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8" r:id="rId7"/>
    <p:sldId id="275" r:id="rId8"/>
    <p:sldId id="276" r:id="rId9"/>
    <p:sldId id="278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FFC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FFC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FFC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7496" y="2659062"/>
            <a:ext cx="5017007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FFC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2492" y="2044700"/>
            <a:ext cx="10407014" cy="3277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533400" y="641608"/>
            <a:ext cx="131826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HAND GESTURE</a:t>
            </a:r>
            <a:r>
              <a:rPr sz="4400" b="1" spc="-7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RECOGNITION</a:t>
            </a:r>
            <a:br>
              <a:rPr lang="en-US" sz="4400" b="1" dirty="0">
                <a:latin typeface="Times New Roman"/>
                <a:cs typeface="Times New Roman"/>
              </a:rPr>
            </a:br>
            <a:r>
              <a:rPr lang="en-US" sz="4400" b="1" dirty="0">
                <a:latin typeface="Times New Roman"/>
                <a:cs typeface="Times New Roman"/>
              </a:rPr>
              <a:t> USING CNN AND CONVERSION TO SPEECH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3401" y="3962400"/>
            <a:ext cx="4034790" cy="29976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u="heavy" spc="-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imes New Roman"/>
                <a:cs typeface="Times New Roman"/>
              </a:rPr>
              <a:t>BY </a:t>
            </a:r>
            <a:r>
              <a:rPr sz="2400" u="heavy" spc="-5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imes New Roman"/>
                <a:cs typeface="Times New Roman"/>
              </a:rPr>
              <a:t>BATCH</a:t>
            </a:r>
            <a:r>
              <a:rPr sz="2400" u="heavy" spc="-100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imes New Roman"/>
                <a:cs typeface="Times New Roman"/>
              </a:rPr>
              <a:t>-</a:t>
            </a:r>
            <a:r>
              <a:rPr lang="en-US" sz="2400" u="heavy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imes New Roman"/>
                <a:cs typeface="Times New Roman"/>
              </a:rPr>
              <a:t>10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en-US"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19641A05D1-T.NAGARAJU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en-US"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19641A05G2-HUMERA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lang="en-US"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9641A05C2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lang="en-US"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R.SOMESH</a:t>
            </a:r>
            <a:endParaRPr lang="en-US" sz="2400" spc="-75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lang="en-US"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lang="en-IN"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9641A05C3-HARISHRAO</a:t>
            </a:r>
            <a:endParaRPr lang="en-US" sz="2400" spc="-75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447" y="4487994"/>
            <a:ext cx="3873500" cy="15036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u="heavy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imes New Roman"/>
                <a:cs typeface="Times New Roman"/>
              </a:rPr>
              <a:t>UNDER </a:t>
            </a:r>
            <a:r>
              <a:rPr sz="2400" u="heavy" spc="-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2400" u="heavy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imes New Roman"/>
                <a:cs typeface="Times New Roman"/>
              </a:rPr>
              <a:t>GUIDANCE</a:t>
            </a:r>
            <a:r>
              <a:rPr sz="2400" u="heavy" spc="-12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Times New Roman"/>
                <a:cs typeface="Times New Roman"/>
              </a:rPr>
              <a:t>OF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en-US" sz="2400" spc="-50" dirty="0" err="1">
                <a:solidFill>
                  <a:srgbClr val="FFFFFF"/>
                </a:solidFill>
                <a:latin typeface="Times New Roman"/>
                <a:cs typeface="Times New Roman"/>
              </a:rPr>
              <a:t>Mrs.A.Swetha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Asst.Professor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10100" y="2639060"/>
            <a:ext cx="3299459" cy="3901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57" y="1035748"/>
            <a:ext cx="24149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CONTENTS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02005" y="1802709"/>
            <a:ext cx="3174365" cy="2539798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Abstract</a:t>
            </a:r>
            <a:endParaRPr sz="2400" dirty="0">
              <a:latin typeface="Times New Roman"/>
              <a:cs typeface="Times New Roman"/>
            </a:endParaRPr>
          </a:p>
          <a:p>
            <a:pPr marL="299720" indent="-28702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2400" dirty="0">
              <a:latin typeface="Times New Roman"/>
              <a:cs typeface="Times New Roman"/>
            </a:endParaRPr>
          </a:p>
          <a:p>
            <a:pPr marL="299720" indent="-28702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Proposed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endParaRPr sz="2400" dirty="0">
              <a:latin typeface="Times New Roman"/>
              <a:cs typeface="Times New Roman"/>
            </a:endParaRPr>
          </a:p>
          <a:p>
            <a:pPr marL="299720" indent="-28702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Dataset</a:t>
            </a:r>
            <a:endParaRPr sz="2400" dirty="0">
              <a:latin typeface="Times New Roman"/>
              <a:cs typeface="Times New Roman"/>
            </a:endParaRPr>
          </a:p>
          <a:p>
            <a:pPr marL="299720" indent="-28702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r>
              <a:rPr sz="24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Requirements</a:t>
            </a:r>
            <a:endParaRPr sz="2400" dirty="0">
              <a:latin typeface="Times New Roman"/>
              <a:cs typeface="Times New Roman"/>
            </a:endParaRPr>
          </a:p>
          <a:p>
            <a:pPr marL="299720" indent="-287020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437" y="978153"/>
            <a:ext cx="241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ABSTRACT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33437" y="1954148"/>
            <a:ext cx="1033018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Hand gestures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are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non-verbal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communication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witness in everyday  life while interacting with one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another.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gesture is described as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physical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movement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the hands,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fingers,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arms,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other elements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human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body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that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allows people to communicate meaningful information to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one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another.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Hand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gestures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are one  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most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reasonable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methods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create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user-friendly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adaptable interface  between gadgets and people.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Human Computer Interaction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(HCI)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systems,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such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virtual object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manipulation, gaming,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gesture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detection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are 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employed.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57" y="1035748"/>
            <a:ext cx="3480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INTRODUC</a:t>
            </a:r>
            <a:r>
              <a:rPr sz="3600" spc="-15" dirty="0"/>
              <a:t>T</a:t>
            </a:r>
            <a:r>
              <a:rPr sz="3600" dirty="0"/>
              <a:t>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857" y="2115502"/>
            <a:ext cx="9977120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Sign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language 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language that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employs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signs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made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moving the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hands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combined with facial expressions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postures 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body.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one 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several 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communication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options used 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people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who are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deaf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hard-of-hearing</a:t>
            </a:r>
            <a:r>
              <a:rPr 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lang="en-US" sz="24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dum</a:t>
            </a:r>
            <a:r>
              <a:rPr 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.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Specifically,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we use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lang="en-US"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convolutional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neural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network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(CNN)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to recognize gestures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makes it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attainable to identify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relatively complex</a:t>
            </a:r>
            <a:r>
              <a:rPr sz="24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gestures.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57" y="402907"/>
            <a:ext cx="4686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PROPOSED</a:t>
            </a:r>
            <a:r>
              <a:rPr sz="3600" spc="-35" dirty="0"/>
              <a:t> </a:t>
            </a:r>
            <a:r>
              <a:rPr sz="3600" spc="-5" dirty="0"/>
              <a:t>METHODS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857" y="1099756"/>
            <a:ext cx="9974580" cy="283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proposed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model architecture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divided into two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different</a:t>
            </a:r>
            <a:r>
              <a:rPr sz="24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modules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named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feature extraction,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model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training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evaluation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0"/>
              </a:spcBef>
            </a:pP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Feature</a:t>
            </a:r>
            <a:r>
              <a:rPr sz="2400" b="1" u="heavy" spc="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extraction:</a:t>
            </a:r>
            <a:r>
              <a:rPr sz="2400" b="1" u="heavy" spc="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During</a:t>
            </a:r>
            <a:r>
              <a:rPr sz="24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phase,</a:t>
            </a:r>
            <a:r>
              <a:rPr sz="24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most</a:t>
            </a:r>
            <a:r>
              <a:rPr sz="24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significant</a:t>
            </a:r>
            <a:r>
              <a:rPr sz="24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gesture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images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using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various pre-trained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models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will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4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extracted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000"/>
              </a:lnSpc>
              <a:spcBef>
                <a:spcPts val="1030"/>
              </a:spcBef>
            </a:pP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Model training 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Evaluation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During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 phase,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train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model with pre-  trained features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hybrid features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comparative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studies. </a:t>
            </a:r>
            <a:r>
              <a:rPr sz="2400" spc="-10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apply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trained 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model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on test data, evaluate 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it’s</a:t>
            </a:r>
            <a:r>
              <a:rPr sz="24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performance.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15931" y="3947793"/>
            <a:ext cx="5365750" cy="2843530"/>
            <a:chOff x="3515931" y="3947793"/>
            <a:chExt cx="5365750" cy="2843530"/>
          </a:xfrm>
        </p:grpSpPr>
        <p:sp>
          <p:nvSpPr>
            <p:cNvPr id="5" name="object 5"/>
            <p:cNvSpPr/>
            <p:nvPr/>
          </p:nvSpPr>
          <p:spPr>
            <a:xfrm>
              <a:off x="3525520" y="3957318"/>
              <a:ext cx="5346700" cy="28244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20694" y="3952556"/>
              <a:ext cx="5356225" cy="2834005"/>
            </a:xfrm>
            <a:custGeom>
              <a:avLst/>
              <a:gdLst/>
              <a:ahLst/>
              <a:cxnLst/>
              <a:rect l="l" t="t" r="r" b="b"/>
              <a:pathLst>
                <a:path w="5356225" h="2834004">
                  <a:moveTo>
                    <a:pt x="0" y="2834005"/>
                  </a:moveTo>
                  <a:lnTo>
                    <a:pt x="5356225" y="2834005"/>
                  </a:lnTo>
                  <a:lnTo>
                    <a:pt x="5356225" y="0"/>
                  </a:lnTo>
                  <a:lnTo>
                    <a:pt x="0" y="0"/>
                  </a:lnTo>
                  <a:lnTo>
                    <a:pt x="0" y="283400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57" y="615632"/>
            <a:ext cx="2022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</a:t>
            </a:r>
            <a:r>
              <a:rPr sz="3600" spc="-405" dirty="0"/>
              <a:t>A</a:t>
            </a:r>
            <a:r>
              <a:rPr sz="3600" spc="-285" dirty="0"/>
              <a:t>T</a:t>
            </a:r>
            <a:r>
              <a:rPr sz="3600" dirty="0"/>
              <a:t>ASET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631823" y="4133481"/>
            <a:ext cx="9130030" cy="1358900"/>
          </a:xfrm>
          <a:custGeom>
            <a:avLst/>
            <a:gdLst/>
            <a:ahLst/>
            <a:cxnLst/>
            <a:rect l="l" t="t" r="r" b="b"/>
            <a:pathLst>
              <a:path w="9130030" h="1358900">
                <a:moveTo>
                  <a:pt x="3651872" y="0"/>
                </a:moveTo>
                <a:lnTo>
                  <a:pt x="1826006" y="0"/>
                </a:lnTo>
                <a:lnTo>
                  <a:pt x="1825879" y="0"/>
                </a:lnTo>
                <a:lnTo>
                  <a:pt x="0" y="0"/>
                </a:lnTo>
                <a:lnTo>
                  <a:pt x="0" y="1358379"/>
                </a:lnTo>
                <a:lnTo>
                  <a:pt x="1825879" y="1358379"/>
                </a:lnTo>
                <a:lnTo>
                  <a:pt x="1826006" y="1358379"/>
                </a:lnTo>
                <a:lnTo>
                  <a:pt x="3651872" y="1358379"/>
                </a:lnTo>
                <a:lnTo>
                  <a:pt x="3651872" y="0"/>
                </a:lnTo>
                <a:close/>
              </a:path>
              <a:path w="9130030" h="1358900">
                <a:moveTo>
                  <a:pt x="7303757" y="0"/>
                </a:moveTo>
                <a:lnTo>
                  <a:pt x="5477891" y="0"/>
                </a:lnTo>
                <a:lnTo>
                  <a:pt x="5477764" y="0"/>
                </a:lnTo>
                <a:lnTo>
                  <a:pt x="3651885" y="0"/>
                </a:lnTo>
                <a:lnTo>
                  <a:pt x="3651885" y="1358379"/>
                </a:lnTo>
                <a:lnTo>
                  <a:pt x="5477764" y="1358379"/>
                </a:lnTo>
                <a:lnTo>
                  <a:pt x="5477891" y="1358379"/>
                </a:lnTo>
                <a:lnTo>
                  <a:pt x="7303757" y="1358379"/>
                </a:lnTo>
                <a:lnTo>
                  <a:pt x="7303757" y="0"/>
                </a:lnTo>
                <a:close/>
              </a:path>
              <a:path w="9130030" h="1358900">
                <a:moveTo>
                  <a:pt x="9129776" y="0"/>
                </a:moveTo>
                <a:lnTo>
                  <a:pt x="7303770" y="0"/>
                </a:lnTo>
                <a:lnTo>
                  <a:pt x="7303770" y="1358379"/>
                </a:lnTo>
                <a:lnTo>
                  <a:pt x="9129776" y="1358379"/>
                </a:lnTo>
                <a:lnTo>
                  <a:pt x="9129776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25472" y="3591433"/>
          <a:ext cx="9128125" cy="1894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5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5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Two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3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105660" y="4213859"/>
            <a:ext cx="8328659" cy="1270000"/>
            <a:chOff x="2105660" y="4213859"/>
            <a:chExt cx="8328659" cy="1270000"/>
          </a:xfrm>
        </p:grpSpPr>
        <p:sp>
          <p:nvSpPr>
            <p:cNvPr id="6" name="object 6"/>
            <p:cNvSpPr/>
            <p:nvPr/>
          </p:nvSpPr>
          <p:spPr>
            <a:xfrm>
              <a:off x="2105660" y="4213859"/>
              <a:ext cx="1041400" cy="1183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78580" y="4213859"/>
              <a:ext cx="1043939" cy="12115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10860" y="4221479"/>
              <a:ext cx="1201419" cy="12039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00619" y="4213859"/>
              <a:ext cx="1043940" cy="1269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92919" y="4310379"/>
              <a:ext cx="1041400" cy="1016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255901" y="1524253"/>
          <a:ext cx="8128634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Source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Size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Kaggle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Nearly 14000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samples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47345" marR="33972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Near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IR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images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under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variety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imaging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conditions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57" y="1132459"/>
            <a:ext cx="4321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latin typeface="Times New Roman"/>
                <a:cs typeface="Times New Roman"/>
              </a:rPr>
              <a:t>SOFTWARE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857" y="2143251"/>
            <a:ext cx="6872605" cy="233807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Operating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Windows</a:t>
            </a:r>
            <a:r>
              <a:rPr sz="2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2200">
              <a:latin typeface="Times New Roman"/>
              <a:cs typeface="Times New Roman"/>
            </a:endParaRPr>
          </a:p>
          <a:p>
            <a:pPr marL="299720" indent="-28702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Programming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Language : 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Python</a:t>
            </a:r>
            <a:r>
              <a:rPr sz="22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3.8</a:t>
            </a:r>
            <a:endParaRPr sz="2200">
              <a:latin typeface="Times New Roman"/>
              <a:cs typeface="Times New Roman"/>
            </a:endParaRPr>
          </a:p>
          <a:p>
            <a:pPr marL="299720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Deep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Learning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Framework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TensorFlow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1.14 &amp;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Keras</a:t>
            </a:r>
            <a:r>
              <a:rPr sz="22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2.3</a:t>
            </a:r>
            <a:endParaRPr sz="2200">
              <a:latin typeface="Times New Roman"/>
              <a:cs typeface="Times New Roman"/>
            </a:endParaRPr>
          </a:p>
          <a:p>
            <a:pPr marL="299720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GUI Framework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22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PyQt5</a:t>
            </a:r>
            <a:endParaRPr sz="2200">
              <a:latin typeface="Times New Roman"/>
              <a:cs typeface="Times New Roman"/>
            </a:endParaRPr>
          </a:p>
          <a:p>
            <a:pPr marL="299720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Supporting Libraries : Pandas, </a:t>
            </a:r>
            <a:r>
              <a:rPr sz="2200" spc="-45" dirty="0">
                <a:solidFill>
                  <a:srgbClr val="FFFFFF"/>
                </a:solidFill>
                <a:latin typeface="Times New Roman"/>
                <a:cs typeface="Times New Roman"/>
              </a:rPr>
              <a:t>NumPy,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matplotlib,</a:t>
            </a:r>
            <a:r>
              <a:rPr sz="22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sklearn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57" y="1132459"/>
            <a:ext cx="2094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CON</a:t>
            </a:r>
            <a:r>
              <a:rPr sz="2400" b="1" spc="5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LU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5" dirty="0">
                <a:latin typeface="Times New Roman"/>
                <a:cs typeface="Times New Roman"/>
              </a:rPr>
              <a:t>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857" y="2540253"/>
            <a:ext cx="9891395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The objective of this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work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 to develop a Hand Gesture Recognition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model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from the  given distinct gestures. Major features of the proposed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model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simple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and robust.</a:t>
            </a:r>
            <a:r>
              <a:rPr sz="2200" spc="-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The  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model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designed extracts the deep features from pre- trained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models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like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VGG16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CNN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to represent the 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more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prominent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features from the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Gesture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images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and these are  used for training a neural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network. </a:t>
            </a:r>
            <a:r>
              <a:rPr sz="2200" spc="-8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avoid over-fitting of the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model we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introduced  dropout at the ending of the neural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network.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power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of deep learning and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simplicity 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of the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models 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make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model 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more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robust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minimum 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number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200" spc="4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misclassifications.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330" dirty="0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456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HAND GESTURE RECOGNITION  USING CNN AND CONVERSION TO SPEECH</vt:lpstr>
      <vt:lpstr>CONTENTS</vt:lpstr>
      <vt:lpstr>ABSTRACT</vt:lpstr>
      <vt:lpstr>INTRODUCTION</vt:lpstr>
      <vt:lpstr>PROPOSED METHODS</vt:lpstr>
      <vt:lpstr>DATASET</vt:lpstr>
      <vt:lpstr>SOFTWARE REQUIREMENTS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Kavuri Purna Bhaskar</dc:creator>
  <cp:lastModifiedBy>Dell</cp:lastModifiedBy>
  <cp:revision>4</cp:revision>
  <dcterms:created xsi:type="dcterms:W3CDTF">2023-02-06T06:54:08Z</dcterms:created>
  <dcterms:modified xsi:type="dcterms:W3CDTF">2023-02-06T07:20:55Z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2023-02-06T00:00:00Z</vt:filetime>
  </property>
</Properties>
</file>