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B46C1-1791-47C9-831D-99B2192598DD}" v="1791" dt="2022-04-27T19:56:04.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6" d="100"/>
          <a:sy n="26" d="100"/>
        </p:scale>
        <p:origin x="254" y="-13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77CDF-1AEC-444D-A936-99E41475D393}" type="datetimeFigureOut">
              <a:rPr lang="en-US" smtClean="0"/>
              <a:t>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4B094-57EC-4196-98A9-F8860B061CCB}" type="slidenum">
              <a:rPr lang="en-US" smtClean="0"/>
              <a:t>‹#›</a:t>
            </a:fld>
            <a:endParaRPr lang="en-US"/>
          </a:p>
        </p:txBody>
      </p:sp>
    </p:spTree>
    <p:extLst>
      <p:ext uri="{BB962C8B-B14F-4D97-AF65-F5344CB8AC3E}">
        <p14:creationId xmlns:p14="http://schemas.microsoft.com/office/powerpoint/2010/main" val="3839458135"/>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5"/>
          </p:nvPr>
        </p:nvSpPr>
        <p:spPr/>
        <p:txBody>
          <a:bodyPr/>
          <a:lstStyle/>
          <a:p>
            <a:fld id="{E484B094-57EC-4196-98A9-F8860B061CCB}" type="slidenum">
              <a:rPr lang="en-US" smtClean="0"/>
              <a:t>1</a:t>
            </a:fld>
            <a:endParaRPr lang="en-US"/>
          </a:p>
        </p:txBody>
      </p:sp>
    </p:spTree>
    <p:extLst>
      <p:ext uri="{BB962C8B-B14F-4D97-AF65-F5344CB8AC3E}">
        <p14:creationId xmlns:p14="http://schemas.microsoft.com/office/powerpoint/2010/main" val="223988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5474287A-AC2F-4C12-851C-C8678150ED09}" type="datetimeFigureOut">
              <a:rPr lang="en-GB" smtClean="0"/>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353738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4287A-AC2F-4C12-851C-C8678150ED09}" type="datetimeFigureOut">
              <a:rPr lang="en-GB" smtClean="0"/>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260610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4287A-AC2F-4C12-851C-C8678150ED09}" type="datetimeFigureOut">
              <a:rPr lang="en-GB" smtClean="0"/>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249077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4287A-AC2F-4C12-851C-C8678150ED09}" type="datetimeFigureOut">
              <a:rPr lang="en-GB" smtClean="0"/>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107055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4287A-AC2F-4C12-851C-C8678150ED09}" type="datetimeFigureOut">
              <a:rPr lang="en-GB" smtClean="0"/>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392924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4287A-AC2F-4C12-851C-C8678150ED09}" type="datetimeFigureOut">
              <a:rPr lang="en-GB" smtClean="0"/>
              <a:t>05/01/2023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297168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4287A-AC2F-4C12-851C-C8678150ED09}" type="datetimeFigureOut">
              <a:rPr lang="en-GB" smtClean="0"/>
              <a:t>05/01/2023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222079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4287A-AC2F-4C12-851C-C8678150ED09}" type="datetimeFigureOut">
              <a:rPr lang="en-GB" smtClean="0"/>
              <a:t>05/01/2023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356581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4287A-AC2F-4C12-851C-C8678150ED09}" type="datetimeFigureOut">
              <a:rPr lang="en-GB" smtClean="0"/>
              <a:t>05/01/2023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188713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474287A-AC2F-4C12-851C-C8678150ED09}" type="datetimeFigureOut">
              <a:rPr lang="en-GB" smtClean="0"/>
              <a:t>05/01/2023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155828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474287A-AC2F-4C12-851C-C8678150ED09}" type="datetimeFigureOut">
              <a:rPr lang="en-GB" smtClean="0"/>
              <a:t>05/01/2023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114911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474287A-AC2F-4C12-851C-C8678150ED09}" type="datetimeFigureOut">
              <a:rPr lang="en-GB" smtClean="0"/>
              <a:t>05/01/2023</a:t>
            </a:fld>
            <a:endParaRPr lang="en-GB"/>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8A4F6D5-47E7-43FB-B5A6-A8E397399185}" type="slidenum">
              <a:rPr lang="en-GB" smtClean="0"/>
              <a:t>‹#›</a:t>
            </a:fld>
            <a:endParaRPr lang="en-GB"/>
          </a:p>
        </p:txBody>
      </p:sp>
    </p:spTree>
    <p:extLst>
      <p:ext uri="{BB962C8B-B14F-4D97-AF65-F5344CB8AC3E}">
        <p14:creationId xmlns:p14="http://schemas.microsoft.com/office/powerpoint/2010/main" val="3593116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doi.org/10.1016/j.chb.2013.08.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hyperlink" Target="https://doi.org/10.1097/PHH.0b013e31823991e8" TargetMode="External"/><Relationship Id="rId5" Type="http://schemas.openxmlformats.org/officeDocument/2006/relationships/image" Target="../media/image3.png"/><Relationship Id="rId10" Type="http://schemas.openxmlformats.org/officeDocument/2006/relationships/hyperlink" Target="https://doi.org/10.1145/2556288.2557214" TargetMode="External"/><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D5A4DC2-56CA-461E-9A04-915B38475F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32148" y="8665015"/>
            <a:ext cx="13067025" cy="9407228"/>
          </a:xfrm>
          <a:prstGeom prst="rect">
            <a:avLst/>
          </a:prstGeom>
        </p:spPr>
      </p:pic>
      <p:pic>
        <p:nvPicPr>
          <p:cNvPr id="32" name="Graphic 31">
            <a:extLst>
              <a:ext uri="{FF2B5EF4-FFF2-40B4-BE49-F238E27FC236}">
                <a16:creationId xmlns:a16="http://schemas.microsoft.com/office/drawing/2014/main" id="{B76A04EF-E5D0-420C-AD01-56A78AABA4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190080" y="7050635"/>
            <a:ext cx="14092397" cy="7833927"/>
          </a:xfrm>
          <a:prstGeom prst="rect">
            <a:avLst/>
          </a:prstGeom>
        </p:spPr>
      </p:pic>
      <p:pic>
        <p:nvPicPr>
          <p:cNvPr id="28" name="Graphic 27">
            <a:extLst>
              <a:ext uri="{FF2B5EF4-FFF2-40B4-BE49-F238E27FC236}">
                <a16:creationId xmlns:a16="http://schemas.microsoft.com/office/drawing/2014/main" id="{F58B785F-A2F3-47E0-8067-07B9468701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5504278" y="21461512"/>
            <a:ext cx="12822023" cy="9230845"/>
          </a:xfrm>
          <a:prstGeom prst="rect">
            <a:avLst/>
          </a:prstGeom>
        </p:spPr>
      </p:pic>
      <p:sp>
        <p:nvSpPr>
          <p:cNvPr id="7" name="TextBox 6">
            <a:extLst>
              <a:ext uri="{FF2B5EF4-FFF2-40B4-BE49-F238E27FC236}">
                <a16:creationId xmlns:a16="http://schemas.microsoft.com/office/drawing/2014/main" id="{F3AF2407-7876-4E1D-8830-C2B57ACE7640}"/>
              </a:ext>
            </a:extLst>
          </p:cNvPr>
          <p:cNvSpPr txBox="1"/>
          <p:nvPr/>
        </p:nvSpPr>
        <p:spPr>
          <a:xfrm>
            <a:off x="8196943" y="654117"/>
            <a:ext cx="35694257" cy="1862048"/>
          </a:xfrm>
          <a:prstGeom prst="rect">
            <a:avLst/>
          </a:prstGeom>
          <a:noFill/>
        </p:spPr>
        <p:txBody>
          <a:bodyPr wrap="square" rtlCol="0">
            <a:spAutoFit/>
          </a:bodyPr>
          <a:lstStyle/>
          <a:p>
            <a:pPr algn="ctr"/>
            <a:r>
              <a:rPr lang="en-GB" sz="11500" b="1" dirty="0">
                <a:latin typeface="Roboto" panose="02000000000000000000" pitchFamily="2" charset="0"/>
                <a:ea typeface="Roboto" panose="02000000000000000000" pitchFamily="2" charset="0"/>
              </a:rPr>
              <a:t>Perceived Credibility of Public Health Messages</a:t>
            </a:r>
          </a:p>
        </p:txBody>
      </p:sp>
      <p:pic>
        <p:nvPicPr>
          <p:cNvPr id="9" name="Picture 8">
            <a:extLst>
              <a:ext uri="{FF2B5EF4-FFF2-40B4-BE49-F238E27FC236}">
                <a16:creationId xmlns:a16="http://schemas.microsoft.com/office/drawing/2014/main" id="{2A51B453-1F7A-474A-BC2F-9EC8420603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9681" y="366990"/>
            <a:ext cx="8260621" cy="2925637"/>
          </a:xfrm>
          <a:prstGeom prst="rect">
            <a:avLst/>
          </a:prstGeom>
        </p:spPr>
      </p:pic>
      <p:sp>
        <p:nvSpPr>
          <p:cNvPr id="11" name="TextBox 10">
            <a:extLst>
              <a:ext uri="{FF2B5EF4-FFF2-40B4-BE49-F238E27FC236}">
                <a16:creationId xmlns:a16="http://schemas.microsoft.com/office/drawing/2014/main" id="{59C4FB1A-8992-4F4B-8045-7E716714B1EF}"/>
              </a:ext>
            </a:extLst>
          </p:cNvPr>
          <p:cNvSpPr txBox="1"/>
          <p:nvPr/>
        </p:nvSpPr>
        <p:spPr>
          <a:xfrm>
            <a:off x="8820302" y="2226043"/>
            <a:ext cx="35070898" cy="1348061"/>
          </a:xfrm>
          <a:prstGeom prst="rect">
            <a:avLst/>
          </a:prstGeom>
          <a:noFill/>
        </p:spPr>
        <p:txBody>
          <a:bodyPr wrap="square" lIns="329184" tIns="164592" rIns="329184" bIns="164592" rtlCol="0" anchor="t">
            <a:spAutoFit/>
          </a:bodyPr>
          <a:lstStyle/>
          <a:p>
            <a:pPr algn="ctr"/>
            <a:r>
              <a:rPr lang="en-GB" sz="6000" b="1" dirty="0">
                <a:solidFill>
                  <a:srgbClr val="003057"/>
                </a:solidFill>
                <a:latin typeface="Roboto"/>
              </a:rPr>
              <a:t>Tan </a:t>
            </a:r>
            <a:r>
              <a:rPr lang="en-GB" sz="6000" b="1" dirty="0" err="1">
                <a:solidFill>
                  <a:srgbClr val="003057"/>
                </a:solidFill>
                <a:latin typeface="Roboto"/>
              </a:rPr>
              <a:t>Gemicioglu</a:t>
            </a:r>
            <a:r>
              <a:rPr lang="en-GB" sz="6000" b="1" dirty="0">
                <a:solidFill>
                  <a:srgbClr val="003057"/>
                </a:solidFill>
                <a:latin typeface="Roboto"/>
              </a:rPr>
              <a:t>, Ahmed </a:t>
            </a:r>
            <a:r>
              <a:rPr lang="en-GB" sz="6000" b="1" dirty="0" err="1">
                <a:solidFill>
                  <a:srgbClr val="003057"/>
                </a:solidFill>
                <a:latin typeface="Roboto"/>
              </a:rPr>
              <a:t>Sabeeh</a:t>
            </a:r>
            <a:r>
              <a:rPr lang="en-GB" sz="6000" b="1" dirty="0">
                <a:solidFill>
                  <a:srgbClr val="003057"/>
                </a:solidFill>
                <a:latin typeface="Roboto"/>
              </a:rPr>
              <a:t>, Ski </a:t>
            </a:r>
            <a:r>
              <a:rPr lang="en-GB" sz="6000" b="1" dirty="0" err="1">
                <a:solidFill>
                  <a:srgbClr val="003057"/>
                </a:solidFill>
                <a:latin typeface="Roboto"/>
              </a:rPr>
              <a:t>Ingurgio</a:t>
            </a:r>
            <a:r>
              <a:rPr lang="en-GB" sz="6000" b="1" dirty="0">
                <a:solidFill>
                  <a:srgbClr val="003057"/>
                </a:solidFill>
                <a:latin typeface="Roboto"/>
              </a:rPr>
              <a:t>, and Kai McKeever (</a:t>
            </a:r>
            <a:r>
              <a:rPr lang="en-GB" sz="6000" b="1" dirty="0">
                <a:solidFill>
                  <a:srgbClr val="003057"/>
                </a:solidFill>
                <a:latin typeface="Roboto"/>
                <a:ea typeface="+mn-lt"/>
                <a:cs typeface="+mn-lt"/>
              </a:rPr>
              <a:t>PSYC 2015: Spring </a:t>
            </a:r>
            <a:r>
              <a:rPr lang="en-GB" sz="6600" b="1" dirty="0">
                <a:solidFill>
                  <a:srgbClr val="003057"/>
                </a:solidFill>
                <a:latin typeface="Roboto"/>
                <a:ea typeface="+mn-lt"/>
                <a:cs typeface="+mn-lt"/>
              </a:rPr>
              <a:t>2022</a:t>
            </a:r>
            <a:r>
              <a:rPr lang="en-GB" sz="6000" b="1" dirty="0">
                <a:solidFill>
                  <a:srgbClr val="003057"/>
                </a:solidFill>
                <a:latin typeface="Roboto"/>
                <a:ea typeface="+mn-lt"/>
                <a:cs typeface="+mn-lt"/>
              </a:rPr>
              <a:t>)</a:t>
            </a:r>
          </a:p>
        </p:txBody>
      </p:sp>
      <p:sp>
        <p:nvSpPr>
          <p:cNvPr id="12" name="Rectangle 11">
            <a:extLst>
              <a:ext uri="{FF2B5EF4-FFF2-40B4-BE49-F238E27FC236}">
                <a16:creationId xmlns:a16="http://schemas.microsoft.com/office/drawing/2014/main" id="{BC847BB1-330E-486B-A898-E67FBABDA0D5}"/>
              </a:ext>
            </a:extLst>
          </p:cNvPr>
          <p:cNvSpPr/>
          <p:nvPr/>
        </p:nvSpPr>
        <p:spPr>
          <a:xfrm>
            <a:off x="644550" y="4933801"/>
            <a:ext cx="14020697" cy="14526857"/>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13" name="Rectangle 12">
            <a:extLst>
              <a:ext uri="{FF2B5EF4-FFF2-40B4-BE49-F238E27FC236}">
                <a16:creationId xmlns:a16="http://schemas.microsoft.com/office/drawing/2014/main" id="{DA3C2CA6-36AF-4F81-84F6-80EFAB407198}"/>
              </a:ext>
            </a:extLst>
          </p:cNvPr>
          <p:cNvSpPr/>
          <p:nvPr/>
        </p:nvSpPr>
        <p:spPr>
          <a:xfrm>
            <a:off x="616793" y="19923108"/>
            <a:ext cx="14049266" cy="10968116"/>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14" name="Rectangle 13">
            <a:extLst>
              <a:ext uri="{FF2B5EF4-FFF2-40B4-BE49-F238E27FC236}">
                <a16:creationId xmlns:a16="http://schemas.microsoft.com/office/drawing/2014/main" id="{37FF2328-1801-4F0A-BEF2-785F5BE11FCE}"/>
              </a:ext>
            </a:extLst>
          </p:cNvPr>
          <p:cNvSpPr/>
          <p:nvPr/>
        </p:nvSpPr>
        <p:spPr>
          <a:xfrm>
            <a:off x="29253703" y="4933808"/>
            <a:ext cx="13985653" cy="9964131"/>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18" name="Rectangle 17">
            <a:extLst>
              <a:ext uri="{FF2B5EF4-FFF2-40B4-BE49-F238E27FC236}">
                <a16:creationId xmlns:a16="http://schemas.microsoft.com/office/drawing/2014/main" id="{E8EF43DF-103E-14FA-3B7E-BED63C28C53A}"/>
              </a:ext>
            </a:extLst>
          </p:cNvPr>
          <p:cNvSpPr/>
          <p:nvPr/>
        </p:nvSpPr>
        <p:spPr>
          <a:xfrm>
            <a:off x="15523416" y="4933811"/>
            <a:ext cx="12815806" cy="13019236"/>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19" name="TextBox 18">
            <a:extLst>
              <a:ext uri="{FF2B5EF4-FFF2-40B4-BE49-F238E27FC236}">
                <a16:creationId xmlns:a16="http://schemas.microsoft.com/office/drawing/2014/main" id="{B3F87BC3-C816-ED0F-8A40-3A39A34C4320}"/>
              </a:ext>
            </a:extLst>
          </p:cNvPr>
          <p:cNvSpPr txBox="1"/>
          <p:nvPr/>
        </p:nvSpPr>
        <p:spPr>
          <a:xfrm>
            <a:off x="15523409" y="4933808"/>
            <a:ext cx="12815813" cy="757130"/>
          </a:xfrm>
          <a:prstGeom prst="rect">
            <a:avLst/>
          </a:prstGeom>
          <a:solidFill>
            <a:srgbClr val="003057"/>
          </a:solidFill>
        </p:spPr>
        <p:txBody>
          <a:bodyPr wrap="square" rtlCol="0">
            <a:spAutoFit/>
          </a:bodyPr>
          <a:lstStyle/>
          <a:p>
            <a:r>
              <a:rPr lang="en-US" sz="4320">
                <a:solidFill>
                  <a:schemeClr val="bg1"/>
                </a:solidFill>
                <a:latin typeface="Roboto" panose="02000000000000000000" pitchFamily="2" charset="0"/>
                <a:ea typeface="Roboto" panose="02000000000000000000" pitchFamily="2" charset="0"/>
              </a:rPr>
              <a:t>H1</a:t>
            </a:r>
          </a:p>
        </p:txBody>
      </p:sp>
      <p:sp>
        <p:nvSpPr>
          <p:cNvPr id="17" name="TextBox 16">
            <a:extLst>
              <a:ext uri="{FF2B5EF4-FFF2-40B4-BE49-F238E27FC236}">
                <a16:creationId xmlns:a16="http://schemas.microsoft.com/office/drawing/2014/main" id="{63ABB7B9-2754-4BFF-8FFC-F3758AE1B983}"/>
              </a:ext>
            </a:extLst>
          </p:cNvPr>
          <p:cNvSpPr txBox="1"/>
          <p:nvPr/>
        </p:nvSpPr>
        <p:spPr>
          <a:xfrm>
            <a:off x="29253690" y="4933808"/>
            <a:ext cx="14020704" cy="757130"/>
          </a:xfrm>
          <a:prstGeom prst="rect">
            <a:avLst/>
          </a:prstGeom>
          <a:solidFill>
            <a:srgbClr val="003057"/>
          </a:solidFill>
        </p:spPr>
        <p:txBody>
          <a:bodyPr wrap="square" rtlCol="0">
            <a:spAutoFit/>
          </a:bodyPr>
          <a:lstStyle/>
          <a:p>
            <a:r>
              <a:rPr lang="en-US" sz="4320">
                <a:solidFill>
                  <a:schemeClr val="bg1"/>
                </a:solidFill>
                <a:latin typeface="Roboto" panose="02000000000000000000" pitchFamily="2" charset="0"/>
                <a:ea typeface="Roboto" panose="02000000000000000000" pitchFamily="2" charset="0"/>
              </a:rPr>
              <a:t>H3</a:t>
            </a:r>
          </a:p>
        </p:txBody>
      </p:sp>
      <p:sp>
        <p:nvSpPr>
          <p:cNvPr id="15" name="Rectangle 14">
            <a:extLst>
              <a:ext uri="{FF2B5EF4-FFF2-40B4-BE49-F238E27FC236}">
                <a16:creationId xmlns:a16="http://schemas.microsoft.com/office/drawing/2014/main" id="{8A0F63A5-5083-48DB-B1FE-D021188C04E5}"/>
              </a:ext>
            </a:extLst>
          </p:cNvPr>
          <p:cNvSpPr/>
          <p:nvPr/>
        </p:nvSpPr>
        <p:spPr>
          <a:xfrm>
            <a:off x="29253705" y="15258296"/>
            <a:ext cx="13985649" cy="11180198"/>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20" name="TextBox 19">
            <a:extLst>
              <a:ext uri="{FF2B5EF4-FFF2-40B4-BE49-F238E27FC236}">
                <a16:creationId xmlns:a16="http://schemas.microsoft.com/office/drawing/2014/main" id="{74F18AA4-F2C1-4A77-A9B7-05301DE8A65D}"/>
              </a:ext>
            </a:extLst>
          </p:cNvPr>
          <p:cNvSpPr txBox="1"/>
          <p:nvPr/>
        </p:nvSpPr>
        <p:spPr>
          <a:xfrm>
            <a:off x="29253690" y="15262423"/>
            <a:ext cx="14049259" cy="757130"/>
          </a:xfrm>
          <a:prstGeom prst="rect">
            <a:avLst/>
          </a:prstGeom>
          <a:solidFill>
            <a:srgbClr val="003057"/>
          </a:solidFill>
        </p:spPr>
        <p:txBody>
          <a:bodyPr wrap="square" rtlCol="0">
            <a:spAutoFit/>
          </a:bodyPr>
          <a:lstStyle/>
          <a:p>
            <a:r>
              <a:rPr lang="en-US" sz="4320">
                <a:solidFill>
                  <a:schemeClr val="bg1"/>
                </a:solidFill>
                <a:latin typeface="Roboto" panose="02000000000000000000" pitchFamily="2" charset="0"/>
                <a:ea typeface="Roboto" panose="02000000000000000000" pitchFamily="2" charset="0"/>
              </a:rPr>
              <a:t>Discussion and Future Work</a:t>
            </a:r>
          </a:p>
        </p:txBody>
      </p:sp>
      <p:sp>
        <p:nvSpPr>
          <p:cNvPr id="22" name="TextBox 21">
            <a:extLst>
              <a:ext uri="{FF2B5EF4-FFF2-40B4-BE49-F238E27FC236}">
                <a16:creationId xmlns:a16="http://schemas.microsoft.com/office/drawing/2014/main" id="{CDB162A8-ADFE-413A-A0A3-B2BB1C2991DE}"/>
              </a:ext>
            </a:extLst>
          </p:cNvPr>
          <p:cNvSpPr txBox="1"/>
          <p:nvPr/>
        </p:nvSpPr>
        <p:spPr>
          <a:xfrm>
            <a:off x="645356" y="4933803"/>
            <a:ext cx="14020700" cy="757130"/>
          </a:xfrm>
          <a:prstGeom prst="rect">
            <a:avLst/>
          </a:prstGeom>
          <a:solidFill>
            <a:srgbClr val="003057"/>
          </a:solidFill>
        </p:spPr>
        <p:txBody>
          <a:bodyPr wrap="square" rtlCol="0">
            <a:spAutoFit/>
          </a:bodyPr>
          <a:lstStyle/>
          <a:p>
            <a:r>
              <a:rPr lang="en-US" sz="4320">
                <a:solidFill>
                  <a:schemeClr val="bg1"/>
                </a:solidFill>
                <a:latin typeface="Roboto" panose="02000000000000000000" pitchFamily="2" charset="0"/>
                <a:ea typeface="Roboto" panose="02000000000000000000" pitchFamily="2" charset="0"/>
              </a:rPr>
              <a:t>Introduction</a:t>
            </a:r>
          </a:p>
        </p:txBody>
      </p:sp>
      <p:sp>
        <p:nvSpPr>
          <p:cNvPr id="25" name="TextBox 24">
            <a:extLst>
              <a:ext uri="{FF2B5EF4-FFF2-40B4-BE49-F238E27FC236}">
                <a16:creationId xmlns:a16="http://schemas.microsoft.com/office/drawing/2014/main" id="{8963D0AD-4ACE-4EC3-B8F4-8AC345BBDEDF}"/>
              </a:ext>
            </a:extLst>
          </p:cNvPr>
          <p:cNvSpPr txBox="1"/>
          <p:nvPr/>
        </p:nvSpPr>
        <p:spPr>
          <a:xfrm>
            <a:off x="693265" y="19923107"/>
            <a:ext cx="14020701" cy="753003"/>
          </a:xfrm>
          <a:prstGeom prst="rect">
            <a:avLst/>
          </a:prstGeom>
          <a:solidFill>
            <a:srgbClr val="003057"/>
          </a:solidFill>
        </p:spPr>
        <p:txBody>
          <a:bodyPr wrap="square" rtlCol="0">
            <a:spAutoFit/>
          </a:bodyPr>
          <a:lstStyle/>
          <a:p>
            <a:r>
              <a:rPr lang="en-US" sz="4320">
                <a:solidFill>
                  <a:schemeClr val="bg1"/>
                </a:solidFill>
                <a:latin typeface="Roboto" panose="02000000000000000000" pitchFamily="2" charset="0"/>
                <a:ea typeface="Roboto" panose="02000000000000000000" pitchFamily="2" charset="0"/>
              </a:rPr>
              <a:t>Methods</a:t>
            </a:r>
          </a:p>
        </p:txBody>
      </p:sp>
      <p:sp>
        <p:nvSpPr>
          <p:cNvPr id="36" name="Rectangle 35">
            <a:extLst>
              <a:ext uri="{FF2B5EF4-FFF2-40B4-BE49-F238E27FC236}">
                <a16:creationId xmlns:a16="http://schemas.microsoft.com/office/drawing/2014/main" id="{53D16EB6-807A-4D88-A392-49686930355A}"/>
              </a:ext>
            </a:extLst>
          </p:cNvPr>
          <p:cNvSpPr/>
          <p:nvPr/>
        </p:nvSpPr>
        <p:spPr>
          <a:xfrm>
            <a:off x="15523409" y="18746988"/>
            <a:ext cx="12815806" cy="12144235"/>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37" name="TextBox 36">
            <a:extLst>
              <a:ext uri="{FF2B5EF4-FFF2-40B4-BE49-F238E27FC236}">
                <a16:creationId xmlns:a16="http://schemas.microsoft.com/office/drawing/2014/main" id="{559961BB-6959-452D-A3DE-E5AC142DA0ED}"/>
              </a:ext>
            </a:extLst>
          </p:cNvPr>
          <p:cNvSpPr txBox="1"/>
          <p:nvPr/>
        </p:nvSpPr>
        <p:spPr>
          <a:xfrm>
            <a:off x="15523401" y="18746988"/>
            <a:ext cx="12815813" cy="757130"/>
          </a:xfrm>
          <a:prstGeom prst="rect">
            <a:avLst/>
          </a:prstGeom>
          <a:solidFill>
            <a:srgbClr val="003057"/>
          </a:solidFill>
        </p:spPr>
        <p:txBody>
          <a:bodyPr wrap="square" rtlCol="0">
            <a:spAutoFit/>
          </a:bodyPr>
          <a:lstStyle/>
          <a:p>
            <a:r>
              <a:rPr lang="en-US" sz="4320">
                <a:solidFill>
                  <a:schemeClr val="bg1"/>
                </a:solidFill>
                <a:latin typeface="Roboto" panose="02000000000000000000" pitchFamily="2" charset="0"/>
                <a:ea typeface="Roboto" panose="02000000000000000000" pitchFamily="2" charset="0"/>
              </a:rPr>
              <a:t>H2</a:t>
            </a:r>
          </a:p>
        </p:txBody>
      </p:sp>
      <p:sp>
        <p:nvSpPr>
          <p:cNvPr id="21" name="Rectangle 20">
            <a:extLst>
              <a:ext uri="{FF2B5EF4-FFF2-40B4-BE49-F238E27FC236}">
                <a16:creationId xmlns:a16="http://schemas.microsoft.com/office/drawing/2014/main" id="{3FF62A0F-6CD5-4430-8BC8-9FA7DD55643A}"/>
              </a:ext>
            </a:extLst>
          </p:cNvPr>
          <p:cNvSpPr/>
          <p:nvPr/>
        </p:nvSpPr>
        <p:spPr>
          <a:xfrm>
            <a:off x="29245765" y="26825170"/>
            <a:ext cx="14056201" cy="4066055"/>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23" name="TextBox 22">
            <a:extLst>
              <a:ext uri="{FF2B5EF4-FFF2-40B4-BE49-F238E27FC236}">
                <a16:creationId xmlns:a16="http://schemas.microsoft.com/office/drawing/2014/main" id="{A0D6AD2F-E81B-4DB2-B191-ADB8C3A6599F}"/>
              </a:ext>
            </a:extLst>
          </p:cNvPr>
          <p:cNvSpPr txBox="1"/>
          <p:nvPr/>
        </p:nvSpPr>
        <p:spPr>
          <a:xfrm>
            <a:off x="29225143" y="26829295"/>
            <a:ext cx="14097444" cy="757130"/>
          </a:xfrm>
          <a:prstGeom prst="rect">
            <a:avLst/>
          </a:prstGeom>
          <a:solidFill>
            <a:srgbClr val="003057"/>
          </a:solidFill>
        </p:spPr>
        <p:txBody>
          <a:bodyPr wrap="square" rtlCol="0">
            <a:spAutoFit/>
          </a:bodyPr>
          <a:lstStyle/>
          <a:p>
            <a:r>
              <a:rPr lang="en-US" sz="4320">
                <a:solidFill>
                  <a:schemeClr val="bg1"/>
                </a:solidFill>
                <a:latin typeface="Roboto" panose="02000000000000000000" pitchFamily="2" charset="0"/>
                <a:ea typeface="Roboto" panose="02000000000000000000" pitchFamily="2" charset="0"/>
              </a:rPr>
              <a:t>References</a:t>
            </a:r>
          </a:p>
        </p:txBody>
      </p:sp>
      <p:sp>
        <p:nvSpPr>
          <p:cNvPr id="2" name="TextBox 1">
            <a:extLst>
              <a:ext uri="{FF2B5EF4-FFF2-40B4-BE49-F238E27FC236}">
                <a16:creationId xmlns:a16="http://schemas.microsoft.com/office/drawing/2014/main" id="{074211EF-1ED0-0789-FAB5-709F4300987C}"/>
              </a:ext>
            </a:extLst>
          </p:cNvPr>
          <p:cNvSpPr txBox="1"/>
          <p:nvPr/>
        </p:nvSpPr>
        <p:spPr>
          <a:xfrm>
            <a:off x="650065" y="5690933"/>
            <a:ext cx="14008212" cy="13942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Roboto"/>
                <a:ea typeface="Roboto"/>
              </a:rPr>
              <a:t>Within the context of the COVID-19 pandemic, effectiveness of public health messaging has become increasingly more relevant. In particular, the messages which public health entities send out must be seen as trustworthy for that message to be effective. </a:t>
            </a:r>
            <a:r>
              <a:rPr lang="en-US" sz="3600" b="1">
                <a:latin typeface="Roboto"/>
                <a:ea typeface="+mn-lt"/>
                <a:cs typeface="+mn-lt"/>
              </a:rPr>
              <a:t>How might the source and platform of public health messages affect perceived credibility of those messages?</a:t>
            </a:r>
            <a:endParaRPr lang="en-US" sz="3600" b="1">
              <a:latin typeface="Roboto"/>
              <a:ea typeface="Roboto"/>
            </a:endParaRPr>
          </a:p>
          <a:p>
            <a:endParaRPr lang="en-US" sz="3600">
              <a:latin typeface="Roboto"/>
              <a:ea typeface="Roboto"/>
            </a:endParaRPr>
          </a:p>
          <a:p>
            <a:r>
              <a:rPr lang="en-US" sz="3600">
                <a:latin typeface="Roboto"/>
                <a:ea typeface="Roboto"/>
              </a:rPr>
              <a:t>Understanding effective public health messaging is important, as a study by </a:t>
            </a:r>
            <a:r>
              <a:rPr lang="en-US" sz="3600" dirty="0">
                <a:latin typeface="Roboto"/>
                <a:ea typeface="Roboto"/>
              </a:rPr>
              <a:t>De </a:t>
            </a:r>
            <a:r>
              <a:rPr lang="en-US" sz="3600">
                <a:latin typeface="Roboto"/>
                <a:ea typeface="Roboto"/>
              </a:rPr>
              <a:t>Choudhury </a:t>
            </a:r>
            <a:r>
              <a:rPr lang="en-US" sz="3600" dirty="0">
                <a:latin typeface="Roboto"/>
                <a:ea typeface="Roboto"/>
              </a:rPr>
              <a:t>et al.</a:t>
            </a:r>
            <a:r>
              <a:rPr lang="en-US" sz="3600">
                <a:latin typeface="Roboto"/>
                <a:ea typeface="Roboto"/>
              </a:rPr>
              <a:t> (2014) investigated how social media and search engines are used for health information. Other studies compare credibility to other factors besides source and platform, such as Lachlan et al.’s (2014) study on the timeliness of public health messages, and they found a significant correlation.</a:t>
            </a:r>
          </a:p>
          <a:p>
            <a:pPr marL="571500" indent="-571500">
              <a:buFont typeface="Arial"/>
              <a:buChar char="•"/>
            </a:pPr>
            <a:endParaRPr lang="en-US" sz="3600">
              <a:latin typeface="Roboto"/>
              <a:ea typeface="Roboto"/>
            </a:endParaRPr>
          </a:p>
          <a:p>
            <a:pPr marL="571500" indent="-571500">
              <a:buFont typeface="Arial" panose="020B0604020202020204" pitchFamily="34" charset="0"/>
              <a:buChar char="•"/>
            </a:pPr>
            <a:r>
              <a:rPr lang="en-US" sz="3600" b="1">
                <a:latin typeface="Roboto"/>
                <a:ea typeface="Roboto"/>
              </a:rPr>
              <a:t>Hypothesis 1</a:t>
            </a:r>
            <a:r>
              <a:rPr lang="en-US" sz="3600">
                <a:latin typeface="Roboto"/>
                <a:ea typeface="Roboto"/>
              </a:rPr>
              <a:t>: </a:t>
            </a:r>
            <a:r>
              <a:rPr lang="en-US" sz="3600">
                <a:latin typeface="Roboto"/>
                <a:ea typeface="+mn-lt"/>
                <a:cs typeface="+mn-lt"/>
              </a:rPr>
              <a:t>Higher-level sources (national sources) will be viewed as more credible than lower-level sources (state and/or independent sources).</a:t>
            </a:r>
            <a:endParaRPr lang="en-US" sz="3600">
              <a:latin typeface="Roboto"/>
              <a:ea typeface="Roboto"/>
              <a:cs typeface="+mn-lt"/>
            </a:endParaRPr>
          </a:p>
          <a:p>
            <a:pPr marL="571500" indent="-571500">
              <a:buFont typeface="Arial" panose="020B0604020202020204" pitchFamily="34" charset="0"/>
              <a:buChar char="•"/>
            </a:pPr>
            <a:r>
              <a:rPr lang="en-US" sz="3600" b="1">
                <a:latin typeface="Roboto"/>
                <a:ea typeface="Roboto"/>
              </a:rPr>
              <a:t>Hypothesis 2</a:t>
            </a:r>
            <a:r>
              <a:rPr lang="en-US" sz="3600">
                <a:latin typeface="Roboto"/>
                <a:ea typeface="Roboto"/>
              </a:rPr>
              <a:t>: </a:t>
            </a:r>
            <a:r>
              <a:rPr lang="en-US" sz="3600">
                <a:latin typeface="Roboto"/>
                <a:ea typeface="+mn-lt"/>
                <a:cs typeface="+mn-lt"/>
              </a:rPr>
              <a:t>When compared to a control of no original platform stated, people will assess messages from a source’s website as more credible, and messages from social media sites will be assessed as less credible.</a:t>
            </a:r>
          </a:p>
          <a:p>
            <a:pPr marL="571500" indent="-571500">
              <a:buFont typeface="Arial" panose="020B0604020202020204" pitchFamily="34" charset="0"/>
              <a:buChar char="•"/>
            </a:pPr>
            <a:r>
              <a:rPr lang="en-US" sz="3600" b="1">
                <a:latin typeface="Roboto"/>
                <a:ea typeface="Roboto"/>
              </a:rPr>
              <a:t>Hypothesis 3</a:t>
            </a:r>
            <a:r>
              <a:rPr lang="en-US" sz="3600">
                <a:latin typeface="Roboto"/>
                <a:ea typeface="Roboto"/>
              </a:rPr>
              <a:t>:</a:t>
            </a:r>
            <a:r>
              <a:rPr lang="en-US" sz="3600">
                <a:latin typeface="Roboto"/>
                <a:ea typeface="Roboto"/>
                <a:cs typeface="+mn-lt"/>
              </a:rPr>
              <a:t> </a:t>
            </a:r>
            <a:r>
              <a:rPr lang="en-US" sz="3600">
                <a:latin typeface="Roboto"/>
                <a:ea typeface="+mn-lt"/>
                <a:cs typeface="+mn-lt"/>
              </a:rPr>
              <a:t>The messages from lower-level sources will have similar levels of credibility, regardless of which platform is used, and higher-level sources will be more impacted by the platform they are on.</a:t>
            </a:r>
            <a:endParaRPr lang="en-US">
              <a:latin typeface="Roboto"/>
              <a:ea typeface="Roboto"/>
              <a:cs typeface="Calibri"/>
            </a:endParaRPr>
          </a:p>
        </p:txBody>
      </p:sp>
      <p:sp>
        <p:nvSpPr>
          <p:cNvPr id="27" name="TextBox 26">
            <a:extLst>
              <a:ext uri="{FF2B5EF4-FFF2-40B4-BE49-F238E27FC236}">
                <a16:creationId xmlns:a16="http://schemas.microsoft.com/office/drawing/2014/main" id="{52068957-5A43-407D-FFA1-4D9016EC68F2}"/>
              </a:ext>
            </a:extLst>
          </p:cNvPr>
          <p:cNvSpPr txBox="1"/>
          <p:nvPr/>
        </p:nvSpPr>
        <p:spPr>
          <a:xfrm>
            <a:off x="755622" y="20705854"/>
            <a:ext cx="13859748"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Roboto"/>
                <a:ea typeface="Roboto"/>
              </a:rPr>
              <a:t>Participants</a:t>
            </a:r>
            <a:endParaRPr lang="en-US" sz="3600" dirty="0">
              <a:latin typeface="Roboto"/>
              <a:ea typeface="Roboto"/>
            </a:endParaRPr>
          </a:p>
          <a:p>
            <a:pPr marL="571500" indent="-571500">
              <a:buFont typeface="Arial"/>
              <a:buChar char="•"/>
            </a:pPr>
            <a:r>
              <a:rPr lang="en-US" sz="3600" dirty="0">
                <a:latin typeface="Roboto"/>
                <a:ea typeface="Roboto"/>
              </a:rPr>
              <a:t>51 GT undergraduate students recruited from PSYC courses</a:t>
            </a:r>
          </a:p>
          <a:p>
            <a:pPr marL="571500" indent="-571500">
              <a:buFont typeface="Arial"/>
              <a:buChar char="•"/>
            </a:pPr>
            <a:r>
              <a:rPr lang="en-US" sz="3600" dirty="0">
                <a:latin typeface="Roboto"/>
                <a:ea typeface="Roboto"/>
              </a:rPr>
              <a:t>Ages: 18-22, Gender: 17 females, 34 males</a:t>
            </a:r>
          </a:p>
          <a:p>
            <a:pPr marL="571500" indent="-571500">
              <a:buFont typeface="Arial"/>
              <a:buChar char="•"/>
            </a:pPr>
            <a:r>
              <a:rPr lang="en-US" sz="3600" dirty="0">
                <a:latin typeface="Roboto"/>
                <a:ea typeface="Roboto"/>
              </a:rPr>
              <a:t>Sampling Method: Convenience Sampling</a:t>
            </a:r>
            <a:endParaRPr lang="en-US" sz="3600" b="1" dirty="0">
              <a:latin typeface="Roboto"/>
              <a:ea typeface="Roboto"/>
            </a:endParaRPr>
          </a:p>
          <a:p>
            <a:r>
              <a:rPr lang="en-US" sz="3600" b="1" dirty="0">
                <a:latin typeface="Roboto"/>
                <a:ea typeface="Roboto"/>
              </a:rPr>
              <a:t>Design</a:t>
            </a:r>
          </a:p>
          <a:p>
            <a:pPr marL="571500" indent="-571500">
              <a:buFont typeface="Arial"/>
              <a:buChar char="•"/>
            </a:pPr>
            <a:r>
              <a:rPr lang="en-US" sz="3600" dirty="0">
                <a:latin typeface="Roboto"/>
                <a:ea typeface="Roboto"/>
                <a:cs typeface="Calibri" panose="020F0502020204030204"/>
              </a:rPr>
              <a:t>Mixed subject design with platform being measured between subject and source being measured within subject</a:t>
            </a:r>
          </a:p>
          <a:p>
            <a:pPr marL="571500" indent="-571500">
              <a:buFont typeface="Arial"/>
              <a:buChar char="•"/>
            </a:pPr>
            <a:r>
              <a:rPr lang="en-US" sz="3600" dirty="0">
                <a:latin typeface="Roboto"/>
                <a:ea typeface="Roboto"/>
                <a:cs typeface="Calibri" panose="020F0502020204030204"/>
              </a:rPr>
              <a:t>IV1: Source of message (Academic, National, State, Control)</a:t>
            </a:r>
          </a:p>
          <a:p>
            <a:pPr marL="571500" indent="-571500">
              <a:buFont typeface="Arial"/>
              <a:buChar char="•"/>
            </a:pPr>
            <a:r>
              <a:rPr lang="en-US" sz="3600" dirty="0">
                <a:latin typeface="Roboto"/>
                <a:ea typeface="Roboto"/>
                <a:cs typeface="Calibri" panose="020F0502020204030204"/>
              </a:rPr>
              <a:t>IV2: Platform of message (Control, Twitter, Official website)</a:t>
            </a:r>
          </a:p>
          <a:p>
            <a:pPr marL="571500" indent="-571500">
              <a:buFont typeface="Arial"/>
              <a:buChar char="•"/>
            </a:pPr>
            <a:r>
              <a:rPr lang="en-US" sz="3600" dirty="0">
                <a:latin typeface="Roboto"/>
                <a:ea typeface="Roboto"/>
                <a:cs typeface="Calibri" panose="020F0502020204030204"/>
              </a:rPr>
              <a:t>DV: Credibility of source/platform</a:t>
            </a:r>
          </a:p>
          <a:p>
            <a:r>
              <a:rPr lang="en-US" sz="3600" b="1" dirty="0">
                <a:latin typeface="Roboto"/>
                <a:ea typeface="Roboto"/>
                <a:cs typeface="Calibri" panose="020F0502020204030204"/>
              </a:rPr>
              <a:t>Procedure</a:t>
            </a:r>
            <a:endParaRPr lang="en-US" sz="3600" dirty="0">
              <a:latin typeface="Roboto"/>
              <a:ea typeface="Roboto"/>
              <a:cs typeface="Calibri" panose="020F0502020204030204"/>
            </a:endParaRPr>
          </a:p>
          <a:p>
            <a:pPr marL="571500" indent="-571500">
              <a:buFont typeface="Arial"/>
              <a:buChar char="•"/>
            </a:pPr>
            <a:r>
              <a:rPr lang="en-US" sz="3600" dirty="0">
                <a:latin typeface="Roboto"/>
                <a:ea typeface="Roboto"/>
                <a:cs typeface="Calibri" panose="020F0502020204030204"/>
              </a:rPr>
              <a:t>All participants received a Qualtrics survey corresponding to the platform they were assigned</a:t>
            </a:r>
          </a:p>
          <a:p>
            <a:pPr marL="571500" indent="-571500">
              <a:buFont typeface="Arial"/>
              <a:buChar char="•"/>
            </a:pPr>
            <a:r>
              <a:rPr lang="en-US" sz="3600" dirty="0">
                <a:latin typeface="Roboto"/>
                <a:ea typeface="Roboto"/>
                <a:cs typeface="Calibri" panose="020F0502020204030204"/>
              </a:rPr>
              <a:t>The survey included a text-based questionnaire showing public health announcements along with information about the source and platform they came from</a:t>
            </a:r>
          </a:p>
          <a:p>
            <a:pPr marL="571500" indent="-571500">
              <a:buFont typeface="Arial"/>
              <a:buChar char="•"/>
            </a:pPr>
            <a:r>
              <a:rPr lang="en-US" sz="3600" dirty="0">
                <a:latin typeface="Roboto"/>
                <a:ea typeface="Roboto"/>
                <a:cs typeface="Calibri" panose="020F0502020204030204"/>
              </a:rPr>
              <a:t>The participants then gave credibility ratings based on </a:t>
            </a:r>
            <a:r>
              <a:rPr lang="fr-FR" sz="3600" dirty="0">
                <a:latin typeface="Roboto"/>
                <a:ea typeface="Roboto"/>
                <a:cs typeface="Calibri" panose="020F0502020204030204"/>
              </a:rPr>
              <a:t>Eisenman et al.’s (2012) trust scale</a:t>
            </a:r>
          </a:p>
          <a:p>
            <a:pPr marL="571500" indent="-571500">
              <a:buFont typeface="Arial"/>
              <a:buChar char="•"/>
            </a:pPr>
            <a:endParaRPr lang="en-US" sz="3600" dirty="0">
              <a:latin typeface="Roboto"/>
              <a:ea typeface="Roboto"/>
              <a:cs typeface="Calibri" panose="020F0502020204030204"/>
            </a:endParaRPr>
          </a:p>
          <a:p>
            <a:pPr marL="571500" indent="-571500">
              <a:buFont typeface="Arial"/>
              <a:buChar char="•"/>
            </a:pPr>
            <a:endParaRPr lang="en-US" sz="3600" dirty="0">
              <a:latin typeface="Roboto"/>
              <a:ea typeface="Roboto"/>
              <a:cs typeface="Calibri" panose="020F0502020204030204"/>
            </a:endParaRPr>
          </a:p>
          <a:p>
            <a:pPr marL="571500" indent="-571500">
              <a:buFont typeface="Arial"/>
              <a:buChar char="•"/>
            </a:pPr>
            <a:endParaRPr lang="en-US" sz="3600" dirty="0">
              <a:latin typeface="Roboto"/>
              <a:ea typeface="Roboto"/>
              <a:cs typeface="Calibri" panose="020F0502020204030204"/>
            </a:endParaRPr>
          </a:p>
          <a:p>
            <a:endParaRPr lang="en-US" sz="3600" dirty="0">
              <a:latin typeface="Roboto"/>
              <a:ea typeface="Roboto"/>
            </a:endParaRPr>
          </a:p>
        </p:txBody>
      </p:sp>
      <p:sp>
        <p:nvSpPr>
          <p:cNvPr id="31" name="TextBox 30">
            <a:extLst>
              <a:ext uri="{FF2B5EF4-FFF2-40B4-BE49-F238E27FC236}">
                <a16:creationId xmlns:a16="http://schemas.microsoft.com/office/drawing/2014/main" id="{B95A546C-875B-F860-8701-D2317553268B}"/>
              </a:ext>
            </a:extLst>
          </p:cNvPr>
          <p:cNvSpPr txBox="1"/>
          <p:nvPr/>
        </p:nvSpPr>
        <p:spPr>
          <a:xfrm>
            <a:off x="29348445" y="16014596"/>
            <a:ext cx="13891553" cy="111722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Roboto"/>
                <a:ea typeface="Roboto"/>
              </a:rPr>
              <a:t>Summary</a:t>
            </a:r>
            <a:endParaRPr lang="en-US" sz="3600">
              <a:latin typeface="Roboto"/>
              <a:ea typeface="Roboto"/>
            </a:endParaRPr>
          </a:p>
          <a:p>
            <a:pPr marL="571500" indent="-571500">
              <a:buFont typeface="Arial" panose="020B0604020202020204" pitchFamily="34" charset="0"/>
              <a:buChar char="•"/>
            </a:pPr>
            <a:r>
              <a:rPr lang="en-US" sz="3600">
                <a:latin typeface="Roboto"/>
                <a:ea typeface="Roboto"/>
              </a:rPr>
              <a:t>Public health organizations are recognized as more credible, even at the state level</a:t>
            </a:r>
          </a:p>
          <a:p>
            <a:pPr marL="571500" indent="-571500">
              <a:buFont typeface="Arial" panose="020B0604020202020204" pitchFamily="34" charset="0"/>
              <a:buChar char="•"/>
            </a:pPr>
            <a:r>
              <a:rPr lang="en-US" sz="3600">
                <a:latin typeface="Roboto"/>
                <a:ea typeface="Roboto"/>
              </a:rPr>
              <a:t>Platform of public health message plays no impact when controlled for design features</a:t>
            </a:r>
          </a:p>
          <a:p>
            <a:r>
              <a:rPr lang="en-US" sz="3600" b="1">
                <a:latin typeface="Roboto"/>
                <a:ea typeface="Roboto"/>
              </a:rPr>
              <a:t>Strengths</a:t>
            </a:r>
          </a:p>
          <a:p>
            <a:pPr marL="571500" indent="-571500">
              <a:buFont typeface="Arial" panose="020B0604020202020204" pitchFamily="34" charset="0"/>
              <a:buChar char="•"/>
            </a:pPr>
            <a:r>
              <a:rPr lang="en-US" sz="3600">
                <a:latin typeface="Roboto"/>
                <a:ea typeface="Roboto"/>
              </a:rPr>
              <a:t>Text-based format limits effects to only perception of platform</a:t>
            </a:r>
          </a:p>
          <a:p>
            <a:pPr marL="571500" indent="-571500">
              <a:buFont typeface="Arial" panose="020B0604020202020204" pitchFamily="34" charset="0"/>
              <a:buChar char="•"/>
            </a:pPr>
            <a:r>
              <a:rPr lang="en-US" sz="3600">
                <a:latin typeface="Roboto"/>
                <a:ea typeface="Roboto"/>
              </a:rPr>
              <a:t>Large sample size</a:t>
            </a:r>
          </a:p>
          <a:p>
            <a:r>
              <a:rPr lang="en-US" sz="3600" b="1">
                <a:latin typeface="Roboto"/>
                <a:ea typeface="Roboto"/>
              </a:rPr>
              <a:t>Limitations</a:t>
            </a:r>
          </a:p>
          <a:p>
            <a:pPr marL="571500" indent="-571500">
              <a:buFont typeface="Arial" panose="020B0604020202020204" pitchFamily="34" charset="0"/>
              <a:buChar char="•"/>
            </a:pPr>
            <a:r>
              <a:rPr lang="en-US" sz="3600">
                <a:latin typeface="Roboto"/>
                <a:ea typeface="Roboto"/>
              </a:rPr>
              <a:t>Limited to Georgia Tech students</a:t>
            </a:r>
          </a:p>
          <a:p>
            <a:pPr marL="571500" indent="-571500">
              <a:buFont typeface="Arial" panose="020B0604020202020204" pitchFamily="34" charset="0"/>
              <a:buChar char="•"/>
            </a:pPr>
            <a:r>
              <a:rPr lang="en-US" sz="3600">
                <a:latin typeface="Roboto"/>
                <a:ea typeface="Roboto"/>
              </a:rPr>
              <a:t>Regression to the mean</a:t>
            </a:r>
          </a:p>
          <a:p>
            <a:pPr marL="571500" indent="-571500">
              <a:buFont typeface="Arial" panose="020B0604020202020204" pitchFamily="34" charset="0"/>
              <a:buChar char="•"/>
            </a:pPr>
            <a:r>
              <a:rPr lang="en-US" sz="3600">
                <a:latin typeface="Roboto"/>
                <a:ea typeface="Roboto"/>
              </a:rPr>
              <a:t>Insensitive DV, answers in small range</a:t>
            </a:r>
          </a:p>
          <a:p>
            <a:pPr marL="571500" indent="-571500">
              <a:buFont typeface="Arial" panose="020B0604020202020204" pitchFamily="34" charset="0"/>
              <a:buChar char="•"/>
            </a:pPr>
            <a:r>
              <a:rPr lang="en-US" sz="3600">
                <a:latin typeface="Roboto"/>
                <a:ea typeface="Roboto"/>
              </a:rPr>
              <a:t>Weak manipulation, purely text-based</a:t>
            </a:r>
          </a:p>
          <a:p>
            <a:pPr marL="571500" indent="-571500">
              <a:buFont typeface="Arial" panose="020B0604020202020204" pitchFamily="34" charset="0"/>
              <a:buChar char="•"/>
            </a:pPr>
            <a:r>
              <a:rPr lang="en-US" sz="3600">
                <a:latin typeface="Roboto"/>
                <a:ea typeface="Roboto"/>
              </a:rPr>
              <a:t>Problems with mixed design limiting significance</a:t>
            </a:r>
            <a:endParaRPr lang="en-US">
              <a:cs typeface="Calibri" panose="020F0502020204030204"/>
            </a:endParaRPr>
          </a:p>
          <a:p>
            <a:r>
              <a:rPr lang="en-US" sz="3600" b="1">
                <a:latin typeface="Roboto"/>
                <a:ea typeface="Roboto"/>
              </a:rPr>
              <a:t>Future Work</a:t>
            </a:r>
          </a:p>
          <a:p>
            <a:pPr marL="571500" indent="-571500">
              <a:buFont typeface="Arial" panose="020B0604020202020204" pitchFamily="34" charset="0"/>
              <a:buChar char="•"/>
            </a:pPr>
            <a:r>
              <a:rPr lang="en-US" sz="3600">
                <a:latin typeface="Roboto"/>
                <a:ea typeface="Roboto"/>
              </a:rPr>
              <a:t>Examining political ideology as a moderator</a:t>
            </a:r>
          </a:p>
          <a:p>
            <a:pPr marL="571500" indent="-571500">
              <a:buFont typeface="Arial" panose="020B0604020202020204" pitchFamily="34" charset="0"/>
              <a:buChar char="•"/>
            </a:pPr>
            <a:r>
              <a:rPr lang="en-US" sz="3600">
                <a:latin typeface="Roboto"/>
                <a:ea typeface="Roboto"/>
              </a:rPr>
              <a:t>Expanding sample to be more generalizable </a:t>
            </a:r>
          </a:p>
          <a:p>
            <a:pPr marL="571500" indent="-571500">
              <a:buFont typeface="Arial" panose="020B0604020202020204" pitchFamily="34" charset="0"/>
              <a:buChar char="•"/>
            </a:pPr>
            <a:r>
              <a:rPr lang="en-US" sz="3600">
                <a:latin typeface="Roboto"/>
                <a:ea typeface="Roboto"/>
              </a:rPr>
              <a:t>Investigate more sources and platforms</a:t>
            </a:r>
          </a:p>
          <a:p>
            <a:pPr marL="571500" indent="-571500">
              <a:buFont typeface="Arial" panose="020B0604020202020204" pitchFamily="34" charset="0"/>
              <a:buChar char="•"/>
            </a:pPr>
            <a:r>
              <a:rPr lang="en-US" sz="3600">
                <a:latin typeface="Roboto"/>
                <a:ea typeface="Roboto"/>
              </a:rPr>
              <a:t>Make message encounter more realistic (visual vs text)</a:t>
            </a:r>
          </a:p>
          <a:p>
            <a:pPr marL="571500" indent="-571500" algn="r">
              <a:buFont typeface="Arial" panose="020B0604020202020204" pitchFamily="34" charset="0"/>
              <a:buChar char="•"/>
            </a:pPr>
            <a:endParaRPr lang="en-US" sz="3600">
              <a:latin typeface="Roboto"/>
              <a:ea typeface="Roboto"/>
            </a:endParaRPr>
          </a:p>
        </p:txBody>
      </p:sp>
      <p:sp>
        <p:nvSpPr>
          <p:cNvPr id="33" name="TextBox 32">
            <a:extLst>
              <a:ext uri="{FF2B5EF4-FFF2-40B4-BE49-F238E27FC236}">
                <a16:creationId xmlns:a16="http://schemas.microsoft.com/office/drawing/2014/main" id="{26B6E18A-7D4A-D43A-933A-D55305D67810}"/>
              </a:ext>
            </a:extLst>
          </p:cNvPr>
          <p:cNvSpPr txBox="1"/>
          <p:nvPr/>
        </p:nvSpPr>
        <p:spPr>
          <a:xfrm>
            <a:off x="15547932" y="19664039"/>
            <a:ext cx="1281017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Roboto"/>
                <a:ea typeface="+mn-lt"/>
                <a:cs typeface="+mn-lt"/>
              </a:rPr>
              <a:t>No significant main effect of platform on credibility.</a:t>
            </a:r>
            <a:endParaRPr lang="en-US" sz="2000" dirty="0">
              <a:latin typeface="Roboto"/>
              <a:ea typeface="+mn-lt"/>
              <a:cs typeface="+mn-lt"/>
            </a:endParaRPr>
          </a:p>
          <a:p>
            <a:r>
              <a:rPr lang="en-US" sz="4000" dirty="0">
                <a:latin typeface="Roboto"/>
                <a:ea typeface="+mn-lt"/>
                <a:cs typeface="+mn-lt"/>
              </a:rPr>
              <a:t>F(2, 306) = 0.060, p = 0.941 </a:t>
            </a:r>
            <a:r>
              <a:rPr lang="en-US" sz="4000" i="1" dirty="0">
                <a:latin typeface="Roboto"/>
                <a:ea typeface="+mn-lt"/>
                <a:cs typeface="+mn-lt"/>
              </a:rPr>
              <a:t>η</a:t>
            </a:r>
            <a:r>
              <a:rPr lang="en-US" sz="4000" i="1" baseline="-25000" dirty="0">
                <a:latin typeface="Roboto"/>
                <a:ea typeface="+mn-lt"/>
                <a:cs typeface="+mn-lt"/>
              </a:rPr>
              <a:t>p</a:t>
            </a:r>
            <a:r>
              <a:rPr lang="en-US" sz="4000" baseline="30000" dirty="0">
                <a:latin typeface="Roboto"/>
                <a:ea typeface="+mn-lt"/>
                <a:cs typeface="+mn-lt"/>
              </a:rPr>
              <a:t>2</a:t>
            </a:r>
            <a:r>
              <a:rPr lang="en-US" sz="4000" dirty="0">
                <a:latin typeface="Roboto"/>
                <a:ea typeface="+mn-lt"/>
                <a:cs typeface="+mn-lt"/>
              </a:rPr>
              <a:t> = 0.020.</a:t>
            </a:r>
            <a:endParaRPr lang="en-US" sz="4000" dirty="0">
              <a:latin typeface="Roboto"/>
              <a:ea typeface="Roboto"/>
              <a:cs typeface="Calibri"/>
            </a:endParaRPr>
          </a:p>
        </p:txBody>
      </p:sp>
      <p:sp>
        <p:nvSpPr>
          <p:cNvPr id="34" name="TextBox 33">
            <a:extLst>
              <a:ext uri="{FF2B5EF4-FFF2-40B4-BE49-F238E27FC236}">
                <a16:creationId xmlns:a16="http://schemas.microsoft.com/office/drawing/2014/main" id="{92F2F818-A56F-CC3C-405F-FA656FCACC25}"/>
              </a:ext>
            </a:extLst>
          </p:cNvPr>
          <p:cNvSpPr txBox="1"/>
          <p:nvPr/>
        </p:nvSpPr>
        <p:spPr>
          <a:xfrm>
            <a:off x="15516126" y="5763700"/>
            <a:ext cx="1281017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Roboto"/>
                <a:ea typeface="+mn-lt"/>
                <a:cs typeface="+mn-lt"/>
              </a:rPr>
              <a:t>Significant (p &lt; 0.05) main effect found between source and credibility. CDC &amp; </a:t>
            </a:r>
            <a:r>
              <a:rPr lang="en-US" sz="4000" dirty="0" err="1">
                <a:latin typeface="Roboto"/>
                <a:ea typeface="+mn-lt"/>
                <a:cs typeface="+mn-lt"/>
              </a:rPr>
              <a:t>GaDPH</a:t>
            </a:r>
            <a:r>
              <a:rPr lang="en-US" sz="4000" dirty="0">
                <a:latin typeface="Roboto"/>
                <a:ea typeface="+mn-lt"/>
                <a:cs typeface="+mn-lt"/>
              </a:rPr>
              <a:t> more credible than Unknown source.</a:t>
            </a:r>
          </a:p>
          <a:p>
            <a:r>
              <a:rPr lang="en-US" sz="4000" dirty="0">
                <a:latin typeface="Roboto"/>
                <a:ea typeface="+mn-lt"/>
                <a:cs typeface="+mn-lt"/>
              </a:rPr>
              <a:t>F(3, 306) = 5.348, p = 0.001 </a:t>
            </a:r>
            <a:r>
              <a:rPr lang="en-US" sz="4000" i="1" dirty="0">
                <a:latin typeface="Roboto"/>
                <a:ea typeface="+mn-lt"/>
                <a:cs typeface="+mn-lt"/>
              </a:rPr>
              <a:t>η</a:t>
            </a:r>
            <a:r>
              <a:rPr lang="en-US" sz="4000" i="1" baseline="-25000" dirty="0">
                <a:latin typeface="Roboto"/>
                <a:ea typeface="+mn-lt"/>
                <a:cs typeface="+mn-lt"/>
              </a:rPr>
              <a:t>p</a:t>
            </a:r>
            <a:r>
              <a:rPr lang="en-US" sz="4000" baseline="30000" dirty="0">
                <a:latin typeface="Roboto"/>
                <a:ea typeface="+mn-lt"/>
                <a:cs typeface="+mn-lt"/>
              </a:rPr>
              <a:t>2</a:t>
            </a:r>
            <a:r>
              <a:rPr lang="en-US" sz="4000" dirty="0">
                <a:latin typeface="Roboto"/>
                <a:ea typeface="+mn-lt"/>
                <a:cs typeface="+mn-lt"/>
              </a:rPr>
              <a:t> = 1.747.</a:t>
            </a:r>
          </a:p>
          <a:p>
            <a:endParaRPr lang="en-US" sz="4000" dirty="0">
              <a:latin typeface="Roboto"/>
              <a:ea typeface="Roboto"/>
            </a:endParaRPr>
          </a:p>
        </p:txBody>
      </p:sp>
      <p:sp>
        <p:nvSpPr>
          <p:cNvPr id="35" name="TextBox 34">
            <a:extLst>
              <a:ext uri="{FF2B5EF4-FFF2-40B4-BE49-F238E27FC236}">
                <a16:creationId xmlns:a16="http://schemas.microsoft.com/office/drawing/2014/main" id="{DCE74659-D6F7-EA9C-E1D3-A64EE4265327}"/>
              </a:ext>
            </a:extLst>
          </p:cNvPr>
          <p:cNvSpPr txBox="1"/>
          <p:nvPr/>
        </p:nvSpPr>
        <p:spPr>
          <a:xfrm>
            <a:off x="29255979" y="5795505"/>
            <a:ext cx="1398696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Roboto"/>
                <a:ea typeface="Roboto"/>
                <a:cs typeface="Calibri"/>
              </a:rPr>
              <a:t>No significant interaction between source and platform.</a:t>
            </a:r>
            <a:endParaRPr lang="en-US" sz="4000" dirty="0">
              <a:latin typeface="Roboto"/>
              <a:ea typeface="+mn-lt"/>
              <a:cs typeface="+mn-lt"/>
            </a:endParaRPr>
          </a:p>
          <a:p>
            <a:r>
              <a:rPr lang="en-US" sz="4000" dirty="0">
                <a:latin typeface="Roboto"/>
                <a:ea typeface="Roboto"/>
                <a:cs typeface="Calibri"/>
              </a:rPr>
              <a:t>F(6, 306) = .860, p = .525, </a:t>
            </a:r>
            <a:r>
              <a:rPr lang="en-US" sz="4000" i="1" dirty="0">
                <a:latin typeface="Roboto"/>
                <a:ea typeface="+mn-lt"/>
                <a:cs typeface="+mn-lt"/>
              </a:rPr>
              <a:t>η</a:t>
            </a:r>
            <a:r>
              <a:rPr lang="en-US" sz="4000" i="1" baseline="-25000" dirty="0">
                <a:latin typeface="Roboto"/>
                <a:ea typeface="+mn-lt"/>
                <a:cs typeface="+mn-lt"/>
              </a:rPr>
              <a:t>p</a:t>
            </a:r>
            <a:r>
              <a:rPr lang="en-US" sz="4000" baseline="30000" dirty="0">
                <a:latin typeface="Roboto"/>
                <a:ea typeface="+mn-lt"/>
                <a:cs typeface="+mn-lt"/>
              </a:rPr>
              <a:t>2</a:t>
            </a:r>
            <a:r>
              <a:rPr lang="en-US" sz="4000" baseline="30000" dirty="0">
                <a:latin typeface="Roboto"/>
                <a:ea typeface="Roboto"/>
                <a:cs typeface="Calibri"/>
              </a:rPr>
              <a:t> </a:t>
            </a:r>
            <a:r>
              <a:rPr lang="en-US" sz="4000" dirty="0">
                <a:latin typeface="Roboto"/>
                <a:ea typeface="Roboto"/>
                <a:cs typeface="Calibri"/>
              </a:rPr>
              <a:t>= .281.  </a:t>
            </a:r>
            <a:endParaRPr lang="en-US" sz="4000" dirty="0">
              <a:latin typeface="Roboto"/>
              <a:ea typeface="+mn-lt"/>
              <a:cs typeface="+mn-lt"/>
            </a:endParaRPr>
          </a:p>
          <a:p>
            <a:endParaRPr lang="en-US" sz="4000" dirty="0">
              <a:latin typeface="Roboto"/>
              <a:ea typeface="Roboto"/>
            </a:endParaRPr>
          </a:p>
        </p:txBody>
      </p:sp>
      <p:sp>
        <p:nvSpPr>
          <p:cNvPr id="29" name="TextBox 28">
            <a:extLst>
              <a:ext uri="{FF2B5EF4-FFF2-40B4-BE49-F238E27FC236}">
                <a16:creationId xmlns:a16="http://schemas.microsoft.com/office/drawing/2014/main" id="{D4966AD0-34DA-447B-7EEA-79EED75907F4}"/>
              </a:ext>
            </a:extLst>
          </p:cNvPr>
          <p:cNvSpPr txBox="1"/>
          <p:nvPr/>
        </p:nvSpPr>
        <p:spPr>
          <a:xfrm>
            <a:off x="29225143" y="27586425"/>
            <a:ext cx="14050579"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914400"/>
            <a:r>
              <a:rPr lang="en-US" sz="2400" dirty="0">
                <a:latin typeface="Roboto"/>
                <a:ea typeface="+mn-lt"/>
                <a:cs typeface="+mn-lt"/>
              </a:rPr>
              <a:t>De Choudhury, </a:t>
            </a:r>
            <a:r>
              <a:rPr lang="en-US" sz="2400" dirty="0" err="1">
                <a:latin typeface="Roboto"/>
                <a:ea typeface="+mn-lt"/>
                <a:cs typeface="+mn-lt"/>
              </a:rPr>
              <a:t>Munmun</a:t>
            </a:r>
            <a:r>
              <a:rPr lang="en-US" sz="2400" dirty="0">
                <a:latin typeface="Roboto"/>
                <a:ea typeface="+mn-lt"/>
                <a:cs typeface="+mn-lt"/>
              </a:rPr>
              <a:t>, Morris, Meredith, &amp; White, </a:t>
            </a:r>
            <a:r>
              <a:rPr lang="en-US" sz="2400" dirty="0" err="1">
                <a:latin typeface="Roboto"/>
                <a:ea typeface="+mn-lt"/>
                <a:cs typeface="+mn-lt"/>
              </a:rPr>
              <a:t>Ryen</a:t>
            </a:r>
            <a:r>
              <a:rPr lang="en-US" sz="2400" dirty="0">
                <a:latin typeface="Roboto"/>
                <a:ea typeface="+mn-lt"/>
                <a:cs typeface="+mn-lt"/>
              </a:rPr>
              <a:t>. (2014). Seeking and sharing health 	information online: Comparing search engines and social media. </a:t>
            </a:r>
            <a:r>
              <a:rPr lang="en-US" sz="2400" i="1" dirty="0">
                <a:latin typeface="Roboto"/>
                <a:ea typeface="+mn-lt"/>
                <a:cs typeface="+mn-lt"/>
              </a:rPr>
              <a:t>Conference on Human Factors in 	Computing Systems - Proceedings</a:t>
            </a:r>
            <a:r>
              <a:rPr lang="en-US" sz="2400" dirty="0">
                <a:latin typeface="Roboto"/>
                <a:ea typeface="+mn-lt"/>
                <a:cs typeface="+mn-lt"/>
              </a:rPr>
              <a:t>. </a:t>
            </a:r>
            <a:r>
              <a:rPr lang="en-US" sz="2400" dirty="0">
                <a:latin typeface="Roboto"/>
                <a:ea typeface="+mn-lt"/>
                <a:cs typeface="+mn-lt"/>
                <a:hlinkClick r:id="rId10"/>
              </a:rPr>
              <a:t>https://doi.org/10.1145/2556288.2557214</a:t>
            </a:r>
            <a:r>
              <a:rPr lang="en-US" sz="2400" dirty="0">
                <a:latin typeface="Roboto"/>
                <a:ea typeface="+mn-lt"/>
                <a:cs typeface="+mn-lt"/>
              </a:rPr>
              <a:t> </a:t>
            </a:r>
          </a:p>
          <a:p>
            <a:pPr indent="-914400"/>
            <a:r>
              <a:rPr lang="en-US" sz="2400" dirty="0">
                <a:latin typeface="Roboto"/>
                <a:ea typeface="+mn-lt"/>
                <a:cs typeface="+mn-lt"/>
              </a:rPr>
              <a:t>Eisenman, D. P., Williams, M. V., </a:t>
            </a:r>
            <a:r>
              <a:rPr lang="en-US" sz="2400" dirty="0" err="1">
                <a:latin typeface="Roboto"/>
                <a:ea typeface="+mn-lt"/>
                <a:cs typeface="+mn-lt"/>
              </a:rPr>
              <a:t>Glik</a:t>
            </a:r>
            <a:r>
              <a:rPr lang="en-US" sz="2400" dirty="0">
                <a:latin typeface="Roboto"/>
                <a:ea typeface="+mn-lt"/>
                <a:cs typeface="+mn-lt"/>
              </a:rPr>
              <a:t>, D., Long, A., Plough, A. L., &amp; Ong, M. (2012). The public health 	disaster trust scale: Validation of a brief measure. </a:t>
            </a:r>
            <a:r>
              <a:rPr lang="en-US" sz="2400" i="1" dirty="0">
                <a:latin typeface="Roboto"/>
                <a:ea typeface="+mn-lt"/>
                <a:cs typeface="+mn-lt"/>
              </a:rPr>
              <a:t>Journal of Public Health Management and 	Practice, 18</a:t>
            </a:r>
            <a:r>
              <a:rPr lang="en-US" sz="2400" dirty="0">
                <a:latin typeface="Roboto"/>
                <a:ea typeface="+mn-lt"/>
                <a:cs typeface="+mn-lt"/>
              </a:rPr>
              <a:t>(4), E11–E18. </a:t>
            </a:r>
            <a:r>
              <a:rPr lang="en-US" sz="2400" dirty="0">
                <a:latin typeface="Roboto"/>
                <a:ea typeface="+mn-lt"/>
                <a:cs typeface="+mn-lt"/>
                <a:hlinkClick r:id="rId11"/>
              </a:rPr>
              <a:t>https://doi.org/10.1097/PHH.0b013e31823991e8</a:t>
            </a:r>
            <a:r>
              <a:rPr lang="en-US" sz="2400" dirty="0">
                <a:latin typeface="Roboto"/>
                <a:ea typeface="+mn-lt"/>
                <a:cs typeface="+mn-lt"/>
              </a:rPr>
              <a:t> </a:t>
            </a:r>
          </a:p>
          <a:p>
            <a:pPr indent="-914400"/>
            <a:r>
              <a:rPr lang="en-US" sz="2400" dirty="0">
                <a:latin typeface="Roboto"/>
                <a:ea typeface="+mn-lt"/>
                <a:cs typeface="+mn-lt"/>
              </a:rPr>
              <a:t>Lachlan, K. A., Spence, P. R., Edwards, A., Reno, K. M., &amp; Edwards, C. (2014). If you are quick enough, I 	will think about it: Information speed and trust in public health organizations. </a:t>
            </a:r>
            <a:r>
              <a:rPr lang="en-US" sz="2400" i="1" dirty="0">
                <a:latin typeface="Roboto"/>
                <a:ea typeface="+mn-lt"/>
                <a:cs typeface="+mn-lt"/>
              </a:rPr>
              <a:t>Computers in 	Human 	Behavior, 33, </a:t>
            </a:r>
            <a:r>
              <a:rPr lang="en-US" sz="2400" dirty="0">
                <a:latin typeface="Roboto"/>
                <a:ea typeface="+mn-lt"/>
                <a:cs typeface="+mn-lt"/>
              </a:rPr>
              <a:t>377–380. </a:t>
            </a:r>
            <a:r>
              <a:rPr lang="en-US" sz="2400" dirty="0">
                <a:latin typeface="Roboto"/>
                <a:ea typeface="+mn-lt"/>
                <a:cs typeface="+mn-lt"/>
                <a:hlinkClick r:id="rId12"/>
              </a:rPr>
              <a:t>https://doi.org/10.1016/j.chb.2013.08.014</a:t>
            </a:r>
            <a:r>
              <a:rPr lang="en-US" sz="2400" dirty="0">
                <a:latin typeface="Roboto"/>
                <a:ea typeface="+mn-lt"/>
                <a:cs typeface="+mn-lt"/>
              </a:rPr>
              <a:t> </a:t>
            </a:r>
          </a:p>
          <a:p>
            <a:endParaRPr lang="en-US" sz="2400" dirty="0">
              <a:latin typeface="Roboto"/>
              <a:ea typeface="+mn-lt"/>
              <a:cs typeface="+mn-lt"/>
            </a:endParaRPr>
          </a:p>
          <a:p>
            <a:endParaRPr lang="en-US" dirty="0">
              <a:latin typeface="Roboto"/>
              <a:ea typeface="Roboto"/>
            </a:endParaRPr>
          </a:p>
        </p:txBody>
      </p:sp>
    </p:spTree>
    <p:extLst>
      <p:ext uri="{BB962C8B-B14F-4D97-AF65-F5344CB8AC3E}">
        <p14:creationId xmlns:p14="http://schemas.microsoft.com/office/powerpoint/2010/main" val="26110480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C97E83D1C5144AA6DC7FA4E778EB03" ma:contentTypeVersion="2" ma:contentTypeDescription="Create a new document." ma:contentTypeScope="" ma:versionID="4d2e4e5a2a9018f1a6f094ca647791cd">
  <xsd:schema xmlns:xsd="http://www.w3.org/2001/XMLSchema" xmlns:xs="http://www.w3.org/2001/XMLSchema" xmlns:p="http://schemas.microsoft.com/office/2006/metadata/properties" xmlns:ns2="715345ac-d55c-4fdb-926e-280a0bd50a70" targetNamespace="http://schemas.microsoft.com/office/2006/metadata/properties" ma:root="true" ma:fieldsID="daf7748dabf8fe8eddaa7829b469a3f4" ns2:_="">
    <xsd:import namespace="715345ac-d55c-4fdb-926e-280a0bd50a7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5345ac-d55c-4fdb-926e-280a0bd50a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F405EC-5739-4C9A-94C8-9101411D0DD7}">
  <ds:schemaRefs>
    <ds:schemaRef ds:uri="715345ac-d55c-4fdb-926e-280a0bd50a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0446518-E434-40E9-84CB-E1F9C6B449C4}">
  <ds:schemaRefs>
    <ds:schemaRef ds:uri="http://schemas.microsoft.com/sharepoint/v3/contenttype/forms"/>
  </ds:schemaRefs>
</ds:datastoreItem>
</file>

<file path=customXml/itemProps3.xml><?xml version="1.0" encoding="utf-8"?>
<ds:datastoreItem xmlns:ds="http://schemas.openxmlformats.org/officeDocument/2006/customXml" ds:itemID="{48FE5C58-C2E6-4547-9B86-49D6A38D0422}">
  <ds:schemaRefs>
    <ds:schemaRef ds:uri="475ebc26-e0d4-44a6-aa12-89546c0712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785</Words>
  <Application>Microsoft Office PowerPoint</Application>
  <PresentationFormat>Custom</PresentationFormat>
  <Paragraphs>58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Huang</dc:creator>
  <cp:lastModifiedBy>Ingurgio, Salvidor K</cp:lastModifiedBy>
  <cp:revision>2</cp:revision>
  <dcterms:created xsi:type="dcterms:W3CDTF">2022-04-18T18:37:37Z</dcterms:created>
  <dcterms:modified xsi:type="dcterms:W3CDTF">2023-01-05T23:59:42Z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0x01010068C97E83D1C5144AA6DC7FA4E778EB03</vt:lpwstr>
  </property>
</Properties>
</file>