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518" autoAdjust="0"/>
    <p:restoredTop sz="95017" autoAdjust="0"/>
  </p:normalViewPr>
  <p:slideViewPr>
    <p:cSldViewPr snapToGrid="0">
      <p:cViewPr varScale="1">
        <p:scale>
          <a:sx n="86" d="100"/>
          <a:sy n="86" d="100"/>
        </p:scale>
        <p:origin x="1304" y="71"/>
      </p:cViewPr>
      <p:guideLst/>
    </p:cSldViewPr>
  </p:slideViewPr>
  <p:outlineViewPr>
    <p:cViewPr>
      <p:scale>
        <a:sx n="33" d="100"/>
        <a:sy n="33" d="100"/>
      </p:scale>
      <p:origin x="0" y="-38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EFDE-AFBE-2010-36C1-60148C462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97B1D-6E09-0F38-A2B1-63F85A018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34C7-F891-AFC9-DB57-818D99A3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6C08-F1AE-4A09-95C1-0406D51918F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BDF9-C3FE-71CC-7267-E3955B6F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FD19-6A7C-BB64-CC21-958C94DB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7E2D-16BA-4139-8C65-EB108537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0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D32E-CE81-7B6E-2C0B-778AB855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EE180-BF3A-8A9E-DABF-7305B5076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29F3-80AB-985F-8066-D9F4C458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6C08-F1AE-4A09-95C1-0406D51918F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3ADC-5003-9B61-1496-1CF7DF21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F589-A739-FF23-D1D7-16AA6C89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7E2D-16BA-4139-8C65-EB108537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586D3-31D9-ACE0-0F76-4F9D76432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B5FD7-1E35-C8F3-D185-55A744B8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9B56-9D10-1286-85BE-44BC432D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6C08-F1AE-4A09-95C1-0406D51918F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5D54-7D6C-96D6-07EA-36E7F87B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4A6B-A563-FA69-B702-0BA6B04A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7E2D-16BA-4139-8C65-EB108537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2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F0FF-E776-950E-F5A4-AE66A600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A052-6051-154D-6336-4312F663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6EF5-B01F-A9D6-6E10-5F144E42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6C08-F1AE-4A09-95C1-0406D51918F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4D64B-F4FC-10E5-21D5-4399D9B4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E54C-572B-F9C7-FEEF-2C9EC933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7E2D-16BA-4139-8C65-EB108537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5977-B1ED-76DC-94EE-D057DDDC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97C0-8CF4-1FCF-79FA-4ECBF952F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EBEF-8A07-14C2-DF46-1236F70C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6C08-F1AE-4A09-95C1-0406D51918F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17BC3-5555-A3DF-1C8D-6792768D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4AF3-A5A8-EBE0-3176-7F4EAAD5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7E2D-16BA-4139-8C65-EB108537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3D7A-8849-17F5-5BC7-B0C1BE48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0ED7-0B93-1621-C6EE-7277798F7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824FD-5DCF-B954-50DE-C06B3E2AA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BD77E-2B10-9618-C5DA-A7504F6F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6C08-F1AE-4A09-95C1-0406D51918F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84C8D-C8A6-A9B1-0ACA-F79BC1DE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23269-332C-E173-EA7C-D8A903B4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7E2D-16BA-4139-8C65-EB108537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5440-6E8A-C589-B1BE-FBD1597D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C85F-0CD8-7F4D-1626-DB2DF0A9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E1E29-F2C2-16BF-A189-E671BB19B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E4052-69B0-4EC0-0079-4EA04C5D9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F7D5A-F625-DFBC-270F-51FDD4780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F80D1-5E10-70AC-B2FC-4E5FE03C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6C08-F1AE-4A09-95C1-0406D51918F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D2C1A-5573-3544-4AA8-03A43D9F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0FE43-DDEA-F6E2-5E00-C5053C9A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7E2D-16BA-4139-8C65-EB108537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650-D783-AF7D-788B-133FE00D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193ED-9E3D-E271-CA5D-4622CB0E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6C08-F1AE-4A09-95C1-0406D51918F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0481C-2C16-4FDE-0F36-AB3797DC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66E0E-C4DA-3D4E-6C07-6BF7F0F7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7E2D-16BA-4139-8C65-EB108537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67360-1956-E5ED-A98A-4547E5C3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6C08-F1AE-4A09-95C1-0406D51918F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A949B-70AD-2A29-E2FD-0A96D72B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46A69-77DB-F1ED-F96A-CE5258EE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7E2D-16BA-4139-8C65-EB108537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C84A-8804-8EA1-AB69-C8DCAA2F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3989-54DD-E6DD-8E42-C30542A4B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6D769-F2F2-4007-3467-A290001E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70BA0-4D60-06AB-5934-70FED746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6C08-F1AE-4A09-95C1-0406D51918F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5B0E9-2010-83ED-DA8A-7D3CDC25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7E965-DE5D-6135-E5B3-F4D045F8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7E2D-16BA-4139-8C65-EB108537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E992-51BB-4D38-1E70-1B18A383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EFCB4-0176-5E90-0FBF-3DBFD99AF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39FD6-8839-292B-83AA-E69595CCB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7B221-DE6A-A9CD-AA0A-B6AFF5E9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6C08-F1AE-4A09-95C1-0406D51918F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50D68-4471-A0FE-C285-BDC5685E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D1BE2-A4FA-1A97-55C3-AEAF4AD2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7E2D-16BA-4139-8C65-EB108537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2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16E96-63BA-D3DD-C0BF-13C1EF46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A374D-2A9C-E48E-93E5-77627BF72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F7B4-D8DF-7BD2-1C05-6466F4912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16C08-F1AE-4A09-95C1-0406D51918F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2FCA-3ADD-C817-4BD0-6B592D6B8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4EC3-5C32-DA0F-9850-7DA1BFC88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7E2D-16BA-4139-8C65-EB108537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5D94-181B-75B0-C642-71C3988A2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B6183-1D44-3DF9-84AD-BAD1BFE35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toolkit for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209547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F964-0BAF-ACD8-FC62-4833399C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bex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7990-66FB-9443-B79F-8FF7283A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to generate a large Boolean expression </a:t>
            </a:r>
          </a:p>
          <a:p>
            <a:pPr lvl="1"/>
            <a:r>
              <a:rPr lang="en-US" dirty="0"/>
              <a:t>i.e., an abstract syntax tree (AST) in a language called “propositional logic”</a:t>
            </a:r>
          </a:p>
          <a:p>
            <a:r>
              <a:rPr lang="en-US" dirty="0"/>
              <a:t>convert the AST to a canonical form</a:t>
            </a:r>
          </a:p>
          <a:p>
            <a:pPr lvl="1"/>
            <a:r>
              <a:rPr lang="en-US" dirty="0"/>
              <a:t>BDD</a:t>
            </a:r>
          </a:p>
          <a:p>
            <a:pPr lvl="1"/>
            <a:r>
              <a:rPr lang="en-US" dirty="0"/>
              <a:t>ANF</a:t>
            </a:r>
          </a:p>
        </p:txBody>
      </p:sp>
    </p:spTree>
    <p:extLst>
      <p:ext uri="{BB962C8B-B14F-4D97-AF65-F5344CB8AC3E}">
        <p14:creationId xmlns:p14="http://schemas.microsoft.com/office/powerpoint/2010/main" val="327480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6A57-A80C-F105-1BC0-8C297549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decision diagram (BDD)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CE5F-DBC6-54A7-4281-0B2D0CB3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graph, like a binary tree with shared nodes</a:t>
            </a:r>
          </a:p>
          <a:p>
            <a:r>
              <a:rPr lang="en-US" dirty="0"/>
              <a:t>Acts like a compressed truth table.</a:t>
            </a:r>
          </a:p>
          <a:p>
            <a:r>
              <a:rPr lang="en-US" dirty="0"/>
              <a:t>Can apply Boolean operators (AND, XOR, etc.) on two BDDs efficiently</a:t>
            </a:r>
          </a:p>
          <a:p>
            <a:r>
              <a:rPr lang="en-US" dirty="0"/>
              <a:t>BDD node:</a:t>
            </a:r>
          </a:p>
          <a:p>
            <a:pPr lvl="1"/>
            <a:r>
              <a:rPr lang="en-US" dirty="0"/>
              <a:t>Leaf -&gt; 0 or 1</a:t>
            </a:r>
          </a:p>
          <a:p>
            <a:pPr lvl="1"/>
            <a:r>
              <a:rPr lang="en-US" dirty="0"/>
              <a:t>Else -&gt; if </a:t>
            </a:r>
            <a:r>
              <a:rPr lang="en-US" i="1" dirty="0"/>
              <a:t>var</a:t>
            </a:r>
            <a:r>
              <a:rPr lang="en-US" dirty="0"/>
              <a:t> then </a:t>
            </a:r>
            <a:r>
              <a:rPr lang="en-US" i="1" dirty="0"/>
              <a:t>hi-node</a:t>
            </a:r>
            <a:r>
              <a:rPr lang="en-US" dirty="0"/>
              <a:t> else </a:t>
            </a:r>
            <a:r>
              <a:rPr lang="en-US" i="1" dirty="0"/>
              <a:t>lo-node  (VHL)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9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F496-13BA-E6D3-6EDF-BCD5E60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algebraic normal form (ANF)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6915-58E9-6435-8050-A48BEA7B1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XOR-sum of AND-products</a:t>
            </a:r>
          </a:p>
          <a:p>
            <a:pPr marL="0" indent="0">
              <a:buNone/>
            </a:pPr>
            <a:r>
              <a:rPr lang="en-US" dirty="0"/>
              <a:t>	1 XOR (x2 AND x1) XOR (x3 AND x2)</a:t>
            </a:r>
          </a:p>
          <a:p>
            <a:pPr marL="0" indent="0">
              <a:buNone/>
            </a:pPr>
            <a:r>
              <a:rPr lang="en-US" dirty="0"/>
              <a:t>	1 + (x2*x1) + (x3*x2)</a:t>
            </a:r>
          </a:p>
          <a:p>
            <a:pPr marL="0" indent="0">
              <a:buNone/>
            </a:pPr>
            <a:r>
              <a:rPr lang="en-US" dirty="0"/>
              <a:t>Final structure looks like a BDD:</a:t>
            </a:r>
          </a:p>
          <a:p>
            <a:r>
              <a:rPr lang="en-US" dirty="0"/>
              <a:t>ANF Node:</a:t>
            </a:r>
          </a:p>
          <a:p>
            <a:pPr lvl="1"/>
            <a:r>
              <a:rPr lang="en-US" dirty="0"/>
              <a:t>Leaf -&gt; 0 or 1</a:t>
            </a:r>
          </a:p>
          <a:p>
            <a:pPr lvl="1"/>
            <a:r>
              <a:rPr lang="en-US" dirty="0"/>
              <a:t>Else -&gt; (var AND hi-node) XOR (lo-node)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2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AD5D-C178-EF84-D8A4-59C57727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bdd?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70DE-209C-8D88-753D-96CF8E63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 up (SLOW… probably slower than should be – bex fails benchmarks against single threaded competitors : CUDD, </a:t>
            </a:r>
            <a:r>
              <a:rPr lang="en-US" dirty="0" err="1"/>
              <a:t>BUDDy</a:t>
            </a:r>
            <a:r>
              <a:rPr lang="en-US" dirty="0"/>
              <a:t>)</a:t>
            </a:r>
          </a:p>
          <a:p>
            <a:r>
              <a:rPr lang="en-US" dirty="0"/>
              <a:t>Top down (Substitution solver):</a:t>
            </a:r>
          </a:p>
          <a:p>
            <a:pPr lvl="1"/>
            <a:r>
              <a:rPr lang="en-US" dirty="0"/>
              <a:t>put as many constraints as possible, then start with a virtual variable representing your entire AST, and the recursively replace virtual variables with their definitions from the AST.</a:t>
            </a:r>
          </a:p>
          <a:p>
            <a:pPr lvl="1"/>
            <a:r>
              <a:rPr lang="en-US" dirty="0"/>
              <a:t>This can run in parallel on multiple CPU cores (threads) in bex.</a:t>
            </a:r>
          </a:p>
          <a:p>
            <a:pPr lvl="1"/>
            <a:r>
              <a:rPr lang="en-US" dirty="0"/>
              <a:t>Second implementation called Swap solver swaps BDD rows so the substitution is very cheap.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9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0448-348A-A6D8-3945-320E672A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2272F-E884-CD54-6490-352B8269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benchmarks and results (beat CUDD/Buddy)</a:t>
            </a:r>
          </a:p>
          <a:p>
            <a:pPr lvl="1"/>
            <a:r>
              <a:rPr lang="en-US" dirty="0"/>
              <a:t>Be able to test effect of different options  (for self-self comparisons)</a:t>
            </a:r>
          </a:p>
          <a:p>
            <a:pPr lvl="2"/>
            <a:r>
              <a:rPr lang="en-US" dirty="0"/>
              <a:t>ITE vs dedicated and/</a:t>
            </a:r>
            <a:r>
              <a:rPr lang="en-US" dirty="0" err="1"/>
              <a:t>xor</a:t>
            </a:r>
            <a:endParaRPr lang="en-US" dirty="0"/>
          </a:p>
          <a:p>
            <a:pPr lvl="2"/>
            <a:r>
              <a:rPr lang="en-US" dirty="0"/>
              <a:t>(whether to normalize ITEs or not)</a:t>
            </a:r>
          </a:p>
          <a:p>
            <a:pPr lvl="2"/>
            <a:r>
              <a:rPr lang="en-US" dirty="0"/>
              <a:t>NID vs </a:t>
            </a:r>
            <a:r>
              <a:rPr lang="en-US" dirty="0" err="1"/>
              <a:t>Rc</a:t>
            </a:r>
            <a:r>
              <a:rPr lang="en-US" dirty="0"/>
              <a:t>&lt;VHL&gt;</a:t>
            </a:r>
          </a:p>
          <a:p>
            <a:r>
              <a:rPr lang="en-US" dirty="0"/>
              <a:t>Make it easier to export and inspect ASTs.</a:t>
            </a:r>
          </a:p>
          <a:p>
            <a:pPr lvl="1"/>
            <a:r>
              <a:rPr lang="en-US" dirty="0"/>
              <a:t>Export SQLite</a:t>
            </a:r>
          </a:p>
          <a:p>
            <a:r>
              <a:rPr lang="en-US" dirty="0"/>
              <a:t>Python wrapper support (shorter code + </a:t>
            </a:r>
            <a:r>
              <a:rPr lang="en-US" dirty="0" err="1"/>
              <a:t>repl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helps with benchmarking (because of python dd package)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11345</TotalTime>
  <Words>337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bex</vt:lpstr>
      <vt:lpstr>using bex</vt:lpstr>
      <vt:lpstr>binary decision diagram (BDD)</vt:lpstr>
      <vt:lpstr>algebraic normal form (ANF)</vt:lpstr>
      <vt:lpstr>How to make a bdd?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bex</dc:title>
  <dc:creator>Michal Wallace</dc:creator>
  <cp:lastModifiedBy>Michal Wallace</cp:lastModifiedBy>
  <cp:revision>1</cp:revision>
  <dcterms:created xsi:type="dcterms:W3CDTF">2023-03-06T22:21:12Z</dcterms:created>
  <dcterms:modified xsi:type="dcterms:W3CDTF">2023-03-14T19:26:21Z</dcterms:modified>
</cp:coreProperties>
</file>