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93" r:id="rId3"/>
    <p:sldId id="331" r:id="rId4"/>
    <p:sldId id="295" r:id="rId5"/>
    <p:sldId id="348" r:id="rId6"/>
    <p:sldId id="352" r:id="rId7"/>
    <p:sldId id="319" r:id="rId8"/>
    <p:sldId id="347" r:id="rId9"/>
    <p:sldId id="349" r:id="rId10"/>
    <p:sldId id="317" r:id="rId11"/>
    <p:sldId id="350" r:id="rId12"/>
    <p:sldId id="344" r:id="rId13"/>
    <p:sldId id="341" r:id="rId1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7C4D"/>
    <a:srgbClr val="947D54"/>
    <a:srgbClr val="333333"/>
    <a:srgbClr val="CDC1B6"/>
    <a:srgbClr val="756B5F"/>
    <a:srgbClr val="5F5556"/>
    <a:srgbClr val="232380"/>
    <a:srgbClr val="D35F5F"/>
    <a:srgbClr val="802323"/>
    <a:srgbClr val="E0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14" autoAdjust="0"/>
    <p:restoredTop sz="95958" autoAdjust="0"/>
  </p:normalViewPr>
  <p:slideViewPr>
    <p:cSldViewPr>
      <p:cViewPr varScale="1">
        <p:scale>
          <a:sx n="63" d="100"/>
          <a:sy n="63" d="100"/>
        </p:scale>
        <p:origin x="759" y="30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0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ABEAC-FD1E-446D-854E-09142DFB339C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0037E-5901-4B68-9415-DA47D42F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504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9D967-67B2-4132-B52D-A253871A1F24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1EE08-D29B-4EEA-AE59-EA43F352A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101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525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F18-CB98-4E85-A37B-EF5A4E6C8DE7}" type="datetime1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63029" y="48450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64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C65-58A5-46D5-A762-12670B92641B}" type="datetime1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18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A68A-AC6E-41FE-B28C-2BB812CC2E01}" type="datetime1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585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8B09-A0F3-4880-B090-7FDDEE5B5065}" type="datetime1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30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D3F4-816B-4FA6-91FC-91836ECD0E53}" type="datetime1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49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FCFF-984A-4549-AB53-391F9EC1244A}" type="datetime1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21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8DE4-C4FE-4171-90C7-38CF01638033}" type="datetime1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16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7621-9D18-4C20-9B84-3E938621A025}" type="datetime1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182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25646" y="4882221"/>
            <a:ext cx="2133600" cy="273844"/>
          </a:xfrm>
        </p:spPr>
        <p:txBody>
          <a:bodyPr/>
          <a:lstStyle>
            <a:lvl1pPr>
              <a:defRPr>
                <a:solidFill>
                  <a:srgbClr val="756B5F"/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179512" y="87504"/>
            <a:ext cx="0" cy="270000"/>
          </a:xfrm>
          <a:prstGeom prst="line">
            <a:avLst/>
          </a:prstGeom>
          <a:ln w="38100">
            <a:solidFill>
              <a:srgbClr val="987C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282435" y="4882221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rgbClr val="987C4D"/>
                </a:solidFill>
              </a:rPr>
              <a:t>프로젝트 명</a:t>
            </a:r>
            <a:endParaRPr lang="ko-KR" altLang="en-US" sz="800" b="1" dirty="0">
              <a:solidFill>
                <a:srgbClr val="756B5F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8" y="4887019"/>
            <a:ext cx="205847" cy="20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0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649B-2577-404C-858E-51E9DEBB2548}" type="datetime1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74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C674-EF46-4F27-9E3E-4F6A170B0DC6}" type="datetime1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87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F11ED-9D7B-4CCE-A57D-CC1D7760FB25}" type="datetime1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17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hyperlink" Target="http://kolas.nl.go.kr/nltech/index.do" TargetMode="Externa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0" descr="https://jessgroopman.files.wordpress.com/2014/02/istock_iotpost_interoperability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5721" t="6507"/>
          <a:stretch/>
        </p:blipFill>
        <p:spPr bwMode="auto">
          <a:xfrm flipH="1">
            <a:off x="6777752" y="1532884"/>
            <a:ext cx="1466656" cy="1135982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251520" y="2100875"/>
            <a:ext cx="1755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b="1" spc="-300" dirty="0" err="1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프로젝트명</a:t>
            </a:r>
            <a:endParaRPr lang="en-US" altLang="ko-KR" sz="2800" b="1" spc="-300" dirty="0">
              <a:solidFill>
                <a:schemeClr val="bg2">
                  <a:lumMod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-9216" y="1600392"/>
            <a:ext cx="67553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-9216" y="2815527"/>
            <a:ext cx="6790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05846" y="1091375"/>
            <a:ext cx="4170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가는안상수체" pitchFamily="2" charset="-127"/>
                <a:ea typeface="가는안상수체" pitchFamily="2" charset="-127"/>
              </a:rPr>
              <a:t>2025</a:t>
            </a:r>
            <a:r>
              <a:rPr lang="ko-KR" altLang="en-US" sz="1200">
                <a:latin typeface="가는안상수체" pitchFamily="2" charset="-127"/>
                <a:ea typeface="가는안상수체" pitchFamily="2" charset="-127"/>
              </a:rPr>
              <a:t>년</a:t>
            </a:r>
            <a:r>
              <a:rPr lang="ko-KR" altLang="en-US" sz="2000" spc="-15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>
                <a:latin typeface="가는안상수체" pitchFamily="2" charset="-127"/>
                <a:ea typeface="가는안상수체" pitchFamily="2" charset="-127"/>
              </a:rPr>
              <a:t>07</a:t>
            </a:r>
            <a:r>
              <a:rPr lang="ko-KR" altLang="en-US" sz="1200" spc="-15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월</a:t>
            </a:r>
            <a:r>
              <a:rPr lang="ko-KR" altLang="en-US" sz="2000" spc="-15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>
                <a:latin typeface="가는안상수체" pitchFamily="2" charset="-127"/>
                <a:ea typeface="가는안상수체" pitchFamily="2" charset="-127"/>
              </a:rPr>
              <a:t> 25</a:t>
            </a:r>
            <a:r>
              <a:rPr lang="ko-KR" altLang="en-US" sz="1200" spc="-15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일</a:t>
            </a:r>
            <a:r>
              <a:rPr lang="en-US" altLang="ko-KR" sz="2000" spc="-150">
                <a:latin typeface="가는안상수체" pitchFamily="2" charset="-127"/>
                <a:ea typeface="가는안상수체" pitchFamily="2" charset="-127"/>
              </a:rPr>
              <a:t>  </a:t>
            </a:r>
            <a:r>
              <a:rPr lang="ko-KR" altLang="en-US" sz="2000" spc="-150">
                <a:latin typeface="가는안상수체" pitchFamily="2" charset="-127"/>
                <a:ea typeface="가는안상수체" pitchFamily="2" charset="-127"/>
              </a:rPr>
              <a:t>월</a:t>
            </a:r>
            <a:r>
              <a:rPr lang="ko-KR" altLang="en-US" sz="1200" spc="-15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요일</a:t>
            </a:r>
            <a:r>
              <a:rPr lang="ko-KR" altLang="en-US" sz="2000" spc="-15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>
                <a:latin typeface="가는안상수체" pitchFamily="2" charset="-127"/>
                <a:ea typeface="가는안상수체" pitchFamily="2" charset="-127"/>
              </a:rPr>
              <a:t> 10</a:t>
            </a:r>
            <a:r>
              <a:rPr lang="ko-KR" altLang="en-US" sz="1200" spc="-15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시</a:t>
            </a:r>
            <a:r>
              <a:rPr lang="en-US" altLang="ko-KR" sz="1200" spc="-15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>
                <a:latin typeface="가는안상수체" pitchFamily="2" charset="-127"/>
                <a:ea typeface="가는안상수체" pitchFamily="2" charset="-127"/>
              </a:rPr>
              <a:t>00</a:t>
            </a:r>
            <a:r>
              <a:rPr lang="ko-KR" altLang="en-US" sz="1200" spc="-15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분</a:t>
            </a:r>
            <a:endParaRPr lang="ko-KR" altLang="en-US" sz="1200" spc="-150" dirty="0">
              <a:latin typeface="가는안상수체" pitchFamily="2" charset="-127"/>
              <a:ea typeface="가는안상수체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66918" y="3001838"/>
            <a:ext cx="4569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FFC000"/>
                </a:solidFill>
              </a:rPr>
              <a:t>기업맞춤형 </a:t>
            </a:r>
            <a:r>
              <a:rPr lang="en-US" altLang="ko-KR" b="1">
                <a:solidFill>
                  <a:srgbClr val="FFC000"/>
                </a:solidFill>
              </a:rPr>
              <a:t>AI-X </a:t>
            </a:r>
            <a:r>
              <a:rPr lang="ko-KR" altLang="en-US" b="1">
                <a:solidFill>
                  <a:srgbClr val="FFC000"/>
                </a:solidFill>
              </a:rPr>
              <a:t>융복합 인재 양성 교육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924669">
            <a:off x="6832676" y="3537505"/>
            <a:ext cx="2316113" cy="167901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969875"/>
            <a:ext cx="576064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616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5792" y="86430"/>
            <a:ext cx="428620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b="1" smtClean="0">
                <a:solidFill>
                  <a:srgbClr val="756B5F"/>
                </a:solidFill>
              </a:rPr>
              <a:t>웹서비스의 작업분할구조도 및 순차다이어그램</a:t>
            </a:r>
            <a:endParaRPr lang="ko-KR" altLang="en-US" sz="135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9484" y="1371131"/>
            <a:ext cx="594096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smtClean="0"/>
              <a:t>프로젝트명</a:t>
            </a:r>
            <a:endParaRPr lang="ko-KR" altLang="en-US" sz="750" b="1" dirty="0"/>
          </a:p>
        </p:txBody>
      </p:sp>
      <p:sp>
        <p:nvSpPr>
          <p:cNvPr id="12" name="직사각형 11"/>
          <p:cNvSpPr/>
          <p:nvPr/>
        </p:nvSpPr>
        <p:spPr>
          <a:xfrm>
            <a:off x="400442" y="1988607"/>
            <a:ext cx="323116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/>
              <a:t>관리자관리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689151" y="1963802"/>
            <a:ext cx="27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/>
              <a:t>회원</a:t>
            </a:r>
            <a:endParaRPr lang="en-US" altLang="ko-KR" sz="750" b="1" dirty="0"/>
          </a:p>
          <a:p>
            <a:pPr algn="ctr"/>
            <a:r>
              <a:rPr lang="ko-KR" altLang="en-US" sz="750" b="1" dirty="0"/>
              <a:t>관리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424777" y="1938997"/>
            <a:ext cx="27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/>
              <a:t>도서관리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614717" y="1937454"/>
            <a:ext cx="27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/>
              <a:t>대출</a:t>
            </a:r>
            <a:endParaRPr lang="en-US" altLang="ko-KR" sz="750" b="1" dirty="0"/>
          </a:p>
          <a:p>
            <a:pPr algn="ctr"/>
            <a:r>
              <a:rPr lang="ko-KR" altLang="en-US" sz="750" b="1" dirty="0"/>
              <a:t>반납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16495" y="3053445"/>
            <a:ext cx="27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>
                <a:solidFill>
                  <a:schemeClr val="tx1"/>
                </a:solidFill>
              </a:rPr>
              <a:t>사서</a:t>
            </a:r>
            <a:endParaRPr lang="en-US" altLang="ko-KR" sz="75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750" b="1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687823" y="3065856"/>
            <a:ext cx="27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>
                <a:solidFill>
                  <a:schemeClr val="tx1"/>
                </a:solidFill>
              </a:rPr>
              <a:t>회원</a:t>
            </a:r>
            <a:endParaRPr lang="en-US" altLang="ko-KR" sz="75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750" b="1" dirty="0">
                <a:solidFill>
                  <a:schemeClr val="tx1"/>
                </a:solidFill>
              </a:rPr>
              <a:t>강등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262789" y="3040417"/>
            <a:ext cx="27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>
                <a:solidFill>
                  <a:schemeClr val="tx1"/>
                </a:solidFill>
              </a:rPr>
              <a:t>도서목록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283267" y="3057481"/>
            <a:ext cx="27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>
                <a:solidFill>
                  <a:schemeClr val="tx1"/>
                </a:solidFill>
              </a:rPr>
              <a:t>사서등록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372579" y="3058002"/>
            <a:ext cx="27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>
                <a:solidFill>
                  <a:schemeClr val="tx1"/>
                </a:solidFill>
              </a:rPr>
              <a:t>회원</a:t>
            </a:r>
            <a:endParaRPr lang="en-US" altLang="ko-KR" sz="75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750" b="1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000858" y="3061383"/>
            <a:ext cx="333596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>
                <a:solidFill>
                  <a:schemeClr val="tx1"/>
                </a:solidFill>
              </a:rPr>
              <a:t>레벨별</a:t>
            </a:r>
            <a:endParaRPr lang="en-US" altLang="ko-KR" sz="75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750" b="1" dirty="0">
                <a:solidFill>
                  <a:schemeClr val="tx1"/>
                </a:solidFill>
              </a:rPr>
              <a:t>목록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586825" y="3044653"/>
            <a:ext cx="27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>
                <a:solidFill>
                  <a:schemeClr val="tx1"/>
                </a:solidFill>
              </a:rPr>
              <a:t>도서등록</a:t>
            </a:r>
          </a:p>
        </p:txBody>
      </p:sp>
      <p:cxnSp>
        <p:nvCxnSpPr>
          <p:cNvPr id="41" name="직선 연결선 40"/>
          <p:cNvCxnSpPr>
            <a:stCxn id="5" idx="2"/>
          </p:cNvCxnSpPr>
          <p:nvPr/>
        </p:nvCxnSpPr>
        <p:spPr>
          <a:xfrm flipH="1">
            <a:off x="2729568" y="1614132"/>
            <a:ext cx="26964" cy="159661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12" idx="2"/>
            <a:endCxn id="23" idx="0"/>
          </p:cNvCxnSpPr>
          <p:nvPr/>
        </p:nvCxnSpPr>
        <p:spPr>
          <a:xfrm rot="5400000">
            <a:off x="144696" y="2640179"/>
            <a:ext cx="690875" cy="14373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stCxn id="12" idx="2"/>
            <a:endCxn id="18" idx="0"/>
          </p:cNvCxnSpPr>
          <p:nvPr/>
        </p:nvCxnSpPr>
        <p:spPr>
          <a:xfrm rot="16200000" flipH="1">
            <a:off x="313329" y="2615278"/>
            <a:ext cx="686839" cy="189496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endCxn id="12" idx="0"/>
          </p:cNvCxnSpPr>
          <p:nvPr/>
        </p:nvCxnSpPr>
        <p:spPr>
          <a:xfrm rot="10800000" flipV="1">
            <a:off x="562001" y="1763139"/>
            <a:ext cx="2997777" cy="225467"/>
          </a:xfrm>
          <a:prstGeom prst="bentConnector2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14" idx="2"/>
            <a:endCxn id="27" idx="0"/>
          </p:cNvCxnSpPr>
          <p:nvPr/>
        </p:nvCxnSpPr>
        <p:spPr>
          <a:xfrm rot="16200000" flipH="1">
            <a:off x="3276973" y="2599801"/>
            <a:ext cx="727656" cy="16204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14" idx="2"/>
            <a:endCxn id="20" idx="0"/>
          </p:cNvCxnSpPr>
          <p:nvPr/>
        </p:nvCxnSpPr>
        <p:spPr>
          <a:xfrm rot="5400000">
            <a:off x="3117073" y="2597713"/>
            <a:ext cx="723420" cy="16198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꺾인 연결선 111"/>
          <p:cNvCxnSpPr>
            <a:stCxn id="13" idx="2"/>
            <a:endCxn id="26" idx="0"/>
          </p:cNvCxnSpPr>
          <p:nvPr/>
        </p:nvCxnSpPr>
        <p:spPr>
          <a:xfrm rot="16200000" flipH="1">
            <a:off x="1636114" y="2529841"/>
            <a:ext cx="719581" cy="34350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13" idx="2"/>
            <a:endCxn id="25" idx="0"/>
          </p:cNvCxnSpPr>
          <p:nvPr/>
        </p:nvCxnSpPr>
        <p:spPr>
          <a:xfrm rot="5400000">
            <a:off x="1307767" y="2541615"/>
            <a:ext cx="716200" cy="31657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2938723" y="3051070"/>
            <a:ext cx="27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>
                <a:solidFill>
                  <a:schemeClr val="tx1"/>
                </a:solidFill>
              </a:rPr>
              <a:t>도서검색</a:t>
            </a:r>
          </a:p>
        </p:txBody>
      </p:sp>
      <p:cxnSp>
        <p:nvCxnSpPr>
          <p:cNvPr id="34" name="꺾인 연결선 33"/>
          <p:cNvCxnSpPr>
            <a:stCxn id="14" idx="2"/>
            <a:endCxn id="90" idx="0"/>
          </p:cNvCxnSpPr>
          <p:nvPr/>
        </p:nvCxnSpPr>
        <p:spPr>
          <a:xfrm rot="5400000">
            <a:off x="2949714" y="2441007"/>
            <a:ext cx="734073" cy="48605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13" idx="2"/>
            <a:endCxn id="19" idx="0"/>
          </p:cNvCxnSpPr>
          <p:nvPr/>
        </p:nvCxnSpPr>
        <p:spPr>
          <a:xfrm rot="5400000">
            <a:off x="1461460" y="2703167"/>
            <a:ext cx="724055" cy="132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3" idx="0"/>
          </p:cNvCxnSpPr>
          <p:nvPr/>
        </p:nvCxnSpPr>
        <p:spPr>
          <a:xfrm flipV="1">
            <a:off x="1824152" y="1773794"/>
            <a:ext cx="1" cy="190009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6" idx="0"/>
          </p:cNvCxnSpPr>
          <p:nvPr/>
        </p:nvCxnSpPr>
        <p:spPr>
          <a:xfrm flipV="1">
            <a:off x="2749717" y="1773794"/>
            <a:ext cx="0" cy="163661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4" idx="0"/>
          </p:cNvCxnSpPr>
          <p:nvPr/>
        </p:nvCxnSpPr>
        <p:spPr>
          <a:xfrm flipV="1">
            <a:off x="3559777" y="1773793"/>
            <a:ext cx="0" cy="165204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H="1">
            <a:off x="4911053" y="2278797"/>
            <a:ext cx="67969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4427984" y="1492631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smtClean="0"/>
              <a:t>방문이용자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5364088" y="1492631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/>
              <a:t>기능</a:t>
            </a:r>
            <a:r>
              <a:rPr lang="en-US" altLang="ko-KR" sz="1000" b="1" smtClean="0"/>
              <a:t>1</a:t>
            </a:r>
            <a:r>
              <a:rPr lang="ko-KR" altLang="en-US" sz="1000" b="1" smtClean="0"/>
              <a:t> </a:t>
            </a:r>
            <a:endParaRPr lang="ko-KR" altLang="en-US" sz="1000" b="1" dirty="0" smtClean="0"/>
          </a:p>
        </p:txBody>
      </p:sp>
      <p:sp>
        <p:nvSpPr>
          <p:cNvPr id="63" name="직사각형 62"/>
          <p:cNvSpPr/>
          <p:nvPr/>
        </p:nvSpPr>
        <p:spPr>
          <a:xfrm>
            <a:off x="6300192" y="1492631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/>
              <a:t>기능</a:t>
            </a:r>
            <a:r>
              <a:rPr lang="en-US" altLang="ko-KR" sz="1000" b="1" smtClean="0"/>
              <a:t>2</a:t>
            </a:r>
            <a:endParaRPr lang="ko-KR" altLang="en-US" sz="1000" b="1" dirty="0" smtClean="0"/>
          </a:p>
        </p:txBody>
      </p:sp>
      <p:sp>
        <p:nvSpPr>
          <p:cNvPr id="64" name="직사각형 63"/>
          <p:cNvSpPr/>
          <p:nvPr/>
        </p:nvSpPr>
        <p:spPr>
          <a:xfrm>
            <a:off x="7236296" y="1492631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/>
              <a:t>기능</a:t>
            </a:r>
            <a:r>
              <a:rPr lang="en-US" altLang="ko-KR" sz="1000" b="1" smtClean="0"/>
              <a:t>3</a:t>
            </a:r>
            <a:endParaRPr lang="ko-KR" altLang="en-US" sz="1000" b="1" dirty="0" smtClean="0"/>
          </a:p>
        </p:txBody>
      </p:sp>
      <p:sp>
        <p:nvSpPr>
          <p:cNvPr id="65" name="직사각형 64"/>
          <p:cNvSpPr/>
          <p:nvPr/>
        </p:nvSpPr>
        <p:spPr>
          <a:xfrm>
            <a:off x="8172400" y="1492631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/>
              <a:t>기능</a:t>
            </a:r>
            <a:r>
              <a:rPr lang="en-US" altLang="ko-KR" sz="1000" b="1" smtClean="0"/>
              <a:t>4</a:t>
            </a:r>
            <a:endParaRPr lang="ko-KR" altLang="en-US" sz="1000" b="1" dirty="0" smtClean="0"/>
          </a:p>
        </p:txBody>
      </p:sp>
      <p:cxnSp>
        <p:nvCxnSpPr>
          <p:cNvPr id="66" name="직선 연결선 65"/>
          <p:cNvCxnSpPr>
            <a:stCxn id="61" idx="2"/>
          </p:cNvCxnSpPr>
          <p:nvPr/>
        </p:nvCxnSpPr>
        <p:spPr>
          <a:xfrm>
            <a:off x="5724128" y="1870673"/>
            <a:ext cx="29357" cy="1657417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6660232" y="1870674"/>
            <a:ext cx="0" cy="1657416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7596336" y="1870674"/>
            <a:ext cx="0" cy="1809201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4788024" y="1870674"/>
            <a:ext cx="0" cy="1809201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8532440" y="1870674"/>
            <a:ext cx="20460" cy="1809201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4633375" y="2140703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75" name="직선 화살표 연결선 74"/>
          <p:cNvCxnSpPr/>
          <p:nvPr/>
        </p:nvCxnSpPr>
        <p:spPr>
          <a:xfrm>
            <a:off x="4940810" y="2194709"/>
            <a:ext cx="6393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5580112" y="2140703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77" name="TextBox 76"/>
          <p:cNvSpPr txBox="1"/>
          <p:nvPr/>
        </p:nvSpPr>
        <p:spPr>
          <a:xfrm>
            <a:off x="4716016" y="1930486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회원정보입력</a:t>
            </a:r>
            <a:endParaRPr lang="ko-KR" altLang="en-US" sz="1000" dirty="0"/>
          </a:p>
        </p:txBody>
      </p:sp>
      <p:cxnSp>
        <p:nvCxnSpPr>
          <p:cNvPr id="78" name="직선 화살표 연결선 77"/>
          <p:cNvCxnSpPr/>
          <p:nvPr/>
        </p:nvCxnSpPr>
        <p:spPr>
          <a:xfrm>
            <a:off x="4921410" y="2566594"/>
            <a:ext cx="15948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716016" y="2248716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회원정보확인</a:t>
            </a:r>
            <a:endParaRPr lang="ko-KR" altLang="en-US" sz="1000" dirty="0"/>
          </a:p>
        </p:txBody>
      </p:sp>
      <p:sp>
        <p:nvSpPr>
          <p:cNvPr id="80" name="직사각형 79"/>
          <p:cNvSpPr/>
          <p:nvPr/>
        </p:nvSpPr>
        <p:spPr>
          <a:xfrm>
            <a:off x="4644008" y="2518745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81" name="직선 화살표 연결선 80"/>
          <p:cNvCxnSpPr/>
          <p:nvPr/>
        </p:nvCxnSpPr>
        <p:spPr>
          <a:xfrm flipH="1">
            <a:off x="4901982" y="2642706"/>
            <a:ext cx="161423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6516216" y="2518745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84" name="TextBox 83"/>
          <p:cNvSpPr txBox="1"/>
          <p:nvPr/>
        </p:nvSpPr>
        <p:spPr>
          <a:xfrm>
            <a:off x="5436099" y="2394258"/>
            <a:ext cx="7136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sp>
        <p:nvSpPr>
          <p:cNvPr id="85" name="TextBox 84"/>
          <p:cNvSpPr txBox="1"/>
          <p:nvPr/>
        </p:nvSpPr>
        <p:spPr>
          <a:xfrm>
            <a:off x="5076056" y="2626758"/>
            <a:ext cx="13548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4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회원정보확인승인</a:t>
            </a:r>
            <a:endParaRPr lang="ko-KR" altLang="en-US" sz="1000" dirty="0"/>
          </a:p>
        </p:txBody>
      </p:sp>
      <p:cxnSp>
        <p:nvCxnSpPr>
          <p:cNvPr id="89" name="직선 화살표 연결선 88"/>
          <p:cNvCxnSpPr/>
          <p:nvPr/>
        </p:nvCxnSpPr>
        <p:spPr>
          <a:xfrm>
            <a:off x="4932320" y="2982692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4644008" y="2934844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92" name="직선 화살표 연결선 91"/>
          <p:cNvCxnSpPr/>
          <p:nvPr/>
        </p:nvCxnSpPr>
        <p:spPr>
          <a:xfrm flipH="1">
            <a:off x="4912896" y="3058805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/>
          <p:cNvSpPr/>
          <p:nvPr/>
        </p:nvSpPr>
        <p:spPr>
          <a:xfrm>
            <a:off x="7452320" y="2934844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94" name="TextBox 93"/>
          <p:cNvSpPr txBox="1"/>
          <p:nvPr/>
        </p:nvSpPr>
        <p:spPr>
          <a:xfrm>
            <a:off x="5868147" y="2794582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5. </a:t>
            </a:r>
            <a:r>
              <a:rPr lang="ko-KR" altLang="en-US" sz="1000" dirty="0" smtClean="0"/>
              <a:t>도서검색</a:t>
            </a:r>
            <a:endParaRPr lang="ko-KR" altLang="en-US" sz="1000" dirty="0"/>
          </a:p>
        </p:txBody>
      </p:sp>
      <p:sp>
        <p:nvSpPr>
          <p:cNvPr id="95" name="TextBox 94"/>
          <p:cNvSpPr txBox="1"/>
          <p:nvPr/>
        </p:nvSpPr>
        <p:spPr>
          <a:xfrm>
            <a:off x="5705870" y="3036159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6. </a:t>
            </a:r>
            <a:r>
              <a:rPr lang="ko-KR" altLang="en-US" sz="1000" dirty="0" smtClean="0"/>
              <a:t>도서정보확</a:t>
            </a:r>
            <a:r>
              <a:rPr lang="ko-KR" altLang="en-US" sz="1000" dirty="0"/>
              <a:t>인</a:t>
            </a:r>
          </a:p>
        </p:txBody>
      </p:sp>
      <p:cxnSp>
        <p:nvCxnSpPr>
          <p:cNvPr id="97" name="직선 화살표 연결선 96"/>
          <p:cNvCxnSpPr/>
          <p:nvPr/>
        </p:nvCxnSpPr>
        <p:spPr>
          <a:xfrm>
            <a:off x="4940810" y="3298147"/>
            <a:ext cx="346447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/>
          <p:cNvSpPr/>
          <p:nvPr/>
        </p:nvSpPr>
        <p:spPr>
          <a:xfrm>
            <a:off x="4644008" y="3220823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99" name="직선 화살표 연결선 98"/>
          <p:cNvCxnSpPr/>
          <p:nvPr/>
        </p:nvCxnSpPr>
        <p:spPr>
          <a:xfrm flipH="1">
            <a:off x="4932040" y="3344785"/>
            <a:ext cx="362086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>
          <a:xfrm>
            <a:off x="8388424" y="3220823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103" name="TextBox 102"/>
          <p:cNvSpPr txBox="1"/>
          <p:nvPr/>
        </p:nvSpPr>
        <p:spPr>
          <a:xfrm>
            <a:off x="6919307" y="3113953"/>
            <a:ext cx="7761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7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자리예</a:t>
            </a:r>
            <a:r>
              <a:rPr lang="ko-KR" altLang="en-US" sz="900" dirty="0"/>
              <a:t>약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6897311" y="3297258"/>
            <a:ext cx="10070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8. </a:t>
            </a:r>
            <a:r>
              <a:rPr lang="ko-KR" altLang="en-US" sz="900" dirty="0" smtClean="0"/>
              <a:t>자리예</a:t>
            </a:r>
            <a:r>
              <a:rPr lang="ko-KR" altLang="en-US" sz="900" dirty="0"/>
              <a:t>약</a:t>
            </a:r>
            <a:r>
              <a:rPr lang="ko-KR" altLang="en-US" sz="900" dirty="0" smtClean="0"/>
              <a:t>확인</a:t>
            </a:r>
            <a:endParaRPr lang="ko-KR" altLang="en-US" sz="900" dirty="0"/>
          </a:p>
        </p:txBody>
      </p:sp>
      <p:cxnSp>
        <p:nvCxnSpPr>
          <p:cNvPr id="107" name="구부러진 연결선 106"/>
          <p:cNvCxnSpPr>
            <a:stCxn id="76" idx="0"/>
            <a:endCxn id="111" idx="3"/>
          </p:cNvCxnSpPr>
          <p:nvPr/>
        </p:nvCxnSpPr>
        <p:spPr>
          <a:xfrm rot="16200000" flipH="1">
            <a:off x="5827639" y="2037191"/>
            <a:ext cx="81009" cy="288032"/>
          </a:xfrm>
          <a:prstGeom prst="curvedConnector4">
            <a:avLst>
              <a:gd name="adj1" fmla="val -88979"/>
              <a:gd name="adj2" fmla="val 179366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5705870" y="1888675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1.1 id</a:t>
            </a:r>
            <a:r>
              <a:rPr lang="ko-KR" altLang="en-US" sz="1000" dirty="0" smtClean="0"/>
              <a:t>중복체크</a:t>
            </a:r>
            <a:endParaRPr lang="ko-KR" altLang="en-US" sz="1000" dirty="0"/>
          </a:p>
        </p:txBody>
      </p:sp>
      <p:sp>
        <p:nvSpPr>
          <p:cNvPr id="111" name="직사각형 110"/>
          <p:cNvSpPr/>
          <p:nvPr/>
        </p:nvSpPr>
        <p:spPr>
          <a:xfrm>
            <a:off x="5724128" y="2164627"/>
            <a:ext cx="288032" cy="114170"/>
          </a:xfrm>
          <a:prstGeom prst="rect">
            <a:avLst/>
          </a:prstGeom>
          <a:solidFill>
            <a:schemeClr val="bg1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</p:spTree>
    <p:extLst>
      <p:ext uri="{BB962C8B-B14F-4D97-AF65-F5344CB8AC3E}">
        <p14:creationId xmlns:p14="http://schemas.microsoft.com/office/powerpoint/2010/main" val="3323650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8" y="80505"/>
            <a:ext cx="446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rgbClr val="756B5F"/>
                </a:solidFill>
              </a:rPr>
              <a:t>UI </a:t>
            </a:r>
            <a:r>
              <a:rPr lang="ko-KR" altLang="en-US" b="1" dirty="0">
                <a:solidFill>
                  <a:srgbClr val="756B5F"/>
                </a:solidFill>
              </a:rPr>
              <a:t>시연 및 핵심기능 </a:t>
            </a:r>
            <a:r>
              <a:rPr lang="en-US" altLang="ko-KR" b="1" dirty="0">
                <a:solidFill>
                  <a:srgbClr val="756B5F"/>
                </a:solidFill>
              </a:rPr>
              <a:t>– </a:t>
            </a:r>
            <a:r>
              <a:rPr lang="ko-KR" altLang="en-US" b="1" dirty="0" err="1">
                <a:solidFill>
                  <a:srgbClr val="756B5F"/>
                </a:solidFill>
              </a:rPr>
              <a:t>메인페이지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79512" y="789552"/>
            <a:ext cx="5040560" cy="3402378"/>
            <a:chOff x="323528" y="980728"/>
            <a:chExt cx="5040560" cy="4536504"/>
          </a:xfrm>
        </p:grpSpPr>
        <p:pic>
          <p:nvPicPr>
            <p:cNvPr id="206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27" t="9653" r="23750" b="2136"/>
            <a:stretch>
              <a:fillRect/>
            </a:stretch>
          </p:blipFill>
          <p:spPr bwMode="auto">
            <a:xfrm>
              <a:off x="755576" y="1052736"/>
              <a:ext cx="4176464" cy="4464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>
              <a:off x="323528" y="1012667"/>
              <a:ext cx="441146" cy="533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solidFill>
                    <a:srgbClr val="FF0000"/>
                  </a:solidFill>
                </a:rPr>
                <a:t>①</a:t>
              </a: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04244" y="980728"/>
              <a:ext cx="4227796" cy="57606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325699" y="1743199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FF0000"/>
                  </a:solidFill>
                </a:rPr>
                <a:t>②</a:t>
              </a: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763688" y="1815207"/>
              <a:ext cx="2232248" cy="64807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23528" y="2463279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FF0000"/>
                  </a:solidFill>
                </a:rPr>
                <a:t>③</a:t>
              </a: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04244" y="2564904"/>
              <a:ext cx="4227796" cy="2880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04244" y="2924944"/>
              <a:ext cx="1995548" cy="10801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818142" y="2924944"/>
              <a:ext cx="2139564" cy="10801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691411" y="4077072"/>
              <a:ext cx="4253462" cy="86409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91411" y="4941168"/>
              <a:ext cx="4266295" cy="2880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23528" y="3054151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FF0000"/>
                  </a:solidFill>
                </a:rPr>
                <a:t>④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871645" y="3068960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FF0000"/>
                  </a:solidFill>
                </a:rPr>
                <a:t>⑤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23528" y="4119463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FF0000"/>
                  </a:solidFill>
                </a:rPr>
                <a:t>⑥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23528" y="4797152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FF0000"/>
                  </a:solidFill>
                </a:rPr>
                <a:t>⑦</a:t>
              </a: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5239208" y="195486"/>
            <a:ext cx="3539617" cy="4752528"/>
          </a:xfrm>
          <a:prstGeom prst="roundRect">
            <a:avLst>
              <a:gd name="adj" fmla="val 10188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err="1">
                <a:solidFill>
                  <a:schemeClr val="tx1"/>
                </a:solidFill>
              </a:rPr>
              <a:t>로그인전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회원로그인후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관리자로그인 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 err="1">
                <a:solidFill>
                  <a:schemeClr val="tx1"/>
                </a:solidFill>
              </a:rPr>
              <a:t>해더의</a:t>
            </a:r>
            <a:r>
              <a:rPr lang="ko-KR" altLang="en-US" sz="1200" b="1" dirty="0">
                <a:solidFill>
                  <a:schemeClr val="tx1"/>
                </a:solidFill>
              </a:rPr>
              <a:t> 메뉴가 다르게 보인다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검색하기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360000" lvl="1" indent="-228600">
              <a:lnSpc>
                <a:spcPct val="200000"/>
              </a:lnSpc>
              <a:buFont typeface="맑은 고딕" panose="020B0503020000020004" pitchFamily="50" charset="-127"/>
              <a:buChar char="–"/>
            </a:pPr>
            <a:r>
              <a:rPr lang="ko-KR" altLang="en-US" sz="1200" b="1" dirty="0">
                <a:solidFill>
                  <a:schemeClr val="tx1"/>
                </a:solidFill>
              </a:rPr>
              <a:t>비회원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회원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관리자 모두 이용가능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360000" lvl="1" indent="-228600">
              <a:lnSpc>
                <a:spcPct val="200000"/>
              </a:lnSpc>
              <a:buFont typeface="맑은 고딕" panose="020B0503020000020004" pitchFamily="50" charset="-127"/>
              <a:buChar char="–"/>
            </a:pPr>
            <a:r>
              <a:rPr lang="ko-KR" altLang="en-US" sz="1200" b="1" dirty="0">
                <a:solidFill>
                  <a:schemeClr val="tx1"/>
                </a:solidFill>
              </a:rPr>
              <a:t>검색조건 </a:t>
            </a:r>
            <a:r>
              <a:rPr lang="en-US" altLang="ko-KR" sz="1200" b="1" dirty="0">
                <a:solidFill>
                  <a:schemeClr val="tx1"/>
                </a:solidFill>
              </a:rPr>
              <a:t>: </a:t>
            </a:r>
            <a:r>
              <a:rPr lang="ko-KR" altLang="en-US" sz="1200" b="1" dirty="0">
                <a:solidFill>
                  <a:schemeClr val="tx1"/>
                </a:solidFill>
              </a:rPr>
              <a:t>전체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서명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저자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출판사 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200" b="1" dirty="0">
                <a:solidFill>
                  <a:schemeClr val="tx1"/>
                </a:solidFill>
              </a:rPr>
              <a:t>Hit Menu</a:t>
            </a:r>
          </a:p>
          <a:p>
            <a:pPr marL="360000" lvl="1" indent="-228600">
              <a:lnSpc>
                <a:spcPct val="200000"/>
              </a:lnSpc>
              <a:buFont typeface="맑은 고딕" panose="020B0503020000020004" pitchFamily="50" charset="-127"/>
              <a:buChar char="–"/>
            </a:pPr>
            <a:r>
              <a:rPr lang="ko-KR" altLang="en-US" sz="1200" b="1" dirty="0">
                <a:solidFill>
                  <a:schemeClr val="tx1"/>
                </a:solidFill>
              </a:rPr>
              <a:t>도서신청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좌석예약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 err="1">
                <a:solidFill>
                  <a:schemeClr val="tx1"/>
                </a:solidFill>
              </a:rPr>
              <a:t>신착자료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도서추천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인기도서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이용문의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최근 공지사항 </a:t>
            </a:r>
            <a:r>
              <a:rPr lang="en-US" altLang="ko-KR" sz="1200" b="1" dirty="0">
                <a:solidFill>
                  <a:schemeClr val="tx1"/>
                </a:solidFill>
              </a:rPr>
              <a:t>top5 </a:t>
            </a:r>
            <a:r>
              <a:rPr lang="ko-KR" altLang="en-US" sz="1200" b="1" dirty="0">
                <a:solidFill>
                  <a:schemeClr val="tx1"/>
                </a:solidFill>
              </a:rPr>
              <a:t>출력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달력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및 일정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이용시간 출력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대출 인기 도서 </a:t>
            </a:r>
            <a:r>
              <a:rPr lang="en-US" altLang="ko-KR" sz="1200" b="1" dirty="0">
                <a:solidFill>
                  <a:schemeClr val="tx1"/>
                </a:solidFill>
              </a:rPr>
              <a:t>top 5 </a:t>
            </a:r>
            <a:r>
              <a:rPr lang="ko-KR" altLang="en-US" sz="1200" b="1" dirty="0">
                <a:solidFill>
                  <a:schemeClr val="tx1"/>
                </a:solidFill>
              </a:rPr>
              <a:t>출력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200" b="1" dirty="0">
                <a:solidFill>
                  <a:schemeClr val="tx1"/>
                </a:solidFill>
              </a:rPr>
              <a:t>Hit URL : </a:t>
            </a:r>
            <a:r>
              <a:rPr lang="ko-KR" altLang="en-US" sz="1200" b="1" dirty="0" err="1">
                <a:solidFill>
                  <a:schemeClr val="tx1"/>
                </a:solidFill>
              </a:rPr>
              <a:t>사이트맵</a:t>
            </a:r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</a:rPr>
              <a:t>, RISS, NDSL, KOLAS, </a:t>
            </a:r>
            <a:r>
              <a:rPr lang="ko-KR" altLang="en-US" sz="1200" b="1" dirty="0">
                <a:solidFill>
                  <a:schemeClr val="tx1"/>
                </a:solidFill>
              </a:rPr>
              <a:t>국립중앙도서관 등 링크</a:t>
            </a:r>
          </a:p>
        </p:txBody>
      </p:sp>
    </p:spTree>
    <p:extLst>
      <p:ext uri="{BB962C8B-B14F-4D97-AF65-F5344CB8AC3E}">
        <p14:creationId xmlns:p14="http://schemas.microsoft.com/office/powerpoint/2010/main" val="1411309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8" y="80505"/>
            <a:ext cx="576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11. UI </a:t>
            </a:r>
            <a:r>
              <a:rPr lang="ko-KR" altLang="en-US" b="1" dirty="0">
                <a:solidFill>
                  <a:srgbClr val="756B5F"/>
                </a:solidFill>
              </a:rPr>
              <a:t>시연 및 핵심기능 </a:t>
            </a:r>
            <a:r>
              <a:rPr lang="en-US" altLang="ko-KR" b="1" dirty="0">
                <a:solidFill>
                  <a:srgbClr val="756B5F"/>
                </a:solidFill>
              </a:rPr>
              <a:t>– </a:t>
            </a:r>
            <a:r>
              <a:rPr lang="ko-KR" altLang="en-US" b="1" dirty="0">
                <a:solidFill>
                  <a:srgbClr val="756B5F"/>
                </a:solidFill>
              </a:rPr>
              <a:t>관리자</a:t>
            </a:r>
            <a:r>
              <a:rPr lang="en-US" altLang="ko-KR" b="1" dirty="0">
                <a:solidFill>
                  <a:srgbClr val="756B5F"/>
                </a:solidFill>
              </a:rPr>
              <a:t>(</a:t>
            </a:r>
            <a:r>
              <a:rPr lang="ko-KR" altLang="en-US" b="1" dirty="0">
                <a:solidFill>
                  <a:srgbClr val="756B5F"/>
                </a:solidFill>
              </a:rPr>
              <a:t>사서</a:t>
            </a:r>
            <a:r>
              <a:rPr lang="en-US" altLang="ko-KR" b="1" dirty="0">
                <a:solidFill>
                  <a:srgbClr val="756B5F"/>
                </a:solidFill>
              </a:rPr>
              <a:t>) </a:t>
            </a:r>
            <a:r>
              <a:rPr lang="ko-KR" altLang="en-US" b="1" dirty="0">
                <a:solidFill>
                  <a:srgbClr val="756B5F"/>
                </a:solidFill>
              </a:rPr>
              <a:t>등록 및 삭제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239208" y="681539"/>
            <a:ext cx="3539617" cy="4170331"/>
          </a:xfrm>
          <a:prstGeom prst="roundRect">
            <a:avLst>
              <a:gd name="adj" fmla="val 10188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서비스의 사이트에서 현재 위치를 알려주고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좌측 메뉴도 현재 위치를 달리 표현한다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관리자 관리메뉴 </a:t>
            </a:r>
            <a:r>
              <a:rPr lang="en-US" altLang="ko-KR" sz="1200" b="1" dirty="0">
                <a:solidFill>
                  <a:schemeClr val="tx1"/>
                </a:solidFill>
              </a:rPr>
              <a:t>: </a:t>
            </a:r>
            <a:r>
              <a:rPr lang="ko-KR" altLang="en-US" sz="1200" b="1" dirty="0">
                <a:solidFill>
                  <a:schemeClr val="tx1"/>
                </a:solidFill>
              </a:rPr>
              <a:t>관리자 등록 및 관리자 삭제</a:t>
            </a:r>
            <a:r>
              <a:rPr lang="en-US" altLang="ko-KR" sz="1200" b="1" dirty="0">
                <a:solidFill>
                  <a:schemeClr val="tx1"/>
                </a:solidFill>
              </a:rPr>
              <a:t>. </a:t>
            </a:r>
            <a:r>
              <a:rPr lang="ko-KR" altLang="en-US" sz="1200" b="1" dirty="0">
                <a:solidFill>
                  <a:schemeClr val="tx1"/>
                </a:solidFill>
              </a:rPr>
              <a:t>현재 위치 메뉴는 </a:t>
            </a:r>
            <a:r>
              <a:rPr lang="en-US" altLang="ko-KR" sz="1200" b="1" dirty="0">
                <a:solidFill>
                  <a:schemeClr val="tx1"/>
                </a:solidFill>
              </a:rPr>
              <a:t>CSS</a:t>
            </a:r>
            <a:r>
              <a:rPr lang="ko-KR" altLang="en-US" sz="1200" b="1" dirty="0">
                <a:solidFill>
                  <a:schemeClr val="tx1"/>
                </a:solidFill>
              </a:rPr>
              <a:t>를 달리 한다</a:t>
            </a:r>
            <a:r>
              <a:rPr lang="en-US" altLang="ko-KR" sz="1200" b="1" dirty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새로운 사서가 입사하여 관리자를 등록하는 화면에서 관리자의 </a:t>
            </a:r>
            <a:r>
              <a:rPr lang="en-US" altLang="ko-KR" sz="1200" b="1" dirty="0">
                <a:solidFill>
                  <a:schemeClr val="tx1"/>
                </a:solidFill>
              </a:rPr>
              <a:t>ID</a:t>
            </a:r>
            <a:r>
              <a:rPr lang="ko-KR" altLang="en-US" sz="1200" b="1" dirty="0">
                <a:solidFill>
                  <a:schemeClr val="tx1"/>
                </a:solidFill>
              </a:rPr>
              <a:t>중복체크</a:t>
            </a:r>
            <a:r>
              <a:rPr lang="en-US" altLang="ko-KR" sz="1200" b="1" dirty="0">
                <a:solidFill>
                  <a:schemeClr val="tx1"/>
                </a:solidFill>
              </a:rPr>
              <a:t>(Ajax </a:t>
            </a:r>
            <a:r>
              <a:rPr lang="ko-KR" altLang="en-US" sz="1200" b="1" dirty="0">
                <a:solidFill>
                  <a:schemeClr val="tx1"/>
                </a:solidFill>
              </a:rPr>
              <a:t>이용</a:t>
            </a:r>
            <a:r>
              <a:rPr lang="en-US" altLang="ko-KR" sz="1200" b="1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200" b="1" dirty="0" err="1">
                <a:solidFill>
                  <a:schemeClr val="tx1"/>
                </a:solidFill>
              </a:rPr>
              <a:t>jQueryUI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en-US" altLang="ko-KR" sz="1200" b="1" dirty="0" err="1">
                <a:solidFill>
                  <a:schemeClr val="tx1"/>
                </a:solidFill>
              </a:rPr>
              <a:t>daum</a:t>
            </a:r>
            <a:r>
              <a:rPr lang="en-US" altLang="ko-KR" sz="1200" b="1" dirty="0">
                <a:solidFill>
                  <a:schemeClr val="tx1"/>
                </a:solidFill>
              </a:rPr>
              <a:t> postcode API </a:t>
            </a:r>
            <a:r>
              <a:rPr lang="ko-KR" altLang="en-US" sz="1200" b="1" dirty="0">
                <a:solidFill>
                  <a:schemeClr val="tx1"/>
                </a:solidFill>
              </a:rPr>
              <a:t>이용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사서가 퇴사하여 관리자를 삭제할 경우 </a:t>
            </a:r>
            <a:r>
              <a:rPr lang="en-US" altLang="ko-KR" sz="1200" b="1" dirty="0">
                <a:solidFill>
                  <a:schemeClr val="tx1"/>
                </a:solidFill>
              </a:rPr>
              <a:t>X</a:t>
            </a:r>
            <a:r>
              <a:rPr lang="ko-KR" altLang="en-US" sz="1200" b="1" dirty="0">
                <a:solidFill>
                  <a:schemeClr val="tx1"/>
                </a:solidFill>
              </a:rPr>
              <a:t>를 클릭하면 해당 </a:t>
            </a:r>
            <a:r>
              <a:rPr lang="en-US" altLang="ko-KR" sz="1200" b="1" dirty="0">
                <a:solidFill>
                  <a:schemeClr val="tx1"/>
                </a:solidFill>
              </a:rPr>
              <a:t>ID</a:t>
            </a:r>
            <a:r>
              <a:rPr lang="ko-KR" altLang="en-US" sz="1200" b="1" dirty="0">
                <a:solidFill>
                  <a:schemeClr val="tx1"/>
                </a:solidFill>
              </a:rPr>
              <a:t>만 삭제된다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본 서비스의 모든 리스트 출력은 </a:t>
            </a:r>
            <a:r>
              <a:rPr lang="ko-KR" altLang="en-US" sz="1200" b="1" dirty="0" err="1">
                <a:solidFill>
                  <a:schemeClr val="tx1"/>
                </a:solidFill>
              </a:rPr>
              <a:t>페이징</a:t>
            </a:r>
            <a:r>
              <a:rPr lang="ko-KR" altLang="en-US" sz="1200" b="1" dirty="0">
                <a:solidFill>
                  <a:schemeClr val="tx1"/>
                </a:solidFill>
              </a:rPr>
              <a:t> 처리된다</a:t>
            </a:r>
          </a:p>
        </p:txBody>
      </p:sp>
      <p:pic>
        <p:nvPicPr>
          <p:cNvPr id="3074" name="Picture 2" descr="t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18" y="573528"/>
            <a:ext cx="4530331" cy="2592288"/>
          </a:xfrm>
          <a:prstGeom prst="rect">
            <a:avLst/>
          </a:prstGeom>
          <a:noFill/>
          <a:ln w="9525">
            <a:solidFill>
              <a:srgbClr val="756B5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tes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967" y="3219822"/>
            <a:ext cx="4145654" cy="1674186"/>
          </a:xfrm>
          <a:prstGeom prst="rect">
            <a:avLst/>
          </a:prstGeom>
          <a:noFill/>
          <a:ln w="9525">
            <a:solidFill>
              <a:srgbClr val="756B5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62381" y="63077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38940" y="12216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61642" y="113793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083156" y="203169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932041" y="419193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⑤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699793" y="476530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⑥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73717" y="875351"/>
            <a:ext cx="1177390" cy="1731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53445" y="1308162"/>
            <a:ext cx="881638" cy="5504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715003" y="1740973"/>
            <a:ext cx="648072" cy="0"/>
          </a:xfrm>
          <a:prstGeom prst="line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구부러진 연결선 6"/>
          <p:cNvCxnSpPr/>
          <p:nvPr/>
        </p:nvCxnSpPr>
        <p:spPr>
          <a:xfrm rot="16200000" flipH="1">
            <a:off x="-231578" y="2871516"/>
            <a:ext cx="2797207" cy="536119"/>
          </a:xfrm>
          <a:prstGeom prst="curvedConnector3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443195" y="1474812"/>
            <a:ext cx="2304256" cy="1085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443196" y="1923678"/>
            <a:ext cx="2243861" cy="4542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727630" y="4311048"/>
            <a:ext cx="316992" cy="4542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041661" y="4765309"/>
            <a:ext cx="480418" cy="1731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405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11760" y="1977684"/>
            <a:ext cx="3672408" cy="5513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83771" y="1679538"/>
            <a:ext cx="352839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4000" b="1" dirty="0">
                <a:solidFill>
                  <a:srgbClr val="756B5F"/>
                </a:solidFill>
                <a:latin typeface="+mn-ea"/>
                <a:ea typeface="+mn-ea"/>
              </a:rPr>
              <a:t>경청해 주셔서</a:t>
            </a:r>
            <a:endParaRPr lang="en-US" altLang="ko-KR" sz="4000" b="1" dirty="0">
              <a:solidFill>
                <a:srgbClr val="756B5F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4000" b="1" dirty="0">
                <a:solidFill>
                  <a:schemeClr val="bg1"/>
                </a:solidFill>
                <a:latin typeface="+mn-ea"/>
                <a:ea typeface="+mn-ea"/>
              </a:rPr>
              <a:t>고맙습니다</a:t>
            </a:r>
            <a:endParaRPr lang="en-US" altLang="ko-KR" sz="4000" b="1" dirty="0">
              <a:solidFill>
                <a:schemeClr val="bg1"/>
              </a:solidFill>
              <a:latin typeface="+mn-ea"/>
              <a:ea typeface="+mn-ea"/>
              <a:sym typeface="Wingdings" pitchFamily="2" charset="2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5292080" y="2661550"/>
            <a:ext cx="792088" cy="504266"/>
          </a:xfrm>
          <a:prstGeom prst="flowChartAlternateProcess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LAS</a:t>
            </a:r>
            <a:r>
              <a:rPr lang="en-US" altLang="ko-KR" sz="2800" b="1" baseline="30000" dirty="0">
                <a:solidFill>
                  <a:schemeClr val="bg1"/>
                </a:solidFill>
              </a:rPr>
              <a:t>*</a:t>
            </a:r>
            <a:endParaRPr lang="ko-KR" altLang="en-US" sz="2800" b="1" baseline="300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57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11191" y="205980"/>
            <a:ext cx="2530475" cy="583406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b="1" dirty="0">
                <a:solidFill>
                  <a:srgbClr val="756B5F"/>
                </a:solidFill>
              </a:rPr>
              <a:t>INDEX</a:t>
            </a:r>
            <a:endParaRPr lang="ko-KR" altLang="en-US" sz="32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16994" y="0"/>
            <a:ext cx="5904012" cy="5118939"/>
          </a:xfrm>
          <a:prstGeom prst="rect">
            <a:avLst/>
          </a:prstGeom>
          <a:solidFill>
            <a:srgbClr val="987C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80000"/>
              </a:lnSpc>
              <a:defRPr/>
            </a:pPr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870969" y="0"/>
            <a:ext cx="5796062" cy="5186528"/>
          </a:xfrm>
          <a:prstGeom prst="rect">
            <a:avLst/>
          </a:prstGeom>
        </p:spPr>
        <p:txBody>
          <a:bodyPr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80000"/>
              </a:lnSpc>
              <a:defRPr/>
            </a:pPr>
            <a:r>
              <a:rPr lang="ko-KR" altLang="en-US" sz="600" b="1">
                <a:solidFill>
                  <a:schemeClr val="bg1"/>
                </a:solidFill>
                <a:latin typeface="+mn-ea"/>
              </a:rPr>
              <a:t>서론</a:t>
            </a:r>
            <a:endParaRPr lang="en-US" altLang="ko-KR" sz="600" b="1">
              <a:solidFill>
                <a:schemeClr val="bg1"/>
              </a:solidFill>
              <a:latin typeface="+mn-ea"/>
            </a:endParaRP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600" b="1">
                <a:solidFill>
                  <a:schemeClr val="bg1"/>
                </a:solidFill>
                <a:latin typeface="+mn-ea"/>
              </a:rPr>
              <a:t>주제선정 및 </a:t>
            </a:r>
            <a:r>
              <a:rPr lang="ko-KR" altLang="en-US" sz="600" b="1" smtClean="0">
                <a:solidFill>
                  <a:schemeClr val="bg1"/>
                </a:solidFill>
                <a:latin typeface="+mn-ea"/>
              </a:rPr>
              <a:t>배경</a:t>
            </a:r>
            <a:r>
              <a:rPr lang="en-US" altLang="ko-KR" sz="600" b="1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600" b="1" smtClean="0">
                <a:solidFill>
                  <a:schemeClr val="bg1"/>
                </a:solidFill>
                <a:latin typeface="+mn-ea"/>
              </a:rPr>
              <a:t>참조사레</a:t>
            </a:r>
            <a:r>
              <a:rPr lang="en-US" altLang="ko-KR" sz="600" b="1" smtClean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600" b="1" smtClean="0">
                <a:solidFill>
                  <a:schemeClr val="bg1"/>
                </a:solidFill>
                <a:latin typeface="+mn-ea"/>
              </a:rPr>
              <a:t>있으면</a:t>
            </a:r>
            <a:r>
              <a:rPr lang="en-US" altLang="ko-KR" sz="600" b="1" smtClean="0">
                <a:solidFill>
                  <a:schemeClr val="bg1"/>
                </a:solidFill>
                <a:latin typeface="+mn-ea"/>
              </a:rPr>
              <a:t>)</a:t>
            </a:r>
            <a:endParaRPr lang="en-US" altLang="ko-KR" sz="600" b="1">
              <a:solidFill>
                <a:schemeClr val="bg1"/>
              </a:solidFill>
              <a:latin typeface="+mn-ea"/>
            </a:endParaRP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600" b="1" smtClean="0">
                <a:solidFill>
                  <a:schemeClr val="bg1"/>
                </a:solidFill>
                <a:latin typeface="+mn-ea"/>
              </a:rPr>
              <a:t>목표</a:t>
            </a:r>
            <a:endParaRPr lang="en-US" altLang="ko-KR" sz="600" b="1" smtClean="0">
              <a:solidFill>
                <a:schemeClr val="bg1"/>
              </a:solidFill>
              <a:latin typeface="+mn-ea"/>
            </a:endParaRP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600" b="1" smtClean="0">
                <a:solidFill>
                  <a:schemeClr val="bg1"/>
                </a:solidFill>
                <a:latin typeface="+mn-ea"/>
              </a:rPr>
              <a:t>엄부분장</a:t>
            </a:r>
            <a:endParaRPr lang="en-US" altLang="ko-KR" sz="600" b="1" smtClean="0">
              <a:solidFill>
                <a:schemeClr val="bg1"/>
              </a:solidFill>
              <a:latin typeface="+mn-ea"/>
            </a:endParaRP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600" b="1" smtClean="0">
                <a:solidFill>
                  <a:schemeClr val="bg1"/>
                </a:solidFill>
                <a:latin typeface="+mn-ea"/>
              </a:rPr>
              <a:t>일정 및 개발환경</a:t>
            </a:r>
            <a:endParaRPr lang="en-US" altLang="ko-KR" sz="600" b="1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80000"/>
              </a:lnSpc>
              <a:defRPr/>
            </a:pPr>
            <a:r>
              <a:rPr lang="ko-KR" altLang="en-US" sz="1000" b="1" smtClean="0">
                <a:solidFill>
                  <a:schemeClr val="bg1"/>
                </a:solidFill>
                <a:latin typeface="+mn-ea"/>
              </a:rPr>
              <a:t>데이터 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전처리</a:t>
            </a:r>
            <a:endParaRPr lang="en-US" altLang="ko-KR" sz="1000" b="1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600" b="1">
                <a:solidFill>
                  <a:schemeClr val="bg1"/>
                </a:solidFill>
                <a:latin typeface="+mn-ea"/>
              </a:rPr>
              <a:t>개념정의</a:t>
            </a:r>
            <a:endParaRPr lang="en-US" altLang="ko-KR" sz="600" b="1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600" b="1">
                <a:solidFill>
                  <a:schemeClr val="bg1"/>
                </a:solidFill>
                <a:latin typeface="+mn-ea"/>
              </a:rPr>
              <a:t>활용데이터</a:t>
            </a:r>
            <a:endParaRPr lang="en-US" altLang="ko-KR" sz="600" b="1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600" b="1">
                <a:solidFill>
                  <a:schemeClr val="bg1"/>
                </a:solidFill>
                <a:latin typeface="+mn-ea"/>
              </a:rPr>
              <a:t>자료 정제 및 병합</a:t>
            </a:r>
            <a:endParaRPr lang="en-US" altLang="ko-KR" sz="600" b="1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600" b="1">
                <a:solidFill>
                  <a:schemeClr val="bg1"/>
                </a:solidFill>
                <a:latin typeface="+mn-ea"/>
              </a:rPr>
              <a:t>가중치 산출츨 위한 상관분석 및 그룹화</a:t>
            </a:r>
            <a:r>
              <a:rPr lang="en-US" altLang="ko-KR" sz="600" b="1">
                <a:solidFill>
                  <a:schemeClr val="bg1"/>
                </a:solidFill>
                <a:latin typeface="+mn-ea"/>
              </a:rPr>
              <a:t>,</a:t>
            </a:r>
            <a:r>
              <a:rPr lang="ko-KR" altLang="en-US" sz="600" b="1">
                <a:solidFill>
                  <a:schemeClr val="bg1"/>
                </a:solidFill>
                <a:latin typeface="+mn-ea"/>
              </a:rPr>
              <a:t> 시각화</a:t>
            </a:r>
            <a:endParaRPr lang="en-US" altLang="ko-KR" sz="600" b="1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600" b="1">
                <a:solidFill>
                  <a:schemeClr val="bg1"/>
                </a:solidFill>
                <a:latin typeface="+mn-ea"/>
              </a:rPr>
              <a:t>키워드 분석  및 트렌드 분석 </a:t>
            </a:r>
            <a:endParaRPr lang="en-US" altLang="ko-KR" sz="600" b="1" dirty="0">
              <a:solidFill>
                <a:schemeClr val="bg1"/>
              </a:solidFill>
              <a:latin typeface="+mn-ea"/>
            </a:endParaRPr>
          </a:p>
          <a:p>
            <a:pPr indent="-285750">
              <a:lnSpc>
                <a:spcPct val="180000"/>
              </a:lnSpc>
              <a:defRPr/>
            </a:pPr>
            <a:r>
              <a:rPr lang="en-US" altLang="ko-KR" sz="1000" b="1">
                <a:solidFill>
                  <a:schemeClr val="bg1"/>
                </a:solidFill>
                <a:latin typeface="+mn-ea"/>
              </a:rPr>
              <a:t>Machine Learning &amp; Deep Neural Network </a:t>
            </a:r>
            <a:r>
              <a:rPr lang="en-US" altLang="ko-KR" sz="1000" b="1" smtClean="0">
                <a:solidFill>
                  <a:schemeClr val="bg1"/>
                </a:solidFill>
                <a:latin typeface="+mn-ea"/>
              </a:rPr>
              <a:t>Model </a:t>
            </a:r>
            <a:r>
              <a:rPr lang="ko-KR" altLang="en-US" sz="1000" b="1" smtClean="0">
                <a:solidFill>
                  <a:schemeClr val="bg1"/>
                </a:solidFill>
                <a:latin typeface="+mn-ea"/>
              </a:rPr>
              <a:t>구현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en-US" altLang="ko-KR" sz="600" b="1">
                <a:solidFill>
                  <a:schemeClr val="bg1"/>
                </a:solidFill>
                <a:latin typeface="+mn-ea"/>
              </a:rPr>
              <a:t>K-means</a:t>
            </a: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en-US" altLang="ko-KR" sz="600" b="1" smtClean="0">
                <a:solidFill>
                  <a:schemeClr val="bg1"/>
                </a:solidFill>
                <a:latin typeface="+mn-ea"/>
              </a:rPr>
              <a:t>xxx</a:t>
            </a:r>
            <a:endParaRPr lang="en-US" altLang="ko-KR" sz="600" b="1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en-US" altLang="ko-KR" sz="600" b="1" smtClean="0">
                <a:solidFill>
                  <a:schemeClr val="bg1"/>
                </a:solidFill>
                <a:latin typeface="+mn-ea"/>
              </a:rPr>
              <a:t>xxx</a:t>
            </a:r>
            <a:endParaRPr lang="en-US" altLang="ko-KR" sz="600" b="1">
              <a:solidFill>
                <a:schemeClr val="bg1"/>
              </a:solidFill>
              <a:latin typeface="+mn-ea"/>
            </a:endParaRPr>
          </a:p>
          <a:p>
            <a:pPr marL="285750" indent="-228600">
              <a:lnSpc>
                <a:spcPct val="180000"/>
              </a:lnSpc>
              <a:defRPr/>
            </a:pPr>
            <a:r>
              <a:rPr lang="ko-KR" altLang="en-US" sz="1000" b="1" smtClean="0">
                <a:solidFill>
                  <a:schemeClr val="bg1"/>
                </a:solidFill>
                <a:latin typeface="+mn-ea"/>
              </a:rPr>
              <a:t>웹 서비스 구현</a:t>
            </a:r>
            <a:endParaRPr lang="en-US" altLang="ko-KR" sz="1000" b="1" smtClean="0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500" b="1" smtClean="0">
                <a:solidFill>
                  <a:schemeClr val="bg1"/>
                </a:solidFill>
                <a:latin typeface="+mn-ea"/>
              </a:rPr>
              <a:t>작업분할도 </a:t>
            </a:r>
            <a:r>
              <a:rPr lang="en-US" altLang="ko-KR" sz="500" b="1" smtClean="0">
                <a:solidFill>
                  <a:schemeClr val="bg1"/>
                </a:solidFill>
                <a:latin typeface="+mn-ea"/>
              </a:rPr>
              <a:t>&amp; </a:t>
            </a:r>
            <a:r>
              <a:rPr lang="ko-KR" altLang="en-US" sz="500" b="1" smtClean="0">
                <a:solidFill>
                  <a:schemeClr val="bg1"/>
                </a:solidFill>
                <a:latin typeface="+mn-ea"/>
              </a:rPr>
              <a:t>순차 다이어그램</a:t>
            </a:r>
            <a:r>
              <a:rPr lang="en-US" altLang="ko-KR" sz="500" b="1" smtClean="0">
                <a:solidFill>
                  <a:schemeClr val="bg1"/>
                </a:solidFill>
                <a:latin typeface="+mn-ea"/>
              </a:rPr>
              <a:t>(UML)</a:t>
            </a: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500" b="1" smtClean="0">
                <a:solidFill>
                  <a:schemeClr val="bg1"/>
                </a:solidFill>
                <a:latin typeface="+mn-ea"/>
              </a:rPr>
              <a:t>화면 시연</a:t>
            </a:r>
            <a:endParaRPr lang="en-US" altLang="ko-KR" sz="500" b="1" smtClean="0">
              <a:solidFill>
                <a:schemeClr val="bg1"/>
              </a:solidFill>
              <a:latin typeface="+mn-ea"/>
            </a:endParaRPr>
          </a:p>
          <a:p>
            <a:pPr marL="285750" indent="-228600">
              <a:lnSpc>
                <a:spcPct val="180000"/>
              </a:lnSpc>
              <a:defRPr/>
            </a:pPr>
            <a:r>
              <a:rPr lang="ko-KR" altLang="en-US" sz="1000" b="1" smtClean="0">
                <a:solidFill>
                  <a:schemeClr val="bg1"/>
                </a:solidFill>
                <a:latin typeface="+mn-ea"/>
              </a:rPr>
              <a:t>결론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600" b="1">
                <a:solidFill>
                  <a:schemeClr val="bg1"/>
                </a:solidFill>
                <a:latin typeface="+mn-ea"/>
              </a:rPr>
              <a:t>최종 결과(기존 시스템에 기여하는 결과</a:t>
            </a:r>
            <a:r>
              <a:rPr lang="en-US" altLang="ko-KR" sz="600" b="1">
                <a:solidFill>
                  <a:schemeClr val="bg1"/>
                </a:solidFill>
                <a:latin typeface="+mn-ea"/>
              </a:rPr>
              <a:t>)</a:t>
            </a: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600" b="1">
                <a:solidFill>
                  <a:schemeClr val="bg1"/>
                </a:solidFill>
                <a:latin typeface="+mn-ea"/>
              </a:rPr>
              <a:t>연구의 </a:t>
            </a:r>
            <a:r>
              <a:rPr lang="ko-KR" altLang="en-US" sz="600" b="1" dirty="0">
                <a:solidFill>
                  <a:schemeClr val="bg1"/>
                </a:solidFill>
                <a:latin typeface="+mn-ea"/>
              </a:rPr>
              <a:t>결과 및 시사점</a:t>
            </a:r>
            <a:endParaRPr lang="en-US" altLang="ko-KR" sz="600" b="1" dirty="0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600" b="1" dirty="0">
                <a:solidFill>
                  <a:schemeClr val="bg1"/>
                </a:solidFill>
                <a:latin typeface="+mn-ea"/>
              </a:rPr>
              <a:t>연구 한계 및 향후 </a:t>
            </a:r>
            <a:r>
              <a:rPr lang="ko-KR" altLang="en-US" sz="600" b="1">
                <a:solidFill>
                  <a:schemeClr val="bg1"/>
                </a:solidFill>
                <a:latin typeface="+mn-ea"/>
              </a:rPr>
              <a:t>연구 방향</a:t>
            </a:r>
            <a:endParaRPr lang="en-US" altLang="ko-KR" sz="600" b="1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600" b="1">
                <a:solidFill>
                  <a:schemeClr val="bg1"/>
                </a:solidFill>
                <a:latin typeface="+mn-ea"/>
              </a:rPr>
              <a:t>참고문헌 및 사용데이터 출천</a:t>
            </a:r>
            <a:endParaRPr lang="en-US" altLang="ko-KR" sz="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0226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23528" y="998905"/>
            <a:ext cx="8428759" cy="367858"/>
          </a:xfrm>
          <a:prstGeom prst="rect">
            <a:avLst/>
          </a:prstGeom>
          <a:solidFill>
            <a:srgbClr val="987C4D">
              <a:alpha val="50000"/>
            </a:srgbClr>
          </a:solidFill>
        </p:spPr>
        <p:txBody>
          <a:bodyPr wrap="square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rgbClr val="464646"/>
                </a:solidFill>
                <a:latin typeface="+mn-ea"/>
              </a:rPr>
              <a:t>본 프로젝트에 대한 대표적 주제 내용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9512" y="1524292"/>
            <a:ext cx="878497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이론적 배경</a:t>
            </a:r>
            <a:endParaRPr lang="ko-KR" altLang="en-US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47859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9512" y="52597"/>
            <a:ext cx="167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1. </a:t>
            </a:r>
            <a:r>
              <a:rPr lang="ko-KR" altLang="en-US" b="1">
                <a:solidFill>
                  <a:srgbClr val="756B5F"/>
                </a:solidFill>
              </a:rPr>
              <a:t>서론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530" y="483518"/>
            <a:ext cx="8428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464646"/>
                </a:solidFill>
                <a:latin typeface="+mn-ea"/>
              </a:rPr>
              <a:t>1-1. </a:t>
            </a:r>
            <a:r>
              <a:rPr lang="ko-KR" altLang="en-US" sz="1400">
                <a:solidFill>
                  <a:srgbClr val="464646"/>
                </a:solidFill>
                <a:latin typeface="+mn-ea"/>
              </a:rPr>
              <a:t>주제 선정 및 배경</a:t>
            </a:r>
            <a:endParaRPr lang="ko-KR" altLang="en-US" sz="1400" dirty="0">
              <a:solidFill>
                <a:srgbClr val="46464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5725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3924076"/>
            <a:ext cx="9144000" cy="1239962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23530" y="483518"/>
            <a:ext cx="8428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464646"/>
                </a:solidFill>
                <a:latin typeface="+mn-ea"/>
              </a:rPr>
              <a:t>1.2 </a:t>
            </a:r>
            <a:r>
              <a:rPr lang="ko-KR" altLang="en-US" sz="1400">
                <a:solidFill>
                  <a:srgbClr val="464646"/>
                </a:solidFill>
                <a:latin typeface="+mn-ea"/>
              </a:rPr>
              <a:t>참조 사례</a:t>
            </a:r>
            <a:endParaRPr lang="en-US" altLang="ko-KR" sz="1400" dirty="0">
              <a:solidFill>
                <a:srgbClr val="464646"/>
              </a:solidFill>
              <a:latin typeface="+mn-ea"/>
            </a:endParaRPr>
          </a:p>
          <a:p>
            <a:r>
              <a:rPr lang="ko-KR" altLang="en-US" sz="1400" dirty="0">
                <a:solidFill>
                  <a:srgbClr val="464646"/>
                </a:solidFill>
                <a:latin typeface="+mn-ea"/>
              </a:rPr>
              <a:t>기존에 운용되고 있는 사이트나 </a:t>
            </a:r>
            <a:r>
              <a:rPr lang="ko-KR" altLang="en-US" sz="1400" dirty="0" err="1">
                <a:solidFill>
                  <a:srgbClr val="464646"/>
                </a:solidFill>
                <a:latin typeface="+mn-ea"/>
              </a:rPr>
              <a:t>운용보고서</a:t>
            </a:r>
            <a:r>
              <a:rPr lang="ko-KR" altLang="en-US" sz="1400" dirty="0">
                <a:solidFill>
                  <a:srgbClr val="464646"/>
                </a:solidFill>
                <a:latin typeface="+mn-ea"/>
              </a:rPr>
              <a:t> 페이지가 있을 경우 명시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55446"/>
            <a:ext cx="4104456" cy="20522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47859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72714" y="3924076"/>
            <a:ext cx="41985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프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로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젝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트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명</a:t>
            </a:r>
            <a:endParaRPr lang="en-US" altLang="ko-KR" sz="40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부 연 설 명</a:t>
            </a:r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24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3" y="1505086"/>
            <a:ext cx="4729449" cy="2150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554726"/>
            <a:ext cx="4320480" cy="21691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179512" y="52597"/>
            <a:ext cx="167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1. </a:t>
            </a:r>
            <a:r>
              <a:rPr lang="ko-KR" altLang="en-US" b="1">
                <a:solidFill>
                  <a:srgbClr val="756B5F"/>
                </a:solidFill>
              </a:rPr>
              <a:t>서론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752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46059" y="891689"/>
            <a:ext cx="8428759" cy="415498"/>
          </a:xfrm>
          <a:prstGeom prst="rect">
            <a:avLst/>
          </a:prstGeom>
          <a:solidFill>
            <a:srgbClr val="987C4D">
              <a:alpha val="50000"/>
            </a:srgbClr>
          </a:solidFill>
        </p:spPr>
        <p:txBody>
          <a:bodyPr wrap="square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sz="1600">
                <a:solidFill>
                  <a:srgbClr val="464646"/>
                </a:solidFill>
                <a:latin typeface="+mn-ea"/>
              </a:rPr>
              <a:t>본 프</a:t>
            </a:r>
            <a:endParaRPr lang="ko-KR" altLang="en-US" sz="1600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512" y="1524292"/>
            <a:ext cx="878497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 </a:t>
            </a:r>
            <a:endParaRPr lang="ko-KR" altLang="en-US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47859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3530" y="483518"/>
            <a:ext cx="8428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464646"/>
                </a:solidFill>
                <a:latin typeface="+mn-ea"/>
              </a:rPr>
              <a:t>1.3 </a:t>
            </a:r>
            <a:r>
              <a:rPr lang="ko-KR" altLang="en-US" sz="1400">
                <a:solidFill>
                  <a:srgbClr val="464646"/>
                </a:solidFill>
                <a:latin typeface="+mn-ea"/>
              </a:rPr>
              <a:t>목적 및 필요성</a:t>
            </a:r>
            <a:endParaRPr lang="ko-KR" altLang="en-US" sz="1400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512" y="52597"/>
            <a:ext cx="167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1. </a:t>
            </a:r>
            <a:r>
              <a:rPr lang="ko-KR" altLang="en-US" b="1">
                <a:solidFill>
                  <a:srgbClr val="756B5F"/>
                </a:solidFill>
              </a:rPr>
              <a:t>서론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517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grpSp>
        <p:nvGrpSpPr>
          <p:cNvPr id="3" name="그룹 8"/>
          <p:cNvGrpSpPr>
            <a:grpSpLocks/>
          </p:cNvGrpSpPr>
          <p:nvPr/>
        </p:nvGrpSpPr>
        <p:grpSpPr bwMode="auto">
          <a:xfrm>
            <a:off x="1654783" y="411511"/>
            <a:ext cx="2565797" cy="2268253"/>
            <a:chOff x="683568" y="908719"/>
            <a:chExt cx="3420000" cy="3023144"/>
          </a:xfrm>
        </p:grpSpPr>
        <p:sp>
          <p:nvSpPr>
            <p:cNvPr id="4" name="직사각형 3"/>
            <p:cNvSpPr/>
            <p:nvPr/>
          </p:nvSpPr>
          <p:spPr>
            <a:xfrm>
              <a:off x="683568" y="908719"/>
              <a:ext cx="3420000" cy="360220"/>
            </a:xfrm>
            <a:prstGeom prst="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50" b="1"/>
                <a:t>홍길동</a:t>
              </a:r>
              <a:endParaRPr lang="ko-KR" altLang="en-US" sz="1050" b="1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683568" y="1340350"/>
              <a:ext cx="3420000" cy="2591513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35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36935" y="735548"/>
            <a:ext cx="2511029" cy="198515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825" b="1" dirty="0">
                <a:latin typeface="+mn-ea"/>
              </a:rPr>
              <a:t>■ 소프트웨어 설계</a:t>
            </a:r>
            <a:endParaRPr lang="en-US" altLang="ko-KR" sz="825" b="1" dirty="0">
              <a:latin typeface="+mn-ea"/>
            </a:endParaRPr>
          </a:p>
          <a:p>
            <a:pPr>
              <a:defRPr/>
            </a:pPr>
            <a:r>
              <a:rPr lang="en-US" altLang="ko-KR" sz="825" dirty="0">
                <a:latin typeface="+mn-ea"/>
              </a:rPr>
              <a:t> - </a:t>
            </a:r>
            <a:r>
              <a:rPr lang="ko-KR" altLang="en-US" sz="825" dirty="0">
                <a:latin typeface="+mn-ea"/>
              </a:rPr>
              <a:t>프로젝트 전반적 설계</a:t>
            </a:r>
            <a:r>
              <a:rPr lang="en-US" altLang="ko-KR" sz="825" dirty="0">
                <a:latin typeface="+mn-ea"/>
              </a:rPr>
              <a:t>, e-r diagram</a:t>
            </a:r>
            <a:endParaRPr lang="en-US" altLang="ko-KR" sz="825" b="1" dirty="0">
              <a:latin typeface="+mn-ea"/>
            </a:endParaRPr>
          </a:p>
          <a:p>
            <a:pPr>
              <a:defRPr/>
            </a:pPr>
            <a:endParaRPr lang="en-US" altLang="ko-KR" sz="825" b="1" dirty="0">
              <a:latin typeface="+mn-ea"/>
            </a:endParaRPr>
          </a:p>
          <a:p>
            <a:pPr>
              <a:defRPr/>
            </a:pPr>
            <a:r>
              <a:rPr lang="ko-KR" altLang="en-US" sz="825" b="1" dirty="0">
                <a:latin typeface="+mn-ea"/>
              </a:rPr>
              <a:t>■ 회원관리</a:t>
            </a:r>
            <a:r>
              <a:rPr lang="en-US" altLang="ko-KR" sz="825" b="1" dirty="0">
                <a:latin typeface="+mn-ea"/>
              </a:rPr>
              <a:t>(</a:t>
            </a:r>
            <a:r>
              <a:rPr lang="ko-KR" altLang="en-US" sz="825" b="1" dirty="0">
                <a:latin typeface="+mn-ea"/>
              </a:rPr>
              <a:t>사용자측</a:t>
            </a:r>
            <a:r>
              <a:rPr lang="en-US" altLang="ko-KR" sz="825" b="1" dirty="0">
                <a:latin typeface="+mn-ea"/>
              </a:rPr>
              <a:t>)</a:t>
            </a:r>
            <a:endParaRPr lang="en-US" altLang="ko-KR" sz="750" dirty="0">
              <a:latin typeface="+mn-ea"/>
            </a:endParaRPr>
          </a:p>
          <a:p>
            <a:pPr>
              <a:defRPr/>
            </a:pPr>
            <a:r>
              <a:rPr lang="en-US" altLang="ko-KR" sz="750" dirty="0">
                <a:latin typeface="+mn-ea"/>
              </a:rPr>
              <a:t>  - </a:t>
            </a:r>
            <a:r>
              <a:rPr lang="ko-KR" altLang="en-US" sz="750" dirty="0">
                <a:latin typeface="+mn-ea"/>
              </a:rPr>
              <a:t>로그인</a:t>
            </a:r>
            <a:r>
              <a:rPr lang="en-US" altLang="ko-KR" sz="750" dirty="0">
                <a:latin typeface="+mn-ea"/>
              </a:rPr>
              <a:t>/</a:t>
            </a:r>
            <a:r>
              <a:rPr lang="ko-KR" altLang="en-US" sz="750" dirty="0">
                <a:latin typeface="+mn-ea"/>
              </a:rPr>
              <a:t>로그아웃</a:t>
            </a:r>
            <a:r>
              <a:rPr lang="en-US" altLang="ko-KR" sz="750" dirty="0">
                <a:latin typeface="+mn-ea"/>
              </a:rPr>
              <a:t>, </a:t>
            </a:r>
            <a:r>
              <a:rPr lang="ko-KR" altLang="en-US" sz="750" dirty="0">
                <a:latin typeface="+mn-ea"/>
              </a:rPr>
              <a:t>회원가입</a:t>
            </a:r>
            <a:r>
              <a:rPr lang="en-US" altLang="ko-KR" sz="750" dirty="0">
                <a:latin typeface="+mn-ea"/>
              </a:rPr>
              <a:t>, </a:t>
            </a:r>
            <a:r>
              <a:rPr lang="ko-KR" altLang="en-US" sz="750" dirty="0">
                <a:latin typeface="+mn-ea"/>
              </a:rPr>
              <a:t>회원탈퇴</a:t>
            </a:r>
            <a:r>
              <a:rPr lang="en-US" altLang="ko-KR" sz="750" dirty="0">
                <a:latin typeface="+mn-ea"/>
              </a:rPr>
              <a:t>, </a:t>
            </a:r>
            <a:r>
              <a:rPr lang="ko-KR" altLang="en-US" sz="750" dirty="0" err="1">
                <a:latin typeface="+mn-ea"/>
              </a:rPr>
              <a:t>내서재</a:t>
            </a:r>
            <a:r>
              <a:rPr lang="en-US" altLang="ko-KR" sz="750" dirty="0">
                <a:latin typeface="+mn-ea"/>
              </a:rPr>
              <a:t>(</a:t>
            </a:r>
            <a:r>
              <a:rPr lang="ko-KR" altLang="en-US" sz="750" dirty="0">
                <a:latin typeface="+mn-ea"/>
              </a:rPr>
              <a:t>대출현황</a:t>
            </a:r>
            <a:r>
              <a:rPr lang="en-US" altLang="ko-KR" sz="750" dirty="0">
                <a:latin typeface="+mn-ea"/>
              </a:rPr>
              <a:t>, </a:t>
            </a:r>
            <a:r>
              <a:rPr lang="ko-KR" altLang="en-US" sz="750" dirty="0">
                <a:latin typeface="+mn-ea"/>
              </a:rPr>
              <a:t>예약현황</a:t>
            </a:r>
            <a:r>
              <a:rPr lang="en-US" altLang="ko-KR" sz="750" dirty="0">
                <a:latin typeface="+mn-ea"/>
              </a:rPr>
              <a:t>)</a:t>
            </a:r>
          </a:p>
          <a:p>
            <a:pPr>
              <a:defRPr/>
            </a:pPr>
            <a:endParaRPr lang="en-US" altLang="ko-KR" sz="750" dirty="0">
              <a:latin typeface="+mn-ea"/>
            </a:endParaRPr>
          </a:p>
          <a:p>
            <a:pPr>
              <a:defRPr/>
            </a:pPr>
            <a:r>
              <a:rPr lang="ko-KR" altLang="en-US" sz="750" b="1" dirty="0">
                <a:latin typeface="+mn-ea"/>
              </a:rPr>
              <a:t>■ 자유게시판</a:t>
            </a:r>
            <a:r>
              <a:rPr lang="en-US" altLang="ko-KR" sz="750" b="1" dirty="0">
                <a:latin typeface="+mn-ea"/>
              </a:rPr>
              <a:t>(</a:t>
            </a:r>
            <a:r>
              <a:rPr lang="ko-KR" altLang="en-US" sz="750" b="1" dirty="0">
                <a:latin typeface="+mn-ea"/>
              </a:rPr>
              <a:t>사용자</a:t>
            </a:r>
            <a:r>
              <a:rPr lang="en-US" altLang="ko-KR" sz="750" b="1" dirty="0">
                <a:latin typeface="+mn-ea"/>
              </a:rPr>
              <a:t>, </a:t>
            </a:r>
            <a:r>
              <a:rPr lang="ko-KR" altLang="en-US" sz="750" b="1" dirty="0">
                <a:latin typeface="+mn-ea"/>
              </a:rPr>
              <a:t>관리자 측</a:t>
            </a:r>
            <a:r>
              <a:rPr lang="en-US" altLang="ko-KR" sz="750" b="1" dirty="0"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750" dirty="0">
                <a:latin typeface="+mn-ea"/>
              </a:rPr>
              <a:t>  - </a:t>
            </a:r>
            <a:r>
              <a:rPr lang="ko-KR" altLang="en-US" sz="750" dirty="0">
                <a:latin typeface="+mn-ea"/>
              </a:rPr>
              <a:t>답변</a:t>
            </a:r>
            <a:r>
              <a:rPr lang="en-US" altLang="ko-KR" sz="750" dirty="0">
                <a:latin typeface="+mn-ea"/>
              </a:rPr>
              <a:t>, </a:t>
            </a:r>
            <a:r>
              <a:rPr lang="ko-KR" altLang="en-US" sz="750" dirty="0" err="1">
                <a:latin typeface="+mn-ea"/>
              </a:rPr>
              <a:t>페이징</a:t>
            </a:r>
            <a:endParaRPr lang="en-US" altLang="ko-KR" sz="750" dirty="0">
              <a:latin typeface="+mn-ea"/>
            </a:endParaRPr>
          </a:p>
          <a:p>
            <a:pPr>
              <a:defRPr/>
            </a:pPr>
            <a:endParaRPr lang="en-US" altLang="ko-KR" sz="750" dirty="0">
              <a:latin typeface="+mn-ea"/>
            </a:endParaRPr>
          </a:p>
          <a:p>
            <a:pPr>
              <a:defRPr/>
            </a:pPr>
            <a:r>
              <a:rPr lang="ko-KR" altLang="en-US" sz="750" b="1" dirty="0">
                <a:latin typeface="+mn-ea"/>
              </a:rPr>
              <a:t>■ 관리자 등록 삭제</a:t>
            </a:r>
            <a:r>
              <a:rPr lang="en-US" altLang="ko-KR" sz="750" b="1" dirty="0">
                <a:latin typeface="+mn-ea"/>
              </a:rPr>
              <a:t>(</a:t>
            </a:r>
            <a:r>
              <a:rPr lang="ko-KR" altLang="en-US" sz="750" b="1" dirty="0">
                <a:latin typeface="+mn-ea"/>
              </a:rPr>
              <a:t>관리자 측</a:t>
            </a:r>
            <a:r>
              <a:rPr lang="en-US" altLang="ko-KR" sz="750" b="1" dirty="0">
                <a:latin typeface="+mn-ea"/>
              </a:rPr>
              <a:t>)</a:t>
            </a:r>
          </a:p>
          <a:p>
            <a:pPr>
              <a:defRPr/>
            </a:pPr>
            <a:endParaRPr lang="en-US" altLang="ko-KR" sz="750" b="1" dirty="0">
              <a:latin typeface="+mn-ea"/>
            </a:endParaRPr>
          </a:p>
          <a:p>
            <a:pPr>
              <a:defRPr/>
            </a:pPr>
            <a:r>
              <a:rPr lang="ko-KR" altLang="en-US" sz="750" b="1" dirty="0">
                <a:latin typeface="+mn-ea"/>
              </a:rPr>
              <a:t>■ 회원강등</a:t>
            </a:r>
            <a:r>
              <a:rPr lang="en-US" altLang="ko-KR" sz="750" b="1" dirty="0">
                <a:latin typeface="+mn-ea"/>
              </a:rPr>
              <a:t>, </a:t>
            </a:r>
            <a:r>
              <a:rPr lang="ko-KR" altLang="en-US" sz="750" b="1" dirty="0" err="1">
                <a:latin typeface="+mn-ea"/>
              </a:rPr>
              <a:t>레벨별</a:t>
            </a:r>
            <a:r>
              <a:rPr lang="ko-KR" altLang="en-US" sz="750" b="1" dirty="0">
                <a:latin typeface="+mn-ea"/>
              </a:rPr>
              <a:t> 전체목록</a:t>
            </a:r>
            <a:r>
              <a:rPr lang="en-US" altLang="ko-KR" sz="750" b="1" dirty="0">
                <a:latin typeface="+mn-ea"/>
              </a:rPr>
              <a:t>(</a:t>
            </a:r>
            <a:r>
              <a:rPr lang="ko-KR" altLang="en-US" sz="750" b="1" dirty="0" err="1">
                <a:latin typeface="+mn-ea"/>
              </a:rPr>
              <a:t>관리자측</a:t>
            </a:r>
            <a:r>
              <a:rPr lang="en-US" altLang="ko-KR" sz="750" b="1" dirty="0">
                <a:latin typeface="+mn-ea"/>
              </a:rPr>
              <a:t>)</a:t>
            </a:r>
          </a:p>
          <a:p>
            <a:pPr>
              <a:defRPr/>
            </a:pPr>
            <a:endParaRPr lang="en-US" altLang="ko-KR" sz="750" b="1" dirty="0">
              <a:latin typeface="+mn-ea"/>
            </a:endParaRPr>
          </a:p>
          <a:p>
            <a:pPr>
              <a:defRPr/>
            </a:pPr>
            <a:r>
              <a:rPr lang="ko-KR" altLang="en-US" sz="750" b="1" dirty="0">
                <a:latin typeface="+mn-ea"/>
              </a:rPr>
              <a:t>■ 공지사항 게시판</a:t>
            </a:r>
            <a:r>
              <a:rPr lang="en-US" altLang="ko-KR" sz="750" b="1" dirty="0">
                <a:latin typeface="+mn-ea"/>
              </a:rPr>
              <a:t>(</a:t>
            </a:r>
            <a:r>
              <a:rPr lang="ko-KR" altLang="en-US" sz="750" b="1" dirty="0">
                <a:latin typeface="+mn-ea"/>
              </a:rPr>
              <a:t>관리자기능</a:t>
            </a:r>
            <a:r>
              <a:rPr lang="en-US" altLang="ko-KR" sz="750" b="1" dirty="0">
                <a:latin typeface="+mn-ea"/>
              </a:rPr>
              <a:t>)</a:t>
            </a:r>
          </a:p>
          <a:p>
            <a:pPr>
              <a:defRPr/>
            </a:pPr>
            <a:endParaRPr lang="en-US" altLang="ko-KR" sz="750" b="1" dirty="0">
              <a:latin typeface="+mn-ea"/>
            </a:endParaRPr>
          </a:p>
        </p:txBody>
      </p:sp>
      <p:grpSp>
        <p:nvGrpSpPr>
          <p:cNvPr id="7" name="그룹 4"/>
          <p:cNvGrpSpPr>
            <a:grpSpLocks/>
          </p:cNvGrpSpPr>
          <p:nvPr/>
        </p:nvGrpSpPr>
        <p:grpSpPr bwMode="auto">
          <a:xfrm>
            <a:off x="4572727" y="411511"/>
            <a:ext cx="2564606" cy="2268252"/>
            <a:chOff x="683568" y="908720"/>
            <a:chExt cx="3420000" cy="3023144"/>
          </a:xfrm>
        </p:grpSpPr>
        <p:sp>
          <p:nvSpPr>
            <p:cNvPr id="8" name="직사각형 7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50" b="1"/>
                <a:t>아무개</a:t>
              </a:r>
              <a:endParaRPr lang="ko-KR" altLang="en-US" sz="1050" b="1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83568" y="1340349"/>
              <a:ext cx="3420000" cy="2591515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35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653689" y="735362"/>
            <a:ext cx="2564606" cy="192745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825" b="1" dirty="0">
                <a:latin typeface="+mn-ea"/>
              </a:rPr>
              <a:t>■ 소프트웨어 설계</a:t>
            </a:r>
            <a:endParaRPr lang="en-US" altLang="ko-KR" sz="825" b="1" dirty="0">
              <a:latin typeface="+mn-ea"/>
            </a:endParaRPr>
          </a:p>
          <a:p>
            <a:pPr>
              <a:defRPr/>
            </a:pPr>
            <a:r>
              <a:rPr lang="en-US" altLang="ko-KR" sz="825" dirty="0">
                <a:latin typeface="+mn-ea"/>
              </a:rPr>
              <a:t> - </a:t>
            </a:r>
            <a:r>
              <a:rPr lang="ko-KR" altLang="en-US" sz="825" dirty="0">
                <a:latin typeface="+mn-ea"/>
              </a:rPr>
              <a:t>프로젝트 전반적 설계</a:t>
            </a:r>
            <a:r>
              <a:rPr lang="en-US" altLang="ko-KR" sz="825" dirty="0">
                <a:latin typeface="+mn-ea"/>
              </a:rPr>
              <a:t>, UML</a:t>
            </a:r>
          </a:p>
          <a:p>
            <a:pPr>
              <a:defRPr/>
            </a:pPr>
            <a:endParaRPr lang="en-US" altLang="ko-KR" sz="825" b="1" dirty="0">
              <a:latin typeface="+mn-ea"/>
            </a:endParaRPr>
          </a:p>
          <a:p>
            <a:pPr>
              <a:defRPr/>
            </a:pPr>
            <a:r>
              <a:rPr lang="ko-KR" altLang="en-US" sz="825" b="1" dirty="0">
                <a:latin typeface="+mn-ea"/>
              </a:rPr>
              <a:t>■ 메인 페이지</a:t>
            </a:r>
            <a:r>
              <a:rPr lang="en-US" altLang="ko-KR" sz="825" b="1" dirty="0">
                <a:latin typeface="+mn-ea"/>
              </a:rPr>
              <a:t>(header, footer </a:t>
            </a:r>
            <a:r>
              <a:rPr lang="ko-KR" altLang="en-US" sz="825" b="1" dirty="0">
                <a:latin typeface="+mn-ea"/>
              </a:rPr>
              <a:t>포함</a:t>
            </a:r>
            <a:r>
              <a:rPr lang="en-US" altLang="ko-KR" sz="825" b="1" dirty="0"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825" dirty="0">
                <a:latin typeface="+mn-ea"/>
              </a:rPr>
              <a:t> -</a:t>
            </a:r>
            <a:r>
              <a:rPr lang="ko-KR" altLang="en-US" sz="825" dirty="0">
                <a:latin typeface="+mn-ea"/>
              </a:rPr>
              <a:t> </a:t>
            </a:r>
            <a:r>
              <a:rPr lang="en-US" altLang="ko-KR" sz="825" dirty="0">
                <a:latin typeface="+mn-ea"/>
              </a:rPr>
              <a:t> </a:t>
            </a:r>
            <a:r>
              <a:rPr lang="ko-KR" altLang="en-US" sz="825" dirty="0">
                <a:latin typeface="+mn-ea"/>
              </a:rPr>
              <a:t>남산도서관</a:t>
            </a:r>
            <a:r>
              <a:rPr lang="en-US" altLang="ko-KR" sz="825" dirty="0">
                <a:latin typeface="+mn-ea"/>
              </a:rPr>
              <a:t>, </a:t>
            </a:r>
            <a:r>
              <a:rPr lang="ko-KR" altLang="en-US" sz="825" dirty="0">
                <a:latin typeface="+mn-ea"/>
              </a:rPr>
              <a:t>한국외대도서관</a:t>
            </a:r>
            <a:r>
              <a:rPr lang="en-US" altLang="ko-KR" sz="825" dirty="0">
                <a:latin typeface="+mn-ea"/>
              </a:rPr>
              <a:t>, KOLAS </a:t>
            </a:r>
            <a:r>
              <a:rPr lang="ko-KR" altLang="en-US" sz="825" dirty="0">
                <a:latin typeface="+mn-ea"/>
              </a:rPr>
              <a:t>벤치마킹</a:t>
            </a:r>
            <a:endParaRPr lang="en-US" altLang="ko-KR" sz="825" dirty="0">
              <a:latin typeface="+mn-ea"/>
            </a:endParaRPr>
          </a:p>
          <a:p>
            <a:pPr>
              <a:defRPr/>
            </a:pPr>
            <a:endParaRPr lang="en-US" altLang="ko-KR" sz="825" b="1" dirty="0">
              <a:latin typeface="+mn-ea"/>
            </a:endParaRPr>
          </a:p>
          <a:p>
            <a:pPr>
              <a:defRPr/>
            </a:pPr>
            <a:r>
              <a:rPr lang="ko-KR" altLang="en-US" sz="825" b="1" dirty="0">
                <a:latin typeface="+mn-ea"/>
              </a:rPr>
              <a:t>■ 도서신청 게시판</a:t>
            </a:r>
            <a:r>
              <a:rPr lang="en-US" altLang="ko-KR" sz="825" b="1" dirty="0">
                <a:latin typeface="+mn-ea"/>
              </a:rPr>
              <a:t>(</a:t>
            </a:r>
            <a:r>
              <a:rPr lang="ko-KR" altLang="en-US" sz="825" b="1" dirty="0">
                <a:latin typeface="+mn-ea"/>
              </a:rPr>
              <a:t>사용자기능</a:t>
            </a:r>
            <a:r>
              <a:rPr lang="en-US" altLang="ko-KR" sz="825" b="1" dirty="0"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750" dirty="0">
                <a:latin typeface="+mn-ea"/>
              </a:rPr>
              <a:t>  -</a:t>
            </a:r>
            <a:r>
              <a:rPr lang="ko-KR" altLang="en-US" sz="750" dirty="0">
                <a:latin typeface="+mn-ea"/>
              </a:rPr>
              <a:t> </a:t>
            </a:r>
            <a:r>
              <a:rPr lang="en-US" altLang="ko-KR" sz="750" dirty="0">
                <a:latin typeface="+mn-ea"/>
              </a:rPr>
              <a:t> </a:t>
            </a:r>
            <a:r>
              <a:rPr lang="ko-KR" altLang="en-US" sz="750" dirty="0">
                <a:latin typeface="+mn-ea"/>
              </a:rPr>
              <a:t>도서이미지파일업로드</a:t>
            </a:r>
            <a:r>
              <a:rPr lang="en-US" altLang="ko-KR" sz="750" dirty="0">
                <a:latin typeface="+mn-ea"/>
              </a:rPr>
              <a:t>, </a:t>
            </a:r>
            <a:r>
              <a:rPr lang="ko-KR" altLang="en-US" sz="750" dirty="0" err="1">
                <a:latin typeface="+mn-ea"/>
              </a:rPr>
              <a:t>답변달기</a:t>
            </a:r>
            <a:r>
              <a:rPr lang="en-US" altLang="ko-KR" sz="750" dirty="0">
                <a:latin typeface="+mn-ea"/>
              </a:rPr>
              <a:t>, </a:t>
            </a:r>
            <a:r>
              <a:rPr lang="ko-KR" altLang="en-US" sz="750" dirty="0" err="1">
                <a:latin typeface="+mn-ea"/>
              </a:rPr>
              <a:t>댓글</a:t>
            </a:r>
            <a:r>
              <a:rPr lang="en-US" altLang="ko-KR" sz="750" dirty="0">
                <a:latin typeface="+mn-ea"/>
              </a:rPr>
              <a:t>, </a:t>
            </a:r>
            <a:r>
              <a:rPr lang="ko-KR" altLang="en-US" sz="750" dirty="0" err="1">
                <a:latin typeface="+mn-ea"/>
              </a:rPr>
              <a:t>페이징</a:t>
            </a:r>
            <a:endParaRPr lang="en-US" altLang="ko-KR" sz="750" dirty="0">
              <a:latin typeface="+mn-ea"/>
            </a:endParaRPr>
          </a:p>
          <a:p>
            <a:pPr>
              <a:defRPr/>
            </a:pPr>
            <a:endParaRPr lang="en-US" altLang="ko-KR" sz="750" dirty="0">
              <a:latin typeface="+mn-ea"/>
            </a:endParaRPr>
          </a:p>
          <a:p>
            <a:pPr>
              <a:defRPr/>
            </a:pPr>
            <a:r>
              <a:rPr lang="ko-KR" altLang="en-US" sz="825" b="1" dirty="0">
                <a:latin typeface="+mn-ea"/>
              </a:rPr>
              <a:t>■ 도서검색</a:t>
            </a:r>
            <a:r>
              <a:rPr lang="en-US" altLang="ko-KR" sz="825" b="1" dirty="0">
                <a:latin typeface="+mn-ea"/>
              </a:rPr>
              <a:t>(</a:t>
            </a:r>
            <a:r>
              <a:rPr lang="ko-KR" altLang="en-US" sz="825" b="1" dirty="0">
                <a:latin typeface="+mn-ea"/>
              </a:rPr>
              <a:t>사용자</a:t>
            </a:r>
            <a:r>
              <a:rPr lang="en-US" altLang="ko-KR" sz="825" b="1" dirty="0">
                <a:latin typeface="+mn-ea"/>
              </a:rPr>
              <a:t>, </a:t>
            </a:r>
            <a:r>
              <a:rPr lang="ko-KR" altLang="en-US" sz="825" b="1" dirty="0">
                <a:latin typeface="+mn-ea"/>
              </a:rPr>
              <a:t>관리자 양측</a:t>
            </a:r>
            <a:r>
              <a:rPr lang="en-US" altLang="ko-KR" sz="825" b="1" dirty="0">
                <a:latin typeface="+mn-ea"/>
              </a:rPr>
              <a:t>)</a:t>
            </a:r>
          </a:p>
          <a:p>
            <a:pPr>
              <a:defRPr/>
            </a:pPr>
            <a:endParaRPr lang="en-US" altLang="ko-KR" sz="825" b="1" dirty="0">
              <a:latin typeface="+mn-ea"/>
            </a:endParaRPr>
          </a:p>
          <a:p>
            <a:pPr>
              <a:defRPr/>
            </a:pPr>
            <a:r>
              <a:rPr lang="ko-KR" altLang="en-US" sz="750" b="1" dirty="0">
                <a:latin typeface="+mn-ea"/>
              </a:rPr>
              <a:t>■ 도서관리</a:t>
            </a:r>
            <a:r>
              <a:rPr lang="en-US" altLang="ko-KR" sz="750" b="1" dirty="0">
                <a:latin typeface="+mn-ea"/>
              </a:rPr>
              <a:t>(</a:t>
            </a:r>
            <a:r>
              <a:rPr lang="ko-KR" altLang="en-US" sz="750" b="1" dirty="0">
                <a:latin typeface="+mn-ea"/>
              </a:rPr>
              <a:t>관리자기능</a:t>
            </a:r>
            <a:r>
              <a:rPr lang="en-US" altLang="ko-KR" sz="750" b="1" dirty="0"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750" dirty="0">
                <a:latin typeface="+mn-ea"/>
              </a:rPr>
              <a:t> -</a:t>
            </a:r>
            <a:r>
              <a:rPr lang="ko-KR" altLang="en-US" sz="750" dirty="0">
                <a:latin typeface="+mn-ea"/>
              </a:rPr>
              <a:t> </a:t>
            </a:r>
            <a:r>
              <a:rPr lang="en-US" altLang="ko-KR" sz="750" dirty="0">
                <a:latin typeface="+mn-ea"/>
              </a:rPr>
              <a:t> </a:t>
            </a:r>
            <a:r>
              <a:rPr lang="ko-KR" altLang="en-US" sz="750" dirty="0">
                <a:latin typeface="+mn-ea"/>
              </a:rPr>
              <a:t>도서등록</a:t>
            </a:r>
            <a:r>
              <a:rPr lang="en-US" altLang="ko-KR" sz="750" dirty="0">
                <a:latin typeface="+mn-ea"/>
              </a:rPr>
              <a:t>, </a:t>
            </a:r>
            <a:r>
              <a:rPr lang="ko-KR" altLang="en-US" sz="750" dirty="0">
                <a:latin typeface="+mn-ea"/>
              </a:rPr>
              <a:t>도서수정</a:t>
            </a:r>
            <a:r>
              <a:rPr lang="en-US" altLang="ko-KR" sz="750" dirty="0">
                <a:latin typeface="+mn-ea"/>
              </a:rPr>
              <a:t>, </a:t>
            </a:r>
            <a:r>
              <a:rPr lang="ko-KR" altLang="en-US" sz="750" dirty="0">
                <a:latin typeface="+mn-ea"/>
              </a:rPr>
              <a:t>도서삭제</a:t>
            </a:r>
            <a:r>
              <a:rPr lang="en-US" altLang="ko-KR" sz="750" dirty="0">
                <a:latin typeface="+mn-ea"/>
              </a:rPr>
              <a:t>, </a:t>
            </a:r>
            <a:r>
              <a:rPr lang="ko-KR" altLang="en-US" sz="750" dirty="0">
                <a:latin typeface="+mn-ea"/>
              </a:rPr>
              <a:t>파일업로드</a:t>
            </a:r>
            <a:endParaRPr lang="en-US" altLang="ko-KR" sz="750" dirty="0">
              <a:latin typeface="+mn-ea"/>
            </a:endParaRPr>
          </a:p>
          <a:p>
            <a:pPr>
              <a:defRPr/>
            </a:pPr>
            <a:endParaRPr lang="en-US" altLang="ko-KR" sz="750" dirty="0">
              <a:latin typeface="+mn-ea"/>
            </a:endParaRPr>
          </a:p>
          <a:p>
            <a:pPr>
              <a:defRPr/>
            </a:pPr>
            <a:r>
              <a:rPr lang="ko-KR" altLang="en-US" sz="750" b="1" dirty="0">
                <a:latin typeface="+mn-ea"/>
              </a:rPr>
              <a:t>■ 도서 대출</a:t>
            </a:r>
            <a:r>
              <a:rPr lang="en-US" altLang="ko-KR" sz="750" b="1" dirty="0">
                <a:latin typeface="+mn-ea"/>
              </a:rPr>
              <a:t>, </a:t>
            </a:r>
            <a:r>
              <a:rPr lang="ko-KR" altLang="en-US" sz="750" b="1" dirty="0">
                <a:latin typeface="+mn-ea"/>
              </a:rPr>
              <a:t>반납</a:t>
            </a:r>
            <a:r>
              <a:rPr lang="en-US" altLang="ko-KR" sz="750" b="1" dirty="0">
                <a:latin typeface="+mn-ea"/>
              </a:rPr>
              <a:t>(</a:t>
            </a:r>
            <a:r>
              <a:rPr lang="ko-KR" altLang="en-US" sz="750" b="1" dirty="0">
                <a:latin typeface="+mn-ea"/>
              </a:rPr>
              <a:t>관리자 측</a:t>
            </a:r>
            <a:r>
              <a:rPr lang="en-US" altLang="ko-KR" sz="750" b="1" dirty="0">
                <a:latin typeface="+mn-ea"/>
              </a:rPr>
              <a:t>)</a:t>
            </a:r>
          </a:p>
        </p:txBody>
      </p:sp>
      <p:grpSp>
        <p:nvGrpSpPr>
          <p:cNvPr id="12" name="그룹 8"/>
          <p:cNvGrpSpPr>
            <a:grpSpLocks/>
          </p:cNvGrpSpPr>
          <p:nvPr/>
        </p:nvGrpSpPr>
        <p:grpSpPr bwMode="auto">
          <a:xfrm>
            <a:off x="1655676" y="2733769"/>
            <a:ext cx="2565797" cy="2268253"/>
            <a:chOff x="683568" y="908719"/>
            <a:chExt cx="3420000" cy="3023144"/>
          </a:xfrm>
        </p:grpSpPr>
        <p:sp>
          <p:nvSpPr>
            <p:cNvPr id="13" name="직사각형 12"/>
            <p:cNvSpPr/>
            <p:nvPr/>
          </p:nvSpPr>
          <p:spPr>
            <a:xfrm>
              <a:off x="683568" y="908719"/>
              <a:ext cx="3420000" cy="360220"/>
            </a:xfrm>
            <a:prstGeom prst="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50" b="1"/>
                <a:t>이무개</a:t>
              </a:r>
              <a:endParaRPr lang="ko-KR" altLang="en-US" sz="1050" b="1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83568" y="1340350"/>
              <a:ext cx="3420000" cy="2591513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35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737829" y="3057806"/>
            <a:ext cx="2511029" cy="198515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825" b="1" dirty="0">
                <a:latin typeface="+mn-ea"/>
              </a:rPr>
              <a:t>■ 소프트웨어 설계</a:t>
            </a:r>
            <a:endParaRPr lang="en-US" altLang="ko-KR" sz="825" b="1" dirty="0">
              <a:latin typeface="+mn-ea"/>
            </a:endParaRPr>
          </a:p>
          <a:p>
            <a:pPr>
              <a:defRPr/>
            </a:pPr>
            <a:r>
              <a:rPr lang="en-US" altLang="ko-KR" sz="825" dirty="0">
                <a:latin typeface="+mn-ea"/>
              </a:rPr>
              <a:t> - </a:t>
            </a:r>
            <a:r>
              <a:rPr lang="ko-KR" altLang="en-US" sz="825" dirty="0">
                <a:latin typeface="+mn-ea"/>
              </a:rPr>
              <a:t>프로젝트 전반적 설계</a:t>
            </a:r>
            <a:r>
              <a:rPr lang="en-US" altLang="ko-KR" sz="825" dirty="0">
                <a:latin typeface="+mn-ea"/>
              </a:rPr>
              <a:t>, e-r diagram</a:t>
            </a:r>
            <a:endParaRPr lang="en-US" altLang="ko-KR" sz="825" b="1" dirty="0">
              <a:latin typeface="+mn-ea"/>
            </a:endParaRPr>
          </a:p>
          <a:p>
            <a:pPr>
              <a:defRPr/>
            </a:pPr>
            <a:endParaRPr lang="en-US" altLang="ko-KR" sz="825" b="1">
              <a:latin typeface="+mn-ea"/>
            </a:endParaRPr>
          </a:p>
          <a:p>
            <a:pPr>
              <a:defRPr/>
            </a:pPr>
            <a:r>
              <a:rPr lang="ko-KR" altLang="en-US" sz="825" b="1">
                <a:latin typeface="+mn-ea"/>
              </a:rPr>
              <a:t>■ </a:t>
            </a:r>
            <a:r>
              <a:rPr lang="ko-KR" altLang="en-US" sz="825" b="1" dirty="0">
                <a:latin typeface="+mn-ea"/>
              </a:rPr>
              <a:t>회원관리</a:t>
            </a:r>
            <a:r>
              <a:rPr lang="en-US" altLang="ko-KR" sz="825" b="1" dirty="0">
                <a:latin typeface="+mn-ea"/>
              </a:rPr>
              <a:t>(</a:t>
            </a:r>
            <a:r>
              <a:rPr lang="ko-KR" altLang="en-US" sz="825" b="1" dirty="0">
                <a:latin typeface="+mn-ea"/>
              </a:rPr>
              <a:t>사용자측</a:t>
            </a:r>
            <a:r>
              <a:rPr lang="en-US" altLang="ko-KR" sz="825" b="1" dirty="0">
                <a:latin typeface="+mn-ea"/>
              </a:rPr>
              <a:t>)</a:t>
            </a:r>
            <a:endParaRPr lang="en-US" altLang="ko-KR" sz="750" dirty="0">
              <a:latin typeface="+mn-ea"/>
            </a:endParaRPr>
          </a:p>
          <a:p>
            <a:pPr>
              <a:defRPr/>
            </a:pPr>
            <a:r>
              <a:rPr lang="en-US" altLang="ko-KR" sz="750" dirty="0">
                <a:latin typeface="+mn-ea"/>
              </a:rPr>
              <a:t>  - </a:t>
            </a:r>
            <a:r>
              <a:rPr lang="ko-KR" altLang="en-US" sz="750" dirty="0">
                <a:latin typeface="+mn-ea"/>
              </a:rPr>
              <a:t>로그인</a:t>
            </a:r>
            <a:r>
              <a:rPr lang="en-US" altLang="ko-KR" sz="750" dirty="0">
                <a:latin typeface="+mn-ea"/>
              </a:rPr>
              <a:t>/</a:t>
            </a:r>
            <a:r>
              <a:rPr lang="ko-KR" altLang="en-US" sz="750" dirty="0">
                <a:latin typeface="+mn-ea"/>
              </a:rPr>
              <a:t>로그아웃</a:t>
            </a:r>
            <a:r>
              <a:rPr lang="en-US" altLang="ko-KR" sz="750" dirty="0">
                <a:latin typeface="+mn-ea"/>
              </a:rPr>
              <a:t>, </a:t>
            </a:r>
            <a:r>
              <a:rPr lang="ko-KR" altLang="en-US" sz="750" dirty="0">
                <a:latin typeface="+mn-ea"/>
              </a:rPr>
              <a:t>회원가입</a:t>
            </a:r>
            <a:r>
              <a:rPr lang="en-US" altLang="ko-KR" sz="750" dirty="0">
                <a:latin typeface="+mn-ea"/>
              </a:rPr>
              <a:t>, </a:t>
            </a:r>
            <a:r>
              <a:rPr lang="ko-KR" altLang="en-US" sz="750" dirty="0">
                <a:latin typeface="+mn-ea"/>
              </a:rPr>
              <a:t>회원탈퇴</a:t>
            </a:r>
            <a:r>
              <a:rPr lang="en-US" altLang="ko-KR" sz="750" dirty="0">
                <a:latin typeface="+mn-ea"/>
              </a:rPr>
              <a:t>, </a:t>
            </a:r>
            <a:r>
              <a:rPr lang="ko-KR" altLang="en-US" sz="750" dirty="0" err="1">
                <a:latin typeface="+mn-ea"/>
              </a:rPr>
              <a:t>내서재</a:t>
            </a:r>
            <a:r>
              <a:rPr lang="en-US" altLang="ko-KR" sz="750" dirty="0">
                <a:latin typeface="+mn-ea"/>
              </a:rPr>
              <a:t>(</a:t>
            </a:r>
            <a:r>
              <a:rPr lang="ko-KR" altLang="en-US" sz="750" dirty="0">
                <a:latin typeface="+mn-ea"/>
              </a:rPr>
              <a:t>대출현황</a:t>
            </a:r>
            <a:r>
              <a:rPr lang="en-US" altLang="ko-KR" sz="750" dirty="0">
                <a:latin typeface="+mn-ea"/>
              </a:rPr>
              <a:t>, </a:t>
            </a:r>
            <a:r>
              <a:rPr lang="ko-KR" altLang="en-US" sz="750" dirty="0">
                <a:latin typeface="+mn-ea"/>
              </a:rPr>
              <a:t>예약현황</a:t>
            </a:r>
            <a:r>
              <a:rPr lang="en-US" altLang="ko-KR" sz="750" dirty="0">
                <a:latin typeface="+mn-ea"/>
              </a:rPr>
              <a:t>)</a:t>
            </a:r>
          </a:p>
          <a:p>
            <a:pPr>
              <a:defRPr/>
            </a:pPr>
            <a:endParaRPr lang="en-US" altLang="ko-KR" sz="750" dirty="0">
              <a:latin typeface="+mn-ea"/>
            </a:endParaRPr>
          </a:p>
          <a:p>
            <a:pPr>
              <a:defRPr/>
            </a:pPr>
            <a:r>
              <a:rPr lang="ko-KR" altLang="en-US" sz="750" b="1" dirty="0">
                <a:latin typeface="+mn-ea"/>
              </a:rPr>
              <a:t>■ 자유게시판</a:t>
            </a:r>
            <a:r>
              <a:rPr lang="en-US" altLang="ko-KR" sz="750" b="1" dirty="0">
                <a:latin typeface="+mn-ea"/>
              </a:rPr>
              <a:t>(</a:t>
            </a:r>
            <a:r>
              <a:rPr lang="ko-KR" altLang="en-US" sz="750" b="1" dirty="0">
                <a:latin typeface="+mn-ea"/>
              </a:rPr>
              <a:t>사용자</a:t>
            </a:r>
            <a:r>
              <a:rPr lang="en-US" altLang="ko-KR" sz="750" b="1" dirty="0">
                <a:latin typeface="+mn-ea"/>
              </a:rPr>
              <a:t>, </a:t>
            </a:r>
            <a:r>
              <a:rPr lang="ko-KR" altLang="en-US" sz="750" b="1" dirty="0">
                <a:latin typeface="+mn-ea"/>
              </a:rPr>
              <a:t>관리자 측</a:t>
            </a:r>
            <a:r>
              <a:rPr lang="en-US" altLang="ko-KR" sz="750" b="1" dirty="0"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750" dirty="0">
                <a:latin typeface="+mn-ea"/>
              </a:rPr>
              <a:t>  - </a:t>
            </a:r>
            <a:r>
              <a:rPr lang="ko-KR" altLang="en-US" sz="750" dirty="0">
                <a:latin typeface="+mn-ea"/>
              </a:rPr>
              <a:t>답변</a:t>
            </a:r>
            <a:r>
              <a:rPr lang="en-US" altLang="ko-KR" sz="750" dirty="0">
                <a:latin typeface="+mn-ea"/>
              </a:rPr>
              <a:t>, </a:t>
            </a:r>
            <a:r>
              <a:rPr lang="ko-KR" altLang="en-US" sz="750" dirty="0" err="1">
                <a:latin typeface="+mn-ea"/>
              </a:rPr>
              <a:t>페이징</a:t>
            </a:r>
            <a:endParaRPr lang="en-US" altLang="ko-KR" sz="750" dirty="0">
              <a:latin typeface="+mn-ea"/>
            </a:endParaRPr>
          </a:p>
          <a:p>
            <a:pPr>
              <a:defRPr/>
            </a:pPr>
            <a:endParaRPr lang="en-US" altLang="ko-KR" sz="750" dirty="0">
              <a:latin typeface="+mn-ea"/>
            </a:endParaRPr>
          </a:p>
          <a:p>
            <a:pPr>
              <a:defRPr/>
            </a:pPr>
            <a:r>
              <a:rPr lang="ko-KR" altLang="en-US" sz="750" b="1" dirty="0">
                <a:latin typeface="+mn-ea"/>
              </a:rPr>
              <a:t>■ 관리자 등록 삭제</a:t>
            </a:r>
            <a:r>
              <a:rPr lang="en-US" altLang="ko-KR" sz="750" b="1" dirty="0">
                <a:latin typeface="+mn-ea"/>
              </a:rPr>
              <a:t>(</a:t>
            </a:r>
            <a:r>
              <a:rPr lang="ko-KR" altLang="en-US" sz="750" b="1" dirty="0">
                <a:latin typeface="+mn-ea"/>
              </a:rPr>
              <a:t>관리자 측</a:t>
            </a:r>
            <a:r>
              <a:rPr lang="en-US" altLang="ko-KR" sz="750" b="1" dirty="0">
                <a:latin typeface="+mn-ea"/>
              </a:rPr>
              <a:t>)</a:t>
            </a:r>
          </a:p>
          <a:p>
            <a:pPr>
              <a:defRPr/>
            </a:pPr>
            <a:endParaRPr lang="en-US" altLang="ko-KR" sz="750" b="1" dirty="0">
              <a:latin typeface="+mn-ea"/>
            </a:endParaRPr>
          </a:p>
          <a:p>
            <a:pPr>
              <a:defRPr/>
            </a:pPr>
            <a:r>
              <a:rPr lang="ko-KR" altLang="en-US" sz="750" b="1" dirty="0">
                <a:latin typeface="+mn-ea"/>
              </a:rPr>
              <a:t>■ 회원강등</a:t>
            </a:r>
            <a:r>
              <a:rPr lang="en-US" altLang="ko-KR" sz="750" b="1" dirty="0">
                <a:latin typeface="+mn-ea"/>
              </a:rPr>
              <a:t>, </a:t>
            </a:r>
            <a:r>
              <a:rPr lang="ko-KR" altLang="en-US" sz="750" b="1" dirty="0" err="1">
                <a:latin typeface="+mn-ea"/>
              </a:rPr>
              <a:t>레벨별</a:t>
            </a:r>
            <a:r>
              <a:rPr lang="ko-KR" altLang="en-US" sz="750" b="1" dirty="0">
                <a:latin typeface="+mn-ea"/>
              </a:rPr>
              <a:t> 전체목록</a:t>
            </a:r>
            <a:r>
              <a:rPr lang="en-US" altLang="ko-KR" sz="750" b="1" dirty="0">
                <a:latin typeface="+mn-ea"/>
              </a:rPr>
              <a:t>(</a:t>
            </a:r>
            <a:r>
              <a:rPr lang="ko-KR" altLang="en-US" sz="750" b="1" dirty="0" err="1">
                <a:latin typeface="+mn-ea"/>
              </a:rPr>
              <a:t>관리자측</a:t>
            </a:r>
            <a:r>
              <a:rPr lang="en-US" altLang="ko-KR" sz="750" b="1" dirty="0">
                <a:latin typeface="+mn-ea"/>
              </a:rPr>
              <a:t>)</a:t>
            </a:r>
          </a:p>
          <a:p>
            <a:pPr>
              <a:defRPr/>
            </a:pPr>
            <a:endParaRPr lang="en-US" altLang="ko-KR" sz="750" b="1" dirty="0">
              <a:latin typeface="+mn-ea"/>
            </a:endParaRPr>
          </a:p>
          <a:p>
            <a:pPr>
              <a:defRPr/>
            </a:pPr>
            <a:r>
              <a:rPr lang="ko-KR" altLang="en-US" sz="750" b="1" dirty="0">
                <a:latin typeface="+mn-ea"/>
              </a:rPr>
              <a:t>■ 공지사항 게시판</a:t>
            </a:r>
            <a:r>
              <a:rPr lang="en-US" altLang="ko-KR" sz="750" b="1" dirty="0">
                <a:latin typeface="+mn-ea"/>
              </a:rPr>
              <a:t>(</a:t>
            </a:r>
            <a:r>
              <a:rPr lang="ko-KR" altLang="en-US" sz="750" b="1" dirty="0">
                <a:latin typeface="+mn-ea"/>
              </a:rPr>
              <a:t>관리자기능</a:t>
            </a:r>
            <a:r>
              <a:rPr lang="en-US" altLang="ko-KR" sz="750" b="1" dirty="0">
                <a:latin typeface="+mn-ea"/>
              </a:rPr>
              <a:t>)</a:t>
            </a:r>
          </a:p>
          <a:p>
            <a:pPr>
              <a:defRPr/>
            </a:pPr>
            <a:endParaRPr lang="en-US" altLang="ko-KR" sz="750" b="1" dirty="0">
              <a:latin typeface="+mn-ea"/>
            </a:endParaRPr>
          </a:p>
        </p:txBody>
      </p:sp>
      <p:grpSp>
        <p:nvGrpSpPr>
          <p:cNvPr id="16" name="그룹 4"/>
          <p:cNvGrpSpPr>
            <a:grpSpLocks/>
          </p:cNvGrpSpPr>
          <p:nvPr/>
        </p:nvGrpSpPr>
        <p:grpSpPr bwMode="auto">
          <a:xfrm>
            <a:off x="4573620" y="2733769"/>
            <a:ext cx="2564606" cy="2268252"/>
            <a:chOff x="683568" y="908720"/>
            <a:chExt cx="3420000" cy="3023144"/>
          </a:xfrm>
        </p:grpSpPr>
        <p:sp>
          <p:nvSpPr>
            <p:cNvPr id="17" name="직사각형 16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50" b="1" dirty="0"/>
                <a:t>김</a:t>
              </a:r>
              <a:r>
                <a:rPr lang="ko-KR" altLang="en-US" sz="1050" b="1"/>
                <a:t>무개</a:t>
              </a:r>
              <a:endParaRPr lang="ko-KR" altLang="en-US" sz="1050" b="1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83568" y="1340349"/>
              <a:ext cx="3420000" cy="2591515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35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654582" y="3057620"/>
            <a:ext cx="2564606" cy="192745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825" b="1" dirty="0">
                <a:latin typeface="+mn-ea"/>
              </a:rPr>
              <a:t>■ 소프트웨어 설계</a:t>
            </a:r>
            <a:endParaRPr lang="en-US" altLang="ko-KR" sz="825" b="1" dirty="0">
              <a:latin typeface="+mn-ea"/>
            </a:endParaRPr>
          </a:p>
          <a:p>
            <a:pPr>
              <a:defRPr/>
            </a:pPr>
            <a:r>
              <a:rPr lang="en-US" altLang="ko-KR" sz="825" dirty="0">
                <a:latin typeface="+mn-ea"/>
              </a:rPr>
              <a:t> - </a:t>
            </a:r>
            <a:r>
              <a:rPr lang="ko-KR" altLang="en-US" sz="825" dirty="0">
                <a:latin typeface="+mn-ea"/>
              </a:rPr>
              <a:t>프로젝트 전반적 설계</a:t>
            </a:r>
            <a:r>
              <a:rPr lang="en-US" altLang="ko-KR" sz="825" dirty="0">
                <a:latin typeface="+mn-ea"/>
              </a:rPr>
              <a:t>, UML</a:t>
            </a:r>
          </a:p>
          <a:p>
            <a:pPr>
              <a:defRPr/>
            </a:pPr>
            <a:endParaRPr lang="en-US" altLang="ko-KR" sz="825" b="1" dirty="0">
              <a:latin typeface="+mn-ea"/>
            </a:endParaRPr>
          </a:p>
          <a:p>
            <a:pPr>
              <a:defRPr/>
            </a:pPr>
            <a:r>
              <a:rPr lang="ko-KR" altLang="en-US" sz="825" b="1" dirty="0">
                <a:latin typeface="+mn-ea"/>
              </a:rPr>
              <a:t>■ 메인 페이지</a:t>
            </a:r>
            <a:r>
              <a:rPr lang="en-US" altLang="ko-KR" sz="825" b="1" dirty="0">
                <a:latin typeface="+mn-ea"/>
              </a:rPr>
              <a:t>(header, footer </a:t>
            </a:r>
            <a:r>
              <a:rPr lang="ko-KR" altLang="en-US" sz="825" b="1" dirty="0">
                <a:latin typeface="+mn-ea"/>
              </a:rPr>
              <a:t>포함</a:t>
            </a:r>
            <a:r>
              <a:rPr lang="en-US" altLang="ko-KR" sz="825" b="1" dirty="0"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825" dirty="0">
                <a:latin typeface="+mn-ea"/>
              </a:rPr>
              <a:t> -</a:t>
            </a:r>
            <a:r>
              <a:rPr lang="ko-KR" altLang="en-US" sz="825" dirty="0">
                <a:latin typeface="+mn-ea"/>
              </a:rPr>
              <a:t> </a:t>
            </a:r>
            <a:r>
              <a:rPr lang="en-US" altLang="ko-KR" sz="825" dirty="0">
                <a:latin typeface="+mn-ea"/>
              </a:rPr>
              <a:t> </a:t>
            </a:r>
            <a:r>
              <a:rPr lang="ko-KR" altLang="en-US" sz="825" dirty="0">
                <a:latin typeface="+mn-ea"/>
              </a:rPr>
              <a:t>남산도서관</a:t>
            </a:r>
            <a:r>
              <a:rPr lang="en-US" altLang="ko-KR" sz="825" dirty="0">
                <a:latin typeface="+mn-ea"/>
              </a:rPr>
              <a:t>, </a:t>
            </a:r>
            <a:r>
              <a:rPr lang="ko-KR" altLang="en-US" sz="825" dirty="0">
                <a:latin typeface="+mn-ea"/>
              </a:rPr>
              <a:t>한국외대도서관</a:t>
            </a:r>
            <a:r>
              <a:rPr lang="en-US" altLang="ko-KR" sz="825" dirty="0">
                <a:latin typeface="+mn-ea"/>
              </a:rPr>
              <a:t>, KOLAS </a:t>
            </a:r>
            <a:r>
              <a:rPr lang="ko-KR" altLang="en-US" sz="825" dirty="0">
                <a:latin typeface="+mn-ea"/>
              </a:rPr>
              <a:t>벤치마킹</a:t>
            </a:r>
            <a:endParaRPr lang="en-US" altLang="ko-KR" sz="825" dirty="0">
              <a:latin typeface="+mn-ea"/>
            </a:endParaRPr>
          </a:p>
          <a:p>
            <a:pPr>
              <a:defRPr/>
            </a:pPr>
            <a:endParaRPr lang="en-US" altLang="ko-KR" sz="825" b="1" dirty="0">
              <a:latin typeface="+mn-ea"/>
            </a:endParaRPr>
          </a:p>
          <a:p>
            <a:pPr>
              <a:defRPr/>
            </a:pPr>
            <a:r>
              <a:rPr lang="ko-KR" altLang="en-US" sz="825" b="1" dirty="0">
                <a:latin typeface="+mn-ea"/>
              </a:rPr>
              <a:t>■ 도서신청 게시판</a:t>
            </a:r>
            <a:r>
              <a:rPr lang="en-US" altLang="ko-KR" sz="825" b="1" dirty="0">
                <a:latin typeface="+mn-ea"/>
              </a:rPr>
              <a:t>(</a:t>
            </a:r>
            <a:r>
              <a:rPr lang="ko-KR" altLang="en-US" sz="825" b="1" dirty="0">
                <a:latin typeface="+mn-ea"/>
              </a:rPr>
              <a:t>사용자기능</a:t>
            </a:r>
            <a:r>
              <a:rPr lang="en-US" altLang="ko-KR" sz="825" b="1" dirty="0"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750" dirty="0">
                <a:latin typeface="+mn-ea"/>
              </a:rPr>
              <a:t>  -</a:t>
            </a:r>
            <a:r>
              <a:rPr lang="ko-KR" altLang="en-US" sz="750" dirty="0">
                <a:latin typeface="+mn-ea"/>
              </a:rPr>
              <a:t> </a:t>
            </a:r>
            <a:r>
              <a:rPr lang="en-US" altLang="ko-KR" sz="750" dirty="0">
                <a:latin typeface="+mn-ea"/>
              </a:rPr>
              <a:t> </a:t>
            </a:r>
            <a:r>
              <a:rPr lang="ko-KR" altLang="en-US" sz="750" dirty="0">
                <a:latin typeface="+mn-ea"/>
              </a:rPr>
              <a:t>도서이미지파일업로드</a:t>
            </a:r>
            <a:r>
              <a:rPr lang="en-US" altLang="ko-KR" sz="750" dirty="0">
                <a:latin typeface="+mn-ea"/>
              </a:rPr>
              <a:t>, </a:t>
            </a:r>
            <a:r>
              <a:rPr lang="ko-KR" altLang="en-US" sz="750" dirty="0" err="1">
                <a:latin typeface="+mn-ea"/>
              </a:rPr>
              <a:t>답변달기</a:t>
            </a:r>
            <a:r>
              <a:rPr lang="en-US" altLang="ko-KR" sz="750" dirty="0">
                <a:latin typeface="+mn-ea"/>
              </a:rPr>
              <a:t>, </a:t>
            </a:r>
            <a:r>
              <a:rPr lang="ko-KR" altLang="en-US" sz="750" dirty="0" err="1">
                <a:latin typeface="+mn-ea"/>
              </a:rPr>
              <a:t>댓글</a:t>
            </a:r>
            <a:r>
              <a:rPr lang="en-US" altLang="ko-KR" sz="750" dirty="0">
                <a:latin typeface="+mn-ea"/>
              </a:rPr>
              <a:t>, </a:t>
            </a:r>
            <a:r>
              <a:rPr lang="ko-KR" altLang="en-US" sz="750" dirty="0" err="1">
                <a:latin typeface="+mn-ea"/>
              </a:rPr>
              <a:t>페이징</a:t>
            </a:r>
            <a:endParaRPr lang="en-US" altLang="ko-KR" sz="750" dirty="0">
              <a:latin typeface="+mn-ea"/>
            </a:endParaRPr>
          </a:p>
          <a:p>
            <a:pPr>
              <a:defRPr/>
            </a:pPr>
            <a:endParaRPr lang="en-US" altLang="ko-KR" sz="750" dirty="0">
              <a:latin typeface="+mn-ea"/>
            </a:endParaRPr>
          </a:p>
          <a:p>
            <a:pPr>
              <a:defRPr/>
            </a:pPr>
            <a:r>
              <a:rPr lang="ko-KR" altLang="en-US" sz="825" b="1" dirty="0">
                <a:latin typeface="+mn-ea"/>
              </a:rPr>
              <a:t>■ 도서검색</a:t>
            </a:r>
            <a:r>
              <a:rPr lang="en-US" altLang="ko-KR" sz="825" b="1" dirty="0">
                <a:latin typeface="+mn-ea"/>
              </a:rPr>
              <a:t>(</a:t>
            </a:r>
            <a:r>
              <a:rPr lang="ko-KR" altLang="en-US" sz="825" b="1" dirty="0">
                <a:latin typeface="+mn-ea"/>
              </a:rPr>
              <a:t>사용자</a:t>
            </a:r>
            <a:r>
              <a:rPr lang="en-US" altLang="ko-KR" sz="825" b="1" dirty="0">
                <a:latin typeface="+mn-ea"/>
              </a:rPr>
              <a:t>, </a:t>
            </a:r>
            <a:r>
              <a:rPr lang="ko-KR" altLang="en-US" sz="825" b="1" dirty="0">
                <a:latin typeface="+mn-ea"/>
              </a:rPr>
              <a:t>관리자 양측</a:t>
            </a:r>
            <a:r>
              <a:rPr lang="en-US" altLang="ko-KR" sz="825" b="1" dirty="0">
                <a:latin typeface="+mn-ea"/>
              </a:rPr>
              <a:t>)</a:t>
            </a:r>
          </a:p>
          <a:p>
            <a:pPr>
              <a:defRPr/>
            </a:pPr>
            <a:endParaRPr lang="en-US" altLang="ko-KR" sz="825" b="1" dirty="0">
              <a:latin typeface="+mn-ea"/>
            </a:endParaRPr>
          </a:p>
          <a:p>
            <a:pPr>
              <a:defRPr/>
            </a:pPr>
            <a:r>
              <a:rPr lang="ko-KR" altLang="en-US" sz="750" b="1" dirty="0">
                <a:latin typeface="+mn-ea"/>
              </a:rPr>
              <a:t>■ 도서관리</a:t>
            </a:r>
            <a:r>
              <a:rPr lang="en-US" altLang="ko-KR" sz="750" b="1" dirty="0">
                <a:latin typeface="+mn-ea"/>
              </a:rPr>
              <a:t>(</a:t>
            </a:r>
            <a:r>
              <a:rPr lang="ko-KR" altLang="en-US" sz="750" b="1" dirty="0">
                <a:latin typeface="+mn-ea"/>
              </a:rPr>
              <a:t>관리자기능</a:t>
            </a:r>
            <a:r>
              <a:rPr lang="en-US" altLang="ko-KR" sz="750" b="1" dirty="0"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750" dirty="0">
                <a:latin typeface="+mn-ea"/>
              </a:rPr>
              <a:t> -</a:t>
            </a:r>
            <a:r>
              <a:rPr lang="ko-KR" altLang="en-US" sz="750" dirty="0">
                <a:latin typeface="+mn-ea"/>
              </a:rPr>
              <a:t> </a:t>
            </a:r>
            <a:r>
              <a:rPr lang="en-US" altLang="ko-KR" sz="750" dirty="0">
                <a:latin typeface="+mn-ea"/>
              </a:rPr>
              <a:t> </a:t>
            </a:r>
            <a:r>
              <a:rPr lang="ko-KR" altLang="en-US" sz="750" dirty="0">
                <a:latin typeface="+mn-ea"/>
              </a:rPr>
              <a:t>도서등록</a:t>
            </a:r>
            <a:r>
              <a:rPr lang="en-US" altLang="ko-KR" sz="750" dirty="0">
                <a:latin typeface="+mn-ea"/>
              </a:rPr>
              <a:t>, </a:t>
            </a:r>
            <a:r>
              <a:rPr lang="ko-KR" altLang="en-US" sz="750" dirty="0">
                <a:latin typeface="+mn-ea"/>
              </a:rPr>
              <a:t>도서수정</a:t>
            </a:r>
            <a:r>
              <a:rPr lang="en-US" altLang="ko-KR" sz="750" dirty="0">
                <a:latin typeface="+mn-ea"/>
              </a:rPr>
              <a:t>, </a:t>
            </a:r>
            <a:r>
              <a:rPr lang="ko-KR" altLang="en-US" sz="750" dirty="0">
                <a:latin typeface="+mn-ea"/>
              </a:rPr>
              <a:t>도서삭제</a:t>
            </a:r>
            <a:r>
              <a:rPr lang="en-US" altLang="ko-KR" sz="750" dirty="0">
                <a:latin typeface="+mn-ea"/>
              </a:rPr>
              <a:t>, </a:t>
            </a:r>
            <a:r>
              <a:rPr lang="ko-KR" altLang="en-US" sz="750" dirty="0">
                <a:latin typeface="+mn-ea"/>
              </a:rPr>
              <a:t>파일업로드</a:t>
            </a:r>
            <a:endParaRPr lang="en-US" altLang="ko-KR" sz="750" dirty="0">
              <a:latin typeface="+mn-ea"/>
            </a:endParaRPr>
          </a:p>
          <a:p>
            <a:pPr>
              <a:defRPr/>
            </a:pPr>
            <a:endParaRPr lang="en-US" altLang="ko-KR" sz="750" dirty="0">
              <a:latin typeface="+mn-ea"/>
            </a:endParaRPr>
          </a:p>
          <a:p>
            <a:pPr>
              <a:defRPr/>
            </a:pPr>
            <a:r>
              <a:rPr lang="ko-KR" altLang="en-US" sz="750" b="1" dirty="0">
                <a:latin typeface="+mn-ea"/>
              </a:rPr>
              <a:t>■ 도서 대출</a:t>
            </a:r>
            <a:r>
              <a:rPr lang="en-US" altLang="ko-KR" sz="750" b="1" dirty="0">
                <a:latin typeface="+mn-ea"/>
              </a:rPr>
              <a:t>, </a:t>
            </a:r>
            <a:r>
              <a:rPr lang="ko-KR" altLang="en-US" sz="750" b="1" dirty="0">
                <a:latin typeface="+mn-ea"/>
              </a:rPr>
              <a:t>반납</a:t>
            </a:r>
            <a:r>
              <a:rPr lang="en-US" altLang="ko-KR" sz="750" b="1" dirty="0">
                <a:latin typeface="+mn-ea"/>
              </a:rPr>
              <a:t>(</a:t>
            </a:r>
            <a:r>
              <a:rPr lang="ko-KR" altLang="en-US" sz="750" b="1" dirty="0">
                <a:latin typeface="+mn-ea"/>
              </a:rPr>
              <a:t>관리자 측</a:t>
            </a:r>
            <a:r>
              <a:rPr lang="en-US" altLang="ko-KR" sz="750" b="1" dirty="0">
                <a:latin typeface="+mn-ea"/>
              </a:rPr>
              <a:t>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9512" y="52597"/>
            <a:ext cx="167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1. </a:t>
            </a:r>
            <a:r>
              <a:rPr lang="ko-KR" altLang="en-US" b="1">
                <a:solidFill>
                  <a:srgbClr val="756B5F"/>
                </a:solidFill>
              </a:rPr>
              <a:t>서론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3530" y="483519"/>
            <a:ext cx="1413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rgbClr val="464646"/>
                </a:solidFill>
                <a:latin typeface="+mn-ea"/>
              </a:rPr>
              <a:t>1-4. </a:t>
            </a:r>
            <a:r>
              <a:rPr lang="ko-KR" altLang="en-US" sz="1400" smtClean="0">
                <a:solidFill>
                  <a:srgbClr val="464646"/>
                </a:solidFill>
                <a:latin typeface="+mn-ea"/>
              </a:rPr>
              <a:t>업무분장</a:t>
            </a:r>
            <a:endParaRPr lang="ko-KR" altLang="en-US" sz="1400" dirty="0">
              <a:solidFill>
                <a:srgbClr val="46464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9747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836"/>
            <a:ext cx="8450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756B5F"/>
                </a:solidFill>
              </a:rPr>
              <a:t>1. 4. </a:t>
            </a:r>
            <a:r>
              <a:rPr lang="en-US" altLang="ko-KR" sz="1400" dirty="0">
                <a:solidFill>
                  <a:srgbClr val="756B5F"/>
                </a:solidFill>
              </a:rPr>
              <a:t>Gantt Chart</a:t>
            </a:r>
            <a:r>
              <a:rPr lang="ko-KR" altLang="en-US" sz="1400" dirty="0">
                <a:solidFill>
                  <a:srgbClr val="756B5F"/>
                </a:solidFill>
              </a:rPr>
              <a:t>를 이용한 일정관리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755263"/>
            <a:ext cx="7658156" cy="40587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9512" y="52597"/>
            <a:ext cx="167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1. </a:t>
            </a:r>
            <a:r>
              <a:rPr lang="ko-KR" altLang="en-US" b="1">
                <a:solidFill>
                  <a:srgbClr val="756B5F"/>
                </a:solidFill>
              </a:rPr>
              <a:t>서론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635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9"/>
          <p:cNvGrpSpPr>
            <a:grpSpLocks/>
          </p:cNvGrpSpPr>
          <p:nvPr/>
        </p:nvGrpSpPr>
        <p:grpSpPr bwMode="auto">
          <a:xfrm>
            <a:off x="841378" y="843559"/>
            <a:ext cx="7345363" cy="323851"/>
            <a:chOff x="841375" y="1056480"/>
            <a:chExt cx="7344730" cy="432001"/>
          </a:xfrm>
          <a:solidFill>
            <a:srgbClr val="CDC1B6"/>
          </a:solidFill>
        </p:grpSpPr>
        <p:sp>
          <p:nvSpPr>
            <p:cNvPr id="3" name="직사각형 2"/>
            <p:cNvSpPr/>
            <p:nvPr/>
          </p:nvSpPr>
          <p:spPr>
            <a:xfrm>
              <a:off x="841375" y="1056481"/>
              <a:ext cx="107940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OS</a:t>
              </a: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066819" y="1056480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Windows 10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Pro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11" name="그룹 22"/>
          <p:cNvGrpSpPr>
            <a:grpSpLocks/>
          </p:cNvGrpSpPr>
          <p:nvPr/>
        </p:nvGrpSpPr>
        <p:grpSpPr bwMode="auto">
          <a:xfrm>
            <a:off x="846138" y="1381424"/>
            <a:ext cx="7345362" cy="325041"/>
            <a:chOff x="827088" y="2964656"/>
            <a:chExt cx="7344730" cy="432000"/>
          </a:xfrm>
          <a:solidFill>
            <a:srgbClr val="CDC1B6"/>
          </a:solidFill>
        </p:grpSpPr>
        <p:sp>
          <p:nvSpPr>
            <p:cNvPr id="12" name="직사각형 11"/>
            <p:cNvSpPr/>
            <p:nvPr/>
          </p:nvSpPr>
          <p:spPr>
            <a:xfrm>
              <a:off x="827088" y="2964656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Language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052533" y="2964656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>
                  <a:solidFill>
                    <a:srgbClr val="3F3F48"/>
                  </a:solidFill>
                  <a:latin typeface="+mn-ea"/>
                </a:rPr>
                <a:t>Python 3.10.5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20" name="그룹 26"/>
          <p:cNvGrpSpPr>
            <a:grpSpLocks/>
          </p:cNvGrpSpPr>
          <p:nvPr/>
        </p:nvGrpSpPr>
        <p:grpSpPr bwMode="auto">
          <a:xfrm>
            <a:off x="822329" y="2860972"/>
            <a:ext cx="7364412" cy="1152128"/>
            <a:chOff x="827088" y="5229201"/>
            <a:chExt cx="7364600" cy="924005"/>
          </a:xfrm>
          <a:solidFill>
            <a:srgbClr val="CDC1B6"/>
          </a:solidFill>
        </p:grpSpPr>
        <p:sp>
          <p:nvSpPr>
            <p:cNvPr id="21" name="직사각형 20"/>
            <p:cNvSpPr/>
            <p:nvPr/>
          </p:nvSpPr>
          <p:spPr>
            <a:xfrm>
              <a:off x="2071720" y="5229201"/>
              <a:ext cx="6119968" cy="9240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 smtClean="0">
                  <a:solidFill>
                    <a:srgbClr val="3F3F48"/>
                  </a:solidFill>
                  <a:latin typeface="+mn-ea"/>
                </a:rPr>
                <a:t>OpenAI 1.93.0, </a:t>
              </a:r>
              <a:r>
                <a:rPr kumimoji="0" lang="en-US" altLang="ko-KR" sz="1200" smtClean="0">
                  <a:solidFill>
                    <a:srgbClr val="3F3F48"/>
                  </a:solidFill>
                  <a:latin typeface="+mn-ea"/>
                </a:rPr>
                <a:t>Tensorflow </a:t>
              </a:r>
              <a:r>
                <a:rPr kumimoji="0" lang="en-US" altLang="ko-KR" sz="1200">
                  <a:solidFill>
                    <a:srgbClr val="3F3F48"/>
                  </a:solidFill>
                  <a:latin typeface="+mn-ea"/>
                </a:rPr>
                <a:t>2.10, </a:t>
              </a:r>
              <a:r>
                <a:rPr lang="en-US" altLang="ko-KR" sz="1200" smtClean="0">
                  <a:solidFill>
                    <a:srgbClr val="3F3F48"/>
                  </a:solidFill>
                  <a:latin typeface="+mn-ea"/>
                </a:rPr>
                <a:t>xgboost 1.7.3, lightgbm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27088" y="5229201"/>
              <a:ext cx="1081115" cy="3453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Open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Source</a:t>
              </a:r>
            </a:p>
          </p:txBody>
        </p:sp>
      </p:grpSp>
      <p:grpSp>
        <p:nvGrpSpPr>
          <p:cNvPr id="23" name="그룹 25"/>
          <p:cNvGrpSpPr>
            <a:grpSpLocks/>
          </p:cNvGrpSpPr>
          <p:nvPr/>
        </p:nvGrpSpPr>
        <p:grpSpPr bwMode="auto">
          <a:xfrm>
            <a:off x="844648" y="1950871"/>
            <a:ext cx="7345362" cy="692887"/>
            <a:chOff x="827088" y="4800600"/>
            <a:chExt cx="7344730" cy="920891"/>
          </a:xfrm>
          <a:solidFill>
            <a:srgbClr val="CDC1B6"/>
          </a:solidFill>
        </p:grpSpPr>
        <p:sp>
          <p:nvSpPr>
            <p:cNvPr id="24" name="직사각형 23"/>
            <p:cNvSpPr/>
            <p:nvPr/>
          </p:nvSpPr>
          <p:spPr>
            <a:xfrm>
              <a:off x="827088" y="4800600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IDE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052533" y="4800600"/>
              <a:ext cx="6119285" cy="9208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 err="1">
                  <a:solidFill>
                    <a:srgbClr val="3F3F48"/>
                  </a:solidFill>
                  <a:latin typeface="+mn-ea"/>
                </a:rPr>
                <a:t>Anacomda</a:t>
              </a:r>
              <a:r>
                <a:rPr lang="en-US" altLang="ko-KR" sz="1200">
                  <a:solidFill>
                    <a:srgbClr val="3F3F48"/>
                  </a:solidFill>
                  <a:latin typeface="+mn-ea"/>
                </a:rPr>
                <a:t> jupyter notebook(</a:t>
              </a:r>
              <a:r>
                <a:rPr lang="ko-KR" altLang="en-US" sz="1200">
                  <a:solidFill>
                    <a:srgbClr val="3F3F48"/>
                  </a:solidFill>
                  <a:latin typeface="+mn-ea"/>
                </a:rPr>
                <a:t>데이터정제 및 병합</a:t>
              </a:r>
              <a:r>
                <a:rPr lang="en-US" altLang="ko-KR" sz="1200">
                  <a:solidFill>
                    <a:srgbClr val="3F3F48"/>
                  </a:solidFill>
                  <a:latin typeface="+mn-ea"/>
                </a:rPr>
                <a:t>, </a:t>
              </a:r>
              <a:r>
                <a:rPr lang="ko-KR" altLang="en-US" sz="1200">
                  <a:solidFill>
                    <a:srgbClr val="3F3F48"/>
                  </a:solidFill>
                  <a:latin typeface="+mn-ea"/>
                </a:rPr>
                <a:t>그룹화</a:t>
              </a:r>
              <a:r>
                <a:rPr lang="en-US" altLang="ko-KR" sz="1200">
                  <a:solidFill>
                    <a:srgbClr val="3F3F48"/>
                  </a:solidFill>
                  <a:latin typeface="+mn-ea"/>
                </a:rPr>
                <a:t>, ML&amp;DL </a:t>
              </a:r>
              <a:r>
                <a:rPr lang="ko-KR" altLang="en-US" sz="1200">
                  <a:solidFill>
                    <a:srgbClr val="3F3F48"/>
                  </a:solidFill>
                  <a:latin typeface="+mn-ea"/>
                </a:rPr>
                <a:t>분석</a:t>
              </a:r>
              <a:r>
                <a:rPr lang="en-US" altLang="ko-KR" sz="1200">
                  <a:solidFill>
                    <a:srgbClr val="3F3F48"/>
                  </a:solidFill>
                  <a:latin typeface="+mn-ea"/>
                </a:rPr>
                <a:t>), </a:t>
              </a:r>
            </a:p>
            <a:p>
              <a:pPr marL="180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>
                  <a:solidFill>
                    <a:srgbClr val="3F3F48"/>
                  </a:solidFill>
                  <a:latin typeface="+mn-ea"/>
                </a:rPr>
                <a:t>Vscode</a:t>
              </a:r>
              <a:r>
                <a:rPr kumimoji="0" lang="ko-KR" altLang="en-US" sz="1200">
                  <a:solidFill>
                    <a:srgbClr val="3F3F48"/>
                  </a:solidFill>
                  <a:latin typeface="+mn-ea"/>
                </a:rPr>
                <a:t> </a:t>
              </a:r>
              <a:r>
                <a:rPr kumimoji="0" lang="en-US" altLang="ko-KR" sz="1200">
                  <a:solidFill>
                    <a:srgbClr val="3F3F48"/>
                  </a:solidFill>
                  <a:latin typeface="+mn-ea"/>
                </a:rPr>
                <a:t>v</a:t>
              </a:r>
              <a:r>
                <a:rPr kumimoji="0" lang="ko-KR" altLang="en-US" sz="1200">
                  <a:solidFill>
                    <a:srgbClr val="3F3F48"/>
                  </a:solidFill>
                  <a:latin typeface="+mn-ea"/>
                </a:rPr>
                <a:t>몇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51507" y="418431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rgbClr val="756B5F"/>
                </a:solidFill>
              </a:rPr>
              <a:t>5.  </a:t>
            </a:r>
            <a:r>
              <a:rPr lang="ko-KR" altLang="en-US" sz="1400" b="1">
                <a:solidFill>
                  <a:srgbClr val="756B5F"/>
                </a:solidFill>
              </a:rPr>
              <a:t>개발환경</a:t>
            </a:r>
            <a:r>
              <a:rPr lang="en-US" altLang="ko-KR" sz="1400" b="1">
                <a:solidFill>
                  <a:srgbClr val="756B5F"/>
                </a:solidFill>
              </a:rPr>
              <a:t>(Resource)</a:t>
            </a:r>
            <a:endParaRPr lang="ko-KR" altLang="en-US" sz="1400" b="1" dirty="0">
              <a:solidFill>
                <a:srgbClr val="756B5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512" y="52597"/>
            <a:ext cx="167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1. </a:t>
            </a:r>
            <a:r>
              <a:rPr lang="ko-KR" altLang="en-US" b="1">
                <a:solidFill>
                  <a:srgbClr val="756B5F"/>
                </a:solidFill>
              </a:rPr>
              <a:t>서론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grpSp>
        <p:nvGrpSpPr>
          <p:cNvPr id="18" name="그룹 26">
            <a:extLst>
              <a:ext uri="{FF2B5EF4-FFF2-40B4-BE49-F238E27FC236}">
                <a16:creationId xmlns:a16="http://schemas.microsoft.com/office/drawing/2014/main" id="{2AB25CD1-A473-40BF-BD0A-17F3118012B9}"/>
              </a:ext>
            </a:extLst>
          </p:cNvPr>
          <p:cNvGrpSpPr>
            <a:grpSpLocks/>
          </p:cNvGrpSpPr>
          <p:nvPr/>
        </p:nvGrpSpPr>
        <p:grpSpPr bwMode="auto">
          <a:xfrm>
            <a:off x="788654" y="4149011"/>
            <a:ext cx="7364412" cy="430576"/>
            <a:chOff x="827088" y="5229201"/>
            <a:chExt cx="7364600" cy="345321"/>
          </a:xfrm>
          <a:solidFill>
            <a:srgbClr val="CDC1B6"/>
          </a:solidFill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F1ABD10-2DBC-44C1-89CA-5729CE92E0F9}"/>
                </a:ext>
              </a:extLst>
            </p:cNvPr>
            <p:cNvSpPr/>
            <p:nvPr/>
          </p:nvSpPr>
          <p:spPr>
            <a:xfrm>
              <a:off x="2071720" y="5229201"/>
              <a:ext cx="6119968" cy="3453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>
                  <a:solidFill>
                    <a:srgbClr val="3F3F48"/>
                  </a:solidFill>
                  <a:latin typeface="+mn-ea"/>
                </a:rPr>
                <a:t>flaskx.x.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EFBF629-EB7A-4037-B408-B7F7F3996B65}"/>
                </a:ext>
              </a:extLst>
            </p:cNvPr>
            <p:cNvSpPr/>
            <p:nvPr/>
          </p:nvSpPr>
          <p:spPr>
            <a:xfrm>
              <a:off x="827088" y="5229201"/>
              <a:ext cx="1081115" cy="3453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>
                  <a:solidFill>
                    <a:schemeClr val="bg1"/>
                  </a:solidFill>
                  <a:latin typeface="+mn-ea"/>
                </a:rPr>
                <a:t>Framework</a:t>
              </a:r>
              <a:endParaRPr kumimoji="0" lang="en-US" altLang="ko-KR" sz="1400" b="1" spc="-100" dirty="0">
                <a:solidFill>
                  <a:schemeClr val="bg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7277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FCEE3D2-8D7C-4399-9124-487ADAD09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8778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75000"/>
          </a:schemeClr>
        </a:solidFill>
        <a:ln>
          <a:solidFill>
            <a:schemeClr val="bg2">
              <a:lumMod val="75000"/>
            </a:schemeClr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000" b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756B5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5520</TotalTime>
  <Words>799</Words>
  <Application>Microsoft Office PowerPoint</Application>
  <PresentationFormat>화면 슬라이드 쇼(16:9)</PresentationFormat>
  <Paragraphs>206</Paragraphs>
  <Slides>13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Arial Unicode MS</vt:lpstr>
      <vt:lpstr>HY헤드라인M</vt:lpstr>
      <vt:lpstr>가는안상수체</vt:lpstr>
      <vt:lpstr>맑은 고딕</vt:lpstr>
      <vt:lpstr>한컴 윤고딕 230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303-12</dc:creator>
  <cp:lastModifiedBy>이소영</cp:lastModifiedBy>
  <cp:revision>411</cp:revision>
  <dcterms:created xsi:type="dcterms:W3CDTF">2016-06-22T05:17:17Z</dcterms:created>
  <dcterms:modified xsi:type="dcterms:W3CDTF">2025-07-07T14:27:44Z</dcterms:modified>
</cp:coreProperties>
</file>