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notesSlides/notesSlide5.xml" ContentType="application/vnd.openxmlformats-officedocument.presentationml.notesSlide+xml"/>
  <Override PartName="/ppt/ink/ink3.xml" ContentType="application/inkml+xml"/>
  <Override PartName="/ppt/ink/ink4.xml" ContentType="application/inkml+xml"/>
  <Override PartName="/ppt/notesSlides/notesSlide6.xml" ContentType="application/vnd.openxmlformats-officedocument.presentationml.notesSlide+xml"/>
  <Override PartName="/ppt/ink/ink5.xml" ContentType="application/inkml+xml"/>
  <Override PartName="/ppt/ink/ink6.xml" ContentType="application/inkml+xml"/>
  <Override PartName="/ppt/notesSlides/notesSlide7.xml" ContentType="application/vnd.openxmlformats-officedocument.presentationml.notesSlide+xml"/>
  <Override PartName="/ppt/ink/ink7.xml" ContentType="application/inkml+xml"/>
  <Override PartName="/ppt/ink/ink8.xml" ContentType="application/inkml+xml"/>
  <Override PartName="/ppt/notesSlides/notesSlide8.xml" ContentType="application/vnd.openxmlformats-officedocument.presentationml.notesSlide+xml"/>
  <Override PartName="/ppt/ink/ink9.xml" ContentType="application/inkml+xml"/>
  <Override PartName="/ppt/ink/ink10.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387" r:id="rId3"/>
    <p:sldId id="403" r:id="rId4"/>
    <p:sldId id="389" r:id="rId5"/>
    <p:sldId id="393" r:id="rId6"/>
    <p:sldId id="395" r:id="rId7"/>
    <p:sldId id="394" r:id="rId8"/>
    <p:sldId id="396" r:id="rId9"/>
    <p:sldId id="360" r:id="rId10"/>
    <p:sldId id="397" r:id="rId11"/>
    <p:sldId id="398" r:id="rId12"/>
    <p:sldId id="399" r:id="rId13"/>
    <p:sldId id="401" r:id="rId14"/>
    <p:sldId id="402"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8ECB"/>
    <a:srgbClr val="4472C4"/>
    <a:srgbClr val="003E8A"/>
    <a:srgbClr val="2B519D"/>
    <a:srgbClr val="033CC6"/>
    <a:srgbClr val="053DC7"/>
    <a:srgbClr val="60B3A5"/>
    <a:srgbClr val="60B2A5"/>
    <a:srgbClr val="FE4E1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49" autoAdjust="0"/>
    <p:restoredTop sz="77897" autoAdjust="0"/>
  </p:normalViewPr>
  <p:slideViewPr>
    <p:cSldViewPr snapToGrid="0">
      <p:cViewPr varScale="1">
        <p:scale>
          <a:sx n="45" d="100"/>
          <a:sy n="45" d="100"/>
        </p:scale>
        <p:origin x="80" y="8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8T08:05:20.432"/>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8T08:05:20.789"/>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8T08:05:20.789"/>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8T08:05:20.432"/>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8T08:05:20.789"/>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8T08:05:20.432"/>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8T08:05:20.789"/>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8T08:05:20.432"/>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8T08:05:20.789"/>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8T08:05:20.432"/>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A93117-A7B7-4265-8101-FA4A7AA2F587}" type="datetimeFigureOut">
              <a:rPr lang="zh-CN" altLang="en-US" smtClean="0"/>
              <a:t>2024/8/2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404B99-4A5C-4EC2-9B13-3C79A38A0D80}" type="slidenum">
              <a:rPr lang="zh-CN" altLang="en-US" smtClean="0"/>
              <a:t>‹#›</a:t>
            </a:fld>
            <a:endParaRPr lang="zh-CN" altLang="en-US"/>
          </a:p>
        </p:txBody>
      </p:sp>
    </p:spTree>
    <p:extLst>
      <p:ext uri="{BB962C8B-B14F-4D97-AF65-F5344CB8AC3E}">
        <p14:creationId xmlns:p14="http://schemas.microsoft.com/office/powerpoint/2010/main" val="3863767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15000"/>
              </a:lnSpc>
              <a:spcAft>
                <a:spcPts val="800"/>
              </a:spcAft>
            </a:pPr>
            <a:r>
              <a:rPr lang="en-US" altLang="zh-CN" sz="1800">
                <a:effectLst/>
                <a:latin typeface="Times New Roman" panose="02020603050405020304" pitchFamily="18" charset="0"/>
                <a:ea typeface="等线" panose="02010600030101010101" pitchFamily="2" charset="-122"/>
              </a:rPr>
              <a:t>  Hello everyone. I am pleased to present our work titled, ‘Multi-category Brain Tumor Segmentation via Multi-scale and Cross-category Relation Modeling.’  This research is a joint effort by Dongzhe Li and corresponding author Baoyao Yang from Guangdong University of Technology, alongside Yuebin Xie Weide Zhan and Jingsong Lin. </a:t>
            </a:r>
            <a:endParaRPr lang="zh-CN" altLang="en-US"/>
          </a:p>
        </p:txBody>
      </p:sp>
      <p:sp>
        <p:nvSpPr>
          <p:cNvPr id="4" name="灯片编号占位符 3"/>
          <p:cNvSpPr>
            <a:spLocks noGrp="1"/>
          </p:cNvSpPr>
          <p:nvPr>
            <p:ph type="sldNum" sz="quarter" idx="5"/>
          </p:nvPr>
        </p:nvSpPr>
        <p:spPr/>
        <p:txBody>
          <a:bodyPr/>
          <a:lstStyle/>
          <a:p>
            <a:fld id="{B7404B99-4A5C-4EC2-9B13-3C79A38A0D80}" type="slidenum">
              <a:rPr lang="zh-CN" altLang="en-US" smtClean="0"/>
              <a:t>1</a:t>
            </a:fld>
            <a:endParaRPr lang="zh-CN" altLang="en-US"/>
          </a:p>
        </p:txBody>
      </p:sp>
    </p:spTree>
    <p:extLst>
      <p:ext uri="{BB962C8B-B14F-4D97-AF65-F5344CB8AC3E}">
        <p14:creationId xmlns:p14="http://schemas.microsoft.com/office/powerpoint/2010/main" val="2932195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a:effectLst/>
                <a:latin typeface="Times New Roman" panose="02020603050405020304" pitchFamily="18" charset="0"/>
                <a:ea typeface="等线" panose="02010600030101010101" pitchFamily="2" charset="-122"/>
              </a:rPr>
              <a:t>    This table shows the comparison results with state-of-the-art (SOTA) methods on the BraTS 2019 dataset. As can be seen, our method achieved the highest score in the Tumor Core category, indicating its efficacy in capturing the interrelations among brain tumor sub-regions. Moreover, it also obtained the highest average score, demonstrating the effectiveness of our approach.</a:t>
            </a:r>
            <a:endParaRPr lang="zh-CN" altLang="en-US" b="0"/>
          </a:p>
        </p:txBody>
      </p:sp>
      <p:sp>
        <p:nvSpPr>
          <p:cNvPr id="4" name="灯片编号占位符 3"/>
          <p:cNvSpPr>
            <a:spLocks noGrp="1"/>
          </p:cNvSpPr>
          <p:nvPr>
            <p:ph type="sldNum" sz="quarter" idx="5"/>
          </p:nvPr>
        </p:nvSpPr>
        <p:spPr/>
        <p:txBody>
          <a:bodyPr/>
          <a:lstStyle/>
          <a:p>
            <a:fld id="{B7404B99-4A5C-4EC2-9B13-3C79A38A0D80}" type="slidenum">
              <a:rPr lang="zh-CN" altLang="en-US" smtClean="0"/>
              <a:t>10</a:t>
            </a:fld>
            <a:endParaRPr lang="zh-CN" altLang="en-US"/>
          </a:p>
        </p:txBody>
      </p:sp>
    </p:spTree>
    <p:extLst>
      <p:ext uri="{BB962C8B-B14F-4D97-AF65-F5344CB8AC3E}">
        <p14:creationId xmlns:p14="http://schemas.microsoft.com/office/powerpoint/2010/main" val="4003957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15000"/>
              </a:lnSpc>
            </a:pPr>
            <a:r>
              <a:rPr lang="en-US" altLang="zh-CN" sz="1800" kern="100">
                <a:effectLst/>
                <a:latin typeface="Times New Roman" panose="02020603050405020304" pitchFamily="18" charset="0"/>
                <a:ea typeface="等线" panose="02010600030101010101" pitchFamily="2" charset="-122"/>
                <a:cs typeface="Times New Roman" panose="02020603050405020304" pitchFamily="18" charset="0"/>
              </a:rPr>
              <a:t>   This table shows the comparison results with state-of-the-art (SOTA) methods on BraTS 2019. The results are similar to those on BraTS 2019, with our method achieving the best performance in both the Tumor Core (TC) category and the average score.</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B7404B99-4A5C-4EC2-9B13-3C79A38A0D80}" type="slidenum">
              <a:rPr lang="zh-CN" altLang="en-US" smtClean="0"/>
              <a:t>11</a:t>
            </a:fld>
            <a:endParaRPr lang="zh-CN" altLang="en-US"/>
          </a:p>
        </p:txBody>
      </p:sp>
    </p:spTree>
    <p:extLst>
      <p:ext uri="{BB962C8B-B14F-4D97-AF65-F5344CB8AC3E}">
        <p14:creationId xmlns:p14="http://schemas.microsoft.com/office/powerpoint/2010/main" val="1270080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a:effectLst/>
                <a:latin typeface="Times New Roman" panose="02020603050405020304" pitchFamily="18" charset="0"/>
                <a:ea typeface="等线" panose="02010600030101010101" pitchFamily="2" charset="-122"/>
              </a:rPr>
              <a:t>    We visualize the comparison results on the BraTS 2019 dataset. As shown in the figure, our method accurately segments the shape of brain tumors as well as their edges. Even small necrotic (NCR) areas and overlapping enhanced tumor regions (ET) are correctly distinguished.</a:t>
            </a:r>
            <a:endParaRPr lang="zh-CN" altLang="en-US"/>
          </a:p>
        </p:txBody>
      </p:sp>
      <p:sp>
        <p:nvSpPr>
          <p:cNvPr id="4" name="灯片编号占位符 3"/>
          <p:cNvSpPr>
            <a:spLocks noGrp="1"/>
          </p:cNvSpPr>
          <p:nvPr>
            <p:ph type="sldNum" sz="quarter" idx="5"/>
          </p:nvPr>
        </p:nvSpPr>
        <p:spPr/>
        <p:txBody>
          <a:bodyPr/>
          <a:lstStyle/>
          <a:p>
            <a:fld id="{B7404B99-4A5C-4EC2-9B13-3C79A38A0D80}" type="slidenum">
              <a:rPr lang="zh-CN" altLang="en-US" smtClean="0"/>
              <a:t>12</a:t>
            </a:fld>
            <a:endParaRPr lang="zh-CN" altLang="en-US"/>
          </a:p>
        </p:txBody>
      </p:sp>
    </p:spTree>
    <p:extLst>
      <p:ext uri="{BB962C8B-B14F-4D97-AF65-F5344CB8AC3E}">
        <p14:creationId xmlns:p14="http://schemas.microsoft.com/office/powerpoint/2010/main" val="2396575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15000"/>
              </a:lnSpc>
            </a:pPr>
            <a:r>
              <a:rPr lang="en-US" altLang="zh-CN" sz="1800" kern="100">
                <a:effectLst/>
                <a:latin typeface="Times New Roman" panose="02020603050405020304" pitchFamily="18" charset="0"/>
                <a:ea typeface="等线" panose="02010600030101010101" pitchFamily="2" charset="-122"/>
                <a:cs typeface="Times New Roman" panose="02020603050405020304" pitchFamily="18" charset="0"/>
              </a:rPr>
              <a:t>   We conducted an ablation study on the BraTS 2019 dataset using the standard U-Net as the baseline model. We then added different components to evaluate their effects. Specifically, we compared the performance of four models: (1) U-Net, (2) U-Net + MFEM, (3) U-Net + ACML, and (4) U-Net + ACML + MFEM.</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a:effectLst/>
                <a:latin typeface="Times New Roman" panose="02020603050405020304" pitchFamily="18" charset="0"/>
                <a:ea typeface="等线" panose="02010600030101010101" pitchFamily="2" charset="-122"/>
              </a:rPr>
              <a:t>Our analysis demonstrates that each component contributes significantly to improved segmentation performance. The U-Net+ACML model exhibited superior enhancement of the tumor (ET) region compared to U-Net + MFEM, highlighting ACML's effectiveness in capturing local features. Integrating both MFEM and ACML further boosted brain tumor segmentation performance, achieving a peak average Dice score of 87.00%</a:t>
            </a:r>
            <a:endParaRPr lang="en-US" altLang="zh-CN"/>
          </a:p>
        </p:txBody>
      </p:sp>
      <p:sp>
        <p:nvSpPr>
          <p:cNvPr id="4" name="灯片编号占位符 3"/>
          <p:cNvSpPr>
            <a:spLocks noGrp="1"/>
          </p:cNvSpPr>
          <p:nvPr>
            <p:ph type="sldNum" sz="quarter" idx="5"/>
          </p:nvPr>
        </p:nvSpPr>
        <p:spPr/>
        <p:txBody>
          <a:bodyPr/>
          <a:lstStyle/>
          <a:p>
            <a:fld id="{B7404B99-4A5C-4EC2-9B13-3C79A38A0D80}" type="slidenum">
              <a:rPr lang="zh-CN" altLang="en-US" smtClean="0"/>
              <a:t>13</a:t>
            </a:fld>
            <a:endParaRPr lang="zh-CN" altLang="en-US"/>
          </a:p>
        </p:txBody>
      </p:sp>
    </p:spTree>
    <p:extLst>
      <p:ext uri="{BB962C8B-B14F-4D97-AF65-F5344CB8AC3E}">
        <p14:creationId xmlns:p14="http://schemas.microsoft.com/office/powerpoint/2010/main" val="2959640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a:effectLst/>
                <a:latin typeface="Times New Roman" panose="02020603050405020304" pitchFamily="18" charset="0"/>
                <a:ea typeface="等线" panose="02010600030101010101" pitchFamily="2" charset="-122"/>
              </a:rPr>
              <a:t>  In conclusion, to effectively capture global context and address the morphological diversity across tumor types, we propose a novel framework for multi-class brain tumor segmentation that leverages multi-scale and cross-category semantic relationships. Our model incorporates an Adaptive Context Attention module to effectively capture global context and a Multi-category Feature Enhancement module to focus on class-specific regions. Experimental results on BraTS 2019 and 2020 datasets demonstrate the superior performance of our method.</a:t>
            </a:r>
            <a:endParaRPr lang="zh-CN" altLang="en-US"/>
          </a:p>
        </p:txBody>
      </p:sp>
      <p:sp>
        <p:nvSpPr>
          <p:cNvPr id="4" name="灯片编号占位符 3"/>
          <p:cNvSpPr>
            <a:spLocks noGrp="1"/>
          </p:cNvSpPr>
          <p:nvPr>
            <p:ph type="sldNum" sz="quarter" idx="5"/>
          </p:nvPr>
        </p:nvSpPr>
        <p:spPr/>
        <p:txBody>
          <a:bodyPr/>
          <a:lstStyle/>
          <a:p>
            <a:fld id="{B7404B99-4A5C-4EC2-9B13-3C79A38A0D80}" type="slidenum">
              <a:rPr lang="zh-CN" altLang="en-US" smtClean="0"/>
              <a:t>14</a:t>
            </a:fld>
            <a:endParaRPr lang="zh-CN" altLang="en-US"/>
          </a:p>
        </p:txBody>
      </p:sp>
    </p:spTree>
    <p:extLst>
      <p:ext uri="{BB962C8B-B14F-4D97-AF65-F5344CB8AC3E}">
        <p14:creationId xmlns:p14="http://schemas.microsoft.com/office/powerpoint/2010/main" val="4278848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a:effectLst/>
                <a:latin typeface="Times New Roman" panose="02020603050405020304" pitchFamily="18" charset="0"/>
                <a:ea typeface="等线" panose="02010600030101010101" pitchFamily="2" charset="-122"/>
              </a:rPr>
              <a:t>    Brain tumor segmentation presents several challenges, including accurately locating tumors, refining their boundaries, and distinguishing between multiple categories of sub-regions. As illustrated in the image, the accuracy of tumor segmentation hinges on precisely locating and outlining the tumor, as well as differentiating its various sub-regions.</a:t>
            </a:r>
            <a:endParaRPr lang="zh-CN" altLang="en-US"/>
          </a:p>
        </p:txBody>
      </p:sp>
      <p:sp>
        <p:nvSpPr>
          <p:cNvPr id="4" name="灯片编号占位符 3"/>
          <p:cNvSpPr>
            <a:spLocks noGrp="1"/>
          </p:cNvSpPr>
          <p:nvPr>
            <p:ph type="sldNum" sz="quarter" idx="5"/>
          </p:nvPr>
        </p:nvSpPr>
        <p:spPr/>
        <p:txBody>
          <a:bodyPr/>
          <a:lstStyle/>
          <a:p>
            <a:fld id="{B7404B99-4A5C-4EC2-9B13-3C79A38A0D80}" type="slidenum">
              <a:rPr lang="zh-CN" altLang="en-US" smtClean="0"/>
              <a:t>2</a:t>
            </a:fld>
            <a:endParaRPr lang="zh-CN" altLang="en-US"/>
          </a:p>
        </p:txBody>
      </p:sp>
    </p:spTree>
    <p:extLst>
      <p:ext uri="{BB962C8B-B14F-4D97-AF65-F5344CB8AC3E}">
        <p14:creationId xmlns:p14="http://schemas.microsoft.com/office/powerpoint/2010/main" val="378535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a:effectLst/>
                <a:latin typeface="Times New Roman" panose="02020603050405020304" pitchFamily="18" charset="0"/>
                <a:ea typeface="等线" panose="02010600030101010101" pitchFamily="2" charset="-122"/>
              </a:rPr>
              <a:t>    In traditional feature extraction methods for brain tumors, there are some related methods, including element-wise addition or concatenation and multi-scale feature aggregation. These methods aim to learn the features of brain tumors to improve segmentation accuracy. However, they have some limitations. Such operations do not fully consider the differential information between different levels and may introduce redundant information.</a:t>
            </a:r>
            <a:endParaRPr lang="zh-CN" altLang="en-US"/>
          </a:p>
        </p:txBody>
      </p:sp>
      <p:sp>
        <p:nvSpPr>
          <p:cNvPr id="4" name="灯片编号占位符 3"/>
          <p:cNvSpPr>
            <a:spLocks noGrp="1"/>
          </p:cNvSpPr>
          <p:nvPr>
            <p:ph type="sldNum" sz="quarter" idx="5"/>
          </p:nvPr>
        </p:nvSpPr>
        <p:spPr/>
        <p:txBody>
          <a:bodyPr/>
          <a:lstStyle/>
          <a:p>
            <a:fld id="{B7404B99-4A5C-4EC2-9B13-3C79A38A0D80}" type="slidenum">
              <a:rPr lang="zh-CN" altLang="en-US" smtClean="0"/>
              <a:t>3</a:t>
            </a:fld>
            <a:endParaRPr lang="zh-CN" altLang="en-US"/>
          </a:p>
        </p:txBody>
      </p:sp>
    </p:spTree>
    <p:extLst>
      <p:ext uri="{BB962C8B-B14F-4D97-AF65-F5344CB8AC3E}">
        <p14:creationId xmlns:p14="http://schemas.microsoft.com/office/powerpoint/2010/main" val="4137098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a:effectLst/>
                <a:latin typeface="Times New Roman" panose="02020603050405020304" pitchFamily="18" charset="0"/>
                <a:ea typeface="等线" panose="02010600030101010101" pitchFamily="2" charset="-122"/>
                <a:cs typeface="Times New Roman" panose="02020603050405020304" pitchFamily="18" charset="0"/>
              </a:rPr>
              <a:t>Different levels of an encoder capture distinct feature representations. Deeper layers capture rich semantic information for object localization, while shallower layers retain fine-grained details for precise boundary detection. By combining these complementary features, we can achieve a comprehensive understanding of organs or lesions, enhancing overall segmentation performance.</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15000"/>
              </a:lnSpc>
            </a:pPr>
            <a:r>
              <a:rPr lang="en-US" altLang="zh-CN" sz="1800" kern="100">
                <a:effectLst/>
                <a:latin typeface="Times New Roman" panose="02020603050405020304" pitchFamily="18" charset="0"/>
                <a:ea typeface="等线" panose="02010600030101010101" pitchFamily="2" charset="-122"/>
                <a:cs typeface="Times New Roman" panose="02020603050405020304" pitchFamily="18" charset="0"/>
              </a:rPr>
              <a:t>In recent years, attention mechanisms have been widely used in image segmentation. By selectively focusing on salient image regions and features, these mechanisms significantly enhance model performance and generalizability. By suppressing irrelevant details, this approach enables models to capture complex relationships between image elements, leading to more accurate and reliable segmentations.</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B7404B99-4A5C-4EC2-9B13-3C79A38A0D80}" type="slidenum">
              <a:rPr lang="zh-CN" altLang="en-US" smtClean="0"/>
              <a:t>4</a:t>
            </a:fld>
            <a:endParaRPr lang="zh-CN" altLang="en-US"/>
          </a:p>
        </p:txBody>
      </p:sp>
    </p:spTree>
    <p:extLst>
      <p:ext uri="{BB962C8B-B14F-4D97-AF65-F5344CB8AC3E}">
        <p14:creationId xmlns:p14="http://schemas.microsoft.com/office/powerpoint/2010/main" val="3391390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a:effectLst/>
                <a:latin typeface="Times New Roman" panose="02020603050405020304" pitchFamily="18" charset="0"/>
                <a:ea typeface="等线" panose="02010600030101010101" pitchFamily="2" charset="-122"/>
              </a:rPr>
              <a:t>    To leverage the multi-level information of the encoder, we plan to aggregate multi-scale information from different levels and enhance the features of multi-class brain tumors. By incorporating an attention mechanism, we effectively capture both long-range and local dependencies, facilitating accurate localization and classification.</a:t>
            </a:r>
            <a:endParaRPr lang="zh-CN" altLang="en-US"/>
          </a:p>
        </p:txBody>
      </p:sp>
      <p:sp>
        <p:nvSpPr>
          <p:cNvPr id="4" name="灯片编号占位符 3"/>
          <p:cNvSpPr>
            <a:spLocks noGrp="1"/>
          </p:cNvSpPr>
          <p:nvPr>
            <p:ph type="sldNum" sz="quarter" idx="5"/>
          </p:nvPr>
        </p:nvSpPr>
        <p:spPr/>
        <p:txBody>
          <a:bodyPr/>
          <a:lstStyle/>
          <a:p>
            <a:fld id="{B7404B99-4A5C-4EC2-9B13-3C79A38A0D80}" type="slidenum">
              <a:rPr lang="zh-CN" altLang="en-US" smtClean="0"/>
              <a:t>5</a:t>
            </a:fld>
            <a:endParaRPr lang="zh-CN" altLang="en-US"/>
          </a:p>
        </p:txBody>
      </p:sp>
    </p:spTree>
    <p:extLst>
      <p:ext uri="{BB962C8B-B14F-4D97-AF65-F5344CB8AC3E}">
        <p14:creationId xmlns:p14="http://schemas.microsoft.com/office/powerpoint/2010/main" val="2910056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a:effectLst/>
                <a:latin typeface="Times New Roman" panose="02020603050405020304" pitchFamily="18" charset="0"/>
                <a:ea typeface="等线" panose="02010600030101010101" pitchFamily="2" charset="-122"/>
              </a:rPr>
              <a:t>    Initially, four MRI modalities are combined and progressively downsampled to generate multi-scale feature maps. At the network's bottleneck, an Adaptive Context Attention for Multi-scale Learning (ACML) is employed to capture both global and local image information across different scales. To further enhance feature representation and recover spatial details, a Multi-scale Feature Enhancement Module (MFEM) is integrated into the skip connections of each layer. The MFEM learns spatial relationships between brain tumor regions, improving tumor localization and segmentation across various scales during the upsampling phase.</a:t>
            </a:r>
            <a:endParaRPr lang="zh-CN" altLang="en-US"/>
          </a:p>
        </p:txBody>
      </p:sp>
      <p:sp>
        <p:nvSpPr>
          <p:cNvPr id="4" name="灯片编号占位符 3"/>
          <p:cNvSpPr>
            <a:spLocks noGrp="1"/>
          </p:cNvSpPr>
          <p:nvPr>
            <p:ph type="sldNum" sz="quarter" idx="5"/>
          </p:nvPr>
        </p:nvSpPr>
        <p:spPr/>
        <p:txBody>
          <a:bodyPr/>
          <a:lstStyle/>
          <a:p>
            <a:fld id="{B7404B99-4A5C-4EC2-9B13-3C79A38A0D80}" type="slidenum">
              <a:rPr lang="zh-CN" altLang="en-US" smtClean="0"/>
              <a:t>6</a:t>
            </a:fld>
            <a:endParaRPr lang="zh-CN" altLang="en-US"/>
          </a:p>
        </p:txBody>
      </p:sp>
    </p:spTree>
    <p:extLst>
      <p:ext uri="{BB962C8B-B14F-4D97-AF65-F5344CB8AC3E}">
        <p14:creationId xmlns:p14="http://schemas.microsoft.com/office/powerpoint/2010/main" val="84547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a:effectLst/>
                <a:latin typeface="Times New Roman" panose="02020603050405020304" pitchFamily="18" charset="0"/>
                <a:ea typeface="等线" panose="02010600030101010101" pitchFamily="2" charset="-122"/>
              </a:rPr>
              <a:t>    Next, we will discuss the detailed implementation of the Adaptive Cross-scale Modeling Layer (ACML). The feature maps at each scale are integrated and concatenated to generate a scale attention, denoted as α, which assigns weights to each layer and adaptively captures the relationships between different scales. To further explore the dependencies across different scales, we project the features into an interactive coordinate space. Finally, to capture the local relationships between different pixels, we utilize a Graph Convolutional Network (GCN) to model the long-range dependencies within the image regions</a:t>
            </a:r>
            <a:endParaRPr lang="zh-CN" altLang="en-US"/>
          </a:p>
        </p:txBody>
      </p:sp>
      <p:sp>
        <p:nvSpPr>
          <p:cNvPr id="4" name="灯片编号占位符 3"/>
          <p:cNvSpPr>
            <a:spLocks noGrp="1"/>
          </p:cNvSpPr>
          <p:nvPr>
            <p:ph type="sldNum" sz="quarter" idx="5"/>
          </p:nvPr>
        </p:nvSpPr>
        <p:spPr/>
        <p:txBody>
          <a:bodyPr/>
          <a:lstStyle/>
          <a:p>
            <a:fld id="{B7404B99-4A5C-4EC2-9B13-3C79A38A0D80}" type="slidenum">
              <a:rPr lang="zh-CN" altLang="en-US" smtClean="0"/>
              <a:t>7</a:t>
            </a:fld>
            <a:endParaRPr lang="zh-CN" altLang="en-US"/>
          </a:p>
        </p:txBody>
      </p:sp>
    </p:spTree>
    <p:extLst>
      <p:ext uri="{BB962C8B-B14F-4D97-AF65-F5344CB8AC3E}">
        <p14:creationId xmlns:p14="http://schemas.microsoft.com/office/powerpoint/2010/main" val="784253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15000"/>
              </a:lnSpc>
            </a:pPr>
            <a:r>
              <a:rPr lang="en-US" altLang="zh-CN" sz="1800" kern="100">
                <a:effectLst/>
                <a:latin typeface="Times New Roman" panose="02020603050405020304" pitchFamily="18" charset="0"/>
                <a:ea typeface="等线" panose="02010600030101010101" pitchFamily="2" charset="-122"/>
                <a:cs typeface="Times New Roman" panose="02020603050405020304" pitchFamily="18" charset="0"/>
              </a:rPr>
              <a:t>   To better understand spatial relationships and object distribution, the MFEM employs spatial attention to focus on specific regions within each layer's feature map of multi-class brain tumor images. This allows the model to concentrate more on features related to tumors. Then, to accurately distinguish between sub-regions of multiple categories, we generate probability distributions for each category, thus creating specific probability maps for each category.</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B7404B99-4A5C-4EC2-9B13-3C79A38A0D80}" type="slidenum">
              <a:rPr lang="zh-CN" altLang="en-US" smtClean="0"/>
              <a:t>8</a:t>
            </a:fld>
            <a:endParaRPr lang="zh-CN" altLang="en-US"/>
          </a:p>
        </p:txBody>
      </p:sp>
    </p:spTree>
    <p:extLst>
      <p:ext uri="{BB962C8B-B14F-4D97-AF65-F5344CB8AC3E}">
        <p14:creationId xmlns:p14="http://schemas.microsoft.com/office/powerpoint/2010/main" val="1108517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a:effectLst/>
                <a:latin typeface="Times New Roman" panose="02020603050405020304" pitchFamily="18" charset="0"/>
                <a:ea typeface="等线" panose="02010600030101010101" pitchFamily="2" charset="-122"/>
              </a:rPr>
              <a:t>   Here are some details of our experiment setting. We used the publicly available datasets BraTS 2019 and BraTS 2020, which contain 335 and 369 annotated samples, respectively. Each sample includes four modalities: T1, T1ce, T2, and FLAIR. There are four labels: label 1 for Non-enhancing tumor core (NCR&amp;NET), label 2 for Peritumoral edema (ED), label 4 for Enhancing tumor (ET), and label 0 for Background. Each modality was cropped to a size of 160 x 160 pixels. The dataset was split into 80% for training and 20% for testing. For evaluation metrics, we used the Dice score and the 95% Hausdorff distance (HD).</a:t>
            </a:r>
            <a:endParaRPr lang="en-US" altLang="zh-CN"/>
          </a:p>
        </p:txBody>
      </p:sp>
      <p:sp>
        <p:nvSpPr>
          <p:cNvPr id="4" name="灯片编号占位符 3"/>
          <p:cNvSpPr>
            <a:spLocks noGrp="1"/>
          </p:cNvSpPr>
          <p:nvPr>
            <p:ph type="sldNum" sz="quarter" idx="5"/>
          </p:nvPr>
        </p:nvSpPr>
        <p:spPr/>
        <p:txBody>
          <a:bodyPr/>
          <a:lstStyle/>
          <a:p>
            <a:fld id="{B7404B99-4A5C-4EC2-9B13-3C79A38A0D80}" type="slidenum">
              <a:rPr lang="zh-CN" altLang="en-US" smtClean="0"/>
              <a:t>9</a:t>
            </a:fld>
            <a:endParaRPr lang="zh-CN" altLang="en-US"/>
          </a:p>
        </p:txBody>
      </p:sp>
    </p:spTree>
    <p:extLst>
      <p:ext uri="{BB962C8B-B14F-4D97-AF65-F5344CB8AC3E}">
        <p14:creationId xmlns:p14="http://schemas.microsoft.com/office/powerpoint/2010/main" val="3651492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B1EC2D-6DC5-19C3-FD1A-A9223BCA231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66564F7-66F4-E4D3-4829-863100E84D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72F4CD2-02D2-8C1A-C0C7-48681D7AECC9}"/>
              </a:ext>
            </a:extLst>
          </p:cNvPr>
          <p:cNvSpPr>
            <a:spLocks noGrp="1"/>
          </p:cNvSpPr>
          <p:nvPr>
            <p:ph type="dt" sz="half" idx="10"/>
          </p:nvPr>
        </p:nvSpPr>
        <p:spPr/>
        <p:txBody>
          <a:bodyPr/>
          <a:lstStyle/>
          <a:p>
            <a:fld id="{AF3F014B-C16A-4D94-A466-3E33E1306F4D}" type="datetimeFigureOut">
              <a:rPr lang="zh-CN" altLang="en-US" smtClean="0"/>
              <a:t>2024/8/2</a:t>
            </a:fld>
            <a:endParaRPr lang="zh-CN" altLang="en-US"/>
          </a:p>
        </p:txBody>
      </p:sp>
      <p:sp>
        <p:nvSpPr>
          <p:cNvPr id="5" name="页脚占位符 4">
            <a:extLst>
              <a:ext uri="{FF2B5EF4-FFF2-40B4-BE49-F238E27FC236}">
                <a16:creationId xmlns:a16="http://schemas.microsoft.com/office/drawing/2014/main" id="{28586A9A-DF6C-2897-F327-A2130EBF29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09609A-11FE-E797-2BFE-FB5880086675}"/>
              </a:ext>
            </a:extLst>
          </p:cNvPr>
          <p:cNvSpPr>
            <a:spLocks noGrp="1"/>
          </p:cNvSpPr>
          <p:nvPr>
            <p:ph type="sldNum" sz="quarter" idx="12"/>
          </p:nvPr>
        </p:nvSpPr>
        <p:spPr/>
        <p:txBody>
          <a:bodyPr/>
          <a:lstStyle/>
          <a:p>
            <a:fld id="{6E3D1106-9537-4FE8-97FA-F6DDB2D72330}" type="slidenum">
              <a:rPr lang="zh-CN" altLang="en-US" smtClean="0"/>
              <a:t>‹#›</a:t>
            </a:fld>
            <a:endParaRPr lang="zh-CN" altLang="en-US"/>
          </a:p>
        </p:txBody>
      </p:sp>
    </p:spTree>
    <p:extLst>
      <p:ext uri="{BB962C8B-B14F-4D97-AF65-F5344CB8AC3E}">
        <p14:creationId xmlns:p14="http://schemas.microsoft.com/office/powerpoint/2010/main" val="3088472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893B97-6552-16C0-4108-C8E624B86CE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28A9DB7-6457-9AD4-D1F2-ACB5F70EA3C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9D966D-066D-D3E0-FBBC-4BC915D651F2}"/>
              </a:ext>
            </a:extLst>
          </p:cNvPr>
          <p:cNvSpPr>
            <a:spLocks noGrp="1"/>
          </p:cNvSpPr>
          <p:nvPr>
            <p:ph type="dt" sz="half" idx="10"/>
          </p:nvPr>
        </p:nvSpPr>
        <p:spPr/>
        <p:txBody>
          <a:bodyPr/>
          <a:lstStyle/>
          <a:p>
            <a:fld id="{AF3F014B-C16A-4D94-A466-3E33E1306F4D}" type="datetimeFigureOut">
              <a:rPr lang="zh-CN" altLang="en-US" smtClean="0"/>
              <a:t>2024/8/2</a:t>
            </a:fld>
            <a:endParaRPr lang="zh-CN" altLang="en-US"/>
          </a:p>
        </p:txBody>
      </p:sp>
      <p:sp>
        <p:nvSpPr>
          <p:cNvPr id="5" name="页脚占位符 4">
            <a:extLst>
              <a:ext uri="{FF2B5EF4-FFF2-40B4-BE49-F238E27FC236}">
                <a16:creationId xmlns:a16="http://schemas.microsoft.com/office/drawing/2014/main" id="{C6EA4E8E-D6BC-B4BC-D384-B56F1DFC76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1ECF8E-ED23-A802-8FF1-1E49FCBF8E60}"/>
              </a:ext>
            </a:extLst>
          </p:cNvPr>
          <p:cNvSpPr>
            <a:spLocks noGrp="1"/>
          </p:cNvSpPr>
          <p:nvPr>
            <p:ph type="sldNum" sz="quarter" idx="12"/>
          </p:nvPr>
        </p:nvSpPr>
        <p:spPr/>
        <p:txBody>
          <a:bodyPr/>
          <a:lstStyle/>
          <a:p>
            <a:fld id="{6E3D1106-9537-4FE8-97FA-F6DDB2D72330}" type="slidenum">
              <a:rPr lang="zh-CN" altLang="en-US" smtClean="0"/>
              <a:t>‹#›</a:t>
            </a:fld>
            <a:endParaRPr lang="zh-CN" altLang="en-US"/>
          </a:p>
        </p:txBody>
      </p:sp>
    </p:spTree>
    <p:extLst>
      <p:ext uri="{BB962C8B-B14F-4D97-AF65-F5344CB8AC3E}">
        <p14:creationId xmlns:p14="http://schemas.microsoft.com/office/powerpoint/2010/main" val="3530480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F4DAB70-5227-CE60-9C82-8786CD9DE87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7EBCB49-E730-7116-F902-FF7704E23ED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BE3CA9F-E0B0-C058-6CBB-685CA6DB0AC3}"/>
              </a:ext>
            </a:extLst>
          </p:cNvPr>
          <p:cNvSpPr>
            <a:spLocks noGrp="1"/>
          </p:cNvSpPr>
          <p:nvPr>
            <p:ph type="dt" sz="half" idx="10"/>
          </p:nvPr>
        </p:nvSpPr>
        <p:spPr/>
        <p:txBody>
          <a:bodyPr/>
          <a:lstStyle/>
          <a:p>
            <a:fld id="{AF3F014B-C16A-4D94-A466-3E33E1306F4D}" type="datetimeFigureOut">
              <a:rPr lang="zh-CN" altLang="en-US" smtClean="0"/>
              <a:t>2024/8/2</a:t>
            </a:fld>
            <a:endParaRPr lang="zh-CN" altLang="en-US"/>
          </a:p>
        </p:txBody>
      </p:sp>
      <p:sp>
        <p:nvSpPr>
          <p:cNvPr id="5" name="页脚占位符 4">
            <a:extLst>
              <a:ext uri="{FF2B5EF4-FFF2-40B4-BE49-F238E27FC236}">
                <a16:creationId xmlns:a16="http://schemas.microsoft.com/office/drawing/2014/main" id="{9D664755-1DF8-BAAB-1F25-9305DBF0A3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5D795B-DD16-2685-0A7E-56F282BAAE96}"/>
              </a:ext>
            </a:extLst>
          </p:cNvPr>
          <p:cNvSpPr>
            <a:spLocks noGrp="1"/>
          </p:cNvSpPr>
          <p:nvPr>
            <p:ph type="sldNum" sz="quarter" idx="12"/>
          </p:nvPr>
        </p:nvSpPr>
        <p:spPr/>
        <p:txBody>
          <a:bodyPr/>
          <a:lstStyle/>
          <a:p>
            <a:fld id="{6E3D1106-9537-4FE8-97FA-F6DDB2D72330}" type="slidenum">
              <a:rPr lang="zh-CN" altLang="en-US" smtClean="0"/>
              <a:t>‹#›</a:t>
            </a:fld>
            <a:endParaRPr lang="zh-CN" altLang="en-US"/>
          </a:p>
        </p:txBody>
      </p:sp>
    </p:spTree>
    <p:extLst>
      <p:ext uri="{BB962C8B-B14F-4D97-AF65-F5344CB8AC3E}">
        <p14:creationId xmlns:p14="http://schemas.microsoft.com/office/powerpoint/2010/main" val="1893941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241E6D-C068-A2A7-0B38-79CFB55A35D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5F0B0A4-8EE2-6E61-EA61-506ED0BF20B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F8B892-0CA4-AC7C-2111-054C3307FAD8}"/>
              </a:ext>
            </a:extLst>
          </p:cNvPr>
          <p:cNvSpPr>
            <a:spLocks noGrp="1"/>
          </p:cNvSpPr>
          <p:nvPr>
            <p:ph type="dt" sz="half" idx="10"/>
          </p:nvPr>
        </p:nvSpPr>
        <p:spPr/>
        <p:txBody>
          <a:bodyPr/>
          <a:lstStyle/>
          <a:p>
            <a:fld id="{AF3F014B-C16A-4D94-A466-3E33E1306F4D}" type="datetimeFigureOut">
              <a:rPr lang="zh-CN" altLang="en-US" smtClean="0"/>
              <a:t>2024/8/2</a:t>
            </a:fld>
            <a:endParaRPr lang="zh-CN" altLang="en-US"/>
          </a:p>
        </p:txBody>
      </p:sp>
      <p:sp>
        <p:nvSpPr>
          <p:cNvPr id="5" name="页脚占位符 4">
            <a:extLst>
              <a:ext uri="{FF2B5EF4-FFF2-40B4-BE49-F238E27FC236}">
                <a16:creationId xmlns:a16="http://schemas.microsoft.com/office/drawing/2014/main" id="{3856A9BA-6C1F-7E9C-BF8C-CE987BC9EF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825F4E-B683-9729-0BCD-742FE39B0511}"/>
              </a:ext>
            </a:extLst>
          </p:cNvPr>
          <p:cNvSpPr>
            <a:spLocks noGrp="1"/>
          </p:cNvSpPr>
          <p:nvPr>
            <p:ph type="sldNum" sz="quarter" idx="12"/>
          </p:nvPr>
        </p:nvSpPr>
        <p:spPr/>
        <p:txBody>
          <a:bodyPr/>
          <a:lstStyle/>
          <a:p>
            <a:fld id="{6E3D1106-9537-4FE8-97FA-F6DDB2D72330}" type="slidenum">
              <a:rPr lang="zh-CN" altLang="en-US" smtClean="0"/>
              <a:t>‹#›</a:t>
            </a:fld>
            <a:endParaRPr lang="zh-CN" altLang="en-US"/>
          </a:p>
        </p:txBody>
      </p:sp>
    </p:spTree>
    <p:extLst>
      <p:ext uri="{BB962C8B-B14F-4D97-AF65-F5344CB8AC3E}">
        <p14:creationId xmlns:p14="http://schemas.microsoft.com/office/powerpoint/2010/main" val="3814384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356C22-8B78-2B0D-187A-0063A5D7C6D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9C26D22-1C6B-56EF-4B66-CA0058BB87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8EA1689-5D1E-877A-27C3-4BB951C5D460}"/>
              </a:ext>
            </a:extLst>
          </p:cNvPr>
          <p:cNvSpPr>
            <a:spLocks noGrp="1"/>
          </p:cNvSpPr>
          <p:nvPr>
            <p:ph type="dt" sz="half" idx="10"/>
          </p:nvPr>
        </p:nvSpPr>
        <p:spPr/>
        <p:txBody>
          <a:bodyPr/>
          <a:lstStyle/>
          <a:p>
            <a:fld id="{AF3F014B-C16A-4D94-A466-3E33E1306F4D}" type="datetimeFigureOut">
              <a:rPr lang="zh-CN" altLang="en-US" smtClean="0"/>
              <a:t>2024/8/2</a:t>
            </a:fld>
            <a:endParaRPr lang="zh-CN" altLang="en-US"/>
          </a:p>
        </p:txBody>
      </p:sp>
      <p:sp>
        <p:nvSpPr>
          <p:cNvPr id="5" name="页脚占位符 4">
            <a:extLst>
              <a:ext uri="{FF2B5EF4-FFF2-40B4-BE49-F238E27FC236}">
                <a16:creationId xmlns:a16="http://schemas.microsoft.com/office/drawing/2014/main" id="{9107AF2D-8404-C69E-DD46-F827AAE03E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40D1FF-D7F7-09D3-7B43-9D701346D3C9}"/>
              </a:ext>
            </a:extLst>
          </p:cNvPr>
          <p:cNvSpPr>
            <a:spLocks noGrp="1"/>
          </p:cNvSpPr>
          <p:nvPr>
            <p:ph type="sldNum" sz="quarter" idx="12"/>
          </p:nvPr>
        </p:nvSpPr>
        <p:spPr/>
        <p:txBody>
          <a:bodyPr/>
          <a:lstStyle/>
          <a:p>
            <a:fld id="{6E3D1106-9537-4FE8-97FA-F6DDB2D72330}" type="slidenum">
              <a:rPr lang="zh-CN" altLang="en-US" smtClean="0"/>
              <a:t>‹#›</a:t>
            </a:fld>
            <a:endParaRPr lang="zh-CN" altLang="en-US"/>
          </a:p>
        </p:txBody>
      </p:sp>
    </p:spTree>
    <p:extLst>
      <p:ext uri="{BB962C8B-B14F-4D97-AF65-F5344CB8AC3E}">
        <p14:creationId xmlns:p14="http://schemas.microsoft.com/office/powerpoint/2010/main" val="3512671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3D256F-210D-519D-D6FB-2C4C7862CF4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0299566-D22C-5917-075E-FBDBECACF54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81CAD99-12AC-59FC-1B2E-39CDA0465B0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7BECCB3-EA91-1E74-121E-B1786F21FAA5}"/>
              </a:ext>
            </a:extLst>
          </p:cNvPr>
          <p:cNvSpPr>
            <a:spLocks noGrp="1"/>
          </p:cNvSpPr>
          <p:nvPr>
            <p:ph type="dt" sz="half" idx="10"/>
          </p:nvPr>
        </p:nvSpPr>
        <p:spPr/>
        <p:txBody>
          <a:bodyPr/>
          <a:lstStyle/>
          <a:p>
            <a:fld id="{AF3F014B-C16A-4D94-A466-3E33E1306F4D}" type="datetimeFigureOut">
              <a:rPr lang="zh-CN" altLang="en-US" smtClean="0"/>
              <a:t>2024/8/2</a:t>
            </a:fld>
            <a:endParaRPr lang="zh-CN" altLang="en-US"/>
          </a:p>
        </p:txBody>
      </p:sp>
      <p:sp>
        <p:nvSpPr>
          <p:cNvPr id="6" name="页脚占位符 5">
            <a:extLst>
              <a:ext uri="{FF2B5EF4-FFF2-40B4-BE49-F238E27FC236}">
                <a16:creationId xmlns:a16="http://schemas.microsoft.com/office/drawing/2014/main" id="{4FCBC282-1823-8F64-BCD8-85C354805C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5DE89F-D6C3-4D7D-7589-C97AAF934FCF}"/>
              </a:ext>
            </a:extLst>
          </p:cNvPr>
          <p:cNvSpPr>
            <a:spLocks noGrp="1"/>
          </p:cNvSpPr>
          <p:nvPr>
            <p:ph type="sldNum" sz="quarter" idx="12"/>
          </p:nvPr>
        </p:nvSpPr>
        <p:spPr/>
        <p:txBody>
          <a:bodyPr/>
          <a:lstStyle/>
          <a:p>
            <a:fld id="{6E3D1106-9537-4FE8-97FA-F6DDB2D72330}" type="slidenum">
              <a:rPr lang="zh-CN" altLang="en-US" smtClean="0"/>
              <a:t>‹#›</a:t>
            </a:fld>
            <a:endParaRPr lang="zh-CN" altLang="en-US"/>
          </a:p>
        </p:txBody>
      </p:sp>
    </p:spTree>
    <p:extLst>
      <p:ext uri="{BB962C8B-B14F-4D97-AF65-F5344CB8AC3E}">
        <p14:creationId xmlns:p14="http://schemas.microsoft.com/office/powerpoint/2010/main" val="3056388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4BA4F-B443-D7C0-5A18-B8CDD1038BB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4EA4758-9F13-9519-5636-4891262D31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7828419-B89D-4754-5E33-0F31EB0023C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8F158FD-E303-BA4E-A319-CFBF7D5C44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D91E75A-4158-DA0B-D175-77E51E1DC67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DF60259-A973-DD48-CC6B-EA41AD31EA93}"/>
              </a:ext>
            </a:extLst>
          </p:cNvPr>
          <p:cNvSpPr>
            <a:spLocks noGrp="1"/>
          </p:cNvSpPr>
          <p:nvPr>
            <p:ph type="dt" sz="half" idx="10"/>
          </p:nvPr>
        </p:nvSpPr>
        <p:spPr/>
        <p:txBody>
          <a:bodyPr/>
          <a:lstStyle/>
          <a:p>
            <a:fld id="{AF3F014B-C16A-4D94-A466-3E33E1306F4D}" type="datetimeFigureOut">
              <a:rPr lang="zh-CN" altLang="en-US" smtClean="0"/>
              <a:t>2024/8/2</a:t>
            </a:fld>
            <a:endParaRPr lang="zh-CN" altLang="en-US"/>
          </a:p>
        </p:txBody>
      </p:sp>
      <p:sp>
        <p:nvSpPr>
          <p:cNvPr id="8" name="页脚占位符 7">
            <a:extLst>
              <a:ext uri="{FF2B5EF4-FFF2-40B4-BE49-F238E27FC236}">
                <a16:creationId xmlns:a16="http://schemas.microsoft.com/office/drawing/2014/main" id="{54C6529D-8869-23F7-A230-1B8BF1F5DFE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CD26CF8-32C1-DC8E-CFDF-F63EBE07C4D4}"/>
              </a:ext>
            </a:extLst>
          </p:cNvPr>
          <p:cNvSpPr>
            <a:spLocks noGrp="1"/>
          </p:cNvSpPr>
          <p:nvPr>
            <p:ph type="sldNum" sz="quarter" idx="12"/>
          </p:nvPr>
        </p:nvSpPr>
        <p:spPr/>
        <p:txBody>
          <a:bodyPr/>
          <a:lstStyle/>
          <a:p>
            <a:fld id="{6E3D1106-9537-4FE8-97FA-F6DDB2D72330}" type="slidenum">
              <a:rPr lang="zh-CN" altLang="en-US" smtClean="0"/>
              <a:t>‹#›</a:t>
            </a:fld>
            <a:endParaRPr lang="zh-CN" altLang="en-US"/>
          </a:p>
        </p:txBody>
      </p:sp>
    </p:spTree>
    <p:extLst>
      <p:ext uri="{BB962C8B-B14F-4D97-AF65-F5344CB8AC3E}">
        <p14:creationId xmlns:p14="http://schemas.microsoft.com/office/powerpoint/2010/main" val="2029476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4E6C7-EFB9-7060-7C1C-1919E34E96C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0364982-4846-091F-62CF-D201199CE294}"/>
              </a:ext>
            </a:extLst>
          </p:cNvPr>
          <p:cNvSpPr>
            <a:spLocks noGrp="1"/>
          </p:cNvSpPr>
          <p:nvPr>
            <p:ph type="dt" sz="half" idx="10"/>
          </p:nvPr>
        </p:nvSpPr>
        <p:spPr/>
        <p:txBody>
          <a:bodyPr/>
          <a:lstStyle/>
          <a:p>
            <a:fld id="{AF3F014B-C16A-4D94-A466-3E33E1306F4D}" type="datetimeFigureOut">
              <a:rPr lang="zh-CN" altLang="en-US" smtClean="0"/>
              <a:t>2024/8/2</a:t>
            </a:fld>
            <a:endParaRPr lang="zh-CN" altLang="en-US"/>
          </a:p>
        </p:txBody>
      </p:sp>
      <p:sp>
        <p:nvSpPr>
          <p:cNvPr id="4" name="页脚占位符 3">
            <a:extLst>
              <a:ext uri="{FF2B5EF4-FFF2-40B4-BE49-F238E27FC236}">
                <a16:creationId xmlns:a16="http://schemas.microsoft.com/office/drawing/2014/main" id="{385BCDB2-3E78-317E-E24D-150A005B484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204E51B-0B13-4DA3-1CE1-F5560B8D9103}"/>
              </a:ext>
            </a:extLst>
          </p:cNvPr>
          <p:cNvSpPr>
            <a:spLocks noGrp="1"/>
          </p:cNvSpPr>
          <p:nvPr>
            <p:ph type="sldNum" sz="quarter" idx="12"/>
          </p:nvPr>
        </p:nvSpPr>
        <p:spPr/>
        <p:txBody>
          <a:bodyPr/>
          <a:lstStyle/>
          <a:p>
            <a:fld id="{6E3D1106-9537-4FE8-97FA-F6DDB2D72330}" type="slidenum">
              <a:rPr lang="zh-CN" altLang="en-US" smtClean="0"/>
              <a:t>‹#›</a:t>
            </a:fld>
            <a:endParaRPr lang="zh-CN" altLang="en-US"/>
          </a:p>
        </p:txBody>
      </p:sp>
    </p:spTree>
    <p:extLst>
      <p:ext uri="{BB962C8B-B14F-4D97-AF65-F5344CB8AC3E}">
        <p14:creationId xmlns:p14="http://schemas.microsoft.com/office/powerpoint/2010/main" val="1697685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6D1648B-2B04-9FF6-CE97-9EEA0024A429}"/>
              </a:ext>
            </a:extLst>
          </p:cNvPr>
          <p:cNvSpPr>
            <a:spLocks noGrp="1"/>
          </p:cNvSpPr>
          <p:nvPr>
            <p:ph type="dt" sz="half" idx="10"/>
          </p:nvPr>
        </p:nvSpPr>
        <p:spPr/>
        <p:txBody>
          <a:bodyPr/>
          <a:lstStyle/>
          <a:p>
            <a:fld id="{AF3F014B-C16A-4D94-A466-3E33E1306F4D}" type="datetimeFigureOut">
              <a:rPr lang="zh-CN" altLang="en-US" smtClean="0"/>
              <a:t>2024/8/2</a:t>
            </a:fld>
            <a:endParaRPr lang="zh-CN" altLang="en-US"/>
          </a:p>
        </p:txBody>
      </p:sp>
      <p:sp>
        <p:nvSpPr>
          <p:cNvPr id="3" name="页脚占位符 2">
            <a:extLst>
              <a:ext uri="{FF2B5EF4-FFF2-40B4-BE49-F238E27FC236}">
                <a16:creationId xmlns:a16="http://schemas.microsoft.com/office/drawing/2014/main" id="{7938AF37-6FD9-A5AD-8F99-58D87C1AA3F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7BE03D1-1566-1643-7478-4171C9A011EE}"/>
              </a:ext>
            </a:extLst>
          </p:cNvPr>
          <p:cNvSpPr>
            <a:spLocks noGrp="1"/>
          </p:cNvSpPr>
          <p:nvPr>
            <p:ph type="sldNum" sz="quarter" idx="12"/>
          </p:nvPr>
        </p:nvSpPr>
        <p:spPr/>
        <p:txBody>
          <a:bodyPr/>
          <a:lstStyle/>
          <a:p>
            <a:fld id="{6E3D1106-9537-4FE8-97FA-F6DDB2D72330}" type="slidenum">
              <a:rPr lang="zh-CN" altLang="en-US" smtClean="0"/>
              <a:t>‹#›</a:t>
            </a:fld>
            <a:endParaRPr lang="zh-CN" altLang="en-US"/>
          </a:p>
        </p:txBody>
      </p:sp>
    </p:spTree>
    <p:extLst>
      <p:ext uri="{BB962C8B-B14F-4D97-AF65-F5344CB8AC3E}">
        <p14:creationId xmlns:p14="http://schemas.microsoft.com/office/powerpoint/2010/main" val="4170883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6D6DB8-D628-63CE-EF9F-DCC43EB9FCF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D951AEE-528F-73C9-C76E-26C12D5652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464E422-2925-3ED3-91BE-802106EE61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FD6C8CF-97AC-F20B-9033-5FBA63C9E5A8}"/>
              </a:ext>
            </a:extLst>
          </p:cNvPr>
          <p:cNvSpPr>
            <a:spLocks noGrp="1"/>
          </p:cNvSpPr>
          <p:nvPr>
            <p:ph type="dt" sz="half" idx="10"/>
          </p:nvPr>
        </p:nvSpPr>
        <p:spPr/>
        <p:txBody>
          <a:bodyPr/>
          <a:lstStyle/>
          <a:p>
            <a:fld id="{AF3F014B-C16A-4D94-A466-3E33E1306F4D}" type="datetimeFigureOut">
              <a:rPr lang="zh-CN" altLang="en-US" smtClean="0"/>
              <a:t>2024/8/2</a:t>
            </a:fld>
            <a:endParaRPr lang="zh-CN" altLang="en-US"/>
          </a:p>
        </p:txBody>
      </p:sp>
      <p:sp>
        <p:nvSpPr>
          <p:cNvPr id="6" name="页脚占位符 5">
            <a:extLst>
              <a:ext uri="{FF2B5EF4-FFF2-40B4-BE49-F238E27FC236}">
                <a16:creationId xmlns:a16="http://schemas.microsoft.com/office/drawing/2014/main" id="{A77DC834-7387-D1C7-B4A6-8C78B5F19A4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9769102-C647-7E06-7172-A7A125B1CAE7}"/>
              </a:ext>
            </a:extLst>
          </p:cNvPr>
          <p:cNvSpPr>
            <a:spLocks noGrp="1"/>
          </p:cNvSpPr>
          <p:nvPr>
            <p:ph type="sldNum" sz="quarter" idx="12"/>
          </p:nvPr>
        </p:nvSpPr>
        <p:spPr/>
        <p:txBody>
          <a:bodyPr/>
          <a:lstStyle/>
          <a:p>
            <a:fld id="{6E3D1106-9537-4FE8-97FA-F6DDB2D72330}" type="slidenum">
              <a:rPr lang="zh-CN" altLang="en-US" smtClean="0"/>
              <a:t>‹#›</a:t>
            </a:fld>
            <a:endParaRPr lang="zh-CN" altLang="en-US"/>
          </a:p>
        </p:txBody>
      </p:sp>
    </p:spTree>
    <p:extLst>
      <p:ext uri="{BB962C8B-B14F-4D97-AF65-F5344CB8AC3E}">
        <p14:creationId xmlns:p14="http://schemas.microsoft.com/office/powerpoint/2010/main" val="161638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875158-AB76-DF56-1601-04307137192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FACB2D9-7A51-8781-638F-C131C88A1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B9CC03F-3B77-BBDE-4961-D70EC79FF8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5310D2F-164F-8081-55A6-0935E71AD1D5}"/>
              </a:ext>
            </a:extLst>
          </p:cNvPr>
          <p:cNvSpPr>
            <a:spLocks noGrp="1"/>
          </p:cNvSpPr>
          <p:nvPr>
            <p:ph type="dt" sz="half" idx="10"/>
          </p:nvPr>
        </p:nvSpPr>
        <p:spPr/>
        <p:txBody>
          <a:bodyPr/>
          <a:lstStyle/>
          <a:p>
            <a:fld id="{AF3F014B-C16A-4D94-A466-3E33E1306F4D}" type="datetimeFigureOut">
              <a:rPr lang="zh-CN" altLang="en-US" smtClean="0"/>
              <a:t>2024/8/2</a:t>
            </a:fld>
            <a:endParaRPr lang="zh-CN" altLang="en-US"/>
          </a:p>
        </p:txBody>
      </p:sp>
      <p:sp>
        <p:nvSpPr>
          <p:cNvPr id="6" name="页脚占位符 5">
            <a:extLst>
              <a:ext uri="{FF2B5EF4-FFF2-40B4-BE49-F238E27FC236}">
                <a16:creationId xmlns:a16="http://schemas.microsoft.com/office/drawing/2014/main" id="{9ADC63B3-BDF9-8BC6-49D0-B7EDF7B273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A10A37D-5C2D-3C6F-1069-D7041006974A}"/>
              </a:ext>
            </a:extLst>
          </p:cNvPr>
          <p:cNvSpPr>
            <a:spLocks noGrp="1"/>
          </p:cNvSpPr>
          <p:nvPr>
            <p:ph type="sldNum" sz="quarter" idx="12"/>
          </p:nvPr>
        </p:nvSpPr>
        <p:spPr/>
        <p:txBody>
          <a:bodyPr/>
          <a:lstStyle/>
          <a:p>
            <a:fld id="{6E3D1106-9537-4FE8-97FA-F6DDB2D72330}" type="slidenum">
              <a:rPr lang="zh-CN" altLang="en-US" smtClean="0"/>
              <a:t>‹#›</a:t>
            </a:fld>
            <a:endParaRPr lang="zh-CN" altLang="en-US"/>
          </a:p>
        </p:txBody>
      </p:sp>
    </p:spTree>
    <p:extLst>
      <p:ext uri="{BB962C8B-B14F-4D97-AF65-F5344CB8AC3E}">
        <p14:creationId xmlns:p14="http://schemas.microsoft.com/office/powerpoint/2010/main" val="3619967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D420EC9-AF12-763A-7F5C-9406FC8BF1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86F8C56-24EE-6F1C-B10F-EB949ADA6E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6272785-6276-2CD5-C087-E93907E0A2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3F014B-C16A-4D94-A466-3E33E1306F4D}" type="datetimeFigureOut">
              <a:rPr lang="zh-CN" altLang="en-US" smtClean="0"/>
              <a:t>2024/8/2</a:t>
            </a:fld>
            <a:endParaRPr lang="zh-CN" altLang="en-US"/>
          </a:p>
        </p:txBody>
      </p:sp>
      <p:sp>
        <p:nvSpPr>
          <p:cNvPr id="5" name="页脚占位符 4">
            <a:extLst>
              <a:ext uri="{FF2B5EF4-FFF2-40B4-BE49-F238E27FC236}">
                <a16:creationId xmlns:a16="http://schemas.microsoft.com/office/drawing/2014/main" id="{203B572B-D2EB-850F-856E-DE9DEA984E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C502BC5-87F6-16FF-74FB-2785878A99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3D1106-9537-4FE8-97FA-F6DDB2D72330}" type="slidenum">
              <a:rPr lang="zh-CN" altLang="en-US" smtClean="0"/>
              <a:t>‹#›</a:t>
            </a:fld>
            <a:endParaRPr lang="zh-CN" altLang="en-US"/>
          </a:p>
        </p:txBody>
      </p:sp>
    </p:spTree>
    <p:extLst>
      <p:ext uri="{BB962C8B-B14F-4D97-AF65-F5344CB8AC3E}">
        <p14:creationId xmlns:p14="http://schemas.microsoft.com/office/powerpoint/2010/main" val="2230551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customXml" Target="../ink/ink2.xml"/><Relationship Id="rId4" Type="http://schemas.openxmlformats.org/officeDocument/2006/relationships/image" Target="NULL"/></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customXml" Target="../ink/ink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customXml" Target="../ink/ink6.xml"/><Relationship Id="rId5" Type="http://schemas.openxmlformats.org/officeDocument/2006/relationships/image" Target="../media/image6.png"/><Relationship Id="rId4" Type="http://schemas.openxmlformats.org/officeDocument/2006/relationships/customXml" Target="../ink/ink5.xml"/></Relationships>
</file>

<file path=ppt/slides/_rels/slide7.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customXml" Target="../ink/ink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customXml" Target="../ink/ink9.xml"/><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customXml" Target="../ink/ink10.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F6BADC0-05BC-41F5-5E8C-56B78C30EF11}"/>
              </a:ext>
            </a:extLst>
          </p:cNvPr>
          <p:cNvSpPr/>
          <p:nvPr/>
        </p:nvSpPr>
        <p:spPr>
          <a:xfrm>
            <a:off x="0" y="-1"/>
            <a:ext cx="12192000" cy="568961"/>
          </a:xfrm>
          <a:prstGeom prst="rect">
            <a:avLst/>
          </a:prstGeom>
          <a:solidFill>
            <a:srgbClr val="3A8EC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Arial" panose="020B0604020202020204" pitchFamily="34" charset="0"/>
                <a:cs typeface="Arial" panose="020B0604020202020204" pitchFamily="34" charset="0"/>
              </a:rPr>
              <a:t>The Fourth International Workshop on Human Brain and Artificial Intelligence (HBAI 2024)</a:t>
            </a:r>
            <a:endParaRPr lang="zh-CN" altLang="en-US" sz="2000" b="1" dirty="0">
              <a:solidFill>
                <a:schemeClr val="bg1"/>
              </a:solidFill>
              <a:latin typeface="Arial" panose="020B0604020202020204" pitchFamily="34" charset="0"/>
              <a:cs typeface="Arial" panose="020B0604020202020204" pitchFamily="34" charset="0"/>
            </a:endParaRPr>
          </a:p>
        </p:txBody>
      </p:sp>
      <p:pic>
        <p:nvPicPr>
          <p:cNvPr id="34" name="图片 33">
            <a:extLst>
              <a:ext uri="{FF2B5EF4-FFF2-40B4-BE49-F238E27FC236}">
                <a16:creationId xmlns:a16="http://schemas.microsoft.com/office/drawing/2014/main" id="{1C92E061-8182-A6EC-B049-43247E353ED5}"/>
              </a:ext>
            </a:extLst>
          </p:cNvPr>
          <p:cNvPicPr>
            <a:picLocks noChangeAspect="1"/>
          </p:cNvPicPr>
          <p:nvPr/>
        </p:nvPicPr>
        <p:blipFill>
          <a:blip r:embed="rId3">
            <a:alphaModFix amt="62000"/>
            <a:extLst>
              <a:ext uri="{28A0092B-C50C-407E-A947-70E740481C1C}">
                <a14:useLocalDpi xmlns:a14="http://schemas.microsoft.com/office/drawing/2010/main" val="0"/>
              </a:ext>
            </a:extLst>
          </a:blip>
          <a:stretch>
            <a:fillRect/>
          </a:stretch>
        </p:blipFill>
        <p:spPr>
          <a:xfrm>
            <a:off x="0" y="5493173"/>
            <a:ext cx="12192000" cy="1365776"/>
          </a:xfrm>
          <a:prstGeom prst="rect">
            <a:avLst/>
          </a:prstGeom>
          <a:effectLst>
            <a:innerShdw>
              <a:schemeClr val="bg2">
                <a:lumMod val="90000"/>
              </a:schemeClr>
            </a:innerShdw>
          </a:effectLst>
        </p:spPr>
      </p:pic>
      <p:sp>
        <p:nvSpPr>
          <p:cNvPr id="35" name="任意多边形: 形状 65">
            <a:extLst>
              <a:ext uri="{FF2B5EF4-FFF2-40B4-BE49-F238E27FC236}">
                <a16:creationId xmlns:a16="http://schemas.microsoft.com/office/drawing/2014/main" id="{4B93CD0F-A06B-D704-04BC-60C3396BB482}"/>
              </a:ext>
            </a:extLst>
          </p:cNvPr>
          <p:cNvSpPr/>
          <p:nvPr/>
        </p:nvSpPr>
        <p:spPr>
          <a:xfrm flipH="1">
            <a:off x="3606" y="6215060"/>
            <a:ext cx="12188394" cy="642940"/>
          </a:xfrm>
          <a:custGeom>
            <a:avLst/>
            <a:gdLst>
              <a:gd name="connsiteX0" fmla="*/ 2129740 w 12188394"/>
              <a:gd name="connsiteY0" fmla="*/ 87 h 645962"/>
              <a:gd name="connsiteX1" fmla="*/ 4733015 w 12188394"/>
              <a:gd name="connsiteY1" fmla="*/ 469509 h 645962"/>
              <a:gd name="connsiteX2" fmla="*/ 7723509 w 12188394"/>
              <a:gd name="connsiteY2" fmla="*/ 139904 h 645962"/>
              <a:gd name="connsiteX3" fmla="*/ 10671599 w 12188394"/>
              <a:gd name="connsiteY3" fmla="*/ 200290 h 645962"/>
              <a:gd name="connsiteX4" fmla="*/ 12169466 w 12188394"/>
              <a:gd name="connsiteY4" fmla="*/ 637613 h 645962"/>
              <a:gd name="connsiteX5" fmla="*/ 12188394 w 12188394"/>
              <a:gd name="connsiteY5" fmla="*/ 645962 h 645962"/>
              <a:gd name="connsiteX6" fmla="*/ 0 w 12188394"/>
              <a:gd name="connsiteY6" fmla="*/ 645962 h 645962"/>
              <a:gd name="connsiteX7" fmla="*/ 0 w 12188394"/>
              <a:gd name="connsiteY7" fmla="*/ 550134 h 645962"/>
              <a:gd name="connsiteX8" fmla="*/ 164640 w 12188394"/>
              <a:gd name="connsiteY8" fmla="*/ 460821 h 645962"/>
              <a:gd name="connsiteX9" fmla="*/ 1928289 w 12188394"/>
              <a:gd name="connsiteY9" fmla="*/ 4037 h 645962"/>
              <a:gd name="connsiteX10" fmla="*/ 2129740 w 12188394"/>
              <a:gd name="connsiteY10" fmla="*/ 87 h 64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88394" h="645962">
                <a:moveTo>
                  <a:pt x="2129740" y="87"/>
                </a:moveTo>
                <a:cubicBezTo>
                  <a:pt x="3093998" y="6739"/>
                  <a:pt x="3447641" y="394026"/>
                  <a:pt x="4733015" y="469509"/>
                </a:cubicBezTo>
                <a:cubicBezTo>
                  <a:pt x="5789077" y="532410"/>
                  <a:pt x="5734557" y="280804"/>
                  <a:pt x="7723509" y="139904"/>
                </a:cubicBezTo>
                <a:cubicBezTo>
                  <a:pt x="8793706" y="64422"/>
                  <a:pt x="9639768" y="9069"/>
                  <a:pt x="10671599" y="200290"/>
                </a:cubicBezTo>
                <a:cubicBezTo>
                  <a:pt x="11286459" y="313512"/>
                  <a:pt x="11790007" y="481932"/>
                  <a:pt x="12169466" y="637613"/>
                </a:cubicBezTo>
                <a:lnTo>
                  <a:pt x="12188394" y="645962"/>
                </a:lnTo>
                <a:lnTo>
                  <a:pt x="0" y="645962"/>
                </a:lnTo>
                <a:lnTo>
                  <a:pt x="0" y="550134"/>
                </a:lnTo>
                <a:lnTo>
                  <a:pt x="164640" y="460821"/>
                </a:lnTo>
                <a:cubicBezTo>
                  <a:pt x="615656" y="241333"/>
                  <a:pt x="1213478" y="34230"/>
                  <a:pt x="1928289" y="4037"/>
                </a:cubicBezTo>
                <a:cubicBezTo>
                  <a:pt x="1998458" y="892"/>
                  <a:pt x="2065456" y="-356"/>
                  <a:pt x="2129740" y="87"/>
                </a:cubicBezTo>
                <a:close/>
              </a:path>
            </a:pathLst>
          </a:custGeom>
          <a:solidFill>
            <a:srgbClr val="3A8E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latin typeface="Lato Black" panose="020F0A02020204030203" pitchFamily="34" charset="0"/>
            </a:endParaRPr>
          </a:p>
        </p:txBody>
      </p:sp>
      <p:sp>
        <p:nvSpPr>
          <p:cNvPr id="43" name="文本框 42">
            <a:extLst>
              <a:ext uri="{FF2B5EF4-FFF2-40B4-BE49-F238E27FC236}">
                <a16:creationId xmlns:a16="http://schemas.microsoft.com/office/drawing/2014/main" id="{C39757BD-2AA3-FBF6-90E2-4FCFE914E594}"/>
              </a:ext>
            </a:extLst>
          </p:cNvPr>
          <p:cNvSpPr txBox="1"/>
          <p:nvPr/>
        </p:nvSpPr>
        <p:spPr>
          <a:xfrm>
            <a:off x="981376" y="1938940"/>
            <a:ext cx="10477321" cy="1938992"/>
          </a:xfrm>
          <a:prstGeom prst="rect">
            <a:avLst/>
          </a:prstGeom>
          <a:noFill/>
        </p:spPr>
        <p:txBody>
          <a:bodyPr wrap="square" rtlCol="0">
            <a:spAutoFit/>
          </a:bodyPr>
          <a:lstStyle/>
          <a:p>
            <a:pPr algn="ctr"/>
            <a:r>
              <a:rPr lang="en-US" altLang="zh-CN" sz="4000" b="1" i="0">
                <a:solidFill>
                  <a:srgbClr val="222222"/>
                </a:solidFill>
                <a:effectLst/>
                <a:highlight>
                  <a:srgbClr val="FFFFFF"/>
                </a:highlight>
                <a:latin typeface="Arial" panose="020B0604020202020204" pitchFamily="34" charset="0"/>
                <a:cs typeface="Arial" panose="020B0604020202020204" pitchFamily="34" charset="0"/>
              </a:rPr>
              <a:t>Multi-category Brain Tumor Segmentation via Multi-scale and Cross-category Relation Modeling</a:t>
            </a:r>
            <a:endParaRPr lang="en-US" altLang="zh-CN" sz="4000" b="1" i="0" dirty="0">
              <a:solidFill>
                <a:srgbClr val="222222"/>
              </a:solidFill>
              <a:effectLst/>
              <a:highlight>
                <a:srgbClr val="FFFFFF"/>
              </a:highlight>
              <a:latin typeface="Arial" panose="020B0604020202020204" pitchFamily="34" charset="0"/>
              <a:cs typeface="Arial" panose="020B0604020202020204" pitchFamily="34" charset="0"/>
            </a:endParaRPr>
          </a:p>
        </p:txBody>
      </p:sp>
      <p:sp>
        <p:nvSpPr>
          <p:cNvPr id="46" name="灯片编号占位符 2">
            <a:extLst>
              <a:ext uri="{FF2B5EF4-FFF2-40B4-BE49-F238E27FC236}">
                <a16:creationId xmlns:a16="http://schemas.microsoft.com/office/drawing/2014/main" id="{E91A17C5-89C2-FDB7-CCF3-6596CD6129F4}"/>
              </a:ext>
            </a:extLst>
          </p:cNvPr>
          <p:cNvSpPr txBox="1">
            <a:spLocks/>
          </p:cNvSpPr>
          <p:nvPr/>
        </p:nvSpPr>
        <p:spPr>
          <a:xfrm>
            <a:off x="9111088" y="6348958"/>
            <a:ext cx="27432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endParaRPr kumimoji="1" lang="zh-CN" altLang="en-US" sz="1200" dirty="0">
              <a:latin typeface="Helvetica" panose="020B0604020202020204" pitchFamily="34" charset="0"/>
              <a:ea typeface="微软雅黑" panose="020B0503020204020204" pitchFamily="34" charset="-122"/>
              <a:cs typeface="Helvetica" panose="020B0604020202020204" pitchFamily="34" charset="0"/>
            </a:endParaRPr>
          </a:p>
        </p:txBody>
      </p:sp>
      <p:sp>
        <p:nvSpPr>
          <p:cNvPr id="69" name="文本框 68">
            <a:extLst>
              <a:ext uri="{FF2B5EF4-FFF2-40B4-BE49-F238E27FC236}">
                <a16:creationId xmlns:a16="http://schemas.microsoft.com/office/drawing/2014/main" id="{213E427C-E68A-DDEC-3980-82D4E661EA05}"/>
              </a:ext>
            </a:extLst>
          </p:cNvPr>
          <p:cNvSpPr txBox="1"/>
          <p:nvPr/>
        </p:nvSpPr>
        <p:spPr>
          <a:xfrm>
            <a:off x="764789" y="4366080"/>
            <a:ext cx="10553933" cy="461665"/>
          </a:xfrm>
          <a:prstGeom prst="rect">
            <a:avLst/>
          </a:prstGeom>
          <a:noFill/>
        </p:spPr>
        <p:txBody>
          <a:bodyPr wrap="square">
            <a:spAutoFit/>
          </a:bodyPr>
          <a:lstStyle/>
          <a:p>
            <a:pPr algn="ctr"/>
            <a:r>
              <a:rPr lang="en-US" altLang="zh-CN" sz="2400">
                <a:latin typeface="Arial" panose="020B0604020202020204" pitchFamily="34" charset="0"/>
                <a:cs typeface="Arial" panose="020B0604020202020204" pitchFamily="34" charset="0"/>
              </a:rPr>
              <a:t>Dongzhe Li Baoyao Yang* Yuebin Xie Weide Zhan and Jingsong Lin</a:t>
            </a:r>
            <a:endParaRPr lang="en-US" altLang="zh-CN" sz="2400" kern="1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p:txBody>
      </p:sp>
      <p:pic>
        <p:nvPicPr>
          <p:cNvPr id="1026" name="Picture 2" descr="查看源图像">
            <a:extLst>
              <a:ext uri="{FF2B5EF4-FFF2-40B4-BE49-F238E27FC236}">
                <a16:creationId xmlns:a16="http://schemas.microsoft.com/office/drawing/2014/main" id="{BC9FC665-4529-2506-4F5B-C5B6CA1ED1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471" y="730792"/>
            <a:ext cx="2149790" cy="7200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89E3AEE0-7D78-0662-B6C9-E0F86C1A1CE1}"/>
              </a:ext>
            </a:extLst>
          </p:cNvPr>
          <p:cNvSpPr txBox="1"/>
          <p:nvPr/>
        </p:nvSpPr>
        <p:spPr>
          <a:xfrm>
            <a:off x="2355261" y="890737"/>
            <a:ext cx="7096359" cy="400110"/>
          </a:xfrm>
          <a:prstGeom prst="rect">
            <a:avLst/>
          </a:prstGeom>
          <a:noFill/>
        </p:spPr>
        <p:txBody>
          <a:bodyPr wrap="square" rtlCol="0">
            <a:spAutoFit/>
          </a:bodyPr>
          <a:lstStyle/>
          <a:p>
            <a:r>
              <a:rPr lang="en-US" altLang="zh-CN" sz="2000" b="1" i="1" dirty="0">
                <a:latin typeface="Arial" panose="020B0604020202020204" pitchFamily="34" charset="0"/>
                <a:cs typeface="Arial" panose="020B0604020202020204" pitchFamily="34" charset="0"/>
              </a:rPr>
              <a:t>IJCAI 2024 workshop, </a:t>
            </a:r>
            <a:r>
              <a:rPr lang="en-US" altLang="zh-CN" sz="2000" b="1" i="1">
                <a:latin typeface="Arial" panose="020B0604020202020204" pitchFamily="34" charset="0"/>
                <a:cs typeface="Arial" panose="020B0604020202020204" pitchFamily="34" charset="0"/>
              </a:rPr>
              <a:t>August 3, </a:t>
            </a:r>
            <a:r>
              <a:rPr lang="en-US" altLang="zh-CN" sz="2000" b="1" i="1" dirty="0">
                <a:latin typeface="Arial" panose="020B0604020202020204" pitchFamily="34" charset="0"/>
                <a:cs typeface="Arial" panose="020B0604020202020204" pitchFamily="34" charset="0"/>
              </a:rPr>
              <a:t>2024 - Jeju, South Korea</a:t>
            </a:r>
            <a:endParaRPr lang="zh-CN" altLang="en-US" sz="2000" b="1" i="1" dirty="0">
              <a:latin typeface="Arial" panose="020B0604020202020204" pitchFamily="34" charset="0"/>
              <a:cs typeface="Arial" panose="020B0604020202020204" pitchFamily="34" charset="0"/>
            </a:endParaRPr>
          </a:p>
        </p:txBody>
      </p:sp>
      <p:pic>
        <p:nvPicPr>
          <p:cNvPr id="11" name="图片 10">
            <a:extLst>
              <a:ext uri="{FF2B5EF4-FFF2-40B4-BE49-F238E27FC236}">
                <a16:creationId xmlns:a16="http://schemas.microsoft.com/office/drawing/2014/main" id="{12E0BFCA-78F2-3A90-78DB-3A02BEAF89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63529" y="730792"/>
            <a:ext cx="2646150" cy="720000"/>
          </a:xfrm>
          <a:prstGeom prst="rect">
            <a:avLst/>
          </a:prstGeom>
        </p:spPr>
      </p:pic>
      <p:sp>
        <p:nvSpPr>
          <p:cNvPr id="5" name="文本框 4">
            <a:extLst>
              <a:ext uri="{FF2B5EF4-FFF2-40B4-BE49-F238E27FC236}">
                <a16:creationId xmlns:a16="http://schemas.microsoft.com/office/drawing/2014/main" id="{7CE1398A-E899-542D-74D8-DCC1CB94C744}"/>
              </a:ext>
            </a:extLst>
          </p:cNvPr>
          <p:cNvSpPr txBox="1"/>
          <p:nvPr/>
        </p:nvSpPr>
        <p:spPr>
          <a:xfrm>
            <a:off x="1059306" y="5189849"/>
            <a:ext cx="10553933" cy="461665"/>
          </a:xfrm>
          <a:prstGeom prst="rect">
            <a:avLst/>
          </a:prstGeom>
          <a:noFill/>
        </p:spPr>
        <p:txBody>
          <a:bodyPr wrap="square">
            <a:spAutoFit/>
          </a:bodyPr>
          <a:lstStyle/>
          <a:p>
            <a:pPr algn="ctr"/>
            <a:r>
              <a:rPr lang="en-US" altLang="zh-CN" sz="2400">
                <a:latin typeface="Arial" panose="020B0604020202020204" pitchFamily="34" charset="0"/>
                <a:cs typeface="Arial" panose="020B0604020202020204" pitchFamily="34" charset="0"/>
              </a:rPr>
              <a:t>Guangdong University of Technology, Guangzhou</a:t>
            </a:r>
            <a:endParaRPr lang="en-US" altLang="zh-CN" sz="2400" kern="100"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p:txBody>
      </p:sp>
    </p:spTree>
    <p:extLst>
      <p:ext uri="{BB962C8B-B14F-4D97-AF65-F5344CB8AC3E}">
        <p14:creationId xmlns:p14="http://schemas.microsoft.com/office/powerpoint/2010/main" val="2852086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9">
            <a:extLst>
              <a:ext uri="{FF2B5EF4-FFF2-40B4-BE49-F238E27FC236}">
                <a16:creationId xmlns:a16="http://schemas.microsoft.com/office/drawing/2014/main" id="{7DDAF274-A176-CCDB-7309-9969E3BFE0C7}"/>
              </a:ext>
            </a:extLst>
          </p:cNvPr>
          <p:cNvCxnSpPr/>
          <p:nvPr/>
        </p:nvCxnSpPr>
        <p:spPr>
          <a:xfrm>
            <a:off x="49096" y="757648"/>
            <a:ext cx="9154197"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130BBEB8-A145-3F72-685B-787DA04AC8DA}"/>
              </a:ext>
            </a:extLst>
          </p:cNvPr>
          <p:cNvPicPr>
            <a:picLocks noChangeAspect="1"/>
          </p:cNvPicPr>
          <p:nvPr/>
        </p:nvPicPr>
        <p:blipFill>
          <a:blip r:embed="rId3"/>
          <a:stretch>
            <a:fillRect/>
          </a:stretch>
        </p:blipFill>
        <p:spPr>
          <a:xfrm>
            <a:off x="1008991" y="1621952"/>
            <a:ext cx="9342918" cy="3152472"/>
          </a:xfrm>
          <a:prstGeom prst="rect">
            <a:avLst/>
          </a:prstGeom>
        </p:spPr>
      </p:pic>
      <p:sp>
        <p:nvSpPr>
          <p:cNvPr id="8" name="Title 1">
            <a:extLst>
              <a:ext uri="{FF2B5EF4-FFF2-40B4-BE49-F238E27FC236}">
                <a16:creationId xmlns:a16="http://schemas.microsoft.com/office/drawing/2014/main" id="{A36FF4BA-623C-1E5B-56D8-E9EA595B2CC3}"/>
              </a:ext>
            </a:extLst>
          </p:cNvPr>
          <p:cNvSpPr txBox="1">
            <a:spLocks/>
          </p:cNvSpPr>
          <p:nvPr/>
        </p:nvSpPr>
        <p:spPr>
          <a:xfrm>
            <a:off x="196838" y="1044419"/>
            <a:ext cx="8858711" cy="37649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Wingdings" panose="05000000000000000000" pitchFamily="2" charset="2"/>
              <a:buChar char="§"/>
            </a:pPr>
            <a:r>
              <a:rPr lang="en-US" altLang="zh-CN" sz="2400" b="1">
                <a:latin typeface="+mn-lt"/>
              </a:rPr>
              <a:t>Comparison Results with SOTA methods</a:t>
            </a:r>
            <a:endParaRPr lang="en-US" sz="2400" b="1" dirty="0">
              <a:latin typeface="+mn-lt"/>
            </a:endParaRPr>
          </a:p>
        </p:txBody>
      </p:sp>
      <p:sp>
        <p:nvSpPr>
          <p:cNvPr id="10" name="文本框 9">
            <a:extLst>
              <a:ext uri="{FF2B5EF4-FFF2-40B4-BE49-F238E27FC236}">
                <a16:creationId xmlns:a16="http://schemas.microsoft.com/office/drawing/2014/main" id="{758AA7A3-0D28-F5A4-29FC-A113A6E350D6}"/>
              </a:ext>
            </a:extLst>
          </p:cNvPr>
          <p:cNvSpPr txBox="1"/>
          <p:nvPr/>
        </p:nvSpPr>
        <p:spPr>
          <a:xfrm>
            <a:off x="317241" y="5175085"/>
            <a:ext cx="11699661" cy="707886"/>
          </a:xfrm>
          <a:prstGeom prst="rect">
            <a:avLst/>
          </a:prstGeom>
          <a:noFill/>
        </p:spPr>
        <p:txBody>
          <a:bodyPr wrap="square">
            <a:spAutoFit/>
          </a:bodyPr>
          <a:lstStyle/>
          <a:p>
            <a:pPr marL="285750" indent="-285750">
              <a:buFont typeface="Arial" panose="020B0604020202020204" pitchFamily="34" charset="0"/>
              <a:buChar char="•"/>
            </a:pPr>
            <a:r>
              <a:rPr lang="en-US" altLang="zh-CN" sz="2000">
                <a:latin typeface="Calibri" panose="020F0502020204030204" pitchFamily="34" charset="0"/>
                <a:cs typeface="Calibri" panose="020F0502020204030204" pitchFamily="34" charset="0"/>
              </a:rPr>
              <a:t>H</a:t>
            </a:r>
            <a:r>
              <a:rPr lang="zh-CN" altLang="en-US" sz="2000">
                <a:latin typeface="Calibri" panose="020F0502020204030204" pitchFamily="34" charset="0"/>
                <a:cs typeface="Calibri" panose="020F0502020204030204" pitchFamily="34" charset="0"/>
              </a:rPr>
              <a:t>ighest Dice scores for the Tumor Core region, indicating its efficacy in capturing the interrelations among brain tumor sub-region</a:t>
            </a:r>
          </a:p>
        </p:txBody>
      </p:sp>
      <p:sp>
        <p:nvSpPr>
          <p:cNvPr id="13" name="文本框 12">
            <a:extLst>
              <a:ext uri="{FF2B5EF4-FFF2-40B4-BE49-F238E27FC236}">
                <a16:creationId xmlns:a16="http://schemas.microsoft.com/office/drawing/2014/main" id="{794BA901-4C4C-0389-82F5-12E97E553B93}"/>
              </a:ext>
            </a:extLst>
          </p:cNvPr>
          <p:cNvSpPr txBox="1"/>
          <p:nvPr/>
        </p:nvSpPr>
        <p:spPr>
          <a:xfrm>
            <a:off x="53535" y="111317"/>
            <a:ext cx="8280720" cy="584775"/>
          </a:xfrm>
          <a:prstGeom prst="rect">
            <a:avLst/>
          </a:prstGeom>
          <a:noFill/>
        </p:spPr>
        <p:txBody>
          <a:bodyPr wrap="square" rtlCol="0">
            <a:spAutoFit/>
          </a:bodyPr>
          <a:lstStyle/>
          <a:p>
            <a:r>
              <a:rPr lang="en-US" altLang="zh-CN" sz="3200" b="1" dirty="0">
                <a:solidFill>
                  <a:srgbClr val="002060"/>
                </a:solidFill>
              </a:rPr>
              <a:t>Experiments</a:t>
            </a:r>
          </a:p>
        </p:txBody>
      </p:sp>
    </p:spTree>
    <p:extLst>
      <p:ext uri="{BB962C8B-B14F-4D97-AF65-F5344CB8AC3E}">
        <p14:creationId xmlns:p14="http://schemas.microsoft.com/office/powerpoint/2010/main" val="1569216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9">
            <a:extLst>
              <a:ext uri="{FF2B5EF4-FFF2-40B4-BE49-F238E27FC236}">
                <a16:creationId xmlns:a16="http://schemas.microsoft.com/office/drawing/2014/main" id="{7DDAF274-A176-CCDB-7309-9969E3BFE0C7}"/>
              </a:ext>
            </a:extLst>
          </p:cNvPr>
          <p:cNvCxnSpPr/>
          <p:nvPr/>
        </p:nvCxnSpPr>
        <p:spPr>
          <a:xfrm>
            <a:off x="49096" y="757648"/>
            <a:ext cx="9154197"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30252652-B3A3-69A4-4D58-1D3D413BD437}"/>
              </a:ext>
            </a:extLst>
          </p:cNvPr>
          <p:cNvPicPr>
            <a:picLocks noChangeAspect="1"/>
          </p:cNvPicPr>
          <p:nvPr/>
        </p:nvPicPr>
        <p:blipFill>
          <a:blip r:embed="rId3"/>
          <a:stretch>
            <a:fillRect/>
          </a:stretch>
        </p:blipFill>
        <p:spPr>
          <a:xfrm>
            <a:off x="811370" y="1926949"/>
            <a:ext cx="10363198" cy="3635168"/>
          </a:xfrm>
          <a:prstGeom prst="rect">
            <a:avLst/>
          </a:prstGeom>
        </p:spPr>
      </p:pic>
      <p:sp>
        <p:nvSpPr>
          <p:cNvPr id="8" name="Title 1">
            <a:extLst>
              <a:ext uri="{FF2B5EF4-FFF2-40B4-BE49-F238E27FC236}">
                <a16:creationId xmlns:a16="http://schemas.microsoft.com/office/drawing/2014/main" id="{9392EC5A-49C5-633B-5F54-A07A5A4BD58D}"/>
              </a:ext>
            </a:extLst>
          </p:cNvPr>
          <p:cNvSpPr txBox="1">
            <a:spLocks/>
          </p:cNvSpPr>
          <p:nvPr/>
        </p:nvSpPr>
        <p:spPr>
          <a:xfrm>
            <a:off x="196838" y="1044419"/>
            <a:ext cx="8858711" cy="37649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Wingdings" panose="05000000000000000000" pitchFamily="2" charset="2"/>
              <a:buChar char="§"/>
            </a:pPr>
            <a:r>
              <a:rPr lang="en-US" altLang="zh-CN" sz="2400" b="1">
                <a:latin typeface="+mn-lt"/>
              </a:rPr>
              <a:t>Comparison Results with SOTA methods</a:t>
            </a:r>
            <a:endParaRPr lang="en-US" sz="2400" b="1" dirty="0">
              <a:latin typeface="+mn-lt"/>
            </a:endParaRPr>
          </a:p>
        </p:txBody>
      </p:sp>
      <p:sp>
        <p:nvSpPr>
          <p:cNvPr id="9" name="文本框 8">
            <a:extLst>
              <a:ext uri="{FF2B5EF4-FFF2-40B4-BE49-F238E27FC236}">
                <a16:creationId xmlns:a16="http://schemas.microsoft.com/office/drawing/2014/main" id="{4CAC0E74-97C9-AA7A-8D1B-61752B3F373F}"/>
              </a:ext>
            </a:extLst>
          </p:cNvPr>
          <p:cNvSpPr txBox="1"/>
          <p:nvPr/>
        </p:nvSpPr>
        <p:spPr>
          <a:xfrm>
            <a:off x="49096" y="111317"/>
            <a:ext cx="8280720" cy="584775"/>
          </a:xfrm>
          <a:prstGeom prst="rect">
            <a:avLst/>
          </a:prstGeom>
          <a:noFill/>
        </p:spPr>
        <p:txBody>
          <a:bodyPr wrap="square" rtlCol="0">
            <a:spAutoFit/>
          </a:bodyPr>
          <a:lstStyle/>
          <a:p>
            <a:r>
              <a:rPr lang="en-US" altLang="zh-CN" sz="3200" b="1" dirty="0">
                <a:solidFill>
                  <a:srgbClr val="002060"/>
                </a:solidFill>
              </a:rPr>
              <a:t>Experiments</a:t>
            </a:r>
          </a:p>
        </p:txBody>
      </p:sp>
    </p:spTree>
    <p:extLst>
      <p:ext uri="{BB962C8B-B14F-4D97-AF65-F5344CB8AC3E}">
        <p14:creationId xmlns:p14="http://schemas.microsoft.com/office/powerpoint/2010/main" val="367732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9">
            <a:extLst>
              <a:ext uri="{FF2B5EF4-FFF2-40B4-BE49-F238E27FC236}">
                <a16:creationId xmlns:a16="http://schemas.microsoft.com/office/drawing/2014/main" id="{7DDAF274-A176-CCDB-7309-9969E3BFE0C7}"/>
              </a:ext>
            </a:extLst>
          </p:cNvPr>
          <p:cNvCxnSpPr/>
          <p:nvPr/>
        </p:nvCxnSpPr>
        <p:spPr>
          <a:xfrm>
            <a:off x="49096" y="757648"/>
            <a:ext cx="9154197"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863A4D76-EA14-6884-AA17-A18F15D2A2F3}"/>
              </a:ext>
            </a:extLst>
          </p:cNvPr>
          <p:cNvPicPr>
            <a:picLocks noChangeAspect="1"/>
          </p:cNvPicPr>
          <p:nvPr/>
        </p:nvPicPr>
        <p:blipFill>
          <a:blip r:embed="rId3"/>
          <a:stretch>
            <a:fillRect/>
          </a:stretch>
        </p:blipFill>
        <p:spPr>
          <a:xfrm>
            <a:off x="1667816" y="1215336"/>
            <a:ext cx="7445774" cy="4427327"/>
          </a:xfrm>
          <a:prstGeom prst="rect">
            <a:avLst/>
          </a:prstGeom>
        </p:spPr>
      </p:pic>
      <p:sp>
        <p:nvSpPr>
          <p:cNvPr id="8" name="文本框 7">
            <a:extLst>
              <a:ext uri="{FF2B5EF4-FFF2-40B4-BE49-F238E27FC236}">
                <a16:creationId xmlns:a16="http://schemas.microsoft.com/office/drawing/2014/main" id="{81B68853-EAFE-41A3-F093-BF189F54A5F6}"/>
              </a:ext>
            </a:extLst>
          </p:cNvPr>
          <p:cNvSpPr txBox="1"/>
          <p:nvPr/>
        </p:nvSpPr>
        <p:spPr>
          <a:xfrm>
            <a:off x="120681" y="117941"/>
            <a:ext cx="8280720" cy="584775"/>
          </a:xfrm>
          <a:prstGeom prst="rect">
            <a:avLst/>
          </a:prstGeom>
          <a:noFill/>
        </p:spPr>
        <p:txBody>
          <a:bodyPr wrap="square" rtlCol="0">
            <a:spAutoFit/>
          </a:bodyPr>
          <a:lstStyle/>
          <a:p>
            <a:r>
              <a:rPr lang="en-US" altLang="zh-CN" sz="3200" b="1" dirty="0">
                <a:solidFill>
                  <a:srgbClr val="002060"/>
                </a:solidFill>
              </a:rPr>
              <a:t>Experiments</a:t>
            </a:r>
          </a:p>
        </p:txBody>
      </p:sp>
      <p:sp>
        <p:nvSpPr>
          <p:cNvPr id="9" name="Title 1">
            <a:extLst>
              <a:ext uri="{FF2B5EF4-FFF2-40B4-BE49-F238E27FC236}">
                <a16:creationId xmlns:a16="http://schemas.microsoft.com/office/drawing/2014/main" id="{35674600-DBD6-980D-0A30-1AB78577C912}"/>
              </a:ext>
            </a:extLst>
          </p:cNvPr>
          <p:cNvSpPr txBox="1">
            <a:spLocks/>
          </p:cNvSpPr>
          <p:nvPr/>
        </p:nvSpPr>
        <p:spPr>
          <a:xfrm>
            <a:off x="120681" y="856172"/>
            <a:ext cx="8858711" cy="37649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Wingdings" panose="05000000000000000000" pitchFamily="2" charset="2"/>
              <a:buChar char="§"/>
            </a:pPr>
            <a:r>
              <a:rPr lang="en-US" altLang="zh-CN" sz="2400" b="1">
                <a:latin typeface="+mn-lt"/>
              </a:rPr>
              <a:t>Comparison Results Visualization</a:t>
            </a:r>
            <a:endParaRPr lang="en-US" sz="2400" b="1" dirty="0">
              <a:latin typeface="+mn-lt"/>
            </a:endParaRPr>
          </a:p>
        </p:txBody>
      </p:sp>
      <p:sp>
        <p:nvSpPr>
          <p:cNvPr id="10" name="文本框 9">
            <a:extLst>
              <a:ext uri="{FF2B5EF4-FFF2-40B4-BE49-F238E27FC236}">
                <a16:creationId xmlns:a16="http://schemas.microsoft.com/office/drawing/2014/main" id="{560DB951-E310-49C2-53B9-74D08C83E1A5}"/>
              </a:ext>
            </a:extLst>
          </p:cNvPr>
          <p:cNvSpPr txBox="1"/>
          <p:nvPr/>
        </p:nvSpPr>
        <p:spPr>
          <a:xfrm>
            <a:off x="246169" y="5746407"/>
            <a:ext cx="11699661" cy="400110"/>
          </a:xfrm>
          <a:prstGeom prst="rect">
            <a:avLst/>
          </a:prstGeom>
          <a:noFill/>
        </p:spPr>
        <p:txBody>
          <a:bodyPr wrap="square">
            <a:spAutoFit/>
          </a:bodyPr>
          <a:lstStyle/>
          <a:p>
            <a:pPr marL="285750" indent="-285750">
              <a:buFont typeface="Arial" panose="020B0604020202020204" pitchFamily="34" charset="0"/>
              <a:buChar char="•"/>
            </a:pPr>
            <a:r>
              <a:rPr lang="en-US" altLang="zh-CN" sz="2000">
                <a:latin typeface="Calibri" panose="020F0502020204030204" pitchFamily="34" charset="0"/>
                <a:cs typeface="Calibri" panose="020F0502020204030204" pitchFamily="34" charset="0"/>
              </a:rPr>
              <a:t>Accurately segments the shape of brain tumors as well as their edges</a:t>
            </a:r>
            <a:endParaRPr lang="zh-CN" altLang="en-US" sz="2000">
              <a:latin typeface="Calibri" panose="020F0502020204030204" pitchFamily="34" charset="0"/>
              <a:cs typeface="Calibri" panose="020F0502020204030204" pitchFamily="34" charset="0"/>
            </a:endParaRPr>
          </a:p>
        </p:txBody>
      </p:sp>
      <p:sp>
        <p:nvSpPr>
          <p:cNvPr id="11" name="文本框 10">
            <a:extLst>
              <a:ext uri="{FF2B5EF4-FFF2-40B4-BE49-F238E27FC236}">
                <a16:creationId xmlns:a16="http://schemas.microsoft.com/office/drawing/2014/main" id="{EC787E1B-05C2-83A8-683A-2670DD469ECC}"/>
              </a:ext>
            </a:extLst>
          </p:cNvPr>
          <p:cNvSpPr txBox="1"/>
          <p:nvPr/>
        </p:nvSpPr>
        <p:spPr>
          <a:xfrm>
            <a:off x="246168" y="6247829"/>
            <a:ext cx="11699661" cy="400110"/>
          </a:xfrm>
          <a:prstGeom prst="rect">
            <a:avLst/>
          </a:prstGeom>
          <a:noFill/>
        </p:spPr>
        <p:txBody>
          <a:bodyPr wrap="square">
            <a:spAutoFit/>
          </a:bodyPr>
          <a:lstStyle/>
          <a:p>
            <a:pPr marL="285750" indent="-285750">
              <a:buFont typeface="Arial" panose="020B0604020202020204" pitchFamily="34" charset="0"/>
              <a:buChar char="•"/>
            </a:pPr>
            <a:r>
              <a:rPr lang="en-US" altLang="zh-CN" sz="2000">
                <a:latin typeface="Calibri" panose="020F0502020204030204" pitchFamily="34" charset="0"/>
                <a:cs typeface="Calibri" panose="020F0502020204030204" pitchFamily="34" charset="0"/>
              </a:rPr>
              <a:t>Even small necrotic(NCR) areas and enhanced tumor regions(ET) overlapping are correctly distinguished</a:t>
            </a:r>
            <a:endParaRPr lang="zh-CN" altLang="en-US" sz="20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994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fade">
                                      <p:cBhvr>
                                        <p:cTn id="22"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9">
            <a:extLst>
              <a:ext uri="{FF2B5EF4-FFF2-40B4-BE49-F238E27FC236}">
                <a16:creationId xmlns:a16="http://schemas.microsoft.com/office/drawing/2014/main" id="{7DDAF274-A176-CCDB-7309-9969E3BFE0C7}"/>
              </a:ext>
            </a:extLst>
          </p:cNvPr>
          <p:cNvCxnSpPr/>
          <p:nvPr/>
        </p:nvCxnSpPr>
        <p:spPr>
          <a:xfrm>
            <a:off x="49096" y="757648"/>
            <a:ext cx="9154197"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11031E9F-A4E7-1499-5796-5AE2DDF3EFD3}"/>
              </a:ext>
            </a:extLst>
          </p:cNvPr>
          <p:cNvSpPr txBox="1">
            <a:spLocks/>
          </p:cNvSpPr>
          <p:nvPr/>
        </p:nvSpPr>
        <p:spPr>
          <a:xfrm>
            <a:off x="196838" y="1044419"/>
            <a:ext cx="8858711" cy="37649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Wingdings" panose="05000000000000000000" pitchFamily="2" charset="2"/>
              <a:buChar char="§"/>
            </a:pPr>
            <a:r>
              <a:rPr lang="en-US" altLang="zh-CN" sz="2400" b="1">
                <a:latin typeface="+mn-lt"/>
              </a:rPr>
              <a:t>Ablation Study</a:t>
            </a:r>
            <a:endParaRPr lang="en-US" sz="2400" b="1" dirty="0">
              <a:latin typeface="+mn-lt"/>
            </a:endParaRPr>
          </a:p>
        </p:txBody>
      </p:sp>
      <p:pic>
        <p:nvPicPr>
          <p:cNvPr id="4" name="图片 3">
            <a:extLst>
              <a:ext uri="{FF2B5EF4-FFF2-40B4-BE49-F238E27FC236}">
                <a16:creationId xmlns:a16="http://schemas.microsoft.com/office/drawing/2014/main" id="{3A12B555-A6F2-87D0-EC0D-4C4E61C261E4}"/>
              </a:ext>
            </a:extLst>
          </p:cNvPr>
          <p:cNvPicPr>
            <a:picLocks noChangeAspect="1"/>
          </p:cNvPicPr>
          <p:nvPr/>
        </p:nvPicPr>
        <p:blipFill>
          <a:blip r:embed="rId3"/>
          <a:stretch>
            <a:fillRect/>
          </a:stretch>
        </p:blipFill>
        <p:spPr>
          <a:xfrm>
            <a:off x="1853749" y="1700378"/>
            <a:ext cx="7349544" cy="2685410"/>
          </a:xfrm>
          <a:prstGeom prst="rect">
            <a:avLst/>
          </a:prstGeom>
        </p:spPr>
      </p:pic>
      <p:sp>
        <p:nvSpPr>
          <p:cNvPr id="6" name="文本框 5">
            <a:extLst>
              <a:ext uri="{FF2B5EF4-FFF2-40B4-BE49-F238E27FC236}">
                <a16:creationId xmlns:a16="http://schemas.microsoft.com/office/drawing/2014/main" id="{15A3EA3D-DCF9-D1AB-67B3-E828D9BCF00A}"/>
              </a:ext>
            </a:extLst>
          </p:cNvPr>
          <p:cNvSpPr txBox="1"/>
          <p:nvPr/>
        </p:nvSpPr>
        <p:spPr>
          <a:xfrm>
            <a:off x="49096" y="117941"/>
            <a:ext cx="8280720" cy="584775"/>
          </a:xfrm>
          <a:prstGeom prst="rect">
            <a:avLst/>
          </a:prstGeom>
          <a:noFill/>
        </p:spPr>
        <p:txBody>
          <a:bodyPr wrap="square" rtlCol="0">
            <a:spAutoFit/>
          </a:bodyPr>
          <a:lstStyle/>
          <a:p>
            <a:r>
              <a:rPr lang="en-US" altLang="zh-CN" sz="3200" b="1" dirty="0">
                <a:solidFill>
                  <a:srgbClr val="002060"/>
                </a:solidFill>
              </a:rPr>
              <a:t>Experiments</a:t>
            </a:r>
          </a:p>
        </p:txBody>
      </p:sp>
      <p:sp>
        <p:nvSpPr>
          <p:cNvPr id="8" name="文本框 7">
            <a:extLst>
              <a:ext uri="{FF2B5EF4-FFF2-40B4-BE49-F238E27FC236}">
                <a16:creationId xmlns:a16="http://schemas.microsoft.com/office/drawing/2014/main" id="{FF95184D-49AA-3480-D602-DE0D68A819C2}"/>
              </a:ext>
            </a:extLst>
          </p:cNvPr>
          <p:cNvSpPr txBox="1"/>
          <p:nvPr/>
        </p:nvSpPr>
        <p:spPr>
          <a:xfrm>
            <a:off x="341952" y="4582868"/>
            <a:ext cx="11699661" cy="707886"/>
          </a:xfrm>
          <a:prstGeom prst="rect">
            <a:avLst/>
          </a:prstGeom>
          <a:noFill/>
        </p:spPr>
        <p:txBody>
          <a:bodyPr wrap="square">
            <a:spAutoFit/>
          </a:bodyPr>
          <a:lstStyle/>
          <a:p>
            <a:pPr marL="285750" indent="-285750">
              <a:buFont typeface="Arial" panose="020B0604020202020204" pitchFamily="34" charset="0"/>
              <a:buChar char="•"/>
            </a:pPr>
            <a:r>
              <a:rPr lang="en-US" altLang="zh-CN" sz="2000">
                <a:latin typeface="Calibri" panose="020F0502020204030204" pitchFamily="34" charset="0"/>
                <a:cs typeface="Calibri" panose="020F0502020204030204" pitchFamily="34" charset="0"/>
              </a:rPr>
              <a:t>Unet+ACML: Significant improvement in the segmentation of all categories, confirming that the global  contextual information is effective</a:t>
            </a:r>
            <a:endParaRPr lang="zh-CN" altLang="en-US" sz="2000">
              <a:latin typeface="Calibri" panose="020F0502020204030204" pitchFamily="34" charset="0"/>
              <a:cs typeface="Calibri" panose="020F0502020204030204" pitchFamily="34" charset="0"/>
            </a:endParaRPr>
          </a:p>
        </p:txBody>
      </p:sp>
      <p:sp>
        <p:nvSpPr>
          <p:cNvPr id="14" name="文本框 13">
            <a:extLst>
              <a:ext uri="{FF2B5EF4-FFF2-40B4-BE49-F238E27FC236}">
                <a16:creationId xmlns:a16="http://schemas.microsoft.com/office/drawing/2014/main" id="{9A640CD9-3C1E-8139-EA18-A9EF26CF342D}"/>
              </a:ext>
            </a:extLst>
          </p:cNvPr>
          <p:cNvSpPr txBox="1"/>
          <p:nvPr/>
        </p:nvSpPr>
        <p:spPr>
          <a:xfrm>
            <a:off x="341952" y="5305489"/>
            <a:ext cx="11699661" cy="707886"/>
          </a:xfrm>
          <a:prstGeom prst="rect">
            <a:avLst/>
          </a:prstGeom>
          <a:noFill/>
        </p:spPr>
        <p:txBody>
          <a:bodyPr wrap="square">
            <a:spAutoFit/>
          </a:bodyPr>
          <a:lstStyle/>
          <a:p>
            <a:pPr marL="285750" indent="-285750">
              <a:buFont typeface="Arial" panose="020B0604020202020204" pitchFamily="34" charset="0"/>
              <a:buChar char="•"/>
            </a:pPr>
            <a:r>
              <a:rPr lang="en-US" altLang="zh-CN" sz="2000">
                <a:latin typeface="Calibri" panose="020F0502020204030204" pitchFamily="34" charset="0"/>
                <a:cs typeface="Calibri" panose="020F0502020204030204" pitchFamily="34" charset="0"/>
              </a:rPr>
              <a:t>Compared to Unet+MFEM , ET has shown a greater improvement in Unet+ACML over Unet, indicates that ACML can simultaneously focus on local features</a:t>
            </a:r>
            <a:endParaRPr lang="zh-CN" altLang="en-US" sz="20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31991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9">
            <a:extLst>
              <a:ext uri="{FF2B5EF4-FFF2-40B4-BE49-F238E27FC236}">
                <a16:creationId xmlns:a16="http://schemas.microsoft.com/office/drawing/2014/main" id="{7DDAF274-A176-CCDB-7309-9969E3BFE0C7}"/>
              </a:ext>
            </a:extLst>
          </p:cNvPr>
          <p:cNvCxnSpPr/>
          <p:nvPr/>
        </p:nvCxnSpPr>
        <p:spPr>
          <a:xfrm>
            <a:off x="49096" y="757648"/>
            <a:ext cx="9154197"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F101B33C-1920-E7C2-1263-9915C5027272}"/>
              </a:ext>
            </a:extLst>
          </p:cNvPr>
          <p:cNvSpPr txBox="1"/>
          <p:nvPr/>
        </p:nvSpPr>
        <p:spPr>
          <a:xfrm>
            <a:off x="104489" y="121318"/>
            <a:ext cx="10268803" cy="584775"/>
          </a:xfrm>
          <a:prstGeom prst="rect">
            <a:avLst/>
          </a:prstGeom>
          <a:noFill/>
        </p:spPr>
        <p:txBody>
          <a:bodyPr wrap="square" rtlCol="0">
            <a:spAutoFit/>
          </a:bodyPr>
          <a:lstStyle/>
          <a:p>
            <a:r>
              <a:rPr lang="en-US" altLang="zh-CN" sz="3200" b="1">
                <a:solidFill>
                  <a:srgbClr val="002060"/>
                </a:solidFill>
                <a:latin typeface="Calibri" panose="020F0502020204030204" pitchFamily="34" charset="0"/>
                <a:ea typeface="Calibri" panose="020F0502020204030204" pitchFamily="34" charset="0"/>
                <a:cs typeface="Calibri" panose="020F0502020204030204" pitchFamily="34" charset="0"/>
              </a:rPr>
              <a:t>Conclusion</a:t>
            </a:r>
          </a:p>
        </p:txBody>
      </p:sp>
      <p:sp>
        <p:nvSpPr>
          <p:cNvPr id="5" name="文本框 4">
            <a:extLst>
              <a:ext uri="{FF2B5EF4-FFF2-40B4-BE49-F238E27FC236}">
                <a16:creationId xmlns:a16="http://schemas.microsoft.com/office/drawing/2014/main" id="{487DFD75-DE0C-E9F6-1BD9-C3B2D8870722}"/>
              </a:ext>
            </a:extLst>
          </p:cNvPr>
          <p:cNvSpPr txBox="1"/>
          <p:nvPr/>
        </p:nvSpPr>
        <p:spPr>
          <a:xfrm>
            <a:off x="719570" y="1349787"/>
            <a:ext cx="9906001" cy="5139869"/>
          </a:xfrm>
          <a:prstGeom prst="rect">
            <a:avLst/>
          </a:prstGeom>
          <a:noFill/>
        </p:spPr>
        <p:txBody>
          <a:bodyPr wrap="square" rtlCol="0">
            <a:spAutoFit/>
          </a:bodyPr>
          <a:lstStyle/>
          <a:p>
            <a:pPr marL="285750" indent="-285750" algn="just">
              <a:buFont typeface="Arial" panose="020B0604020202020204" pitchFamily="34" charset="0"/>
              <a:buChar char="•"/>
            </a:pPr>
            <a:r>
              <a:rPr lang="en-US" sz="2400" b="1"/>
              <a:t>To capture enough global context and handle morphological heterogeneity relations across tumor categories, this paper presents a novel approach for adaptively capturing multi-scale and multi-category semantic relations.</a:t>
            </a:r>
            <a:endParaRPr lang="en-US" altLang="zh-CN" sz="2400" b="1"/>
          </a:p>
          <a:p>
            <a:pPr marL="285750" indent="-28575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b="1"/>
              <a:t>Multi-category Brain Tumor Segmentation via Multi-scale and Cross-category Relation ModelingFramework </a:t>
            </a:r>
            <a:r>
              <a:rPr lang="en-US" sz="2400" b="1" dirty="0"/>
              <a:t>is proposed:</a:t>
            </a:r>
          </a:p>
          <a:p>
            <a:pPr marL="342900" indent="-342900" algn="just">
              <a:buFont typeface="Wingdings" panose="05000000000000000000" pitchFamily="2" charset="2"/>
              <a:buChar char="Ø"/>
            </a:pPr>
            <a:r>
              <a:rPr lang="en-US" sz="2400"/>
              <a:t>Adaptive Context Attention for Multi-scale Feature Learning</a:t>
            </a:r>
          </a:p>
          <a:p>
            <a:pPr marL="342900" indent="-342900" algn="just">
              <a:buFont typeface="Wingdings" panose="05000000000000000000" pitchFamily="2" charset="2"/>
              <a:buChar char="Ø"/>
            </a:pPr>
            <a:r>
              <a:rPr lang="en-US" sz="2400"/>
              <a:t>Multi-category Feature Enhancement Module</a:t>
            </a:r>
          </a:p>
          <a:p>
            <a:pPr marL="342900" indent="-342900" algn="just">
              <a:buFont typeface="Wingdings" panose="05000000000000000000" pitchFamily="2" charset="2"/>
              <a:buChar char="Ø"/>
            </a:pPr>
            <a:endParaRPr lang="en-US" sz="2400" dirty="0"/>
          </a:p>
          <a:p>
            <a:pPr marL="342900" indent="-342900" algn="just">
              <a:buFont typeface="Arial" panose="020B0604020202020204" pitchFamily="34" charset="0"/>
              <a:buChar char="•"/>
            </a:pPr>
            <a:r>
              <a:rPr lang="en-US" sz="2400" b="1"/>
              <a:t>Experiments among public datasets BraTS 2019 and BraTS 2020 validate </a:t>
            </a:r>
            <a:r>
              <a:rPr lang="en-US" sz="2400" b="1" dirty="0"/>
              <a:t>the effectiveness of the proposed method.</a:t>
            </a:r>
            <a:endParaRPr lang="en-US" sz="2400" dirty="0"/>
          </a:p>
          <a:p>
            <a:pPr marL="285750" indent="-285750">
              <a:buFont typeface="Arial" panose="020B0604020202020204" pitchFamily="34" charset="0"/>
              <a:buChar char="•"/>
            </a:pPr>
            <a:endParaRPr lang="en-US" sz="2000" dirty="0"/>
          </a:p>
          <a:p>
            <a:endParaRPr lang="en-US" sz="2000" dirty="0"/>
          </a:p>
        </p:txBody>
      </p:sp>
    </p:spTree>
    <p:extLst>
      <p:ext uri="{BB962C8B-B14F-4D97-AF65-F5344CB8AC3E}">
        <p14:creationId xmlns:p14="http://schemas.microsoft.com/office/powerpoint/2010/main" val="29447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7DC9943F-0921-931D-9F6C-D4EF591577F1}"/>
              </a:ext>
            </a:extLst>
          </p:cNvPr>
          <p:cNvCxnSpPr>
            <a:cxnSpLocks/>
          </p:cNvCxnSpPr>
          <p:nvPr/>
        </p:nvCxnSpPr>
        <p:spPr>
          <a:xfrm>
            <a:off x="0" y="756954"/>
            <a:ext cx="9214650" cy="0"/>
          </a:xfrm>
          <a:prstGeom prst="line">
            <a:avLst/>
          </a:prstGeom>
          <a:ln w="1270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C7084075-FE20-1A79-AEF8-CB3C67B4CA39}"/>
              </a:ext>
            </a:extLst>
          </p:cNvPr>
          <p:cNvSpPr txBox="1"/>
          <p:nvPr/>
        </p:nvSpPr>
        <p:spPr>
          <a:xfrm>
            <a:off x="104489" y="172179"/>
            <a:ext cx="10268803" cy="584775"/>
          </a:xfrm>
          <a:prstGeom prst="rect">
            <a:avLst/>
          </a:prstGeom>
          <a:noFill/>
        </p:spPr>
        <p:txBody>
          <a:bodyPr wrap="square" rtlCol="0">
            <a:spAutoFit/>
          </a:bodyPr>
          <a:lstStyle/>
          <a:p>
            <a:r>
              <a:rPr lang="en-US" altLang="zh-CN" sz="3200" b="1">
                <a:solidFill>
                  <a:srgbClr val="002060"/>
                </a:solidFill>
                <a:latin typeface="Calibri" panose="020F0502020204030204" pitchFamily="34" charset="0"/>
                <a:ea typeface="Calibri" panose="020F0502020204030204" pitchFamily="34" charset="0"/>
                <a:cs typeface="Calibri" panose="020F0502020204030204" pitchFamily="34" charset="0"/>
              </a:rPr>
              <a:t>Background</a:t>
            </a:r>
          </a:p>
        </p:txBody>
      </p:sp>
      <p:sp>
        <p:nvSpPr>
          <p:cNvPr id="3" name="文本框 2">
            <a:extLst>
              <a:ext uri="{FF2B5EF4-FFF2-40B4-BE49-F238E27FC236}">
                <a16:creationId xmlns:a16="http://schemas.microsoft.com/office/drawing/2014/main" id="{1A9DB1A3-4890-2EB7-4FA0-59B3DB2882EF}"/>
              </a:ext>
            </a:extLst>
          </p:cNvPr>
          <p:cNvSpPr txBox="1"/>
          <p:nvPr/>
        </p:nvSpPr>
        <p:spPr>
          <a:xfrm>
            <a:off x="364365" y="937190"/>
            <a:ext cx="9513144" cy="461665"/>
          </a:xfrm>
          <a:prstGeom prst="rect">
            <a:avLst/>
          </a:prstGeom>
          <a:noFill/>
        </p:spPr>
        <p:txBody>
          <a:bodyPr wrap="square">
            <a:spAutoFit/>
          </a:bodyPr>
          <a:lstStyle/>
          <a:p>
            <a:pPr marL="285750" indent="-285750">
              <a:buFont typeface="Wingdings" panose="05000000000000000000" pitchFamily="2" charset="2"/>
              <a:buChar char="n"/>
            </a:pPr>
            <a:r>
              <a:rPr lang="en-US" altLang="zh-CN" sz="2400" b="1">
                <a:latin typeface="Calibri" panose="020F0502020204030204" pitchFamily="34" charset="0"/>
                <a:ea typeface="Calibri" panose="020F0502020204030204" pitchFamily="34" charset="0"/>
                <a:cs typeface="Calibri" panose="020F0502020204030204" pitchFamily="34" charset="0"/>
              </a:rPr>
              <a:t>Brain Tumor Segmentation Challenges</a:t>
            </a:r>
            <a:endParaRPr lang="zh-CN" altLang="en-US" sz="2400" b="1">
              <a:latin typeface="Calibri" panose="020F0502020204030204" pitchFamily="34" charset="0"/>
              <a:cs typeface="Calibri" panose="020F0502020204030204" pitchFamily="34" charset="0"/>
            </a:endParaRPr>
          </a:p>
        </p:txBody>
      </p:sp>
      <p:sp>
        <p:nvSpPr>
          <p:cNvPr id="2" name="文本框 1">
            <a:extLst>
              <a:ext uri="{FF2B5EF4-FFF2-40B4-BE49-F238E27FC236}">
                <a16:creationId xmlns:a16="http://schemas.microsoft.com/office/drawing/2014/main" id="{975C74A3-765F-6B22-81A0-6FACBA07AA05}"/>
              </a:ext>
            </a:extLst>
          </p:cNvPr>
          <p:cNvSpPr txBox="1"/>
          <p:nvPr/>
        </p:nvSpPr>
        <p:spPr>
          <a:xfrm>
            <a:off x="769570" y="1579090"/>
            <a:ext cx="8702734" cy="461665"/>
          </a:xfrm>
          <a:prstGeom prst="rect">
            <a:avLst/>
          </a:prstGeom>
          <a:noFill/>
        </p:spPr>
        <p:txBody>
          <a:bodyPr wrap="square">
            <a:spAutoFit/>
          </a:bodyPr>
          <a:lstStyle/>
          <a:p>
            <a:pPr marL="342900" indent="-342900">
              <a:buFont typeface="Arial" panose="020B0604020202020204" pitchFamily="34" charset="0"/>
              <a:buChar char="•"/>
            </a:pPr>
            <a:r>
              <a:rPr lang="en-US" altLang="zh-CN" sz="2400">
                <a:latin typeface="Calibri" panose="020F0502020204030204" pitchFamily="34" charset="0"/>
                <a:ea typeface="Calibri" panose="020F0502020204030204" pitchFamily="34" charset="0"/>
                <a:cs typeface="Calibri" panose="020F0502020204030204" pitchFamily="34" charset="0"/>
              </a:rPr>
              <a:t>Tumor location and boundary refinement</a:t>
            </a:r>
            <a:endParaRPr lang="zh-CN" altLang="en-US" sz="2400">
              <a:latin typeface="Calibri" panose="020F0502020204030204" pitchFamily="34" charset="0"/>
              <a:cs typeface="Calibri" panose="020F0502020204030204" pitchFamily="34" charset="0"/>
            </a:endParaRPr>
          </a:p>
        </p:txBody>
      </p:sp>
      <p:sp>
        <p:nvSpPr>
          <p:cNvPr id="5" name="文本框 4">
            <a:extLst>
              <a:ext uri="{FF2B5EF4-FFF2-40B4-BE49-F238E27FC236}">
                <a16:creationId xmlns:a16="http://schemas.microsoft.com/office/drawing/2014/main" id="{F9F9ED19-5E85-D9D1-D994-B42D97EFB9C4}"/>
              </a:ext>
            </a:extLst>
          </p:cNvPr>
          <p:cNvSpPr txBox="1"/>
          <p:nvPr/>
        </p:nvSpPr>
        <p:spPr>
          <a:xfrm>
            <a:off x="769570" y="2220990"/>
            <a:ext cx="7675510" cy="461665"/>
          </a:xfrm>
          <a:prstGeom prst="rect">
            <a:avLst/>
          </a:prstGeom>
          <a:noFill/>
        </p:spPr>
        <p:txBody>
          <a:bodyPr wrap="square">
            <a:spAutoFit/>
          </a:bodyPr>
          <a:lstStyle/>
          <a:p>
            <a:pPr marL="342900" indent="-342900">
              <a:buFont typeface="Arial" panose="020B0604020202020204" pitchFamily="34" charset="0"/>
              <a:buChar char="•"/>
            </a:pPr>
            <a:r>
              <a:rPr lang="en-US" altLang="zh-CN" sz="2400">
                <a:latin typeface="Calibri" panose="020F0502020204030204" pitchFamily="34" charset="0"/>
                <a:ea typeface="Calibri" panose="020F0502020204030204" pitchFamily="34" charset="0"/>
                <a:cs typeface="Calibri" panose="020F0502020204030204" pitchFamily="34" charset="0"/>
              </a:rPr>
              <a:t>Distinguish multiple categories of sub-regions</a:t>
            </a:r>
            <a:endParaRPr lang="zh-CN" altLang="en-US" sz="2400">
              <a:latin typeface="Calibri" panose="020F0502020204030204" pitchFamily="34" charset="0"/>
              <a:cs typeface="Calibri" panose="020F0502020204030204" pitchFamily="34" charset="0"/>
            </a:endParaRPr>
          </a:p>
        </p:txBody>
      </p:sp>
      <p:pic>
        <p:nvPicPr>
          <p:cNvPr id="8" name="图片 7">
            <a:extLst>
              <a:ext uri="{FF2B5EF4-FFF2-40B4-BE49-F238E27FC236}">
                <a16:creationId xmlns:a16="http://schemas.microsoft.com/office/drawing/2014/main" id="{0F8019B3-6647-231B-CDA1-68B3D4C6423B}"/>
              </a:ext>
            </a:extLst>
          </p:cNvPr>
          <p:cNvPicPr>
            <a:picLocks noChangeAspect="1"/>
          </p:cNvPicPr>
          <p:nvPr/>
        </p:nvPicPr>
        <p:blipFill rotWithShape="1">
          <a:blip r:embed="rId3">
            <a:extLst>
              <a:ext uri="{28A0092B-C50C-407E-A947-70E740481C1C}">
                <a14:useLocalDpi xmlns:a14="http://schemas.microsoft.com/office/drawing/2010/main" val="0"/>
              </a:ext>
            </a:extLst>
          </a:blip>
          <a:srcRect t="16398"/>
          <a:stretch/>
        </p:blipFill>
        <p:spPr>
          <a:xfrm>
            <a:off x="2341936" y="2907634"/>
            <a:ext cx="6557366" cy="3736624"/>
          </a:xfrm>
          <a:prstGeom prst="rect">
            <a:avLst/>
          </a:prstGeom>
        </p:spPr>
      </p:pic>
    </p:spTree>
    <p:extLst>
      <p:ext uri="{BB962C8B-B14F-4D97-AF65-F5344CB8AC3E}">
        <p14:creationId xmlns:p14="http://schemas.microsoft.com/office/powerpoint/2010/main" val="173601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7DC9943F-0921-931D-9F6C-D4EF591577F1}"/>
              </a:ext>
            </a:extLst>
          </p:cNvPr>
          <p:cNvCxnSpPr>
            <a:cxnSpLocks/>
          </p:cNvCxnSpPr>
          <p:nvPr/>
        </p:nvCxnSpPr>
        <p:spPr>
          <a:xfrm>
            <a:off x="0" y="756954"/>
            <a:ext cx="9214650" cy="0"/>
          </a:xfrm>
          <a:prstGeom prst="line">
            <a:avLst/>
          </a:prstGeom>
          <a:ln w="12700"/>
        </p:spPr>
        <p:style>
          <a:lnRef idx="1">
            <a:schemeClr val="dk1"/>
          </a:lnRef>
          <a:fillRef idx="0">
            <a:schemeClr val="dk1"/>
          </a:fillRef>
          <a:effectRef idx="0">
            <a:schemeClr val="dk1"/>
          </a:effectRef>
          <a:fontRef idx="minor">
            <a:schemeClr val="tx1"/>
          </a:fontRef>
        </p:style>
      </p:cxnSp>
      <p:sp>
        <p:nvSpPr>
          <p:cNvPr id="25" name="文本框 24">
            <a:extLst>
              <a:ext uri="{FF2B5EF4-FFF2-40B4-BE49-F238E27FC236}">
                <a16:creationId xmlns:a16="http://schemas.microsoft.com/office/drawing/2014/main" id="{AE742DEB-D0B9-4C5C-5571-7C4EDD73F011}"/>
              </a:ext>
            </a:extLst>
          </p:cNvPr>
          <p:cNvSpPr txBox="1"/>
          <p:nvPr/>
        </p:nvSpPr>
        <p:spPr>
          <a:xfrm>
            <a:off x="104489" y="172179"/>
            <a:ext cx="10268803" cy="584775"/>
          </a:xfrm>
          <a:prstGeom prst="rect">
            <a:avLst/>
          </a:prstGeom>
          <a:noFill/>
        </p:spPr>
        <p:txBody>
          <a:bodyPr wrap="square" rtlCol="0">
            <a:spAutoFit/>
          </a:bodyPr>
          <a:lstStyle/>
          <a:p>
            <a:r>
              <a:rPr lang="en-US" altLang="zh-CN" sz="3200" b="1">
                <a:solidFill>
                  <a:srgbClr val="002060"/>
                </a:solidFill>
                <a:latin typeface="Calibri" panose="020F0502020204030204" pitchFamily="34" charset="0"/>
                <a:ea typeface="Calibri" panose="020F0502020204030204" pitchFamily="34" charset="0"/>
                <a:cs typeface="Calibri" panose="020F0502020204030204" pitchFamily="34" charset="0"/>
              </a:rPr>
              <a:t>Related Work</a:t>
            </a:r>
          </a:p>
        </p:txBody>
      </p:sp>
      <p:sp>
        <p:nvSpPr>
          <p:cNvPr id="4" name="文本框 3">
            <a:extLst>
              <a:ext uri="{FF2B5EF4-FFF2-40B4-BE49-F238E27FC236}">
                <a16:creationId xmlns:a16="http://schemas.microsoft.com/office/drawing/2014/main" id="{AE244D52-CABC-9E83-7D26-0DC448FEA4E1}"/>
              </a:ext>
            </a:extLst>
          </p:cNvPr>
          <p:cNvSpPr txBox="1"/>
          <p:nvPr/>
        </p:nvSpPr>
        <p:spPr>
          <a:xfrm>
            <a:off x="796275" y="3280152"/>
            <a:ext cx="7504160" cy="461665"/>
          </a:xfrm>
          <a:prstGeom prst="rect">
            <a:avLst/>
          </a:prstGeom>
          <a:noFill/>
        </p:spPr>
        <p:txBody>
          <a:bodyPr wrap="square">
            <a:spAutoFit/>
          </a:bodyPr>
          <a:lstStyle/>
          <a:p>
            <a:pPr marL="285750" indent="-285750">
              <a:buFont typeface="Wingdings" panose="05000000000000000000" pitchFamily="2" charset="2"/>
              <a:buChar char="p"/>
            </a:pPr>
            <a:r>
              <a:rPr lang="en-US" altLang="zh-CN" sz="2400" b="1">
                <a:latin typeface="Calibri" panose="020F0502020204030204" pitchFamily="34" charset="0"/>
                <a:ea typeface="Calibri" panose="020F0502020204030204" pitchFamily="34" charset="0"/>
                <a:cs typeface="Calibri" panose="020F0502020204030204" pitchFamily="34" charset="0"/>
              </a:rPr>
              <a:t>Limitations</a:t>
            </a:r>
            <a:endParaRPr lang="zh-CN" altLang="en-US" sz="2400" b="1" baseline="30000">
              <a:latin typeface="Calibri" panose="020F0502020204030204" pitchFamily="34" charset="0"/>
              <a:cs typeface="Calibri" panose="020F0502020204030204" pitchFamily="34" charset="0"/>
            </a:endParaRPr>
          </a:p>
        </p:txBody>
      </p:sp>
      <p:sp>
        <p:nvSpPr>
          <p:cNvPr id="5" name="文本框 4">
            <a:extLst>
              <a:ext uri="{FF2B5EF4-FFF2-40B4-BE49-F238E27FC236}">
                <a16:creationId xmlns:a16="http://schemas.microsoft.com/office/drawing/2014/main" id="{351B4BF8-FF95-8857-2244-67C16D169D2C}"/>
              </a:ext>
            </a:extLst>
          </p:cNvPr>
          <p:cNvSpPr txBox="1"/>
          <p:nvPr/>
        </p:nvSpPr>
        <p:spPr>
          <a:xfrm>
            <a:off x="1070131" y="1830461"/>
            <a:ext cx="7820845" cy="461665"/>
          </a:xfrm>
          <a:prstGeom prst="rect">
            <a:avLst/>
          </a:prstGeom>
          <a:noFill/>
        </p:spPr>
        <p:txBody>
          <a:bodyPr wrap="square">
            <a:spAutoFit/>
          </a:bodyPr>
          <a:lstStyle/>
          <a:p>
            <a:r>
              <a:rPr lang="en-US" altLang="zh-CN" sz="2400">
                <a:latin typeface="Calibri" panose="020F0502020204030204" pitchFamily="34" charset="0"/>
                <a:ea typeface="Calibri" panose="020F0502020204030204" pitchFamily="34" charset="0"/>
                <a:cs typeface="Calibri" panose="020F0502020204030204" pitchFamily="34" charset="0"/>
              </a:rPr>
              <a:t> Element-wise addition or concatenation</a:t>
            </a:r>
            <a:r>
              <a:rPr lang="en-US" altLang="zh-CN" sz="2400" baseline="30000">
                <a:latin typeface="Calibri" panose="020F0502020204030204" pitchFamily="34" charset="0"/>
                <a:ea typeface="Calibri" panose="020F0502020204030204" pitchFamily="34" charset="0"/>
                <a:cs typeface="Calibri" panose="020F0502020204030204" pitchFamily="34" charset="0"/>
              </a:rPr>
              <a:t>[1] [2] [3]</a:t>
            </a:r>
            <a:endParaRPr lang="zh-CN" altLang="en-US" sz="2400" baseline="30000">
              <a:solidFill>
                <a:srgbClr val="FF0000"/>
              </a:solidFill>
              <a:latin typeface="Calibri" panose="020F0502020204030204" pitchFamily="34" charset="0"/>
              <a:cs typeface="Calibri" panose="020F0502020204030204" pitchFamily="34" charset="0"/>
            </a:endParaRPr>
          </a:p>
        </p:txBody>
      </p:sp>
      <p:sp>
        <p:nvSpPr>
          <p:cNvPr id="7" name="文本框 6">
            <a:extLst>
              <a:ext uri="{FF2B5EF4-FFF2-40B4-BE49-F238E27FC236}">
                <a16:creationId xmlns:a16="http://schemas.microsoft.com/office/drawing/2014/main" id="{C4CEB181-FE27-E725-2721-AB35131BBA7F}"/>
              </a:ext>
            </a:extLst>
          </p:cNvPr>
          <p:cNvSpPr txBox="1"/>
          <p:nvPr/>
        </p:nvSpPr>
        <p:spPr>
          <a:xfrm>
            <a:off x="1070131" y="4184996"/>
            <a:ext cx="9183141" cy="913070"/>
          </a:xfrm>
          <a:prstGeom prst="rect">
            <a:avLst/>
          </a:prstGeom>
          <a:noFill/>
        </p:spPr>
        <p:txBody>
          <a:bodyPr wrap="square">
            <a:spAutoFit/>
          </a:bodyPr>
          <a:lstStyle/>
          <a:p>
            <a:pPr marL="400050" indent="-400050">
              <a:buFont typeface="+mj-lt"/>
              <a:buAutoNum type="romanUcPeriod"/>
            </a:pPr>
            <a:r>
              <a:rPr lang="en-US" altLang="zh-CN" sz="2000">
                <a:latin typeface="Calibri" panose="020F0502020204030204" pitchFamily="34" charset="0"/>
                <a:ea typeface="Calibri" panose="020F0502020204030204" pitchFamily="34" charset="0"/>
                <a:cs typeface="Calibri" panose="020F0502020204030204" pitchFamily="34" charset="0"/>
              </a:rPr>
              <a:t>Fail to capture the complex spatial semantic relations in multi-category tumors</a:t>
            </a:r>
          </a:p>
          <a:p>
            <a:pPr marL="400050" indent="-400050">
              <a:buFont typeface="+mj-lt"/>
              <a:buAutoNum type="romanUcPeriod"/>
            </a:pPr>
            <a:endParaRPr lang="en-US" altLang="zh-CN" sz="2000" baseline="3000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400050" indent="-400050">
              <a:buFont typeface="+mj-lt"/>
              <a:buAutoNum type="romanUcPeriod"/>
            </a:pPr>
            <a:r>
              <a:rPr lang="en-US" altLang="zh-CN" sz="2000">
                <a:latin typeface="Calibri" panose="020F0502020204030204" pitchFamily="34" charset="0"/>
                <a:ea typeface="Calibri" panose="020F0502020204030204" pitchFamily="34" charset="0"/>
                <a:cs typeface="Calibri" panose="020F0502020204030204" pitchFamily="34" charset="0"/>
              </a:rPr>
              <a:t>Introduce redundant information</a:t>
            </a:r>
          </a:p>
        </p:txBody>
      </p:sp>
      <p:sp>
        <p:nvSpPr>
          <p:cNvPr id="3" name="Rectangle 2">
            <a:extLst>
              <a:ext uri="{FF2B5EF4-FFF2-40B4-BE49-F238E27FC236}">
                <a16:creationId xmlns:a16="http://schemas.microsoft.com/office/drawing/2014/main" id="{F9957350-3251-F36C-F265-DE015E3E29BC}"/>
              </a:ext>
            </a:extLst>
          </p:cNvPr>
          <p:cNvSpPr/>
          <p:nvPr/>
        </p:nvSpPr>
        <p:spPr>
          <a:xfrm>
            <a:off x="1070131" y="5826373"/>
            <a:ext cx="11277669" cy="923330"/>
          </a:xfrm>
          <a:prstGeom prst="rect">
            <a:avLst/>
          </a:prstGeom>
        </p:spPr>
        <p:txBody>
          <a:bodyPr wrap="square">
            <a:spAutoFit/>
          </a:bodyPr>
          <a:lstStyle/>
          <a:p>
            <a:r>
              <a:rPr lang="en-US" sz="900" dirty="0">
                <a:latin typeface="Calibri" panose="020F0502020204030204" pitchFamily="34" charset="0"/>
                <a:ea typeface="Calibri" panose="020F0502020204030204" pitchFamily="34" charset="0"/>
                <a:cs typeface="Calibri" panose="020F0502020204030204" pitchFamily="34" charset="0"/>
              </a:rPr>
              <a:t>[1</a:t>
            </a:r>
            <a:r>
              <a:rPr lang="en-US" sz="900">
                <a:latin typeface="Calibri" panose="020F0502020204030204" pitchFamily="34" charset="0"/>
                <a:ea typeface="Calibri" panose="020F0502020204030204" pitchFamily="34" charset="0"/>
                <a:cs typeface="Calibri" panose="020F0502020204030204" pitchFamily="34" charset="0"/>
              </a:rPr>
              <a:t>] O. Oktay et al.“Attention u-net: Learning where to look for the pancreas”. in preprint arXiv:1804.03999. (2018)</a:t>
            </a:r>
            <a:endParaRPr lang="en-US" sz="900" dirty="0">
              <a:latin typeface="Calibri" panose="020F0502020204030204" pitchFamily="34" charset="0"/>
              <a:ea typeface="Calibri" panose="020F0502020204030204" pitchFamily="34" charset="0"/>
              <a:cs typeface="Calibri" panose="020F0502020204030204" pitchFamily="34" charset="0"/>
            </a:endParaRPr>
          </a:p>
          <a:p>
            <a:r>
              <a:rPr lang="en-US" sz="900" dirty="0">
                <a:latin typeface="Calibri" panose="020F0502020204030204" pitchFamily="34" charset="0"/>
                <a:ea typeface="Calibri" panose="020F0502020204030204" pitchFamily="34" charset="0"/>
                <a:cs typeface="Calibri" panose="020F0502020204030204" pitchFamily="34" charset="0"/>
              </a:rPr>
              <a:t>[2</a:t>
            </a:r>
            <a:r>
              <a:rPr lang="en-US" sz="900">
                <a:latin typeface="Calibri" panose="020F0502020204030204" pitchFamily="34" charset="0"/>
                <a:ea typeface="Calibri" panose="020F0502020204030204" pitchFamily="34" charset="0"/>
                <a:cs typeface="Calibri" panose="020F0502020204030204" pitchFamily="34" charset="0"/>
              </a:rPr>
              <a:t>] A. Myronenko et al.: “3d mri brain tumor segmentation using autoencoder regularization”. in MICCAI Brainlesion Workshop. Springer, pp. 311–320. (2019)</a:t>
            </a:r>
          </a:p>
          <a:p>
            <a:r>
              <a:rPr lang="en-US" sz="900">
                <a:latin typeface="Calibri" panose="020F0502020204030204" pitchFamily="34" charset="0"/>
                <a:ea typeface="Calibri" panose="020F0502020204030204" pitchFamily="34" charset="0"/>
                <a:cs typeface="Calibri" panose="020F0502020204030204" pitchFamily="34" charset="0"/>
              </a:rPr>
              <a:t>[</a:t>
            </a:r>
            <a:r>
              <a:rPr lang="en-US" sz="900" dirty="0">
                <a:latin typeface="Calibri" panose="020F0502020204030204" pitchFamily="34" charset="0"/>
                <a:ea typeface="Calibri" panose="020F0502020204030204" pitchFamily="34" charset="0"/>
                <a:cs typeface="Calibri" panose="020F0502020204030204" pitchFamily="34" charset="0"/>
              </a:rPr>
              <a:t>3</a:t>
            </a:r>
            <a:r>
              <a:rPr lang="en-US" sz="900">
                <a:latin typeface="Calibri" panose="020F0502020204030204" pitchFamily="34" charset="0"/>
                <a:ea typeface="Calibri" panose="020F0502020204030204" pitchFamily="34" charset="0"/>
                <a:cs typeface="Calibri" panose="020F0502020204030204" pitchFamily="34" charset="0"/>
              </a:rPr>
              <a:t>] Z. Jiang, C. Ding, M. Liu, and D. Tao.: “Two-stage cascaded u-net: 1st place solution to brats challenge 2019 segmentation task”. in MICCAI Brainlesion Workshop. Springer, pp. 231–241. (2020)</a:t>
            </a:r>
          </a:p>
          <a:p>
            <a:r>
              <a:rPr lang="en-US" altLang="zh-CN" sz="900">
                <a:latin typeface="Calibri" panose="020F0502020204030204" pitchFamily="34" charset="0"/>
                <a:ea typeface="Calibri" panose="020F0502020204030204" pitchFamily="34" charset="0"/>
                <a:cs typeface="Calibri" panose="020F0502020204030204" pitchFamily="34" charset="0"/>
              </a:rPr>
              <a:t>[4] </a:t>
            </a:r>
            <a:r>
              <a:rPr lang="en-US" sz="900">
                <a:latin typeface="Calibri" panose="020F0502020204030204" pitchFamily="34" charset="0"/>
                <a:ea typeface="Calibri" panose="020F0502020204030204" pitchFamily="34" charset="0"/>
                <a:cs typeface="Calibri" panose="020F0502020204030204" pitchFamily="34" charset="0"/>
              </a:rPr>
              <a:t>Liang-Chieh Chen.</a:t>
            </a:r>
            <a:r>
              <a:rPr lang="en-US" altLang="zh-CN" sz="900">
                <a:latin typeface="Calibri" panose="020F0502020204030204" pitchFamily="34" charset="0"/>
                <a:ea typeface="Calibri" panose="020F0502020204030204" pitchFamily="34" charset="0"/>
                <a:cs typeface="Calibri" panose="020F0502020204030204" pitchFamily="34" charset="0"/>
              </a:rPr>
              <a:t>et al</a:t>
            </a:r>
            <a:r>
              <a:rPr lang="en-US" sz="900">
                <a:latin typeface="Calibri" panose="020F0502020204030204" pitchFamily="34" charset="0"/>
                <a:ea typeface="Calibri" panose="020F0502020204030204" pitchFamily="34" charset="0"/>
                <a:cs typeface="Calibri" panose="020F0502020204030204" pitchFamily="34" charset="0"/>
              </a:rPr>
              <a:t>.: Encoder-Decoder with Atrous Separable Convolution for Semantic Image Segmentation. In: Proceedings of the European Conference on Computer Vision (ECCV), (2018)</a:t>
            </a:r>
          </a:p>
          <a:p>
            <a:r>
              <a:rPr lang="en-US" sz="900">
                <a:latin typeface="Calibri" panose="020F0502020204030204" pitchFamily="34" charset="0"/>
                <a:ea typeface="Calibri" panose="020F0502020204030204" pitchFamily="34" charset="0"/>
                <a:cs typeface="Calibri" panose="020F0502020204030204" pitchFamily="34" charset="0"/>
              </a:rPr>
              <a:t>[5] M. Yang</a:t>
            </a:r>
            <a:r>
              <a:rPr lang="en-US" altLang="zh-CN" sz="900">
                <a:latin typeface="Calibri" panose="020F0502020204030204" pitchFamily="34" charset="0"/>
                <a:ea typeface="Calibri" panose="020F0502020204030204" pitchFamily="34" charset="0"/>
                <a:cs typeface="Calibri" panose="020F0502020204030204" pitchFamily="34" charset="0"/>
              </a:rPr>
              <a:t> et al.: </a:t>
            </a:r>
            <a:r>
              <a:rPr lang="en-US" sz="900">
                <a:latin typeface="Calibri" panose="020F0502020204030204" pitchFamily="34" charset="0"/>
                <a:ea typeface="Calibri" panose="020F0502020204030204" pitchFamily="34" charset="0"/>
                <a:cs typeface="Calibri" panose="020F0502020204030204" pitchFamily="34" charset="0"/>
              </a:rPr>
              <a:t>“Denseaspp for semantic segmentation in street scenes. In: Proceedings of the IEEE/CVF Conference on Computer Vision and Pattern Recognition (CVPR), pp. 3684-3692 (2018)</a:t>
            </a:r>
          </a:p>
          <a:p>
            <a:r>
              <a:rPr lang="en-US" sz="900">
                <a:latin typeface="Calibri" panose="020F0502020204030204" pitchFamily="34" charset="0"/>
                <a:ea typeface="Calibri" panose="020F0502020204030204" pitchFamily="34" charset="0"/>
                <a:cs typeface="Calibri" panose="020F0502020204030204" pitchFamily="34" charset="0"/>
              </a:rPr>
              <a:t>[6] Shuanglang Feng </a:t>
            </a:r>
            <a:r>
              <a:rPr lang="en-US" altLang="zh-CN" sz="900">
                <a:latin typeface="Calibri" panose="020F0502020204030204" pitchFamily="34" charset="0"/>
                <a:ea typeface="Calibri" panose="020F0502020204030204" pitchFamily="34" charset="0"/>
                <a:cs typeface="Calibri" panose="020F0502020204030204" pitchFamily="34" charset="0"/>
              </a:rPr>
              <a:t>et al.:</a:t>
            </a:r>
            <a:r>
              <a:rPr lang="en-US" sz="900">
                <a:latin typeface="Calibri" panose="020F0502020204030204" pitchFamily="34" charset="0"/>
                <a:ea typeface="Calibri" panose="020F0502020204030204" pitchFamily="34" charset="0"/>
                <a:cs typeface="Calibri" panose="020F0502020204030204" pitchFamily="34" charset="0"/>
              </a:rPr>
              <a:t> “CPFNet: Context Pyramid Fusion Network for Medical Image Segmentation. In: IEEE Transactions on Medical Imaging, pp. 3008 - 3018 (2020)</a:t>
            </a:r>
          </a:p>
        </p:txBody>
      </p:sp>
      <p:sp>
        <p:nvSpPr>
          <p:cNvPr id="8" name="文本框 7">
            <a:extLst>
              <a:ext uri="{FF2B5EF4-FFF2-40B4-BE49-F238E27FC236}">
                <a16:creationId xmlns:a16="http://schemas.microsoft.com/office/drawing/2014/main" id="{54251A8A-2BA1-E5EA-D50A-D187E115DE8F}"/>
              </a:ext>
            </a:extLst>
          </p:cNvPr>
          <p:cNvSpPr txBox="1"/>
          <p:nvPr/>
        </p:nvSpPr>
        <p:spPr>
          <a:xfrm>
            <a:off x="223982" y="1226611"/>
            <a:ext cx="9513144" cy="461665"/>
          </a:xfrm>
          <a:prstGeom prst="rect">
            <a:avLst/>
          </a:prstGeom>
          <a:noFill/>
        </p:spPr>
        <p:txBody>
          <a:bodyPr wrap="square">
            <a:spAutoFit/>
          </a:bodyPr>
          <a:lstStyle/>
          <a:p>
            <a:pPr marL="285750" indent="-285750">
              <a:buFont typeface="Wingdings" panose="05000000000000000000" pitchFamily="2" charset="2"/>
              <a:buChar char="u"/>
            </a:pPr>
            <a:r>
              <a:rPr lang="en-US" altLang="zh-CN" sz="2400" b="1">
                <a:latin typeface="Calibri" panose="020F0502020204030204" pitchFamily="34" charset="0"/>
                <a:ea typeface="Calibri" panose="020F0502020204030204" pitchFamily="34" charset="0"/>
                <a:cs typeface="Calibri" panose="020F0502020204030204" pitchFamily="34" charset="0"/>
              </a:rPr>
              <a:t>Traditional feature extraction methods in brain tumor segmentation</a:t>
            </a:r>
            <a:endParaRPr lang="zh-CN" altLang="en-US" sz="2400" b="1">
              <a:latin typeface="Calibri" panose="020F0502020204030204" pitchFamily="34" charset="0"/>
              <a:cs typeface="Calibri" panose="020F0502020204030204" pitchFamily="34" charset="0"/>
            </a:endParaRPr>
          </a:p>
        </p:txBody>
      </p:sp>
      <p:sp>
        <p:nvSpPr>
          <p:cNvPr id="12" name="文本框 11">
            <a:extLst>
              <a:ext uri="{FF2B5EF4-FFF2-40B4-BE49-F238E27FC236}">
                <a16:creationId xmlns:a16="http://schemas.microsoft.com/office/drawing/2014/main" id="{4279EC97-5948-C094-552F-DA0F44C0E57F}"/>
              </a:ext>
            </a:extLst>
          </p:cNvPr>
          <p:cNvSpPr txBox="1"/>
          <p:nvPr/>
        </p:nvSpPr>
        <p:spPr>
          <a:xfrm>
            <a:off x="1070131" y="2533359"/>
            <a:ext cx="7820845" cy="461665"/>
          </a:xfrm>
          <a:prstGeom prst="rect">
            <a:avLst/>
          </a:prstGeom>
          <a:noFill/>
        </p:spPr>
        <p:txBody>
          <a:bodyPr wrap="square">
            <a:spAutoFit/>
          </a:bodyPr>
          <a:lstStyle/>
          <a:p>
            <a:r>
              <a:rPr lang="en-US" altLang="zh-CN" sz="2400">
                <a:latin typeface="Calibri" panose="020F0502020204030204" pitchFamily="34" charset="0"/>
                <a:ea typeface="Calibri" panose="020F0502020204030204" pitchFamily="34" charset="0"/>
                <a:cs typeface="Calibri" panose="020F0502020204030204" pitchFamily="34" charset="0"/>
              </a:rPr>
              <a:t>  Multi-scale feature aggregation</a:t>
            </a:r>
            <a:r>
              <a:rPr lang="en-US" altLang="zh-CN" sz="2400" baseline="30000">
                <a:latin typeface="Calibri" panose="020F0502020204030204" pitchFamily="34" charset="0"/>
                <a:ea typeface="Calibri" panose="020F0502020204030204" pitchFamily="34" charset="0"/>
                <a:cs typeface="Calibri" panose="020F0502020204030204" pitchFamily="34" charset="0"/>
              </a:rPr>
              <a:t>[4] [5] [6]</a:t>
            </a:r>
            <a:endParaRPr lang="zh-CN" altLang="en-US" sz="2400" baseline="3000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6528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3" grpId="0"/>
      <p:bldP spid="8"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7DC9943F-0921-931D-9F6C-D4EF591577F1}"/>
              </a:ext>
            </a:extLst>
          </p:cNvPr>
          <p:cNvCxnSpPr>
            <a:cxnSpLocks/>
          </p:cNvCxnSpPr>
          <p:nvPr/>
        </p:nvCxnSpPr>
        <p:spPr>
          <a:xfrm>
            <a:off x="0" y="756954"/>
            <a:ext cx="9214650" cy="0"/>
          </a:xfrm>
          <a:prstGeom prst="line">
            <a:avLst/>
          </a:prstGeom>
          <a:ln w="12700"/>
        </p:spPr>
        <p:style>
          <a:lnRef idx="1">
            <a:schemeClr val="dk1"/>
          </a:lnRef>
          <a:fillRef idx="0">
            <a:schemeClr val="dk1"/>
          </a:fillRef>
          <a:effectRef idx="0">
            <a:schemeClr val="dk1"/>
          </a:effectRef>
          <a:fontRef idx="minor">
            <a:schemeClr val="tx1"/>
          </a:fontRef>
        </p:style>
      </p:cxnSp>
      <p:sp>
        <p:nvSpPr>
          <p:cNvPr id="5" name="文本框 4">
            <a:extLst>
              <a:ext uri="{FF2B5EF4-FFF2-40B4-BE49-F238E27FC236}">
                <a16:creationId xmlns:a16="http://schemas.microsoft.com/office/drawing/2014/main" id="{D6EFDDEA-33D1-6F41-82C9-C125855C5548}"/>
              </a:ext>
            </a:extLst>
          </p:cNvPr>
          <p:cNvSpPr txBox="1"/>
          <p:nvPr/>
        </p:nvSpPr>
        <p:spPr>
          <a:xfrm>
            <a:off x="536344" y="1291478"/>
            <a:ext cx="8901813" cy="461665"/>
          </a:xfrm>
          <a:prstGeom prst="rect">
            <a:avLst/>
          </a:prstGeom>
          <a:noFill/>
        </p:spPr>
        <p:txBody>
          <a:bodyPr wrap="square">
            <a:spAutoFit/>
          </a:bodyPr>
          <a:lstStyle/>
          <a:p>
            <a:pPr marL="285750" indent="-285750">
              <a:buFont typeface="Wingdings" panose="05000000000000000000" pitchFamily="2" charset="2"/>
              <a:buChar char="n"/>
            </a:pPr>
            <a:r>
              <a:rPr lang="en-US" altLang="zh-CN" sz="2400">
                <a:latin typeface="Calibri" panose="020F0502020204030204" pitchFamily="34" charset="0"/>
                <a:ea typeface="Calibri" panose="020F0502020204030204" pitchFamily="34" charset="0"/>
                <a:cs typeface="Calibri" panose="020F0502020204030204" pitchFamily="34" charset="0"/>
              </a:rPr>
              <a:t>  Different characteristics across different levels of the encoder</a:t>
            </a:r>
            <a:endParaRPr lang="zh-CN" altLang="en-US" sz="2000" b="1">
              <a:latin typeface="Calibri" panose="020F0502020204030204" pitchFamily="34" charset="0"/>
              <a:cs typeface="Calibri" panose="020F0502020204030204" pitchFamily="34" charset="0"/>
            </a:endParaRPr>
          </a:p>
        </p:txBody>
      </p:sp>
      <p:grpSp>
        <p:nvGrpSpPr>
          <p:cNvPr id="15" name="组合 14">
            <a:extLst>
              <a:ext uri="{FF2B5EF4-FFF2-40B4-BE49-F238E27FC236}">
                <a16:creationId xmlns:a16="http://schemas.microsoft.com/office/drawing/2014/main" id="{AEB4D0A1-61C6-3D96-A4AF-14B2F17D4CA5}"/>
              </a:ext>
            </a:extLst>
          </p:cNvPr>
          <p:cNvGrpSpPr/>
          <p:nvPr/>
        </p:nvGrpSpPr>
        <p:grpSpPr>
          <a:xfrm>
            <a:off x="1113226" y="2574209"/>
            <a:ext cx="14040" cy="14760"/>
            <a:chOff x="4597064" y="1738532"/>
            <a:chExt cx="14040" cy="14760"/>
          </a:xfrm>
        </p:grpSpPr>
        <mc:AlternateContent xmlns:mc="http://schemas.openxmlformats.org/markup-compatibility/2006" xmlns:p14="http://schemas.microsoft.com/office/powerpoint/2010/main">
          <mc:Choice Requires="p14">
            <p:contentPart p14:bwMode="auto" r:id="rId3">
              <p14:nvContentPartPr>
                <p14:cNvPr id="10" name="墨迹 9">
                  <a:extLst>
                    <a:ext uri="{FF2B5EF4-FFF2-40B4-BE49-F238E27FC236}">
                      <a16:creationId xmlns:a16="http://schemas.microsoft.com/office/drawing/2014/main" id="{949A0FAF-B455-ADCF-D9A6-EE52C263E20F}"/>
                    </a:ext>
                  </a:extLst>
                </p14:cNvPr>
                <p14:cNvContentPartPr/>
                <p14:nvPr/>
              </p14:nvContentPartPr>
              <p14:xfrm>
                <a:off x="4610744" y="1752932"/>
                <a:ext cx="360" cy="360"/>
              </p14:xfrm>
            </p:contentPart>
          </mc:Choice>
          <mc:Fallback xmlns="">
            <p:pic>
              <p:nvPicPr>
                <p:cNvPr id="10" name="墨迹 9">
                  <a:extLst>
                    <a:ext uri="{FF2B5EF4-FFF2-40B4-BE49-F238E27FC236}">
                      <a16:creationId xmlns:a16="http://schemas.microsoft.com/office/drawing/2014/main" id="{949A0FAF-B455-ADCF-D9A6-EE52C263E20F}"/>
                    </a:ext>
                  </a:extLst>
                </p:cNvPr>
                <p:cNvPicPr/>
                <p:nvPr/>
              </p:nvPicPr>
              <p:blipFill>
                <a:blip r:embed="rId4"/>
                <a:stretch>
                  <a:fillRect/>
                </a:stretch>
              </p:blipFill>
              <p:spPr>
                <a:xfrm>
                  <a:off x="4601744" y="174393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墨迹 11">
                  <a:extLst>
                    <a:ext uri="{FF2B5EF4-FFF2-40B4-BE49-F238E27FC236}">
                      <a16:creationId xmlns:a16="http://schemas.microsoft.com/office/drawing/2014/main" id="{EA78F39B-3C84-33EB-FBF0-A56DE6A69480}"/>
                    </a:ext>
                  </a:extLst>
                </p14:cNvPr>
                <p14:cNvContentPartPr/>
                <p14:nvPr/>
              </p14:nvContentPartPr>
              <p14:xfrm>
                <a:off x="4597064" y="1738532"/>
                <a:ext cx="360" cy="360"/>
              </p14:xfrm>
            </p:contentPart>
          </mc:Choice>
          <mc:Fallback xmlns="">
            <p:pic>
              <p:nvPicPr>
                <p:cNvPr id="12" name="墨迹 11">
                  <a:extLst>
                    <a:ext uri="{FF2B5EF4-FFF2-40B4-BE49-F238E27FC236}">
                      <a16:creationId xmlns:a16="http://schemas.microsoft.com/office/drawing/2014/main" id="{EA78F39B-3C84-33EB-FBF0-A56DE6A69480}"/>
                    </a:ext>
                  </a:extLst>
                </p:cNvPr>
                <p:cNvPicPr/>
                <p:nvPr/>
              </p:nvPicPr>
              <p:blipFill>
                <a:blip r:embed="rId4"/>
                <a:stretch>
                  <a:fillRect/>
                </a:stretch>
              </p:blipFill>
              <p:spPr>
                <a:xfrm>
                  <a:off x="4588064" y="1729532"/>
                  <a:ext cx="18000" cy="18000"/>
                </a:xfrm>
                <a:prstGeom prst="rect">
                  <a:avLst/>
                </a:prstGeom>
              </p:spPr>
            </p:pic>
          </mc:Fallback>
        </mc:AlternateContent>
      </p:grpSp>
      <p:sp>
        <p:nvSpPr>
          <p:cNvPr id="2" name="文本框 1">
            <a:extLst>
              <a:ext uri="{FF2B5EF4-FFF2-40B4-BE49-F238E27FC236}">
                <a16:creationId xmlns:a16="http://schemas.microsoft.com/office/drawing/2014/main" id="{FF5638F3-548F-89C3-A79E-1092CF5C7B9E}"/>
              </a:ext>
            </a:extLst>
          </p:cNvPr>
          <p:cNvSpPr txBox="1"/>
          <p:nvPr/>
        </p:nvSpPr>
        <p:spPr>
          <a:xfrm>
            <a:off x="104489" y="172179"/>
            <a:ext cx="10268803" cy="584775"/>
          </a:xfrm>
          <a:prstGeom prst="rect">
            <a:avLst/>
          </a:prstGeom>
          <a:noFill/>
        </p:spPr>
        <p:txBody>
          <a:bodyPr wrap="square" rtlCol="0">
            <a:spAutoFit/>
          </a:bodyPr>
          <a:lstStyle/>
          <a:p>
            <a:r>
              <a:rPr lang="en-US" altLang="zh-CN" sz="3200" b="1">
                <a:solidFill>
                  <a:srgbClr val="002060"/>
                </a:solidFill>
                <a:latin typeface="Calibri" panose="020F0502020204030204" pitchFamily="34" charset="0"/>
                <a:ea typeface="Calibri" panose="020F0502020204030204" pitchFamily="34" charset="0"/>
                <a:cs typeface="Calibri" panose="020F0502020204030204" pitchFamily="34" charset="0"/>
              </a:rPr>
              <a:t>Motivation</a:t>
            </a:r>
          </a:p>
        </p:txBody>
      </p:sp>
      <p:sp>
        <p:nvSpPr>
          <p:cNvPr id="8" name="文本框 7">
            <a:extLst>
              <a:ext uri="{FF2B5EF4-FFF2-40B4-BE49-F238E27FC236}">
                <a16:creationId xmlns:a16="http://schemas.microsoft.com/office/drawing/2014/main" id="{7BCE8833-4439-8A0D-7CC4-2F68B14C9498}"/>
              </a:ext>
            </a:extLst>
          </p:cNvPr>
          <p:cNvSpPr txBox="1"/>
          <p:nvPr/>
        </p:nvSpPr>
        <p:spPr>
          <a:xfrm>
            <a:off x="1150245" y="2388554"/>
            <a:ext cx="5549006" cy="400110"/>
          </a:xfrm>
          <a:prstGeom prst="rect">
            <a:avLst/>
          </a:prstGeom>
          <a:noFill/>
        </p:spPr>
        <p:txBody>
          <a:bodyPr wrap="square">
            <a:spAutoFit/>
          </a:bodyPr>
          <a:lstStyle/>
          <a:p>
            <a:pPr marL="342900" indent="-342900">
              <a:buFont typeface="Arial" panose="020B0604020202020204" pitchFamily="34" charset="0"/>
              <a:buChar char="•"/>
            </a:pPr>
            <a:r>
              <a:rPr lang="zh-CN" altLang="en-US" sz="2000">
                <a:latin typeface="Calibri" panose="020F0502020204030204" pitchFamily="34" charset="0"/>
                <a:cs typeface="Calibri" panose="020F0502020204030204" pitchFamily="34" charset="0"/>
              </a:rPr>
              <a:t>Deep features carry richer semantic information</a:t>
            </a:r>
          </a:p>
        </p:txBody>
      </p:sp>
      <p:sp>
        <p:nvSpPr>
          <p:cNvPr id="14" name="文本框 13">
            <a:extLst>
              <a:ext uri="{FF2B5EF4-FFF2-40B4-BE49-F238E27FC236}">
                <a16:creationId xmlns:a16="http://schemas.microsoft.com/office/drawing/2014/main" id="{C2931CAC-64E6-7FAD-91DB-FBA20EF61820}"/>
              </a:ext>
            </a:extLst>
          </p:cNvPr>
          <p:cNvSpPr txBox="1"/>
          <p:nvPr/>
        </p:nvSpPr>
        <p:spPr>
          <a:xfrm>
            <a:off x="1150245" y="3138032"/>
            <a:ext cx="6660256" cy="400110"/>
          </a:xfrm>
          <a:prstGeom prst="rect">
            <a:avLst/>
          </a:prstGeom>
          <a:noFill/>
        </p:spPr>
        <p:txBody>
          <a:bodyPr wrap="square">
            <a:spAutoFit/>
          </a:bodyPr>
          <a:lstStyle/>
          <a:p>
            <a:pPr marL="285750" indent="-285750">
              <a:buFont typeface="Arial" panose="020B0604020202020204" pitchFamily="34" charset="0"/>
              <a:buChar char="•"/>
            </a:pPr>
            <a:r>
              <a:rPr lang="zh-CN" altLang="en-US" sz="2000">
                <a:latin typeface="Calibri" panose="020F0502020204030204" pitchFamily="34" charset="0"/>
                <a:cs typeface="Calibri" panose="020F0502020204030204" pitchFamily="34" charset="0"/>
              </a:rPr>
              <a:t> </a:t>
            </a:r>
            <a:r>
              <a:rPr lang="en-US" altLang="zh-CN" sz="2000">
                <a:latin typeface="Calibri" panose="020F0502020204030204" pitchFamily="34" charset="0"/>
                <a:cs typeface="Calibri" panose="020F0502020204030204" pitchFamily="34" charset="0"/>
              </a:rPr>
              <a:t>Shallow </a:t>
            </a:r>
            <a:r>
              <a:rPr lang="zh-CN" altLang="en-US" sz="2000">
                <a:latin typeface="Calibri" panose="020F0502020204030204" pitchFamily="34" charset="0"/>
                <a:cs typeface="Calibri" panose="020F0502020204030204" pitchFamily="34" charset="0"/>
              </a:rPr>
              <a:t>features contain more low-level visual information</a:t>
            </a:r>
          </a:p>
        </p:txBody>
      </p:sp>
      <p:sp>
        <p:nvSpPr>
          <p:cNvPr id="3" name="文本框 2">
            <a:extLst>
              <a:ext uri="{FF2B5EF4-FFF2-40B4-BE49-F238E27FC236}">
                <a16:creationId xmlns:a16="http://schemas.microsoft.com/office/drawing/2014/main" id="{3C8551C0-EE6F-E33E-4894-5B23B9EFF058}"/>
              </a:ext>
            </a:extLst>
          </p:cNvPr>
          <p:cNvSpPr txBox="1"/>
          <p:nvPr/>
        </p:nvSpPr>
        <p:spPr>
          <a:xfrm>
            <a:off x="624349" y="4038199"/>
            <a:ext cx="6510547" cy="461665"/>
          </a:xfrm>
          <a:prstGeom prst="rect">
            <a:avLst/>
          </a:prstGeom>
          <a:noFill/>
        </p:spPr>
        <p:txBody>
          <a:bodyPr wrap="square">
            <a:spAutoFit/>
          </a:bodyPr>
          <a:lstStyle/>
          <a:p>
            <a:pPr marL="285750" indent="-285750">
              <a:buFont typeface="Wingdings" panose="05000000000000000000" pitchFamily="2" charset="2"/>
              <a:buChar char="n"/>
            </a:pPr>
            <a:r>
              <a:rPr lang="en-US" altLang="zh-CN" sz="2400">
                <a:latin typeface="Calibri" panose="020F0502020204030204" pitchFamily="34" charset="0"/>
                <a:ea typeface="Calibri" panose="020F0502020204030204" pitchFamily="34" charset="0"/>
                <a:cs typeface="Calibri" panose="020F0502020204030204" pitchFamily="34" charset="0"/>
              </a:rPr>
              <a:t> Attention mechanisms in image segmentation</a:t>
            </a:r>
            <a:endParaRPr lang="zh-CN" altLang="en-US" sz="2000" b="1">
              <a:latin typeface="Calibri" panose="020F0502020204030204" pitchFamily="34" charset="0"/>
              <a:cs typeface="Calibri" panose="020F0502020204030204" pitchFamily="34" charset="0"/>
            </a:endParaRPr>
          </a:p>
        </p:txBody>
      </p:sp>
      <p:sp>
        <p:nvSpPr>
          <p:cNvPr id="4" name="文本框 3">
            <a:extLst>
              <a:ext uri="{FF2B5EF4-FFF2-40B4-BE49-F238E27FC236}">
                <a16:creationId xmlns:a16="http://schemas.microsoft.com/office/drawing/2014/main" id="{CF49BA32-7F14-3C70-57D8-BF0690368E5B}"/>
              </a:ext>
            </a:extLst>
          </p:cNvPr>
          <p:cNvSpPr txBox="1"/>
          <p:nvPr/>
        </p:nvSpPr>
        <p:spPr>
          <a:xfrm>
            <a:off x="1126907" y="4799866"/>
            <a:ext cx="5622425" cy="400110"/>
          </a:xfrm>
          <a:prstGeom prst="rect">
            <a:avLst/>
          </a:prstGeom>
          <a:noFill/>
        </p:spPr>
        <p:txBody>
          <a:bodyPr wrap="square">
            <a:spAutoFit/>
          </a:bodyPr>
          <a:lstStyle/>
          <a:p>
            <a:pPr marL="285750" indent="-285750">
              <a:buFont typeface="Arial" panose="020B0604020202020204" pitchFamily="34" charset="0"/>
              <a:buChar char="•"/>
            </a:pPr>
            <a:r>
              <a:rPr lang="en-US" altLang="zh-CN" sz="2000">
                <a:latin typeface="Calibri" panose="020F0502020204030204" pitchFamily="34" charset="0"/>
                <a:cs typeface="Calibri" panose="020F0502020204030204" pitchFamily="34" charset="0"/>
              </a:rPr>
              <a:t> Focus on the most relevant regions or features</a:t>
            </a:r>
            <a:endParaRPr lang="zh-CN" altLang="en-US" sz="2000">
              <a:latin typeface="Calibri" panose="020F0502020204030204" pitchFamily="34" charset="0"/>
              <a:cs typeface="Calibri" panose="020F0502020204030204" pitchFamily="34" charset="0"/>
            </a:endParaRPr>
          </a:p>
        </p:txBody>
      </p:sp>
      <p:sp>
        <p:nvSpPr>
          <p:cNvPr id="11" name="文本框 10">
            <a:extLst>
              <a:ext uri="{FF2B5EF4-FFF2-40B4-BE49-F238E27FC236}">
                <a16:creationId xmlns:a16="http://schemas.microsoft.com/office/drawing/2014/main" id="{01CE2D32-E95C-231B-95D9-D3ED5D736BA5}"/>
              </a:ext>
            </a:extLst>
          </p:cNvPr>
          <p:cNvSpPr txBox="1"/>
          <p:nvPr/>
        </p:nvSpPr>
        <p:spPr>
          <a:xfrm>
            <a:off x="1126906" y="5499978"/>
            <a:ext cx="10014121" cy="400110"/>
          </a:xfrm>
          <a:prstGeom prst="rect">
            <a:avLst/>
          </a:prstGeom>
          <a:noFill/>
        </p:spPr>
        <p:txBody>
          <a:bodyPr wrap="square">
            <a:spAutoFit/>
          </a:bodyPr>
          <a:lstStyle/>
          <a:p>
            <a:pPr marL="285750" indent="-285750">
              <a:buFont typeface="Arial" panose="020B0604020202020204" pitchFamily="34" charset="0"/>
              <a:buChar char="•"/>
            </a:pPr>
            <a:r>
              <a:rPr lang="en-US" altLang="zh-CN" sz="2000">
                <a:latin typeface="Calibri" panose="020F0502020204030204" pitchFamily="34" charset="0"/>
                <a:cs typeface="Calibri" panose="020F0502020204030204" pitchFamily="34" charset="0"/>
              </a:rPr>
              <a:t> help the model better understand the correlation between different regions in the image</a:t>
            </a:r>
            <a:endParaRPr lang="zh-CN" altLang="en-US" sz="2000">
              <a:latin typeface="Calibri" panose="020F0502020204030204" pitchFamily="34" charset="0"/>
              <a:cs typeface="Calibri" panose="020F0502020204030204" pitchFamily="34" charset="0"/>
            </a:endParaRPr>
          </a:p>
        </p:txBody>
      </p:sp>
      <p:cxnSp>
        <p:nvCxnSpPr>
          <p:cNvPr id="16" name="直接箭头连接符 15">
            <a:extLst>
              <a:ext uri="{FF2B5EF4-FFF2-40B4-BE49-F238E27FC236}">
                <a16:creationId xmlns:a16="http://schemas.microsoft.com/office/drawing/2014/main" id="{616DED15-D3E2-F665-97F0-79A8036E71A8}"/>
              </a:ext>
            </a:extLst>
          </p:cNvPr>
          <p:cNvCxnSpPr>
            <a:cxnSpLocks/>
          </p:cNvCxnSpPr>
          <p:nvPr/>
        </p:nvCxnSpPr>
        <p:spPr>
          <a:xfrm>
            <a:off x="7087271" y="2588609"/>
            <a:ext cx="628650"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23FFB997-0D91-ED65-9E08-E0DA4250FD60}"/>
              </a:ext>
            </a:extLst>
          </p:cNvPr>
          <p:cNvSpPr txBox="1"/>
          <p:nvPr/>
        </p:nvSpPr>
        <p:spPr>
          <a:xfrm>
            <a:off x="8046345" y="2412845"/>
            <a:ext cx="1612005" cy="400110"/>
          </a:xfrm>
          <a:prstGeom prst="rect">
            <a:avLst/>
          </a:prstGeom>
          <a:noFill/>
        </p:spPr>
        <p:txBody>
          <a:bodyPr wrap="square">
            <a:spAutoFit/>
          </a:bodyPr>
          <a:lstStyle/>
          <a:p>
            <a:r>
              <a:rPr lang="en-US" altLang="zh-CN" sz="2000">
                <a:latin typeface="Calibri" panose="020F0502020204030204" pitchFamily="34" charset="0"/>
                <a:cs typeface="Calibri" panose="020F0502020204030204" pitchFamily="34" charset="0"/>
              </a:rPr>
              <a:t>localization</a:t>
            </a:r>
            <a:endParaRPr lang="zh-CN" altLang="en-US" sz="2000">
              <a:latin typeface="Calibri" panose="020F0502020204030204" pitchFamily="34" charset="0"/>
              <a:cs typeface="Calibri" panose="020F0502020204030204" pitchFamily="34" charset="0"/>
            </a:endParaRPr>
          </a:p>
        </p:txBody>
      </p:sp>
      <p:cxnSp>
        <p:nvCxnSpPr>
          <p:cNvPr id="20" name="直接箭头连接符 19">
            <a:extLst>
              <a:ext uri="{FF2B5EF4-FFF2-40B4-BE49-F238E27FC236}">
                <a16:creationId xmlns:a16="http://schemas.microsoft.com/office/drawing/2014/main" id="{38F1479A-4836-3DEF-E60C-5E0E0D4F5195}"/>
              </a:ext>
            </a:extLst>
          </p:cNvPr>
          <p:cNvCxnSpPr>
            <a:cxnSpLocks/>
          </p:cNvCxnSpPr>
          <p:nvPr/>
        </p:nvCxnSpPr>
        <p:spPr>
          <a:xfrm>
            <a:off x="7881865" y="3360188"/>
            <a:ext cx="628650"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3" name="文本框 22">
            <a:extLst>
              <a:ext uri="{FF2B5EF4-FFF2-40B4-BE49-F238E27FC236}">
                <a16:creationId xmlns:a16="http://schemas.microsoft.com/office/drawing/2014/main" id="{90A03EB7-B706-DF91-52E5-BFE6652F2640}"/>
              </a:ext>
            </a:extLst>
          </p:cNvPr>
          <p:cNvSpPr txBox="1"/>
          <p:nvPr/>
        </p:nvSpPr>
        <p:spPr>
          <a:xfrm>
            <a:off x="8700395" y="3139224"/>
            <a:ext cx="3212205" cy="400110"/>
          </a:xfrm>
          <a:prstGeom prst="rect">
            <a:avLst/>
          </a:prstGeom>
          <a:noFill/>
        </p:spPr>
        <p:txBody>
          <a:bodyPr wrap="square">
            <a:spAutoFit/>
          </a:bodyPr>
          <a:lstStyle/>
          <a:p>
            <a:r>
              <a:rPr lang="en-US" altLang="zh-CN" sz="2000">
                <a:latin typeface="Calibri" panose="020F0502020204030204" pitchFamily="34" charset="0"/>
                <a:cs typeface="Calibri" panose="020F0502020204030204" pitchFamily="34" charset="0"/>
              </a:rPr>
              <a:t>capture subtle boundaries</a:t>
            </a:r>
            <a:endParaRPr lang="zh-CN" altLang="en-US" sz="20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4398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xEl>
                                              <p:pRg st="0" end="0"/>
                                            </p:txEl>
                                          </p:spTgt>
                                        </p:tgtEl>
                                        <p:attrNameLst>
                                          <p:attrName>style.visibility</p:attrName>
                                        </p:attrNameLst>
                                      </p:cBhvr>
                                      <p:to>
                                        <p:strVal val="visible"/>
                                      </p:to>
                                    </p:set>
                                    <p:animEffect transition="in" filter="fade">
                                      <p:cBhvr>
                                        <p:cTn id="27" dur="500"/>
                                        <p:tgtEl>
                                          <p:spTgt spid="1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0" end="0"/>
                                            </p:txEl>
                                          </p:spTgt>
                                        </p:tgtEl>
                                        <p:attrNameLst>
                                          <p:attrName>style.visibility</p:attrName>
                                        </p:attrNameLst>
                                      </p:cBhvr>
                                      <p:to>
                                        <p:strVal val="visible"/>
                                      </p:to>
                                    </p:set>
                                    <p:animEffect transition="in" filter="fade">
                                      <p:cBhvr>
                                        <p:cTn id="47" dur="500"/>
                                        <p:tgtEl>
                                          <p:spTgt spid="3">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0" end="0"/>
                                            </p:txEl>
                                          </p:spTgt>
                                        </p:tgtEl>
                                        <p:attrNameLst>
                                          <p:attrName>style.visibility</p:attrName>
                                        </p:attrNameLst>
                                      </p:cBhvr>
                                      <p:to>
                                        <p:strVal val="visible"/>
                                      </p:to>
                                    </p:set>
                                    <p:animEffect transition="in" filter="fade">
                                      <p:cBhvr>
                                        <p:cTn id="52" dur="500"/>
                                        <p:tgtEl>
                                          <p:spTgt spid="4">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4" grpId="0"/>
      <p:bldP spid="11" grpId="0"/>
      <p:bldP spid="19"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7DC9943F-0921-931D-9F6C-D4EF591577F1}"/>
              </a:ext>
            </a:extLst>
          </p:cNvPr>
          <p:cNvCxnSpPr>
            <a:cxnSpLocks/>
          </p:cNvCxnSpPr>
          <p:nvPr/>
        </p:nvCxnSpPr>
        <p:spPr>
          <a:xfrm>
            <a:off x="0" y="756954"/>
            <a:ext cx="9214650" cy="0"/>
          </a:xfrm>
          <a:prstGeom prst="line">
            <a:avLst/>
          </a:prstGeom>
          <a:ln w="12700"/>
        </p:spPr>
        <p:style>
          <a:lnRef idx="1">
            <a:schemeClr val="dk1"/>
          </a:lnRef>
          <a:fillRef idx="0">
            <a:schemeClr val="dk1"/>
          </a:fillRef>
          <a:effectRef idx="0">
            <a:schemeClr val="dk1"/>
          </a:effectRef>
          <a:fontRef idx="minor">
            <a:schemeClr val="tx1"/>
          </a:fontRef>
        </p:style>
      </p:cxnSp>
      <p:grpSp>
        <p:nvGrpSpPr>
          <p:cNvPr id="15" name="组合 14">
            <a:extLst>
              <a:ext uri="{FF2B5EF4-FFF2-40B4-BE49-F238E27FC236}">
                <a16:creationId xmlns:a16="http://schemas.microsoft.com/office/drawing/2014/main" id="{AEB4D0A1-61C6-3D96-A4AF-14B2F17D4CA5}"/>
              </a:ext>
            </a:extLst>
          </p:cNvPr>
          <p:cNvGrpSpPr/>
          <p:nvPr/>
        </p:nvGrpSpPr>
        <p:grpSpPr>
          <a:xfrm>
            <a:off x="1113226" y="2574209"/>
            <a:ext cx="14040" cy="14760"/>
            <a:chOff x="4597064" y="1738532"/>
            <a:chExt cx="14040" cy="14760"/>
          </a:xfrm>
        </p:grpSpPr>
        <mc:AlternateContent xmlns:mc="http://schemas.openxmlformats.org/markup-compatibility/2006" xmlns:p14="http://schemas.microsoft.com/office/powerpoint/2010/main">
          <mc:Choice Requires="p14">
            <p:contentPart p14:bwMode="auto" r:id="rId3">
              <p14:nvContentPartPr>
                <p14:cNvPr id="10" name="墨迹 9">
                  <a:extLst>
                    <a:ext uri="{FF2B5EF4-FFF2-40B4-BE49-F238E27FC236}">
                      <a16:creationId xmlns:a16="http://schemas.microsoft.com/office/drawing/2014/main" id="{949A0FAF-B455-ADCF-D9A6-EE52C263E20F}"/>
                    </a:ext>
                  </a:extLst>
                </p14:cNvPr>
                <p14:cNvContentPartPr/>
                <p14:nvPr/>
              </p14:nvContentPartPr>
              <p14:xfrm>
                <a:off x="4610744" y="1752932"/>
                <a:ext cx="360" cy="360"/>
              </p14:xfrm>
            </p:contentPart>
          </mc:Choice>
          <mc:Fallback xmlns="">
            <p:pic>
              <p:nvPicPr>
                <p:cNvPr id="10" name="墨迹 9">
                  <a:extLst>
                    <a:ext uri="{FF2B5EF4-FFF2-40B4-BE49-F238E27FC236}">
                      <a16:creationId xmlns:a16="http://schemas.microsoft.com/office/drawing/2014/main" id="{949A0FAF-B455-ADCF-D9A6-EE52C263E20F}"/>
                    </a:ext>
                  </a:extLst>
                </p:cNvPr>
                <p:cNvPicPr/>
                <p:nvPr/>
              </p:nvPicPr>
              <p:blipFill>
                <a:blip r:embed="rId4"/>
                <a:stretch>
                  <a:fillRect/>
                </a:stretch>
              </p:blipFill>
              <p:spPr>
                <a:xfrm>
                  <a:off x="4601744" y="174393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墨迹 11">
                  <a:extLst>
                    <a:ext uri="{FF2B5EF4-FFF2-40B4-BE49-F238E27FC236}">
                      <a16:creationId xmlns:a16="http://schemas.microsoft.com/office/drawing/2014/main" id="{EA78F39B-3C84-33EB-FBF0-A56DE6A69480}"/>
                    </a:ext>
                  </a:extLst>
                </p14:cNvPr>
                <p14:cNvContentPartPr/>
                <p14:nvPr/>
              </p14:nvContentPartPr>
              <p14:xfrm>
                <a:off x="4597064" y="1738532"/>
                <a:ext cx="360" cy="360"/>
              </p14:xfrm>
            </p:contentPart>
          </mc:Choice>
          <mc:Fallback xmlns="">
            <p:pic>
              <p:nvPicPr>
                <p:cNvPr id="12" name="墨迹 11">
                  <a:extLst>
                    <a:ext uri="{FF2B5EF4-FFF2-40B4-BE49-F238E27FC236}">
                      <a16:creationId xmlns:a16="http://schemas.microsoft.com/office/drawing/2014/main" id="{EA78F39B-3C84-33EB-FBF0-A56DE6A69480}"/>
                    </a:ext>
                  </a:extLst>
                </p:cNvPr>
                <p:cNvPicPr/>
                <p:nvPr/>
              </p:nvPicPr>
              <p:blipFill>
                <a:blip r:embed="rId4"/>
                <a:stretch>
                  <a:fillRect/>
                </a:stretch>
              </p:blipFill>
              <p:spPr>
                <a:xfrm>
                  <a:off x="4588064" y="1729532"/>
                  <a:ext cx="18000" cy="18000"/>
                </a:xfrm>
                <a:prstGeom prst="rect">
                  <a:avLst/>
                </a:prstGeom>
              </p:spPr>
            </p:pic>
          </mc:Fallback>
        </mc:AlternateContent>
      </p:grpSp>
      <p:sp>
        <p:nvSpPr>
          <p:cNvPr id="17" name="矩形 16">
            <a:extLst>
              <a:ext uri="{FF2B5EF4-FFF2-40B4-BE49-F238E27FC236}">
                <a16:creationId xmlns:a16="http://schemas.microsoft.com/office/drawing/2014/main" id="{06895C3C-B4A4-126E-085B-EAE26658835E}"/>
              </a:ext>
            </a:extLst>
          </p:cNvPr>
          <p:cNvSpPr/>
          <p:nvPr/>
        </p:nvSpPr>
        <p:spPr>
          <a:xfrm>
            <a:off x="4372248" y="1598659"/>
            <a:ext cx="284615" cy="26644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文本框 1">
            <a:extLst>
              <a:ext uri="{FF2B5EF4-FFF2-40B4-BE49-F238E27FC236}">
                <a16:creationId xmlns:a16="http://schemas.microsoft.com/office/drawing/2014/main" id="{FF5638F3-548F-89C3-A79E-1092CF5C7B9E}"/>
              </a:ext>
            </a:extLst>
          </p:cNvPr>
          <p:cNvSpPr txBox="1"/>
          <p:nvPr/>
        </p:nvSpPr>
        <p:spPr>
          <a:xfrm>
            <a:off x="104489" y="121318"/>
            <a:ext cx="10268803" cy="646331"/>
          </a:xfrm>
          <a:prstGeom prst="rect">
            <a:avLst/>
          </a:prstGeom>
          <a:noFill/>
        </p:spPr>
        <p:txBody>
          <a:bodyPr wrap="square" rtlCol="0">
            <a:spAutoFit/>
          </a:bodyPr>
          <a:lstStyle/>
          <a:p>
            <a:r>
              <a:rPr lang="en-US" altLang="zh-CN" sz="3600" b="1">
                <a:solidFill>
                  <a:srgbClr val="002060"/>
                </a:solidFill>
                <a:latin typeface="Calibri" panose="020F0502020204030204" pitchFamily="34" charset="0"/>
                <a:ea typeface="Calibri" panose="020F0502020204030204" pitchFamily="34" charset="0"/>
                <a:cs typeface="Calibri" panose="020F0502020204030204" pitchFamily="34" charset="0"/>
              </a:rPr>
              <a:t>Idea</a:t>
            </a:r>
          </a:p>
        </p:txBody>
      </p:sp>
      <p:sp>
        <p:nvSpPr>
          <p:cNvPr id="6" name="文本框 5">
            <a:extLst>
              <a:ext uri="{FF2B5EF4-FFF2-40B4-BE49-F238E27FC236}">
                <a16:creationId xmlns:a16="http://schemas.microsoft.com/office/drawing/2014/main" id="{D50D2FFC-A67A-96C1-9CED-91F3349D30F3}"/>
              </a:ext>
            </a:extLst>
          </p:cNvPr>
          <p:cNvSpPr txBox="1"/>
          <p:nvPr/>
        </p:nvSpPr>
        <p:spPr>
          <a:xfrm>
            <a:off x="354142" y="3750110"/>
            <a:ext cx="9741553" cy="461665"/>
          </a:xfrm>
          <a:prstGeom prst="rect">
            <a:avLst/>
          </a:prstGeom>
          <a:noFill/>
        </p:spPr>
        <p:txBody>
          <a:bodyPr wrap="square">
            <a:spAutoFit/>
          </a:bodyPr>
          <a:lstStyle/>
          <a:p>
            <a:pPr marL="342900" indent="-342900">
              <a:buFont typeface="Arial" panose="020B0604020202020204" pitchFamily="34" charset="0"/>
              <a:buChar char="•"/>
            </a:pPr>
            <a:r>
              <a:rPr lang="en-US" altLang="zh-CN" sz="2400" b="1" i="0">
                <a:effectLst/>
                <a:highlight>
                  <a:srgbClr val="F8F9FB"/>
                </a:highlight>
                <a:latin typeface="-apple-system"/>
              </a:rPr>
              <a:t>Dynamically combine local features with global dependencies</a:t>
            </a:r>
            <a:endParaRPr lang="zh-CN" altLang="en-US" sz="2400" b="1">
              <a:latin typeface="Calibri" panose="020F0502020204030204" pitchFamily="34" charset="0"/>
              <a:cs typeface="Calibri" panose="020F0502020204030204" pitchFamily="34" charset="0"/>
            </a:endParaRPr>
          </a:p>
        </p:txBody>
      </p:sp>
      <p:sp>
        <p:nvSpPr>
          <p:cNvPr id="21" name="文本框 20">
            <a:extLst>
              <a:ext uri="{FF2B5EF4-FFF2-40B4-BE49-F238E27FC236}">
                <a16:creationId xmlns:a16="http://schemas.microsoft.com/office/drawing/2014/main" id="{D243F6EF-4C9A-FD79-9118-A3CF9D0FA3FC}"/>
              </a:ext>
            </a:extLst>
          </p:cNvPr>
          <p:cNvSpPr txBox="1"/>
          <p:nvPr/>
        </p:nvSpPr>
        <p:spPr>
          <a:xfrm>
            <a:off x="987420" y="4762061"/>
            <a:ext cx="10887772" cy="461665"/>
          </a:xfrm>
          <a:prstGeom prst="rect">
            <a:avLst/>
          </a:prstGeom>
          <a:noFill/>
        </p:spPr>
        <p:txBody>
          <a:bodyPr wrap="square">
            <a:spAutoFit/>
          </a:bodyPr>
          <a:lstStyle/>
          <a:p>
            <a:r>
              <a:rPr lang="en-US" altLang="zh-CN" sz="2400">
                <a:latin typeface="Calibri" panose="020F0502020204030204" pitchFamily="34" charset="0"/>
                <a:cs typeface="Calibri" panose="020F0502020204030204" pitchFamily="34" charset="0"/>
              </a:rPr>
              <a:t>Capture positional information and category relations for localization and classification</a:t>
            </a:r>
            <a:endParaRPr lang="zh-CN" altLang="en-US" sz="2400">
              <a:latin typeface="Calibri" panose="020F0502020204030204" pitchFamily="34" charset="0"/>
              <a:cs typeface="Calibri" panose="020F0502020204030204" pitchFamily="34" charset="0"/>
            </a:endParaRPr>
          </a:p>
        </p:txBody>
      </p:sp>
      <p:sp>
        <p:nvSpPr>
          <p:cNvPr id="23" name="文本框 22">
            <a:extLst>
              <a:ext uri="{FF2B5EF4-FFF2-40B4-BE49-F238E27FC236}">
                <a16:creationId xmlns:a16="http://schemas.microsoft.com/office/drawing/2014/main" id="{449B5ECA-70A8-2397-9C65-034DEF6840FA}"/>
              </a:ext>
            </a:extLst>
          </p:cNvPr>
          <p:cNvSpPr txBox="1"/>
          <p:nvPr/>
        </p:nvSpPr>
        <p:spPr>
          <a:xfrm>
            <a:off x="1113226" y="2516757"/>
            <a:ext cx="8067004" cy="461665"/>
          </a:xfrm>
          <a:prstGeom prst="rect">
            <a:avLst/>
          </a:prstGeom>
          <a:noFill/>
        </p:spPr>
        <p:txBody>
          <a:bodyPr wrap="square">
            <a:spAutoFit/>
          </a:bodyPr>
          <a:lstStyle/>
          <a:p>
            <a:r>
              <a:rPr lang="en-US" altLang="zh-CN" sz="2400">
                <a:latin typeface="Calibri" panose="020F0502020204030204" pitchFamily="34" charset="0"/>
                <a:cs typeface="Calibri" panose="020F0502020204030204" pitchFamily="34" charset="0"/>
              </a:rPr>
              <a:t> Multi-scale and Cross-category Relation Modeling </a:t>
            </a:r>
            <a:endParaRPr lang="zh-CN" altLang="en-US" sz="2400">
              <a:latin typeface="Calibri" panose="020F0502020204030204" pitchFamily="34" charset="0"/>
              <a:cs typeface="Calibri" panose="020F0502020204030204" pitchFamily="34" charset="0"/>
            </a:endParaRPr>
          </a:p>
        </p:txBody>
      </p:sp>
      <p:sp>
        <p:nvSpPr>
          <p:cNvPr id="3" name="文本框 2">
            <a:extLst>
              <a:ext uri="{FF2B5EF4-FFF2-40B4-BE49-F238E27FC236}">
                <a16:creationId xmlns:a16="http://schemas.microsoft.com/office/drawing/2014/main" id="{CF3F193A-C5D7-9BF1-BB27-7F5196E5BF09}"/>
              </a:ext>
            </a:extLst>
          </p:cNvPr>
          <p:cNvSpPr txBox="1"/>
          <p:nvPr/>
        </p:nvSpPr>
        <p:spPr>
          <a:xfrm>
            <a:off x="354142" y="1403442"/>
            <a:ext cx="10887772" cy="461665"/>
          </a:xfrm>
          <a:prstGeom prst="rect">
            <a:avLst/>
          </a:prstGeom>
          <a:noFill/>
        </p:spPr>
        <p:txBody>
          <a:bodyPr wrap="square">
            <a:spAutoFit/>
          </a:bodyPr>
          <a:lstStyle/>
          <a:p>
            <a:pPr marL="342900" indent="-342900">
              <a:buFont typeface="Arial" panose="020B0604020202020204" pitchFamily="34" charset="0"/>
              <a:buChar char="•"/>
            </a:pPr>
            <a:r>
              <a:rPr lang="en-US" altLang="zh-CN" sz="2400" b="1" i="0">
                <a:effectLst/>
                <a:highlight>
                  <a:srgbClr val="F8F9FB"/>
                </a:highlight>
                <a:latin typeface="-apple-system"/>
              </a:rPr>
              <a:t>Aggregate multi-scale information and enhance features for multiple categories</a:t>
            </a:r>
            <a:endParaRPr lang="zh-CN" altLang="en-US" sz="2400" b="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9215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xEl>
                                              <p:pRg st="0" end="0"/>
                                            </p:txEl>
                                          </p:spTgt>
                                        </p:tgtEl>
                                        <p:attrNameLst>
                                          <p:attrName>style.visibility</p:attrName>
                                        </p:attrNameLst>
                                      </p:cBhvr>
                                      <p:to>
                                        <p:strVal val="visible"/>
                                      </p:to>
                                    </p:set>
                                    <p:animEffect transition="in" filter="fade">
                                      <p:cBhvr>
                                        <p:cTn id="12" dur="500"/>
                                        <p:tgtEl>
                                          <p:spTgt spid="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xEl>
                                              <p:pRg st="0" end="0"/>
                                            </p:txEl>
                                          </p:spTgt>
                                        </p:tgtEl>
                                        <p:attrNameLst>
                                          <p:attrName>style.visibility</p:attrName>
                                        </p:attrNameLst>
                                      </p:cBhvr>
                                      <p:to>
                                        <p:strVal val="visible"/>
                                      </p:to>
                                    </p:set>
                                    <p:animEffect transition="in" filter="fade">
                                      <p:cBhvr>
                                        <p:cTn id="22"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1E27746-8CFC-5AED-2BE9-E65F91C70077}"/>
              </a:ext>
            </a:extLst>
          </p:cNvPr>
          <p:cNvPicPr>
            <a:picLocks noChangeAspect="1"/>
          </p:cNvPicPr>
          <p:nvPr/>
        </p:nvPicPr>
        <p:blipFill>
          <a:blip r:embed="rId3"/>
          <a:stretch>
            <a:fillRect/>
          </a:stretch>
        </p:blipFill>
        <p:spPr>
          <a:xfrm>
            <a:off x="1474256" y="756954"/>
            <a:ext cx="8977934" cy="6012546"/>
          </a:xfrm>
          <a:prstGeom prst="rect">
            <a:avLst/>
          </a:prstGeom>
        </p:spPr>
      </p:pic>
      <p:cxnSp>
        <p:nvCxnSpPr>
          <p:cNvPr id="9" name="直接连接符 8">
            <a:extLst>
              <a:ext uri="{FF2B5EF4-FFF2-40B4-BE49-F238E27FC236}">
                <a16:creationId xmlns:a16="http://schemas.microsoft.com/office/drawing/2014/main" id="{7DC9943F-0921-931D-9F6C-D4EF591577F1}"/>
              </a:ext>
            </a:extLst>
          </p:cNvPr>
          <p:cNvCxnSpPr>
            <a:cxnSpLocks/>
          </p:cNvCxnSpPr>
          <p:nvPr/>
        </p:nvCxnSpPr>
        <p:spPr>
          <a:xfrm>
            <a:off x="0" y="756954"/>
            <a:ext cx="9214650" cy="0"/>
          </a:xfrm>
          <a:prstGeom prst="line">
            <a:avLst/>
          </a:prstGeom>
          <a:ln w="12700"/>
        </p:spPr>
        <p:style>
          <a:lnRef idx="1">
            <a:schemeClr val="dk1"/>
          </a:lnRef>
          <a:fillRef idx="0">
            <a:schemeClr val="dk1"/>
          </a:fillRef>
          <a:effectRef idx="0">
            <a:schemeClr val="dk1"/>
          </a:effectRef>
          <a:fontRef idx="minor">
            <a:schemeClr val="tx1"/>
          </a:fontRef>
        </p:style>
      </p:cxnSp>
      <p:grpSp>
        <p:nvGrpSpPr>
          <p:cNvPr id="15" name="组合 14">
            <a:extLst>
              <a:ext uri="{FF2B5EF4-FFF2-40B4-BE49-F238E27FC236}">
                <a16:creationId xmlns:a16="http://schemas.microsoft.com/office/drawing/2014/main" id="{AEB4D0A1-61C6-3D96-A4AF-14B2F17D4CA5}"/>
              </a:ext>
            </a:extLst>
          </p:cNvPr>
          <p:cNvGrpSpPr/>
          <p:nvPr/>
        </p:nvGrpSpPr>
        <p:grpSpPr>
          <a:xfrm>
            <a:off x="1113226" y="2574209"/>
            <a:ext cx="14040" cy="14760"/>
            <a:chOff x="4597064" y="1738532"/>
            <a:chExt cx="14040" cy="14760"/>
          </a:xfrm>
        </p:grpSpPr>
        <mc:AlternateContent xmlns:mc="http://schemas.openxmlformats.org/markup-compatibility/2006" xmlns:p14="http://schemas.microsoft.com/office/powerpoint/2010/main">
          <mc:Choice Requires="p14">
            <p:contentPart p14:bwMode="auto" r:id="rId4">
              <p14:nvContentPartPr>
                <p14:cNvPr id="10" name="墨迹 9">
                  <a:extLst>
                    <a:ext uri="{FF2B5EF4-FFF2-40B4-BE49-F238E27FC236}">
                      <a16:creationId xmlns:a16="http://schemas.microsoft.com/office/drawing/2014/main" id="{949A0FAF-B455-ADCF-D9A6-EE52C263E20F}"/>
                    </a:ext>
                  </a:extLst>
                </p14:cNvPr>
                <p14:cNvContentPartPr/>
                <p14:nvPr/>
              </p14:nvContentPartPr>
              <p14:xfrm>
                <a:off x="4610744" y="1752932"/>
                <a:ext cx="360" cy="360"/>
              </p14:xfrm>
            </p:contentPart>
          </mc:Choice>
          <mc:Fallback xmlns="">
            <p:pic>
              <p:nvPicPr>
                <p:cNvPr id="10" name="墨迹 9">
                  <a:extLst>
                    <a:ext uri="{FF2B5EF4-FFF2-40B4-BE49-F238E27FC236}">
                      <a16:creationId xmlns:a16="http://schemas.microsoft.com/office/drawing/2014/main" id="{949A0FAF-B455-ADCF-D9A6-EE52C263E20F}"/>
                    </a:ext>
                  </a:extLst>
                </p:cNvPr>
                <p:cNvPicPr/>
                <p:nvPr/>
              </p:nvPicPr>
              <p:blipFill>
                <a:blip r:embed="rId5"/>
                <a:stretch>
                  <a:fillRect/>
                </a:stretch>
              </p:blipFill>
              <p:spPr>
                <a:xfrm>
                  <a:off x="4601744" y="174393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墨迹 11">
                  <a:extLst>
                    <a:ext uri="{FF2B5EF4-FFF2-40B4-BE49-F238E27FC236}">
                      <a16:creationId xmlns:a16="http://schemas.microsoft.com/office/drawing/2014/main" id="{EA78F39B-3C84-33EB-FBF0-A56DE6A69480}"/>
                    </a:ext>
                  </a:extLst>
                </p14:cNvPr>
                <p14:cNvContentPartPr/>
                <p14:nvPr/>
              </p14:nvContentPartPr>
              <p14:xfrm>
                <a:off x="4597064" y="1738532"/>
                <a:ext cx="360" cy="360"/>
              </p14:xfrm>
            </p:contentPart>
          </mc:Choice>
          <mc:Fallback xmlns="">
            <p:pic>
              <p:nvPicPr>
                <p:cNvPr id="12" name="墨迹 11">
                  <a:extLst>
                    <a:ext uri="{FF2B5EF4-FFF2-40B4-BE49-F238E27FC236}">
                      <a16:creationId xmlns:a16="http://schemas.microsoft.com/office/drawing/2014/main" id="{EA78F39B-3C84-33EB-FBF0-A56DE6A69480}"/>
                    </a:ext>
                  </a:extLst>
                </p:cNvPr>
                <p:cNvPicPr/>
                <p:nvPr/>
              </p:nvPicPr>
              <p:blipFill>
                <a:blip r:embed="rId5"/>
                <a:stretch>
                  <a:fillRect/>
                </a:stretch>
              </p:blipFill>
              <p:spPr>
                <a:xfrm>
                  <a:off x="4588064" y="1729532"/>
                  <a:ext cx="18000" cy="18000"/>
                </a:xfrm>
                <a:prstGeom prst="rect">
                  <a:avLst/>
                </a:prstGeom>
              </p:spPr>
            </p:pic>
          </mc:Fallback>
        </mc:AlternateContent>
      </p:grpSp>
      <p:sp>
        <p:nvSpPr>
          <p:cNvPr id="17" name="矩形 16">
            <a:extLst>
              <a:ext uri="{FF2B5EF4-FFF2-40B4-BE49-F238E27FC236}">
                <a16:creationId xmlns:a16="http://schemas.microsoft.com/office/drawing/2014/main" id="{06895C3C-B4A4-126E-085B-EAE26658835E}"/>
              </a:ext>
            </a:extLst>
          </p:cNvPr>
          <p:cNvSpPr/>
          <p:nvPr/>
        </p:nvSpPr>
        <p:spPr>
          <a:xfrm>
            <a:off x="4372248" y="1598659"/>
            <a:ext cx="284615" cy="26644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文本框 1">
            <a:extLst>
              <a:ext uri="{FF2B5EF4-FFF2-40B4-BE49-F238E27FC236}">
                <a16:creationId xmlns:a16="http://schemas.microsoft.com/office/drawing/2014/main" id="{FF5638F3-548F-89C3-A79E-1092CF5C7B9E}"/>
              </a:ext>
            </a:extLst>
          </p:cNvPr>
          <p:cNvSpPr txBox="1"/>
          <p:nvPr/>
        </p:nvSpPr>
        <p:spPr>
          <a:xfrm>
            <a:off x="104489" y="121318"/>
            <a:ext cx="10268803" cy="584775"/>
          </a:xfrm>
          <a:prstGeom prst="rect">
            <a:avLst/>
          </a:prstGeom>
          <a:noFill/>
        </p:spPr>
        <p:txBody>
          <a:bodyPr wrap="square" rtlCol="0">
            <a:spAutoFit/>
          </a:bodyPr>
          <a:lstStyle/>
          <a:p>
            <a:r>
              <a:rPr lang="en-US" altLang="zh-CN" sz="3200" b="1">
                <a:solidFill>
                  <a:srgbClr val="002060"/>
                </a:solidFill>
                <a:latin typeface="Calibri" panose="020F0502020204030204" pitchFamily="34" charset="0"/>
                <a:ea typeface="Calibri" panose="020F0502020204030204" pitchFamily="34" charset="0"/>
                <a:cs typeface="Calibri" panose="020F0502020204030204" pitchFamily="34" charset="0"/>
              </a:rPr>
              <a:t>Proposed Method</a:t>
            </a:r>
          </a:p>
        </p:txBody>
      </p:sp>
    </p:spTree>
    <p:extLst>
      <p:ext uri="{BB962C8B-B14F-4D97-AF65-F5344CB8AC3E}">
        <p14:creationId xmlns:p14="http://schemas.microsoft.com/office/powerpoint/2010/main" val="141903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7DC9943F-0921-931D-9F6C-D4EF591577F1}"/>
              </a:ext>
            </a:extLst>
          </p:cNvPr>
          <p:cNvCxnSpPr>
            <a:cxnSpLocks/>
          </p:cNvCxnSpPr>
          <p:nvPr/>
        </p:nvCxnSpPr>
        <p:spPr>
          <a:xfrm>
            <a:off x="0" y="756954"/>
            <a:ext cx="9214650" cy="0"/>
          </a:xfrm>
          <a:prstGeom prst="line">
            <a:avLst/>
          </a:prstGeom>
          <a:ln w="12700"/>
        </p:spPr>
        <p:style>
          <a:lnRef idx="1">
            <a:schemeClr val="dk1"/>
          </a:lnRef>
          <a:fillRef idx="0">
            <a:schemeClr val="dk1"/>
          </a:fillRef>
          <a:effectRef idx="0">
            <a:schemeClr val="dk1"/>
          </a:effectRef>
          <a:fontRef idx="minor">
            <a:schemeClr val="tx1"/>
          </a:fontRef>
        </p:style>
      </p:cxnSp>
      <p:grpSp>
        <p:nvGrpSpPr>
          <p:cNvPr id="15" name="组合 14">
            <a:extLst>
              <a:ext uri="{FF2B5EF4-FFF2-40B4-BE49-F238E27FC236}">
                <a16:creationId xmlns:a16="http://schemas.microsoft.com/office/drawing/2014/main" id="{AEB4D0A1-61C6-3D96-A4AF-14B2F17D4CA5}"/>
              </a:ext>
            </a:extLst>
          </p:cNvPr>
          <p:cNvGrpSpPr/>
          <p:nvPr/>
        </p:nvGrpSpPr>
        <p:grpSpPr>
          <a:xfrm>
            <a:off x="1113226" y="2574209"/>
            <a:ext cx="14040" cy="14760"/>
            <a:chOff x="4597064" y="1738532"/>
            <a:chExt cx="14040" cy="14760"/>
          </a:xfrm>
        </p:grpSpPr>
        <mc:AlternateContent xmlns:mc="http://schemas.openxmlformats.org/markup-compatibility/2006" xmlns:p14="http://schemas.microsoft.com/office/powerpoint/2010/main">
          <mc:Choice Requires="p14">
            <p:contentPart p14:bwMode="auto" r:id="rId3">
              <p14:nvContentPartPr>
                <p14:cNvPr id="10" name="墨迹 9">
                  <a:extLst>
                    <a:ext uri="{FF2B5EF4-FFF2-40B4-BE49-F238E27FC236}">
                      <a16:creationId xmlns:a16="http://schemas.microsoft.com/office/drawing/2014/main" id="{949A0FAF-B455-ADCF-D9A6-EE52C263E20F}"/>
                    </a:ext>
                  </a:extLst>
                </p14:cNvPr>
                <p14:cNvContentPartPr/>
                <p14:nvPr/>
              </p14:nvContentPartPr>
              <p14:xfrm>
                <a:off x="4610744" y="1752932"/>
                <a:ext cx="360" cy="360"/>
              </p14:xfrm>
            </p:contentPart>
          </mc:Choice>
          <mc:Fallback xmlns="">
            <p:pic>
              <p:nvPicPr>
                <p:cNvPr id="10" name="墨迹 9">
                  <a:extLst>
                    <a:ext uri="{FF2B5EF4-FFF2-40B4-BE49-F238E27FC236}">
                      <a16:creationId xmlns:a16="http://schemas.microsoft.com/office/drawing/2014/main" id="{949A0FAF-B455-ADCF-D9A6-EE52C263E20F}"/>
                    </a:ext>
                  </a:extLst>
                </p:cNvPr>
                <p:cNvPicPr/>
                <p:nvPr/>
              </p:nvPicPr>
              <p:blipFill>
                <a:blip r:embed="rId4"/>
                <a:stretch>
                  <a:fillRect/>
                </a:stretch>
              </p:blipFill>
              <p:spPr>
                <a:xfrm>
                  <a:off x="4601744" y="174393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墨迹 11">
                  <a:extLst>
                    <a:ext uri="{FF2B5EF4-FFF2-40B4-BE49-F238E27FC236}">
                      <a16:creationId xmlns:a16="http://schemas.microsoft.com/office/drawing/2014/main" id="{EA78F39B-3C84-33EB-FBF0-A56DE6A69480}"/>
                    </a:ext>
                  </a:extLst>
                </p14:cNvPr>
                <p14:cNvContentPartPr/>
                <p14:nvPr/>
              </p14:nvContentPartPr>
              <p14:xfrm>
                <a:off x="4597064" y="1738532"/>
                <a:ext cx="360" cy="360"/>
              </p14:xfrm>
            </p:contentPart>
          </mc:Choice>
          <mc:Fallback xmlns="">
            <p:pic>
              <p:nvPicPr>
                <p:cNvPr id="12" name="墨迹 11">
                  <a:extLst>
                    <a:ext uri="{FF2B5EF4-FFF2-40B4-BE49-F238E27FC236}">
                      <a16:creationId xmlns:a16="http://schemas.microsoft.com/office/drawing/2014/main" id="{EA78F39B-3C84-33EB-FBF0-A56DE6A69480}"/>
                    </a:ext>
                  </a:extLst>
                </p:cNvPr>
                <p:cNvPicPr/>
                <p:nvPr/>
              </p:nvPicPr>
              <p:blipFill>
                <a:blip r:embed="rId4"/>
                <a:stretch>
                  <a:fillRect/>
                </a:stretch>
              </p:blipFill>
              <p:spPr>
                <a:xfrm>
                  <a:off x="4588064" y="1729532"/>
                  <a:ext cx="18000" cy="18000"/>
                </a:xfrm>
                <a:prstGeom prst="rect">
                  <a:avLst/>
                </a:prstGeom>
              </p:spPr>
            </p:pic>
          </mc:Fallback>
        </mc:AlternateContent>
      </p:grpSp>
      <p:sp>
        <p:nvSpPr>
          <p:cNvPr id="17" name="矩形 16">
            <a:extLst>
              <a:ext uri="{FF2B5EF4-FFF2-40B4-BE49-F238E27FC236}">
                <a16:creationId xmlns:a16="http://schemas.microsoft.com/office/drawing/2014/main" id="{06895C3C-B4A4-126E-085B-EAE26658835E}"/>
              </a:ext>
            </a:extLst>
          </p:cNvPr>
          <p:cNvSpPr/>
          <p:nvPr/>
        </p:nvSpPr>
        <p:spPr>
          <a:xfrm>
            <a:off x="4372248" y="1598659"/>
            <a:ext cx="284615" cy="26644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文本框 1">
            <a:extLst>
              <a:ext uri="{FF2B5EF4-FFF2-40B4-BE49-F238E27FC236}">
                <a16:creationId xmlns:a16="http://schemas.microsoft.com/office/drawing/2014/main" id="{FF5638F3-548F-89C3-A79E-1092CF5C7B9E}"/>
              </a:ext>
            </a:extLst>
          </p:cNvPr>
          <p:cNvSpPr txBox="1"/>
          <p:nvPr/>
        </p:nvSpPr>
        <p:spPr>
          <a:xfrm>
            <a:off x="104489" y="121318"/>
            <a:ext cx="10268803" cy="584775"/>
          </a:xfrm>
          <a:prstGeom prst="rect">
            <a:avLst/>
          </a:prstGeom>
          <a:noFill/>
        </p:spPr>
        <p:txBody>
          <a:bodyPr wrap="square" rtlCol="0">
            <a:spAutoFit/>
          </a:bodyPr>
          <a:lstStyle/>
          <a:p>
            <a:r>
              <a:rPr lang="en-US" altLang="zh-CN" sz="3200" b="1">
                <a:solidFill>
                  <a:srgbClr val="002060"/>
                </a:solidFill>
                <a:latin typeface="Calibri" panose="020F0502020204030204" pitchFamily="34" charset="0"/>
                <a:ea typeface="Calibri" panose="020F0502020204030204" pitchFamily="34" charset="0"/>
                <a:cs typeface="Calibri" panose="020F0502020204030204" pitchFamily="34" charset="0"/>
              </a:rPr>
              <a:t>Proposed Method</a:t>
            </a:r>
          </a:p>
        </p:txBody>
      </p:sp>
      <p:sp>
        <p:nvSpPr>
          <p:cNvPr id="14" name="Rectangle 5">
            <a:extLst>
              <a:ext uri="{FF2B5EF4-FFF2-40B4-BE49-F238E27FC236}">
                <a16:creationId xmlns:a16="http://schemas.microsoft.com/office/drawing/2014/main" id="{8D5C353B-9558-4B67-2DB5-2B7CB7362792}"/>
              </a:ext>
            </a:extLst>
          </p:cNvPr>
          <p:cNvSpPr/>
          <p:nvPr/>
        </p:nvSpPr>
        <p:spPr>
          <a:xfrm>
            <a:off x="891866" y="955005"/>
            <a:ext cx="9904270" cy="461665"/>
          </a:xfrm>
          <a:prstGeom prst="rect">
            <a:avLst/>
          </a:prstGeom>
        </p:spPr>
        <p:txBody>
          <a:bodyPr wrap="square">
            <a:spAutoFit/>
          </a:bodyPr>
          <a:lstStyle/>
          <a:p>
            <a:pPr marL="285750" indent="-285750">
              <a:buFont typeface="Wingdings" panose="05000000000000000000" pitchFamily="2" charset="2"/>
              <a:buChar char="Ø"/>
            </a:pPr>
            <a:r>
              <a:rPr lang="en-US" sz="2400">
                <a:latin typeface="Calibri" panose="020F0502020204030204" pitchFamily="34" charset="0"/>
                <a:ea typeface="Calibri" panose="020F0502020204030204" pitchFamily="34" charset="0"/>
                <a:cs typeface="Calibri" panose="020F0502020204030204" pitchFamily="34" charset="0"/>
              </a:rPr>
              <a:t>Adaptive Context Attention for Multi-scale Feature Learning </a:t>
            </a:r>
            <a:r>
              <a:rPr lang="en-US" sz="2400" b="1">
                <a:latin typeface="Calibri" panose="020F0502020204030204" pitchFamily="34" charset="0"/>
                <a:ea typeface="Calibri" panose="020F0502020204030204" pitchFamily="34" charset="0"/>
                <a:cs typeface="Calibri" panose="020F0502020204030204" pitchFamily="34" charset="0"/>
              </a:rPr>
              <a:t>(ACML)</a:t>
            </a:r>
            <a:r>
              <a:rPr lang="en-US" sz="2400">
                <a:latin typeface="Calibri" panose="020F0502020204030204" pitchFamily="34" charset="0"/>
                <a:ea typeface="Calibri" panose="020F0502020204030204" pitchFamily="34" charset="0"/>
                <a:cs typeface="Calibri" panose="020F0502020204030204" pitchFamily="34" charset="0"/>
              </a:rPr>
              <a:t>:</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18" name="文本框 17">
            <a:extLst>
              <a:ext uri="{FF2B5EF4-FFF2-40B4-BE49-F238E27FC236}">
                <a16:creationId xmlns:a16="http://schemas.microsoft.com/office/drawing/2014/main" id="{E0ACA734-AE6C-FCB7-4135-D857CA58F184}"/>
              </a:ext>
            </a:extLst>
          </p:cNvPr>
          <p:cNvSpPr txBox="1"/>
          <p:nvPr/>
        </p:nvSpPr>
        <p:spPr>
          <a:xfrm>
            <a:off x="812980" y="4974655"/>
            <a:ext cx="2541966" cy="369332"/>
          </a:xfrm>
          <a:prstGeom prst="rect">
            <a:avLst/>
          </a:prstGeom>
          <a:noFill/>
        </p:spPr>
        <p:txBody>
          <a:bodyPr wrap="square">
            <a:spAutoFit/>
          </a:bodyPr>
          <a:lstStyle/>
          <a:p>
            <a:pPr marL="285750" indent="-285750">
              <a:buFont typeface="Arial" panose="020B0604020202020204" pitchFamily="34" charset="0"/>
              <a:buChar char="•"/>
            </a:pPr>
            <a:r>
              <a:rPr lang="en-US" altLang="zh-CN">
                <a:latin typeface="Calibri" panose="020F0502020204030204" pitchFamily="34" charset="0"/>
                <a:ea typeface="Calibri" panose="020F0502020204030204" pitchFamily="34" charset="0"/>
                <a:cs typeface="Calibri" panose="020F0502020204030204" pitchFamily="34" charset="0"/>
              </a:rPr>
              <a:t>Scale attention </a:t>
            </a:r>
            <a:r>
              <a:rPr lang="el-GR" altLang="zh-CN">
                <a:latin typeface="Calibri" panose="020F0502020204030204" pitchFamily="34" charset="0"/>
                <a:ea typeface="Calibri" panose="020F0502020204030204" pitchFamily="34" charset="0"/>
                <a:cs typeface="Calibri" panose="020F0502020204030204" pitchFamily="34" charset="0"/>
              </a:rPr>
              <a:t>α</a:t>
            </a:r>
            <a:endParaRPr lang="zh-CN" altLang="en-US">
              <a:latin typeface="Calibri" panose="020F0502020204030204" pitchFamily="34" charset="0"/>
              <a:cs typeface="Calibri" panose="020F0502020204030204" pitchFamily="34" charset="0"/>
            </a:endParaRPr>
          </a:p>
        </p:txBody>
      </p:sp>
      <p:pic>
        <p:nvPicPr>
          <p:cNvPr id="22" name="图片 21">
            <a:extLst>
              <a:ext uri="{FF2B5EF4-FFF2-40B4-BE49-F238E27FC236}">
                <a16:creationId xmlns:a16="http://schemas.microsoft.com/office/drawing/2014/main" id="{EAD7CF87-CEEC-2851-7564-A7641D545071}"/>
              </a:ext>
            </a:extLst>
          </p:cNvPr>
          <p:cNvPicPr>
            <a:picLocks noChangeAspect="1"/>
          </p:cNvPicPr>
          <p:nvPr/>
        </p:nvPicPr>
        <p:blipFill rotWithShape="1">
          <a:blip r:embed="rId6"/>
          <a:srcRect t="3507" r="2899"/>
          <a:stretch/>
        </p:blipFill>
        <p:spPr>
          <a:xfrm>
            <a:off x="749736" y="1610165"/>
            <a:ext cx="9797565" cy="3245432"/>
          </a:xfrm>
          <a:prstGeom prst="rect">
            <a:avLst/>
          </a:prstGeom>
        </p:spPr>
      </p:pic>
      <p:sp>
        <p:nvSpPr>
          <p:cNvPr id="25" name="文本框 24">
            <a:extLst>
              <a:ext uri="{FF2B5EF4-FFF2-40B4-BE49-F238E27FC236}">
                <a16:creationId xmlns:a16="http://schemas.microsoft.com/office/drawing/2014/main" id="{95A6E38C-56E7-EFFF-08B9-1AAAD33D099C}"/>
              </a:ext>
            </a:extLst>
          </p:cNvPr>
          <p:cNvSpPr txBox="1"/>
          <p:nvPr/>
        </p:nvSpPr>
        <p:spPr>
          <a:xfrm>
            <a:off x="1327691" y="5417146"/>
            <a:ext cx="7822397" cy="369332"/>
          </a:xfrm>
          <a:prstGeom prst="rect">
            <a:avLst/>
          </a:prstGeom>
          <a:noFill/>
        </p:spPr>
        <p:txBody>
          <a:bodyPr wrap="square">
            <a:spAutoFit/>
          </a:bodyPr>
          <a:lstStyle/>
          <a:p>
            <a:r>
              <a:rPr lang="en-US" altLang="zh-CN">
                <a:latin typeface="Calibri" panose="020F0502020204030204" pitchFamily="34" charset="0"/>
                <a:ea typeface="Calibri" panose="020F0502020204030204" pitchFamily="34" charset="0"/>
                <a:cs typeface="Calibri" panose="020F0502020204030204" pitchFamily="34" charset="0"/>
              </a:rPr>
              <a:t>Capture the relations between different scales and gain global context</a:t>
            </a:r>
            <a:endParaRPr lang="zh-CN" altLang="en-US">
              <a:latin typeface="Calibri" panose="020F0502020204030204" pitchFamily="34" charset="0"/>
              <a:cs typeface="Calibri" panose="020F0502020204030204" pitchFamily="34" charset="0"/>
            </a:endParaRPr>
          </a:p>
        </p:txBody>
      </p:sp>
      <p:sp>
        <p:nvSpPr>
          <p:cNvPr id="27" name="文本框 26">
            <a:extLst>
              <a:ext uri="{FF2B5EF4-FFF2-40B4-BE49-F238E27FC236}">
                <a16:creationId xmlns:a16="http://schemas.microsoft.com/office/drawing/2014/main" id="{96BED2EA-6DB3-1070-921C-30D57375B63F}"/>
              </a:ext>
            </a:extLst>
          </p:cNvPr>
          <p:cNvSpPr txBox="1"/>
          <p:nvPr/>
        </p:nvSpPr>
        <p:spPr>
          <a:xfrm>
            <a:off x="749736" y="5896443"/>
            <a:ext cx="3907127" cy="369332"/>
          </a:xfrm>
          <a:prstGeom prst="rect">
            <a:avLst/>
          </a:prstGeom>
          <a:noFill/>
        </p:spPr>
        <p:txBody>
          <a:bodyPr wrap="square">
            <a:spAutoFit/>
          </a:bodyPr>
          <a:lstStyle/>
          <a:p>
            <a:pPr marL="285750" indent="-285750">
              <a:buFont typeface="Arial" panose="020B0604020202020204" pitchFamily="34" charset="0"/>
              <a:buChar char="•"/>
            </a:pPr>
            <a:r>
              <a:rPr lang="zh-CN" altLang="en-US">
                <a:latin typeface="Calibri" panose="020F0502020204030204" pitchFamily="34" charset="0"/>
                <a:cs typeface="Calibri" panose="020F0502020204030204" pitchFamily="34" charset="0"/>
              </a:rPr>
              <a:t> </a:t>
            </a:r>
            <a:r>
              <a:rPr lang="en-US" altLang="zh-CN">
                <a:latin typeface="Calibri" panose="020F0502020204030204" pitchFamily="34" charset="0"/>
                <a:cs typeface="Calibri" panose="020F0502020204030204" pitchFamily="34" charset="0"/>
              </a:rPr>
              <a:t>I</a:t>
            </a:r>
            <a:r>
              <a:rPr lang="zh-CN" altLang="en-US">
                <a:latin typeface="Calibri" panose="020F0502020204030204" pitchFamily="34" charset="0"/>
                <a:cs typeface="Calibri" panose="020F0502020204030204" pitchFamily="34" charset="0"/>
              </a:rPr>
              <a:t>nteraction coordinate space</a:t>
            </a:r>
          </a:p>
        </p:txBody>
      </p:sp>
      <p:sp>
        <p:nvSpPr>
          <p:cNvPr id="31" name="文本框 30">
            <a:extLst>
              <a:ext uri="{FF2B5EF4-FFF2-40B4-BE49-F238E27FC236}">
                <a16:creationId xmlns:a16="http://schemas.microsoft.com/office/drawing/2014/main" id="{CAE8D9AC-4B4A-EF07-36AF-CB86CAC35E38}"/>
              </a:ext>
            </a:extLst>
          </p:cNvPr>
          <p:cNvSpPr txBox="1"/>
          <p:nvPr/>
        </p:nvSpPr>
        <p:spPr>
          <a:xfrm>
            <a:off x="1327691" y="6346894"/>
            <a:ext cx="8298824" cy="369332"/>
          </a:xfrm>
          <a:prstGeom prst="rect">
            <a:avLst/>
          </a:prstGeom>
          <a:noFill/>
        </p:spPr>
        <p:txBody>
          <a:bodyPr wrap="square">
            <a:spAutoFit/>
          </a:bodyPr>
          <a:lstStyle/>
          <a:p>
            <a:r>
              <a:rPr lang="en-US" altLang="zh-CN">
                <a:latin typeface="Calibri" panose="020F0502020204030204" pitchFamily="34" charset="0"/>
                <a:ea typeface="Calibri" panose="020F0502020204030204" pitchFamily="34" charset="0"/>
                <a:cs typeface="Calibri" panose="020F0502020204030204" pitchFamily="34" charset="0"/>
              </a:rPr>
              <a:t>Utilize </a:t>
            </a:r>
            <a:r>
              <a:rPr lang="zh-CN" altLang="en-US">
                <a:latin typeface="Calibri" panose="020F0502020204030204" pitchFamily="34" charset="0"/>
                <a:cs typeface="Calibri" panose="020F0502020204030204" pitchFamily="34" charset="0"/>
              </a:rPr>
              <a:t>Graph Convolutional Networks to model long-range </a:t>
            </a:r>
            <a:r>
              <a:rPr lang="en-US" altLang="zh-CN">
                <a:latin typeface="Calibri" panose="020F0502020204030204" pitchFamily="34" charset="0"/>
                <a:cs typeface="Calibri" panose="020F0502020204030204" pitchFamily="34" charset="0"/>
              </a:rPr>
              <a:t>dependence</a:t>
            </a:r>
            <a:endParaRPr lang="zh-CN" alt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312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fade">
                                      <p:cBhvr>
                                        <p:cTn id="17" dur="500"/>
                                        <p:tgtEl>
                                          <p:spTgt spid="1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
                                            <p:txEl>
                                              <p:pRg st="0" end="0"/>
                                            </p:txEl>
                                          </p:spTgt>
                                        </p:tgtEl>
                                        <p:attrNameLst>
                                          <p:attrName>style.visibility</p:attrName>
                                        </p:attrNameLst>
                                      </p:cBhvr>
                                      <p:to>
                                        <p:strVal val="visible"/>
                                      </p:to>
                                    </p:set>
                                    <p:animEffect transition="in" filter="fade">
                                      <p:cBhvr>
                                        <p:cTn id="22" dur="500"/>
                                        <p:tgtEl>
                                          <p:spTgt spid="2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
                                            <p:txEl>
                                              <p:pRg st="0" end="0"/>
                                            </p:txEl>
                                          </p:spTgt>
                                        </p:tgtEl>
                                        <p:attrNameLst>
                                          <p:attrName>style.visibility</p:attrName>
                                        </p:attrNameLst>
                                      </p:cBhvr>
                                      <p:to>
                                        <p:strVal val="visible"/>
                                      </p:to>
                                    </p:set>
                                    <p:animEffect transition="in" filter="fade">
                                      <p:cBhvr>
                                        <p:cTn id="27" dur="500"/>
                                        <p:tgtEl>
                                          <p:spTgt spid="2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7DC9943F-0921-931D-9F6C-D4EF591577F1}"/>
              </a:ext>
            </a:extLst>
          </p:cNvPr>
          <p:cNvCxnSpPr>
            <a:cxnSpLocks/>
          </p:cNvCxnSpPr>
          <p:nvPr/>
        </p:nvCxnSpPr>
        <p:spPr>
          <a:xfrm>
            <a:off x="0" y="756954"/>
            <a:ext cx="9214650" cy="0"/>
          </a:xfrm>
          <a:prstGeom prst="line">
            <a:avLst/>
          </a:prstGeom>
          <a:ln w="12700"/>
        </p:spPr>
        <p:style>
          <a:lnRef idx="1">
            <a:schemeClr val="dk1"/>
          </a:lnRef>
          <a:fillRef idx="0">
            <a:schemeClr val="dk1"/>
          </a:fillRef>
          <a:effectRef idx="0">
            <a:schemeClr val="dk1"/>
          </a:effectRef>
          <a:fontRef idx="minor">
            <a:schemeClr val="tx1"/>
          </a:fontRef>
        </p:style>
      </p:cxnSp>
      <p:grpSp>
        <p:nvGrpSpPr>
          <p:cNvPr id="15" name="组合 14">
            <a:extLst>
              <a:ext uri="{FF2B5EF4-FFF2-40B4-BE49-F238E27FC236}">
                <a16:creationId xmlns:a16="http://schemas.microsoft.com/office/drawing/2014/main" id="{AEB4D0A1-61C6-3D96-A4AF-14B2F17D4CA5}"/>
              </a:ext>
            </a:extLst>
          </p:cNvPr>
          <p:cNvGrpSpPr/>
          <p:nvPr/>
        </p:nvGrpSpPr>
        <p:grpSpPr>
          <a:xfrm>
            <a:off x="1113226" y="2574209"/>
            <a:ext cx="14040" cy="14760"/>
            <a:chOff x="4597064" y="1738532"/>
            <a:chExt cx="14040" cy="14760"/>
          </a:xfrm>
        </p:grpSpPr>
        <mc:AlternateContent xmlns:mc="http://schemas.openxmlformats.org/markup-compatibility/2006" xmlns:p14="http://schemas.microsoft.com/office/powerpoint/2010/main">
          <mc:Choice Requires="p14">
            <p:contentPart p14:bwMode="auto" r:id="rId3">
              <p14:nvContentPartPr>
                <p14:cNvPr id="10" name="墨迹 9">
                  <a:extLst>
                    <a:ext uri="{FF2B5EF4-FFF2-40B4-BE49-F238E27FC236}">
                      <a16:creationId xmlns:a16="http://schemas.microsoft.com/office/drawing/2014/main" id="{949A0FAF-B455-ADCF-D9A6-EE52C263E20F}"/>
                    </a:ext>
                  </a:extLst>
                </p14:cNvPr>
                <p14:cNvContentPartPr/>
                <p14:nvPr/>
              </p14:nvContentPartPr>
              <p14:xfrm>
                <a:off x="4610744" y="1752932"/>
                <a:ext cx="360" cy="360"/>
              </p14:xfrm>
            </p:contentPart>
          </mc:Choice>
          <mc:Fallback xmlns="">
            <p:pic>
              <p:nvPicPr>
                <p:cNvPr id="10" name="墨迹 9">
                  <a:extLst>
                    <a:ext uri="{FF2B5EF4-FFF2-40B4-BE49-F238E27FC236}">
                      <a16:creationId xmlns:a16="http://schemas.microsoft.com/office/drawing/2014/main" id="{949A0FAF-B455-ADCF-D9A6-EE52C263E20F}"/>
                    </a:ext>
                  </a:extLst>
                </p:cNvPr>
                <p:cNvPicPr/>
                <p:nvPr/>
              </p:nvPicPr>
              <p:blipFill>
                <a:blip r:embed="rId4"/>
                <a:stretch>
                  <a:fillRect/>
                </a:stretch>
              </p:blipFill>
              <p:spPr>
                <a:xfrm>
                  <a:off x="4601744" y="174393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墨迹 11">
                  <a:extLst>
                    <a:ext uri="{FF2B5EF4-FFF2-40B4-BE49-F238E27FC236}">
                      <a16:creationId xmlns:a16="http://schemas.microsoft.com/office/drawing/2014/main" id="{EA78F39B-3C84-33EB-FBF0-A56DE6A69480}"/>
                    </a:ext>
                  </a:extLst>
                </p14:cNvPr>
                <p14:cNvContentPartPr/>
                <p14:nvPr/>
              </p14:nvContentPartPr>
              <p14:xfrm>
                <a:off x="4597064" y="1738532"/>
                <a:ext cx="360" cy="360"/>
              </p14:xfrm>
            </p:contentPart>
          </mc:Choice>
          <mc:Fallback xmlns="">
            <p:pic>
              <p:nvPicPr>
                <p:cNvPr id="12" name="墨迹 11">
                  <a:extLst>
                    <a:ext uri="{FF2B5EF4-FFF2-40B4-BE49-F238E27FC236}">
                      <a16:creationId xmlns:a16="http://schemas.microsoft.com/office/drawing/2014/main" id="{EA78F39B-3C84-33EB-FBF0-A56DE6A69480}"/>
                    </a:ext>
                  </a:extLst>
                </p:cNvPr>
                <p:cNvPicPr/>
                <p:nvPr/>
              </p:nvPicPr>
              <p:blipFill>
                <a:blip r:embed="rId4"/>
                <a:stretch>
                  <a:fillRect/>
                </a:stretch>
              </p:blipFill>
              <p:spPr>
                <a:xfrm>
                  <a:off x="4588064" y="1729532"/>
                  <a:ext cx="18000" cy="18000"/>
                </a:xfrm>
                <a:prstGeom prst="rect">
                  <a:avLst/>
                </a:prstGeom>
              </p:spPr>
            </p:pic>
          </mc:Fallback>
        </mc:AlternateContent>
      </p:grpSp>
      <p:sp>
        <p:nvSpPr>
          <p:cNvPr id="17" name="矩形 16">
            <a:extLst>
              <a:ext uri="{FF2B5EF4-FFF2-40B4-BE49-F238E27FC236}">
                <a16:creationId xmlns:a16="http://schemas.microsoft.com/office/drawing/2014/main" id="{06895C3C-B4A4-126E-085B-EAE26658835E}"/>
              </a:ext>
            </a:extLst>
          </p:cNvPr>
          <p:cNvSpPr/>
          <p:nvPr/>
        </p:nvSpPr>
        <p:spPr>
          <a:xfrm>
            <a:off x="4372248" y="1598659"/>
            <a:ext cx="284615" cy="26644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文本框 1">
            <a:extLst>
              <a:ext uri="{FF2B5EF4-FFF2-40B4-BE49-F238E27FC236}">
                <a16:creationId xmlns:a16="http://schemas.microsoft.com/office/drawing/2014/main" id="{FF5638F3-548F-89C3-A79E-1092CF5C7B9E}"/>
              </a:ext>
            </a:extLst>
          </p:cNvPr>
          <p:cNvSpPr txBox="1"/>
          <p:nvPr/>
        </p:nvSpPr>
        <p:spPr>
          <a:xfrm>
            <a:off x="104489" y="121318"/>
            <a:ext cx="10268803" cy="584775"/>
          </a:xfrm>
          <a:prstGeom prst="rect">
            <a:avLst/>
          </a:prstGeom>
          <a:noFill/>
        </p:spPr>
        <p:txBody>
          <a:bodyPr wrap="square" rtlCol="0">
            <a:spAutoFit/>
          </a:bodyPr>
          <a:lstStyle/>
          <a:p>
            <a:r>
              <a:rPr lang="en-US" altLang="zh-CN" sz="3200" b="1">
                <a:solidFill>
                  <a:srgbClr val="002060"/>
                </a:solidFill>
                <a:latin typeface="Calibri" panose="020F0502020204030204" pitchFamily="34" charset="0"/>
                <a:ea typeface="Calibri" panose="020F0502020204030204" pitchFamily="34" charset="0"/>
                <a:cs typeface="Calibri" panose="020F0502020204030204" pitchFamily="34" charset="0"/>
              </a:rPr>
              <a:t>Proposed Method</a:t>
            </a:r>
          </a:p>
        </p:txBody>
      </p:sp>
      <p:pic>
        <p:nvPicPr>
          <p:cNvPr id="5" name="图片 4">
            <a:extLst>
              <a:ext uri="{FF2B5EF4-FFF2-40B4-BE49-F238E27FC236}">
                <a16:creationId xmlns:a16="http://schemas.microsoft.com/office/drawing/2014/main" id="{A1E27746-8CFC-5AED-2BE9-E65F91C70077}"/>
              </a:ext>
            </a:extLst>
          </p:cNvPr>
          <p:cNvPicPr>
            <a:picLocks noChangeAspect="1"/>
          </p:cNvPicPr>
          <p:nvPr/>
        </p:nvPicPr>
        <p:blipFill rotWithShape="1">
          <a:blip r:embed="rId6"/>
          <a:srcRect l="43297" b="56904"/>
          <a:stretch/>
        </p:blipFill>
        <p:spPr>
          <a:xfrm>
            <a:off x="0" y="1318931"/>
            <a:ext cx="6738838" cy="3817258"/>
          </a:xfrm>
          <a:prstGeom prst="rect">
            <a:avLst/>
          </a:prstGeom>
        </p:spPr>
      </p:pic>
      <p:sp>
        <p:nvSpPr>
          <p:cNvPr id="3" name="Rectangle 5">
            <a:extLst>
              <a:ext uri="{FF2B5EF4-FFF2-40B4-BE49-F238E27FC236}">
                <a16:creationId xmlns:a16="http://schemas.microsoft.com/office/drawing/2014/main" id="{48790D16-264F-0422-B60B-0FD93F9B5300}"/>
              </a:ext>
            </a:extLst>
          </p:cNvPr>
          <p:cNvSpPr/>
          <p:nvPr/>
        </p:nvSpPr>
        <p:spPr>
          <a:xfrm>
            <a:off x="6533050" y="1101113"/>
            <a:ext cx="4517024" cy="707886"/>
          </a:xfrm>
          <a:prstGeom prst="rect">
            <a:avLst/>
          </a:prstGeom>
        </p:spPr>
        <p:txBody>
          <a:bodyPr wrap="square">
            <a:spAutoFit/>
          </a:bodyPr>
          <a:lstStyle/>
          <a:p>
            <a:pPr marL="285750" indent="-285750">
              <a:buFont typeface="Wingdings" panose="05000000000000000000" pitchFamily="2" charset="2"/>
              <a:buChar char="Ø"/>
            </a:pPr>
            <a:r>
              <a:rPr lang="en-US" sz="2000">
                <a:latin typeface="Calibri" panose="020F0502020204030204" pitchFamily="34" charset="0"/>
                <a:ea typeface="Calibri" panose="020F0502020204030204" pitchFamily="34" charset="0"/>
                <a:cs typeface="Calibri" panose="020F0502020204030204" pitchFamily="34" charset="0"/>
              </a:rPr>
              <a:t>Multi-category Feature Enhancement Module </a:t>
            </a:r>
            <a:r>
              <a:rPr lang="en-US" sz="2000" b="1">
                <a:latin typeface="Calibri" panose="020F0502020204030204" pitchFamily="34" charset="0"/>
                <a:ea typeface="Calibri" panose="020F0502020204030204" pitchFamily="34" charset="0"/>
                <a:cs typeface="Calibri" panose="020F0502020204030204" pitchFamily="34" charset="0"/>
              </a:rPr>
              <a:t>(MFEM)</a:t>
            </a:r>
            <a:r>
              <a:rPr lang="en-US" sz="2000">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pic>
        <p:nvPicPr>
          <p:cNvPr id="11" name="图片 10">
            <a:extLst>
              <a:ext uri="{FF2B5EF4-FFF2-40B4-BE49-F238E27FC236}">
                <a16:creationId xmlns:a16="http://schemas.microsoft.com/office/drawing/2014/main" id="{87D2C041-89D6-38F7-F436-2CADC1EDB476}"/>
              </a:ext>
            </a:extLst>
          </p:cNvPr>
          <p:cNvPicPr>
            <a:picLocks noChangeAspect="1"/>
          </p:cNvPicPr>
          <p:nvPr/>
        </p:nvPicPr>
        <p:blipFill>
          <a:blip r:embed="rId7"/>
          <a:stretch>
            <a:fillRect/>
          </a:stretch>
        </p:blipFill>
        <p:spPr>
          <a:xfrm>
            <a:off x="7237742" y="5007231"/>
            <a:ext cx="4288664" cy="495347"/>
          </a:xfrm>
          <a:prstGeom prst="rect">
            <a:avLst/>
          </a:prstGeom>
        </p:spPr>
      </p:pic>
      <p:sp>
        <p:nvSpPr>
          <p:cNvPr id="14" name="文本框 13">
            <a:extLst>
              <a:ext uri="{FF2B5EF4-FFF2-40B4-BE49-F238E27FC236}">
                <a16:creationId xmlns:a16="http://schemas.microsoft.com/office/drawing/2014/main" id="{19029800-F13A-2EEA-ECD3-D58A4AF1C307}"/>
              </a:ext>
            </a:extLst>
          </p:cNvPr>
          <p:cNvSpPr txBox="1"/>
          <p:nvPr/>
        </p:nvSpPr>
        <p:spPr>
          <a:xfrm>
            <a:off x="6936252" y="4208932"/>
            <a:ext cx="2541966" cy="400110"/>
          </a:xfrm>
          <a:prstGeom prst="rect">
            <a:avLst/>
          </a:prstGeom>
          <a:noFill/>
        </p:spPr>
        <p:txBody>
          <a:bodyPr wrap="square">
            <a:spAutoFit/>
          </a:bodyPr>
          <a:lstStyle/>
          <a:p>
            <a:pPr marL="285750" indent="-285750">
              <a:buFont typeface="Arial" panose="020B0604020202020204" pitchFamily="34" charset="0"/>
              <a:buChar char="•"/>
            </a:pPr>
            <a:r>
              <a:rPr lang="en-US" altLang="zh-CN" sz="2000">
                <a:latin typeface="Calibri" panose="020F0502020204030204" pitchFamily="34" charset="0"/>
                <a:ea typeface="Calibri" panose="020F0502020204030204" pitchFamily="34" charset="0"/>
                <a:cs typeface="Calibri" panose="020F0502020204030204" pitchFamily="34" charset="0"/>
              </a:rPr>
              <a:t>Probability map:</a:t>
            </a:r>
            <a:endParaRPr lang="zh-CN" altLang="en-US" sz="2000">
              <a:latin typeface="Calibri" panose="020F0502020204030204" pitchFamily="34" charset="0"/>
              <a:cs typeface="Calibri" panose="020F0502020204030204" pitchFamily="34" charset="0"/>
            </a:endParaRPr>
          </a:p>
        </p:txBody>
      </p:sp>
      <p:sp>
        <p:nvSpPr>
          <p:cNvPr id="18" name="文本框 17">
            <a:extLst>
              <a:ext uri="{FF2B5EF4-FFF2-40B4-BE49-F238E27FC236}">
                <a16:creationId xmlns:a16="http://schemas.microsoft.com/office/drawing/2014/main" id="{90CFE270-E929-A6C1-4EE4-68E9536A4EBD}"/>
              </a:ext>
            </a:extLst>
          </p:cNvPr>
          <p:cNvSpPr txBox="1"/>
          <p:nvPr/>
        </p:nvSpPr>
        <p:spPr>
          <a:xfrm>
            <a:off x="7212074" y="3227560"/>
            <a:ext cx="4340001" cy="646331"/>
          </a:xfrm>
          <a:prstGeom prst="rect">
            <a:avLst/>
          </a:prstGeom>
          <a:noFill/>
        </p:spPr>
        <p:txBody>
          <a:bodyPr wrap="square">
            <a:spAutoFit/>
          </a:bodyPr>
          <a:lstStyle/>
          <a:p>
            <a:r>
              <a:rPr lang="en-US" altLang="zh-CN">
                <a:latin typeface="Calibri" panose="020F0502020204030204" pitchFamily="34" charset="0"/>
                <a:cs typeface="Calibri" panose="020F0502020204030204" pitchFamily="34" charset="0"/>
              </a:rPr>
              <a:t>P</a:t>
            </a:r>
            <a:r>
              <a:rPr lang="zh-CN" altLang="en-US">
                <a:latin typeface="Calibri" panose="020F0502020204030204" pitchFamily="34" charset="0"/>
                <a:cs typeface="Calibri" panose="020F0502020204030204" pitchFamily="34" charset="0"/>
              </a:rPr>
              <a:t>erceive the spatial distribution  between different regions</a:t>
            </a:r>
          </a:p>
        </p:txBody>
      </p:sp>
      <p:sp>
        <p:nvSpPr>
          <p:cNvPr id="19" name="文本框 18">
            <a:extLst>
              <a:ext uri="{FF2B5EF4-FFF2-40B4-BE49-F238E27FC236}">
                <a16:creationId xmlns:a16="http://schemas.microsoft.com/office/drawing/2014/main" id="{83789BF0-5E57-542A-441C-2EF670E6B1C6}"/>
              </a:ext>
            </a:extLst>
          </p:cNvPr>
          <p:cNvSpPr txBox="1"/>
          <p:nvPr/>
        </p:nvSpPr>
        <p:spPr>
          <a:xfrm>
            <a:off x="6936252" y="2390261"/>
            <a:ext cx="2541966" cy="400110"/>
          </a:xfrm>
          <a:prstGeom prst="rect">
            <a:avLst/>
          </a:prstGeom>
          <a:noFill/>
        </p:spPr>
        <p:txBody>
          <a:bodyPr wrap="square">
            <a:spAutoFit/>
          </a:bodyPr>
          <a:lstStyle/>
          <a:p>
            <a:pPr marL="285750" indent="-285750">
              <a:buFont typeface="Arial" panose="020B0604020202020204" pitchFamily="34" charset="0"/>
              <a:buChar char="•"/>
            </a:pPr>
            <a:r>
              <a:rPr lang="en-US" altLang="zh-CN" sz="2000">
                <a:latin typeface="Calibri" panose="020F0502020204030204" pitchFamily="34" charset="0"/>
                <a:ea typeface="Calibri" panose="020F0502020204030204" pitchFamily="34" charset="0"/>
                <a:cs typeface="Calibri" panose="020F0502020204030204" pitchFamily="34" charset="0"/>
              </a:rPr>
              <a:t>Spatial attention</a:t>
            </a:r>
            <a:endParaRPr lang="zh-CN" altLang="en-US" sz="20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320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fade">
                                      <p:cBhvr>
                                        <p:cTn id="22" dur="500"/>
                                        <p:tgtEl>
                                          <p:spTgt spid="1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animEffect transition="in" filter="fade">
                                      <p:cBhvr>
                                        <p:cTn id="27" dur="500"/>
                                        <p:tgtEl>
                                          <p:spTgt spid="1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9">
            <a:extLst>
              <a:ext uri="{FF2B5EF4-FFF2-40B4-BE49-F238E27FC236}">
                <a16:creationId xmlns:a16="http://schemas.microsoft.com/office/drawing/2014/main" id="{7DDAF274-A176-CCDB-7309-9969E3BFE0C7}"/>
              </a:ext>
            </a:extLst>
          </p:cNvPr>
          <p:cNvCxnSpPr/>
          <p:nvPr/>
        </p:nvCxnSpPr>
        <p:spPr>
          <a:xfrm>
            <a:off x="49096" y="757648"/>
            <a:ext cx="9154197"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F8DC63F-BEBD-891B-3802-2D60CFD3FFD8}"/>
              </a:ext>
            </a:extLst>
          </p:cNvPr>
          <p:cNvSpPr txBox="1">
            <a:spLocks/>
          </p:cNvSpPr>
          <p:nvPr/>
        </p:nvSpPr>
        <p:spPr>
          <a:xfrm>
            <a:off x="253092" y="911266"/>
            <a:ext cx="6107682" cy="37649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Wingdings" panose="05000000000000000000" pitchFamily="2" charset="2"/>
              <a:buChar char="§"/>
            </a:pPr>
            <a:r>
              <a:rPr lang="en-US" altLang="zh-CN" sz="2400" b="1">
                <a:latin typeface="+mn-lt"/>
              </a:rPr>
              <a:t>Experimental Setting</a:t>
            </a:r>
            <a:endParaRPr lang="en-US" sz="2400" b="1" dirty="0">
              <a:latin typeface="+mn-lt"/>
            </a:endParaRPr>
          </a:p>
        </p:txBody>
      </p:sp>
      <p:sp>
        <p:nvSpPr>
          <p:cNvPr id="4" name="Rectangle 20">
            <a:extLst>
              <a:ext uri="{FF2B5EF4-FFF2-40B4-BE49-F238E27FC236}">
                <a16:creationId xmlns:a16="http://schemas.microsoft.com/office/drawing/2014/main" id="{3E143E39-A911-45A2-D134-C4C0B9458533}"/>
              </a:ext>
            </a:extLst>
          </p:cNvPr>
          <p:cNvSpPr/>
          <p:nvPr/>
        </p:nvSpPr>
        <p:spPr>
          <a:xfrm>
            <a:off x="608888" y="1537401"/>
            <a:ext cx="10341776" cy="4770537"/>
          </a:xfrm>
          <a:prstGeom prst="rect">
            <a:avLst/>
          </a:prstGeom>
        </p:spPr>
        <p:txBody>
          <a:bodyPr wrap="square">
            <a:spAutoFit/>
          </a:bodyPr>
          <a:lstStyle/>
          <a:p>
            <a:pPr marL="285750" indent="-285750">
              <a:buFont typeface="Arial" panose="020B0604020202020204" pitchFamily="34" charset="0"/>
              <a:buChar char="•"/>
            </a:pPr>
            <a:r>
              <a:rPr lang="en-US" altLang="zh-CN" sz="2400" b="1">
                <a:latin typeface="Calibri" panose="020F0502020204030204" pitchFamily="34" charset="0"/>
                <a:ea typeface="Calibri" panose="020F0502020204030204" pitchFamily="34" charset="0"/>
                <a:cs typeface="Calibri" panose="020F0502020204030204" pitchFamily="34" charset="0"/>
              </a:rPr>
              <a:t>BraTS 2019 and BraTS 2020</a:t>
            </a:r>
          </a:p>
          <a:p>
            <a:pPr marL="742950" lvl="1" indent="-285750">
              <a:buFont typeface="Courier New" panose="02070309020205020404" pitchFamily="49" charset="0"/>
              <a:buChar char="o"/>
            </a:pPr>
            <a:r>
              <a:rPr lang="en-US" altLang="zh-CN" sz="2000"/>
              <a:t>335 and 369 annotated brain tumor samples</a:t>
            </a:r>
          </a:p>
          <a:p>
            <a:pPr marL="742950" lvl="1" indent="-285750">
              <a:buFont typeface="Courier New" panose="02070309020205020404" pitchFamily="49" charset="0"/>
              <a:buChar char="o"/>
            </a:pPr>
            <a:r>
              <a:rPr lang="fr-FR" sz="2000">
                <a:latin typeface="Calibri" panose="020F0502020204030204" pitchFamily="34" charset="0"/>
                <a:ea typeface="Calibri" panose="020F0502020204030204" pitchFamily="34" charset="0"/>
                <a:cs typeface="Calibri" panose="020F0502020204030204" pitchFamily="34" charset="0"/>
              </a:rPr>
              <a:t>4 modalities: T1, T1ce, T2, and FLAIR</a:t>
            </a:r>
          </a:p>
          <a:p>
            <a:pPr lvl="1"/>
            <a:endParaRPr lang="en-US" sz="2000">
              <a:latin typeface="Calibri" panose="020F0502020204030204" pitchFamily="34" charset="0"/>
              <a:ea typeface="Calibri" panose="020F0502020204030204" pitchFamily="34" charset="0"/>
              <a:cs typeface="Calibri" panose="020F0502020204030204" pitchFamily="34" charset="0"/>
            </a:endParaRPr>
          </a:p>
          <a:p>
            <a:pPr marL="214313" indent="-214313">
              <a:buFont typeface="Arial" panose="020B0604020202020204" pitchFamily="34" charset="0"/>
              <a:buChar char="•"/>
            </a:pPr>
            <a:r>
              <a:rPr lang="en-US" sz="2000" b="1">
                <a:latin typeface="Calibri" panose="020F0502020204030204" pitchFamily="34" charset="0"/>
                <a:ea typeface="Calibri" panose="020F0502020204030204" pitchFamily="34" charset="0"/>
                <a:cs typeface="Calibri" panose="020F0502020204030204" pitchFamily="34" charset="0"/>
              </a:rPr>
              <a:t>label 1</a:t>
            </a:r>
            <a:r>
              <a:rPr lang="en-US" sz="2000">
                <a:latin typeface="Calibri" panose="020F0502020204030204" pitchFamily="34" charset="0"/>
                <a:ea typeface="Calibri" panose="020F0502020204030204" pitchFamily="34" charset="0"/>
                <a:cs typeface="Calibri" panose="020F0502020204030204" pitchFamily="34" charset="0"/>
              </a:rPr>
              <a:t>：Non-enhancing umor core (NCR&amp;NET),  </a:t>
            </a:r>
            <a:r>
              <a:rPr lang="en-US" sz="2000" b="1">
                <a:latin typeface="Calibri" panose="020F0502020204030204" pitchFamily="34" charset="0"/>
                <a:ea typeface="Calibri" panose="020F0502020204030204" pitchFamily="34" charset="0"/>
                <a:cs typeface="Calibri" panose="020F0502020204030204" pitchFamily="34" charset="0"/>
              </a:rPr>
              <a:t>label 2</a:t>
            </a:r>
            <a:r>
              <a:rPr lang="en-US" sz="2000">
                <a:latin typeface="Calibri" panose="020F0502020204030204" pitchFamily="34" charset="0"/>
                <a:ea typeface="Calibri" panose="020F0502020204030204" pitchFamily="34" charset="0"/>
                <a:cs typeface="Calibri" panose="020F0502020204030204" pitchFamily="34" charset="0"/>
              </a:rPr>
              <a:t>：Peritumoral edema (ED),  </a:t>
            </a:r>
            <a:r>
              <a:rPr lang="en-US" sz="2000" b="1">
                <a:latin typeface="Calibri" panose="020F0502020204030204" pitchFamily="34" charset="0"/>
                <a:ea typeface="Calibri" panose="020F0502020204030204" pitchFamily="34" charset="0"/>
                <a:cs typeface="Calibri" panose="020F0502020204030204" pitchFamily="34" charset="0"/>
              </a:rPr>
              <a:t>label 4 </a:t>
            </a:r>
            <a:r>
              <a:rPr lang="en-US" sz="2000">
                <a:latin typeface="Calibri" panose="020F0502020204030204" pitchFamily="34" charset="0"/>
                <a:ea typeface="Calibri" panose="020F0502020204030204" pitchFamily="34" charset="0"/>
                <a:cs typeface="Calibri" panose="020F0502020204030204" pitchFamily="34" charset="0"/>
              </a:rPr>
              <a:t>Enhancing tumor (ET), and  </a:t>
            </a:r>
            <a:r>
              <a:rPr lang="en-US" sz="2000" b="1">
                <a:latin typeface="Calibri" panose="020F0502020204030204" pitchFamily="34" charset="0"/>
                <a:ea typeface="Calibri" panose="020F0502020204030204" pitchFamily="34" charset="0"/>
                <a:cs typeface="Calibri" panose="020F0502020204030204" pitchFamily="34" charset="0"/>
              </a:rPr>
              <a:t>label</a:t>
            </a:r>
            <a:r>
              <a:rPr lang="en-US" sz="2000">
                <a:latin typeface="Calibri" panose="020F0502020204030204" pitchFamily="34" charset="0"/>
                <a:ea typeface="Calibri" panose="020F0502020204030204" pitchFamily="34" charset="0"/>
                <a:cs typeface="Calibri" panose="020F0502020204030204" pitchFamily="34" charset="0"/>
              </a:rPr>
              <a:t> </a:t>
            </a:r>
            <a:r>
              <a:rPr lang="en-US" sz="2000" b="1">
                <a:latin typeface="Calibri" panose="020F0502020204030204" pitchFamily="34" charset="0"/>
                <a:ea typeface="Calibri" panose="020F0502020204030204" pitchFamily="34" charset="0"/>
                <a:cs typeface="Calibri" panose="020F0502020204030204" pitchFamily="34" charset="0"/>
              </a:rPr>
              <a:t>0</a:t>
            </a:r>
            <a:r>
              <a:rPr lang="en-US" sz="2000">
                <a:latin typeface="Calibri" panose="020F0502020204030204" pitchFamily="34" charset="0"/>
                <a:ea typeface="Calibri" panose="020F0502020204030204" pitchFamily="34" charset="0"/>
                <a:cs typeface="Calibri" panose="020F0502020204030204" pitchFamily="34" charset="0"/>
              </a:rPr>
              <a:t>: Background</a:t>
            </a:r>
          </a:p>
          <a:p>
            <a:pPr marL="214313" indent="-214313">
              <a:buFont typeface="Arial" panose="020B0604020202020204" pitchFamily="34" charset="0"/>
              <a:buChar char="•"/>
            </a:pPr>
            <a:endParaRPr lang="en-US" sz="2400"/>
          </a:p>
          <a:p>
            <a:pPr marL="214313" indent="-214313">
              <a:buFont typeface="Arial" panose="020B0604020202020204" pitchFamily="34" charset="0"/>
              <a:buChar char="•"/>
            </a:pPr>
            <a:r>
              <a:rPr lang="en-US" sz="2000">
                <a:latin typeface="Calibri" panose="020F0502020204030204" pitchFamily="34" charset="0"/>
                <a:ea typeface="Calibri" panose="020F0502020204030204" pitchFamily="34" charset="0"/>
                <a:cs typeface="Calibri" panose="020F0502020204030204" pitchFamily="34" charset="0"/>
              </a:rPr>
              <a:t>Each modality scan is sliced and cropped into dimensions of 160 × 160. The datasets are split into 80% for training our model and 20% for testing.</a:t>
            </a:r>
          </a:p>
          <a:p>
            <a:pPr marL="214313" indent="-214313">
              <a:buFont typeface="Arial" panose="020B0604020202020204" pitchFamily="34" charset="0"/>
              <a:buChar char="•"/>
            </a:pPr>
            <a:endParaRPr lang="en-US" sz="1600"/>
          </a:p>
          <a:p>
            <a:pPr marL="214313" indent="-214313">
              <a:buFont typeface="Arial" panose="020B0604020202020204" pitchFamily="34" charset="0"/>
              <a:buChar char="•"/>
            </a:pPr>
            <a:endParaRPr lang="en-US" sz="1600" dirty="0"/>
          </a:p>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Evaluation metrics:</a:t>
            </a:r>
          </a:p>
          <a:p>
            <a:pPr marL="742950" lvl="1" indent="-285750">
              <a:buFont typeface="Courier New" panose="02070309020205020404" pitchFamily="49" charset="0"/>
              <a:buChar char="o"/>
            </a:pPr>
            <a:r>
              <a:rPr lang="en-US" sz="2000" b="1">
                <a:latin typeface="Calibri" panose="020F0502020204030204" pitchFamily="34" charset="0"/>
                <a:ea typeface="Calibri" panose="020F0502020204030204" pitchFamily="34" charset="0"/>
                <a:cs typeface="Calibri" panose="020F0502020204030204" pitchFamily="34" charset="0"/>
              </a:rPr>
              <a:t>Dice score</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Courier New" panose="02070309020205020404" pitchFamily="49" charset="0"/>
              <a:buChar char="o"/>
            </a:pPr>
            <a:r>
              <a:rPr lang="en-US" sz="2000" b="1">
                <a:latin typeface="Calibri" panose="020F0502020204030204" pitchFamily="34" charset="0"/>
                <a:ea typeface="Calibri" panose="020F0502020204030204" pitchFamily="34" charset="0"/>
                <a:cs typeface="Calibri" panose="020F0502020204030204" pitchFamily="34" charset="0"/>
              </a:rPr>
              <a:t>95% Hausdorff distance (HD)</a:t>
            </a:r>
          </a:p>
          <a:p>
            <a:pPr marL="742950" lvl="1" indent="-285750">
              <a:buFont typeface="Courier New" panose="02070309020205020404" pitchFamily="49" charset="0"/>
              <a:buChar char="o"/>
            </a:pPr>
            <a:endParaRPr lang="en-US" sz="2000" b="1" dirty="0"/>
          </a:p>
        </p:txBody>
      </p:sp>
      <p:sp>
        <p:nvSpPr>
          <p:cNvPr id="5" name="文本框 4">
            <a:extLst>
              <a:ext uri="{FF2B5EF4-FFF2-40B4-BE49-F238E27FC236}">
                <a16:creationId xmlns:a16="http://schemas.microsoft.com/office/drawing/2014/main" id="{8403A428-505C-5329-F1A7-ABF6B2FE0E12}"/>
              </a:ext>
            </a:extLst>
          </p:cNvPr>
          <p:cNvSpPr txBox="1"/>
          <p:nvPr/>
        </p:nvSpPr>
        <p:spPr>
          <a:xfrm>
            <a:off x="49096" y="111317"/>
            <a:ext cx="8280720" cy="523220"/>
          </a:xfrm>
          <a:prstGeom prst="rect">
            <a:avLst/>
          </a:prstGeom>
          <a:noFill/>
        </p:spPr>
        <p:txBody>
          <a:bodyPr wrap="square" rtlCol="0">
            <a:spAutoFit/>
          </a:bodyPr>
          <a:lstStyle/>
          <a:p>
            <a:r>
              <a:rPr lang="en-US" altLang="zh-CN" sz="2800" b="1" dirty="0">
                <a:solidFill>
                  <a:srgbClr val="002060"/>
                </a:solidFill>
              </a:rPr>
              <a:t>Experiments</a:t>
            </a:r>
          </a:p>
        </p:txBody>
      </p:sp>
    </p:spTree>
    <p:extLst>
      <p:ext uri="{BB962C8B-B14F-4D97-AF65-F5344CB8AC3E}">
        <p14:creationId xmlns:p14="http://schemas.microsoft.com/office/powerpoint/2010/main" val="135368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8396</TotalTime>
  <Words>1916</Words>
  <Application>Microsoft Office PowerPoint</Application>
  <PresentationFormat>宽屏</PresentationFormat>
  <Paragraphs>114</Paragraphs>
  <Slides>14</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-apple-system</vt:lpstr>
      <vt:lpstr>等线</vt:lpstr>
      <vt:lpstr>等线 Light</vt:lpstr>
      <vt:lpstr>Arial</vt:lpstr>
      <vt:lpstr>Calibri</vt:lpstr>
      <vt:lpstr>Courier New</vt:lpstr>
      <vt:lpstr>Helvetica</vt:lpstr>
      <vt:lpstr>Lato Black</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Mao Red</dc:creator>
  <cp:lastModifiedBy>283296225@qq.com</cp:lastModifiedBy>
  <cp:revision>69</cp:revision>
  <dcterms:created xsi:type="dcterms:W3CDTF">2024-07-10T11:38:47Z</dcterms:created>
  <dcterms:modified xsi:type="dcterms:W3CDTF">2024-08-02T15:14:18Z</dcterms:modified>
</cp:coreProperties>
</file>