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89" r:id="rId3"/>
    <p:sldId id="390" r:id="rId4"/>
    <p:sldId id="258" r:id="rId5"/>
    <p:sldId id="265" r:id="rId6"/>
    <p:sldId id="391" r:id="rId7"/>
    <p:sldId id="274" r:id="rId8"/>
    <p:sldId id="267" r:id="rId9"/>
    <p:sldId id="383" r:id="rId10"/>
    <p:sldId id="388" r:id="rId11"/>
    <p:sldId id="276" r:id="rId12"/>
    <p:sldId id="268" r:id="rId13"/>
    <p:sldId id="392" r:id="rId14"/>
    <p:sldId id="385" r:id="rId15"/>
    <p:sldId id="381" r:id="rId16"/>
    <p:sldId id="271" r:id="rId17"/>
    <p:sldId id="272" r:id="rId18"/>
    <p:sldId id="270" r:id="rId19"/>
    <p:sldId id="273" r:id="rId20"/>
    <p:sldId id="393" r:id="rId2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5DBF2-CDFD-4FAC-9ECC-4AF12F3D5C04}" v="2" dt="2024-04-15T00:07:38.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1884"/>
  </p:normalViewPr>
  <p:slideViewPr>
    <p:cSldViewPr snapToGrid="0">
      <p:cViewPr varScale="1">
        <p:scale>
          <a:sx n="129" d="100"/>
          <a:sy n="129" d="100"/>
        </p:scale>
        <p:origin x="113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yao YANG" userId="6e7759f16c989ca6" providerId="LiveId" clId="{2485DBF2-CDFD-4FAC-9ECC-4AF12F3D5C04}"/>
    <pc:docChg chg="undo custSel addSld modSld">
      <pc:chgData name="Baoyao YANG" userId="6e7759f16c989ca6" providerId="LiveId" clId="{2485DBF2-CDFD-4FAC-9ECC-4AF12F3D5C04}" dt="2024-04-15T00:11:21.211" v="171" actId="1076"/>
      <pc:docMkLst>
        <pc:docMk/>
      </pc:docMkLst>
      <pc:sldChg chg="addSp modSp mod">
        <pc:chgData name="Baoyao YANG" userId="6e7759f16c989ca6" providerId="LiveId" clId="{2485DBF2-CDFD-4FAC-9ECC-4AF12F3D5C04}" dt="2024-04-15T00:11:21.211" v="171" actId="1076"/>
        <pc:sldMkLst>
          <pc:docMk/>
          <pc:sldMk cId="411014260" sldId="256"/>
        </pc:sldMkLst>
        <pc:spChg chg="add mod">
          <ac:chgData name="Baoyao YANG" userId="6e7759f16c989ca6" providerId="LiveId" clId="{2485DBF2-CDFD-4FAC-9ECC-4AF12F3D5C04}" dt="2024-04-15T00:11:21.211" v="171" actId="1076"/>
          <ac:spMkLst>
            <pc:docMk/>
            <pc:sldMk cId="411014260" sldId="256"/>
            <ac:spMk id="6" creationId="{D71F362A-8FB3-7F2E-4BEB-71A0A59A2F2A}"/>
          </ac:spMkLst>
        </pc:spChg>
      </pc:sldChg>
      <pc:sldChg chg="addSp delSp mod">
        <pc:chgData name="Baoyao YANG" userId="6e7759f16c989ca6" providerId="LiveId" clId="{2485DBF2-CDFD-4FAC-9ECC-4AF12F3D5C04}" dt="2024-04-15T00:06:48.349" v="20" actId="22"/>
        <pc:sldMkLst>
          <pc:docMk/>
          <pc:sldMk cId="2075853193" sldId="273"/>
        </pc:sldMkLst>
        <pc:spChg chg="add del">
          <ac:chgData name="Baoyao YANG" userId="6e7759f16c989ca6" providerId="LiveId" clId="{2485DBF2-CDFD-4FAC-9ECC-4AF12F3D5C04}" dt="2024-04-15T00:06:48.349" v="20" actId="22"/>
          <ac:spMkLst>
            <pc:docMk/>
            <pc:sldMk cId="2075853193" sldId="273"/>
            <ac:spMk id="6" creationId="{0CB9EC23-F50C-A257-2766-C224028DC629}"/>
          </ac:spMkLst>
        </pc:spChg>
      </pc:sldChg>
      <pc:sldChg chg="modNotesTx">
        <pc:chgData name="Baoyao YANG" userId="6e7759f16c989ca6" providerId="LiveId" clId="{2485DBF2-CDFD-4FAC-9ECC-4AF12F3D5C04}" dt="2024-04-14T23:56:41.763" v="9" actId="20577"/>
        <pc:sldMkLst>
          <pc:docMk/>
          <pc:sldMk cId="1877047417" sldId="389"/>
        </pc:sldMkLst>
      </pc:sldChg>
      <pc:sldChg chg="addSp delSp modSp add mod">
        <pc:chgData name="Baoyao YANG" userId="6e7759f16c989ca6" providerId="LiveId" clId="{2485DBF2-CDFD-4FAC-9ECC-4AF12F3D5C04}" dt="2024-04-15T00:10:39.493" v="159" actId="1076"/>
        <pc:sldMkLst>
          <pc:docMk/>
          <pc:sldMk cId="3680148416" sldId="393"/>
        </pc:sldMkLst>
        <pc:spChg chg="mod">
          <ac:chgData name="Baoyao YANG" userId="6e7759f16c989ca6" providerId="LiveId" clId="{2485DBF2-CDFD-4FAC-9ECC-4AF12F3D5C04}" dt="2024-04-15T00:10:39.493" v="159" actId="1076"/>
          <ac:spMkLst>
            <pc:docMk/>
            <pc:sldMk cId="3680148416" sldId="393"/>
            <ac:spMk id="2" creationId="{C65ACFA7-B4AE-5DBF-9224-0F1BF8887848}"/>
          </ac:spMkLst>
        </pc:spChg>
        <pc:spChg chg="del mod">
          <ac:chgData name="Baoyao YANG" userId="6e7759f16c989ca6" providerId="LiveId" clId="{2485DBF2-CDFD-4FAC-9ECC-4AF12F3D5C04}" dt="2024-04-15T00:08:59.214" v="131" actId="478"/>
          <ac:spMkLst>
            <pc:docMk/>
            <pc:sldMk cId="3680148416" sldId="393"/>
            <ac:spMk id="3" creationId="{B8EBDFE9-6ED4-94C4-AF30-F798BA6A9BAF}"/>
          </ac:spMkLst>
        </pc:spChg>
        <pc:spChg chg="add del mod">
          <ac:chgData name="Baoyao YANG" userId="6e7759f16c989ca6" providerId="LiveId" clId="{2485DBF2-CDFD-4FAC-9ECC-4AF12F3D5C04}" dt="2024-04-15T00:10:32.739" v="158" actId="404"/>
          <ac:spMkLst>
            <pc:docMk/>
            <pc:sldMk cId="3680148416" sldId="393"/>
            <ac:spMk id="5" creationId="{8C2F0251-5F83-3CBA-7CE5-CF18337D2D28}"/>
          </ac:spMkLst>
        </pc:spChg>
        <pc:spChg chg="del">
          <ac:chgData name="Baoyao YANG" userId="6e7759f16c989ca6" providerId="LiveId" clId="{2485DBF2-CDFD-4FAC-9ECC-4AF12F3D5C04}" dt="2024-04-15T00:07:02.408" v="22" actId="478"/>
          <ac:spMkLst>
            <pc:docMk/>
            <pc:sldMk cId="3680148416" sldId="393"/>
            <ac:spMk id="6" creationId="{D71F362A-8FB3-7F2E-4BEB-71A0A59A2F2A}"/>
          </ac:spMkLst>
        </pc:spChg>
        <pc:spChg chg="add del mod">
          <ac:chgData name="Baoyao YANG" userId="6e7759f16c989ca6" providerId="LiveId" clId="{2485DBF2-CDFD-4FAC-9ECC-4AF12F3D5C04}" dt="2024-04-15T00:09:07.186" v="133" actId="478"/>
          <ac:spMkLst>
            <pc:docMk/>
            <pc:sldMk cId="3680148416" sldId="393"/>
            <ac:spMk id="8" creationId="{97402BE5-1F24-F36A-1DA7-6D9247F344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18BE9-BE93-7F46-8235-D464680416E8}" type="datetimeFigureOut">
              <a:rPr lang="en-CN" smtClean="0"/>
              <a:t>2024/12/30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C103D-373A-6242-836E-D6B866B512D3}" type="slidenum">
              <a:rPr lang="en-CN" smtClean="0"/>
              <a:t>‹#›</a:t>
            </a:fld>
            <a:endParaRPr lang="en-CN"/>
          </a:p>
        </p:txBody>
      </p:sp>
    </p:spTree>
    <p:extLst>
      <p:ext uri="{BB962C8B-B14F-4D97-AF65-F5344CB8AC3E}">
        <p14:creationId xmlns:p14="http://schemas.microsoft.com/office/powerpoint/2010/main" val="386595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Hello everyone. I’m here to present our work, 'MMS: Morphology-</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mixup</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Stylized Data Generation for Single Domain Generalization in Medical Image Segmentation.' </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research is a joint effort by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Xiaochen</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He and corresponding author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Baoyao</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Yang from the School of Computers at Guangdong University of Technology, alongside Fei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Lyu</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from the Department of Computer Science at Hong Kong Baptist University. </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a:t>
            </a:fld>
            <a:endParaRPr lang="en-CN"/>
          </a:p>
        </p:txBody>
      </p:sp>
    </p:spTree>
    <p:extLst>
      <p:ext uri="{BB962C8B-B14F-4D97-AF65-F5344CB8AC3E}">
        <p14:creationId xmlns:p14="http://schemas.microsoft.com/office/powerpoint/2010/main" val="35348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Furthermore, to enhance efficient feature mixing, we propose a feature consistency strategy</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This strategy is key to ensuring that the characteristics of the generated image align closely with the original mixed features. To quantify and minimize the disparity between these feature sets, we employ the mean square error (MSE) as a distance metric. The comprehensive loss function for MDs-AE encapsulates three distinct components: the reconstruction loss, the segmentation loss, and the feature consistency loss. These are combined into a total loss calculation that guides the training process. The hyper-parameter</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lambda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of feature consistency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plays a crucial role here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It's meticulously adjusted to strike the right balance between the task-specific losses and the feature consistency loss. </a:t>
            </a:r>
          </a:p>
        </p:txBody>
      </p:sp>
      <p:sp>
        <p:nvSpPr>
          <p:cNvPr id="4" name="Slide Number Placeholder 3"/>
          <p:cNvSpPr>
            <a:spLocks noGrp="1"/>
          </p:cNvSpPr>
          <p:nvPr>
            <p:ph type="sldNum" sz="quarter" idx="5"/>
          </p:nvPr>
        </p:nvSpPr>
        <p:spPr/>
        <p:txBody>
          <a:bodyPr/>
          <a:lstStyle/>
          <a:p>
            <a:fld id="{3DDC103D-373A-6242-836E-D6B866B512D3}" type="slidenum">
              <a:rPr lang="en-CN" smtClean="0"/>
              <a:t>10</a:t>
            </a:fld>
            <a:endParaRPr lang="en-CN"/>
          </a:p>
        </p:txBody>
      </p:sp>
    </p:spTree>
    <p:extLst>
      <p:ext uri="{BB962C8B-B14F-4D97-AF65-F5344CB8AC3E}">
        <p14:creationId xmlns:p14="http://schemas.microsoft.com/office/powerpoint/2010/main" val="24246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Finally, during the Domain Generalization (DG) phase, the trained Mixed Dual-stream Auto-encoder (MDs-AE) plays a crucial role in enhancing the training of our segmentation model. This stage involves carefully selecting pairs of similar slices from different patients, utilizing the MDs-AE to introduce novel morphological variations.</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don't stop at morphological diversity, we proceed to apply random style transformations to these newly generated morphology variations, enriching the dataset even further. It's imperative to highlight that our training regimen integrates a prediction consistency loss on top of the segmentation loss. The random styler, in this case, Random Convolution, is applied not once, but twice, to each sample.</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And the prediction consistency loss encourages our task segmentation model to maintain stable predictions despite the dual style transformations, thus enhancing the robustness and reliability of the model against variations in data presentation. This strategy is a testament to our commitment to achieving consistency and reliability in medical image segmentation, even when faced with significant stylistic shifts in the data.</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11</a:t>
            </a:fld>
            <a:endParaRPr lang="en-CN"/>
          </a:p>
        </p:txBody>
      </p:sp>
    </p:spTree>
    <p:extLst>
      <p:ext uri="{BB962C8B-B14F-4D97-AF65-F5344CB8AC3E}">
        <p14:creationId xmlns:p14="http://schemas.microsoft.com/office/powerpoint/2010/main" val="78238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Here are the details of cross-domain datasets used in this study. We conduct experiment on three scenarios. a cross-modality dataset with abdominal imaging transitioning between CT and MRI modalities. a cross-sequence cardiac dataset, which examines variations between balanced steady-state free precession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bSSFP</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MRI sequences and late gadolinium enhancement (LGE) MRI sequences.  And a cross-center prostate dataset that spans across multiple clinical centers, with one serving as the source and the other five as varied target centers.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12</a:t>
            </a:fld>
            <a:endParaRPr lang="en-CN"/>
          </a:p>
        </p:txBody>
      </p:sp>
    </p:spTree>
    <p:extLst>
      <p:ext uri="{BB962C8B-B14F-4D97-AF65-F5344CB8AC3E}">
        <p14:creationId xmlns:p14="http://schemas.microsoft.com/office/powerpoint/2010/main" val="1368292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Here are some details of our work. In the MDs-AE, the encoder uses a ResNet-18 backbone. The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reconstructor</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is the reverse of encoder, and the segmentor is identical to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reconstructor</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utilize U-Net with an EfficientNet-b2 backbone as our task segmentation model. Adam optimizer is adopted to update network parameters with learning rate decay. For a fair comparison, we generate 578 images for each dataset, which is the same as the traditionally augmented samples used in other methods to ensure an equal number of training samples.  For pair selection, we adopt the mean square error to measure the distance between slices from the whole dataset and pick the closest pair from different patients.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13</a:t>
            </a:fld>
            <a:endParaRPr lang="en-CN"/>
          </a:p>
        </p:txBody>
      </p:sp>
    </p:spTree>
    <p:extLst>
      <p:ext uri="{BB962C8B-B14F-4D97-AF65-F5344CB8AC3E}">
        <p14:creationId xmlns:p14="http://schemas.microsoft.com/office/powerpoint/2010/main" val="51343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table shows the comparison results across the datasets with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the Dice Score as evaluation metric. We can see that our proposed method MMS surpass recent state-of-the-art SSDG methods.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Compared to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adversarial-learning-based network AdvChain and style-transformation-based methods: CSDG and SLAug, our proposed method can further augment the diversity of the data and ensure the fidelity at the same time. Compared with other methods that employ mixing strategy such as mix-up, mix-style  or generative networks like pix2pix,  MMS consistently demonstrates its superiority.</a:t>
            </a:r>
          </a:p>
        </p:txBody>
      </p:sp>
      <p:sp>
        <p:nvSpPr>
          <p:cNvPr id="4" name="Slide Number Placeholder 3"/>
          <p:cNvSpPr>
            <a:spLocks noGrp="1"/>
          </p:cNvSpPr>
          <p:nvPr>
            <p:ph type="sldNum" sz="quarter" idx="5"/>
          </p:nvPr>
        </p:nvSpPr>
        <p:spPr/>
        <p:txBody>
          <a:bodyPr/>
          <a:lstStyle/>
          <a:p>
            <a:fld id="{3DDC103D-373A-6242-836E-D6B866B512D3}" type="slidenum">
              <a:rPr lang="en-CN" smtClean="0"/>
              <a:t>14</a:t>
            </a:fld>
            <a:endParaRPr lang="en-CN"/>
          </a:p>
        </p:txBody>
      </p:sp>
    </p:spTree>
    <p:extLst>
      <p:ext uri="{BB962C8B-B14F-4D97-AF65-F5344CB8AC3E}">
        <p14:creationId xmlns:p14="http://schemas.microsoft.com/office/powerpoint/2010/main" val="222643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is the detailed comparison of sub-experiments within the cross-center prostate segmentation task. We observe the performance of various methods across different target domains, with each column indicating the average Dice scores when a specific dataset serves as the source domain. Notably, our method, consistently enhances segmentation outcomes, irrespective of the chosen source domain.</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CN" dirty="0"/>
          </a:p>
        </p:txBody>
      </p:sp>
      <p:sp>
        <p:nvSpPr>
          <p:cNvPr id="4" name="Slide Number Placeholder 3"/>
          <p:cNvSpPr>
            <a:spLocks noGrp="1"/>
          </p:cNvSpPr>
          <p:nvPr>
            <p:ph type="sldNum" sz="quarter" idx="5"/>
          </p:nvPr>
        </p:nvSpPr>
        <p:spPr/>
        <p:txBody>
          <a:bodyPr/>
          <a:lstStyle/>
          <a:p>
            <a:fld id="{3DDC103D-373A-6242-836E-D6B866B512D3}" type="slidenum">
              <a:rPr lang="en-CN" smtClean="0"/>
              <a:t>15</a:t>
            </a:fld>
            <a:endParaRPr lang="en-CN"/>
          </a:p>
        </p:txBody>
      </p:sp>
    </p:spTree>
    <p:extLst>
      <p:ext uri="{BB962C8B-B14F-4D97-AF65-F5344CB8AC3E}">
        <p14:creationId xmlns:p14="http://schemas.microsoft.com/office/powerpoint/2010/main" val="3758540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conducted an ablation study on the Cardiac Dataset. We can see that the MDs-AE and random styler individually improve the model's robustness to domain shifts in SSDG by enhancing training data diversity in morphology and style, respectively,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Incorporating both components significantly boosts performance, highlighting the importance of simultaneous morphology and style augmentation in medical image segmentation.</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16</a:t>
            </a:fld>
            <a:endParaRPr lang="en-CN"/>
          </a:p>
        </p:txBody>
      </p:sp>
    </p:spTree>
    <p:extLst>
      <p:ext uri="{BB962C8B-B14F-4D97-AF65-F5344CB8AC3E}">
        <p14:creationId xmlns:p14="http://schemas.microsoft.com/office/powerpoint/2010/main" val="142222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further analyze two hyperparameters in our model: alpha and lambda of feature consistency. We found that setting alpha to 2 yields the best performance, as it balances the number of morphology-</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mixup</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samples with original samples. Similarly, setting lambda of feature consistency to 10 optimizes performance by balancing the MDs-AE’s focus on consistency learning with its reconstruction and segmentation tasks.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17</a:t>
            </a:fld>
            <a:endParaRPr lang="en-CN"/>
          </a:p>
        </p:txBody>
      </p:sp>
    </p:spTree>
    <p:extLst>
      <p:ext uri="{BB962C8B-B14F-4D97-AF65-F5344CB8AC3E}">
        <p14:creationId xmlns:p14="http://schemas.microsoft.com/office/powerpoint/2010/main" val="2794079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slide presents the qualitative results for comparison. The first row highlights the advantage of our approach in capturing fine-grained details, such as the spatial separation of two regions. The second and third rows demonstrate that predictions from our method exhibit better contour continuity compared to other methods.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18</a:t>
            </a:fld>
            <a:endParaRPr lang="en-CN"/>
          </a:p>
        </p:txBody>
      </p:sp>
    </p:spTree>
    <p:extLst>
      <p:ext uri="{BB962C8B-B14F-4D97-AF65-F5344CB8AC3E}">
        <p14:creationId xmlns:p14="http://schemas.microsoft.com/office/powerpoint/2010/main" val="7107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Finally, We v</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isualize the morphology-mixup samples on the cardiac dataset.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notice that, as the mixing parameter lambda increases from 0 to 1, disjointed red regions progressively merge into an integral whole, validating the ability of our method to mix the morphology within two slices.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19</a:t>
            </a:fld>
            <a:endParaRPr lang="en-CN"/>
          </a:p>
        </p:txBody>
      </p:sp>
    </p:spTree>
    <p:extLst>
      <p:ext uri="{BB962C8B-B14F-4D97-AF65-F5344CB8AC3E}">
        <p14:creationId xmlns:p14="http://schemas.microsoft.com/office/powerpoint/2010/main" val="425813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Here is a quick review. The key to address single-source domain generalization lies in increasing the diversity and informativeness of the training samples. In this work, we propose to generate data from a new perspective of morphology, which further enhance the diversity and fidelity of generated data. Specifically, we design a new network that simulate probable morphological structures through a technique,</a:t>
            </a:r>
            <a:r>
              <a:rPr lang="zh-CN" altLang="en-US" sz="1800" kern="10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a:effectLst/>
                <a:latin typeface="Aptos" panose="020B0004020202020204" pitchFamily="34" charset="0"/>
                <a:ea typeface="DengXian" panose="02010600030101010101" pitchFamily="2" charset="-122"/>
                <a:cs typeface="Times New Roman" panose="02020603050405020304" pitchFamily="18" charset="0"/>
              </a:rPr>
              <a:t>called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morphology mix-up. And t</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he proposed method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achieves SOTA performance</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in three cross-domain medical segmentation datasets.</a:t>
            </a:r>
          </a:p>
        </p:txBody>
      </p:sp>
      <p:sp>
        <p:nvSpPr>
          <p:cNvPr id="4" name="Slide Number Placeholder 3"/>
          <p:cNvSpPr>
            <a:spLocks noGrp="1"/>
          </p:cNvSpPr>
          <p:nvPr>
            <p:ph type="sldNum" sz="quarter" idx="5"/>
          </p:nvPr>
        </p:nvSpPr>
        <p:spPr/>
        <p:txBody>
          <a:bodyPr/>
          <a:lstStyle/>
          <a:p>
            <a:fld id="{3DDC103D-373A-6242-836E-D6B866B512D3}" type="slidenum">
              <a:rPr lang="en-CN" smtClean="0"/>
              <a:t>2</a:t>
            </a:fld>
            <a:endParaRPr lang="en-CN"/>
          </a:p>
        </p:txBody>
      </p:sp>
    </p:spTree>
    <p:extLst>
      <p:ext uri="{BB962C8B-B14F-4D97-AF65-F5344CB8AC3E}">
        <p14:creationId xmlns:p14="http://schemas.microsoft.com/office/powerpoint/2010/main" val="90854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20</a:t>
            </a:fld>
            <a:endParaRPr lang="en-CN"/>
          </a:p>
        </p:txBody>
      </p:sp>
    </p:spTree>
    <p:extLst>
      <p:ext uri="{BB962C8B-B14F-4D97-AF65-F5344CB8AC3E}">
        <p14:creationId xmlns:p14="http://schemas.microsoft.com/office/powerpoint/2010/main" val="204105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begin by discussing the background of our work. Traditional deep learning methods face two major challenges in medical image segmentation.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 first one is the data limitation: robust models need extensive and diverse labeled images, which is usually very hard to obtain because of the privacy concerns and the high cost of expert annotations. The second one is called the domain shift. This happens when the training samples don't match the test ones, leading to a drop in model performance. While in healthcare, this issue is very common because different hospitals might use different imaging techniques, equipment settings and scanner models, making the image vary from one site to another.</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3</a:t>
            </a:fld>
            <a:endParaRPr lang="en-CN"/>
          </a:p>
        </p:txBody>
      </p:sp>
    </p:spTree>
    <p:extLst>
      <p:ext uri="{BB962C8B-B14F-4D97-AF65-F5344CB8AC3E}">
        <p14:creationId xmlns:p14="http://schemas.microsoft.com/office/powerpoint/2010/main" val="417484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Building on the background we just discussed, we arrive at a specific problem: Single Source Domain Generalization in Medical Image Segmentation. In this scenario, we train a model on data from one source domain, say Center A, and then apply it to other unseen target domains, like Centers B and C. Our goal is to minimize the performance drop when the model is used in these different target domains.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We can find that the images from the different centers show discrepancies in the appearance, such as the variations in the imaging angles, and subtle differences in the tissue representation due to the MRI machine's calibration and settings.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4</a:t>
            </a:fld>
            <a:endParaRPr lang="en-CN"/>
          </a:p>
        </p:txBody>
      </p:sp>
    </p:spTree>
    <p:extLst>
      <p:ext uri="{BB962C8B-B14F-4D97-AF65-F5344CB8AC3E}">
        <p14:creationId xmlns:p14="http://schemas.microsoft.com/office/powerpoint/2010/main" val="194037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Here are some related methods addressing our problem, including Adversarial Data Augmentation and Random Style Transformation. These techniques aim to increase the diversity and informativeness of training samples, enhancing the model's resilience to domain shifts.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Adversarial-learning-based methods generate images with perturbations. On the other hand, the random style transformation techniques drive the network to learn shape information by altering image styles/textures randomly. However, we've identified some limitations in these methods. The first one is the lack of fidelity; they usually not fully consider the characteristic of medical image. The second one is the limited diversity. These methods focus mainly on style transformations and do not cover the full range of variations needed in real-world scenarios.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5</a:t>
            </a:fld>
            <a:endParaRPr lang="en-CN"/>
          </a:p>
        </p:txBody>
      </p:sp>
    </p:spTree>
    <p:extLst>
      <p:ext uri="{BB962C8B-B14F-4D97-AF65-F5344CB8AC3E}">
        <p14:creationId xmlns:p14="http://schemas.microsoft.com/office/powerpoint/2010/main" val="3160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After observing the medical imaging, we notice that there is a consistent morphological evolution across consecutive 2-D slices. In the series showcased below, slices 1 through 3 illustrate this point clearly: the prostate, delineated by the white segmentation masks, subtly elongates as we advance from the first to the third slice. This transition exemplifies the nature of morphological changes in medical imaging, where each slice can reveal minute, yet critical, variations in structure. </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6</a:t>
            </a:fld>
            <a:endParaRPr lang="en-CN"/>
          </a:p>
        </p:txBody>
      </p:sp>
    </p:spTree>
    <p:extLst>
      <p:ext uri="{BB962C8B-B14F-4D97-AF65-F5344CB8AC3E}">
        <p14:creationId xmlns:p14="http://schemas.microsoft.com/office/powerpoint/2010/main" val="21385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Building on our motivation to enhance medical image analysis, we propose a novel approach to data generation that focuses on the diversity of morphological structures.</a:t>
            </a:r>
          </a:p>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Our method introduces 'morphology mix-up,' where we combine characteristics from similar anatomical slices. However, we don't just limit ourselves to a single patient's data. To inject even greater diversity and reflect the natural variation found across different individuals, we cross-mix morphologies from similar slices originating from distinct patients. This cross-patient morphology mix-up generates a more complex and rich set of data, simulating a broader spectrum of anatomical variations. Furthermore, to add another layer of variation, we apply a style transformation process. This involves altering the imaging style from a single morphological perspective to multiple stylistic variations, represented here as Style 1 through Style N. The synthesis of these two techniques, including morphology mix-up and style transformation, is designed to create a comprehensive and diversified dataset. This, in turn, equips the resulting models with the capacity to generalize across unseen medical imaging challenges, ultimately improving diagnostic accuracy and patient outcomes.</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7</a:t>
            </a:fld>
            <a:endParaRPr lang="en-CN"/>
          </a:p>
        </p:txBody>
      </p:sp>
    </p:spTree>
    <p:extLst>
      <p:ext uri="{BB962C8B-B14F-4D97-AF65-F5344CB8AC3E}">
        <p14:creationId xmlns:p14="http://schemas.microsoft.com/office/powerpoint/2010/main" val="341088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is the framework of our method.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It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consists of two phases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t>
            </a:r>
            <a:r>
              <a:rPr lang="en-CN" sz="1800" kern="100" dirty="0">
                <a:effectLst/>
                <a:latin typeface="Aptos" panose="020B0004020202020204" pitchFamily="34" charset="0"/>
                <a:ea typeface="DengXian" panose="02010600030101010101" pitchFamily="2" charset="-122"/>
                <a:cs typeface="Times New Roman" panose="02020603050405020304" pitchFamily="18" charset="0"/>
              </a:rPr>
              <a:t>the training and the domain generalization (DG) phases.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In the training phase, a Mixed Dual-stream Auto-Encoder (MDs-AE) is introduced, which comprises an encoder, reconstruction, and segmentation decoder, where features from the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reconstructor's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layers are fed into the segmentor to enhance segmentation accuracy to enhance the relevance between them. It takes slice pairs as inputs and mixes up their features to generate morphology mix-up images with their corresponding masks. The morphology mix-up images are then projected back to the feature space and enforced to be consistent to the original mixed features to ensure the effectiveness of feature mixing. In the DG phase, the trained MDs-AE is adopted to mix the morphology within a pair of images and the resulting samples are further subjected to style transformation. Finally, the augmented data is employed to train the segmentation model.</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8</a:t>
            </a:fld>
            <a:endParaRPr lang="en-CN"/>
          </a:p>
        </p:txBody>
      </p:sp>
    </p:spTree>
    <p:extLst>
      <p:ext uri="{BB962C8B-B14F-4D97-AF65-F5344CB8AC3E}">
        <p14:creationId xmlns:p14="http://schemas.microsoft.com/office/powerpoint/2010/main" val="3694116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slide delves into the intricacies of our Mixed Dual-stream Auto-encoder (MDs-AE). At its core, MDs-AE specializes in the extraction of morphology-related features, achieved through harmonizing the fundamental feature z extracted from both the reconstruction and segmentation branches. To supervise the MDs-AE, we implement mean square error (MSE) for the reconstruction task, honing the model's ability to replicate input images accurately. Concurrently, the segmentation task employs the Dice loss, which is crucial for the precise delineation of anatomical structures within the images. These tasks are undertaken simultaneously, promoting a robust training process that encourages the model to develop a keen sensitivity to both image reconstruction and segmentation. </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Another pivotal feature of MDs-AE is its ability to model morphological shifts. We simulate realistic morphological variations by blending the feature z from an image pair, a process informed by the mixing parameter lambda, drawn from a Beta distribution with the hyperparameter alpha. </a:t>
            </a: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CN" smtClean="0"/>
              <a:t>9</a:t>
            </a:fld>
            <a:endParaRPr lang="en-CN"/>
          </a:p>
        </p:txBody>
      </p:sp>
    </p:spTree>
    <p:extLst>
      <p:ext uri="{BB962C8B-B14F-4D97-AF65-F5344CB8AC3E}">
        <p14:creationId xmlns:p14="http://schemas.microsoft.com/office/powerpoint/2010/main" val="159879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80EB-0036-D35C-6352-03C700225F55}"/>
              </a:ext>
            </a:extLst>
          </p:cNvPr>
          <p:cNvSpPr>
            <a:spLocks noGrp="1"/>
          </p:cNvSpPr>
          <p:nvPr>
            <p:ph type="ctrTitle"/>
          </p:nvPr>
        </p:nvSpPr>
        <p:spPr>
          <a:xfrm>
            <a:off x="1524000" y="1122363"/>
            <a:ext cx="9144000" cy="2387600"/>
          </a:xfrm>
        </p:spPr>
        <p:txBody>
          <a:bodyPr anchor="b"/>
          <a:lstStyle>
            <a:lvl1pPr algn="ctr">
              <a:defRPr sz="6000" b="1" i="0">
                <a:latin typeface="Calibri" panose="020F0502020204030204" pitchFamily="34" charset="0"/>
                <a:cs typeface="Calibri" panose="020F0502020204030204" pitchFamily="34" charset="0"/>
              </a:defRPr>
            </a:lvl1pPr>
          </a:lstStyle>
          <a:p>
            <a:r>
              <a:rPr lang="en-US" dirty="0"/>
              <a:t>Click to edit Master title style</a:t>
            </a:r>
            <a:endParaRPr lang="en-CN" dirty="0"/>
          </a:p>
        </p:txBody>
      </p:sp>
      <p:sp>
        <p:nvSpPr>
          <p:cNvPr id="3" name="Subtitle 2">
            <a:extLst>
              <a:ext uri="{FF2B5EF4-FFF2-40B4-BE49-F238E27FC236}">
                <a16:creationId xmlns:a16="http://schemas.microsoft.com/office/drawing/2014/main" id="{543498B6-1817-57A8-F515-8A5D2BC757DD}"/>
              </a:ext>
            </a:extLst>
          </p:cNvPr>
          <p:cNvSpPr>
            <a:spLocks noGrp="1"/>
          </p:cNvSpPr>
          <p:nvPr>
            <p:ph type="subTitle" idx="1"/>
          </p:nvPr>
        </p:nvSpPr>
        <p:spPr>
          <a:xfrm>
            <a:off x="1524000" y="3602038"/>
            <a:ext cx="9144000" cy="1655762"/>
          </a:xfrm>
        </p:spPr>
        <p:txBody>
          <a:bodyPr/>
          <a:lstStyle>
            <a:lvl1pPr marL="0" indent="0" algn="ctr">
              <a:buNone/>
              <a:defRPr sz="2400" b="0" i="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N" dirty="0"/>
          </a:p>
        </p:txBody>
      </p:sp>
      <p:sp>
        <p:nvSpPr>
          <p:cNvPr id="4" name="Date Placeholder 3">
            <a:extLst>
              <a:ext uri="{FF2B5EF4-FFF2-40B4-BE49-F238E27FC236}">
                <a16:creationId xmlns:a16="http://schemas.microsoft.com/office/drawing/2014/main" id="{30E58BC9-1F43-A8D6-CFC6-3BB66B47A167}"/>
              </a:ext>
            </a:extLst>
          </p:cNvPr>
          <p:cNvSpPr>
            <a:spLocks noGrp="1"/>
          </p:cNvSpPr>
          <p:nvPr>
            <p:ph type="dt" sz="half" idx="10"/>
          </p:nvPr>
        </p:nvSpPr>
        <p:spPr/>
        <p:txBody>
          <a:bodyPr/>
          <a:lstStyle/>
          <a:p>
            <a:fld id="{CE53AD62-1239-864D-B7A1-F271D44F454D}" type="datetime1">
              <a:rPr lang="en-US" smtClean="0"/>
              <a:t>12/30/24</a:t>
            </a:fld>
            <a:endParaRPr lang="en-CN"/>
          </a:p>
        </p:txBody>
      </p:sp>
      <p:sp>
        <p:nvSpPr>
          <p:cNvPr id="5" name="Footer Placeholder 4">
            <a:extLst>
              <a:ext uri="{FF2B5EF4-FFF2-40B4-BE49-F238E27FC236}">
                <a16:creationId xmlns:a16="http://schemas.microsoft.com/office/drawing/2014/main" id="{30A5A67A-2559-2729-5F84-5E4ADA16FCF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A6FCDB4-426D-16CD-8821-A421CA06D793}"/>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138910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CA5E-5371-828C-ADA7-39BF83B1CC33}"/>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BA7FA8F-857A-A025-55CC-29C978E59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91E8E06-1621-887C-393E-16E545F2F523}"/>
              </a:ext>
            </a:extLst>
          </p:cNvPr>
          <p:cNvSpPr>
            <a:spLocks noGrp="1"/>
          </p:cNvSpPr>
          <p:nvPr>
            <p:ph type="dt" sz="half" idx="10"/>
          </p:nvPr>
        </p:nvSpPr>
        <p:spPr/>
        <p:txBody>
          <a:bodyPr/>
          <a:lstStyle/>
          <a:p>
            <a:fld id="{2331549F-3431-C44E-B5BE-82306222A76C}" type="datetime1">
              <a:rPr lang="en-US" smtClean="0"/>
              <a:t>12/30/24</a:t>
            </a:fld>
            <a:endParaRPr lang="en-CN"/>
          </a:p>
        </p:txBody>
      </p:sp>
      <p:sp>
        <p:nvSpPr>
          <p:cNvPr id="5" name="Footer Placeholder 4">
            <a:extLst>
              <a:ext uri="{FF2B5EF4-FFF2-40B4-BE49-F238E27FC236}">
                <a16:creationId xmlns:a16="http://schemas.microsoft.com/office/drawing/2014/main" id="{7B7A7A2A-9E23-643C-2436-E148FC5B2F4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1140C61-55F0-BCFB-380D-CC5B1034ACD1}"/>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75094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A576FA-545E-5207-8F9C-4AA02B084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86CAAE6-E494-EAE9-6E57-879588246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E8E9C3D-7467-1A14-4AA1-37B6F449A415}"/>
              </a:ext>
            </a:extLst>
          </p:cNvPr>
          <p:cNvSpPr>
            <a:spLocks noGrp="1"/>
          </p:cNvSpPr>
          <p:nvPr>
            <p:ph type="dt" sz="half" idx="10"/>
          </p:nvPr>
        </p:nvSpPr>
        <p:spPr/>
        <p:txBody>
          <a:bodyPr/>
          <a:lstStyle/>
          <a:p>
            <a:fld id="{858E77C2-55B5-6546-8E01-EFD4451608FB}" type="datetime1">
              <a:rPr lang="en-US" smtClean="0"/>
              <a:t>12/30/24</a:t>
            </a:fld>
            <a:endParaRPr lang="en-CN"/>
          </a:p>
        </p:txBody>
      </p:sp>
      <p:sp>
        <p:nvSpPr>
          <p:cNvPr id="5" name="Footer Placeholder 4">
            <a:extLst>
              <a:ext uri="{FF2B5EF4-FFF2-40B4-BE49-F238E27FC236}">
                <a16:creationId xmlns:a16="http://schemas.microsoft.com/office/drawing/2014/main" id="{5C602CE0-76DF-73BB-8C61-A8C8FCD502B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D8A8938-3508-C5D8-910D-D083B2780B35}"/>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9916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ADF1-84C1-6945-BA99-83BD0CEABD9F}"/>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E16F6A7-88AF-D85D-E33F-2D7E18721F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1A2C353-1EA4-827E-0A78-B7BA04C2F157}"/>
              </a:ext>
            </a:extLst>
          </p:cNvPr>
          <p:cNvSpPr>
            <a:spLocks noGrp="1"/>
          </p:cNvSpPr>
          <p:nvPr>
            <p:ph type="dt" sz="half" idx="10"/>
          </p:nvPr>
        </p:nvSpPr>
        <p:spPr/>
        <p:txBody>
          <a:bodyPr/>
          <a:lstStyle/>
          <a:p>
            <a:fld id="{55F0C2CF-5818-464E-B1F9-AA55AB4887FE}" type="datetime1">
              <a:rPr lang="en-US" smtClean="0"/>
              <a:t>12/30/24</a:t>
            </a:fld>
            <a:endParaRPr lang="en-CN"/>
          </a:p>
        </p:txBody>
      </p:sp>
      <p:sp>
        <p:nvSpPr>
          <p:cNvPr id="5" name="Footer Placeholder 4">
            <a:extLst>
              <a:ext uri="{FF2B5EF4-FFF2-40B4-BE49-F238E27FC236}">
                <a16:creationId xmlns:a16="http://schemas.microsoft.com/office/drawing/2014/main" id="{734ADE86-9F89-0451-3569-8DAB8658630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65C9DEF-7791-56AF-5E6F-883CCD81BF0C}"/>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382588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45F7-9BB6-C961-5AA0-E9D30719B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CEBB2E6-194B-C9D8-6185-AB4C502048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2BC7D-5660-1B7B-2E2C-202F6ADD6DF0}"/>
              </a:ext>
            </a:extLst>
          </p:cNvPr>
          <p:cNvSpPr>
            <a:spLocks noGrp="1"/>
          </p:cNvSpPr>
          <p:nvPr>
            <p:ph type="dt" sz="half" idx="10"/>
          </p:nvPr>
        </p:nvSpPr>
        <p:spPr/>
        <p:txBody>
          <a:bodyPr/>
          <a:lstStyle/>
          <a:p>
            <a:fld id="{AEB1FCBA-3268-904B-BD87-786BB79BA532}" type="datetime1">
              <a:rPr lang="en-US" smtClean="0"/>
              <a:t>12/30/24</a:t>
            </a:fld>
            <a:endParaRPr lang="en-CN"/>
          </a:p>
        </p:txBody>
      </p:sp>
      <p:sp>
        <p:nvSpPr>
          <p:cNvPr id="5" name="Footer Placeholder 4">
            <a:extLst>
              <a:ext uri="{FF2B5EF4-FFF2-40B4-BE49-F238E27FC236}">
                <a16:creationId xmlns:a16="http://schemas.microsoft.com/office/drawing/2014/main" id="{B8D97EBC-F012-9A87-43EF-283DC632535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D393D20-5BAA-9893-EED3-7CE8B8A067CE}"/>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10427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AD03-98DA-D5AA-24B4-1F7F93A522D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A76175C-66FB-B26D-396E-51261E698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029F8D2-0459-2463-5165-6C41B3351C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FAE62BDD-E327-8665-03D3-85DAB489DBDD}"/>
              </a:ext>
            </a:extLst>
          </p:cNvPr>
          <p:cNvSpPr>
            <a:spLocks noGrp="1"/>
          </p:cNvSpPr>
          <p:nvPr>
            <p:ph type="dt" sz="half" idx="10"/>
          </p:nvPr>
        </p:nvSpPr>
        <p:spPr/>
        <p:txBody>
          <a:bodyPr/>
          <a:lstStyle/>
          <a:p>
            <a:fld id="{6F243098-8B0E-CA44-A06C-178A782DDCEB}" type="datetime1">
              <a:rPr lang="en-US" smtClean="0"/>
              <a:t>12/30/24</a:t>
            </a:fld>
            <a:endParaRPr lang="en-CN"/>
          </a:p>
        </p:txBody>
      </p:sp>
      <p:sp>
        <p:nvSpPr>
          <p:cNvPr id="6" name="Footer Placeholder 5">
            <a:extLst>
              <a:ext uri="{FF2B5EF4-FFF2-40B4-BE49-F238E27FC236}">
                <a16:creationId xmlns:a16="http://schemas.microsoft.com/office/drawing/2014/main" id="{E9052C46-886E-6241-9603-E4C11B63A45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2A09DCD-34E5-448A-8824-4F3D96E658FD}"/>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80280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4887-F0F0-4179-E6AE-8D9BA04056AF}"/>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7264FD1-1B25-F4FC-CB79-5B8756D80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B416B-3DDB-6E84-EB1A-191C8F729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352EFA1-C7E4-B469-E819-3A8270558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D8AA7-0567-0878-F2FC-6BBB315F8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507DFB40-08DB-8871-AC83-52A2BF0D6A9C}"/>
              </a:ext>
            </a:extLst>
          </p:cNvPr>
          <p:cNvSpPr>
            <a:spLocks noGrp="1"/>
          </p:cNvSpPr>
          <p:nvPr>
            <p:ph type="dt" sz="half" idx="10"/>
          </p:nvPr>
        </p:nvSpPr>
        <p:spPr/>
        <p:txBody>
          <a:bodyPr/>
          <a:lstStyle/>
          <a:p>
            <a:fld id="{3BA5D651-842F-C341-8402-3BB931836718}" type="datetime1">
              <a:rPr lang="en-US" smtClean="0"/>
              <a:t>12/30/24</a:t>
            </a:fld>
            <a:endParaRPr lang="en-CN"/>
          </a:p>
        </p:txBody>
      </p:sp>
      <p:sp>
        <p:nvSpPr>
          <p:cNvPr id="8" name="Footer Placeholder 7">
            <a:extLst>
              <a:ext uri="{FF2B5EF4-FFF2-40B4-BE49-F238E27FC236}">
                <a16:creationId xmlns:a16="http://schemas.microsoft.com/office/drawing/2014/main" id="{70E939B4-8C62-9285-67FD-2D9BADD0D22C}"/>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2A4CA9F-3984-C271-932A-2DEFEB782638}"/>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167540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9FDC-7938-AA87-3E51-A682D27CDDA0}"/>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EA27048-50C9-5986-FB8E-C75F10D95162}"/>
              </a:ext>
            </a:extLst>
          </p:cNvPr>
          <p:cNvSpPr>
            <a:spLocks noGrp="1"/>
          </p:cNvSpPr>
          <p:nvPr>
            <p:ph type="dt" sz="half" idx="10"/>
          </p:nvPr>
        </p:nvSpPr>
        <p:spPr/>
        <p:txBody>
          <a:bodyPr/>
          <a:lstStyle/>
          <a:p>
            <a:fld id="{12905CE5-A234-3444-8528-3CB44254E2E2}" type="datetime1">
              <a:rPr lang="en-US" smtClean="0"/>
              <a:t>12/30/24</a:t>
            </a:fld>
            <a:endParaRPr lang="en-CN"/>
          </a:p>
        </p:txBody>
      </p:sp>
      <p:sp>
        <p:nvSpPr>
          <p:cNvPr id="4" name="Footer Placeholder 3">
            <a:extLst>
              <a:ext uri="{FF2B5EF4-FFF2-40B4-BE49-F238E27FC236}">
                <a16:creationId xmlns:a16="http://schemas.microsoft.com/office/drawing/2014/main" id="{9BBDAD7C-FA2C-7D56-FDAE-C22B5A5C705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A3CE68F6-7D37-431F-C9A0-19865DDB7987}"/>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67225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8DC15-FF03-4BB2-7274-17BE325E3C98}"/>
              </a:ext>
            </a:extLst>
          </p:cNvPr>
          <p:cNvSpPr>
            <a:spLocks noGrp="1"/>
          </p:cNvSpPr>
          <p:nvPr>
            <p:ph type="dt" sz="half" idx="10"/>
          </p:nvPr>
        </p:nvSpPr>
        <p:spPr/>
        <p:txBody>
          <a:bodyPr/>
          <a:lstStyle/>
          <a:p>
            <a:fld id="{CD3259E1-AE2C-0543-80A0-C13D990E3102}" type="datetime1">
              <a:rPr lang="en-US" smtClean="0"/>
              <a:t>12/30/24</a:t>
            </a:fld>
            <a:endParaRPr lang="en-CN"/>
          </a:p>
        </p:txBody>
      </p:sp>
      <p:sp>
        <p:nvSpPr>
          <p:cNvPr id="3" name="Footer Placeholder 2">
            <a:extLst>
              <a:ext uri="{FF2B5EF4-FFF2-40B4-BE49-F238E27FC236}">
                <a16:creationId xmlns:a16="http://schemas.microsoft.com/office/drawing/2014/main" id="{FE0C62A9-BEED-598A-E82E-51E7ED96B859}"/>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3E4F378D-00DE-CAC7-929B-8E2B81B8E2C8}"/>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205583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9150-679B-1AD0-4BE6-8C8879D69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D0DF87CD-A8D0-BF1F-0DB1-D0973DB23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13382DD-933D-6862-C28A-69B79D5B4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E9078-ED1F-6E24-4987-4D93FE61311E}"/>
              </a:ext>
            </a:extLst>
          </p:cNvPr>
          <p:cNvSpPr>
            <a:spLocks noGrp="1"/>
          </p:cNvSpPr>
          <p:nvPr>
            <p:ph type="dt" sz="half" idx="10"/>
          </p:nvPr>
        </p:nvSpPr>
        <p:spPr/>
        <p:txBody>
          <a:bodyPr/>
          <a:lstStyle/>
          <a:p>
            <a:fld id="{7F253782-CAC4-864A-8B33-4BB855179833}" type="datetime1">
              <a:rPr lang="en-US" smtClean="0"/>
              <a:t>12/30/24</a:t>
            </a:fld>
            <a:endParaRPr lang="en-CN"/>
          </a:p>
        </p:txBody>
      </p:sp>
      <p:sp>
        <p:nvSpPr>
          <p:cNvPr id="6" name="Footer Placeholder 5">
            <a:extLst>
              <a:ext uri="{FF2B5EF4-FFF2-40B4-BE49-F238E27FC236}">
                <a16:creationId xmlns:a16="http://schemas.microsoft.com/office/drawing/2014/main" id="{952AE227-5125-B3C1-8B79-312C256E897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12E888A-0B8A-FFA8-4F3A-83EC2729B064}"/>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71738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A7D0-FE82-B890-C9F0-6941809B0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5B9DCAA-76D0-3E3F-EB27-042494E5B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827D025-EF0C-4741-5DAA-1A70BF062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93C3B-D8DF-7AD5-D5B8-02381E40CF97}"/>
              </a:ext>
            </a:extLst>
          </p:cNvPr>
          <p:cNvSpPr>
            <a:spLocks noGrp="1"/>
          </p:cNvSpPr>
          <p:nvPr>
            <p:ph type="dt" sz="half" idx="10"/>
          </p:nvPr>
        </p:nvSpPr>
        <p:spPr/>
        <p:txBody>
          <a:bodyPr/>
          <a:lstStyle/>
          <a:p>
            <a:fld id="{61FAFD6B-2D85-F049-B0BF-2FA2C89D4EB0}" type="datetime1">
              <a:rPr lang="en-US" smtClean="0"/>
              <a:t>12/30/24</a:t>
            </a:fld>
            <a:endParaRPr lang="en-CN"/>
          </a:p>
        </p:txBody>
      </p:sp>
      <p:sp>
        <p:nvSpPr>
          <p:cNvPr id="6" name="Footer Placeholder 5">
            <a:extLst>
              <a:ext uri="{FF2B5EF4-FFF2-40B4-BE49-F238E27FC236}">
                <a16:creationId xmlns:a16="http://schemas.microsoft.com/office/drawing/2014/main" id="{553F5A65-42E7-CB2D-A73D-95BE3679C0C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9D22747-5CF2-76D6-F723-1792F5E6B288}"/>
              </a:ext>
            </a:extLst>
          </p:cNvPr>
          <p:cNvSpPr>
            <a:spLocks noGrp="1"/>
          </p:cNvSpPr>
          <p:nvPr>
            <p:ph type="sldNum" sz="quarter" idx="12"/>
          </p:nvPr>
        </p:nvSpPr>
        <p:spPr/>
        <p:txBody>
          <a:bodyPr/>
          <a:lstStyle/>
          <a:p>
            <a:fld id="{4BF843C4-02D7-D548-A4C0-CA8C7E2CA56E}" type="slidenum">
              <a:rPr lang="en-CN" smtClean="0"/>
              <a:t>‹#›</a:t>
            </a:fld>
            <a:endParaRPr lang="en-CN"/>
          </a:p>
        </p:txBody>
      </p:sp>
    </p:spTree>
    <p:extLst>
      <p:ext uri="{BB962C8B-B14F-4D97-AF65-F5344CB8AC3E}">
        <p14:creationId xmlns:p14="http://schemas.microsoft.com/office/powerpoint/2010/main" val="342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EA443-125F-7E34-384D-E03FFA012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N" dirty="0"/>
          </a:p>
        </p:txBody>
      </p:sp>
      <p:sp>
        <p:nvSpPr>
          <p:cNvPr id="3" name="Text Placeholder 2">
            <a:extLst>
              <a:ext uri="{FF2B5EF4-FFF2-40B4-BE49-F238E27FC236}">
                <a16:creationId xmlns:a16="http://schemas.microsoft.com/office/drawing/2014/main" id="{82965FED-C1B2-0F9C-D7F5-38BF75647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N" dirty="0"/>
          </a:p>
        </p:txBody>
      </p:sp>
      <p:sp>
        <p:nvSpPr>
          <p:cNvPr id="4" name="Date Placeholder 3">
            <a:extLst>
              <a:ext uri="{FF2B5EF4-FFF2-40B4-BE49-F238E27FC236}">
                <a16:creationId xmlns:a16="http://schemas.microsoft.com/office/drawing/2014/main" id="{1D369700-835B-DD8F-2AC5-1742C7B7E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59B24-965F-954E-8391-C29FAD19D671}" type="datetime1">
              <a:rPr lang="en-US" smtClean="0"/>
              <a:t>12/30/24</a:t>
            </a:fld>
            <a:endParaRPr lang="en-CN"/>
          </a:p>
        </p:txBody>
      </p:sp>
      <p:sp>
        <p:nvSpPr>
          <p:cNvPr id="5" name="Footer Placeholder 4">
            <a:extLst>
              <a:ext uri="{FF2B5EF4-FFF2-40B4-BE49-F238E27FC236}">
                <a16:creationId xmlns:a16="http://schemas.microsoft.com/office/drawing/2014/main" id="{BD9B7669-41EE-C764-3ADA-2FCE5AB1F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017CBC5E-E2FC-6A02-9735-410545E23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F843C4-02D7-D548-A4C0-CA8C7E2CA56E}" type="slidenum">
              <a:rPr lang="en-CN" smtClean="0"/>
              <a:t>‹#›</a:t>
            </a:fld>
            <a:endParaRPr lang="en-CN"/>
          </a:p>
        </p:txBody>
      </p:sp>
    </p:spTree>
    <p:extLst>
      <p:ext uri="{BB962C8B-B14F-4D97-AF65-F5344CB8AC3E}">
        <p14:creationId xmlns:p14="http://schemas.microsoft.com/office/powerpoint/2010/main" val="218131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63" Type="http://schemas.openxmlformats.org/officeDocument/2006/relationships/image" Target="../media/image62.png"/><Relationship Id="rId68" Type="http://schemas.openxmlformats.org/officeDocument/2006/relationships/image" Target="../media/image58.png"/><Relationship Id="rId76" Type="http://schemas.openxmlformats.org/officeDocument/2006/relationships/image" Target="../media/image68.png"/><Relationship Id="rId47" Type="http://schemas.openxmlformats.org/officeDocument/2006/relationships/image" Target="../media/image59.png"/><Relationship Id="rId84" Type="http://schemas.openxmlformats.org/officeDocument/2006/relationships/image" Target="../media/image78.png"/><Relationship Id="rId59" Type="http://schemas.openxmlformats.org/officeDocument/2006/relationships/image" Target="../media/image54.png"/><Relationship Id="rId67" Type="http://schemas.openxmlformats.org/officeDocument/2006/relationships/image" Target="../media/image57.png"/><Relationship Id="rId71" Type="http://schemas.openxmlformats.org/officeDocument/2006/relationships/image" Target="../media/image64.png"/><Relationship Id="rId2" Type="http://schemas.openxmlformats.org/officeDocument/2006/relationships/notesSlide" Target="../notesSlides/notesSlide10.xml"/><Relationship Id="rId62" Type="http://schemas.openxmlformats.org/officeDocument/2006/relationships/image" Target="../media/image21.png"/><Relationship Id="rId70" Type="http://schemas.openxmlformats.org/officeDocument/2006/relationships/image" Target="../media/image63.png"/><Relationship Id="rId75" Type="http://schemas.openxmlformats.org/officeDocument/2006/relationships/image" Target="../media/image67.png"/><Relationship Id="rId83" Type="http://schemas.openxmlformats.org/officeDocument/2006/relationships/image" Target="../media/image77.png"/><Relationship Id="rId1" Type="http://schemas.openxmlformats.org/officeDocument/2006/relationships/slideLayout" Target="../slideLayouts/slideLayout2.xml"/><Relationship Id="rId58" Type="http://schemas.openxmlformats.org/officeDocument/2006/relationships/image" Target="../media/image53.png"/><Relationship Id="rId66" Type="http://schemas.openxmlformats.org/officeDocument/2006/relationships/image" Target="../media/image26.png"/><Relationship Id="rId74" Type="http://schemas.openxmlformats.org/officeDocument/2006/relationships/image" Target="../media/image35.png"/><Relationship Id="rId79" Type="http://schemas.openxmlformats.org/officeDocument/2006/relationships/image" Target="../media/image40.png"/><Relationship Id="rId57" Type="http://schemas.openxmlformats.org/officeDocument/2006/relationships/image" Target="../media/image42.png"/><Relationship Id="rId61" Type="http://schemas.openxmlformats.org/officeDocument/2006/relationships/image" Target="../media/image55.png"/><Relationship Id="rId15" Type="http://schemas.openxmlformats.org/officeDocument/2006/relationships/image" Target="../media/image130.png"/><Relationship Id="rId49" Type="http://schemas.openxmlformats.org/officeDocument/2006/relationships/image" Target="../media/image61.png"/><Relationship Id="rId82" Type="http://schemas.openxmlformats.org/officeDocument/2006/relationships/image" Target="../media/image76.png"/><Relationship Id="rId60" Type="http://schemas.openxmlformats.org/officeDocument/2006/relationships/image" Target="../media/image22.png"/><Relationship Id="rId10" Type="http://schemas.openxmlformats.org/officeDocument/2006/relationships/image" Target="../media/image80.png"/><Relationship Id="rId65" Type="http://schemas.openxmlformats.org/officeDocument/2006/relationships/image" Target="../media/image46.png"/><Relationship Id="rId73" Type="http://schemas.openxmlformats.org/officeDocument/2006/relationships/image" Target="../media/image66.png"/><Relationship Id="rId78" Type="http://schemas.openxmlformats.org/officeDocument/2006/relationships/image" Target="../media/image69.png"/><Relationship Id="rId81" Type="http://schemas.openxmlformats.org/officeDocument/2006/relationships/image" Target="../media/image41.png"/><Relationship Id="rId9" Type="http://schemas.openxmlformats.org/officeDocument/2006/relationships/image" Target="../media/image70.png"/><Relationship Id="rId64" Type="http://schemas.openxmlformats.org/officeDocument/2006/relationships/image" Target="../media/image56.png"/><Relationship Id="rId69" Type="http://schemas.openxmlformats.org/officeDocument/2006/relationships/image" Target="../media/image60.png"/><Relationship Id="rId77" Type="http://schemas.openxmlformats.org/officeDocument/2006/relationships/image" Target="../media/image38.png"/><Relationship Id="rId48" Type="http://schemas.openxmlformats.org/officeDocument/2006/relationships/image" Target="../media/image34.png"/><Relationship Id="rId72" Type="http://schemas.openxmlformats.org/officeDocument/2006/relationships/image" Target="../media/image65.png"/><Relationship Id="rId80" Type="http://schemas.openxmlformats.org/officeDocument/2006/relationships/image" Target="../media/image23.png"/><Relationship Id="rId85" Type="http://schemas.openxmlformats.org/officeDocument/2006/relationships/image" Target="../media/image79.png"/></Relationships>
</file>

<file path=ppt/slides/_rels/slide11.xml.rels><?xml version="1.0" encoding="UTF-8" standalone="yes"?>
<Relationships xmlns="http://schemas.openxmlformats.org/package/2006/relationships"><Relationship Id="rId51" Type="http://schemas.openxmlformats.org/officeDocument/2006/relationships/image" Target="../media/image83.png"/><Relationship Id="rId3" Type="http://schemas.openxmlformats.org/officeDocument/2006/relationships/image" Target="../media/image780.png"/><Relationship Id="rId47" Type="http://schemas.openxmlformats.org/officeDocument/2006/relationships/image" Target="../media/image59.png"/><Relationship Id="rId50" Type="http://schemas.openxmlformats.org/officeDocument/2006/relationships/image" Target="../media/image82.png"/><Relationship Id="rId55" Type="http://schemas.openxmlformats.org/officeDocument/2006/relationships/image" Target="../media/image85.png"/><Relationship Id="rId63" Type="http://schemas.openxmlformats.org/officeDocument/2006/relationships/image" Target="../media/image90.png"/><Relationship Id="rId68" Type="http://schemas.openxmlformats.org/officeDocument/2006/relationships/image" Target="../media/image93.png"/><Relationship Id="rId59" Type="http://schemas.openxmlformats.org/officeDocument/2006/relationships/image" Target="../media/image88.png"/><Relationship Id="rId67" Type="http://schemas.openxmlformats.org/officeDocument/2006/relationships/image" Target="../media/image92.png"/><Relationship Id="rId2" Type="http://schemas.openxmlformats.org/officeDocument/2006/relationships/notesSlide" Target="../notesSlides/notesSlide11.xml"/><Relationship Id="rId54" Type="http://schemas.openxmlformats.org/officeDocument/2006/relationships/image" Target="../media/image22.png"/><Relationship Id="rId62" Type="http://schemas.openxmlformats.org/officeDocument/2006/relationships/image" Target="../media/image89.png"/><Relationship Id="rId1" Type="http://schemas.openxmlformats.org/officeDocument/2006/relationships/slideLayout" Target="../slideLayouts/slideLayout2.xml"/><Relationship Id="rId53" Type="http://schemas.openxmlformats.org/officeDocument/2006/relationships/image" Target="../media/image21.png"/><Relationship Id="rId58" Type="http://schemas.openxmlformats.org/officeDocument/2006/relationships/image" Target="../media/image87.png"/><Relationship Id="rId66" Type="http://schemas.openxmlformats.org/officeDocument/2006/relationships/image" Target="../media/image26.png"/><Relationship Id="rId5" Type="http://schemas.openxmlformats.org/officeDocument/2006/relationships/image" Target="../media/image81.png"/><Relationship Id="rId49" Type="http://schemas.openxmlformats.org/officeDocument/2006/relationships/image" Target="../media/image61.png"/><Relationship Id="rId57" Type="http://schemas.openxmlformats.org/officeDocument/2006/relationships/image" Target="../media/image86.png"/><Relationship Id="rId61" Type="http://schemas.openxmlformats.org/officeDocument/2006/relationships/image" Target="../media/image48.png"/><Relationship Id="rId52" Type="http://schemas.openxmlformats.org/officeDocument/2006/relationships/image" Target="../media/image84.png"/><Relationship Id="rId60" Type="http://schemas.openxmlformats.org/officeDocument/2006/relationships/image" Target="../media/image52.png"/><Relationship Id="rId65" Type="http://schemas.openxmlformats.org/officeDocument/2006/relationships/image" Target="../media/image91.png"/><Relationship Id="rId4" Type="http://schemas.openxmlformats.org/officeDocument/2006/relationships/image" Target="../media/image790.png"/><Relationship Id="rId48" Type="http://schemas.openxmlformats.org/officeDocument/2006/relationships/image" Target="../media/image34.png"/><Relationship Id="rId56" Type="http://schemas.openxmlformats.org/officeDocument/2006/relationships/image" Target="../media/image23.png"/><Relationship Id="rId6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580.png"/><Relationship Id="rId7" Type="http://schemas.openxmlformats.org/officeDocument/2006/relationships/image" Target="../media/image1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95.png"/><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111.png"/><Relationship Id="rId26" Type="http://schemas.openxmlformats.org/officeDocument/2006/relationships/image" Target="../media/image119.png"/><Relationship Id="rId3" Type="http://schemas.openxmlformats.org/officeDocument/2006/relationships/image" Target="../media/image96.png"/><Relationship Id="rId21" Type="http://schemas.openxmlformats.org/officeDocument/2006/relationships/image" Target="../media/image114.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5" Type="http://schemas.openxmlformats.org/officeDocument/2006/relationships/image" Target="../media/image118.png"/><Relationship Id="rId2" Type="http://schemas.openxmlformats.org/officeDocument/2006/relationships/notesSlide" Target="../notesSlides/notesSlide18.xml"/><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17.png"/><Relationship Id="rId5" Type="http://schemas.openxmlformats.org/officeDocument/2006/relationships/image" Target="../media/image98.png"/><Relationship Id="rId15" Type="http://schemas.openxmlformats.org/officeDocument/2006/relationships/image" Target="../media/image108.png"/><Relationship Id="rId23" Type="http://schemas.openxmlformats.org/officeDocument/2006/relationships/image" Target="../media/image116.png"/><Relationship Id="rId28" Type="http://schemas.openxmlformats.org/officeDocument/2006/relationships/image" Target="../media/image121.png"/><Relationship Id="rId10" Type="http://schemas.openxmlformats.org/officeDocument/2006/relationships/image" Target="../media/image103.png"/><Relationship Id="rId19" Type="http://schemas.openxmlformats.org/officeDocument/2006/relationships/image" Target="../media/image112.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 Id="rId22" Type="http://schemas.openxmlformats.org/officeDocument/2006/relationships/image" Target="../media/image115.png"/><Relationship Id="rId27"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47" Type="http://schemas.openxmlformats.org/officeDocument/2006/relationships/image" Target="../media/image59.png"/><Relationship Id="rId50" Type="http://schemas.openxmlformats.org/officeDocument/2006/relationships/image" Target="../media/image150.png"/><Relationship Id="rId55" Type="http://schemas.openxmlformats.org/officeDocument/2006/relationships/image" Target="../media/image200.png"/><Relationship Id="rId63" Type="http://schemas.openxmlformats.org/officeDocument/2006/relationships/image" Target="../media/image25.png"/><Relationship Id="rId68" Type="http://schemas.openxmlformats.org/officeDocument/2006/relationships/image" Target="../media/image280.png"/><Relationship Id="rId76" Type="http://schemas.openxmlformats.org/officeDocument/2006/relationships/image" Target="../media/image37.png"/><Relationship Id="rId84" Type="http://schemas.openxmlformats.org/officeDocument/2006/relationships/image" Target="../media/image47.png"/><Relationship Id="rId89" Type="http://schemas.openxmlformats.org/officeDocument/2006/relationships/image" Target="../media/image52.png"/><Relationship Id="rId71"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3" Type="http://schemas.openxmlformats.org/officeDocument/2006/relationships/image" Target="../media/image21.png"/><Relationship Id="rId58" Type="http://schemas.openxmlformats.org/officeDocument/2006/relationships/image" Target="../media/image28.png"/><Relationship Id="rId66" Type="http://schemas.openxmlformats.org/officeDocument/2006/relationships/image" Target="../media/image28.png"/><Relationship Id="rId74" Type="http://schemas.openxmlformats.org/officeDocument/2006/relationships/image" Target="../media/image35.png"/><Relationship Id="rId79" Type="http://schemas.openxmlformats.org/officeDocument/2006/relationships/image" Target="../media/image40.png"/><Relationship Id="rId87" Type="http://schemas.openxmlformats.org/officeDocument/2006/relationships/image" Target="../media/image50.png"/><Relationship Id="rId49" Type="http://schemas.openxmlformats.org/officeDocument/2006/relationships/image" Target="../media/image61.png"/><Relationship Id="rId57" Type="http://schemas.openxmlformats.org/officeDocument/2006/relationships/image" Target="../media/image42.png"/><Relationship Id="rId15" Type="http://schemas.openxmlformats.org/officeDocument/2006/relationships/image" Target="../media/image130.png"/><Relationship Id="rId82" Type="http://schemas.openxmlformats.org/officeDocument/2006/relationships/image" Target="../media/image44.png"/><Relationship Id="rId52" Type="http://schemas.openxmlformats.org/officeDocument/2006/relationships/image" Target="../media/image170.png"/><Relationship Id="rId60" Type="http://schemas.openxmlformats.org/officeDocument/2006/relationships/image" Target="../media/image24.png"/><Relationship Id="rId10" Type="http://schemas.openxmlformats.org/officeDocument/2006/relationships/image" Target="../media/image80.png"/><Relationship Id="rId65" Type="http://schemas.openxmlformats.org/officeDocument/2006/relationships/image" Target="../media/image26.png"/><Relationship Id="rId73" Type="http://schemas.openxmlformats.org/officeDocument/2006/relationships/image" Target="../media/image33.png"/><Relationship Id="rId78" Type="http://schemas.openxmlformats.org/officeDocument/2006/relationships/image" Target="../media/image39.png"/><Relationship Id="rId81" Type="http://schemas.openxmlformats.org/officeDocument/2006/relationships/image" Target="../media/image43.png"/><Relationship Id="rId86" Type="http://schemas.openxmlformats.org/officeDocument/2006/relationships/image" Target="../media/image49.png"/><Relationship Id="rId48" Type="http://schemas.openxmlformats.org/officeDocument/2006/relationships/image" Target="../media/image34.png"/><Relationship Id="rId56" Type="http://schemas.openxmlformats.org/officeDocument/2006/relationships/image" Target="../media/image23.png"/><Relationship Id="rId9" Type="http://schemas.openxmlformats.org/officeDocument/2006/relationships/image" Target="../media/image70.png"/><Relationship Id="rId64" Type="http://schemas.openxmlformats.org/officeDocument/2006/relationships/image" Target="../media/image46.png"/><Relationship Id="rId69" Type="http://schemas.openxmlformats.org/officeDocument/2006/relationships/image" Target="../media/image29.png"/><Relationship Id="rId77" Type="http://schemas.openxmlformats.org/officeDocument/2006/relationships/image" Target="../media/image38.png"/><Relationship Id="rId51" Type="http://schemas.openxmlformats.org/officeDocument/2006/relationships/image" Target="../media/image160.png"/><Relationship Id="rId72" Type="http://schemas.openxmlformats.org/officeDocument/2006/relationships/image" Target="../media/image32.png"/><Relationship Id="rId80" Type="http://schemas.openxmlformats.org/officeDocument/2006/relationships/image" Target="../media/image41.png"/><Relationship Id="rId85" Type="http://schemas.openxmlformats.org/officeDocument/2006/relationships/image" Target="../media/image48.png"/><Relationship Id="rId59" Type="http://schemas.openxmlformats.org/officeDocument/2006/relationships/image" Target="../media/image230.png"/><Relationship Id="rId67" Type="http://schemas.openxmlformats.org/officeDocument/2006/relationships/image" Target="../media/image270.png"/><Relationship Id="rId54" Type="http://schemas.openxmlformats.org/officeDocument/2006/relationships/image" Target="../media/image22.png"/><Relationship Id="rId62" Type="http://schemas.openxmlformats.org/officeDocument/2006/relationships/image" Target="../media/image62.png"/><Relationship Id="rId70" Type="http://schemas.openxmlformats.org/officeDocument/2006/relationships/image" Target="../media/image30.png"/><Relationship Id="rId75" Type="http://schemas.openxmlformats.org/officeDocument/2006/relationships/image" Target="../media/image36.png"/><Relationship Id="rId83" Type="http://schemas.openxmlformats.org/officeDocument/2006/relationships/image" Target="../media/image45.png"/><Relationship Id="rId88" Type="http://schemas.openxmlformats.org/officeDocument/2006/relationships/image" Target="../media/image51.png"/></Relationships>
</file>

<file path=ppt/slides/_rels/slide9.xml.rels><?xml version="1.0" encoding="UTF-8" standalone="yes"?>
<Relationships xmlns="http://schemas.openxmlformats.org/package/2006/relationships"><Relationship Id="rId63" Type="http://schemas.openxmlformats.org/officeDocument/2006/relationships/image" Target="../media/image62.png"/><Relationship Id="rId68" Type="http://schemas.openxmlformats.org/officeDocument/2006/relationships/image" Target="../media/image58.png"/><Relationship Id="rId76" Type="http://schemas.openxmlformats.org/officeDocument/2006/relationships/image" Target="../media/image68.png"/><Relationship Id="rId47" Type="http://schemas.openxmlformats.org/officeDocument/2006/relationships/image" Target="../media/image59.png"/><Relationship Id="rId84" Type="http://schemas.openxmlformats.org/officeDocument/2006/relationships/image" Target="../media/image73.png"/><Relationship Id="rId59" Type="http://schemas.openxmlformats.org/officeDocument/2006/relationships/image" Target="../media/image54.png"/><Relationship Id="rId67" Type="http://schemas.openxmlformats.org/officeDocument/2006/relationships/image" Target="../media/image57.png"/><Relationship Id="rId71" Type="http://schemas.openxmlformats.org/officeDocument/2006/relationships/image" Target="../media/image64.png"/><Relationship Id="rId2" Type="http://schemas.openxmlformats.org/officeDocument/2006/relationships/notesSlide" Target="../notesSlides/notesSlide9.xml"/><Relationship Id="rId62" Type="http://schemas.openxmlformats.org/officeDocument/2006/relationships/image" Target="../media/image21.png"/><Relationship Id="rId70" Type="http://schemas.openxmlformats.org/officeDocument/2006/relationships/image" Target="../media/image63.png"/><Relationship Id="rId75" Type="http://schemas.openxmlformats.org/officeDocument/2006/relationships/image" Target="../media/image67.png"/><Relationship Id="rId83" Type="http://schemas.openxmlformats.org/officeDocument/2006/relationships/image" Target="../media/image72.png"/><Relationship Id="rId1" Type="http://schemas.openxmlformats.org/officeDocument/2006/relationships/slideLayout" Target="../slideLayouts/slideLayout2.xml"/><Relationship Id="rId58" Type="http://schemas.openxmlformats.org/officeDocument/2006/relationships/image" Target="../media/image53.png"/><Relationship Id="rId66" Type="http://schemas.openxmlformats.org/officeDocument/2006/relationships/image" Target="../media/image26.png"/><Relationship Id="rId74" Type="http://schemas.openxmlformats.org/officeDocument/2006/relationships/image" Target="../media/image35.png"/><Relationship Id="rId79" Type="http://schemas.openxmlformats.org/officeDocument/2006/relationships/image" Target="../media/image40.png"/><Relationship Id="rId57" Type="http://schemas.openxmlformats.org/officeDocument/2006/relationships/image" Target="../media/image42.png"/><Relationship Id="rId61" Type="http://schemas.openxmlformats.org/officeDocument/2006/relationships/image" Target="../media/image55.png"/><Relationship Id="rId15" Type="http://schemas.openxmlformats.org/officeDocument/2006/relationships/image" Target="../media/image130.png"/><Relationship Id="rId49" Type="http://schemas.openxmlformats.org/officeDocument/2006/relationships/image" Target="../media/image61.png"/><Relationship Id="rId82" Type="http://schemas.openxmlformats.org/officeDocument/2006/relationships/image" Target="../media/image71.png"/><Relationship Id="rId60" Type="http://schemas.openxmlformats.org/officeDocument/2006/relationships/image" Target="../media/image22.png"/><Relationship Id="rId10" Type="http://schemas.openxmlformats.org/officeDocument/2006/relationships/image" Target="../media/image80.png"/><Relationship Id="rId65" Type="http://schemas.openxmlformats.org/officeDocument/2006/relationships/image" Target="../media/image46.png"/><Relationship Id="rId73" Type="http://schemas.openxmlformats.org/officeDocument/2006/relationships/image" Target="../media/image66.png"/><Relationship Id="rId78" Type="http://schemas.openxmlformats.org/officeDocument/2006/relationships/image" Target="../media/image69.png"/><Relationship Id="rId81" Type="http://schemas.openxmlformats.org/officeDocument/2006/relationships/image" Target="../media/image41.png"/><Relationship Id="rId86" Type="http://schemas.openxmlformats.org/officeDocument/2006/relationships/image" Target="../media/image75.png"/><Relationship Id="rId9" Type="http://schemas.openxmlformats.org/officeDocument/2006/relationships/image" Target="../media/image70.png"/><Relationship Id="rId64" Type="http://schemas.openxmlformats.org/officeDocument/2006/relationships/image" Target="../media/image56.png"/><Relationship Id="rId69" Type="http://schemas.openxmlformats.org/officeDocument/2006/relationships/image" Target="../media/image60.png"/><Relationship Id="rId77" Type="http://schemas.openxmlformats.org/officeDocument/2006/relationships/image" Target="../media/image38.png"/><Relationship Id="rId48" Type="http://schemas.openxmlformats.org/officeDocument/2006/relationships/image" Target="../media/image34.png"/><Relationship Id="rId72" Type="http://schemas.openxmlformats.org/officeDocument/2006/relationships/image" Target="../media/image65.png"/><Relationship Id="rId80" Type="http://schemas.openxmlformats.org/officeDocument/2006/relationships/image" Target="../media/image23.png"/><Relationship Id="rId85"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CFA7-B4AE-5DBF-9224-0F1BF8887848}"/>
              </a:ext>
            </a:extLst>
          </p:cNvPr>
          <p:cNvSpPr>
            <a:spLocks noGrp="1"/>
          </p:cNvSpPr>
          <p:nvPr>
            <p:ph type="ctrTitle"/>
          </p:nvPr>
        </p:nvSpPr>
        <p:spPr>
          <a:xfrm>
            <a:off x="1524000" y="1876507"/>
            <a:ext cx="9144000" cy="1744773"/>
          </a:xfrm>
        </p:spPr>
        <p:txBody>
          <a:bodyPr>
            <a:noAutofit/>
          </a:bodyPr>
          <a:lstStyle/>
          <a:p>
            <a:r>
              <a:rPr lang="en-US" sz="3600" dirty="0"/>
              <a:t>MMS: Morphology-</a:t>
            </a:r>
            <a:r>
              <a:rPr lang="en-US" sz="3600" dirty="0" err="1"/>
              <a:t>mix</a:t>
            </a:r>
            <a:r>
              <a:rPr lang="en-US" altLang="zh-CN" sz="3600" dirty="0" err="1"/>
              <a:t>up</a:t>
            </a:r>
            <a:r>
              <a:rPr lang="en-US" sz="3600" dirty="0"/>
              <a:t> Stylized Data Generation for Single Domain Generalization in Medical Image Segmentation</a:t>
            </a:r>
            <a:endParaRPr lang="en-CN" sz="3600" dirty="0"/>
          </a:p>
        </p:txBody>
      </p:sp>
      <p:sp>
        <p:nvSpPr>
          <p:cNvPr id="3" name="Subtitle 2">
            <a:extLst>
              <a:ext uri="{FF2B5EF4-FFF2-40B4-BE49-F238E27FC236}">
                <a16:creationId xmlns:a16="http://schemas.microsoft.com/office/drawing/2014/main" id="{B8EBDFE9-6ED4-94C4-AF30-F798BA6A9BAF}"/>
              </a:ext>
            </a:extLst>
          </p:cNvPr>
          <p:cNvSpPr>
            <a:spLocks noGrp="1"/>
          </p:cNvSpPr>
          <p:nvPr>
            <p:ph type="subTitle" idx="1"/>
          </p:nvPr>
        </p:nvSpPr>
        <p:spPr>
          <a:xfrm>
            <a:off x="1524000" y="3906393"/>
            <a:ext cx="9144000" cy="1847044"/>
          </a:xfrm>
        </p:spPr>
        <p:txBody>
          <a:bodyPr lIns="90000">
            <a:normAutofit/>
          </a:bodyPr>
          <a:lstStyle/>
          <a:p>
            <a:r>
              <a:rPr lang="en-US" sz="3200" dirty="0"/>
              <a:t>X</a:t>
            </a:r>
            <a:r>
              <a:rPr lang="en-CN" sz="3200" dirty="0"/>
              <a:t>iaochen He</a:t>
            </a:r>
            <a:r>
              <a:rPr lang="en-CN" sz="3200" baseline="30000" dirty="0"/>
              <a:t>1</a:t>
            </a:r>
            <a:r>
              <a:rPr lang="en-CN" sz="3200" dirty="0"/>
              <a:t>, Baoyao Yang</a:t>
            </a:r>
            <a:r>
              <a:rPr lang="en-CN" sz="3200" baseline="30000" dirty="0"/>
              <a:t>1</a:t>
            </a:r>
            <a:r>
              <a:rPr lang="en-CN" sz="3200" dirty="0"/>
              <a:t>, </a:t>
            </a:r>
            <a:r>
              <a:rPr lang="en-US" sz="3200" dirty="0"/>
              <a:t>Fei Lyu</a:t>
            </a:r>
            <a:r>
              <a:rPr lang="en-US" sz="3200" baseline="30000" dirty="0"/>
              <a:t>2</a:t>
            </a:r>
          </a:p>
          <a:p>
            <a:r>
              <a:rPr lang="en-US" sz="2400" b="0" i="0" u="none" strike="noStrike" baseline="30000" dirty="0">
                <a:solidFill>
                  <a:srgbClr val="333333"/>
                </a:solidFill>
                <a:effectLst/>
                <a:latin typeface="HelveticaNeue Regular"/>
              </a:rPr>
              <a:t>1 </a:t>
            </a:r>
            <a:r>
              <a:rPr lang="en-US" sz="2400" b="0" i="0" u="none" strike="noStrike" dirty="0">
                <a:solidFill>
                  <a:srgbClr val="333333"/>
                </a:solidFill>
                <a:effectLst/>
                <a:latin typeface="HelveticaNeue Regular"/>
              </a:rPr>
              <a:t>School of Computers, Guangdong University of Technology</a:t>
            </a:r>
          </a:p>
          <a:p>
            <a:r>
              <a:rPr lang="en-US" sz="2400" b="0" i="0" u="none" strike="noStrike" baseline="30000" dirty="0">
                <a:solidFill>
                  <a:srgbClr val="333333"/>
                </a:solidFill>
                <a:effectLst/>
                <a:latin typeface="HelveticaNeue Regular"/>
              </a:rPr>
              <a:t>2</a:t>
            </a:r>
            <a:r>
              <a:rPr lang="en-US" baseline="30000" dirty="0">
                <a:solidFill>
                  <a:srgbClr val="333333"/>
                </a:solidFill>
                <a:latin typeface="HelveticaNeue Regular"/>
              </a:rPr>
              <a:t> </a:t>
            </a:r>
            <a:r>
              <a:rPr lang="en-US" sz="2400" b="0" i="0" u="none" strike="noStrike" dirty="0">
                <a:solidFill>
                  <a:srgbClr val="333333"/>
                </a:solidFill>
                <a:effectLst/>
                <a:latin typeface="HelveticaNeue Regular"/>
              </a:rPr>
              <a:t>Department of Computer Science, Hong Kong Baptist University</a:t>
            </a:r>
            <a:endParaRPr lang="en-CN" sz="3200" baseline="30000" dirty="0"/>
          </a:p>
        </p:txBody>
      </p:sp>
      <p:pic>
        <p:nvPicPr>
          <p:cNvPr id="1026" name="Picture 2">
            <a:extLst>
              <a:ext uri="{FF2B5EF4-FFF2-40B4-BE49-F238E27FC236}">
                <a16:creationId xmlns:a16="http://schemas.microsoft.com/office/drawing/2014/main" id="{F1378805-B93A-D12E-559F-1048AA7A6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31" y="165519"/>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a:extLst>
              <a:ext uri="{FF2B5EF4-FFF2-40B4-BE49-F238E27FC236}">
                <a16:creationId xmlns:a16="http://schemas.microsoft.com/office/drawing/2014/main" id="{C39E8B8D-FDD8-D658-654A-CAB996AB9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6767" y="50124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771814-D7EC-F8DB-C3BD-D538ECB4C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1369" y="50124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5293CA8-67E0-4D68-9BE6-DF81413AAC2E}"/>
              </a:ext>
            </a:extLst>
          </p:cNvPr>
          <p:cNvSpPr>
            <a:spLocks noGrp="1"/>
          </p:cNvSpPr>
          <p:nvPr>
            <p:ph type="sldNum" sz="quarter" idx="12"/>
          </p:nvPr>
        </p:nvSpPr>
        <p:spPr/>
        <p:txBody>
          <a:bodyPr/>
          <a:lstStyle/>
          <a:p>
            <a:fld id="{4BF843C4-02D7-D548-A4C0-CA8C7E2CA56E}" type="slidenum">
              <a:rPr lang="en-CN" smtClean="0"/>
              <a:t>1</a:t>
            </a:fld>
            <a:endParaRPr lang="en-CN"/>
          </a:p>
        </p:txBody>
      </p:sp>
      <p:sp>
        <p:nvSpPr>
          <p:cNvPr id="6" name="文本框 5">
            <a:extLst>
              <a:ext uri="{FF2B5EF4-FFF2-40B4-BE49-F238E27FC236}">
                <a16:creationId xmlns:a16="http://schemas.microsoft.com/office/drawing/2014/main" id="{D71F362A-8FB3-7F2E-4BEB-71A0A59A2F2A}"/>
              </a:ext>
            </a:extLst>
          </p:cNvPr>
          <p:cNvSpPr txBox="1"/>
          <p:nvPr/>
        </p:nvSpPr>
        <p:spPr>
          <a:xfrm>
            <a:off x="2420471" y="5772381"/>
            <a:ext cx="7772400" cy="749442"/>
          </a:xfrm>
          <a:prstGeom prst="rect">
            <a:avLst/>
          </a:prstGeom>
        </p:spPr>
        <p:txBody>
          <a:bodyPr vert="horz" lIns="90000" tIns="45720" rIns="91440" bIns="45720" rtlCol="0">
            <a:noAutofit/>
          </a:bodyPr>
          <a:lstStyle>
            <a:lvl1pPr indent="0" algn="ctr">
              <a:lnSpc>
                <a:spcPct val="90000"/>
              </a:lnSpc>
              <a:spcBef>
                <a:spcPts val="1000"/>
              </a:spcBef>
              <a:buFont typeface="Arial" panose="020B0604020202020204" pitchFamily="34" charset="0"/>
              <a:buNone/>
              <a:defRPr sz="3200" b="0" i="0">
                <a:latin typeface="Calibri" panose="020F0502020204030204" pitchFamily="34" charset="0"/>
                <a:cs typeface="Calibri" panose="020F0502020204030204" pitchFamily="34" charset="0"/>
              </a:defRPr>
            </a:lvl1pPr>
            <a:lvl2pPr indent="0" algn="ctr">
              <a:lnSpc>
                <a:spcPct val="90000"/>
              </a:lnSpc>
              <a:spcBef>
                <a:spcPts val="500"/>
              </a:spcBef>
              <a:buFont typeface="Arial" panose="020B0604020202020204" pitchFamily="34" charset="0"/>
              <a:buNone/>
              <a:defRPr sz="2000" b="0" i="0">
                <a:latin typeface="Calibri" panose="020F0502020204030204" pitchFamily="34" charset="0"/>
                <a:cs typeface="Calibri" panose="020F0502020204030204" pitchFamily="34" charset="0"/>
              </a:defRPr>
            </a:lvl2pPr>
            <a:lvl3pPr indent="0" algn="ctr">
              <a:lnSpc>
                <a:spcPct val="90000"/>
              </a:lnSpc>
              <a:spcBef>
                <a:spcPts val="500"/>
              </a:spcBef>
              <a:buFont typeface="Arial" panose="020B0604020202020204" pitchFamily="34" charset="0"/>
              <a:buNone/>
              <a:defRPr b="0" i="0">
                <a:latin typeface="Calibri" panose="020F0502020204030204" pitchFamily="34" charset="0"/>
                <a:cs typeface="Calibri" panose="020F0502020204030204" pitchFamily="34" charset="0"/>
              </a:defRPr>
            </a:lvl3pPr>
            <a:lvl4pPr indent="0" algn="ctr">
              <a:lnSpc>
                <a:spcPct val="90000"/>
              </a:lnSpc>
              <a:spcBef>
                <a:spcPts val="500"/>
              </a:spcBef>
              <a:buFont typeface="Arial" panose="020B0604020202020204" pitchFamily="34" charset="0"/>
              <a:buNone/>
              <a:defRPr sz="1600" b="0" i="0">
                <a:latin typeface="Calibri" panose="020F0502020204030204" pitchFamily="34" charset="0"/>
                <a:cs typeface="Calibri" panose="020F0502020204030204" pitchFamily="34" charset="0"/>
              </a:defRPr>
            </a:lvl4pPr>
            <a:lvl5pPr indent="0" algn="ctr">
              <a:lnSpc>
                <a:spcPct val="90000"/>
              </a:lnSpc>
              <a:spcBef>
                <a:spcPts val="500"/>
              </a:spcBef>
              <a:buFont typeface="Arial" panose="020B0604020202020204" pitchFamily="34" charset="0"/>
              <a:buNone/>
              <a:defRPr sz="1600" b="0" i="0">
                <a:latin typeface="Calibri" panose="020F0502020204030204" pitchFamily="34" charset="0"/>
                <a:cs typeface="Calibri" panose="020F0502020204030204" pitchFamily="34" charset="0"/>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zh-CN" altLang="en-US" dirty="0">
                <a:solidFill>
                  <a:srgbClr val="0070C0"/>
                </a:solidFill>
              </a:rPr>
              <a:t>Representer: Yang Lu, Xiamen University </a:t>
            </a:r>
          </a:p>
        </p:txBody>
      </p:sp>
    </p:spTree>
    <p:extLst>
      <p:ext uri="{BB962C8B-B14F-4D97-AF65-F5344CB8AC3E}">
        <p14:creationId xmlns:p14="http://schemas.microsoft.com/office/powerpoint/2010/main" val="41101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cxnSp>
        <p:nvCxnSpPr>
          <p:cNvPr id="367" name="直接连接符 119">
            <a:extLst>
              <a:ext uri="{FF2B5EF4-FFF2-40B4-BE49-F238E27FC236}">
                <a16:creationId xmlns:a16="http://schemas.microsoft.com/office/drawing/2014/main" id="{655FC435-D6D5-141E-9A33-35011B9FFFA9}"/>
              </a:ext>
            </a:extLst>
          </p:cNvPr>
          <p:cNvCxnSpPr>
            <a:cxnSpLocks/>
          </p:cNvCxnSpPr>
          <p:nvPr/>
        </p:nvCxnSpPr>
        <p:spPr>
          <a:xfrm>
            <a:off x="6878548" y="2090205"/>
            <a:ext cx="0" cy="4262043"/>
          </a:xfrm>
          <a:prstGeom prst="line">
            <a:avLst/>
          </a:prstGeom>
          <a:noFill/>
          <a:ln w="19050" cap="flat" cmpd="sng" algn="ctr">
            <a:solidFill>
              <a:sysClr val="windowText" lastClr="000000"/>
            </a:solidFill>
            <a:prstDash val="sysDash"/>
            <a:miter lim="800000"/>
          </a:ln>
          <a:effectLst/>
        </p:spPr>
      </p:cxnSp>
      <p:sp>
        <p:nvSpPr>
          <p:cNvPr id="390" name="矩形: 圆角 19">
            <a:extLst>
              <a:ext uri="{FF2B5EF4-FFF2-40B4-BE49-F238E27FC236}">
                <a16:creationId xmlns:a16="http://schemas.microsoft.com/office/drawing/2014/main" id="{7463DA98-3A59-6828-4F0D-8FD5C387447E}"/>
              </a:ext>
            </a:extLst>
          </p:cNvPr>
          <p:cNvSpPr/>
          <p:nvPr/>
        </p:nvSpPr>
        <p:spPr>
          <a:xfrm>
            <a:off x="5078521" y="2614633"/>
            <a:ext cx="1144516" cy="1117622"/>
          </a:xfrm>
          <a:prstGeom prst="roundRect">
            <a:avLst>
              <a:gd name="adj" fmla="val 10211"/>
            </a:avLst>
          </a:prstGeom>
          <a:solidFill>
            <a:srgbClr val="CCECFF"/>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sp>
        <p:nvSpPr>
          <p:cNvPr id="391" name="矩形: 圆角 20">
            <a:extLst>
              <a:ext uri="{FF2B5EF4-FFF2-40B4-BE49-F238E27FC236}">
                <a16:creationId xmlns:a16="http://schemas.microsoft.com/office/drawing/2014/main" id="{626C8143-1FB9-109D-9458-47EACB2DA6DF}"/>
              </a:ext>
            </a:extLst>
          </p:cNvPr>
          <p:cNvSpPr/>
          <p:nvPr/>
        </p:nvSpPr>
        <p:spPr>
          <a:xfrm>
            <a:off x="1582054" y="3675435"/>
            <a:ext cx="2820146" cy="2071012"/>
          </a:xfrm>
          <a:prstGeom prst="roundRect">
            <a:avLst>
              <a:gd name="adj" fmla="val 12214"/>
            </a:avLst>
          </a:prstGeom>
          <a:solidFill>
            <a:srgbClr val="FFCCCC"/>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grpSp>
        <p:nvGrpSpPr>
          <p:cNvPr id="392" name="组合 44">
            <a:extLst>
              <a:ext uri="{FF2B5EF4-FFF2-40B4-BE49-F238E27FC236}">
                <a16:creationId xmlns:a16="http://schemas.microsoft.com/office/drawing/2014/main" id="{BD830B3D-D04B-D317-F247-8D6A54F5E543}"/>
              </a:ext>
            </a:extLst>
          </p:cNvPr>
          <p:cNvGrpSpPr/>
          <p:nvPr/>
        </p:nvGrpSpPr>
        <p:grpSpPr>
          <a:xfrm>
            <a:off x="1881909" y="4230544"/>
            <a:ext cx="358361" cy="675861"/>
            <a:chOff x="980103" y="2794449"/>
            <a:chExt cx="683814" cy="811033"/>
          </a:xfrm>
        </p:grpSpPr>
        <mc:AlternateContent xmlns:mc="http://schemas.openxmlformats.org/markup-compatibility/2006" xmlns:a14="http://schemas.microsoft.com/office/drawing/2010/main">
          <mc:Choice Requires="a14">
            <p:sp>
              <p:nvSpPr>
                <p:cNvPr id="393" name="文本框 45">
                  <a:extLst>
                    <a:ext uri="{FF2B5EF4-FFF2-40B4-BE49-F238E27FC236}">
                      <a16:creationId xmlns:a16="http://schemas.microsoft.com/office/drawing/2014/main" id="{03C6E9BE-089E-1DED-5BEF-289576C567FF}"/>
                    </a:ext>
                  </a:extLst>
                </p:cNvPr>
                <p:cNvSpPr txBox="1"/>
                <p:nvPr/>
              </p:nvSpPr>
              <p:spPr>
                <a:xfrm>
                  <a:off x="1095669" y="3038175"/>
                  <a:ext cx="478752" cy="370178"/>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622" name="文本框 45">
                  <a:extLst>
                    <a:ext uri="{FF2B5EF4-FFF2-40B4-BE49-F238E27FC236}">
                      <a16:creationId xmlns:a16="http://schemas.microsoft.com/office/drawing/2014/main" id="{828A867C-3C97-FAE7-0D84-8E2DE2F315D9}"/>
                    </a:ext>
                  </a:extLst>
                </p:cNvPr>
                <p:cNvSpPr txBox="1">
                  <a:spLocks noRot="1" noChangeAspect="1" noMove="1" noResize="1" noEditPoints="1" noAdjustHandles="1" noChangeArrowheads="1" noChangeShapeType="1" noTextEdit="1"/>
                </p:cNvSpPr>
                <p:nvPr/>
              </p:nvSpPr>
              <p:spPr>
                <a:xfrm>
                  <a:off x="1095669" y="3038175"/>
                  <a:ext cx="478752" cy="370178"/>
                </a:xfrm>
                <a:prstGeom prst="rect">
                  <a:avLst/>
                </a:prstGeom>
                <a:blipFill>
                  <a:blip r:embed="rId57"/>
                  <a:stretch>
                    <a:fillRect l="-4762"/>
                  </a:stretch>
                </a:blipFill>
                <a:ln w="19050">
                  <a:noFill/>
                </a:ln>
              </p:spPr>
              <p:txBody>
                <a:bodyPr/>
                <a:lstStyle/>
                <a:p>
                  <a:r>
                    <a:rPr lang="en-CN">
                      <a:noFill/>
                    </a:rPr>
                    <a:t> </a:t>
                  </a:r>
                </a:p>
              </p:txBody>
            </p:sp>
          </mc:Fallback>
        </mc:AlternateContent>
        <p:sp>
          <p:nvSpPr>
            <p:cNvPr id="394" name="流程图: 手动操作 46">
              <a:extLst>
                <a:ext uri="{FF2B5EF4-FFF2-40B4-BE49-F238E27FC236}">
                  <a16:creationId xmlns:a16="http://schemas.microsoft.com/office/drawing/2014/main" id="{7D810D8C-4568-2184-0850-DC3E6AE138BC}"/>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95" name="文本框 47">
                <a:extLst>
                  <a:ext uri="{FF2B5EF4-FFF2-40B4-BE49-F238E27FC236}">
                    <a16:creationId xmlns:a16="http://schemas.microsoft.com/office/drawing/2014/main" id="{A7EBFF25-97D8-3B3D-A4FB-8950EDC6ACE2}"/>
                  </a:ext>
                </a:extLst>
              </p:cNvPr>
              <p:cNvSpPr txBox="1"/>
              <p:nvPr/>
            </p:nvSpPr>
            <p:spPr>
              <a:xfrm>
                <a:off x="1159318" y="4235457"/>
                <a:ext cx="34810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5" name="文本框 47">
                <a:extLst>
                  <a:ext uri="{FF2B5EF4-FFF2-40B4-BE49-F238E27FC236}">
                    <a16:creationId xmlns:a16="http://schemas.microsoft.com/office/drawing/2014/main" id="{A7EBFF25-97D8-3B3D-A4FB-8950EDC6ACE2}"/>
                  </a:ext>
                </a:extLst>
              </p:cNvPr>
              <p:cNvSpPr txBox="1">
                <a:spLocks noRot="1" noChangeAspect="1" noMove="1" noResize="1" noEditPoints="1" noAdjustHandles="1" noChangeArrowheads="1" noChangeShapeType="1" noTextEdit="1"/>
              </p:cNvSpPr>
              <p:nvPr/>
            </p:nvSpPr>
            <p:spPr>
              <a:xfrm>
                <a:off x="1159318" y="4235457"/>
                <a:ext cx="348109" cy="246221"/>
              </a:xfrm>
              <a:prstGeom prst="rect">
                <a:avLst/>
              </a:prstGeom>
              <a:blipFill>
                <a:blip r:embed="rId5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96" name="文本框 49">
                <a:extLst>
                  <a:ext uri="{FF2B5EF4-FFF2-40B4-BE49-F238E27FC236}">
                    <a16:creationId xmlns:a16="http://schemas.microsoft.com/office/drawing/2014/main" id="{D2DD976F-0A63-CC71-EE08-70399BC94443}"/>
                  </a:ext>
                </a:extLst>
              </p:cNvPr>
              <p:cNvSpPr txBox="1"/>
              <p:nvPr/>
            </p:nvSpPr>
            <p:spPr>
              <a:xfrm>
                <a:off x="2738516" y="3781182"/>
                <a:ext cx="385707" cy="261610"/>
              </a:xfrm>
              <a:prstGeom prst="rect">
                <a:avLst/>
              </a:prstGeom>
              <a:noFill/>
            </p:spPr>
            <p:txBody>
              <a:bodyPr wrap="square" rtlCol="0">
                <a:spAutoFit/>
              </a:bodyPr>
              <a:lstStyle/>
              <a:p>
                <a14:m>
                  <m:oMath xmlns:m="http://schemas.openxmlformats.org/officeDocument/2006/math">
                    <m:r>
                      <a:rPr lang="zh-CN" altLang="en-US" sz="1100" i="1" smtClean="0">
                        <a:solidFill>
                          <a:prstClr val="black"/>
                        </a:solidFill>
                        <a:latin typeface="Cambria Math" panose="02040503050406030204" pitchFamily="18" charset="0"/>
                        <a:ea typeface="Microsoft YaHei" panose="020B0503020204020204" pitchFamily="34" charset="-122"/>
                      </a:rPr>
                      <m:t>𝜆</m:t>
                    </m:r>
                  </m:oMath>
                </a14:m>
                <a:r>
                  <a:rPr lang="en-US" altLang="zh-CN" sz="1100" dirty="0">
                    <a:solidFill>
                      <a:prstClr val="black"/>
                    </a:solidFill>
                    <a:latin typeface="Microsoft YaHei" panose="020B0503020204020204" pitchFamily="34" charset="-122"/>
                    <a:ea typeface="Microsoft YaHei" panose="020B0503020204020204" pitchFamily="34" charset="-122"/>
                  </a:rPr>
                  <a:t>~</a:t>
                </a:r>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396" name="文本框 49">
                <a:extLst>
                  <a:ext uri="{FF2B5EF4-FFF2-40B4-BE49-F238E27FC236}">
                    <a16:creationId xmlns:a16="http://schemas.microsoft.com/office/drawing/2014/main" id="{D2DD976F-0A63-CC71-EE08-70399BC94443}"/>
                  </a:ext>
                </a:extLst>
              </p:cNvPr>
              <p:cNvSpPr txBox="1">
                <a:spLocks noRot="1" noChangeAspect="1" noMove="1" noResize="1" noEditPoints="1" noAdjustHandles="1" noChangeArrowheads="1" noChangeShapeType="1" noTextEdit="1"/>
              </p:cNvSpPr>
              <p:nvPr/>
            </p:nvSpPr>
            <p:spPr>
              <a:xfrm>
                <a:off x="2738516" y="3781182"/>
                <a:ext cx="385707" cy="261610"/>
              </a:xfrm>
              <a:prstGeom prst="rect">
                <a:avLst/>
              </a:prstGeom>
              <a:blipFill>
                <a:blip r:embed="rId59"/>
                <a:stretch>
                  <a:fillRect b="-18182"/>
                </a:stretch>
              </a:blipFill>
            </p:spPr>
            <p:txBody>
              <a:bodyPr/>
              <a:lstStyle/>
              <a:p>
                <a:r>
                  <a:rPr lang="en-CN">
                    <a:noFill/>
                  </a:rPr>
                  <a:t> </a:t>
                </a:r>
              </a:p>
            </p:txBody>
          </p:sp>
        </mc:Fallback>
      </mc:AlternateContent>
      <p:pic>
        <p:nvPicPr>
          <p:cNvPr id="397" name="图片 50">
            <a:extLst>
              <a:ext uri="{FF2B5EF4-FFF2-40B4-BE49-F238E27FC236}">
                <a16:creationId xmlns:a16="http://schemas.microsoft.com/office/drawing/2014/main" id="{645E4A5F-22F5-E63F-0AFA-33C3DE3659BC}"/>
              </a:ext>
            </a:extLst>
          </p:cNvPr>
          <p:cNvPicPr>
            <a:picLocks noChangeAspect="1"/>
          </p:cNvPicPr>
          <p:nvPr/>
        </p:nvPicPr>
        <p:blipFill>
          <a:blip r:embed="rId60"/>
          <a:srcRect/>
          <a:stretch/>
        </p:blipFill>
        <p:spPr>
          <a:xfrm>
            <a:off x="1089596" y="4878785"/>
            <a:ext cx="468000" cy="468000"/>
          </a:xfrm>
          <a:prstGeom prst="rect">
            <a:avLst/>
          </a:prstGeom>
        </p:spPr>
      </p:pic>
      <mc:AlternateContent xmlns:mc="http://schemas.openxmlformats.org/markup-compatibility/2006" xmlns:a14="http://schemas.microsoft.com/office/drawing/2010/main">
        <mc:Choice Requires="a14">
          <p:sp>
            <p:nvSpPr>
              <p:cNvPr id="398" name="文本框 51">
                <a:extLst>
                  <a:ext uri="{FF2B5EF4-FFF2-40B4-BE49-F238E27FC236}">
                    <a16:creationId xmlns:a16="http://schemas.microsoft.com/office/drawing/2014/main" id="{DB009228-F6E4-4F24-FB68-33C913CA5D03}"/>
                  </a:ext>
                </a:extLst>
              </p:cNvPr>
              <p:cNvSpPr txBox="1"/>
              <p:nvPr/>
            </p:nvSpPr>
            <p:spPr>
              <a:xfrm>
                <a:off x="1148067" y="5346785"/>
                <a:ext cx="35105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8" name="文本框 51">
                <a:extLst>
                  <a:ext uri="{FF2B5EF4-FFF2-40B4-BE49-F238E27FC236}">
                    <a16:creationId xmlns:a16="http://schemas.microsoft.com/office/drawing/2014/main" id="{DB009228-F6E4-4F24-FB68-33C913CA5D03}"/>
                  </a:ext>
                </a:extLst>
              </p:cNvPr>
              <p:cNvSpPr txBox="1">
                <a:spLocks noRot="1" noChangeAspect="1" noMove="1" noResize="1" noEditPoints="1" noAdjustHandles="1" noChangeArrowheads="1" noChangeShapeType="1" noTextEdit="1"/>
              </p:cNvSpPr>
              <p:nvPr/>
            </p:nvSpPr>
            <p:spPr>
              <a:xfrm>
                <a:off x="1148067" y="5346785"/>
                <a:ext cx="351058" cy="246221"/>
              </a:xfrm>
              <a:prstGeom prst="rect">
                <a:avLst/>
              </a:prstGeom>
              <a:blipFill>
                <a:blip r:embed="rId61"/>
                <a:stretch>
                  <a:fillRect/>
                </a:stretch>
              </a:blipFill>
            </p:spPr>
            <p:txBody>
              <a:bodyPr/>
              <a:lstStyle/>
              <a:p>
                <a:r>
                  <a:rPr lang="en-CN">
                    <a:noFill/>
                  </a:rPr>
                  <a:t> </a:t>
                </a:r>
              </a:p>
            </p:txBody>
          </p:sp>
        </mc:Fallback>
      </mc:AlternateContent>
      <p:pic>
        <p:nvPicPr>
          <p:cNvPr id="399" name="图片 52">
            <a:extLst>
              <a:ext uri="{FF2B5EF4-FFF2-40B4-BE49-F238E27FC236}">
                <a16:creationId xmlns:a16="http://schemas.microsoft.com/office/drawing/2014/main" id="{1C7C2582-C1DB-33A1-44B3-52E843C31CCD}"/>
              </a:ext>
            </a:extLst>
          </p:cNvPr>
          <p:cNvPicPr>
            <a:picLocks noChangeAspect="1"/>
          </p:cNvPicPr>
          <p:nvPr/>
        </p:nvPicPr>
        <p:blipFill>
          <a:blip r:embed="rId62"/>
          <a:srcRect/>
          <a:stretch/>
        </p:blipFill>
        <p:spPr>
          <a:xfrm>
            <a:off x="1095821" y="3767457"/>
            <a:ext cx="468000" cy="468000"/>
          </a:xfrm>
          <a:prstGeom prst="rect">
            <a:avLst/>
          </a:prstGeom>
        </p:spPr>
      </p:pic>
      <p:grpSp>
        <p:nvGrpSpPr>
          <p:cNvPr id="400" name="组合 53">
            <a:extLst>
              <a:ext uri="{FF2B5EF4-FFF2-40B4-BE49-F238E27FC236}">
                <a16:creationId xmlns:a16="http://schemas.microsoft.com/office/drawing/2014/main" id="{D82DD9AA-E9EE-5B3C-B0EF-73CE2E1CB265}"/>
              </a:ext>
            </a:extLst>
          </p:cNvPr>
          <p:cNvGrpSpPr/>
          <p:nvPr/>
        </p:nvGrpSpPr>
        <p:grpSpPr>
          <a:xfrm>
            <a:off x="2516295" y="3865829"/>
            <a:ext cx="214511" cy="491817"/>
            <a:chOff x="5492563" y="2556343"/>
            <a:chExt cx="268900" cy="675862"/>
          </a:xfrm>
        </p:grpSpPr>
        <p:sp>
          <p:nvSpPr>
            <p:cNvPr id="401" name="矩形: 圆角 54">
              <a:extLst>
                <a:ext uri="{FF2B5EF4-FFF2-40B4-BE49-F238E27FC236}">
                  <a16:creationId xmlns:a16="http://schemas.microsoft.com/office/drawing/2014/main" id="{635E7269-C275-9CE6-850E-C91EDDC487E8}"/>
                </a:ext>
              </a:extLst>
            </p:cNvPr>
            <p:cNvSpPr/>
            <p:nvPr/>
          </p:nvSpPr>
          <p:spPr>
            <a:xfrm>
              <a:off x="5492563" y="2556343"/>
              <a:ext cx="256128" cy="675862"/>
            </a:xfrm>
            <a:prstGeom prst="roundRect">
              <a:avLst/>
            </a:prstGeom>
            <a:no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2" name="文本框 55">
                  <a:extLst>
                    <a:ext uri="{FF2B5EF4-FFF2-40B4-BE49-F238E27FC236}">
                      <a16:creationId xmlns:a16="http://schemas.microsoft.com/office/drawing/2014/main" id="{A2DE0A6E-4711-96D6-9019-6E10C5F65D1E}"/>
                    </a:ext>
                  </a:extLst>
                </p:cNvPr>
                <p:cNvSpPr txBox="1"/>
                <p:nvPr/>
              </p:nvSpPr>
              <p:spPr>
                <a:xfrm>
                  <a:off x="5588957"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3" name="文本框 142">
                  <a:extLst>
                    <a:ext uri="{FF2B5EF4-FFF2-40B4-BE49-F238E27FC236}">
                      <a16:creationId xmlns:a16="http://schemas.microsoft.com/office/drawing/2014/main" id="{487D9DF6-AA25-6ED6-08CA-29982A212F77}"/>
                    </a:ext>
                  </a:extLst>
                </p:cNvPr>
                <p:cNvSpPr txBox="1">
                  <a:spLocks noRot="1" noChangeAspect="1" noMove="1" noResize="1" noEditPoints="1" noAdjustHandles="1" noChangeArrowheads="1" noChangeShapeType="1" noTextEdit="1"/>
                </p:cNvSpPr>
                <p:nvPr/>
              </p:nvSpPr>
              <p:spPr>
                <a:xfrm>
                  <a:off x="5588957" y="2671322"/>
                  <a:ext cx="172506" cy="423920"/>
                </a:xfrm>
                <a:prstGeom prst="rect">
                  <a:avLst/>
                </a:prstGeom>
                <a:blipFill>
                  <a:blip r:embed="rId9"/>
                  <a:stretch>
                    <a:fillRect l="-56522" r="-8696"/>
                  </a:stretch>
                </a:blipFill>
              </p:spPr>
              <p:txBody>
                <a:bodyPr/>
                <a:lstStyle/>
                <a:p>
                  <a:r>
                    <a:rPr lang="zh-CN" altLang="en-US">
                      <a:noFill/>
                    </a:rPr>
                    <a:t> </a:t>
                  </a:r>
                </a:p>
              </p:txBody>
            </p:sp>
          </mc:Fallback>
        </mc:AlternateContent>
      </p:grpSp>
      <p:grpSp>
        <p:nvGrpSpPr>
          <p:cNvPr id="403" name="组合 56">
            <a:extLst>
              <a:ext uri="{FF2B5EF4-FFF2-40B4-BE49-F238E27FC236}">
                <a16:creationId xmlns:a16="http://schemas.microsoft.com/office/drawing/2014/main" id="{E5EE0068-909C-10B1-115F-7F99CDAC9949}"/>
              </a:ext>
            </a:extLst>
          </p:cNvPr>
          <p:cNvGrpSpPr/>
          <p:nvPr/>
        </p:nvGrpSpPr>
        <p:grpSpPr>
          <a:xfrm>
            <a:off x="2505609" y="4872951"/>
            <a:ext cx="214504" cy="491817"/>
            <a:chOff x="5492566" y="2556343"/>
            <a:chExt cx="268892" cy="675862"/>
          </a:xfrm>
        </p:grpSpPr>
        <p:sp>
          <p:nvSpPr>
            <p:cNvPr id="404" name="矩形: 圆角 57">
              <a:extLst>
                <a:ext uri="{FF2B5EF4-FFF2-40B4-BE49-F238E27FC236}">
                  <a16:creationId xmlns:a16="http://schemas.microsoft.com/office/drawing/2014/main" id="{0F852C64-8D77-23C8-21B6-8C4CA22873CC}"/>
                </a:ext>
              </a:extLst>
            </p:cNvPr>
            <p:cNvSpPr/>
            <p:nvPr/>
          </p:nvSpPr>
          <p:spPr>
            <a:xfrm>
              <a:off x="5492566" y="2556343"/>
              <a:ext cx="256128" cy="675862"/>
            </a:xfrm>
            <a:prstGeom prst="roundRect">
              <a:avLst/>
            </a:prstGeom>
            <a:no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5" name="文本框 58">
                  <a:extLst>
                    <a:ext uri="{FF2B5EF4-FFF2-40B4-BE49-F238E27FC236}">
                      <a16:creationId xmlns:a16="http://schemas.microsoft.com/office/drawing/2014/main" id="{9048109D-A316-D3CC-D93E-FC265F51D7DD}"/>
                    </a:ext>
                  </a:extLst>
                </p:cNvPr>
                <p:cNvSpPr txBox="1"/>
                <p:nvPr/>
              </p:nvSpPr>
              <p:spPr>
                <a:xfrm>
                  <a:off x="5588952"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a:ln>
                                  <a:noFill/>
                                </a:ln>
                                <a:solidFill>
                                  <a:prstClr val="black"/>
                                </a:solidFill>
                                <a:effectLst/>
                                <a:uLnTx/>
                                <a:uFillTx/>
                                <a:latin typeface="Cambria Math" panose="02040503050406030204" pitchFamily="18" charset="0"/>
                              </a:rPr>
                              <m:t>2</m:t>
                            </m:r>
                          </m:sub>
                        </m:sSub>
                      </m:oMath>
                    </m:oMathPara>
                  </a14:m>
                  <a:endParaRPr kumimoji="0" lang="zh-CN" altLang="en-US" sz="14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9" name="文本框 148">
                  <a:extLst>
                    <a:ext uri="{FF2B5EF4-FFF2-40B4-BE49-F238E27FC236}">
                      <a16:creationId xmlns:a16="http://schemas.microsoft.com/office/drawing/2014/main" id="{D6369D88-CAA4-89F7-104E-0DD4A4958C20}"/>
                    </a:ext>
                  </a:extLst>
                </p:cNvPr>
                <p:cNvSpPr txBox="1">
                  <a:spLocks noRot="1" noChangeAspect="1" noMove="1" noResize="1" noEditPoints="1" noAdjustHandles="1" noChangeArrowheads="1" noChangeShapeType="1" noTextEdit="1"/>
                </p:cNvSpPr>
                <p:nvPr/>
              </p:nvSpPr>
              <p:spPr>
                <a:xfrm>
                  <a:off x="5588952" y="2671322"/>
                  <a:ext cx="172506" cy="423920"/>
                </a:xfrm>
                <a:prstGeom prst="rect">
                  <a:avLst/>
                </a:prstGeom>
                <a:blipFill>
                  <a:blip r:embed="rId10"/>
                  <a:stretch>
                    <a:fillRect l="-60870" r="-13043"/>
                  </a:stretch>
                </a:blipFill>
              </p:spPr>
              <p:txBody>
                <a:bodyPr/>
                <a:lstStyle/>
                <a:p>
                  <a:r>
                    <a:rPr lang="zh-CN" altLang="en-US">
                      <a:noFill/>
                    </a:rPr>
                    <a:t> </a:t>
                  </a:r>
                </a:p>
              </p:txBody>
            </p:sp>
          </mc:Fallback>
        </mc:AlternateContent>
      </p:grpSp>
      <p:cxnSp>
        <p:nvCxnSpPr>
          <p:cNvPr id="406" name="连接符: 肘形 59">
            <a:extLst>
              <a:ext uri="{FF2B5EF4-FFF2-40B4-BE49-F238E27FC236}">
                <a16:creationId xmlns:a16="http://schemas.microsoft.com/office/drawing/2014/main" id="{074471B8-86BF-FBC5-E759-F7380CBD9A41}"/>
              </a:ext>
            </a:extLst>
          </p:cNvPr>
          <p:cNvCxnSpPr>
            <a:cxnSpLocks/>
            <a:stCxn id="399" idx="3"/>
            <a:endCxn id="486" idx="6"/>
          </p:cNvCxnSpPr>
          <p:nvPr/>
        </p:nvCxnSpPr>
        <p:spPr>
          <a:xfrm>
            <a:off x="1563821" y="4001457"/>
            <a:ext cx="281988" cy="365768"/>
          </a:xfrm>
          <a:prstGeom prst="bentConnector3">
            <a:avLst>
              <a:gd name="adj1" fmla="val 50000"/>
            </a:avLst>
          </a:prstGeom>
          <a:noFill/>
          <a:ln w="28575" cap="flat" cmpd="sng" algn="ctr">
            <a:solidFill>
              <a:srgbClr val="00B0F0"/>
            </a:solidFill>
            <a:prstDash val="solid"/>
            <a:miter lim="800000"/>
            <a:tailEnd type="triangle"/>
          </a:ln>
          <a:effectLst/>
        </p:spPr>
      </p:cxnSp>
      <p:sp>
        <p:nvSpPr>
          <p:cNvPr id="407" name="椭圆 60">
            <a:extLst>
              <a:ext uri="{FF2B5EF4-FFF2-40B4-BE49-F238E27FC236}">
                <a16:creationId xmlns:a16="http://schemas.microsoft.com/office/drawing/2014/main" id="{0BB1B8BB-092E-7C65-C3E9-FB356BAC8172}"/>
              </a:ext>
            </a:extLst>
          </p:cNvPr>
          <p:cNvSpPr/>
          <p:nvPr/>
        </p:nvSpPr>
        <p:spPr>
          <a:xfrm flipH="1">
            <a:off x="1859049" y="429936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08" name="椭圆 61">
            <a:extLst>
              <a:ext uri="{FF2B5EF4-FFF2-40B4-BE49-F238E27FC236}">
                <a16:creationId xmlns:a16="http://schemas.microsoft.com/office/drawing/2014/main" id="{C1ADEED1-F8FC-4074-EF37-B3231E9EA363}"/>
              </a:ext>
            </a:extLst>
          </p:cNvPr>
          <p:cNvSpPr/>
          <p:nvPr/>
        </p:nvSpPr>
        <p:spPr>
          <a:xfrm flipH="1">
            <a:off x="1859049" y="479606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09" name="连接符: 肘形 62">
            <a:extLst>
              <a:ext uri="{FF2B5EF4-FFF2-40B4-BE49-F238E27FC236}">
                <a16:creationId xmlns:a16="http://schemas.microsoft.com/office/drawing/2014/main" id="{2FBA6DBC-A679-004C-CA83-BD0AA7799555}"/>
              </a:ext>
            </a:extLst>
          </p:cNvPr>
          <p:cNvCxnSpPr>
            <a:cxnSpLocks/>
            <a:stCxn id="397" idx="3"/>
            <a:endCxn id="487" idx="6"/>
          </p:cNvCxnSpPr>
          <p:nvPr/>
        </p:nvCxnSpPr>
        <p:spPr>
          <a:xfrm flipV="1">
            <a:off x="1557596" y="4773924"/>
            <a:ext cx="298687" cy="338861"/>
          </a:xfrm>
          <a:prstGeom prst="bentConnector3">
            <a:avLst>
              <a:gd name="adj1" fmla="val 50000"/>
            </a:avLst>
          </a:prstGeom>
          <a:noFill/>
          <a:ln w="28575" cap="flat" cmpd="sng" algn="ctr">
            <a:solidFill>
              <a:srgbClr val="00B050"/>
            </a:solidFill>
            <a:prstDash val="solid"/>
            <a:miter lim="800000"/>
            <a:tailEnd type="triangle"/>
          </a:ln>
          <a:effectLst/>
        </p:spPr>
      </p:cxnSp>
      <p:sp>
        <p:nvSpPr>
          <p:cNvPr id="410" name="椭圆 449">
            <a:extLst>
              <a:ext uri="{FF2B5EF4-FFF2-40B4-BE49-F238E27FC236}">
                <a16:creationId xmlns:a16="http://schemas.microsoft.com/office/drawing/2014/main" id="{42816CF0-C6B4-F073-7EBA-7F214B1847CB}"/>
              </a:ext>
            </a:extLst>
          </p:cNvPr>
          <p:cNvSpPr/>
          <p:nvPr/>
        </p:nvSpPr>
        <p:spPr>
          <a:xfrm flipH="1">
            <a:off x="2218121" y="4400741"/>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1" name="连接符: 肘形 451">
            <a:extLst>
              <a:ext uri="{FF2B5EF4-FFF2-40B4-BE49-F238E27FC236}">
                <a16:creationId xmlns:a16="http://schemas.microsoft.com/office/drawing/2014/main" id="{9A9B4751-68E3-18BF-F979-0B39C67D87A9}"/>
              </a:ext>
            </a:extLst>
          </p:cNvPr>
          <p:cNvCxnSpPr>
            <a:cxnSpLocks/>
            <a:stCxn id="410" idx="2"/>
            <a:endCxn id="401" idx="1"/>
          </p:cNvCxnSpPr>
          <p:nvPr/>
        </p:nvCxnSpPr>
        <p:spPr>
          <a:xfrm flipV="1">
            <a:off x="2263840" y="4111738"/>
            <a:ext cx="252455" cy="311863"/>
          </a:xfrm>
          <a:prstGeom prst="bentConnector3">
            <a:avLst>
              <a:gd name="adj1" fmla="val 38316"/>
            </a:avLst>
          </a:prstGeom>
          <a:noFill/>
          <a:ln w="28575" cap="flat" cmpd="sng" algn="ctr">
            <a:solidFill>
              <a:srgbClr val="00B0F0"/>
            </a:solidFill>
            <a:prstDash val="solid"/>
            <a:miter lim="800000"/>
            <a:tailEnd type="triangle"/>
          </a:ln>
          <a:effectLst/>
        </p:spPr>
      </p:cxnSp>
      <p:sp>
        <p:nvSpPr>
          <p:cNvPr id="412" name="椭圆 453">
            <a:extLst>
              <a:ext uri="{FF2B5EF4-FFF2-40B4-BE49-F238E27FC236}">
                <a16:creationId xmlns:a16="http://schemas.microsoft.com/office/drawing/2014/main" id="{BA9E5813-5972-079B-C91F-20ED1CE0A025}"/>
              </a:ext>
            </a:extLst>
          </p:cNvPr>
          <p:cNvSpPr/>
          <p:nvPr/>
        </p:nvSpPr>
        <p:spPr>
          <a:xfrm flipH="1">
            <a:off x="2212111" y="462606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3" name="连接符: 肘形 455">
            <a:extLst>
              <a:ext uri="{FF2B5EF4-FFF2-40B4-BE49-F238E27FC236}">
                <a16:creationId xmlns:a16="http://schemas.microsoft.com/office/drawing/2014/main" id="{F4848940-E2AF-F698-EA35-790BF271ADCE}"/>
              </a:ext>
            </a:extLst>
          </p:cNvPr>
          <p:cNvCxnSpPr>
            <a:cxnSpLocks/>
            <a:stCxn id="488" idx="2"/>
            <a:endCxn id="404" idx="1"/>
          </p:cNvCxnSpPr>
          <p:nvPr/>
        </p:nvCxnSpPr>
        <p:spPr>
          <a:xfrm>
            <a:off x="2263129" y="4718299"/>
            <a:ext cx="242480" cy="400561"/>
          </a:xfrm>
          <a:prstGeom prst="bentConnector3">
            <a:avLst>
              <a:gd name="adj1" fmla="val 41311"/>
            </a:avLst>
          </a:prstGeom>
          <a:noFill/>
          <a:ln w="28575" cap="flat" cmpd="sng" algn="ctr">
            <a:solidFill>
              <a:srgbClr val="00B050"/>
            </a:solidFill>
            <a:prstDash val="solid"/>
            <a:miter lim="800000"/>
            <a:tailEnd type="triangle"/>
          </a:ln>
          <a:effectLst/>
        </p:spPr>
      </p:cxnSp>
      <p:grpSp>
        <p:nvGrpSpPr>
          <p:cNvPr id="414" name="组合 456">
            <a:extLst>
              <a:ext uri="{FF2B5EF4-FFF2-40B4-BE49-F238E27FC236}">
                <a16:creationId xmlns:a16="http://schemas.microsoft.com/office/drawing/2014/main" id="{61115011-44CE-087A-6C9C-9FA91DD923F5}"/>
              </a:ext>
            </a:extLst>
          </p:cNvPr>
          <p:cNvGrpSpPr/>
          <p:nvPr/>
        </p:nvGrpSpPr>
        <p:grpSpPr>
          <a:xfrm>
            <a:off x="3290337" y="4402026"/>
            <a:ext cx="216698" cy="491817"/>
            <a:chOff x="5492549" y="2556343"/>
            <a:chExt cx="271642" cy="675862"/>
          </a:xfrm>
        </p:grpSpPr>
        <p:sp>
          <p:nvSpPr>
            <p:cNvPr id="415" name="矩形: 圆角 457">
              <a:extLst>
                <a:ext uri="{FF2B5EF4-FFF2-40B4-BE49-F238E27FC236}">
                  <a16:creationId xmlns:a16="http://schemas.microsoft.com/office/drawing/2014/main" id="{A4336F3C-EDFC-E654-BB70-A6A2AE15C7E8}"/>
                </a:ext>
              </a:extLst>
            </p:cNvPr>
            <p:cNvSpPr/>
            <p:nvPr/>
          </p:nvSpPr>
          <p:spPr>
            <a:xfrm>
              <a:off x="5492549" y="2556343"/>
              <a:ext cx="256128" cy="675862"/>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6" name="文本框 459">
                  <a:extLst>
                    <a:ext uri="{FF2B5EF4-FFF2-40B4-BE49-F238E27FC236}">
                      <a16:creationId xmlns:a16="http://schemas.microsoft.com/office/drawing/2014/main" id="{C7DB5C09-9C93-2CAD-DD96-E1FCA710E551}"/>
                    </a:ext>
                  </a:extLst>
                </p:cNvPr>
                <p:cNvSpPr txBox="1"/>
                <p:nvPr/>
              </p:nvSpPr>
              <p:spPr>
                <a:xfrm>
                  <a:off x="5591685" y="2745667"/>
                  <a:ext cx="172506" cy="33836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r>
                              <m:rPr>
                                <m:nor/>
                              </m:rPr>
                              <a:rPr kumimoji="0" lang="zh-CN" altLang="en-US" sz="10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rPr>
                              <m:t> </m:t>
                            </m:r>
                          </m:sub>
                        </m:sSub>
                      </m:oMath>
                    </m:oMathPara>
                  </a14:m>
                  <a:endParaRPr kumimoji="0" lang="zh-CN"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98" name="文本框 459">
                  <a:extLst>
                    <a:ext uri="{FF2B5EF4-FFF2-40B4-BE49-F238E27FC236}">
                      <a16:creationId xmlns:a16="http://schemas.microsoft.com/office/drawing/2014/main" id="{07CCA587-A348-1F7A-EE6E-9FC71264EAA6}"/>
                    </a:ext>
                  </a:extLst>
                </p:cNvPr>
                <p:cNvSpPr txBox="1">
                  <a:spLocks noRot="1" noChangeAspect="1" noMove="1" noResize="1" noEditPoints="1" noAdjustHandles="1" noChangeArrowheads="1" noChangeShapeType="1" noTextEdit="1"/>
                </p:cNvSpPr>
                <p:nvPr/>
              </p:nvSpPr>
              <p:spPr>
                <a:xfrm>
                  <a:off x="5591685" y="2745667"/>
                  <a:ext cx="172506" cy="338360"/>
                </a:xfrm>
                <a:prstGeom prst="rect">
                  <a:avLst/>
                </a:prstGeom>
                <a:blipFill>
                  <a:blip r:embed="rId63"/>
                  <a:stretch>
                    <a:fillRect l="-41667" r="-33333" b="-19048"/>
                  </a:stretch>
                </a:blipFill>
              </p:spPr>
              <p:txBody>
                <a:bodyPr/>
                <a:lstStyle/>
                <a:p>
                  <a:r>
                    <a:rPr lang="en-CN">
                      <a:noFill/>
                    </a:rPr>
                    <a:t> </a:t>
                  </a:r>
                </a:p>
              </p:txBody>
            </p:sp>
          </mc:Fallback>
        </mc:AlternateContent>
      </p:grpSp>
      <p:sp>
        <p:nvSpPr>
          <p:cNvPr id="417" name="椭圆 471">
            <a:extLst>
              <a:ext uri="{FF2B5EF4-FFF2-40B4-BE49-F238E27FC236}">
                <a16:creationId xmlns:a16="http://schemas.microsoft.com/office/drawing/2014/main" id="{8D142724-CF54-5BC7-54BD-36ED48B448CB}"/>
              </a:ext>
            </a:extLst>
          </p:cNvPr>
          <p:cNvSpPr/>
          <p:nvPr/>
        </p:nvSpPr>
        <p:spPr>
          <a:xfrm flipH="1">
            <a:off x="3948230" y="480200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8" name="文本框 473">
                <a:extLst>
                  <a:ext uri="{FF2B5EF4-FFF2-40B4-BE49-F238E27FC236}">
                    <a16:creationId xmlns:a16="http://schemas.microsoft.com/office/drawing/2014/main" id="{E4A1D073-2A50-A7A8-2247-139630EA92B2}"/>
                  </a:ext>
                </a:extLst>
              </p:cNvPr>
              <p:cNvSpPr txBox="1"/>
              <p:nvPr/>
            </p:nvSpPr>
            <p:spPr>
              <a:xfrm>
                <a:off x="2723999" y="5197144"/>
                <a:ext cx="549032"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100" i="1" smtClean="0">
                          <a:solidFill>
                            <a:prstClr val="black"/>
                          </a:solidFill>
                          <a:latin typeface="Cambria Math" panose="02040503050406030204" pitchFamily="18" charset="0"/>
                          <a:ea typeface="Microsoft YaHei" panose="020B0503020204020204" pitchFamily="34" charset="-122"/>
                        </a:rPr>
                        <m:t>1−</m:t>
                      </m:r>
                      <m:r>
                        <a:rPr lang="zh-CN" altLang="en-US" sz="1100" i="1" smtClean="0">
                          <a:solidFill>
                            <a:prstClr val="black"/>
                          </a:solidFill>
                          <a:latin typeface="Cambria Math" panose="02040503050406030204" pitchFamily="18" charset="0"/>
                          <a:ea typeface="Microsoft YaHei" panose="020B0503020204020204" pitchFamily="34" charset="-122"/>
                        </a:rPr>
                        <m:t>𝜆</m:t>
                      </m:r>
                    </m:oMath>
                  </m:oMathPara>
                </a14:m>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18" name="文本框 473">
                <a:extLst>
                  <a:ext uri="{FF2B5EF4-FFF2-40B4-BE49-F238E27FC236}">
                    <a16:creationId xmlns:a16="http://schemas.microsoft.com/office/drawing/2014/main" id="{E4A1D073-2A50-A7A8-2247-139630EA92B2}"/>
                  </a:ext>
                </a:extLst>
              </p:cNvPr>
              <p:cNvSpPr txBox="1">
                <a:spLocks noRot="1" noChangeAspect="1" noMove="1" noResize="1" noEditPoints="1" noAdjustHandles="1" noChangeArrowheads="1" noChangeShapeType="1" noTextEdit="1"/>
              </p:cNvSpPr>
              <p:nvPr/>
            </p:nvSpPr>
            <p:spPr>
              <a:xfrm>
                <a:off x="2723999" y="5197144"/>
                <a:ext cx="549032" cy="261610"/>
              </a:xfrm>
              <a:prstGeom prst="rect">
                <a:avLst/>
              </a:prstGeom>
              <a:blipFill>
                <a:blip r:embed="rId64"/>
                <a:stretch>
                  <a:fillRect/>
                </a:stretch>
              </a:blipFill>
            </p:spPr>
            <p:txBody>
              <a:bodyPr/>
              <a:lstStyle/>
              <a:p>
                <a:r>
                  <a:rPr lang="en-CN">
                    <a:noFill/>
                  </a:rPr>
                  <a:t> </a:t>
                </a:r>
              </a:p>
            </p:txBody>
          </p:sp>
        </mc:Fallback>
      </mc:AlternateContent>
      <p:grpSp>
        <p:nvGrpSpPr>
          <p:cNvPr id="419" name="组合 474">
            <a:extLst>
              <a:ext uri="{FF2B5EF4-FFF2-40B4-BE49-F238E27FC236}">
                <a16:creationId xmlns:a16="http://schemas.microsoft.com/office/drawing/2014/main" id="{513FC594-2683-6B3E-78D0-F444DC2C4592}"/>
              </a:ext>
            </a:extLst>
          </p:cNvPr>
          <p:cNvGrpSpPr/>
          <p:nvPr/>
        </p:nvGrpSpPr>
        <p:grpSpPr>
          <a:xfrm rot="10800000">
            <a:off x="3877870" y="3840684"/>
            <a:ext cx="374764" cy="675861"/>
            <a:chOff x="980103" y="2794449"/>
            <a:chExt cx="683814" cy="811033"/>
          </a:xfrm>
        </p:grpSpPr>
        <mc:AlternateContent xmlns:mc="http://schemas.openxmlformats.org/markup-compatibility/2006" xmlns:a14="http://schemas.microsoft.com/office/drawing/2010/main">
          <mc:Choice Requires="a14">
            <p:sp>
              <p:nvSpPr>
                <p:cNvPr id="420" name="文本框 475">
                  <a:extLst>
                    <a:ext uri="{FF2B5EF4-FFF2-40B4-BE49-F238E27FC236}">
                      <a16:creationId xmlns:a16="http://schemas.microsoft.com/office/drawing/2014/main" id="{9F410AB8-3C99-D59B-D164-21B67AB9FC42}"/>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396" name="文本框 475">
                  <a:extLst>
                    <a:ext uri="{FF2B5EF4-FFF2-40B4-BE49-F238E27FC236}">
                      <a16:creationId xmlns:a16="http://schemas.microsoft.com/office/drawing/2014/main" id="{5B3B59C6-F840-87E4-B32D-D66B2A978F02}"/>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65"/>
                  <a:stretch>
                    <a:fillRect/>
                  </a:stretch>
                </a:blipFill>
              </p:spPr>
              <p:txBody>
                <a:bodyPr/>
                <a:lstStyle/>
                <a:p>
                  <a:r>
                    <a:rPr lang="en-CN">
                      <a:noFill/>
                    </a:rPr>
                    <a:t> </a:t>
                  </a:r>
                </a:p>
              </p:txBody>
            </p:sp>
          </mc:Fallback>
        </mc:AlternateContent>
        <p:sp>
          <p:nvSpPr>
            <p:cNvPr id="421" name="流程图: 手动操作 476">
              <a:extLst>
                <a:ext uri="{FF2B5EF4-FFF2-40B4-BE49-F238E27FC236}">
                  <a16:creationId xmlns:a16="http://schemas.microsoft.com/office/drawing/2014/main" id="{4ACFC22E-10FC-586E-2229-081A93DDC2ED}"/>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cxnSp>
        <p:nvCxnSpPr>
          <p:cNvPr id="422" name="连接符: 肘形 479">
            <a:extLst>
              <a:ext uri="{FF2B5EF4-FFF2-40B4-BE49-F238E27FC236}">
                <a16:creationId xmlns:a16="http://schemas.microsoft.com/office/drawing/2014/main" id="{274A2ED7-ACEA-8F77-2CF7-80881D4EEE7A}"/>
              </a:ext>
            </a:extLst>
          </p:cNvPr>
          <p:cNvCxnSpPr>
            <a:cxnSpLocks/>
            <a:stCxn id="415" idx="3"/>
            <a:endCxn id="425" idx="6"/>
          </p:cNvCxnSpPr>
          <p:nvPr/>
        </p:nvCxnSpPr>
        <p:spPr>
          <a:xfrm flipV="1">
            <a:off x="3494659" y="4219384"/>
            <a:ext cx="360186" cy="428551"/>
          </a:xfrm>
          <a:prstGeom prst="bentConnector3">
            <a:avLst>
              <a:gd name="adj1" fmla="val 47346"/>
            </a:avLst>
          </a:prstGeom>
          <a:noFill/>
          <a:ln w="28575" cap="flat" cmpd="sng" algn="ctr">
            <a:solidFill>
              <a:sysClr val="window" lastClr="FFFFFF">
                <a:lumMod val="50000"/>
              </a:sysClr>
            </a:solidFill>
            <a:prstDash val="solid"/>
            <a:miter lim="800000"/>
            <a:tailEnd type="triangle"/>
          </a:ln>
          <a:effectLst/>
        </p:spPr>
      </p:cxnSp>
      <p:cxnSp>
        <p:nvCxnSpPr>
          <p:cNvPr id="423" name="直接箭头连接符 480">
            <a:extLst>
              <a:ext uri="{FF2B5EF4-FFF2-40B4-BE49-F238E27FC236}">
                <a16:creationId xmlns:a16="http://schemas.microsoft.com/office/drawing/2014/main" id="{D7478266-E5CF-17B0-2161-F79192FF8CE2}"/>
              </a:ext>
            </a:extLst>
          </p:cNvPr>
          <p:cNvCxnSpPr>
            <a:cxnSpLocks/>
            <a:stCxn id="402" idx="3"/>
            <a:endCxn id="424" idx="6"/>
          </p:cNvCxnSpPr>
          <p:nvPr/>
        </p:nvCxnSpPr>
        <p:spPr>
          <a:xfrm flipV="1">
            <a:off x="2730806" y="4101781"/>
            <a:ext cx="1125472" cy="1958"/>
          </a:xfrm>
          <a:prstGeom prst="straightConnector1">
            <a:avLst/>
          </a:prstGeom>
          <a:noFill/>
          <a:ln w="28575" cap="flat" cmpd="sng" algn="ctr">
            <a:solidFill>
              <a:srgbClr val="00B0F0"/>
            </a:solidFill>
            <a:prstDash val="solid"/>
            <a:miter lim="800000"/>
            <a:tailEnd type="triangle"/>
          </a:ln>
          <a:effectLst/>
        </p:spPr>
      </p:cxnSp>
      <p:sp>
        <p:nvSpPr>
          <p:cNvPr id="424" name="椭圆 481">
            <a:extLst>
              <a:ext uri="{FF2B5EF4-FFF2-40B4-BE49-F238E27FC236}">
                <a16:creationId xmlns:a16="http://schemas.microsoft.com/office/drawing/2014/main" id="{26CAD61B-A1CC-49A1-F19F-6262981DAE18}"/>
              </a:ext>
            </a:extLst>
          </p:cNvPr>
          <p:cNvSpPr/>
          <p:nvPr/>
        </p:nvSpPr>
        <p:spPr>
          <a:xfrm flipH="1">
            <a:off x="3856278" y="4078921"/>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5" name="椭圆 482">
            <a:extLst>
              <a:ext uri="{FF2B5EF4-FFF2-40B4-BE49-F238E27FC236}">
                <a16:creationId xmlns:a16="http://schemas.microsoft.com/office/drawing/2014/main" id="{24B7C20D-73CC-E693-7F98-93CEE23561AC}"/>
              </a:ext>
            </a:extLst>
          </p:cNvPr>
          <p:cNvSpPr/>
          <p:nvPr/>
        </p:nvSpPr>
        <p:spPr>
          <a:xfrm flipH="1">
            <a:off x="3854845" y="419652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26" name="组合 483">
            <a:extLst>
              <a:ext uri="{FF2B5EF4-FFF2-40B4-BE49-F238E27FC236}">
                <a16:creationId xmlns:a16="http://schemas.microsoft.com/office/drawing/2014/main" id="{F7D3EA3C-2FCA-7E06-2579-DE61521B4D99}"/>
              </a:ext>
            </a:extLst>
          </p:cNvPr>
          <p:cNvGrpSpPr/>
          <p:nvPr/>
        </p:nvGrpSpPr>
        <p:grpSpPr>
          <a:xfrm rot="10800000">
            <a:off x="3878821" y="4682833"/>
            <a:ext cx="374764" cy="675861"/>
            <a:chOff x="980103" y="2794449"/>
            <a:chExt cx="683814" cy="811033"/>
          </a:xfrm>
        </p:grpSpPr>
        <mc:AlternateContent xmlns:mc="http://schemas.openxmlformats.org/markup-compatibility/2006" xmlns:a14="http://schemas.microsoft.com/office/drawing/2010/main">
          <mc:Choice Requires="a14">
            <p:sp>
              <p:nvSpPr>
                <p:cNvPr id="427" name="文本框 484">
                  <a:extLst>
                    <a:ext uri="{FF2B5EF4-FFF2-40B4-BE49-F238E27FC236}">
                      <a16:creationId xmlns:a16="http://schemas.microsoft.com/office/drawing/2014/main" id="{5E39D90A-8B81-1F10-E7FA-D573835BA0AC}"/>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25" name="文本框 124">
                  <a:extLst>
                    <a:ext uri="{FF2B5EF4-FFF2-40B4-BE49-F238E27FC236}">
                      <a16:creationId xmlns:a16="http://schemas.microsoft.com/office/drawing/2014/main" id="{9AC45CA2-66A8-31DC-640A-571F636D5B03}"/>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15"/>
                  <a:stretch>
                    <a:fillRect/>
                  </a:stretch>
                </a:blipFill>
              </p:spPr>
              <p:txBody>
                <a:bodyPr/>
                <a:lstStyle/>
                <a:p>
                  <a:r>
                    <a:rPr lang="zh-CN" altLang="en-US">
                      <a:noFill/>
                    </a:rPr>
                    <a:t> </a:t>
                  </a:r>
                </a:p>
              </p:txBody>
            </p:sp>
          </mc:Fallback>
        </mc:AlternateContent>
        <p:sp>
          <p:nvSpPr>
            <p:cNvPr id="428" name="流程图: 手动操作 485">
              <a:extLst>
                <a:ext uri="{FF2B5EF4-FFF2-40B4-BE49-F238E27FC236}">
                  <a16:creationId xmlns:a16="http://schemas.microsoft.com/office/drawing/2014/main" id="{8F2EF362-825A-F9D3-0400-675E3A140390}"/>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29" name="椭圆 486">
            <a:extLst>
              <a:ext uri="{FF2B5EF4-FFF2-40B4-BE49-F238E27FC236}">
                <a16:creationId xmlns:a16="http://schemas.microsoft.com/office/drawing/2014/main" id="{25D5BBBD-96C6-845E-2913-97ACD8184BBE}"/>
              </a:ext>
            </a:extLst>
          </p:cNvPr>
          <p:cNvSpPr/>
          <p:nvPr/>
        </p:nvSpPr>
        <p:spPr>
          <a:xfrm flipH="1">
            <a:off x="3838634" y="493957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0" name="连接符: 肘形 487">
            <a:extLst>
              <a:ext uri="{FF2B5EF4-FFF2-40B4-BE49-F238E27FC236}">
                <a16:creationId xmlns:a16="http://schemas.microsoft.com/office/drawing/2014/main" id="{46194A04-5F3C-3CF4-29DD-05893E58213C}"/>
              </a:ext>
            </a:extLst>
          </p:cNvPr>
          <p:cNvCxnSpPr>
            <a:cxnSpLocks/>
            <a:stCxn id="415" idx="3"/>
            <a:endCxn id="431" idx="6"/>
          </p:cNvCxnSpPr>
          <p:nvPr/>
        </p:nvCxnSpPr>
        <p:spPr>
          <a:xfrm>
            <a:off x="3494659" y="4647935"/>
            <a:ext cx="343975" cy="314498"/>
          </a:xfrm>
          <a:prstGeom prst="bentConnector3">
            <a:avLst>
              <a:gd name="adj1" fmla="val 50000"/>
            </a:avLst>
          </a:prstGeom>
          <a:noFill/>
          <a:ln w="28575" cap="flat" cmpd="sng" algn="ctr">
            <a:solidFill>
              <a:sysClr val="window" lastClr="FFFFFF">
                <a:lumMod val="50000"/>
              </a:sysClr>
            </a:solidFill>
            <a:prstDash val="solid"/>
            <a:miter lim="800000"/>
            <a:tailEnd type="triangle"/>
          </a:ln>
          <a:effectLst/>
        </p:spPr>
      </p:cxnSp>
      <p:sp>
        <p:nvSpPr>
          <p:cNvPr id="431" name="椭圆 492">
            <a:extLst>
              <a:ext uri="{FF2B5EF4-FFF2-40B4-BE49-F238E27FC236}">
                <a16:creationId xmlns:a16="http://schemas.microsoft.com/office/drawing/2014/main" id="{8F98802E-A43F-B79A-842E-1B204E1B6B6C}"/>
              </a:ext>
            </a:extLst>
          </p:cNvPr>
          <p:cNvSpPr/>
          <p:nvPr/>
        </p:nvSpPr>
        <p:spPr>
          <a:xfrm flipH="1">
            <a:off x="3838634" y="493957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32" name="椭圆 499">
            <a:extLst>
              <a:ext uri="{FF2B5EF4-FFF2-40B4-BE49-F238E27FC236}">
                <a16:creationId xmlns:a16="http://schemas.microsoft.com/office/drawing/2014/main" id="{23D34D23-8563-ADF9-2548-D23F1B1DE33C}"/>
              </a:ext>
            </a:extLst>
          </p:cNvPr>
          <p:cNvSpPr/>
          <p:nvPr/>
        </p:nvSpPr>
        <p:spPr>
          <a:xfrm flipH="1">
            <a:off x="3838634" y="508992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3" name="直接箭头连接符 500">
            <a:extLst>
              <a:ext uri="{FF2B5EF4-FFF2-40B4-BE49-F238E27FC236}">
                <a16:creationId xmlns:a16="http://schemas.microsoft.com/office/drawing/2014/main" id="{6E7F2FED-31B3-EC3C-1F62-F44E4B3EC473}"/>
              </a:ext>
            </a:extLst>
          </p:cNvPr>
          <p:cNvCxnSpPr>
            <a:cxnSpLocks/>
            <a:stCxn id="405" idx="3"/>
            <a:endCxn id="432" idx="6"/>
          </p:cNvCxnSpPr>
          <p:nvPr/>
        </p:nvCxnSpPr>
        <p:spPr>
          <a:xfrm>
            <a:off x="2720113" y="5110861"/>
            <a:ext cx="1118521" cy="1924"/>
          </a:xfrm>
          <a:prstGeom prst="straightConnector1">
            <a:avLst/>
          </a:prstGeom>
          <a:noFill/>
          <a:ln w="28575" cap="flat" cmpd="sng" algn="ctr">
            <a:solidFill>
              <a:srgbClr val="00B050"/>
            </a:solidFill>
            <a:prstDash val="solid"/>
            <a:miter lim="800000"/>
            <a:tailEnd type="triangle"/>
          </a:ln>
          <a:effectLst/>
        </p:spPr>
      </p:cxnSp>
      <p:pic>
        <p:nvPicPr>
          <p:cNvPr id="434" name="图片 502">
            <a:extLst>
              <a:ext uri="{FF2B5EF4-FFF2-40B4-BE49-F238E27FC236}">
                <a16:creationId xmlns:a16="http://schemas.microsoft.com/office/drawing/2014/main" id="{A95E021E-79BD-3438-1DFA-3175444FB36B}"/>
              </a:ext>
            </a:extLst>
          </p:cNvPr>
          <p:cNvPicPr>
            <a:picLocks noChangeAspect="1"/>
          </p:cNvPicPr>
          <p:nvPr/>
        </p:nvPicPr>
        <p:blipFill>
          <a:blip r:embed="rId62"/>
          <a:srcRect/>
          <a:stretch/>
        </p:blipFill>
        <p:spPr>
          <a:xfrm>
            <a:off x="4552689" y="3860621"/>
            <a:ext cx="468000" cy="468000"/>
          </a:xfrm>
          <a:prstGeom prst="rect">
            <a:avLst/>
          </a:prstGeom>
          <a:ln>
            <a:solidFill>
              <a:srgbClr val="00B0F0"/>
            </a:solidFill>
          </a:ln>
        </p:spPr>
      </p:pic>
      <p:pic>
        <p:nvPicPr>
          <p:cNvPr id="435" name="图片 505">
            <a:extLst>
              <a:ext uri="{FF2B5EF4-FFF2-40B4-BE49-F238E27FC236}">
                <a16:creationId xmlns:a16="http://schemas.microsoft.com/office/drawing/2014/main" id="{99C53778-9A20-9EEF-5053-E55B3B6B4E00}"/>
              </a:ext>
            </a:extLst>
          </p:cNvPr>
          <p:cNvPicPr>
            <a:picLocks noChangeAspect="1"/>
          </p:cNvPicPr>
          <p:nvPr/>
        </p:nvPicPr>
        <p:blipFill>
          <a:blip r:embed="rId66"/>
          <a:srcRect/>
          <a:stretch/>
        </p:blipFill>
        <p:spPr>
          <a:xfrm>
            <a:off x="5393575" y="3869365"/>
            <a:ext cx="468000" cy="468000"/>
          </a:xfrm>
          <a:prstGeom prst="rect">
            <a:avLst/>
          </a:prstGeom>
          <a:ln>
            <a:solidFill>
              <a:srgbClr val="FFC000"/>
            </a:solidFill>
          </a:ln>
        </p:spPr>
      </p:pic>
      <p:pic>
        <p:nvPicPr>
          <p:cNvPr id="436" name="图片 65">
            <a:extLst>
              <a:ext uri="{FF2B5EF4-FFF2-40B4-BE49-F238E27FC236}">
                <a16:creationId xmlns:a16="http://schemas.microsoft.com/office/drawing/2014/main" id="{D8CB753F-1DF7-970C-CA21-D7516C33DC72}"/>
              </a:ext>
            </a:extLst>
          </p:cNvPr>
          <p:cNvPicPr>
            <a:picLocks noChangeAspect="1"/>
          </p:cNvPicPr>
          <p:nvPr/>
        </p:nvPicPr>
        <p:blipFill>
          <a:blip r:embed="rId60"/>
          <a:srcRect/>
          <a:stretch/>
        </p:blipFill>
        <p:spPr>
          <a:xfrm>
            <a:off x="6216568" y="3857064"/>
            <a:ext cx="468000" cy="468000"/>
          </a:xfrm>
          <a:prstGeom prst="rect">
            <a:avLst/>
          </a:prstGeom>
          <a:ln>
            <a:solidFill>
              <a:srgbClr val="00B050"/>
            </a:solidFill>
          </a:ln>
        </p:spPr>
      </p:pic>
      <p:cxnSp>
        <p:nvCxnSpPr>
          <p:cNvPr id="437" name="直接箭头连接符 66">
            <a:extLst>
              <a:ext uri="{FF2B5EF4-FFF2-40B4-BE49-F238E27FC236}">
                <a16:creationId xmlns:a16="http://schemas.microsoft.com/office/drawing/2014/main" id="{22E1992E-6189-A00A-8D71-331A25CED83B}"/>
              </a:ext>
            </a:extLst>
          </p:cNvPr>
          <p:cNvCxnSpPr>
            <a:cxnSpLocks/>
          </p:cNvCxnSpPr>
          <p:nvPr/>
        </p:nvCxnSpPr>
        <p:spPr>
          <a:xfrm flipV="1">
            <a:off x="4291955" y="4185435"/>
            <a:ext cx="197949" cy="1"/>
          </a:xfrm>
          <a:prstGeom prst="straightConnector1">
            <a:avLst/>
          </a:prstGeom>
          <a:noFill/>
          <a:ln w="28575" cap="flat" cmpd="sng" algn="ctr">
            <a:solidFill>
              <a:sysClr val="windowText" lastClr="000000"/>
            </a:solidFill>
            <a:prstDash val="solid"/>
            <a:miter lim="800000"/>
            <a:tailEnd type="triangle"/>
          </a:ln>
          <a:effectLst/>
        </p:spPr>
      </p:cxnSp>
      <p:cxnSp>
        <p:nvCxnSpPr>
          <p:cNvPr id="438" name="直接箭头连接符 68">
            <a:extLst>
              <a:ext uri="{FF2B5EF4-FFF2-40B4-BE49-F238E27FC236}">
                <a16:creationId xmlns:a16="http://schemas.microsoft.com/office/drawing/2014/main" id="{7E3FB7E0-D3B7-7CB9-CE0F-407D0FA4D254}"/>
              </a:ext>
            </a:extLst>
          </p:cNvPr>
          <p:cNvCxnSpPr>
            <a:cxnSpLocks/>
          </p:cNvCxnSpPr>
          <p:nvPr/>
        </p:nvCxnSpPr>
        <p:spPr>
          <a:xfrm>
            <a:off x="4283789" y="5028740"/>
            <a:ext cx="202135" cy="3072"/>
          </a:xfrm>
          <a:prstGeom prst="straightConnector1">
            <a:avLst/>
          </a:prstGeom>
          <a:noFill/>
          <a:ln w="28575"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439" name="文本框 77">
                <a:extLst>
                  <a:ext uri="{FF2B5EF4-FFF2-40B4-BE49-F238E27FC236}">
                    <a16:creationId xmlns:a16="http://schemas.microsoft.com/office/drawing/2014/main" id="{5F5B5FAE-286D-59CE-5974-BE7722D767BF}"/>
                  </a:ext>
                </a:extLst>
              </p:cNvPr>
              <p:cNvSpPr txBox="1"/>
              <p:nvPr/>
            </p:nvSpPr>
            <p:spPr>
              <a:xfrm>
                <a:off x="4613432" y="4343355"/>
                <a:ext cx="348109" cy="248979"/>
              </a:xfrm>
              <a:prstGeom prst="rect">
                <a:avLst/>
              </a:prstGeom>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39" name="文本框 77">
                <a:extLst>
                  <a:ext uri="{FF2B5EF4-FFF2-40B4-BE49-F238E27FC236}">
                    <a16:creationId xmlns:a16="http://schemas.microsoft.com/office/drawing/2014/main" id="{5F5B5FAE-286D-59CE-5974-BE7722D767BF}"/>
                  </a:ext>
                </a:extLst>
              </p:cNvPr>
              <p:cNvSpPr txBox="1">
                <a:spLocks noRot="1" noChangeAspect="1" noMove="1" noResize="1" noEditPoints="1" noAdjustHandles="1" noChangeArrowheads="1" noChangeShapeType="1" noTextEdit="1"/>
              </p:cNvSpPr>
              <p:nvPr/>
            </p:nvSpPr>
            <p:spPr>
              <a:xfrm>
                <a:off x="4613432" y="4343355"/>
                <a:ext cx="348109" cy="248979"/>
              </a:xfrm>
              <a:prstGeom prst="rect">
                <a:avLst/>
              </a:prstGeom>
              <a:blipFill>
                <a:blip r:embed="rId67"/>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0" name="文本框 78">
                <a:extLst>
                  <a:ext uri="{FF2B5EF4-FFF2-40B4-BE49-F238E27FC236}">
                    <a16:creationId xmlns:a16="http://schemas.microsoft.com/office/drawing/2014/main" id="{6B254EE4-B845-8C93-3A36-22405EE5CDBC}"/>
                  </a:ext>
                </a:extLst>
              </p:cNvPr>
              <p:cNvSpPr txBox="1"/>
              <p:nvPr/>
            </p:nvSpPr>
            <p:spPr>
              <a:xfrm>
                <a:off x="5411277" y="4340784"/>
                <a:ext cx="4218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0" name="文本框 78">
                <a:extLst>
                  <a:ext uri="{FF2B5EF4-FFF2-40B4-BE49-F238E27FC236}">
                    <a16:creationId xmlns:a16="http://schemas.microsoft.com/office/drawing/2014/main" id="{6B254EE4-B845-8C93-3A36-22405EE5CDBC}"/>
                  </a:ext>
                </a:extLst>
              </p:cNvPr>
              <p:cNvSpPr txBox="1">
                <a:spLocks noRot="1" noChangeAspect="1" noMove="1" noResize="1" noEditPoints="1" noAdjustHandles="1" noChangeArrowheads="1" noChangeShapeType="1" noTextEdit="1"/>
              </p:cNvSpPr>
              <p:nvPr/>
            </p:nvSpPr>
            <p:spPr>
              <a:xfrm>
                <a:off x="5411277" y="4340784"/>
                <a:ext cx="421846" cy="248979"/>
              </a:xfrm>
              <a:prstGeom prst="rect">
                <a:avLst/>
              </a:prstGeom>
              <a:blipFill>
                <a:blip r:embed="rId6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1" name="文本框 80">
                <a:extLst>
                  <a:ext uri="{FF2B5EF4-FFF2-40B4-BE49-F238E27FC236}">
                    <a16:creationId xmlns:a16="http://schemas.microsoft.com/office/drawing/2014/main" id="{53F09B5F-9863-5583-BC3F-B24F81B17AC0}"/>
                  </a:ext>
                </a:extLst>
              </p:cNvPr>
              <p:cNvSpPr txBox="1"/>
              <p:nvPr/>
            </p:nvSpPr>
            <p:spPr>
              <a:xfrm>
                <a:off x="6275016" y="4326253"/>
                <a:ext cx="351058"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1" name="文本框 80">
                <a:extLst>
                  <a:ext uri="{FF2B5EF4-FFF2-40B4-BE49-F238E27FC236}">
                    <a16:creationId xmlns:a16="http://schemas.microsoft.com/office/drawing/2014/main" id="{53F09B5F-9863-5583-BC3F-B24F81B17AC0}"/>
                  </a:ext>
                </a:extLst>
              </p:cNvPr>
              <p:cNvSpPr txBox="1">
                <a:spLocks noRot="1" noChangeAspect="1" noMove="1" noResize="1" noEditPoints="1" noAdjustHandles="1" noChangeArrowheads="1" noChangeShapeType="1" noTextEdit="1"/>
              </p:cNvSpPr>
              <p:nvPr/>
            </p:nvSpPr>
            <p:spPr>
              <a:xfrm>
                <a:off x="6275016" y="4326253"/>
                <a:ext cx="351058" cy="248979"/>
              </a:xfrm>
              <a:prstGeom prst="rect">
                <a:avLst/>
              </a:prstGeom>
              <a:blipFill>
                <a:blip r:embed="rId69"/>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2" name="文本框 81">
                <a:extLst>
                  <a:ext uri="{FF2B5EF4-FFF2-40B4-BE49-F238E27FC236}">
                    <a16:creationId xmlns:a16="http://schemas.microsoft.com/office/drawing/2014/main" id="{28A9724F-C5A4-5B37-DFFC-6D8E02923D0A}"/>
                  </a:ext>
                </a:extLst>
              </p:cNvPr>
              <p:cNvSpPr txBox="1"/>
              <p:nvPr/>
            </p:nvSpPr>
            <p:spPr>
              <a:xfrm>
                <a:off x="4641558" y="5217163"/>
                <a:ext cx="326307"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2" name="文本框 81">
                <a:extLst>
                  <a:ext uri="{FF2B5EF4-FFF2-40B4-BE49-F238E27FC236}">
                    <a16:creationId xmlns:a16="http://schemas.microsoft.com/office/drawing/2014/main" id="{28A9724F-C5A4-5B37-DFFC-6D8E02923D0A}"/>
                  </a:ext>
                </a:extLst>
              </p:cNvPr>
              <p:cNvSpPr txBox="1">
                <a:spLocks noRot="1" noChangeAspect="1" noMove="1" noResize="1" noEditPoints="1" noAdjustHandles="1" noChangeArrowheads="1" noChangeShapeType="1" noTextEdit="1"/>
              </p:cNvSpPr>
              <p:nvPr/>
            </p:nvSpPr>
            <p:spPr>
              <a:xfrm>
                <a:off x="4641558" y="5217163"/>
                <a:ext cx="326307" cy="248979"/>
              </a:xfrm>
              <a:prstGeom prst="rect">
                <a:avLst/>
              </a:prstGeom>
              <a:blipFill>
                <a:blip r:embed="rId70"/>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3" name="文本框 82">
                <a:extLst>
                  <a:ext uri="{FF2B5EF4-FFF2-40B4-BE49-F238E27FC236}">
                    <a16:creationId xmlns:a16="http://schemas.microsoft.com/office/drawing/2014/main" id="{6A695D87-47B4-2876-FB46-608DE7B39234}"/>
                  </a:ext>
                </a:extLst>
              </p:cNvPr>
              <p:cNvSpPr txBox="1"/>
              <p:nvPr/>
            </p:nvSpPr>
            <p:spPr>
              <a:xfrm>
                <a:off x="5426397" y="5187406"/>
                <a:ext cx="4000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3" name="文本框 82">
                <a:extLst>
                  <a:ext uri="{FF2B5EF4-FFF2-40B4-BE49-F238E27FC236}">
                    <a16:creationId xmlns:a16="http://schemas.microsoft.com/office/drawing/2014/main" id="{6A695D87-47B4-2876-FB46-608DE7B39234}"/>
                  </a:ext>
                </a:extLst>
              </p:cNvPr>
              <p:cNvSpPr txBox="1">
                <a:spLocks noRot="1" noChangeAspect="1" noMove="1" noResize="1" noEditPoints="1" noAdjustHandles="1" noChangeArrowheads="1" noChangeShapeType="1" noTextEdit="1"/>
              </p:cNvSpPr>
              <p:nvPr/>
            </p:nvSpPr>
            <p:spPr>
              <a:xfrm>
                <a:off x="5426397" y="5187406"/>
                <a:ext cx="400046" cy="248979"/>
              </a:xfrm>
              <a:prstGeom prst="rect">
                <a:avLst/>
              </a:prstGeom>
              <a:blipFill>
                <a:blip r:embed="rId7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4" name="文本框 84">
                <a:extLst>
                  <a:ext uri="{FF2B5EF4-FFF2-40B4-BE49-F238E27FC236}">
                    <a16:creationId xmlns:a16="http://schemas.microsoft.com/office/drawing/2014/main" id="{AE6DF7AC-82CB-9535-6F69-2830EEBB0FF2}"/>
                  </a:ext>
                </a:extLst>
              </p:cNvPr>
              <p:cNvSpPr txBox="1"/>
              <p:nvPr/>
            </p:nvSpPr>
            <p:spPr>
              <a:xfrm>
                <a:off x="6285014" y="5233680"/>
                <a:ext cx="32925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4" name="文本框 84">
                <a:extLst>
                  <a:ext uri="{FF2B5EF4-FFF2-40B4-BE49-F238E27FC236}">
                    <a16:creationId xmlns:a16="http://schemas.microsoft.com/office/drawing/2014/main" id="{AE6DF7AC-82CB-9535-6F69-2830EEBB0FF2}"/>
                  </a:ext>
                </a:extLst>
              </p:cNvPr>
              <p:cNvSpPr txBox="1">
                <a:spLocks noRot="1" noChangeAspect="1" noMove="1" noResize="1" noEditPoints="1" noAdjustHandles="1" noChangeArrowheads="1" noChangeShapeType="1" noTextEdit="1"/>
              </p:cNvSpPr>
              <p:nvPr/>
            </p:nvSpPr>
            <p:spPr>
              <a:xfrm>
                <a:off x="6285014" y="5233680"/>
                <a:ext cx="329256" cy="248979"/>
              </a:xfrm>
              <a:prstGeom prst="rect">
                <a:avLst/>
              </a:prstGeom>
              <a:blipFill>
                <a:blip r:embed="rId72"/>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5" name="文本框 87">
                <a:extLst>
                  <a:ext uri="{FF2B5EF4-FFF2-40B4-BE49-F238E27FC236}">
                    <a16:creationId xmlns:a16="http://schemas.microsoft.com/office/drawing/2014/main" id="{3DED456A-88EC-C2CD-49D1-1A315122DA5D}"/>
                  </a:ext>
                </a:extLst>
              </p:cNvPr>
              <p:cNvSpPr txBox="1"/>
              <p:nvPr/>
            </p:nvSpPr>
            <p:spPr>
              <a:xfrm>
                <a:off x="5612419" y="3409369"/>
                <a:ext cx="217010" cy="246221"/>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1000" smtClean="0">
                          <a:solidFill>
                            <a:prstClr val="black"/>
                          </a:solidFill>
                          <a:latin typeface="Cambria Math" panose="02040503050406030204" pitchFamily="18" charset="0"/>
                          <a:ea typeface="Microsoft YaHei" panose="020B0503020204020204" pitchFamily="34" charset="-122"/>
                        </a:rPr>
                        <m:t>E</m:t>
                      </m:r>
                    </m:oMath>
                  </m:oMathPara>
                </a14:m>
                <a:endParaRPr lang="zh-CN" altLang="en-US" sz="100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45" name="文本框 87">
                <a:extLst>
                  <a:ext uri="{FF2B5EF4-FFF2-40B4-BE49-F238E27FC236}">
                    <a16:creationId xmlns:a16="http://schemas.microsoft.com/office/drawing/2014/main" id="{3DED456A-88EC-C2CD-49D1-1A315122DA5D}"/>
                  </a:ext>
                </a:extLst>
              </p:cNvPr>
              <p:cNvSpPr txBox="1">
                <a:spLocks noRot="1" noChangeAspect="1" noMove="1" noResize="1" noEditPoints="1" noAdjustHandles="1" noChangeArrowheads="1" noChangeShapeType="1" noTextEdit="1"/>
              </p:cNvSpPr>
              <p:nvPr/>
            </p:nvSpPr>
            <p:spPr>
              <a:xfrm>
                <a:off x="5612419" y="3409369"/>
                <a:ext cx="217010" cy="246221"/>
              </a:xfrm>
              <a:prstGeom prst="rect">
                <a:avLst/>
              </a:prstGeom>
              <a:blipFill>
                <a:blip r:embed="rId73"/>
                <a:stretch>
                  <a:fillRect/>
                </a:stretch>
              </a:blipFill>
              <a:ln w="19050">
                <a:noFill/>
              </a:ln>
            </p:spPr>
            <p:txBody>
              <a:bodyPr/>
              <a:lstStyle/>
              <a:p>
                <a:r>
                  <a:rPr lang="en-CN">
                    <a:noFill/>
                  </a:rPr>
                  <a:t> </a:t>
                </a:r>
              </a:p>
            </p:txBody>
          </p:sp>
        </mc:Fallback>
      </mc:AlternateContent>
      <p:sp>
        <p:nvSpPr>
          <p:cNvPr id="446" name="流程图: 手动操作 88">
            <a:extLst>
              <a:ext uri="{FF2B5EF4-FFF2-40B4-BE49-F238E27FC236}">
                <a16:creationId xmlns:a16="http://schemas.microsoft.com/office/drawing/2014/main" id="{6CB9505A-4F0B-3032-65EF-EDA08F743266}"/>
              </a:ext>
            </a:extLst>
          </p:cNvPr>
          <p:cNvSpPr/>
          <p:nvPr/>
        </p:nvSpPr>
        <p:spPr>
          <a:xfrm rot="10800000">
            <a:off x="5396790" y="3416936"/>
            <a:ext cx="500501" cy="235014"/>
          </a:xfrm>
          <a:prstGeom prst="flowChartManualOperation">
            <a:avLst/>
          </a:prstGeom>
          <a:noFill/>
          <a:ln w="1905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47" name="图片 91" descr="形状&#10;&#10;低可信度描述已自动生成">
            <a:extLst>
              <a:ext uri="{FF2B5EF4-FFF2-40B4-BE49-F238E27FC236}">
                <a16:creationId xmlns:a16="http://schemas.microsoft.com/office/drawing/2014/main" id="{BF3F5AB8-4739-4989-63C3-37D40B0F45EC}"/>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5461964" y="3442479"/>
            <a:ext cx="180000" cy="180000"/>
          </a:xfrm>
          <a:prstGeom prst="rect">
            <a:avLst/>
          </a:prstGeom>
        </p:spPr>
      </p:pic>
      <p:sp>
        <p:nvSpPr>
          <p:cNvPr id="448" name="矩形: 圆角 93">
            <a:extLst>
              <a:ext uri="{FF2B5EF4-FFF2-40B4-BE49-F238E27FC236}">
                <a16:creationId xmlns:a16="http://schemas.microsoft.com/office/drawing/2014/main" id="{2F7BDAFB-C6F5-4048-8097-7457E06D754E}"/>
              </a:ext>
            </a:extLst>
          </p:cNvPr>
          <p:cNvSpPr/>
          <p:nvPr/>
        </p:nvSpPr>
        <p:spPr>
          <a:xfrm>
            <a:off x="5347919" y="3062162"/>
            <a:ext cx="549372" cy="200000"/>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49" name="文本框 94">
                <a:extLst>
                  <a:ext uri="{FF2B5EF4-FFF2-40B4-BE49-F238E27FC236}">
                    <a16:creationId xmlns:a16="http://schemas.microsoft.com/office/drawing/2014/main" id="{4A2C6B6D-1955-DA9A-3302-4FF9BC36F00C}"/>
                  </a:ext>
                </a:extLst>
              </p:cNvPr>
              <p:cNvSpPr txBox="1"/>
              <p:nvPr/>
            </p:nvSpPr>
            <p:spPr>
              <a:xfrm>
                <a:off x="5573884" y="3022426"/>
                <a:ext cx="137614" cy="246221"/>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acc>
                            <m:accPr>
                              <m:chr m:val="̃"/>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acc>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sub>
                      </m:sSub>
                    </m:oMath>
                  </m:oMathPara>
                </a14:m>
                <a:endParaRPr kumimoji="0" lang="zh-CN"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49" name="文本框 94">
                <a:extLst>
                  <a:ext uri="{FF2B5EF4-FFF2-40B4-BE49-F238E27FC236}">
                    <a16:creationId xmlns:a16="http://schemas.microsoft.com/office/drawing/2014/main" id="{4A2C6B6D-1955-DA9A-3302-4FF9BC36F00C}"/>
                  </a:ext>
                </a:extLst>
              </p:cNvPr>
              <p:cNvSpPr txBox="1">
                <a:spLocks noRot="1" noChangeAspect="1" noMove="1" noResize="1" noEditPoints="1" noAdjustHandles="1" noChangeArrowheads="1" noChangeShapeType="1" noTextEdit="1"/>
              </p:cNvSpPr>
              <p:nvPr/>
            </p:nvSpPr>
            <p:spPr>
              <a:xfrm>
                <a:off x="5573884" y="3022426"/>
                <a:ext cx="137614" cy="246221"/>
              </a:xfrm>
              <a:prstGeom prst="rect">
                <a:avLst/>
              </a:prstGeom>
              <a:blipFill>
                <a:blip r:embed="rId75"/>
                <a:stretch>
                  <a:fillRect l="-25000"/>
                </a:stretch>
              </a:blipFill>
            </p:spPr>
            <p:txBody>
              <a:bodyPr/>
              <a:lstStyle/>
              <a:p>
                <a:r>
                  <a:rPr lang="en-CN">
                    <a:noFill/>
                  </a:rPr>
                  <a:t> </a:t>
                </a:r>
              </a:p>
            </p:txBody>
          </p:sp>
        </mc:Fallback>
      </mc:AlternateContent>
      <p:sp>
        <p:nvSpPr>
          <p:cNvPr id="450" name="椭圆 98">
            <a:extLst>
              <a:ext uri="{FF2B5EF4-FFF2-40B4-BE49-F238E27FC236}">
                <a16:creationId xmlns:a16="http://schemas.microsoft.com/office/drawing/2014/main" id="{F0D32C2A-CDD8-D333-FF1B-5879D83310DF}"/>
              </a:ext>
            </a:extLst>
          </p:cNvPr>
          <p:cNvSpPr/>
          <p:nvPr/>
        </p:nvSpPr>
        <p:spPr>
          <a:xfrm flipH="1">
            <a:off x="5310350" y="260166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51" name="椭圆 100">
            <a:extLst>
              <a:ext uri="{FF2B5EF4-FFF2-40B4-BE49-F238E27FC236}">
                <a16:creationId xmlns:a16="http://schemas.microsoft.com/office/drawing/2014/main" id="{9774AA24-8A98-4F95-7DFF-72D43CA65F72}"/>
              </a:ext>
            </a:extLst>
          </p:cNvPr>
          <p:cNvSpPr/>
          <p:nvPr/>
        </p:nvSpPr>
        <p:spPr>
          <a:xfrm flipH="1">
            <a:off x="3716901" y="4261952"/>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52" name="连接符: 肘形 101">
            <a:extLst>
              <a:ext uri="{FF2B5EF4-FFF2-40B4-BE49-F238E27FC236}">
                <a16:creationId xmlns:a16="http://schemas.microsoft.com/office/drawing/2014/main" id="{1818B4C5-81CC-6CB1-AE73-92E8A3FDB095}"/>
              </a:ext>
            </a:extLst>
          </p:cNvPr>
          <p:cNvCxnSpPr>
            <a:cxnSpLocks/>
            <a:stCxn id="467" idx="4"/>
            <a:endCxn id="448" idx="1"/>
          </p:cNvCxnSpPr>
          <p:nvPr/>
        </p:nvCxnSpPr>
        <p:spPr>
          <a:xfrm rot="5400000" flipH="1" flipV="1">
            <a:off x="3794729" y="2842925"/>
            <a:ext cx="1233952" cy="1872427"/>
          </a:xfrm>
          <a:prstGeom prst="bentConnector2">
            <a:avLst/>
          </a:prstGeom>
          <a:noFill/>
          <a:ln w="28575" cap="flat" cmpd="sng" algn="ctr">
            <a:solidFill>
              <a:sysClr val="window" lastClr="FFFFFF">
                <a:lumMod val="50000"/>
              </a:sysClr>
            </a:solidFill>
            <a:prstDash val="dash"/>
            <a:miter lim="800000"/>
            <a:headEnd type="triangle" w="med" len="med"/>
            <a:tailEnd type="triangle" w="med" len="med"/>
          </a:ln>
          <a:effectLst/>
        </p:spPr>
      </p:cxnSp>
      <p:sp>
        <p:nvSpPr>
          <p:cNvPr id="453" name="文本框 103">
            <a:extLst>
              <a:ext uri="{FF2B5EF4-FFF2-40B4-BE49-F238E27FC236}">
                <a16:creationId xmlns:a16="http://schemas.microsoft.com/office/drawing/2014/main" id="{447390A9-9630-F3F0-A442-0E7B598C7E28}"/>
              </a:ext>
            </a:extLst>
          </p:cNvPr>
          <p:cNvSpPr txBox="1"/>
          <p:nvPr/>
        </p:nvSpPr>
        <p:spPr>
          <a:xfrm>
            <a:off x="3337169" y="2885742"/>
            <a:ext cx="1802242"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Feature Consistency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cxnSp>
        <p:nvCxnSpPr>
          <p:cNvPr id="454" name="连接符: 肘形 104">
            <a:extLst>
              <a:ext uri="{FF2B5EF4-FFF2-40B4-BE49-F238E27FC236}">
                <a16:creationId xmlns:a16="http://schemas.microsoft.com/office/drawing/2014/main" id="{1BDD1CEF-5164-7504-81E5-E3AD73721415}"/>
              </a:ext>
            </a:extLst>
          </p:cNvPr>
          <p:cNvCxnSpPr>
            <a:cxnSpLocks/>
            <a:stCxn id="460" idx="0"/>
            <a:endCxn id="459" idx="0"/>
          </p:cNvCxnSpPr>
          <p:nvPr/>
        </p:nvCxnSpPr>
        <p:spPr>
          <a:xfrm rot="16200000" flipV="1">
            <a:off x="2893419" y="1921788"/>
            <a:ext cx="90391" cy="3690035"/>
          </a:xfrm>
          <a:prstGeom prst="bentConnector3">
            <a:avLst>
              <a:gd name="adj1" fmla="val 370884"/>
            </a:avLst>
          </a:prstGeom>
          <a:noFill/>
          <a:ln w="28575" cap="flat" cmpd="sng" algn="ctr">
            <a:solidFill>
              <a:srgbClr val="5DD5FF"/>
            </a:solidFill>
            <a:prstDash val="dash"/>
            <a:miter lim="800000"/>
            <a:headEnd type="triangle" w="med" len="med"/>
            <a:tailEnd type="triangle" w="med" len="med"/>
          </a:ln>
          <a:effectLst/>
        </p:spPr>
      </p:cxnSp>
      <p:sp>
        <p:nvSpPr>
          <p:cNvPr id="455" name="文本框 105">
            <a:extLst>
              <a:ext uri="{FF2B5EF4-FFF2-40B4-BE49-F238E27FC236}">
                <a16:creationId xmlns:a16="http://schemas.microsoft.com/office/drawing/2014/main" id="{2D5443C2-80F1-0C79-57FD-B116CDA434C8}"/>
              </a:ext>
            </a:extLst>
          </p:cNvPr>
          <p:cNvSpPr txBox="1"/>
          <p:nvPr/>
        </p:nvSpPr>
        <p:spPr>
          <a:xfrm>
            <a:off x="978091" y="3193611"/>
            <a:ext cx="2482840"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a:t>
            </a:r>
            <a:r>
              <a:rPr lang="en-US" altLang="zh-CN" sz="1200" dirty="0">
                <a:solidFill>
                  <a:prstClr val="black"/>
                </a:solidFill>
                <a:latin typeface="Calibri" panose="020F0502020204030204"/>
                <a:ea typeface="Microsoft YaHei" panose="020B0503020204020204" pitchFamily="34" charset="-122"/>
                <a:cs typeface="Times New Roman" panose="02020603050405020304" pitchFamily="18" charset="0"/>
              </a:rPr>
              <a:t> &amp; Segmentation Loss</a:t>
            </a:r>
            <a:endParaRPr lang="zh-CN" altLang="en-US" sz="1200" dirty="0">
              <a:solidFill>
                <a:prstClr val="black"/>
              </a:solidFill>
              <a:latin typeface="Calibri" panose="020F0502020204030204"/>
              <a:ea typeface="Microsoft YaHei" panose="020B0503020204020204" pitchFamily="34" charset="-122"/>
              <a:cs typeface="Times New Roman" panose="02020603050405020304" pitchFamily="18" charset="0"/>
            </a:endParaRPr>
          </a:p>
        </p:txBody>
      </p:sp>
      <p:cxnSp>
        <p:nvCxnSpPr>
          <p:cNvPr id="456" name="连接符: 肘形 106">
            <a:extLst>
              <a:ext uri="{FF2B5EF4-FFF2-40B4-BE49-F238E27FC236}">
                <a16:creationId xmlns:a16="http://schemas.microsoft.com/office/drawing/2014/main" id="{0B6AF6F1-3CB7-64DB-1E24-E7A89068421E}"/>
              </a:ext>
            </a:extLst>
          </p:cNvPr>
          <p:cNvCxnSpPr>
            <a:cxnSpLocks/>
            <a:stCxn id="444" idx="2"/>
            <a:endCxn id="462" idx="5"/>
          </p:cNvCxnSpPr>
          <p:nvPr/>
        </p:nvCxnSpPr>
        <p:spPr>
          <a:xfrm rot="5400000">
            <a:off x="3685970" y="2867897"/>
            <a:ext cx="148911" cy="5378435"/>
          </a:xfrm>
          <a:prstGeom prst="bentConnector3">
            <a:avLst>
              <a:gd name="adj1" fmla="val 317317"/>
            </a:avLst>
          </a:prstGeom>
          <a:noFill/>
          <a:ln w="28575" cap="flat" cmpd="sng" algn="ctr">
            <a:solidFill>
              <a:srgbClr val="00B050"/>
            </a:solidFill>
            <a:prstDash val="dash"/>
            <a:miter lim="800000"/>
            <a:headEnd type="triangle" w="med" len="med"/>
            <a:tailEnd type="triangle" w="med" len="med"/>
          </a:ln>
          <a:effectLst/>
        </p:spPr>
      </p:cxnSp>
      <p:sp>
        <p:nvSpPr>
          <p:cNvPr id="457" name="文本框 108">
            <a:extLst>
              <a:ext uri="{FF2B5EF4-FFF2-40B4-BE49-F238E27FC236}">
                <a16:creationId xmlns:a16="http://schemas.microsoft.com/office/drawing/2014/main" id="{EB9D508B-379C-DBB3-D991-2B5F303100EE}"/>
              </a:ext>
            </a:extLst>
          </p:cNvPr>
          <p:cNvSpPr txBox="1"/>
          <p:nvPr/>
        </p:nvSpPr>
        <p:spPr>
          <a:xfrm>
            <a:off x="5110834" y="2643457"/>
            <a:ext cx="1108824" cy="400110"/>
          </a:xfrm>
          <a:prstGeom prst="rect">
            <a:avLst/>
          </a:prstGeom>
          <a:noFill/>
        </p:spPr>
        <p:txBody>
          <a:bodyPr wrap="square" rtlCol="0">
            <a:spAutoFit/>
          </a:bodyPr>
          <a:lstStyle/>
          <a:p>
            <a:pPr algn="ctr"/>
            <a:r>
              <a:rPr lang="en-US" altLang="zh-CN" sz="1000" b="1" dirty="0">
                <a:solidFill>
                  <a:prstClr val="black"/>
                </a:solidFill>
                <a:latin typeface="Microsoft YaHei" panose="020B0503020204020204" pitchFamily="34" charset="-122"/>
                <a:ea typeface="Microsoft YaHei" panose="020B0503020204020204" pitchFamily="34" charset="-122"/>
              </a:rPr>
              <a:t>Feature</a:t>
            </a:r>
          </a:p>
          <a:p>
            <a:pPr algn="ctr"/>
            <a:r>
              <a:rPr lang="en-US" altLang="zh-CN" sz="1000" b="1" dirty="0">
                <a:solidFill>
                  <a:prstClr val="black"/>
                </a:solidFill>
                <a:latin typeface="Microsoft YaHei" panose="020B0503020204020204" pitchFamily="34" charset="-122"/>
                <a:ea typeface="Microsoft YaHei" panose="020B0503020204020204" pitchFamily="34" charset="-122"/>
              </a:rPr>
              <a:t>Re-Projection</a:t>
            </a:r>
            <a:endParaRPr lang="zh-CN" altLang="en-US" sz="1000" b="1" dirty="0">
              <a:solidFill>
                <a:prstClr val="black"/>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58" name="文本框 111">
                <a:extLst>
                  <a:ext uri="{FF2B5EF4-FFF2-40B4-BE49-F238E27FC236}">
                    <a16:creationId xmlns:a16="http://schemas.microsoft.com/office/drawing/2014/main" id="{9AA12354-1DF9-AC9E-BF49-E2DFB6812ABF}"/>
                  </a:ext>
                </a:extLst>
              </p:cNvPr>
              <p:cNvSpPr txBox="1"/>
              <p:nvPr/>
            </p:nvSpPr>
            <p:spPr>
              <a:xfrm>
                <a:off x="655508" y="4235586"/>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8" name="文本框 111">
                <a:extLst>
                  <a:ext uri="{FF2B5EF4-FFF2-40B4-BE49-F238E27FC236}">
                    <a16:creationId xmlns:a16="http://schemas.microsoft.com/office/drawing/2014/main" id="{9AA12354-1DF9-AC9E-BF49-E2DFB6812ABF}"/>
                  </a:ext>
                </a:extLst>
              </p:cNvPr>
              <p:cNvSpPr txBox="1">
                <a:spLocks noRot="1" noChangeAspect="1" noMove="1" noResize="1" noEditPoints="1" noAdjustHandles="1" noChangeArrowheads="1" noChangeShapeType="1" noTextEdit="1"/>
              </p:cNvSpPr>
              <p:nvPr/>
            </p:nvSpPr>
            <p:spPr>
              <a:xfrm>
                <a:off x="655508" y="4235586"/>
                <a:ext cx="326307" cy="246221"/>
              </a:xfrm>
              <a:prstGeom prst="rect">
                <a:avLst/>
              </a:prstGeom>
              <a:blipFill>
                <a:blip r:embed="rId76"/>
                <a:stretch>
                  <a:fillRect/>
                </a:stretch>
              </a:blipFill>
            </p:spPr>
            <p:txBody>
              <a:bodyPr/>
              <a:lstStyle/>
              <a:p>
                <a:r>
                  <a:rPr lang="en-CN">
                    <a:noFill/>
                  </a:rPr>
                  <a:t> </a:t>
                </a:r>
              </a:p>
            </p:txBody>
          </p:sp>
        </mc:Fallback>
      </mc:AlternateContent>
      <p:sp>
        <p:nvSpPr>
          <p:cNvPr id="459" name="椭圆 113">
            <a:extLst>
              <a:ext uri="{FF2B5EF4-FFF2-40B4-BE49-F238E27FC236}">
                <a16:creationId xmlns:a16="http://schemas.microsoft.com/office/drawing/2014/main" id="{43BF28FD-3ED0-7734-D29B-04898F568F4B}"/>
              </a:ext>
            </a:extLst>
          </p:cNvPr>
          <p:cNvSpPr/>
          <p:nvPr/>
        </p:nvSpPr>
        <p:spPr>
          <a:xfrm flipH="1">
            <a:off x="1070737" y="372161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0" name="矩形 114">
            <a:extLst>
              <a:ext uri="{FF2B5EF4-FFF2-40B4-BE49-F238E27FC236}">
                <a16:creationId xmlns:a16="http://schemas.microsoft.com/office/drawing/2014/main" id="{DE6A4F47-8E43-26B9-8D9C-FADEC3DBEEDF}"/>
              </a:ext>
            </a:extLst>
          </p:cNvPr>
          <p:cNvSpPr/>
          <p:nvPr/>
        </p:nvSpPr>
        <p:spPr>
          <a:xfrm>
            <a:off x="4515035" y="3812001"/>
            <a:ext cx="537191" cy="1400505"/>
          </a:xfrm>
          <a:prstGeom prst="rect">
            <a:avLst/>
          </a:prstGeom>
          <a:noFill/>
          <a:ln w="12700"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1" name="矩形 115">
            <a:extLst>
              <a:ext uri="{FF2B5EF4-FFF2-40B4-BE49-F238E27FC236}">
                <a16:creationId xmlns:a16="http://schemas.microsoft.com/office/drawing/2014/main" id="{A6C1D9E4-D18E-FEAD-286F-FD0FB80163C9}"/>
              </a:ext>
            </a:extLst>
          </p:cNvPr>
          <p:cNvSpPr/>
          <p:nvPr/>
        </p:nvSpPr>
        <p:spPr>
          <a:xfrm>
            <a:off x="6183975" y="3805345"/>
            <a:ext cx="537191" cy="1400505"/>
          </a:xfrm>
          <a:prstGeom prst="rect">
            <a:avLst/>
          </a:prstGeom>
          <a:noFill/>
          <a:ln w="12700" cap="flat" cmpd="sng" algn="ctr">
            <a:solidFill>
              <a:srgbClr val="00B05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2" name="椭圆 116">
            <a:extLst>
              <a:ext uri="{FF2B5EF4-FFF2-40B4-BE49-F238E27FC236}">
                <a16:creationId xmlns:a16="http://schemas.microsoft.com/office/drawing/2014/main" id="{EC30C9E2-9A59-1C04-F597-5DCCD0F5E7B8}"/>
              </a:ext>
            </a:extLst>
          </p:cNvPr>
          <p:cNvSpPr/>
          <p:nvPr/>
        </p:nvSpPr>
        <p:spPr>
          <a:xfrm flipH="1">
            <a:off x="1064512" y="559254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3" name="文本框 117">
            <a:extLst>
              <a:ext uri="{FF2B5EF4-FFF2-40B4-BE49-F238E27FC236}">
                <a16:creationId xmlns:a16="http://schemas.microsoft.com/office/drawing/2014/main" id="{6E05E992-E022-B143-E61D-C1C41E183D83}"/>
              </a:ext>
            </a:extLst>
          </p:cNvPr>
          <p:cNvSpPr txBox="1"/>
          <p:nvPr/>
        </p:nvSpPr>
        <p:spPr>
          <a:xfrm>
            <a:off x="3993887" y="5692705"/>
            <a:ext cx="2526449"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 &amp; Segmentation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64" name="矩形 118">
            <a:extLst>
              <a:ext uri="{FF2B5EF4-FFF2-40B4-BE49-F238E27FC236}">
                <a16:creationId xmlns:a16="http://schemas.microsoft.com/office/drawing/2014/main" id="{762BAB11-6D0B-7958-76B9-603E624E51EC}"/>
              </a:ext>
            </a:extLst>
          </p:cNvPr>
          <p:cNvSpPr/>
          <p:nvPr/>
        </p:nvSpPr>
        <p:spPr>
          <a:xfrm>
            <a:off x="5351001" y="3805688"/>
            <a:ext cx="548622" cy="784075"/>
          </a:xfrm>
          <a:prstGeom prst="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5" name="椭圆 285">
            <a:extLst>
              <a:ext uri="{FF2B5EF4-FFF2-40B4-BE49-F238E27FC236}">
                <a16:creationId xmlns:a16="http://schemas.microsoft.com/office/drawing/2014/main" id="{8366CE17-82C3-879E-0C68-041F5E0C9ABD}"/>
              </a:ext>
            </a:extLst>
          </p:cNvPr>
          <p:cNvSpPr/>
          <p:nvPr/>
        </p:nvSpPr>
        <p:spPr>
          <a:xfrm flipH="1">
            <a:off x="3855481" y="458120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66" name="直接箭头连接符 286">
            <a:extLst>
              <a:ext uri="{FF2B5EF4-FFF2-40B4-BE49-F238E27FC236}">
                <a16:creationId xmlns:a16="http://schemas.microsoft.com/office/drawing/2014/main" id="{7A050BEA-57B6-E0B1-F133-70FD8950335E}"/>
              </a:ext>
            </a:extLst>
          </p:cNvPr>
          <p:cNvCxnSpPr>
            <a:cxnSpLocks/>
            <a:stCxn id="421" idx="3"/>
            <a:endCxn id="428" idx="1"/>
          </p:cNvCxnSpPr>
          <p:nvPr/>
        </p:nvCxnSpPr>
        <p:spPr>
          <a:xfrm>
            <a:off x="4065253" y="4448959"/>
            <a:ext cx="951" cy="301460"/>
          </a:xfrm>
          <a:prstGeom prst="straightConnector1">
            <a:avLst/>
          </a:prstGeom>
          <a:noFill/>
          <a:ln w="28575" cap="flat" cmpd="sng" algn="ctr">
            <a:solidFill>
              <a:srgbClr val="CC00CC"/>
            </a:solidFill>
            <a:prstDash val="solid"/>
            <a:miter lim="800000"/>
            <a:tailEnd type="triangle"/>
          </a:ln>
          <a:effectLst/>
        </p:spPr>
      </p:cxnSp>
      <p:sp>
        <p:nvSpPr>
          <p:cNvPr id="467" name="Oval 466">
            <a:extLst>
              <a:ext uri="{FF2B5EF4-FFF2-40B4-BE49-F238E27FC236}">
                <a16:creationId xmlns:a16="http://schemas.microsoft.com/office/drawing/2014/main" id="{A5602603-5B12-3882-B6AB-482110A2C194}"/>
              </a:ext>
            </a:extLst>
          </p:cNvPr>
          <p:cNvSpPr/>
          <p:nvPr/>
        </p:nvSpPr>
        <p:spPr>
          <a:xfrm flipV="1">
            <a:off x="3452632" y="439611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68" name="直接箭头连接符 102">
            <a:extLst>
              <a:ext uri="{FF2B5EF4-FFF2-40B4-BE49-F238E27FC236}">
                <a16:creationId xmlns:a16="http://schemas.microsoft.com/office/drawing/2014/main" id="{E4B43EBE-ACD8-437F-3D31-80034193EB82}"/>
              </a:ext>
            </a:extLst>
          </p:cNvPr>
          <p:cNvCxnSpPr>
            <a:cxnSpLocks/>
          </p:cNvCxnSpPr>
          <p:nvPr/>
        </p:nvCxnSpPr>
        <p:spPr>
          <a:xfrm flipH="1" flipV="1">
            <a:off x="5624622" y="3265556"/>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grpSp>
        <p:nvGrpSpPr>
          <p:cNvPr id="469" name="Group 468">
            <a:extLst>
              <a:ext uri="{FF2B5EF4-FFF2-40B4-BE49-F238E27FC236}">
                <a16:creationId xmlns:a16="http://schemas.microsoft.com/office/drawing/2014/main" id="{C90A51B4-32BC-BD47-81F1-70DEDBC7C59F}"/>
              </a:ext>
            </a:extLst>
          </p:cNvPr>
          <p:cNvGrpSpPr/>
          <p:nvPr/>
        </p:nvGrpSpPr>
        <p:grpSpPr>
          <a:xfrm>
            <a:off x="585377" y="3781182"/>
            <a:ext cx="451826" cy="452027"/>
            <a:chOff x="5149997" y="1131380"/>
            <a:chExt cx="1080000" cy="1080480"/>
          </a:xfrm>
        </p:grpSpPr>
        <p:sp>
          <p:nvSpPr>
            <p:cNvPr id="470" name="Rectangle 469">
              <a:extLst>
                <a:ext uri="{FF2B5EF4-FFF2-40B4-BE49-F238E27FC236}">
                  <a16:creationId xmlns:a16="http://schemas.microsoft.com/office/drawing/2014/main" id="{503B2C8D-4BA3-7FB4-56E6-13C0381066FE}"/>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1" name="Picture 470">
              <a:extLst>
                <a:ext uri="{FF2B5EF4-FFF2-40B4-BE49-F238E27FC236}">
                  <a16:creationId xmlns:a16="http://schemas.microsoft.com/office/drawing/2014/main" id="{03C454BB-8984-2212-65B9-26808EAC9DD1}"/>
                </a:ext>
              </a:extLst>
            </p:cNvPr>
            <p:cNvPicPr>
              <a:picLocks noChangeAspect="1"/>
            </p:cNvPicPr>
            <p:nvPr/>
          </p:nvPicPr>
          <p:blipFill>
            <a:blip r:embed="rId77"/>
            <a:srcRect/>
            <a:stretch/>
          </p:blipFill>
          <p:spPr>
            <a:xfrm>
              <a:off x="5149997" y="1131860"/>
              <a:ext cx="1080000" cy="1080000"/>
            </a:xfrm>
            <a:prstGeom prst="rect">
              <a:avLst/>
            </a:prstGeom>
          </p:spPr>
        </p:pic>
      </p:grpSp>
      <mc:AlternateContent xmlns:mc="http://schemas.openxmlformats.org/markup-compatibility/2006" xmlns:a14="http://schemas.microsoft.com/office/drawing/2010/main">
        <mc:Choice Requires="a14">
          <p:sp>
            <p:nvSpPr>
              <p:cNvPr id="472" name="文本框 111">
                <a:extLst>
                  <a:ext uri="{FF2B5EF4-FFF2-40B4-BE49-F238E27FC236}">
                    <a16:creationId xmlns:a16="http://schemas.microsoft.com/office/drawing/2014/main" id="{21D7247F-E13E-41D6-7EA2-A62CDAEC7304}"/>
                  </a:ext>
                </a:extLst>
              </p:cNvPr>
              <p:cNvSpPr txBox="1"/>
              <p:nvPr/>
            </p:nvSpPr>
            <p:spPr>
              <a:xfrm>
                <a:off x="644407" y="5346294"/>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72" name="文本框 111">
                <a:extLst>
                  <a:ext uri="{FF2B5EF4-FFF2-40B4-BE49-F238E27FC236}">
                    <a16:creationId xmlns:a16="http://schemas.microsoft.com/office/drawing/2014/main" id="{21D7247F-E13E-41D6-7EA2-A62CDAEC7304}"/>
                  </a:ext>
                </a:extLst>
              </p:cNvPr>
              <p:cNvSpPr txBox="1">
                <a:spLocks noRot="1" noChangeAspect="1" noMove="1" noResize="1" noEditPoints="1" noAdjustHandles="1" noChangeArrowheads="1" noChangeShapeType="1" noTextEdit="1"/>
              </p:cNvSpPr>
              <p:nvPr/>
            </p:nvSpPr>
            <p:spPr>
              <a:xfrm>
                <a:off x="644407" y="5346294"/>
                <a:ext cx="326307" cy="246221"/>
              </a:xfrm>
              <a:prstGeom prst="rect">
                <a:avLst/>
              </a:prstGeom>
              <a:blipFill>
                <a:blip r:embed="rId78"/>
                <a:stretch>
                  <a:fillRect/>
                </a:stretch>
              </a:blipFill>
            </p:spPr>
            <p:txBody>
              <a:bodyPr/>
              <a:lstStyle/>
              <a:p>
                <a:r>
                  <a:rPr lang="en-CN">
                    <a:noFill/>
                  </a:rPr>
                  <a:t> </a:t>
                </a:r>
              </a:p>
            </p:txBody>
          </p:sp>
        </mc:Fallback>
      </mc:AlternateContent>
      <p:grpSp>
        <p:nvGrpSpPr>
          <p:cNvPr id="473" name="Group 472">
            <a:extLst>
              <a:ext uri="{FF2B5EF4-FFF2-40B4-BE49-F238E27FC236}">
                <a16:creationId xmlns:a16="http://schemas.microsoft.com/office/drawing/2014/main" id="{A825D7E3-5C9E-4B30-6BE4-3F587D14674A}"/>
              </a:ext>
            </a:extLst>
          </p:cNvPr>
          <p:cNvGrpSpPr/>
          <p:nvPr/>
        </p:nvGrpSpPr>
        <p:grpSpPr>
          <a:xfrm>
            <a:off x="575703" y="4885320"/>
            <a:ext cx="451826" cy="452027"/>
            <a:chOff x="5149997" y="1131380"/>
            <a:chExt cx="1080000" cy="1080480"/>
          </a:xfrm>
        </p:grpSpPr>
        <p:sp>
          <p:nvSpPr>
            <p:cNvPr id="474" name="Rectangle 473">
              <a:extLst>
                <a:ext uri="{FF2B5EF4-FFF2-40B4-BE49-F238E27FC236}">
                  <a16:creationId xmlns:a16="http://schemas.microsoft.com/office/drawing/2014/main" id="{96A031AA-DE52-BB67-E604-206AE7227015}"/>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5" name="Picture 474">
              <a:extLst>
                <a:ext uri="{FF2B5EF4-FFF2-40B4-BE49-F238E27FC236}">
                  <a16:creationId xmlns:a16="http://schemas.microsoft.com/office/drawing/2014/main" id="{C67D9B86-9526-9EB5-2769-BA0580C8A50A}"/>
                </a:ext>
              </a:extLst>
            </p:cNvPr>
            <p:cNvPicPr>
              <a:picLocks noChangeAspect="1"/>
            </p:cNvPicPr>
            <p:nvPr/>
          </p:nvPicPr>
          <p:blipFill>
            <a:blip r:embed="rId79"/>
            <a:srcRect/>
            <a:stretch/>
          </p:blipFill>
          <p:spPr>
            <a:xfrm>
              <a:off x="5149997" y="1131860"/>
              <a:ext cx="1080000" cy="1080000"/>
            </a:xfrm>
            <a:prstGeom prst="rect">
              <a:avLst/>
            </a:prstGeom>
          </p:spPr>
        </p:pic>
      </p:grpSp>
      <p:grpSp>
        <p:nvGrpSpPr>
          <p:cNvPr id="476" name="Group 475">
            <a:extLst>
              <a:ext uri="{FF2B5EF4-FFF2-40B4-BE49-F238E27FC236}">
                <a16:creationId xmlns:a16="http://schemas.microsoft.com/office/drawing/2014/main" id="{C84E5595-F856-B822-5742-2ACED1927ADE}"/>
              </a:ext>
            </a:extLst>
          </p:cNvPr>
          <p:cNvGrpSpPr/>
          <p:nvPr/>
        </p:nvGrpSpPr>
        <p:grpSpPr>
          <a:xfrm>
            <a:off x="4557559" y="4716978"/>
            <a:ext cx="451826" cy="452027"/>
            <a:chOff x="5149997" y="1131380"/>
            <a:chExt cx="1080000" cy="1080480"/>
          </a:xfrm>
        </p:grpSpPr>
        <p:sp>
          <p:nvSpPr>
            <p:cNvPr id="477" name="Rectangle 476">
              <a:extLst>
                <a:ext uri="{FF2B5EF4-FFF2-40B4-BE49-F238E27FC236}">
                  <a16:creationId xmlns:a16="http://schemas.microsoft.com/office/drawing/2014/main" id="{D3EC97F5-0335-D126-5C57-FB78598C86A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8" name="Picture 477">
              <a:extLst>
                <a:ext uri="{FF2B5EF4-FFF2-40B4-BE49-F238E27FC236}">
                  <a16:creationId xmlns:a16="http://schemas.microsoft.com/office/drawing/2014/main" id="{ACB19E38-C18B-7084-E885-446E6318E1E3}"/>
                </a:ext>
              </a:extLst>
            </p:cNvPr>
            <p:cNvPicPr>
              <a:picLocks noChangeAspect="1"/>
            </p:cNvPicPr>
            <p:nvPr/>
          </p:nvPicPr>
          <p:blipFill>
            <a:blip r:embed="rId77"/>
            <a:srcRect/>
            <a:stretch/>
          </p:blipFill>
          <p:spPr>
            <a:xfrm>
              <a:off x="5149997" y="1131860"/>
              <a:ext cx="1080000" cy="1080000"/>
            </a:xfrm>
            <a:prstGeom prst="rect">
              <a:avLst/>
            </a:prstGeom>
            <a:ln>
              <a:solidFill>
                <a:srgbClr val="00B0F0"/>
              </a:solidFill>
            </a:ln>
          </p:spPr>
        </p:pic>
      </p:grpSp>
      <p:grpSp>
        <p:nvGrpSpPr>
          <p:cNvPr id="479" name="Group 478">
            <a:extLst>
              <a:ext uri="{FF2B5EF4-FFF2-40B4-BE49-F238E27FC236}">
                <a16:creationId xmlns:a16="http://schemas.microsoft.com/office/drawing/2014/main" id="{41CBA94C-CA8F-19C9-FEFF-61980EAE9A66}"/>
              </a:ext>
            </a:extLst>
          </p:cNvPr>
          <p:cNvGrpSpPr/>
          <p:nvPr/>
        </p:nvGrpSpPr>
        <p:grpSpPr>
          <a:xfrm>
            <a:off x="5386744" y="4728685"/>
            <a:ext cx="451826" cy="452027"/>
            <a:chOff x="5149997" y="1131380"/>
            <a:chExt cx="1080000" cy="1080480"/>
          </a:xfrm>
        </p:grpSpPr>
        <p:sp>
          <p:nvSpPr>
            <p:cNvPr id="480" name="Rectangle 479">
              <a:extLst>
                <a:ext uri="{FF2B5EF4-FFF2-40B4-BE49-F238E27FC236}">
                  <a16:creationId xmlns:a16="http://schemas.microsoft.com/office/drawing/2014/main" id="{690E26FC-D094-24AB-3581-33531525997D}"/>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1" name="Picture 480">
              <a:extLst>
                <a:ext uri="{FF2B5EF4-FFF2-40B4-BE49-F238E27FC236}">
                  <a16:creationId xmlns:a16="http://schemas.microsoft.com/office/drawing/2014/main" id="{89EEDAAD-7705-CA11-3E76-C82CA1149D04}"/>
                </a:ext>
              </a:extLst>
            </p:cNvPr>
            <p:cNvPicPr>
              <a:picLocks noChangeAspect="1"/>
            </p:cNvPicPr>
            <p:nvPr/>
          </p:nvPicPr>
          <p:blipFill>
            <a:blip r:embed="rId80"/>
            <a:srcRect/>
            <a:stretch/>
          </p:blipFill>
          <p:spPr>
            <a:xfrm>
              <a:off x="5149997" y="1131860"/>
              <a:ext cx="1080000" cy="1080000"/>
            </a:xfrm>
            <a:prstGeom prst="rect">
              <a:avLst/>
            </a:prstGeom>
            <a:ln>
              <a:solidFill>
                <a:srgbClr val="FFC000"/>
              </a:solidFill>
            </a:ln>
          </p:spPr>
        </p:pic>
      </p:grpSp>
      <p:grpSp>
        <p:nvGrpSpPr>
          <p:cNvPr id="482" name="Group 481">
            <a:extLst>
              <a:ext uri="{FF2B5EF4-FFF2-40B4-BE49-F238E27FC236}">
                <a16:creationId xmlns:a16="http://schemas.microsoft.com/office/drawing/2014/main" id="{0D1ED5C6-D5BF-2C48-3CCF-EA3C903FD2CA}"/>
              </a:ext>
            </a:extLst>
          </p:cNvPr>
          <p:cNvGrpSpPr/>
          <p:nvPr/>
        </p:nvGrpSpPr>
        <p:grpSpPr>
          <a:xfrm>
            <a:off x="6223043" y="4724532"/>
            <a:ext cx="451826" cy="452027"/>
            <a:chOff x="5149997" y="1131380"/>
            <a:chExt cx="1080000" cy="1080480"/>
          </a:xfrm>
        </p:grpSpPr>
        <p:sp>
          <p:nvSpPr>
            <p:cNvPr id="483" name="Rectangle 482">
              <a:extLst>
                <a:ext uri="{FF2B5EF4-FFF2-40B4-BE49-F238E27FC236}">
                  <a16:creationId xmlns:a16="http://schemas.microsoft.com/office/drawing/2014/main" id="{8BA888E9-988E-4C4E-ADF7-624D17BA42C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4" name="Picture 483">
              <a:extLst>
                <a:ext uri="{FF2B5EF4-FFF2-40B4-BE49-F238E27FC236}">
                  <a16:creationId xmlns:a16="http://schemas.microsoft.com/office/drawing/2014/main" id="{AD847979-5D6B-6C55-A24C-39C6290B37D8}"/>
                </a:ext>
              </a:extLst>
            </p:cNvPr>
            <p:cNvPicPr>
              <a:picLocks noChangeAspect="1"/>
            </p:cNvPicPr>
            <p:nvPr/>
          </p:nvPicPr>
          <p:blipFill>
            <a:blip r:embed="rId79"/>
            <a:srcRect/>
            <a:stretch/>
          </p:blipFill>
          <p:spPr>
            <a:xfrm>
              <a:off x="5149997" y="1131860"/>
              <a:ext cx="1080000" cy="1080000"/>
            </a:xfrm>
            <a:prstGeom prst="rect">
              <a:avLst/>
            </a:prstGeom>
            <a:ln>
              <a:solidFill>
                <a:srgbClr val="00B050"/>
              </a:solidFill>
            </a:ln>
          </p:spPr>
        </p:pic>
      </p:grpSp>
      <p:pic>
        <p:nvPicPr>
          <p:cNvPr id="485" name="Picture 484">
            <a:extLst>
              <a:ext uri="{FF2B5EF4-FFF2-40B4-BE49-F238E27FC236}">
                <a16:creationId xmlns:a16="http://schemas.microsoft.com/office/drawing/2014/main" id="{E79266A4-890A-1A77-5160-19691F418E42}"/>
              </a:ext>
            </a:extLst>
          </p:cNvPr>
          <p:cNvPicPr>
            <a:picLocks noChangeAspect="1"/>
          </p:cNvPicPr>
          <p:nvPr/>
        </p:nvPicPr>
        <p:blipFill>
          <a:blip r:embed="rId81"/>
          <a:srcRect/>
          <a:stretch/>
        </p:blipFill>
        <p:spPr>
          <a:xfrm>
            <a:off x="3040075" y="3802972"/>
            <a:ext cx="323538" cy="215999"/>
          </a:xfrm>
          <a:prstGeom prst="rect">
            <a:avLst/>
          </a:prstGeom>
        </p:spPr>
      </p:pic>
      <p:sp>
        <p:nvSpPr>
          <p:cNvPr id="486" name="椭圆 449">
            <a:extLst>
              <a:ext uri="{FF2B5EF4-FFF2-40B4-BE49-F238E27FC236}">
                <a16:creationId xmlns:a16="http://schemas.microsoft.com/office/drawing/2014/main" id="{7C315273-9318-0A15-3731-E1742EE2883F}"/>
              </a:ext>
            </a:extLst>
          </p:cNvPr>
          <p:cNvSpPr/>
          <p:nvPr/>
        </p:nvSpPr>
        <p:spPr>
          <a:xfrm flipH="1">
            <a:off x="1845809" y="434436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7" name="椭圆 449">
            <a:extLst>
              <a:ext uri="{FF2B5EF4-FFF2-40B4-BE49-F238E27FC236}">
                <a16:creationId xmlns:a16="http://schemas.microsoft.com/office/drawing/2014/main" id="{09375D08-FF8C-56D5-D289-0C13E8B4DB3E}"/>
              </a:ext>
            </a:extLst>
          </p:cNvPr>
          <p:cNvSpPr/>
          <p:nvPr/>
        </p:nvSpPr>
        <p:spPr>
          <a:xfrm flipH="1">
            <a:off x="1856283" y="475106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8" name="椭圆 449">
            <a:extLst>
              <a:ext uri="{FF2B5EF4-FFF2-40B4-BE49-F238E27FC236}">
                <a16:creationId xmlns:a16="http://schemas.microsoft.com/office/drawing/2014/main" id="{794A907D-6A60-6ADD-9AE6-27D6B79443F8}"/>
              </a:ext>
            </a:extLst>
          </p:cNvPr>
          <p:cNvSpPr/>
          <p:nvPr/>
        </p:nvSpPr>
        <p:spPr>
          <a:xfrm flipH="1">
            <a:off x="2217410" y="469543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89" name="直接箭头连接符 480">
            <a:extLst>
              <a:ext uri="{FF2B5EF4-FFF2-40B4-BE49-F238E27FC236}">
                <a16:creationId xmlns:a16="http://schemas.microsoft.com/office/drawing/2014/main" id="{F4904E11-911F-77DF-B423-4BF913F27AE4}"/>
              </a:ext>
            </a:extLst>
          </p:cNvPr>
          <p:cNvCxnSpPr>
            <a:cxnSpLocks/>
            <a:endCxn id="490" idx="4"/>
          </p:cNvCxnSpPr>
          <p:nvPr/>
        </p:nvCxnSpPr>
        <p:spPr>
          <a:xfrm>
            <a:off x="3367155" y="4106004"/>
            <a:ext cx="0" cy="273162"/>
          </a:xfrm>
          <a:prstGeom prst="straightConnector1">
            <a:avLst/>
          </a:prstGeom>
          <a:noFill/>
          <a:ln w="28575" cap="flat" cmpd="sng" algn="ctr">
            <a:solidFill>
              <a:srgbClr val="00B0F0"/>
            </a:solidFill>
            <a:prstDash val="solid"/>
            <a:miter lim="800000"/>
            <a:tailEnd type="triangle"/>
          </a:ln>
          <a:effectLst/>
        </p:spPr>
      </p:cxnSp>
      <p:sp>
        <p:nvSpPr>
          <p:cNvPr id="490" name="Oval 489">
            <a:extLst>
              <a:ext uri="{FF2B5EF4-FFF2-40B4-BE49-F238E27FC236}">
                <a16:creationId xmlns:a16="http://schemas.microsoft.com/office/drawing/2014/main" id="{ECEFBE88-AABF-4BC2-9194-F056D39438DA}"/>
              </a:ext>
            </a:extLst>
          </p:cNvPr>
          <p:cNvSpPr/>
          <p:nvPr/>
        </p:nvSpPr>
        <p:spPr>
          <a:xfrm flipV="1">
            <a:off x="3344295" y="437916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91" name="直接箭头连接符 480">
            <a:extLst>
              <a:ext uri="{FF2B5EF4-FFF2-40B4-BE49-F238E27FC236}">
                <a16:creationId xmlns:a16="http://schemas.microsoft.com/office/drawing/2014/main" id="{0F7F9208-F430-413A-B3EB-FAD06BF48FE9}"/>
              </a:ext>
            </a:extLst>
          </p:cNvPr>
          <p:cNvCxnSpPr>
            <a:cxnSpLocks/>
            <a:endCxn id="492" idx="0"/>
          </p:cNvCxnSpPr>
          <p:nvPr/>
        </p:nvCxnSpPr>
        <p:spPr>
          <a:xfrm flipV="1">
            <a:off x="3366527" y="4913163"/>
            <a:ext cx="1" cy="206507"/>
          </a:xfrm>
          <a:prstGeom prst="straightConnector1">
            <a:avLst/>
          </a:prstGeom>
          <a:noFill/>
          <a:ln w="28575" cap="flat" cmpd="sng" algn="ctr">
            <a:solidFill>
              <a:srgbClr val="00B050"/>
            </a:solidFill>
            <a:prstDash val="solid"/>
            <a:miter lim="800000"/>
            <a:tailEnd type="triangle"/>
          </a:ln>
          <a:effectLst/>
        </p:spPr>
      </p:cxnSp>
      <p:sp>
        <p:nvSpPr>
          <p:cNvPr id="492" name="Oval 491">
            <a:extLst>
              <a:ext uri="{FF2B5EF4-FFF2-40B4-BE49-F238E27FC236}">
                <a16:creationId xmlns:a16="http://schemas.microsoft.com/office/drawing/2014/main" id="{2EF58366-16C3-2EBD-9907-7303E4412464}"/>
              </a:ext>
            </a:extLst>
          </p:cNvPr>
          <p:cNvSpPr/>
          <p:nvPr/>
        </p:nvSpPr>
        <p:spPr>
          <a:xfrm flipV="1">
            <a:off x="3343668" y="486744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3" name="Rounded Rectangle 492">
            <a:extLst>
              <a:ext uri="{FF2B5EF4-FFF2-40B4-BE49-F238E27FC236}">
                <a16:creationId xmlns:a16="http://schemas.microsoft.com/office/drawing/2014/main" id="{912A6AFD-434F-E605-3C0B-55819B1A74E4}"/>
              </a:ext>
            </a:extLst>
          </p:cNvPr>
          <p:cNvSpPr/>
          <p:nvPr/>
        </p:nvSpPr>
        <p:spPr>
          <a:xfrm>
            <a:off x="1757340" y="5466167"/>
            <a:ext cx="2526449" cy="209788"/>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Mixed Dual-stream AE (MDs-AE)</a:t>
            </a:r>
            <a:endParaRPr kumimoji="0" lang="zh-CN" altLang="en-US"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cxnSp>
        <p:nvCxnSpPr>
          <p:cNvPr id="522" name="直接箭头连接符 102">
            <a:extLst>
              <a:ext uri="{FF2B5EF4-FFF2-40B4-BE49-F238E27FC236}">
                <a16:creationId xmlns:a16="http://schemas.microsoft.com/office/drawing/2014/main" id="{C901CF18-0DFB-603C-67D5-019A7DEE8D48}"/>
              </a:ext>
            </a:extLst>
          </p:cNvPr>
          <p:cNvCxnSpPr>
            <a:cxnSpLocks/>
          </p:cNvCxnSpPr>
          <p:nvPr/>
        </p:nvCxnSpPr>
        <p:spPr>
          <a:xfrm flipH="1" flipV="1">
            <a:off x="5628971" y="3653190"/>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sp>
        <p:nvSpPr>
          <p:cNvPr id="523" name="Rounded Rectangle 522">
            <a:extLst>
              <a:ext uri="{FF2B5EF4-FFF2-40B4-BE49-F238E27FC236}">
                <a16:creationId xmlns:a16="http://schemas.microsoft.com/office/drawing/2014/main" id="{0AB007DB-EBBF-4B73-80FD-F70B751DB197}"/>
              </a:ext>
            </a:extLst>
          </p:cNvPr>
          <p:cNvSpPr/>
          <p:nvPr/>
        </p:nvSpPr>
        <p:spPr>
          <a:xfrm>
            <a:off x="2775491" y="2288869"/>
            <a:ext cx="1362489" cy="295028"/>
          </a:xfrm>
          <a:prstGeom prst="round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400" b="0" i="0" u="none" strike="noStrike" kern="0" cap="none" spc="0" normalizeH="0" baseline="0" noProof="0" dirty="0">
                <a:ln>
                  <a:noFill/>
                </a:ln>
                <a:solidFill>
                  <a:prstClr val="black"/>
                </a:solidFill>
                <a:effectLst/>
                <a:uLnTx/>
                <a:uFillTx/>
                <a:latin typeface="Calibri" panose="020F0502020204030204"/>
                <a:ea typeface="+mn-ea"/>
                <a:cs typeface="+mn-cs"/>
              </a:rPr>
              <a:t>Training Phase</a:t>
            </a:r>
          </a:p>
        </p:txBody>
      </p:sp>
      <p:grpSp>
        <p:nvGrpSpPr>
          <p:cNvPr id="25" name="Group 24">
            <a:extLst>
              <a:ext uri="{FF2B5EF4-FFF2-40B4-BE49-F238E27FC236}">
                <a16:creationId xmlns:a16="http://schemas.microsoft.com/office/drawing/2014/main" id="{A380AEA1-B221-9354-CC7B-219AADFF4046}"/>
              </a:ext>
            </a:extLst>
          </p:cNvPr>
          <p:cNvGrpSpPr/>
          <p:nvPr/>
        </p:nvGrpSpPr>
        <p:grpSpPr>
          <a:xfrm>
            <a:off x="536878" y="1733570"/>
            <a:ext cx="1194171" cy="1400650"/>
            <a:chOff x="575703" y="1473838"/>
            <a:chExt cx="1194171" cy="1400650"/>
          </a:xfrm>
        </p:grpSpPr>
        <p:grpSp>
          <p:nvGrpSpPr>
            <p:cNvPr id="6" name="组合 22">
              <a:extLst>
                <a:ext uri="{FF2B5EF4-FFF2-40B4-BE49-F238E27FC236}">
                  <a16:creationId xmlns:a16="http://schemas.microsoft.com/office/drawing/2014/main" id="{BB7C2FE3-C6D9-F5A2-D457-650B56B10178}"/>
                </a:ext>
              </a:extLst>
            </p:cNvPr>
            <p:cNvGrpSpPr/>
            <p:nvPr/>
          </p:nvGrpSpPr>
          <p:grpSpPr>
            <a:xfrm>
              <a:off x="717055" y="1563684"/>
              <a:ext cx="215218" cy="342651"/>
              <a:chOff x="980102" y="2794451"/>
              <a:chExt cx="683815" cy="811033"/>
            </a:xfrm>
          </p:grpSpPr>
          <mc:AlternateContent xmlns:mc="http://schemas.openxmlformats.org/markup-compatibility/2006" xmlns:a14="http://schemas.microsoft.com/office/drawing/2010/main">
            <mc:Choice Requires="a14">
              <p:sp>
                <p:nvSpPr>
                  <p:cNvPr id="21" name="文本框 42">
                    <a:extLst>
                      <a:ext uri="{FF2B5EF4-FFF2-40B4-BE49-F238E27FC236}">
                        <a16:creationId xmlns:a16="http://schemas.microsoft.com/office/drawing/2014/main" id="{F067C0B1-AA5D-7608-5958-770D8A00BBB4}"/>
                      </a:ext>
                    </a:extLst>
                  </p:cNvPr>
                  <p:cNvSpPr txBox="1"/>
                  <p:nvPr/>
                </p:nvSpPr>
                <p:spPr>
                  <a:xfrm>
                    <a:off x="1094862" y="2957183"/>
                    <a:ext cx="447782"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E7424162-4E09-3C7A-3D14-B3B46DD52EB7}"/>
                      </a:ext>
                    </a:extLst>
                  </p:cNvPr>
                  <p:cNvSpPr txBox="1">
                    <a:spLocks noRot="1" noChangeAspect="1" noMove="1" noResize="1" noEditPoints="1" noAdjustHandles="1" noChangeArrowheads="1" noChangeShapeType="1" noTextEdit="1"/>
                  </p:cNvSpPr>
                  <p:nvPr/>
                </p:nvSpPr>
                <p:spPr>
                  <a:xfrm>
                    <a:off x="1094862" y="2957183"/>
                    <a:ext cx="447782" cy="509942"/>
                  </a:xfrm>
                  <a:prstGeom prst="rect">
                    <a:avLst/>
                  </a:prstGeom>
                  <a:blipFill>
                    <a:blip r:embed="rId47"/>
                    <a:stretch>
                      <a:fillRect l="-20000"/>
                    </a:stretch>
                  </a:blipFill>
                  <a:ln w="19050">
                    <a:noFill/>
                  </a:ln>
                </p:spPr>
                <p:txBody>
                  <a:bodyPr/>
                  <a:lstStyle/>
                  <a:p>
                    <a:r>
                      <a:rPr lang="zh-CN" altLang="en-US">
                        <a:noFill/>
                      </a:rPr>
                      <a:t> </a:t>
                    </a:r>
                  </a:p>
                </p:txBody>
              </p:sp>
            </mc:Fallback>
          </mc:AlternateContent>
          <p:sp>
            <p:nvSpPr>
              <p:cNvPr id="22" name="流程图: 手动操作 43">
                <a:extLst>
                  <a:ext uri="{FF2B5EF4-FFF2-40B4-BE49-F238E27FC236}">
                    <a16:creationId xmlns:a16="http://schemas.microsoft.com/office/drawing/2014/main" id="{88E2E429-BDD6-821D-404D-90A1BD7F9FA1}"/>
                  </a:ext>
                </a:extLst>
              </p:cNvPr>
              <p:cNvSpPr/>
              <p:nvPr/>
            </p:nvSpPr>
            <p:spPr>
              <a:xfrm rot="16200000">
                <a:off x="916493" y="2858060"/>
                <a:ext cx="811033" cy="683815"/>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0" name="文本框 23">
              <a:extLst>
                <a:ext uri="{FF2B5EF4-FFF2-40B4-BE49-F238E27FC236}">
                  <a16:creationId xmlns:a16="http://schemas.microsoft.com/office/drawing/2014/main" id="{05D05380-75AF-B980-7E4C-EEF472852068}"/>
                </a:ext>
              </a:extLst>
            </p:cNvPr>
            <p:cNvSpPr txBox="1"/>
            <p:nvPr/>
          </p:nvSpPr>
          <p:spPr>
            <a:xfrm>
              <a:off x="926815" y="1627220"/>
              <a:ext cx="56938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Encoder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2" name="组合 24">
              <a:extLst>
                <a:ext uri="{FF2B5EF4-FFF2-40B4-BE49-F238E27FC236}">
                  <a16:creationId xmlns:a16="http://schemas.microsoft.com/office/drawing/2014/main" id="{9C7F4A34-399B-22E0-6A47-AFFA76BE1615}"/>
                </a:ext>
              </a:extLst>
            </p:cNvPr>
            <p:cNvGrpSpPr/>
            <p:nvPr/>
          </p:nvGrpSpPr>
          <p:grpSpPr>
            <a:xfrm>
              <a:off x="713647" y="2005608"/>
              <a:ext cx="215218" cy="342651"/>
              <a:chOff x="980103" y="2794449"/>
              <a:chExt cx="683814" cy="811033"/>
            </a:xfrm>
          </p:grpSpPr>
          <mc:AlternateContent xmlns:mc="http://schemas.openxmlformats.org/markup-compatibility/2006" xmlns:a14="http://schemas.microsoft.com/office/drawing/2010/main">
            <mc:Choice Requires="a14">
              <p:sp>
                <p:nvSpPr>
                  <p:cNvPr id="19" name="文本框 40">
                    <a:extLst>
                      <a:ext uri="{FF2B5EF4-FFF2-40B4-BE49-F238E27FC236}">
                        <a16:creationId xmlns:a16="http://schemas.microsoft.com/office/drawing/2014/main" id="{A7A6B32B-BE26-8421-70DC-E140D9BD201D}"/>
                      </a:ext>
                    </a:extLst>
                  </p:cNvPr>
                  <p:cNvSpPr txBox="1"/>
                  <p:nvPr/>
                </p:nvSpPr>
                <p:spPr>
                  <a:xfrm>
                    <a:off x="1094861" y="2957183"/>
                    <a:ext cx="447781"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37" name="文本框 40">
                    <a:extLst>
                      <a:ext uri="{FF2B5EF4-FFF2-40B4-BE49-F238E27FC236}">
                        <a16:creationId xmlns:a16="http://schemas.microsoft.com/office/drawing/2014/main" id="{77B72CD1-3FED-118C-2FF1-7D2370396407}"/>
                      </a:ext>
                    </a:extLst>
                  </p:cNvPr>
                  <p:cNvSpPr txBox="1">
                    <a:spLocks noRot="1" noChangeAspect="1" noMove="1" noResize="1" noEditPoints="1" noAdjustHandles="1" noChangeArrowheads="1" noChangeShapeType="1" noTextEdit="1"/>
                  </p:cNvSpPr>
                  <p:nvPr/>
                </p:nvSpPr>
                <p:spPr>
                  <a:xfrm>
                    <a:off x="1094861" y="2957183"/>
                    <a:ext cx="447781" cy="509942"/>
                  </a:xfrm>
                  <a:prstGeom prst="rect">
                    <a:avLst/>
                  </a:prstGeom>
                  <a:blipFill>
                    <a:blip r:embed="rId48"/>
                    <a:stretch>
                      <a:fillRect/>
                    </a:stretch>
                  </a:blipFill>
                  <a:ln w="19050">
                    <a:noFill/>
                  </a:ln>
                </p:spPr>
                <p:txBody>
                  <a:bodyPr/>
                  <a:lstStyle/>
                  <a:p>
                    <a:r>
                      <a:rPr lang="en-CN">
                        <a:noFill/>
                      </a:rPr>
                      <a:t> </a:t>
                    </a:r>
                  </a:p>
                </p:txBody>
              </p:sp>
            </mc:Fallback>
          </mc:AlternateContent>
          <p:sp>
            <p:nvSpPr>
              <p:cNvPr id="20" name="流程图: 手动操作 41">
                <a:extLst>
                  <a:ext uri="{FF2B5EF4-FFF2-40B4-BE49-F238E27FC236}">
                    <a16:creationId xmlns:a16="http://schemas.microsoft.com/office/drawing/2014/main" id="{EB0C57A4-2E61-9A4D-9505-08D791B2A9AB}"/>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3" name="文本框 25">
              <a:extLst>
                <a:ext uri="{FF2B5EF4-FFF2-40B4-BE49-F238E27FC236}">
                  <a16:creationId xmlns:a16="http://schemas.microsoft.com/office/drawing/2014/main" id="{C57A821B-4D0C-E6C3-5BA5-0FF5CA2AF489}"/>
                </a:ext>
              </a:extLst>
            </p:cNvPr>
            <p:cNvSpPr txBox="1"/>
            <p:nvPr/>
          </p:nvSpPr>
          <p:spPr>
            <a:xfrm>
              <a:off x="926815" y="2058037"/>
              <a:ext cx="84305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Reconstructor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4" name="组合 26">
              <a:extLst>
                <a:ext uri="{FF2B5EF4-FFF2-40B4-BE49-F238E27FC236}">
                  <a16:creationId xmlns:a16="http://schemas.microsoft.com/office/drawing/2014/main" id="{942144DF-2196-6A33-A394-A455BC67FD7C}"/>
                </a:ext>
              </a:extLst>
            </p:cNvPr>
            <p:cNvGrpSpPr/>
            <p:nvPr/>
          </p:nvGrpSpPr>
          <p:grpSpPr>
            <a:xfrm>
              <a:off x="717056" y="2435735"/>
              <a:ext cx="215218" cy="342651"/>
              <a:chOff x="980103" y="2794449"/>
              <a:chExt cx="683814" cy="811033"/>
            </a:xfrm>
          </p:grpSpPr>
          <mc:AlternateContent xmlns:mc="http://schemas.openxmlformats.org/markup-compatibility/2006" xmlns:a14="http://schemas.microsoft.com/office/drawing/2010/main">
            <mc:Choice Requires="a14">
              <p:sp>
                <p:nvSpPr>
                  <p:cNvPr id="17" name="文本框 38">
                    <a:extLst>
                      <a:ext uri="{FF2B5EF4-FFF2-40B4-BE49-F238E27FC236}">
                        <a16:creationId xmlns:a16="http://schemas.microsoft.com/office/drawing/2014/main" id="{F89E143F-A547-65C3-8306-583FEB562C99}"/>
                      </a:ext>
                    </a:extLst>
                  </p:cNvPr>
                  <p:cNvSpPr txBox="1"/>
                  <p:nvPr/>
                </p:nvSpPr>
                <p:spPr>
                  <a:xfrm>
                    <a:off x="1094862" y="2957183"/>
                    <a:ext cx="447782" cy="510851"/>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8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3" name="文本框 42">
                    <a:extLst>
                      <a:ext uri="{FF2B5EF4-FFF2-40B4-BE49-F238E27FC236}">
                        <a16:creationId xmlns:a16="http://schemas.microsoft.com/office/drawing/2014/main" id="{C212C872-58F1-7B33-FCD3-FCEE6FE68E80}"/>
                      </a:ext>
                    </a:extLst>
                  </p:cNvPr>
                  <p:cNvSpPr txBox="1">
                    <a:spLocks noRot="1" noChangeAspect="1" noMove="1" noResize="1" noEditPoints="1" noAdjustHandles="1" noChangeArrowheads="1" noChangeShapeType="1" noTextEdit="1"/>
                  </p:cNvSpPr>
                  <p:nvPr/>
                </p:nvSpPr>
                <p:spPr>
                  <a:xfrm>
                    <a:off x="1094862" y="2957183"/>
                    <a:ext cx="447782" cy="510851"/>
                  </a:xfrm>
                  <a:prstGeom prst="rect">
                    <a:avLst/>
                  </a:prstGeom>
                  <a:blipFill>
                    <a:blip r:embed="rId49"/>
                    <a:stretch>
                      <a:fillRect l="-15000"/>
                    </a:stretch>
                  </a:blipFill>
                  <a:ln w="19050">
                    <a:noFill/>
                  </a:ln>
                </p:spPr>
                <p:txBody>
                  <a:bodyPr/>
                  <a:lstStyle/>
                  <a:p>
                    <a:r>
                      <a:rPr lang="zh-CN" altLang="en-US">
                        <a:noFill/>
                      </a:rPr>
                      <a:t> </a:t>
                    </a:r>
                  </a:p>
                </p:txBody>
              </p:sp>
            </mc:Fallback>
          </mc:AlternateContent>
          <p:sp>
            <p:nvSpPr>
              <p:cNvPr id="18" name="流程图: 手动操作 39">
                <a:extLst>
                  <a:ext uri="{FF2B5EF4-FFF2-40B4-BE49-F238E27FC236}">
                    <a16:creationId xmlns:a16="http://schemas.microsoft.com/office/drawing/2014/main" id="{09DA60E9-F464-A3FF-6B4C-C26F2163838B}"/>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5" name="文本框 27">
              <a:extLst>
                <a:ext uri="{FF2B5EF4-FFF2-40B4-BE49-F238E27FC236}">
                  <a16:creationId xmlns:a16="http://schemas.microsoft.com/office/drawing/2014/main" id="{4723475D-8510-E7E4-CFC1-A0EAAF14A616}"/>
                </a:ext>
              </a:extLst>
            </p:cNvPr>
            <p:cNvSpPr txBox="1"/>
            <p:nvPr/>
          </p:nvSpPr>
          <p:spPr>
            <a:xfrm>
              <a:off x="926815" y="2478413"/>
              <a:ext cx="72260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Segmentor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16" name="矩形 33">
              <a:extLst>
                <a:ext uri="{FF2B5EF4-FFF2-40B4-BE49-F238E27FC236}">
                  <a16:creationId xmlns:a16="http://schemas.microsoft.com/office/drawing/2014/main" id="{445CE046-C62A-D635-6C80-DF4539911F07}"/>
                </a:ext>
              </a:extLst>
            </p:cNvPr>
            <p:cNvSpPr/>
            <p:nvPr/>
          </p:nvSpPr>
          <p:spPr>
            <a:xfrm>
              <a:off x="575703" y="1473838"/>
              <a:ext cx="1190156" cy="1400650"/>
            </a:xfrm>
            <a:prstGeom prst="rect">
              <a:avLst/>
            </a:prstGeom>
            <a:no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3" name="Content Placeholder 32">
                <a:extLst>
                  <a:ext uri="{FF2B5EF4-FFF2-40B4-BE49-F238E27FC236}">
                    <a16:creationId xmlns:a16="http://schemas.microsoft.com/office/drawing/2014/main" id="{172646D5-8041-9F99-FA85-BEFEB2E15D18}"/>
                  </a:ext>
                </a:extLst>
              </p:cNvPr>
              <p:cNvSpPr>
                <a:spLocks noGrp="1"/>
              </p:cNvSpPr>
              <p:nvPr>
                <p:ph idx="1"/>
              </p:nvPr>
            </p:nvSpPr>
            <p:spPr>
              <a:xfrm>
                <a:off x="7120727" y="2066574"/>
                <a:ext cx="4656860" cy="3369811"/>
              </a:xfrm>
            </p:spPr>
            <p:txBody>
              <a:bodyPr>
                <a:normAutofit/>
              </a:bodyPr>
              <a:lstStyle/>
              <a:p>
                <a:r>
                  <a:rPr lang="en-US" sz="2400" dirty="0"/>
                  <a:t>Feature Consistency Strategy</a:t>
                </a:r>
              </a:p>
              <a:p>
                <a:pPr marL="0" indent="0">
                  <a:buNone/>
                </a:pPr>
                <a:r>
                  <a:rPr lang="en-US" sz="2400" dirty="0">
                    <a:latin typeface="NimbusRomNo9L"/>
                  </a:rPr>
                  <a:t>K</a:t>
                </a:r>
                <a:r>
                  <a:rPr lang="en-US" sz="2400" dirty="0">
                    <a:effectLst/>
                    <a:latin typeface="NimbusRomNo9L"/>
                  </a:rPr>
                  <a:t>eep the consistency features from generated image </a:t>
                </a:r>
                <a14:m>
                  <m:oMath xmlns:m="http://schemas.openxmlformats.org/officeDocument/2006/math">
                    <m:sSub>
                      <m:sSubPr>
                        <m:ctrlPr>
                          <a:rPr kumimoji="0" lang="en-US" altLang="zh-CN" sz="2400" b="0" i="1" u="none" strike="noStrike" kern="0" cap="none" spc="0" normalizeH="0" baseline="0" noProof="0" smtClean="0">
                            <a:ln>
                              <a:noFill/>
                            </a:ln>
                            <a:solidFill>
                              <a:prstClr val="black"/>
                            </a:solidFill>
                            <a:effectLst/>
                            <a:uLnTx/>
                            <a:uFillTx/>
                            <a:latin typeface="Cambria Math" panose="02040503050406030204" pitchFamily="18" charset="0"/>
                          </a:rPr>
                        </m:ctrlPr>
                      </m:sSubPr>
                      <m:e>
                        <m:acc>
                          <m:accPr>
                            <m:chr m:val="̃"/>
                            <m:ctrlPr>
                              <a:rPr kumimoji="0" lang="en-US" altLang="zh-CN" sz="24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2400" b="0" i="1" u="none" strike="noStrike" kern="0" cap="none" spc="0" normalizeH="0" baseline="0" noProof="0" smtClean="0">
                                <a:ln>
                                  <a:noFill/>
                                </a:ln>
                                <a:solidFill>
                                  <a:prstClr val="black"/>
                                </a:solidFill>
                                <a:effectLst/>
                                <a:uLnTx/>
                                <a:uFillTx/>
                                <a:latin typeface="Cambria Math" panose="02040503050406030204" pitchFamily="18" charset="0"/>
                              </a:rPr>
                              <m:t>𝑧</m:t>
                            </m:r>
                          </m:e>
                        </m:acc>
                      </m:e>
                      <m:sub>
                        <m:r>
                          <a:rPr kumimoji="0" lang="zh-CN" altLang="en-US" sz="2400" b="0" i="1" u="none" strike="noStrike" kern="0" cap="none" spc="0" normalizeH="0" baseline="0" noProof="0">
                            <a:ln>
                              <a:noFill/>
                            </a:ln>
                            <a:solidFill>
                              <a:prstClr val="black"/>
                            </a:solidFill>
                            <a:effectLst/>
                            <a:uLnTx/>
                            <a:uFillTx/>
                            <a:latin typeface="Cambria Math" panose="02040503050406030204" pitchFamily="18" charset="0"/>
                          </a:rPr>
                          <m:t>𝜆</m:t>
                        </m:r>
                      </m:sub>
                    </m:sSub>
                  </m:oMath>
                </a14:m>
                <a:r>
                  <a:rPr lang="en-US" sz="2400" kern="0" dirty="0">
                    <a:solidFill>
                      <a:prstClr val="black"/>
                    </a:solidFill>
                    <a:latin typeface="Microsoft YaHei" panose="020B0503020204020204" pitchFamily="34" charset="-122"/>
                    <a:ea typeface="Microsoft YaHei" panose="020B0503020204020204" pitchFamily="34" charset="-122"/>
                  </a:rPr>
                  <a:t> </a:t>
                </a:r>
                <a:r>
                  <a:rPr lang="en-US" sz="2400" dirty="0">
                    <a:effectLst/>
                    <a:latin typeface="NimbusRomNo9L"/>
                  </a:rPr>
                  <a:t>and the original mixed features </a:t>
                </a:r>
                <a14:m>
                  <m:oMath xmlns:m="http://schemas.openxmlformats.org/officeDocument/2006/math">
                    <m:sSub>
                      <m:sSubPr>
                        <m:ctrlPr>
                          <a:rPr lang="en-US" altLang="zh-CN" sz="2400" i="1" kern="0">
                            <a:solidFill>
                              <a:prstClr val="black"/>
                            </a:solidFill>
                            <a:latin typeface="Cambria Math" panose="02040503050406030204" pitchFamily="18" charset="0"/>
                          </a:rPr>
                        </m:ctrlPr>
                      </m:sSubPr>
                      <m:e>
                        <m:r>
                          <a:rPr lang="en-US" altLang="zh-CN" sz="2400" i="1" kern="0">
                            <a:solidFill>
                              <a:prstClr val="black"/>
                            </a:solidFill>
                            <a:latin typeface="Cambria Math" panose="02040503050406030204" pitchFamily="18" charset="0"/>
                          </a:rPr>
                          <m:t>𝑧</m:t>
                        </m:r>
                      </m:e>
                      <m:sub>
                        <m:r>
                          <a:rPr lang="zh-CN" altLang="en-US" sz="2400" i="1" kern="0">
                            <a:solidFill>
                              <a:prstClr val="black"/>
                            </a:solidFill>
                            <a:latin typeface="Cambria Math" panose="02040503050406030204" pitchFamily="18" charset="0"/>
                          </a:rPr>
                          <m:t>𝜆</m:t>
                        </m:r>
                        <m:r>
                          <m:rPr>
                            <m:nor/>
                          </m:rPr>
                          <a:rPr lang="zh-CN" altLang="en-US" sz="2400" kern="0">
                            <a:solidFill>
                              <a:prstClr val="black"/>
                            </a:solidFill>
                            <a:latin typeface="Microsoft YaHei" panose="020B0503020204020204" pitchFamily="34" charset="-122"/>
                            <a:ea typeface="Microsoft YaHei" panose="020B0503020204020204" pitchFamily="34" charset="-122"/>
                          </a:rPr>
                          <m:t> </m:t>
                        </m:r>
                      </m:sub>
                    </m:sSub>
                  </m:oMath>
                </a14:m>
                <a:r>
                  <a:rPr lang="en-US" sz="2400" dirty="0">
                    <a:effectLst/>
                    <a:latin typeface="NimbusRomNo9L"/>
                  </a:rPr>
                  <a:t>.</a:t>
                </a:r>
                <a:endParaRPr lang="en-US" sz="2400" dirty="0"/>
              </a:p>
              <a:p>
                <a:pPr marL="0" indent="0">
                  <a:buNone/>
                </a:pPr>
                <a:endParaRPr lang="en-US" sz="2000" dirty="0">
                  <a:effectLst/>
                  <a:latin typeface="NimbusRomNo9L"/>
                </a:endParaRPr>
              </a:p>
              <a:p>
                <a:pPr marL="0" indent="0">
                  <a:buNone/>
                </a:pPr>
                <a:endParaRPr lang="en-US" sz="2000" dirty="0">
                  <a:latin typeface="NimbusRomNo9L"/>
                </a:endParaRPr>
              </a:p>
              <a:p>
                <a:r>
                  <a:rPr lang="en-US" sz="2000" dirty="0">
                    <a:effectLst/>
                    <a:latin typeface="NimbusRomNo9L"/>
                  </a:rPr>
                  <a:t>Total Loss for MDs-AE</a:t>
                </a:r>
              </a:p>
            </p:txBody>
          </p:sp>
        </mc:Choice>
        <mc:Fallback xmlns="">
          <p:sp>
            <p:nvSpPr>
              <p:cNvPr id="33" name="Content Placeholder 32">
                <a:extLst>
                  <a:ext uri="{FF2B5EF4-FFF2-40B4-BE49-F238E27FC236}">
                    <a16:creationId xmlns:a16="http://schemas.microsoft.com/office/drawing/2014/main" id="{172646D5-8041-9F99-FA85-BEFEB2E15D18}"/>
                  </a:ext>
                </a:extLst>
              </p:cNvPr>
              <p:cNvSpPr>
                <a:spLocks noGrp="1" noRot="1" noChangeAspect="1" noMove="1" noResize="1" noEditPoints="1" noAdjustHandles="1" noChangeArrowheads="1" noChangeShapeType="1" noTextEdit="1"/>
              </p:cNvSpPr>
              <p:nvPr>
                <p:ph idx="1"/>
              </p:nvPr>
            </p:nvSpPr>
            <p:spPr>
              <a:xfrm>
                <a:off x="7120727" y="2066574"/>
                <a:ext cx="4656860" cy="3369811"/>
              </a:xfrm>
              <a:blipFill>
                <a:blip r:embed="rId82"/>
                <a:stretch>
                  <a:fillRect l="-2174" t="-2247" r="-298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74F299-2E73-F4F5-1CB4-B958E948E903}"/>
                  </a:ext>
                </a:extLst>
              </p:cNvPr>
              <p:cNvSpPr txBox="1"/>
              <p:nvPr/>
            </p:nvSpPr>
            <p:spPr>
              <a:xfrm>
                <a:off x="7142768" y="3766805"/>
                <a:ext cx="4176302" cy="39158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a:latin typeface="Cambria Math" panose="02040503050406030204" pitchFamily="18" charset="0"/>
                            </a:rPr>
                            <m:t>ℒ</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a:latin typeface="Cambria Math" panose="02040503050406030204" pitchFamily="18" charset="0"/>
                            </a:rPr>
                            <m:t>ℒ</m:t>
                          </m:r>
                        </m:e>
                        <m:sub>
                          <m:r>
                            <a:rPr lang="en-CN" i="1">
                              <a:latin typeface="Cambria Math" panose="02040503050406030204" pitchFamily="18" charset="0"/>
                            </a:rPr>
                            <m:t>𝑚𝑠𝑒</m:t>
                          </m:r>
                        </m:sub>
                      </m:sSub>
                      <m:d>
                        <m:dPr>
                          <m:ctrlPr>
                            <a:rPr lang="en-CN" i="1">
                              <a:solidFill>
                                <a:srgbClr val="836967"/>
                              </a:solidFill>
                              <a:latin typeface="Cambria Math" panose="02040503050406030204" pitchFamily="18" charset="0"/>
                            </a:rPr>
                          </m:ctrlPr>
                        </m:dPr>
                        <m:e>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𝑘𝑟</m:t>
                              </m:r>
                            </m:sub>
                          </m:sSub>
                          <m:r>
                            <a:rPr lang="en-CN">
                              <a:latin typeface="Cambria Math" panose="02040503050406030204" pitchFamily="18" charset="0"/>
                            </a:rPr>
                            <m:t>,</m:t>
                          </m:r>
                          <m:sSub>
                            <m:sSubPr>
                              <m:ctrlPr>
                                <a:rPr lang="en-CN" i="1">
                                  <a:solidFill>
                                    <a:srgbClr val="836967"/>
                                  </a:solidFill>
                                  <a:latin typeface="Cambria Math" panose="02040503050406030204" pitchFamily="18" charset="0"/>
                                </a:rPr>
                              </m:ctrlPr>
                            </m:sSubPr>
                            <m:e>
                              <m:acc>
                                <m:accPr>
                                  <m:chr m:val="̃"/>
                                  <m:ctrlPr>
                                    <a:rPr lang="en-CN" i="1">
                                      <a:solidFill>
                                        <a:srgbClr val="836967"/>
                                      </a:solidFill>
                                      <a:latin typeface="Cambria Math" panose="02040503050406030204" pitchFamily="18" charset="0"/>
                                    </a:rPr>
                                  </m:ctrlPr>
                                </m:accPr>
                                <m:e>
                                  <m:r>
                                    <a:rPr lang="en-CN" i="1">
                                      <a:latin typeface="Cambria Math" panose="02040503050406030204" pitchFamily="18" charset="0"/>
                                    </a:rPr>
                                    <m:t>𝑧</m:t>
                                  </m:r>
                                </m:e>
                              </m:acc>
                            </m:e>
                            <m:sub>
                              <m:r>
                                <a:rPr lang="en-CN" i="1">
                                  <a:latin typeface="Cambria Math" panose="02040503050406030204" pitchFamily="18" charset="0"/>
                                </a:rPr>
                                <m:t>𝑘𝑟</m:t>
                              </m:r>
                            </m:sub>
                          </m:sSub>
                        </m:e>
                      </m:d>
                    </m:oMath>
                  </m:oMathPara>
                </a14:m>
                <a:endParaRPr lang="en-CN" dirty="0"/>
              </a:p>
            </p:txBody>
          </p:sp>
        </mc:Choice>
        <mc:Fallback xmlns="">
          <p:sp>
            <p:nvSpPr>
              <p:cNvPr id="3" name="TextBox 2">
                <a:extLst>
                  <a:ext uri="{FF2B5EF4-FFF2-40B4-BE49-F238E27FC236}">
                    <a16:creationId xmlns:a16="http://schemas.microsoft.com/office/drawing/2014/main" id="{F074F299-2E73-F4F5-1CB4-B958E948E903}"/>
                  </a:ext>
                </a:extLst>
              </p:cNvPr>
              <p:cNvSpPr txBox="1">
                <a:spLocks noRot="1" noChangeAspect="1" noMove="1" noResize="1" noEditPoints="1" noAdjustHandles="1" noChangeArrowheads="1" noChangeShapeType="1" noTextEdit="1"/>
              </p:cNvSpPr>
              <p:nvPr/>
            </p:nvSpPr>
            <p:spPr>
              <a:xfrm>
                <a:off x="7142768" y="3766805"/>
                <a:ext cx="4176302" cy="391582"/>
              </a:xfrm>
              <a:prstGeom prst="rect">
                <a:avLst/>
              </a:prstGeom>
              <a:blipFill>
                <a:blip r:embed="rId83"/>
                <a:stretch>
                  <a:fillRect b="-9375"/>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58F23FE-0F2B-5999-E4DD-7BCC359F79F6}"/>
                  </a:ext>
                </a:extLst>
              </p:cNvPr>
              <p:cNvSpPr txBox="1"/>
              <p:nvPr/>
            </p:nvSpPr>
            <p:spPr>
              <a:xfrm>
                <a:off x="7120727" y="4864965"/>
                <a:ext cx="4444548"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a:latin typeface="Cambria Math" panose="02040503050406030204" pitchFamily="18" charset="0"/>
                            </a:rPr>
                            <m:t>ℒ</m:t>
                          </m:r>
                        </m:e>
                        <m:sub>
                          <m:r>
                            <a:rPr lang="en-CN" i="1">
                              <a:latin typeface="Cambria Math" panose="02040503050406030204" pitchFamily="18" charset="0"/>
                            </a:rPr>
                            <m:t>𝐼𝐷𝑠</m:t>
                          </m:r>
                          <m:r>
                            <a:rPr lang="en-CN" i="0">
                              <a:latin typeface="Cambria Math" panose="02040503050406030204" pitchFamily="18" charset="0"/>
                            </a:rPr>
                            <m:t>−</m:t>
                          </m:r>
                          <m:r>
                            <a:rPr lang="en-CN" i="1">
                              <a:latin typeface="Cambria Math" panose="02040503050406030204" pitchFamily="18" charset="0"/>
                            </a:rPr>
                            <m:t>𝐴𝐸</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𝑟𝑒𝑐</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𝐷𝑖𝑐𝑒</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𝜆</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oMath>
                  </m:oMathPara>
                </a14:m>
                <a:endParaRPr lang="en-CN" dirty="0"/>
              </a:p>
            </p:txBody>
          </p:sp>
        </mc:Choice>
        <mc:Fallback xmlns="">
          <p:sp>
            <p:nvSpPr>
              <p:cNvPr id="23" name="TextBox 22">
                <a:extLst>
                  <a:ext uri="{FF2B5EF4-FFF2-40B4-BE49-F238E27FC236}">
                    <a16:creationId xmlns:a16="http://schemas.microsoft.com/office/drawing/2014/main" id="{658F23FE-0F2B-5999-E4DD-7BCC359F79F6}"/>
                  </a:ext>
                </a:extLst>
              </p:cNvPr>
              <p:cNvSpPr txBox="1">
                <a:spLocks noRot="1" noChangeAspect="1" noMove="1" noResize="1" noEditPoints="1" noAdjustHandles="1" noChangeArrowheads="1" noChangeShapeType="1" noTextEdit="1"/>
              </p:cNvSpPr>
              <p:nvPr/>
            </p:nvSpPr>
            <p:spPr>
              <a:xfrm>
                <a:off x="7120727" y="4864965"/>
                <a:ext cx="4444548" cy="391582"/>
              </a:xfrm>
              <a:prstGeom prst="rect">
                <a:avLst/>
              </a:prstGeom>
              <a:blipFill>
                <a:blip r:embed="rId84"/>
                <a:stretch>
                  <a:fillRect b="-9677"/>
                </a:stretch>
              </a:blipFill>
            </p:spPr>
            <p:txBody>
              <a:bodyPr/>
              <a:lstStyle/>
              <a:p>
                <a:r>
                  <a:rPr lang="en-CN">
                    <a:noFill/>
                  </a:rPr>
                  <a:t> </a:t>
                </a:r>
              </a:p>
            </p:txBody>
          </p:sp>
        </mc:Fallback>
      </mc:AlternateContent>
      <p:sp>
        <p:nvSpPr>
          <p:cNvPr id="2" name="Slide Number Placeholder 1">
            <a:extLst>
              <a:ext uri="{FF2B5EF4-FFF2-40B4-BE49-F238E27FC236}">
                <a16:creationId xmlns:a16="http://schemas.microsoft.com/office/drawing/2014/main" id="{A583DBE7-82CB-4DAE-E7A4-9742A4972AD9}"/>
              </a:ext>
            </a:extLst>
          </p:cNvPr>
          <p:cNvSpPr>
            <a:spLocks noGrp="1"/>
          </p:cNvSpPr>
          <p:nvPr>
            <p:ph type="sldNum" sz="quarter" idx="12"/>
          </p:nvPr>
        </p:nvSpPr>
        <p:spPr/>
        <p:txBody>
          <a:bodyPr/>
          <a:lstStyle/>
          <a:p>
            <a:fld id="{4BF843C4-02D7-D548-A4C0-CA8C7E2CA56E}" type="slidenum">
              <a:rPr lang="en-CN" smtClean="0"/>
              <a:t>10</a:t>
            </a:fld>
            <a:endParaRPr lang="en-C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C49046-15F8-58A7-97E5-CEFA1441C341}"/>
                  </a:ext>
                </a:extLst>
              </p:cNvPr>
              <p:cNvSpPr txBox="1"/>
              <p:nvPr/>
            </p:nvSpPr>
            <p:spPr>
              <a:xfrm>
                <a:off x="7273127" y="5017365"/>
                <a:ext cx="4444548"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a:latin typeface="Cambria Math" panose="02040503050406030204" pitchFamily="18" charset="0"/>
                            </a:rPr>
                            <m:t>ℒ</m:t>
                          </m:r>
                        </m:e>
                        <m:sub>
                          <m:r>
                            <a:rPr lang="en-CN" i="1">
                              <a:latin typeface="Cambria Math" panose="02040503050406030204" pitchFamily="18" charset="0"/>
                            </a:rPr>
                            <m:t>𝐼𝐷𝑠</m:t>
                          </m:r>
                          <m:r>
                            <a:rPr lang="en-CN" i="0">
                              <a:latin typeface="Cambria Math" panose="02040503050406030204" pitchFamily="18" charset="0"/>
                            </a:rPr>
                            <m:t>−</m:t>
                          </m:r>
                          <m:r>
                            <a:rPr lang="en-CN" i="1">
                              <a:latin typeface="Cambria Math" panose="02040503050406030204" pitchFamily="18" charset="0"/>
                            </a:rPr>
                            <m:t>𝐴𝐸</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𝑟𝑒𝑐</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𝐷𝑖𝑐𝑒</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𝜆</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oMath>
                  </m:oMathPara>
                </a14:m>
                <a:endParaRPr lang="en-CN" dirty="0"/>
              </a:p>
            </p:txBody>
          </p:sp>
        </mc:Choice>
        <mc:Fallback xmlns="">
          <p:sp>
            <p:nvSpPr>
              <p:cNvPr id="5" name="TextBox 4">
                <a:extLst>
                  <a:ext uri="{FF2B5EF4-FFF2-40B4-BE49-F238E27FC236}">
                    <a16:creationId xmlns:a16="http://schemas.microsoft.com/office/drawing/2014/main" id="{DCC49046-15F8-58A7-97E5-CEFA1441C341}"/>
                  </a:ext>
                </a:extLst>
              </p:cNvPr>
              <p:cNvSpPr txBox="1">
                <a:spLocks noRot="1" noChangeAspect="1" noMove="1" noResize="1" noEditPoints="1" noAdjustHandles="1" noChangeArrowheads="1" noChangeShapeType="1" noTextEdit="1"/>
              </p:cNvSpPr>
              <p:nvPr/>
            </p:nvSpPr>
            <p:spPr>
              <a:xfrm>
                <a:off x="7273127" y="5017365"/>
                <a:ext cx="4444548" cy="391582"/>
              </a:xfrm>
              <a:prstGeom prst="rect">
                <a:avLst/>
              </a:prstGeom>
              <a:blipFill>
                <a:blip r:embed="rId85"/>
                <a:stretch>
                  <a:fillRect b="-9677"/>
                </a:stretch>
              </a:blipFill>
            </p:spPr>
            <p:txBody>
              <a:bodyPr/>
              <a:lstStyle/>
              <a:p>
                <a:r>
                  <a:rPr lang="en-CN">
                    <a:noFill/>
                  </a:rPr>
                  <a:t> </a:t>
                </a:r>
              </a:p>
            </p:txBody>
          </p:sp>
        </mc:Fallback>
      </mc:AlternateContent>
    </p:spTree>
    <p:extLst>
      <p:ext uri="{BB962C8B-B14F-4D97-AF65-F5344CB8AC3E}">
        <p14:creationId xmlns:p14="http://schemas.microsoft.com/office/powerpoint/2010/main" val="308657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ontent Placeholder 32">
            <a:extLst>
              <a:ext uri="{FF2B5EF4-FFF2-40B4-BE49-F238E27FC236}">
                <a16:creationId xmlns:a16="http://schemas.microsoft.com/office/drawing/2014/main" id="{2ED82672-D0B7-9B10-429E-2E549B0CFEB8}"/>
              </a:ext>
            </a:extLst>
          </p:cNvPr>
          <p:cNvSpPr>
            <a:spLocks noGrp="1"/>
          </p:cNvSpPr>
          <p:nvPr>
            <p:ph idx="1"/>
          </p:nvPr>
        </p:nvSpPr>
        <p:spPr>
          <a:xfrm>
            <a:off x="3954568" y="1928304"/>
            <a:ext cx="7209591" cy="4351520"/>
          </a:xfrm>
        </p:spPr>
        <p:txBody>
          <a:bodyPr>
            <a:normAutofit/>
          </a:bodyPr>
          <a:lstStyle/>
          <a:p>
            <a:r>
              <a:rPr lang="en-US" sz="2400" dirty="0"/>
              <a:t>Augment Data from Morphology and Style Perspective </a:t>
            </a:r>
            <a:endParaRPr lang="en-US" sz="2000" dirty="0">
              <a:effectLst/>
              <a:latin typeface="NimbusRomNo9L"/>
            </a:endParaRPr>
          </a:p>
          <a:p>
            <a:pPr marL="0" indent="0">
              <a:buNone/>
            </a:pPr>
            <a:endParaRPr lang="en-US" sz="2000" dirty="0">
              <a:latin typeface="NimbusRomNo9L"/>
            </a:endParaRPr>
          </a:p>
          <a:p>
            <a:pPr marL="0" indent="0">
              <a:buNone/>
            </a:pPr>
            <a:endParaRPr lang="en-US" sz="2000" dirty="0">
              <a:latin typeface="NimbusRomNo9L"/>
            </a:endParaRPr>
          </a:p>
          <a:p>
            <a:pPr marL="0" indent="0">
              <a:buNone/>
            </a:pPr>
            <a:endParaRPr lang="en-US" sz="2000" dirty="0">
              <a:effectLst/>
              <a:latin typeface="NimbusRomNo9L"/>
            </a:endParaRPr>
          </a:p>
          <a:p>
            <a:pPr marL="0" indent="0">
              <a:buNone/>
            </a:pPr>
            <a:endParaRPr lang="en-US" sz="2000" dirty="0">
              <a:effectLst/>
              <a:latin typeface="NimbusRomNo9L"/>
            </a:endParaRPr>
          </a:p>
          <a:p>
            <a:r>
              <a:rPr lang="en-US" sz="2400" dirty="0">
                <a:effectLst/>
                <a:latin typeface="NimbusRomNo9L"/>
              </a:rPr>
              <a:t>Train Segmentor with Consistency Loss</a:t>
            </a:r>
          </a:p>
          <a:p>
            <a:pPr marL="0" indent="0">
              <a:buNone/>
            </a:pPr>
            <a:endParaRPr lang="en-US" sz="2000" dirty="0">
              <a:latin typeface="NimbusRomNo9L"/>
            </a:endParaRP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D878BE5-11F5-8A8C-B4D3-8F7376921533}"/>
                  </a:ext>
                </a:extLst>
              </p:cNvPr>
              <p:cNvSpPr txBox="1"/>
              <p:nvPr/>
            </p:nvSpPr>
            <p:spPr>
              <a:xfrm>
                <a:off x="4209899" y="2521187"/>
                <a:ext cx="2632516"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r>
                            <a:rPr lang="en-US" altLang="zh-CN" b="0" i="1" smtClean="0">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b="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i="1">
                                  <a:solidFill>
                                    <a:prstClr val="black"/>
                                  </a:solidFill>
                                  <a:latin typeface="Cambria Math" panose="02040503050406030204" pitchFamily="18" charset="0"/>
                                </a:rPr>
                                <m:t>𝜆</m:t>
                              </m:r>
                            </m:sub>
                          </m:sSub>
                        </m:e>
                      </m:d>
                      <m:r>
                        <a:rPr lang="en-US" b="0" i="1" smtClean="0">
                          <a:latin typeface="Cambria Math" panose="02040503050406030204" pitchFamily="18" charset="0"/>
                        </a:rPr>
                        <m:t>=</m:t>
                      </m:r>
                      <m:r>
                        <m:rPr>
                          <m:nor/>
                        </m:rPr>
                        <a:rPr lang="en-US" b="0" i="0" smtClean="0">
                          <a:latin typeface="Cambria Math" panose="02040503050406030204" pitchFamily="18" charset="0"/>
                        </a:rPr>
                        <m:t>MDs</m:t>
                      </m:r>
                      <m:r>
                        <m:rPr>
                          <m:nor/>
                        </m:rPr>
                        <a:rPr lang="en-US" b="0" i="0" smtClean="0">
                          <a:latin typeface="Cambria Math" panose="02040503050406030204" pitchFamily="18" charset="0"/>
                        </a:rPr>
                        <m:t>−</m:t>
                      </m:r>
                      <m:r>
                        <m:rPr>
                          <m:nor/>
                        </m:rPr>
                        <a:rPr lang="en-US" b="0" i="0" smtClean="0">
                          <a:latin typeface="Cambria Math" panose="02040503050406030204" pitchFamily="18" charset="0"/>
                        </a:rPr>
                        <m:t>AE</m:t>
                      </m:r>
                      <m:r>
                        <a:rPr lang="en-US" b="0" i="1" smtClean="0">
                          <a:latin typeface="Cambria Math" panose="02040503050406030204" pitchFamily="18" charset="0"/>
                        </a:rPr>
                        <m:t>(</m:t>
                      </m:r>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b="0" i="1" smtClean="0">
                          <a:latin typeface="Cambria Math" panose="02040503050406030204" pitchFamily="18" charset="0"/>
                        </a:rPr>
                        <m:t>)</m:t>
                      </m:r>
                    </m:oMath>
                  </m:oMathPara>
                </a14:m>
                <a:endParaRPr lang="en-CN" dirty="0"/>
              </a:p>
            </p:txBody>
          </p:sp>
        </mc:Choice>
        <mc:Fallback xmlns="">
          <p:sp>
            <p:nvSpPr>
              <p:cNvPr id="12" name="TextBox 11">
                <a:extLst>
                  <a:ext uri="{FF2B5EF4-FFF2-40B4-BE49-F238E27FC236}">
                    <a16:creationId xmlns:a16="http://schemas.microsoft.com/office/drawing/2014/main" id="{DD878BE5-11F5-8A8C-B4D3-8F7376921533}"/>
                  </a:ext>
                </a:extLst>
              </p:cNvPr>
              <p:cNvSpPr txBox="1">
                <a:spLocks noRot="1" noChangeAspect="1" noMove="1" noResize="1" noEditPoints="1" noAdjustHandles="1" noChangeArrowheads="1" noChangeShapeType="1" noTextEdit="1"/>
              </p:cNvSpPr>
              <p:nvPr/>
            </p:nvSpPr>
            <p:spPr>
              <a:xfrm>
                <a:off x="4209899" y="2521187"/>
                <a:ext cx="2632516" cy="312650"/>
              </a:xfrm>
              <a:prstGeom prst="rect">
                <a:avLst/>
              </a:prstGeom>
              <a:blipFill>
                <a:blip r:embed="rId3"/>
                <a:stretch>
                  <a:fillRect t="-7692" r="-2885" b="-2692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1DB44D-07E4-7264-1C8D-19208508B019}"/>
                  </a:ext>
                </a:extLst>
              </p:cNvPr>
              <p:cNvSpPr txBox="1"/>
              <p:nvPr/>
            </p:nvSpPr>
            <p:spPr>
              <a:xfrm>
                <a:off x="4272198" y="5632572"/>
                <a:ext cx="2402502" cy="2995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CN"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rPr>
                            <m:t>𝐷𝐺</m:t>
                          </m:r>
                        </m:sub>
                      </m:sSub>
                      <m:r>
                        <a:rPr lang="en-US" b="0" i="1" smtClean="0">
                          <a:latin typeface="Cambria Math" panose="02040503050406030204" pitchFamily="18" charset="0"/>
                        </a:rPr>
                        <m:t>=</m:t>
                      </m:r>
                      <m:sSub>
                        <m:sSubPr>
                          <m:ctrlPr>
                            <a:rPr lang="en-CN" i="1">
                              <a:latin typeface="Cambria Math" panose="02040503050406030204" pitchFamily="18" charset="0"/>
                            </a:rPr>
                          </m:ctrlPr>
                        </m:sSubPr>
                        <m:e>
                          <m:r>
                            <a:rPr lang="en-CN"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𝑠𝑒𝑔</m:t>
                          </m:r>
                        </m:sub>
                      </m:sSub>
                      <m:r>
                        <a:rPr lang="en-US" b="0" i="1" smtClean="0">
                          <a:latin typeface="Cambria Math" panose="02040503050406030204" pitchFamily="18" charset="0"/>
                        </a:rPr>
                        <m:t>+</m:t>
                      </m:r>
                      <m:sSub>
                        <m:sSubPr>
                          <m:ctrlPr>
                            <a:rPr lang="en-CN" i="1">
                              <a:latin typeface="Cambria Math" panose="02040503050406030204" pitchFamily="18" charset="0"/>
                            </a:rPr>
                          </m:ctrlPr>
                        </m:sSubPr>
                        <m:e>
                          <m:r>
                            <a:rPr lang="en-CN"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𝑝𝑟𝑒𝑑</m:t>
                          </m:r>
                          <m:r>
                            <a:rPr lang="en-US" i="1">
                              <a:latin typeface="Cambria Math" panose="02040503050406030204" pitchFamily="18" charset="0"/>
                            </a:rPr>
                            <m:t>−</m:t>
                          </m:r>
                          <m:r>
                            <a:rPr lang="en-US" i="1">
                              <a:latin typeface="Cambria Math" panose="02040503050406030204" pitchFamily="18" charset="0"/>
                            </a:rPr>
                            <m:t>𝑐𝑜𝑛</m:t>
                          </m:r>
                        </m:sub>
                      </m:sSub>
                    </m:oMath>
                  </m:oMathPara>
                </a14:m>
                <a:endParaRPr lang="en-CN" dirty="0"/>
              </a:p>
            </p:txBody>
          </p:sp>
        </mc:Choice>
        <mc:Fallback xmlns="">
          <p:sp>
            <p:nvSpPr>
              <p:cNvPr id="13" name="TextBox 12">
                <a:extLst>
                  <a:ext uri="{FF2B5EF4-FFF2-40B4-BE49-F238E27FC236}">
                    <a16:creationId xmlns:a16="http://schemas.microsoft.com/office/drawing/2014/main" id="{431DB44D-07E4-7264-1C8D-19208508B019}"/>
                  </a:ext>
                </a:extLst>
              </p:cNvPr>
              <p:cNvSpPr txBox="1">
                <a:spLocks noRot="1" noChangeAspect="1" noMove="1" noResize="1" noEditPoints="1" noAdjustHandles="1" noChangeArrowheads="1" noChangeShapeType="1" noTextEdit="1"/>
              </p:cNvSpPr>
              <p:nvPr/>
            </p:nvSpPr>
            <p:spPr>
              <a:xfrm>
                <a:off x="4272198" y="5632572"/>
                <a:ext cx="2402502" cy="299569"/>
              </a:xfrm>
              <a:prstGeom prst="rect">
                <a:avLst/>
              </a:prstGeom>
              <a:blipFill>
                <a:blip r:embed="rId4"/>
                <a:stretch>
                  <a:fillRect l="-2105" b="-20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0E89C67-49BA-0AC7-7344-FFCC7B7AFEB1}"/>
                  </a:ext>
                </a:extLst>
              </p:cNvPr>
              <p:cNvSpPr txBox="1"/>
              <p:nvPr/>
            </p:nvSpPr>
            <p:spPr>
              <a:xfrm>
                <a:off x="4262602" y="5105993"/>
                <a:ext cx="272978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CN"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rPr>
                            <m:t>𝑝𝑟𝑒𝑑</m:t>
                          </m:r>
                          <m:r>
                            <a:rPr lang="en-US" b="0" i="1" smtClean="0">
                              <a:latin typeface="Cambria Math" panose="02040503050406030204" pitchFamily="18" charset="0"/>
                            </a:rPr>
                            <m:t>−</m:t>
                          </m:r>
                          <m:r>
                            <a:rPr lang="en-US" b="0" i="1" smtClean="0">
                              <a:latin typeface="Cambria Math" panose="02040503050406030204" pitchFamily="18" charset="0"/>
                            </a:rPr>
                            <m:t>𝑐𝑜𝑛</m:t>
                          </m:r>
                        </m:sub>
                      </m:sSub>
                      <m:r>
                        <a:rPr lang="en-US" b="0" i="1" smtClean="0">
                          <a:latin typeface="Cambria Math" panose="02040503050406030204" pitchFamily="18" charset="0"/>
                        </a:rPr>
                        <m:t>=</m:t>
                      </m:r>
                      <m:r>
                        <m:rPr>
                          <m:sty m:val="p"/>
                        </m:rPr>
                        <a:rPr lang="en-US">
                          <a:latin typeface="Cambria Math" panose="02040503050406030204" pitchFamily="18" charset="0"/>
                        </a:rPr>
                        <m:t>KLD</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zh-CN" altLang="en-US" i="1">
                              <a:solidFill>
                                <a:prstClr val="black"/>
                              </a:solidFill>
                              <a:latin typeface="Cambria Math" panose="02040503050406030204" pitchFamily="18" charset="0"/>
                            </a:rPr>
                            <m:t>𝜆</m:t>
                          </m:r>
                          <m:r>
                            <a:rPr lang="en-US" altLang="zh-CN" i="1">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1</m:t>
                          </m:r>
                        </m:sub>
                      </m:sSub>
                      <m:r>
                        <a:rPr lang="en-US" altLang="zh-CN" b="0" i="1" smtClean="0">
                          <a:solidFill>
                            <a:prstClr val="black"/>
                          </a:solidFill>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zh-CN" altLang="en-US" i="1">
                              <a:solidFill>
                                <a:prstClr val="black"/>
                              </a:solidFill>
                              <a:latin typeface="Cambria Math" panose="02040503050406030204" pitchFamily="18" charset="0"/>
                            </a:rPr>
                            <m:t>𝜆</m:t>
                          </m:r>
                          <m:r>
                            <a:rPr lang="en-US" altLang="zh-CN" i="1">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2</m:t>
                          </m:r>
                        </m:sub>
                      </m:sSub>
                      <m:r>
                        <a:rPr lang="en-US" altLang="zh-CN" b="0" i="1" smtClean="0">
                          <a:solidFill>
                            <a:prstClr val="black"/>
                          </a:solidFill>
                          <a:latin typeface="Cambria Math" panose="02040503050406030204" pitchFamily="18" charset="0"/>
                        </a:rPr>
                        <m:t>)</m:t>
                      </m:r>
                    </m:oMath>
                  </m:oMathPara>
                </a14:m>
                <a:endParaRPr lang="en-CN" dirty="0"/>
              </a:p>
            </p:txBody>
          </p:sp>
        </mc:Choice>
        <mc:Fallback xmlns="">
          <p:sp>
            <p:nvSpPr>
              <p:cNvPr id="14" name="TextBox 13">
                <a:extLst>
                  <a:ext uri="{FF2B5EF4-FFF2-40B4-BE49-F238E27FC236}">
                    <a16:creationId xmlns:a16="http://schemas.microsoft.com/office/drawing/2014/main" id="{E0E89C67-49BA-0AC7-7344-FFCC7B7AFEB1}"/>
                  </a:ext>
                </a:extLst>
              </p:cNvPr>
              <p:cNvSpPr txBox="1">
                <a:spLocks noRot="1" noChangeAspect="1" noMove="1" noResize="1" noEditPoints="1" noAdjustHandles="1" noChangeArrowheads="1" noChangeShapeType="1" noTextEdit="1"/>
              </p:cNvSpPr>
              <p:nvPr/>
            </p:nvSpPr>
            <p:spPr>
              <a:xfrm>
                <a:off x="4262602" y="5105993"/>
                <a:ext cx="2729786" cy="298415"/>
              </a:xfrm>
              <a:prstGeom prst="rect">
                <a:avLst/>
              </a:prstGeom>
              <a:blipFill>
                <a:blip r:embed="rId5"/>
                <a:stretch>
                  <a:fillRect l="-1389" t="-16667" r="-2778" b="-29167"/>
                </a:stretch>
              </a:blipFill>
            </p:spPr>
            <p:txBody>
              <a:bodyPr/>
              <a:lstStyle/>
              <a:p>
                <a:r>
                  <a:rPr lang="en-CN">
                    <a:noFill/>
                  </a:rPr>
                  <a:t> </a:t>
                </a:r>
              </a:p>
            </p:txBody>
          </p:sp>
        </mc:Fallback>
      </mc:AlternateContent>
      <p:grpSp>
        <p:nvGrpSpPr>
          <p:cNvPr id="15" name="Group 14">
            <a:extLst>
              <a:ext uri="{FF2B5EF4-FFF2-40B4-BE49-F238E27FC236}">
                <a16:creationId xmlns:a16="http://schemas.microsoft.com/office/drawing/2014/main" id="{84D22A50-2BFF-4676-ADCF-EFE6C77D12AE}"/>
              </a:ext>
            </a:extLst>
          </p:cNvPr>
          <p:cNvGrpSpPr/>
          <p:nvPr/>
        </p:nvGrpSpPr>
        <p:grpSpPr>
          <a:xfrm>
            <a:off x="2323941" y="2329875"/>
            <a:ext cx="1194171" cy="1400650"/>
            <a:chOff x="8507310" y="2436638"/>
            <a:chExt cx="1194171" cy="1400650"/>
          </a:xfrm>
        </p:grpSpPr>
        <p:grpSp>
          <p:nvGrpSpPr>
            <p:cNvPr id="16" name="组合 22">
              <a:extLst>
                <a:ext uri="{FF2B5EF4-FFF2-40B4-BE49-F238E27FC236}">
                  <a16:creationId xmlns:a16="http://schemas.microsoft.com/office/drawing/2014/main" id="{6AD7C9D9-EC4F-307E-FE7D-5E4BB044002B}"/>
                </a:ext>
              </a:extLst>
            </p:cNvPr>
            <p:cNvGrpSpPr/>
            <p:nvPr/>
          </p:nvGrpSpPr>
          <p:grpSpPr>
            <a:xfrm>
              <a:off x="8648662" y="2526484"/>
              <a:ext cx="215218" cy="342651"/>
              <a:chOff x="980102" y="2794451"/>
              <a:chExt cx="683815" cy="811033"/>
            </a:xfrm>
          </p:grpSpPr>
          <mc:AlternateContent xmlns:mc="http://schemas.openxmlformats.org/markup-compatibility/2006" xmlns:a14="http://schemas.microsoft.com/office/drawing/2010/main">
            <mc:Choice Requires="a14">
              <p:sp>
                <p:nvSpPr>
                  <p:cNvPr id="27" name="文本框 42">
                    <a:extLst>
                      <a:ext uri="{FF2B5EF4-FFF2-40B4-BE49-F238E27FC236}">
                        <a16:creationId xmlns:a16="http://schemas.microsoft.com/office/drawing/2014/main" id="{8F570895-29C9-317C-34B9-60D6FA82EACE}"/>
                      </a:ext>
                    </a:extLst>
                  </p:cNvPr>
                  <p:cNvSpPr txBox="1"/>
                  <p:nvPr/>
                </p:nvSpPr>
                <p:spPr>
                  <a:xfrm>
                    <a:off x="1094862" y="2957183"/>
                    <a:ext cx="447782"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E7424162-4E09-3C7A-3D14-B3B46DD52EB7}"/>
                      </a:ext>
                    </a:extLst>
                  </p:cNvPr>
                  <p:cNvSpPr txBox="1">
                    <a:spLocks noRot="1" noChangeAspect="1" noMove="1" noResize="1" noEditPoints="1" noAdjustHandles="1" noChangeArrowheads="1" noChangeShapeType="1" noTextEdit="1"/>
                  </p:cNvSpPr>
                  <p:nvPr/>
                </p:nvSpPr>
                <p:spPr>
                  <a:xfrm>
                    <a:off x="1094862" y="2957183"/>
                    <a:ext cx="447782" cy="509942"/>
                  </a:xfrm>
                  <a:prstGeom prst="rect">
                    <a:avLst/>
                  </a:prstGeom>
                  <a:blipFill>
                    <a:blip r:embed="rId47"/>
                    <a:stretch>
                      <a:fillRect l="-20000"/>
                    </a:stretch>
                  </a:blipFill>
                  <a:ln w="19050">
                    <a:noFill/>
                  </a:ln>
                </p:spPr>
                <p:txBody>
                  <a:bodyPr/>
                  <a:lstStyle/>
                  <a:p>
                    <a:r>
                      <a:rPr lang="zh-CN" altLang="en-US">
                        <a:noFill/>
                      </a:rPr>
                      <a:t> </a:t>
                    </a:r>
                  </a:p>
                </p:txBody>
              </p:sp>
            </mc:Fallback>
          </mc:AlternateContent>
          <p:sp>
            <p:nvSpPr>
              <p:cNvPr id="28" name="流程图: 手动操作 43">
                <a:extLst>
                  <a:ext uri="{FF2B5EF4-FFF2-40B4-BE49-F238E27FC236}">
                    <a16:creationId xmlns:a16="http://schemas.microsoft.com/office/drawing/2014/main" id="{006E7D51-0AFB-A9BA-2D1D-8FB9017CA180}"/>
                  </a:ext>
                </a:extLst>
              </p:cNvPr>
              <p:cNvSpPr/>
              <p:nvPr/>
            </p:nvSpPr>
            <p:spPr>
              <a:xfrm rot="16200000">
                <a:off x="916493" y="2858060"/>
                <a:ext cx="811033" cy="683815"/>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7" name="文本框 23">
              <a:extLst>
                <a:ext uri="{FF2B5EF4-FFF2-40B4-BE49-F238E27FC236}">
                  <a16:creationId xmlns:a16="http://schemas.microsoft.com/office/drawing/2014/main" id="{0565B9FC-772C-F14D-C551-9EDDF0191B44}"/>
                </a:ext>
              </a:extLst>
            </p:cNvPr>
            <p:cNvSpPr txBox="1"/>
            <p:nvPr/>
          </p:nvSpPr>
          <p:spPr>
            <a:xfrm>
              <a:off x="8858422" y="2590020"/>
              <a:ext cx="56938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Encoder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8" name="组合 24">
              <a:extLst>
                <a:ext uri="{FF2B5EF4-FFF2-40B4-BE49-F238E27FC236}">
                  <a16:creationId xmlns:a16="http://schemas.microsoft.com/office/drawing/2014/main" id="{A41C265F-D8B7-C22B-8ED7-3383A4ECFB6B}"/>
                </a:ext>
              </a:extLst>
            </p:cNvPr>
            <p:cNvGrpSpPr/>
            <p:nvPr/>
          </p:nvGrpSpPr>
          <p:grpSpPr>
            <a:xfrm>
              <a:off x="8645254" y="2968408"/>
              <a:ext cx="215218" cy="342651"/>
              <a:chOff x="980103" y="2794449"/>
              <a:chExt cx="683814" cy="811033"/>
            </a:xfrm>
          </p:grpSpPr>
          <mc:AlternateContent xmlns:mc="http://schemas.openxmlformats.org/markup-compatibility/2006" xmlns:a14="http://schemas.microsoft.com/office/drawing/2010/main">
            <mc:Choice Requires="a14">
              <p:sp>
                <p:nvSpPr>
                  <p:cNvPr id="25" name="文本框 40">
                    <a:extLst>
                      <a:ext uri="{FF2B5EF4-FFF2-40B4-BE49-F238E27FC236}">
                        <a16:creationId xmlns:a16="http://schemas.microsoft.com/office/drawing/2014/main" id="{461FC18D-3D30-319C-2105-917C980535DF}"/>
                      </a:ext>
                    </a:extLst>
                  </p:cNvPr>
                  <p:cNvSpPr txBox="1"/>
                  <p:nvPr/>
                </p:nvSpPr>
                <p:spPr>
                  <a:xfrm>
                    <a:off x="1094861" y="2957183"/>
                    <a:ext cx="447781"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37" name="文本框 40">
                    <a:extLst>
                      <a:ext uri="{FF2B5EF4-FFF2-40B4-BE49-F238E27FC236}">
                        <a16:creationId xmlns:a16="http://schemas.microsoft.com/office/drawing/2014/main" id="{77B72CD1-3FED-118C-2FF1-7D2370396407}"/>
                      </a:ext>
                    </a:extLst>
                  </p:cNvPr>
                  <p:cNvSpPr txBox="1">
                    <a:spLocks noRot="1" noChangeAspect="1" noMove="1" noResize="1" noEditPoints="1" noAdjustHandles="1" noChangeArrowheads="1" noChangeShapeType="1" noTextEdit="1"/>
                  </p:cNvSpPr>
                  <p:nvPr/>
                </p:nvSpPr>
                <p:spPr>
                  <a:xfrm>
                    <a:off x="1094861" y="2957183"/>
                    <a:ext cx="447781" cy="509942"/>
                  </a:xfrm>
                  <a:prstGeom prst="rect">
                    <a:avLst/>
                  </a:prstGeom>
                  <a:blipFill>
                    <a:blip r:embed="rId48"/>
                    <a:stretch>
                      <a:fillRect/>
                    </a:stretch>
                  </a:blipFill>
                  <a:ln w="19050">
                    <a:noFill/>
                  </a:ln>
                </p:spPr>
                <p:txBody>
                  <a:bodyPr/>
                  <a:lstStyle/>
                  <a:p>
                    <a:r>
                      <a:rPr lang="en-CN">
                        <a:noFill/>
                      </a:rPr>
                      <a:t> </a:t>
                    </a:r>
                  </a:p>
                </p:txBody>
              </p:sp>
            </mc:Fallback>
          </mc:AlternateContent>
          <p:sp>
            <p:nvSpPr>
              <p:cNvPr id="26" name="流程图: 手动操作 41">
                <a:extLst>
                  <a:ext uri="{FF2B5EF4-FFF2-40B4-BE49-F238E27FC236}">
                    <a16:creationId xmlns:a16="http://schemas.microsoft.com/office/drawing/2014/main" id="{21253648-8290-0F6D-94CF-8EEB4287FE42}"/>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9" name="文本框 25">
              <a:extLst>
                <a:ext uri="{FF2B5EF4-FFF2-40B4-BE49-F238E27FC236}">
                  <a16:creationId xmlns:a16="http://schemas.microsoft.com/office/drawing/2014/main" id="{24BE8F8E-8521-8426-EC58-89AEE94AC9ED}"/>
                </a:ext>
              </a:extLst>
            </p:cNvPr>
            <p:cNvSpPr txBox="1"/>
            <p:nvPr/>
          </p:nvSpPr>
          <p:spPr>
            <a:xfrm>
              <a:off x="8858422" y="3020837"/>
              <a:ext cx="84305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Reconstructor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20" name="组合 26">
              <a:extLst>
                <a:ext uri="{FF2B5EF4-FFF2-40B4-BE49-F238E27FC236}">
                  <a16:creationId xmlns:a16="http://schemas.microsoft.com/office/drawing/2014/main" id="{42D7A832-2F38-E5E0-85E1-94A72A6E5563}"/>
                </a:ext>
              </a:extLst>
            </p:cNvPr>
            <p:cNvGrpSpPr/>
            <p:nvPr/>
          </p:nvGrpSpPr>
          <p:grpSpPr>
            <a:xfrm>
              <a:off x="8648663" y="3398535"/>
              <a:ext cx="215218" cy="342651"/>
              <a:chOff x="980103" y="2794449"/>
              <a:chExt cx="683814" cy="811033"/>
            </a:xfrm>
          </p:grpSpPr>
          <mc:AlternateContent xmlns:mc="http://schemas.openxmlformats.org/markup-compatibility/2006" xmlns:a14="http://schemas.microsoft.com/office/drawing/2010/main">
            <mc:Choice Requires="a14">
              <p:sp>
                <p:nvSpPr>
                  <p:cNvPr id="23" name="文本框 38">
                    <a:extLst>
                      <a:ext uri="{FF2B5EF4-FFF2-40B4-BE49-F238E27FC236}">
                        <a16:creationId xmlns:a16="http://schemas.microsoft.com/office/drawing/2014/main" id="{ED6F62DE-573C-EBE9-D7E8-A6704F36BB61}"/>
                      </a:ext>
                    </a:extLst>
                  </p:cNvPr>
                  <p:cNvSpPr txBox="1"/>
                  <p:nvPr/>
                </p:nvSpPr>
                <p:spPr>
                  <a:xfrm>
                    <a:off x="1094862" y="2957183"/>
                    <a:ext cx="447782" cy="510851"/>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8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3" name="文本框 42">
                    <a:extLst>
                      <a:ext uri="{FF2B5EF4-FFF2-40B4-BE49-F238E27FC236}">
                        <a16:creationId xmlns:a16="http://schemas.microsoft.com/office/drawing/2014/main" id="{C212C872-58F1-7B33-FCD3-FCEE6FE68E80}"/>
                      </a:ext>
                    </a:extLst>
                  </p:cNvPr>
                  <p:cNvSpPr txBox="1">
                    <a:spLocks noRot="1" noChangeAspect="1" noMove="1" noResize="1" noEditPoints="1" noAdjustHandles="1" noChangeArrowheads="1" noChangeShapeType="1" noTextEdit="1"/>
                  </p:cNvSpPr>
                  <p:nvPr/>
                </p:nvSpPr>
                <p:spPr>
                  <a:xfrm>
                    <a:off x="1094862" y="2957183"/>
                    <a:ext cx="447782" cy="510851"/>
                  </a:xfrm>
                  <a:prstGeom prst="rect">
                    <a:avLst/>
                  </a:prstGeom>
                  <a:blipFill>
                    <a:blip r:embed="rId49"/>
                    <a:stretch>
                      <a:fillRect l="-15000"/>
                    </a:stretch>
                  </a:blipFill>
                  <a:ln w="19050">
                    <a:noFill/>
                  </a:ln>
                </p:spPr>
                <p:txBody>
                  <a:bodyPr/>
                  <a:lstStyle/>
                  <a:p>
                    <a:r>
                      <a:rPr lang="zh-CN" altLang="en-US">
                        <a:noFill/>
                      </a:rPr>
                      <a:t> </a:t>
                    </a:r>
                  </a:p>
                </p:txBody>
              </p:sp>
            </mc:Fallback>
          </mc:AlternateContent>
          <p:sp>
            <p:nvSpPr>
              <p:cNvPr id="24" name="流程图: 手动操作 39">
                <a:extLst>
                  <a:ext uri="{FF2B5EF4-FFF2-40B4-BE49-F238E27FC236}">
                    <a16:creationId xmlns:a16="http://schemas.microsoft.com/office/drawing/2014/main" id="{C6B3E476-3727-0BA6-0AE8-2DC3EA9379DE}"/>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21" name="文本框 27">
              <a:extLst>
                <a:ext uri="{FF2B5EF4-FFF2-40B4-BE49-F238E27FC236}">
                  <a16:creationId xmlns:a16="http://schemas.microsoft.com/office/drawing/2014/main" id="{9674F904-8CC8-7F8C-5F74-B74F152243F2}"/>
                </a:ext>
              </a:extLst>
            </p:cNvPr>
            <p:cNvSpPr txBox="1"/>
            <p:nvPr/>
          </p:nvSpPr>
          <p:spPr>
            <a:xfrm>
              <a:off x="8858422" y="3441213"/>
              <a:ext cx="72260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Segmentor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矩形 33">
              <a:extLst>
                <a:ext uri="{FF2B5EF4-FFF2-40B4-BE49-F238E27FC236}">
                  <a16:creationId xmlns:a16="http://schemas.microsoft.com/office/drawing/2014/main" id="{F9CBC34C-E8CC-9684-6667-7E0C9CF9F36C}"/>
                </a:ext>
              </a:extLst>
            </p:cNvPr>
            <p:cNvSpPr/>
            <p:nvPr/>
          </p:nvSpPr>
          <p:spPr>
            <a:xfrm>
              <a:off x="8507310" y="2436638"/>
              <a:ext cx="1190156" cy="1400650"/>
            </a:xfrm>
            <a:prstGeom prst="rect">
              <a:avLst/>
            </a:prstGeom>
            <a:no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cxnSp>
        <p:nvCxnSpPr>
          <p:cNvPr id="29" name="直接连接符 119">
            <a:extLst>
              <a:ext uri="{FF2B5EF4-FFF2-40B4-BE49-F238E27FC236}">
                <a16:creationId xmlns:a16="http://schemas.microsoft.com/office/drawing/2014/main" id="{97551394-5990-4B7D-2CDD-2B59B103F771}"/>
              </a:ext>
            </a:extLst>
          </p:cNvPr>
          <p:cNvCxnSpPr>
            <a:cxnSpLocks/>
          </p:cNvCxnSpPr>
          <p:nvPr/>
        </p:nvCxnSpPr>
        <p:spPr>
          <a:xfrm>
            <a:off x="3906273" y="1935898"/>
            <a:ext cx="0" cy="3996243"/>
          </a:xfrm>
          <a:prstGeom prst="line">
            <a:avLst/>
          </a:prstGeom>
          <a:noFill/>
          <a:ln w="19050" cap="flat" cmpd="sng" algn="ctr">
            <a:solidFill>
              <a:sysClr val="windowText" lastClr="000000"/>
            </a:solidFill>
            <a:prstDash val="sysDash"/>
            <a:miter lim="800000"/>
          </a:ln>
          <a:effectLst/>
        </p:spPr>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9D6289-002E-C469-A6D2-3C46612FBAEB}"/>
                  </a:ext>
                </a:extLst>
              </p:cNvPr>
              <p:cNvSpPr txBox="1"/>
              <p:nvPr/>
            </p:nvSpPr>
            <p:spPr>
              <a:xfrm>
                <a:off x="2148770" y="4531984"/>
                <a:ext cx="292682" cy="326949"/>
              </a:xfrm>
              <a:prstGeom prst="rect">
                <a:avLst/>
              </a:prstGeom>
              <a:noFill/>
            </p:spPr>
            <p:txBody>
              <a:bodyPr wrap="squar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𝑓</m:t>
                          </m:r>
                        </m:e>
                        <m:sub>
                          <m:r>
                            <a:rPr lang="en-US" sz="1400" i="1" smtClean="0">
                              <a:solidFill>
                                <a:prstClr val="black"/>
                              </a:solidFill>
                              <a:latin typeface="Cambria Math" panose="02040503050406030204" pitchFamily="18" charset="0"/>
                              <a:ea typeface="Cambria Math" panose="02040503050406030204" pitchFamily="18" charset="0"/>
                            </a:rPr>
                            <m:t>𝜙</m:t>
                          </m:r>
                        </m:sub>
                      </m:sSub>
                    </m:oMath>
                  </m:oMathPara>
                </a14:m>
                <a:endParaRPr lang="en-CN" sz="1400" dirty="0">
                  <a:solidFill>
                    <a:prstClr val="black"/>
                  </a:solidFill>
                  <a:latin typeface="Franklin Gothic Book" panose="020B0503020102020204"/>
                </a:endParaRPr>
              </a:p>
            </p:txBody>
          </p:sp>
        </mc:Choice>
        <mc:Fallback xmlns="">
          <p:sp>
            <p:nvSpPr>
              <p:cNvPr id="30" name="TextBox 29">
                <a:extLst>
                  <a:ext uri="{FF2B5EF4-FFF2-40B4-BE49-F238E27FC236}">
                    <a16:creationId xmlns:a16="http://schemas.microsoft.com/office/drawing/2014/main" id="{729D6289-002E-C469-A6D2-3C46612FBAEB}"/>
                  </a:ext>
                </a:extLst>
              </p:cNvPr>
              <p:cNvSpPr txBox="1">
                <a:spLocks noRot="1" noChangeAspect="1" noMove="1" noResize="1" noEditPoints="1" noAdjustHandles="1" noChangeArrowheads="1" noChangeShapeType="1" noTextEdit="1"/>
              </p:cNvSpPr>
              <p:nvPr/>
            </p:nvSpPr>
            <p:spPr>
              <a:xfrm>
                <a:off x="2148770" y="4531984"/>
                <a:ext cx="292682" cy="326949"/>
              </a:xfrm>
              <a:prstGeom prst="rect">
                <a:avLst/>
              </a:prstGeom>
              <a:blipFill>
                <a:blip r:embed="rId50"/>
                <a:stretch>
                  <a:fillRect r="-8000" b="-3704"/>
                </a:stretch>
              </a:blipFill>
            </p:spPr>
            <p:txBody>
              <a:bodyPr/>
              <a:lstStyle/>
              <a:p>
                <a:r>
                  <a:rPr lang="en-CN">
                    <a:noFill/>
                  </a:rPr>
                  <a:t> </a:t>
                </a:r>
              </a:p>
            </p:txBody>
          </p:sp>
        </mc:Fallback>
      </mc:AlternateContent>
      <p:sp>
        <p:nvSpPr>
          <p:cNvPr id="31" name="TextBox 30">
            <a:extLst>
              <a:ext uri="{FF2B5EF4-FFF2-40B4-BE49-F238E27FC236}">
                <a16:creationId xmlns:a16="http://schemas.microsoft.com/office/drawing/2014/main" id="{19084AF5-ABCB-70DA-A013-A909507C4221}"/>
              </a:ext>
            </a:extLst>
          </p:cNvPr>
          <p:cNvSpPr txBox="1"/>
          <p:nvPr/>
        </p:nvSpPr>
        <p:spPr>
          <a:xfrm>
            <a:off x="1855142" y="4870935"/>
            <a:ext cx="946093" cy="261610"/>
          </a:xfrm>
          <a:prstGeom prst="rect">
            <a:avLst/>
          </a:prstGeom>
          <a:noFill/>
        </p:spPr>
        <p:txBody>
          <a:bodyPr wrap="none" rtlCol="0">
            <a:spAutoFit/>
          </a:bodyPr>
          <a:lstStyle/>
          <a:p>
            <a:pPr defTabSz="457200">
              <a:defRPr/>
            </a:pPr>
            <a:r>
              <a:rPr lang="en-CN" sz="1100" i="1" dirty="0">
                <a:solidFill>
                  <a:prstClr val="black"/>
                </a:solidFill>
                <a:latin typeface="Calibri" panose="020F0502020204030204" pitchFamily="34" charset="0"/>
                <a:cs typeface="Calibri" panose="020F0502020204030204" pitchFamily="34" charset="0"/>
              </a:rPr>
              <a:t>Seg. Network</a:t>
            </a:r>
          </a:p>
        </p:txBody>
      </p:sp>
      <p:sp>
        <p:nvSpPr>
          <p:cNvPr id="32" name="Rectangle 31">
            <a:extLst>
              <a:ext uri="{FF2B5EF4-FFF2-40B4-BE49-F238E27FC236}">
                <a16:creationId xmlns:a16="http://schemas.microsoft.com/office/drawing/2014/main" id="{96F5137B-AB5C-9697-4FCF-D00AFF5516AA}"/>
              </a:ext>
            </a:extLst>
          </p:cNvPr>
          <p:cNvSpPr/>
          <p:nvPr/>
        </p:nvSpPr>
        <p:spPr>
          <a:xfrm>
            <a:off x="2148770" y="4543986"/>
            <a:ext cx="354716" cy="336464"/>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sp>
        <p:nvSpPr>
          <p:cNvPr id="33" name="矩形: 圆角 124">
            <a:extLst>
              <a:ext uri="{FF2B5EF4-FFF2-40B4-BE49-F238E27FC236}">
                <a16:creationId xmlns:a16="http://schemas.microsoft.com/office/drawing/2014/main" id="{57EB6FC7-E942-EDE2-CBA5-E4F72AEFB940}"/>
              </a:ext>
            </a:extLst>
          </p:cNvPr>
          <p:cNvSpPr/>
          <p:nvPr/>
        </p:nvSpPr>
        <p:spPr>
          <a:xfrm>
            <a:off x="1006886" y="2844734"/>
            <a:ext cx="885600" cy="333256"/>
          </a:xfrm>
          <a:prstGeom prst="roundRect">
            <a:avLst>
              <a:gd name="adj" fmla="val 29745"/>
            </a:avLst>
          </a:prstGeom>
          <a:solidFill>
            <a:srgbClr val="FFCCCC"/>
          </a:solidFill>
          <a:ln w="28575">
            <a:noFill/>
            <a:prstDash val="dash"/>
          </a:ln>
        </p:spPr>
        <p:txBody>
          <a:bodyPr wrap="square" rtlCol="0">
            <a:spAutoFit/>
          </a:bodyPr>
          <a:lstStyle/>
          <a:p>
            <a:pPr algn="ctr"/>
            <a:r>
              <a:rPr lang="en-US" altLang="zh-CN" sz="1200" b="1" dirty="0">
                <a:solidFill>
                  <a:prstClr val="black"/>
                </a:solidFill>
                <a:latin typeface="Microsoft YaHei" panose="020B0503020204020204" pitchFamily="34" charset="-122"/>
                <a:ea typeface="Microsoft YaHei" panose="020B0503020204020204" pitchFamily="34" charset="-122"/>
              </a:rPr>
              <a:t>MDs-AE</a:t>
            </a:r>
            <a:endParaRPr lang="zh-CN" altLang="en-US" sz="1200" b="1" dirty="0">
              <a:solidFill>
                <a:prstClr val="black"/>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4" name="文本框 125">
                <a:extLst>
                  <a:ext uri="{FF2B5EF4-FFF2-40B4-BE49-F238E27FC236}">
                    <a16:creationId xmlns:a16="http://schemas.microsoft.com/office/drawing/2014/main" id="{F9BE360F-4713-8E8D-DD6D-C9C4F3F5EEB0}"/>
                  </a:ext>
                </a:extLst>
              </p:cNvPr>
              <p:cNvSpPr txBox="1"/>
              <p:nvPr/>
            </p:nvSpPr>
            <p:spPr>
              <a:xfrm>
                <a:off x="1035149" y="2626349"/>
                <a:ext cx="348109" cy="2556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4" name="文本框 125">
                <a:extLst>
                  <a:ext uri="{FF2B5EF4-FFF2-40B4-BE49-F238E27FC236}">
                    <a16:creationId xmlns:a16="http://schemas.microsoft.com/office/drawing/2014/main" id="{F9BE360F-4713-8E8D-DD6D-C9C4F3F5EEB0}"/>
                  </a:ext>
                </a:extLst>
              </p:cNvPr>
              <p:cNvSpPr txBox="1">
                <a:spLocks noRot="1" noChangeAspect="1" noMove="1" noResize="1" noEditPoints="1" noAdjustHandles="1" noChangeArrowheads="1" noChangeShapeType="1" noTextEdit="1"/>
              </p:cNvSpPr>
              <p:nvPr/>
            </p:nvSpPr>
            <p:spPr>
              <a:xfrm>
                <a:off x="1035149" y="2626349"/>
                <a:ext cx="348109" cy="255600"/>
              </a:xfrm>
              <a:prstGeom prst="rect">
                <a:avLst/>
              </a:prstGeom>
              <a:blipFill>
                <a:blip r:embed="rId5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5" name="文本框 255">
                <a:extLst>
                  <a:ext uri="{FF2B5EF4-FFF2-40B4-BE49-F238E27FC236}">
                    <a16:creationId xmlns:a16="http://schemas.microsoft.com/office/drawing/2014/main" id="{632AFBF4-EC0E-0A5B-AFCE-927E65EB9821}"/>
                  </a:ext>
                </a:extLst>
              </p:cNvPr>
              <p:cNvSpPr txBox="1"/>
              <p:nvPr/>
            </p:nvSpPr>
            <p:spPr>
              <a:xfrm>
                <a:off x="1564595" y="2630447"/>
                <a:ext cx="351058" cy="2556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5" name="文本框 255">
                <a:extLst>
                  <a:ext uri="{FF2B5EF4-FFF2-40B4-BE49-F238E27FC236}">
                    <a16:creationId xmlns:a16="http://schemas.microsoft.com/office/drawing/2014/main" id="{632AFBF4-EC0E-0A5B-AFCE-927E65EB9821}"/>
                  </a:ext>
                </a:extLst>
              </p:cNvPr>
              <p:cNvSpPr txBox="1">
                <a:spLocks noRot="1" noChangeAspect="1" noMove="1" noResize="1" noEditPoints="1" noAdjustHandles="1" noChangeArrowheads="1" noChangeShapeType="1" noTextEdit="1"/>
              </p:cNvSpPr>
              <p:nvPr/>
            </p:nvSpPr>
            <p:spPr>
              <a:xfrm>
                <a:off x="1564595" y="2630447"/>
                <a:ext cx="351058" cy="255600"/>
              </a:xfrm>
              <a:prstGeom prst="rect">
                <a:avLst/>
              </a:prstGeom>
              <a:blipFill>
                <a:blip r:embed="rId52"/>
                <a:stretch>
                  <a:fillRect/>
                </a:stretch>
              </a:blipFill>
            </p:spPr>
            <p:txBody>
              <a:bodyPr/>
              <a:lstStyle/>
              <a:p>
                <a:r>
                  <a:rPr lang="en-CN">
                    <a:noFill/>
                  </a:rPr>
                  <a:t> </a:t>
                </a:r>
              </a:p>
            </p:txBody>
          </p:sp>
        </mc:Fallback>
      </mc:AlternateContent>
      <p:pic>
        <p:nvPicPr>
          <p:cNvPr id="36" name="图片 257">
            <a:extLst>
              <a:ext uri="{FF2B5EF4-FFF2-40B4-BE49-F238E27FC236}">
                <a16:creationId xmlns:a16="http://schemas.microsoft.com/office/drawing/2014/main" id="{DF9B983C-D86F-7D9B-5AF1-257DA33B8548}"/>
              </a:ext>
            </a:extLst>
          </p:cNvPr>
          <p:cNvPicPr>
            <a:picLocks noChangeAspect="1"/>
          </p:cNvPicPr>
          <p:nvPr/>
        </p:nvPicPr>
        <p:blipFill>
          <a:blip r:embed="rId53"/>
          <a:srcRect/>
          <a:stretch/>
        </p:blipFill>
        <p:spPr>
          <a:xfrm>
            <a:off x="1024848" y="2344001"/>
            <a:ext cx="324000" cy="324000"/>
          </a:xfrm>
          <a:prstGeom prst="rect">
            <a:avLst/>
          </a:prstGeom>
        </p:spPr>
      </p:pic>
      <p:pic>
        <p:nvPicPr>
          <p:cNvPr id="37" name="图片 50">
            <a:extLst>
              <a:ext uri="{FF2B5EF4-FFF2-40B4-BE49-F238E27FC236}">
                <a16:creationId xmlns:a16="http://schemas.microsoft.com/office/drawing/2014/main" id="{3BC6F666-CB53-729C-4551-45D8F9B29687}"/>
              </a:ext>
            </a:extLst>
          </p:cNvPr>
          <p:cNvPicPr>
            <a:picLocks noChangeAspect="1"/>
          </p:cNvPicPr>
          <p:nvPr/>
        </p:nvPicPr>
        <p:blipFill>
          <a:blip r:embed="rId54"/>
          <a:srcRect/>
          <a:stretch/>
        </p:blipFill>
        <p:spPr>
          <a:xfrm>
            <a:off x="1552924" y="2344001"/>
            <a:ext cx="324000" cy="324000"/>
          </a:xfrm>
          <a:prstGeom prst="rect">
            <a:avLst/>
          </a:prstGeom>
        </p:spPr>
      </p:pic>
      <mc:AlternateContent xmlns:mc="http://schemas.openxmlformats.org/markup-compatibility/2006" xmlns:a14="http://schemas.microsoft.com/office/drawing/2010/main">
        <mc:Choice Requires="a14">
          <p:sp>
            <p:nvSpPr>
              <p:cNvPr id="38" name="文本框 274">
                <a:extLst>
                  <a:ext uri="{FF2B5EF4-FFF2-40B4-BE49-F238E27FC236}">
                    <a16:creationId xmlns:a16="http://schemas.microsoft.com/office/drawing/2014/main" id="{69E141ED-E149-B2EE-F0AF-6A6D50951A7A}"/>
                  </a:ext>
                </a:extLst>
              </p:cNvPr>
              <p:cNvSpPr txBox="1"/>
              <p:nvPr/>
            </p:nvSpPr>
            <p:spPr>
              <a:xfrm>
                <a:off x="2971912" y="5426096"/>
                <a:ext cx="358175" cy="252000"/>
              </a:xfrm>
              <a:prstGeom prst="rect">
                <a:avLst/>
              </a:prstGeom>
              <a:noFill/>
            </p:spPr>
            <p:txBody>
              <a:bodyPr wrap="squar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2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8" name="文本框 274">
                <a:extLst>
                  <a:ext uri="{FF2B5EF4-FFF2-40B4-BE49-F238E27FC236}">
                    <a16:creationId xmlns:a16="http://schemas.microsoft.com/office/drawing/2014/main" id="{69E141ED-E149-B2EE-F0AF-6A6D50951A7A}"/>
                  </a:ext>
                </a:extLst>
              </p:cNvPr>
              <p:cNvSpPr txBox="1">
                <a:spLocks noRot="1" noChangeAspect="1" noMove="1" noResize="1" noEditPoints="1" noAdjustHandles="1" noChangeArrowheads="1" noChangeShapeType="1" noTextEdit="1"/>
              </p:cNvSpPr>
              <p:nvPr/>
            </p:nvSpPr>
            <p:spPr>
              <a:xfrm>
                <a:off x="2971912" y="5426096"/>
                <a:ext cx="358175" cy="252000"/>
              </a:xfrm>
              <a:prstGeom prst="rect">
                <a:avLst/>
              </a:prstGeom>
              <a:blipFill>
                <a:blip r:embed="rId55"/>
                <a:stretch>
                  <a:fillRect b="-10000"/>
                </a:stretch>
              </a:blipFill>
            </p:spPr>
            <p:txBody>
              <a:bodyPr/>
              <a:lstStyle/>
              <a:p>
                <a:r>
                  <a:rPr lang="en-CN">
                    <a:noFill/>
                  </a:rPr>
                  <a:t> </a:t>
                </a:r>
              </a:p>
            </p:txBody>
          </p:sp>
        </mc:Fallback>
      </mc:AlternateContent>
      <p:cxnSp>
        <p:nvCxnSpPr>
          <p:cNvPr id="39" name="直接箭头连接符 272">
            <a:extLst>
              <a:ext uri="{FF2B5EF4-FFF2-40B4-BE49-F238E27FC236}">
                <a16:creationId xmlns:a16="http://schemas.microsoft.com/office/drawing/2014/main" id="{43843A80-5EFB-3EC8-7FC1-3203FB6E5FFA}"/>
              </a:ext>
            </a:extLst>
          </p:cNvPr>
          <p:cNvCxnSpPr>
            <a:cxnSpLocks/>
          </p:cNvCxnSpPr>
          <p:nvPr/>
        </p:nvCxnSpPr>
        <p:spPr>
          <a:xfrm>
            <a:off x="1456525" y="2718734"/>
            <a:ext cx="0" cy="126000"/>
          </a:xfrm>
          <a:prstGeom prst="straightConnector1">
            <a:avLst/>
          </a:prstGeom>
          <a:noFill/>
          <a:ln w="28575" cap="flat" cmpd="sng" algn="ctr">
            <a:solidFill>
              <a:sysClr val="windowText" lastClr="000000"/>
            </a:solidFill>
            <a:prstDash val="solid"/>
            <a:miter lim="800000"/>
            <a:tailEnd type="triangle"/>
          </a:ln>
          <a:effectLst/>
        </p:spPr>
      </p:cxnSp>
      <p:sp>
        <p:nvSpPr>
          <p:cNvPr id="40" name="文本框 103">
            <a:extLst>
              <a:ext uri="{FF2B5EF4-FFF2-40B4-BE49-F238E27FC236}">
                <a16:creationId xmlns:a16="http://schemas.microsoft.com/office/drawing/2014/main" id="{BD471B62-F4D7-7903-C794-A697A1027BE4}"/>
              </a:ext>
            </a:extLst>
          </p:cNvPr>
          <p:cNvSpPr txBox="1"/>
          <p:nvPr/>
        </p:nvSpPr>
        <p:spPr>
          <a:xfrm>
            <a:off x="2673374" y="4423550"/>
            <a:ext cx="968491" cy="600164"/>
          </a:xfrm>
          <a:prstGeom prst="rect">
            <a:avLst/>
          </a:prstGeom>
          <a:noFill/>
        </p:spPr>
        <p:txBody>
          <a:bodyPr wrap="square" rtlCol="0">
            <a:spAutoFit/>
          </a:bodyPr>
          <a:lstStyle/>
          <a:p>
            <a:pPr algn="ctr"/>
            <a:r>
              <a:rPr lang="en-US" altLang="zh-CN" sz="11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Prediction Consistency Loss</a:t>
            </a:r>
            <a:endParaRPr lang="zh-CN" altLang="en-US" sz="11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1" name="文本框 117">
            <a:extLst>
              <a:ext uri="{FF2B5EF4-FFF2-40B4-BE49-F238E27FC236}">
                <a16:creationId xmlns:a16="http://schemas.microsoft.com/office/drawing/2014/main" id="{4C7DAC66-1D10-918D-DBCE-4B01D4D778D5}"/>
              </a:ext>
            </a:extLst>
          </p:cNvPr>
          <p:cNvSpPr txBox="1"/>
          <p:nvPr/>
        </p:nvSpPr>
        <p:spPr>
          <a:xfrm>
            <a:off x="1594359" y="5425146"/>
            <a:ext cx="1363266"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Segmentation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2" name="矩形: 圆角 124">
            <a:extLst>
              <a:ext uri="{FF2B5EF4-FFF2-40B4-BE49-F238E27FC236}">
                <a16:creationId xmlns:a16="http://schemas.microsoft.com/office/drawing/2014/main" id="{6FA2DEE2-D99B-333E-4A6C-D1C308B52D82}"/>
              </a:ext>
            </a:extLst>
          </p:cNvPr>
          <p:cNvSpPr/>
          <p:nvPr/>
        </p:nvSpPr>
        <p:spPr>
          <a:xfrm>
            <a:off x="854252" y="3801836"/>
            <a:ext cx="1231440" cy="296228"/>
          </a:xfrm>
          <a:prstGeom prst="roundRect">
            <a:avLst>
              <a:gd name="adj" fmla="val 29745"/>
            </a:avLst>
          </a:prstGeom>
          <a:solidFill>
            <a:srgbClr val="83D0C9"/>
          </a:solidFill>
          <a:ln w="28575">
            <a:noFill/>
            <a:prstDash val="dash"/>
          </a:ln>
        </p:spPr>
        <p:txBody>
          <a:bodyPr wrap="square" rtlCol="0">
            <a:spAutoFit/>
          </a:bodyPr>
          <a:lstStyle/>
          <a:p>
            <a:pPr algn="ctr"/>
            <a:r>
              <a:rPr lang="en-US" altLang="zh-CN" sz="1000" b="1" dirty="0">
                <a:solidFill>
                  <a:prstClr val="black"/>
                </a:solidFill>
                <a:latin typeface="Microsoft YaHei" panose="020B0503020204020204" pitchFamily="34" charset="-122"/>
                <a:ea typeface="Microsoft YaHei" panose="020B0503020204020204" pitchFamily="34" charset="-122"/>
              </a:rPr>
              <a:t>Random Styler</a:t>
            </a:r>
            <a:endParaRPr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43" name="直接箭头连接符 272">
            <a:extLst>
              <a:ext uri="{FF2B5EF4-FFF2-40B4-BE49-F238E27FC236}">
                <a16:creationId xmlns:a16="http://schemas.microsoft.com/office/drawing/2014/main" id="{34E41499-D919-23F0-5332-2984F2BB5F0F}"/>
              </a:ext>
            </a:extLst>
          </p:cNvPr>
          <p:cNvCxnSpPr>
            <a:cxnSpLocks/>
          </p:cNvCxnSpPr>
          <p:nvPr/>
        </p:nvCxnSpPr>
        <p:spPr>
          <a:xfrm>
            <a:off x="2538509" y="4730227"/>
            <a:ext cx="200804" cy="0"/>
          </a:xfrm>
          <a:prstGeom prst="straightConnector1">
            <a:avLst/>
          </a:prstGeom>
          <a:noFill/>
          <a:ln w="28575" cap="flat" cmpd="sng" algn="ctr">
            <a:solidFill>
              <a:sysClr val="windowText" lastClr="000000"/>
            </a:solidFill>
            <a:prstDash val="solid"/>
            <a:miter lim="800000"/>
            <a:tailEnd type="triangle"/>
          </a:ln>
          <a:effectLst/>
        </p:spPr>
      </p:cxnSp>
      <p:grpSp>
        <p:nvGrpSpPr>
          <p:cNvPr id="44" name="Group 43">
            <a:extLst>
              <a:ext uri="{FF2B5EF4-FFF2-40B4-BE49-F238E27FC236}">
                <a16:creationId xmlns:a16="http://schemas.microsoft.com/office/drawing/2014/main" id="{ECAFC79A-FC9B-5F95-A8BD-2AED7B176A25}"/>
              </a:ext>
            </a:extLst>
          </p:cNvPr>
          <p:cNvGrpSpPr/>
          <p:nvPr/>
        </p:nvGrpSpPr>
        <p:grpSpPr>
          <a:xfrm>
            <a:off x="2959620" y="5129149"/>
            <a:ext cx="325915" cy="326000"/>
            <a:chOff x="9993116" y="5393296"/>
            <a:chExt cx="325915" cy="326000"/>
          </a:xfrm>
        </p:grpSpPr>
        <p:sp>
          <p:nvSpPr>
            <p:cNvPr id="45" name="Rectangle 44">
              <a:extLst>
                <a:ext uri="{FF2B5EF4-FFF2-40B4-BE49-F238E27FC236}">
                  <a16:creationId xmlns:a16="http://schemas.microsoft.com/office/drawing/2014/main" id="{6B85F491-0B99-7759-A2D8-B9B9F1A30868}"/>
                </a:ext>
              </a:extLst>
            </p:cNvPr>
            <p:cNvSpPr>
              <a:spLocks noChangeAspect="1"/>
            </p:cNvSpPr>
            <p:nvPr/>
          </p:nvSpPr>
          <p:spPr>
            <a:xfrm>
              <a:off x="9995031" y="5395296"/>
              <a:ext cx="324000" cy="324000"/>
            </a:xfrm>
            <a:prstGeom prst="rect">
              <a:avLst/>
            </a:prstGeom>
            <a:solidFill>
              <a:srgbClr val="DAE3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AC3E3A37-AABD-BC99-A674-870991186386}"/>
                </a:ext>
              </a:extLst>
            </p:cNvPr>
            <p:cNvPicPr>
              <a:picLocks noChangeAspect="1"/>
            </p:cNvPicPr>
            <p:nvPr/>
          </p:nvPicPr>
          <p:blipFill>
            <a:blip r:embed="rId56"/>
            <a:srcRect/>
            <a:stretch/>
          </p:blipFill>
          <p:spPr>
            <a:xfrm>
              <a:off x="9993116" y="5393296"/>
              <a:ext cx="324000" cy="324000"/>
            </a:xfrm>
            <a:prstGeom prst="rect">
              <a:avLst/>
            </a:prstGeom>
            <a:ln>
              <a:noFill/>
            </a:ln>
          </p:spPr>
        </p:pic>
      </p:grpSp>
      <p:grpSp>
        <p:nvGrpSpPr>
          <p:cNvPr id="47" name="Group 46">
            <a:extLst>
              <a:ext uri="{FF2B5EF4-FFF2-40B4-BE49-F238E27FC236}">
                <a16:creationId xmlns:a16="http://schemas.microsoft.com/office/drawing/2014/main" id="{B6E8C239-C80C-4CA2-5260-7EF6E34DA740}"/>
              </a:ext>
            </a:extLst>
          </p:cNvPr>
          <p:cNvGrpSpPr/>
          <p:nvPr/>
        </p:nvGrpSpPr>
        <p:grpSpPr>
          <a:xfrm>
            <a:off x="2954913" y="3784353"/>
            <a:ext cx="326712" cy="327047"/>
            <a:chOff x="9947894" y="3975311"/>
            <a:chExt cx="326712" cy="327047"/>
          </a:xfrm>
        </p:grpSpPr>
        <p:sp>
          <p:nvSpPr>
            <p:cNvPr id="48" name="Rectangle 47">
              <a:extLst>
                <a:ext uri="{FF2B5EF4-FFF2-40B4-BE49-F238E27FC236}">
                  <a16:creationId xmlns:a16="http://schemas.microsoft.com/office/drawing/2014/main" id="{5E28C035-58F0-9005-A42E-03EB1AF5AD82}"/>
                </a:ext>
              </a:extLst>
            </p:cNvPr>
            <p:cNvSpPr>
              <a:spLocks noChangeAspect="1"/>
            </p:cNvSpPr>
            <p:nvPr/>
          </p:nvSpPr>
          <p:spPr>
            <a:xfrm>
              <a:off x="9950606" y="3978358"/>
              <a:ext cx="324000" cy="324000"/>
            </a:xfrm>
            <a:prstGeom prst="rect">
              <a:avLst/>
            </a:prstGeom>
            <a:solidFill>
              <a:srgbClr val="E2F0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55B33E93-8BF1-7E6D-E994-D39D252E2754}"/>
                </a:ext>
              </a:extLst>
            </p:cNvPr>
            <p:cNvPicPr>
              <a:picLocks noChangeAspect="1"/>
            </p:cNvPicPr>
            <p:nvPr/>
          </p:nvPicPr>
          <p:blipFill>
            <a:blip r:embed="rId56"/>
            <a:srcRect/>
            <a:stretch/>
          </p:blipFill>
          <p:spPr>
            <a:xfrm>
              <a:off x="9947894" y="3975311"/>
              <a:ext cx="324000" cy="324000"/>
            </a:xfrm>
            <a:prstGeom prst="rect">
              <a:avLst/>
            </a:prstGeom>
            <a:ln>
              <a:noFill/>
            </a:ln>
          </p:spPr>
        </p:pic>
      </p:grpSp>
      <p:cxnSp>
        <p:nvCxnSpPr>
          <p:cNvPr id="50" name="直接箭头连接符 272">
            <a:extLst>
              <a:ext uri="{FF2B5EF4-FFF2-40B4-BE49-F238E27FC236}">
                <a16:creationId xmlns:a16="http://schemas.microsoft.com/office/drawing/2014/main" id="{AA782856-F0E7-48AE-ECFE-EBB3D4DDC760}"/>
              </a:ext>
            </a:extLst>
          </p:cNvPr>
          <p:cNvCxnSpPr>
            <a:cxnSpLocks/>
          </p:cNvCxnSpPr>
          <p:nvPr/>
        </p:nvCxnSpPr>
        <p:spPr>
          <a:xfrm>
            <a:off x="3119672" y="4343195"/>
            <a:ext cx="0" cy="131312"/>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cxnSp>
        <p:nvCxnSpPr>
          <p:cNvPr id="51" name="直接箭头连接符 272">
            <a:extLst>
              <a:ext uri="{FF2B5EF4-FFF2-40B4-BE49-F238E27FC236}">
                <a16:creationId xmlns:a16="http://schemas.microsoft.com/office/drawing/2014/main" id="{8690A5D0-6A7D-BDCE-56A4-80FF331AB8ED}"/>
              </a:ext>
            </a:extLst>
          </p:cNvPr>
          <p:cNvCxnSpPr>
            <a:cxnSpLocks/>
          </p:cNvCxnSpPr>
          <p:nvPr/>
        </p:nvCxnSpPr>
        <p:spPr>
          <a:xfrm flipV="1">
            <a:off x="3137384" y="4974463"/>
            <a:ext cx="0" cy="123587"/>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mc:AlternateContent xmlns:mc="http://schemas.openxmlformats.org/markup-compatibility/2006" xmlns:a14="http://schemas.microsoft.com/office/drawing/2010/main">
        <mc:Choice Requires="a14">
          <p:sp>
            <p:nvSpPr>
              <p:cNvPr id="52" name="文本框 78">
                <a:extLst>
                  <a:ext uri="{FF2B5EF4-FFF2-40B4-BE49-F238E27FC236}">
                    <a16:creationId xmlns:a16="http://schemas.microsoft.com/office/drawing/2014/main" id="{9EC61812-751D-D030-0F11-13BF3F249049}"/>
                  </a:ext>
                </a:extLst>
              </p:cNvPr>
              <p:cNvSpPr txBox="1"/>
              <p:nvPr/>
            </p:nvSpPr>
            <p:spPr>
              <a:xfrm>
                <a:off x="1108155" y="3567765"/>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2" name="文本框 78">
                <a:extLst>
                  <a:ext uri="{FF2B5EF4-FFF2-40B4-BE49-F238E27FC236}">
                    <a16:creationId xmlns:a16="http://schemas.microsoft.com/office/drawing/2014/main" id="{9EC61812-751D-D030-0F11-13BF3F249049}"/>
                  </a:ext>
                </a:extLst>
              </p:cNvPr>
              <p:cNvSpPr txBox="1">
                <a:spLocks noRot="1" noChangeAspect="1" noMove="1" noResize="1" noEditPoints="1" noAdjustHandles="1" noChangeArrowheads="1" noChangeShapeType="1" noTextEdit="1"/>
              </p:cNvSpPr>
              <p:nvPr/>
            </p:nvSpPr>
            <p:spPr>
              <a:xfrm>
                <a:off x="1108155" y="3567765"/>
                <a:ext cx="282922" cy="255600"/>
              </a:xfrm>
              <a:prstGeom prst="rect">
                <a:avLst/>
              </a:prstGeom>
              <a:blipFill>
                <a:blip r:embed="rId57"/>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3" name="文本框 78">
                <a:extLst>
                  <a:ext uri="{FF2B5EF4-FFF2-40B4-BE49-F238E27FC236}">
                    <a16:creationId xmlns:a16="http://schemas.microsoft.com/office/drawing/2014/main" id="{8F2EE69F-073C-424C-7B9C-9832458920FA}"/>
                  </a:ext>
                </a:extLst>
              </p:cNvPr>
              <p:cNvSpPr txBox="1"/>
              <p:nvPr/>
            </p:nvSpPr>
            <p:spPr>
              <a:xfrm>
                <a:off x="1027840" y="4520908"/>
                <a:ext cx="421846"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r>
                        <a:rPr lang="en-US" altLang="zh-CN" sz="1000" i="1" smtClean="0">
                          <a:solidFill>
                            <a:prstClr val="black"/>
                          </a:solidFill>
                          <a:latin typeface="Cambria Math" panose="02040503050406030204" pitchFamily="18" charset="0"/>
                        </a:rPr>
                        <m:t>)</m:t>
                      </m:r>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3" name="文本框 78">
                <a:extLst>
                  <a:ext uri="{FF2B5EF4-FFF2-40B4-BE49-F238E27FC236}">
                    <a16:creationId xmlns:a16="http://schemas.microsoft.com/office/drawing/2014/main" id="{8F2EE69F-073C-424C-7B9C-9832458920FA}"/>
                  </a:ext>
                </a:extLst>
              </p:cNvPr>
              <p:cNvSpPr txBox="1">
                <a:spLocks noRot="1" noChangeAspect="1" noMove="1" noResize="1" noEditPoints="1" noAdjustHandles="1" noChangeArrowheads="1" noChangeShapeType="1" noTextEdit="1"/>
              </p:cNvSpPr>
              <p:nvPr/>
            </p:nvSpPr>
            <p:spPr>
              <a:xfrm>
                <a:off x="1027840" y="4520908"/>
                <a:ext cx="421846" cy="255600"/>
              </a:xfrm>
              <a:prstGeom prst="rect">
                <a:avLst/>
              </a:prstGeom>
              <a:blipFill>
                <a:blip r:embed="rId58"/>
                <a:stretch>
                  <a:fillRect r="-176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4" name="文本框 274">
                <a:extLst>
                  <a:ext uri="{FF2B5EF4-FFF2-40B4-BE49-F238E27FC236}">
                    <a16:creationId xmlns:a16="http://schemas.microsoft.com/office/drawing/2014/main" id="{B59EC747-353E-C00A-7941-CDD7230EC200}"/>
                  </a:ext>
                </a:extLst>
              </p:cNvPr>
              <p:cNvSpPr txBox="1"/>
              <p:nvPr/>
            </p:nvSpPr>
            <p:spPr>
              <a:xfrm>
                <a:off x="2956780" y="4084384"/>
                <a:ext cx="354584" cy="252000"/>
              </a:xfrm>
              <a:prstGeom prst="rect">
                <a:avLst/>
              </a:prstGeom>
              <a:noFill/>
            </p:spPr>
            <p:txBody>
              <a:bodyPr wrap="non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2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4" name="文本框 274">
                <a:extLst>
                  <a:ext uri="{FF2B5EF4-FFF2-40B4-BE49-F238E27FC236}">
                    <a16:creationId xmlns:a16="http://schemas.microsoft.com/office/drawing/2014/main" id="{B59EC747-353E-C00A-7941-CDD7230EC200}"/>
                  </a:ext>
                </a:extLst>
              </p:cNvPr>
              <p:cNvSpPr txBox="1">
                <a:spLocks noRot="1" noChangeAspect="1" noMove="1" noResize="1" noEditPoints="1" noAdjustHandles="1" noChangeArrowheads="1" noChangeShapeType="1" noTextEdit="1"/>
              </p:cNvSpPr>
              <p:nvPr/>
            </p:nvSpPr>
            <p:spPr>
              <a:xfrm>
                <a:off x="2956780" y="4084384"/>
                <a:ext cx="354584" cy="252000"/>
              </a:xfrm>
              <a:prstGeom prst="rect">
                <a:avLst/>
              </a:prstGeom>
              <a:blipFill>
                <a:blip r:embed="rId59"/>
                <a:stretch>
                  <a:fillRect b="-4762"/>
                </a:stretch>
              </a:blipFill>
            </p:spPr>
            <p:txBody>
              <a:bodyPr/>
              <a:lstStyle/>
              <a:p>
                <a:r>
                  <a:rPr lang="en-CN">
                    <a:noFill/>
                  </a:rPr>
                  <a:t> </a:t>
                </a:r>
              </a:p>
            </p:txBody>
          </p:sp>
        </mc:Fallback>
      </mc:AlternateContent>
      <p:cxnSp>
        <p:nvCxnSpPr>
          <p:cNvPr id="55" name="连接符: 肘形 106">
            <a:extLst>
              <a:ext uri="{FF2B5EF4-FFF2-40B4-BE49-F238E27FC236}">
                <a16:creationId xmlns:a16="http://schemas.microsoft.com/office/drawing/2014/main" id="{3B55A6CF-8F48-4DEB-A2C2-08F7B4BE53C9}"/>
              </a:ext>
            </a:extLst>
          </p:cNvPr>
          <p:cNvCxnSpPr>
            <a:cxnSpLocks/>
            <a:stCxn id="462" idx="4"/>
          </p:cNvCxnSpPr>
          <p:nvPr/>
        </p:nvCxnSpPr>
        <p:spPr>
          <a:xfrm rot="16200000" flipH="1">
            <a:off x="1482426" y="5401845"/>
            <a:ext cx="165728" cy="169624"/>
          </a:xfrm>
          <a:prstGeom prst="bentConnector2">
            <a:avLst/>
          </a:prstGeom>
          <a:noFill/>
          <a:ln w="28575" cap="flat" cmpd="sng" algn="ctr">
            <a:solidFill>
              <a:sysClr val="window" lastClr="FFFFFF">
                <a:lumMod val="50000"/>
              </a:sysClr>
            </a:solidFill>
            <a:prstDash val="sysDot"/>
            <a:miter lim="800000"/>
            <a:headEnd type="triangle" w="med" len="med"/>
            <a:tailEnd type="triangle" w="med" len="med"/>
          </a:ln>
          <a:effectLst/>
        </p:spPr>
      </p:cxnSp>
      <p:cxnSp>
        <p:nvCxnSpPr>
          <p:cNvPr id="56" name="直接箭头连接符 272">
            <a:extLst>
              <a:ext uri="{FF2B5EF4-FFF2-40B4-BE49-F238E27FC236}">
                <a16:creationId xmlns:a16="http://schemas.microsoft.com/office/drawing/2014/main" id="{A01D3D9E-FAFA-FFB2-4BD3-1941CA57C776}"/>
              </a:ext>
            </a:extLst>
          </p:cNvPr>
          <p:cNvCxnSpPr>
            <a:cxnSpLocks/>
          </p:cNvCxnSpPr>
          <p:nvPr/>
        </p:nvCxnSpPr>
        <p:spPr>
          <a:xfrm flipH="1">
            <a:off x="2884225" y="5562095"/>
            <a:ext cx="111073" cy="0"/>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sp>
        <p:nvSpPr>
          <p:cNvPr id="57" name="Oval 56">
            <a:extLst>
              <a:ext uri="{FF2B5EF4-FFF2-40B4-BE49-F238E27FC236}">
                <a16:creationId xmlns:a16="http://schemas.microsoft.com/office/drawing/2014/main" id="{1DBE324F-DB21-2C07-A188-F61AD7F00A4D}"/>
              </a:ext>
            </a:extLst>
          </p:cNvPr>
          <p:cNvSpPr>
            <a:spLocks noChangeAspect="1"/>
          </p:cNvSpPr>
          <p:nvPr/>
        </p:nvSpPr>
        <p:spPr>
          <a:xfrm>
            <a:off x="1729821" y="5632572"/>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8" name="直接箭头连接符 272">
            <a:extLst>
              <a:ext uri="{FF2B5EF4-FFF2-40B4-BE49-F238E27FC236}">
                <a16:creationId xmlns:a16="http://schemas.microsoft.com/office/drawing/2014/main" id="{05A0DF46-80F6-A6B9-EFAE-28CD553AF6F3}"/>
              </a:ext>
            </a:extLst>
          </p:cNvPr>
          <p:cNvCxnSpPr>
            <a:cxnSpLocks/>
          </p:cNvCxnSpPr>
          <p:nvPr/>
        </p:nvCxnSpPr>
        <p:spPr>
          <a:xfrm>
            <a:off x="1456525" y="3176938"/>
            <a:ext cx="0" cy="126000"/>
          </a:xfrm>
          <a:prstGeom prst="straightConnector1">
            <a:avLst/>
          </a:prstGeom>
          <a:noFill/>
          <a:ln w="28575" cap="flat" cmpd="sng" algn="ctr">
            <a:solidFill>
              <a:sysClr val="windowText" lastClr="000000"/>
            </a:solidFill>
            <a:prstDash val="solid"/>
            <a:miter lim="800000"/>
            <a:tailEnd type="triangle"/>
          </a:ln>
          <a:effectLst/>
        </p:spPr>
      </p:cxnSp>
      <p:cxnSp>
        <p:nvCxnSpPr>
          <p:cNvPr id="59" name="直接箭头连接符 272">
            <a:extLst>
              <a:ext uri="{FF2B5EF4-FFF2-40B4-BE49-F238E27FC236}">
                <a16:creationId xmlns:a16="http://schemas.microsoft.com/office/drawing/2014/main" id="{26C1B2B8-511C-6D93-942E-10A2893D194B}"/>
              </a:ext>
            </a:extLst>
          </p:cNvPr>
          <p:cNvCxnSpPr>
            <a:cxnSpLocks/>
          </p:cNvCxnSpPr>
          <p:nvPr/>
        </p:nvCxnSpPr>
        <p:spPr>
          <a:xfrm>
            <a:off x="1461532" y="3694817"/>
            <a:ext cx="0" cy="126000"/>
          </a:xfrm>
          <a:prstGeom prst="straightConnector1">
            <a:avLst/>
          </a:prstGeom>
          <a:noFill/>
          <a:ln w="28575" cap="flat" cmpd="sng" algn="ctr">
            <a:solidFill>
              <a:sysClr val="windowText" lastClr="000000"/>
            </a:solidFill>
            <a:prstDash val="solid"/>
            <a:miter lim="800000"/>
            <a:tailEnd type="triangle"/>
          </a:ln>
          <a:effectLst/>
        </p:spPr>
      </p:cxnSp>
      <p:cxnSp>
        <p:nvCxnSpPr>
          <p:cNvPr id="60" name="直接箭头连接符 272">
            <a:extLst>
              <a:ext uri="{FF2B5EF4-FFF2-40B4-BE49-F238E27FC236}">
                <a16:creationId xmlns:a16="http://schemas.microsoft.com/office/drawing/2014/main" id="{B85AC944-7903-D4BB-B327-AD35E5E1331E}"/>
              </a:ext>
            </a:extLst>
          </p:cNvPr>
          <p:cNvCxnSpPr>
            <a:cxnSpLocks/>
          </p:cNvCxnSpPr>
          <p:nvPr/>
        </p:nvCxnSpPr>
        <p:spPr>
          <a:xfrm>
            <a:off x="1461532" y="4106800"/>
            <a:ext cx="0" cy="126000"/>
          </a:xfrm>
          <a:prstGeom prst="straightConnector1">
            <a:avLst/>
          </a:prstGeom>
          <a:noFill/>
          <a:ln w="28575" cap="flat" cmpd="sng" algn="ctr">
            <a:solidFill>
              <a:sysClr val="windowText" lastClr="000000"/>
            </a:solidFill>
            <a:prstDash val="solid"/>
            <a:miter lim="800000"/>
            <a:tailEnd type="triangle"/>
          </a:ln>
          <a:effectLst/>
        </p:spPr>
      </p:cxnSp>
      <p:grpSp>
        <p:nvGrpSpPr>
          <p:cNvPr id="61" name="Group 60">
            <a:extLst>
              <a:ext uri="{FF2B5EF4-FFF2-40B4-BE49-F238E27FC236}">
                <a16:creationId xmlns:a16="http://schemas.microsoft.com/office/drawing/2014/main" id="{0CFB98B0-9CB3-11E2-DB68-94640E6C269A}"/>
              </a:ext>
            </a:extLst>
          </p:cNvPr>
          <p:cNvGrpSpPr/>
          <p:nvPr/>
        </p:nvGrpSpPr>
        <p:grpSpPr>
          <a:xfrm>
            <a:off x="1510743" y="3273689"/>
            <a:ext cx="325180" cy="325913"/>
            <a:chOff x="8757830" y="3445095"/>
            <a:chExt cx="325180" cy="325913"/>
          </a:xfrm>
        </p:grpSpPr>
        <p:sp>
          <p:nvSpPr>
            <p:cNvPr id="62" name="Rectangle 61">
              <a:extLst>
                <a:ext uri="{FF2B5EF4-FFF2-40B4-BE49-F238E27FC236}">
                  <a16:creationId xmlns:a16="http://schemas.microsoft.com/office/drawing/2014/main" id="{F931AFAB-A49E-5E3A-B02B-A06AAD06F07B}"/>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3" name="图片 50">
              <a:extLst>
                <a:ext uri="{FF2B5EF4-FFF2-40B4-BE49-F238E27FC236}">
                  <a16:creationId xmlns:a16="http://schemas.microsoft.com/office/drawing/2014/main" id="{BA2826EE-886E-1FE6-89A7-CA14A3E1CCCF}"/>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448" name="文本框 78">
                <a:extLst>
                  <a:ext uri="{FF2B5EF4-FFF2-40B4-BE49-F238E27FC236}">
                    <a16:creationId xmlns:a16="http://schemas.microsoft.com/office/drawing/2014/main" id="{F7BC7FD3-FE0E-C3A8-7419-0D228E51ACB0}"/>
                  </a:ext>
                </a:extLst>
              </p:cNvPr>
              <p:cNvSpPr txBox="1"/>
              <p:nvPr/>
            </p:nvSpPr>
            <p:spPr>
              <a:xfrm>
                <a:off x="1546436" y="3571837"/>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8" name="文本框 78">
                <a:extLst>
                  <a:ext uri="{FF2B5EF4-FFF2-40B4-BE49-F238E27FC236}">
                    <a16:creationId xmlns:a16="http://schemas.microsoft.com/office/drawing/2014/main" id="{F7BC7FD3-FE0E-C3A8-7419-0D228E51ACB0}"/>
                  </a:ext>
                </a:extLst>
              </p:cNvPr>
              <p:cNvSpPr txBox="1">
                <a:spLocks noRot="1" noChangeAspect="1" noMove="1" noResize="1" noEditPoints="1" noAdjustHandles="1" noChangeArrowheads="1" noChangeShapeType="1" noTextEdit="1"/>
              </p:cNvSpPr>
              <p:nvPr/>
            </p:nvSpPr>
            <p:spPr>
              <a:xfrm>
                <a:off x="1546436" y="3571837"/>
                <a:ext cx="282922" cy="255600"/>
              </a:xfrm>
              <a:prstGeom prst="rect">
                <a:avLst/>
              </a:prstGeom>
              <a:blipFill>
                <a:blip r:embed="rId60"/>
                <a:stretch>
                  <a:fillRect/>
                </a:stretch>
              </a:blipFill>
            </p:spPr>
            <p:txBody>
              <a:bodyPr/>
              <a:lstStyle/>
              <a:p>
                <a:r>
                  <a:rPr lang="en-CN">
                    <a:noFill/>
                  </a:rPr>
                  <a:t> </a:t>
                </a:r>
              </a:p>
            </p:txBody>
          </p:sp>
        </mc:Fallback>
      </mc:AlternateContent>
      <p:pic>
        <p:nvPicPr>
          <p:cNvPr id="449" name="图片 50">
            <a:extLst>
              <a:ext uri="{FF2B5EF4-FFF2-40B4-BE49-F238E27FC236}">
                <a16:creationId xmlns:a16="http://schemas.microsoft.com/office/drawing/2014/main" id="{C3D62242-BE88-3AD2-6645-AE245872C0ED}"/>
              </a:ext>
            </a:extLst>
          </p:cNvPr>
          <p:cNvPicPr>
            <a:picLocks noChangeAspect="1"/>
          </p:cNvPicPr>
          <p:nvPr/>
        </p:nvPicPr>
        <p:blipFill>
          <a:blip r:embed="rId61"/>
          <a:srcRect/>
          <a:stretch/>
        </p:blipFill>
        <p:spPr>
          <a:xfrm>
            <a:off x="1098513" y="4223148"/>
            <a:ext cx="324000" cy="324000"/>
          </a:xfrm>
          <a:prstGeom prst="rect">
            <a:avLst/>
          </a:prstGeom>
        </p:spPr>
      </p:pic>
      <p:grpSp>
        <p:nvGrpSpPr>
          <p:cNvPr id="450" name="Group 449">
            <a:extLst>
              <a:ext uri="{FF2B5EF4-FFF2-40B4-BE49-F238E27FC236}">
                <a16:creationId xmlns:a16="http://schemas.microsoft.com/office/drawing/2014/main" id="{DD3B3810-273E-2B5B-88B5-134952369AE8}"/>
              </a:ext>
            </a:extLst>
          </p:cNvPr>
          <p:cNvGrpSpPr/>
          <p:nvPr/>
        </p:nvGrpSpPr>
        <p:grpSpPr>
          <a:xfrm>
            <a:off x="1522585" y="4223148"/>
            <a:ext cx="325180" cy="325913"/>
            <a:chOff x="8757830" y="3445095"/>
            <a:chExt cx="325180" cy="325913"/>
          </a:xfrm>
        </p:grpSpPr>
        <p:sp>
          <p:nvSpPr>
            <p:cNvPr id="451" name="Rectangle 450">
              <a:extLst>
                <a:ext uri="{FF2B5EF4-FFF2-40B4-BE49-F238E27FC236}">
                  <a16:creationId xmlns:a16="http://schemas.microsoft.com/office/drawing/2014/main" id="{FC957F6A-FEC2-C673-E30A-8C8FE6DFE1F9}"/>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52" name="图片 50">
              <a:extLst>
                <a:ext uri="{FF2B5EF4-FFF2-40B4-BE49-F238E27FC236}">
                  <a16:creationId xmlns:a16="http://schemas.microsoft.com/office/drawing/2014/main" id="{6CA302F7-0086-293B-548F-0059D06B39DD}"/>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453" name="文本框 78">
                <a:extLst>
                  <a:ext uri="{FF2B5EF4-FFF2-40B4-BE49-F238E27FC236}">
                    <a16:creationId xmlns:a16="http://schemas.microsoft.com/office/drawing/2014/main" id="{3B53F1B3-28E1-E037-5FE0-0D6522574B29}"/>
                  </a:ext>
                </a:extLst>
              </p:cNvPr>
              <p:cNvSpPr txBox="1"/>
              <p:nvPr/>
            </p:nvSpPr>
            <p:spPr>
              <a:xfrm>
                <a:off x="1544146" y="4534076"/>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3" name="文本框 78">
                <a:extLst>
                  <a:ext uri="{FF2B5EF4-FFF2-40B4-BE49-F238E27FC236}">
                    <a16:creationId xmlns:a16="http://schemas.microsoft.com/office/drawing/2014/main" id="{3B53F1B3-28E1-E037-5FE0-0D6522574B29}"/>
                  </a:ext>
                </a:extLst>
              </p:cNvPr>
              <p:cNvSpPr txBox="1">
                <a:spLocks noRot="1" noChangeAspect="1" noMove="1" noResize="1" noEditPoints="1" noAdjustHandles="1" noChangeArrowheads="1" noChangeShapeType="1" noTextEdit="1"/>
              </p:cNvSpPr>
              <p:nvPr/>
            </p:nvSpPr>
            <p:spPr>
              <a:xfrm>
                <a:off x="1544146" y="4534076"/>
                <a:ext cx="282922" cy="255600"/>
              </a:xfrm>
              <a:prstGeom prst="rect">
                <a:avLst/>
              </a:prstGeom>
              <a:blipFill>
                <a:blip r:embed="rId62"/>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54" name="文本框 78">
                <a:extLst>
                  <a:ext uri="{FF2B5EF4-FFF2-40B4-BE49-F238E27FC236}">
                    <a16:creationId xmlns:a16="http://schemas.microsoft.com/office/drawing/2014/main" id="{B14B7F59-5259-AC81-5B49-E50F43F5407C}"/>
                  </a:ext>
                </a:extLst>
              </p:cNvPr>
              <p:cNvSpPr txBox="1"/>
              <p:nvPr/>
            </p:nvSpPr>
            <p:spPr>
              <a:xfrm>
                <a:off x="1020703" y="5163915"/>
                <a:ext cx="421846"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r>
                        <a:rPr lang="en-US" altLang="zh-CN" sz="1000" i="1" smtClean="0">
                          <a:solidFill>
                            <a:prstClr val="black"/>
                          </a:solidFill>
                          <a:latin typeface="Cambria Math" panose="02040503050406030204" pitchFamily="18" charset="0"/>
                        </a:rPr>
                        <m:t>)</m:t>
                      </m:r>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4" name="文本框 78">
                <a:extLst>
                  <a:ext uri="{FF2B5EF4-FFF2-40B4-BE49-F238E27FC236}">
                    <a16:creationId xmlns:a16="http://schemas.microsoft.com/office/drawing/2014/main" id="{B14B7F59-5259-AC81-5B49-E50F43F5407C}"/>
                  </a:ext>
                </a:extLst>
              </p:cNvPr>
              <p:cNvSpPr txBox="1">
                <a:spLocks noRot="1" noChangeAspect="1" noMove="1" noResize="1" noEditPoints="1" noAdjustHandles="1" noChangeArrowheads="1" noChangeShapeType="1" noTextEdit="1"/>
              </p:cNvSpPr>
              <p:nvPr/>
            </p:nvSpPr>
            <p:spPr>
              <a:xfrm>
                <a:off x="1020703" y="5163915"/>
                <a:ext cx="421846" cy="255600"/>
              </a:xfrm>
              <a:prstGeom prst="rect">
                <a:avLst/>
              </a:prstGeom>
              <a:blipFill>
                <a:blip r:embed="rId63"/>
                <a:stretch>
                  <a:fillRect r="-20588"/>
                </a:stretch>
              </a:blipFill>
            </p:spPr>
            <p:txBody>
              <a:bodyPr/>
              <a:lstStyle/>
              <a:p>
                <a:r>
                  <a:rPr lang="en-CN">
                    <a:noFill/>
                  </a:rPr>
                  <a:t> </a:t>
                </a:r>
              </a:p>
            </p:txBody>
          </p:sp>
        </mc:Fallback>
      </mc:AlternateContent>
      <p:pic>
        <p:nvPicPr>
          <p:cNvPr id="455" name="图片 50">
            <a:extLst>
              <a:ext uri="{FF2B5EF4-FFF2-40B4-BE49-F238E27FC236}">
                <a16:creationId xmlns:a16="http://schemas.microsoft.com/office/drawing/2014/main" id="{64A4FB02-8273-3AE8-251C-5CF6A74F782C}"/>
              </a:ext>
            </a:extLst>
          </p:cNvPr>
          <p:cNvPicPr>
            <a:picLocks noChangeAspect="1"/>
          </p:cNvPicPr>
          <p:nvPr/>
        </p:nvPicPr>
        <p:blipFill>
          <a:blip r:embed="rId64"/>
          <a:srcRect/>
          <a:stretch/>
        </p:blipFill>
        <p:spPr>
          <a:xfrm>
            <a:off x="1093113" y="4860463"/>
            <a:ext cx="324000" cy="324000"/>
          </a:xfrm>
          <a:prstGeom prst="rect">
            <a:avLst/>
          </a:prstGeom>
        </p:spPr>
      </p:pic>
      <p:grpSp>
        <p:nvGrpSpPr>
          <p:cNvPr id="456" name="Group 455">
            <a:extLst>
              <a:ext uri="{FF2B5EF4-FFF2-40B4-BE49-F238E27FC236}">
                <a16:creationId xmlns:a16="http://schemas.microsoft.com/office/drawing/2014/main" id="{E6A369F2-C81F-1B0B-D3B6-A64B5306CFD2}"/>
              </a:ext>
            </a:extLst>
          </p:cNvPr>
          <p:cNvGrpSpPr/>
          <p:nvPr/>
        </p:nvGrpSpPr>
        <p:grpSpPr>
          <a:xfrm>
            <a:off x="1517185" y="4860463"/>
            <a:ext cx="325180" cy="325913"/>
            <a:chOff x="8757830" y="3445095"/>
            <a:chExt cx="325180" cy="325913"/>
          </a:xfrm>
        </p:grpSpPr>
        <p:sp>
          <p:nvSpPr>
            <p:cNvPr id="457" name="Rectangle 456">
              <a:extLst>
                <a:ext uri="{FF2B5EF4-FFF2-40B4-BE49-F238E27FC236}">
                  <a16:creationId xmlns:a16="http://schemas.microsoft.com/office/drawing/2014/main" id="{1FD091E0-A75B-D56C-6432-7DCAB156B1DF}"/>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58" name="图片 50">
              <a:extLst>
                <a:ext uri="{FF2B5EF4-FFF2-40B4-BE49-F238E27FC236}">
                  <a16:creationId xmlns:a16="http://schemas.microsoft.com/office/drawing/2014/main" id="{FC4976FF-34ED-7FC2-5B52-239E9B21F0E3}"/>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459" name="文本框 78">
                <a:extLst>
                  <a:ext uri="{FF2B5EF4-FFF2-40B4-BE49-F238E27FC236}">
                    <a16:creationId xmlns:a16="http://schemas.microsoft.com/office/drawing/2014/main" id="{D5695CF3-C2C2-62EC-6E9F-DFFF50FCC05C}"/>
                  </a:ext>
                </a:extLst>
              </p:cNvPr>
              <p:cNvSpPr txBox="1"/>
              <p:nvPr/>
            </p:nvSpPr>
            <p:spPr>
              <a:xfrm>
                <a:off x="1531282" y="5163916"/>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9" name="文本框 78">
                <a:extLst>
                  <a:ext uri="{FF2B5EF4-FFF2-40B4-BE49-F238E27FC236}">
                    <a16:creationId xmlns:a16="http://schemas.microsoft.com/office/drawing/2014/main" id="{D5695CF3-C2C2-62EC-6E9F-DFFF50FCC05C}"/>
                  </a:ext>
                </a:extLst>
              </p:cNvPr>
              <p:cNvSpPr txBox="1">
                <a:spLocks noRot="1" noChangeAspect="1" noMove="1" noResize="1" noEditPoints="1" noAdjustHandles="1" noChangeArrowheads="1" noChangeShapeType="1" noTextEdit="1"/>
              </p:cNvSpPr>
              <p:nvPr/>
            </p:nvSpPr>
            <p:spPr>
              <a:xfrm>
                <a:off x="1531282" y="5163916"/>
                <a:ext cx="282922" cy="255600"/>
              </a:xfrm>
              <a:prstGeom prst="rect">
                <a:avLst/>
              </a:prstGeom>
              <a:blipFill>
                <a:blip r:embed="rId65"/>
                <a:stretch>
                  <a:fillRect/>
                </a:stretch>
              </a:blipFill>
            </p:spPr>
            <p:txBody>
              <a:bodyPr/>
              <a:lstStyle/>
              <a:p>
                <a:r>
                  <a:rPr lang="en-CN">
                    <a:noFill/>
                  </a:rPr>
                  <a:t> </a:t>
                </a:r>
              </a:p>
            </p:txBody>
          </p:sp>
        </mc:Fallback>
      </mc:AlternateContent>
      <p:cxnSp>
        <p:nvCxnSpPr>
          <p:cNvPr id="460" name="直接箭头连接符 272">
            <a:extLst>
              <a:ext uri="{FF2B5EF4-FFF2-40B4-BE49-F238E27FC236}">
                <a16:creationId xmlns:a16="http://schemas.microsoft.com/office/drawing/2014/main" id="{88566F9C-4215-E3AD-5405-C6EC76E8A0DD}"/>
              </a:ext>
            </a:extLst>
          </p:cNvPr>
          <p:cNvCxnSpPr>
            <a:cxnSpLocks/>
          </p:cNvCxnSpPr>
          <p:nvPr/>
        </p:nvCxnSpPr>
        <p:spPr>
          <a:xfrm>
            <a:off x="1900362" y="4721263"/>
            <a:ext cx="200804" cy="0"/>
          </a:xfrm>
          <a:prstGeom prst="straightConnector1">
            <a:avLst/>
          </a:prstGeom>
          <a:noFill/>
          <a:ln w="28575" cap="flat" cmpd="sng" algn="ctr">
            <a:solidFill>
              <a:sysClr val="windowText" lastClr="000000"/>
            </a:solidFill>
            <a:prstDash val="solid"/>
            <a:miter lim="800000"/>
            <a:tailEnd type="triangle"/>
          </a:ln>
          <a:effectLst/>
        </p:spPr>
      </p:cxnSp>
      <p:sp>
        <p:nvSpPr>
          <p:cNvPr id="461" name="Oval 460">
            <a:extLst>
              <a:ext uri="{FF2B5EF4-FFF2-40B4-BE49-F238E27FC236}">
                <a16:creationId xmlns:a16="http://schemas.microsoft.com/office/drawing/2014/main" id="{33D5E13B-DD0D-4670-757B-2716FB2BD26B}"/>
              </a:ext>
            </a:extLst>
          </p:cNvPr>
          <p:cNvSpPr>
            <a:spLocks noChangeAspect="1"/>
          </p:cNvSpPr>
          <p:nvPr/>
        </p:nvSpPr>
        <p:spPr>
          <a:xfrm>
            <a:off x="1704124" y="5547975"/>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2" name="Oval 461">
            <a:extLst>
              <a:ext uri="{FF2B5EF4-FFF2-40B4-BE49-F238E27FC236}">
                <a16:creationId xmlns:a16="http://schemas.microsoft.com/office/drawing/2014/main" id="{6EC69B3F-6420-B7D1-0C28-271706BA5FFD}"/>
              </a:ext>
            </a:extLst>
          </p:cNvPr>
          <p:cNvSpPr>
            <a:spLocks noChangeAspect="1"/>
          </p:cNvSpPr>
          <p:nvPr/>
        </p:nvSpPr>
        <p:spPr>
          <a:xfrm>
            <a:off x="1462478" y="5367793"/>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3" name="Rounded Rectangle 462">
            <a:extLst>
              <a:ext uri="{FF2B5EF4-FFF2-40B4-BE49-F238E27FC236}">
                <a16:creationId xmlns:a16="http://schemas.microsoft.com/office/drawing/2014/main" id="{E38D4730-E9D1-6612-0EAA-FE67D3DE1C06}"/>
              </a:ext>
            </a:extLst>
          </p:cNvPr>
          <p:cNvSpPr/>
          <p:nvPr/>
        </p:nvSpPr>
        <p:spPr>
          <a:xfrm>
            <a:off x="1640679" y="1955154"/>
            <a:ext cx="1262072" cy="295028"/>
          </a:xfrm>
          <a:prstGeom prst="round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400" b="0" i="0" u="none" strike="noStrike" kern="0" cap="none" spc="0" normalizeH="0" baseline="0" noProof="0" dirty="0">
                <a:ln>
                  <a:noFill/>
                </a:ln>
                <a:solidFill>
                  <a:prstClr val="black"/>
                </a:solidFill>
                <a:effectLst/>
                <a:uLnTx/>
                <a:uFillTx/>
                <a:latin typeface="Calibri" panose="020F0502020204030204"/>
                <a:ea typeface="+mn-ea"/>
                <a:cs typeface="+mn-cs"/>
              </a:rPr>
              <a:t>DG Phase</a:t>
            </a:r>
          </a:p>
        </p:txBody>
      </p:sp>
      <p:pic>
        <p:nvPicPr>
          <p:cNvPr id="464" name="图片 505">
            <a:extLst>
              <a:ext uri="{FF2B5EF4-FFF2-40B4-BE49-F238E27FC236}">
                <a16:creationId xmlns:a16="http://schemas.microsoft.com/office/drawing/2014/main" id="{81A9D6FF-43D9-B351-390E-B7EAD52BF4AC}"/>
              </a:ext>
            </a:extLst>
          </p:cNvPr>
          <p:cNvPicPr>
            <a:picLocks noChangeAspect="1"/>
          </p:cNvPicPr>
          <p:nvPr/>
        </p:nvPicPr>
        <p:blipFill>
          <a:blip r:embed="rId66"/>
          <a:srcRect/>
          <a:stretch/>
        </p:blipFill>
        <p:spPr>
          <a:xfrm>
            <a:off x="1091195" y="3269356"/>
            <a:ext cx="320400" cy="320400"/>
          </a:xfrm>
          <a:prstGeom prst="rect">
            <a:avLst/>
          </a:prstGeom>
        </p:spPr>
      </p:pic>
      <mc:AlternateContent xmlns:mc="http://schemas.openxmlformats.org/markup-compatibility/2006" xmlns:a14="http://schemas.microsoft.com/office/drawing/2010/main">
        <mc:Choice Requires="a14">
          <p:sp>
            <p:nvSpPr>
              <p:cNvPr id="466" name="TextBox 465">
                <a:extLst>
                  <a:ext uri="{FF2B5EF4-FFF2-40B4-BE49-F238E27FC236}">
                    <a16:creationId xmlns:a16="http://schemas.microsoft.com/office/drawing/2014/main" id="{DA1142F9-5F25-FEBE-C196-21BB0BF4E0D4}"/>
                  </a:ext>
                </a:extLst>
              </p:cNvPr>
              <p:cNvSpPr txBox="1"/>
              <p:nvPr/>
            </p:nvSpPr>
            <p:spPr>
              <a:xfrm>
                <a:off x="4262602" y="3065325"/>
                <a:ext cx="6694013" cy="774315"/>
              </a:xfrm>
              <a:prstGeom prst="rect">
                <a:avLst/>
              </a:prstGeom>
              <a:noFill/>
            </p:spPr>
            <p:txBody>
              <a:bodyPr wrap="square" lIns="0" tIns="0" rIns="0" bIns="0" rtlCol="0">
                <a:spAutoFit/>
              </a:bodyPr>
              <a:lstStyle/>
              <a:p>
                <a14:m>
                  <m:oMath xmlns:m="http://schemas.openxmlformats.org/officeDocument/2006/math">
                    <m:sSub>
                      <m:sSubPr>
                        <m:ctrlPr>
                          <a:rPr lang="en-US" altLang="zh-CN"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e>
                    </m:d>
                    <m:r>
                      <a:rPr lang="en-US" b="0" i="1" smtClean="0">
                        <a:latin typeface="Cambria Math" panose="02040503050406030204" pitchFamily="18" charset="0"/>
                      </a:rPr>
                      <m:t>=</m:t>
                    </m:r>
                    <m:r>
                      <m:rPr>
                        <m:nor/>
                      </m:rPr>
                      <a:rPr lang="en-US" b="0" i="0" smtClean="0">
                        <a:latin typeface="Cambria Math" panose="02040503050406030204" pitchFamily="18" charset="0"/>
                      </a:rPr>
                      <m:t>Random</m:t>
                    </m:r>
                    <m:r>
                      <m:rPr>
                        <m:nor/>
                      </m:rPr>
                      <a:rPr lang="en-US" b="0" i="0" smtClean="0">
                        <a:latin typeface="Cambria Math" panose="02040503050406030204" pitchFamily="18" charset="0"/>
                      </a:rPr>
                      <m:t>−</m:t>
                    </m:r>
                    <m:r>
                      <m:rPr>
                        <m:nor/>
                      </m:rPr>
                      <a:rPr lang="en-US" b="0" i="0" smtClean="0">
                        <a:latin typeface="Cambria Math" panose="02040503050406030204" pitchFamily="18" charset="0"/>
                      </a:rPr>
                      <m:t>Styler</m:t>
                    </m:r>
                    <m:d>
                      <m:dPr>
                        <m:ctrlPr>
                          <a:rPr lang="en-US" b="0" i="1" smtClean="0">
                            <a:latin typeface="Cambria Math" panose="020405030504060302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e>
                    </m:d>
                  </m:oMath>
                </a14:m>
                <a:r>
                  <a:rPr lang="en-US" b="0" dirty="0"/>
                  <a:t> , </a:t>
                </a:r>
                <a14:m>
                  <m:oMath xmlns:m="http://schemas.openxmlformats.org/officeDocument/2006/math">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e>
                    </m:d>
                    <m:r>
                      <a:rPr lang="en-US" i="1">
                        <a:latin typeface="Cambria Math" panose="02040503050406030204" pitchFamily="18" charset="0"/>
                      </a:rPr>
                      <m:t>=</m:t>
                    </m:r>
                    <m:r>
                      <m:rPr>
                        <m:nor/>
                      </m:rPr>
                      <a:rPr lang="en-US">
                        <a:latin typeface="Cambria Math" panose="02040503050406030204" pitchFamily="18" charset="0"/>
                      </a:rPr>
                      <m:t>Random</m:t>
                    </m:r>
                    <m:r>
                      <m:rPr>
                        <m:nor/>
                      </m:rPr>
                      <a:rPr lang="en-US">
                        <a:latin typeface="Cambria Math" panose="02040503050406030204" pitchFamily="18" charset="0"/>
                      </a:rPr>
                      <m:t>−</m:t>
                    </m:r>
                    <m:r>
                      <m:rPr>
                        <m:nor/>
                      </m:rPr>
                      <a:rPr lang="en-US">
                        <a:latin typeface="Cambria Math" panose="02040503050406030204" pitchFamily="18" charset="0"/>
                      </a:rPr>
                      <m:t>Styler</m:t>
                    </m:r>
                    <m:d>
                      <m:dPr>
                        <m:ctrlPr>
                          <a:rPr lang="en-US" i="1">
                            <a:latin typeface="Cambria Math" panose="020405030504060302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e>
                    </m:d>
                  </m:oMath>
                </a14:m>
                <a:r>
                  <a:rPr lang="en-US" dirty="0"/>
                  <a:t> </a:t>
                </a:r>
                <a:endParaRPr lang="en-US" b="0" dirty="0"/>
              </a:p>
              <a:p>
                <a:endParaRPr lang="en-CN" baseline="30000" dirty="0"/>
              </a:p>
              <a:p>
                <a:r>
                  <a:rPr lang="en-CN" dirty="0"/>
                  <a:t>(we adopt RandConv</a:t>
                </a:r>
                <a:r>
                  <a:rPr lang="en-CN" baseline="30000" dirty="0"/>
                  <a:t>1</a:t>
                </a:r>
                <a:r>
                  <a:rPr lang="en-CN" dirty="0"/>
                  <a:t> as Random Styler)</a:t>
                </a:r>
              </a:p>
            </p:txBody>
          </p:sp>
        </mc:Choice>
        <mc:Fallback xmlns="">
          <p:sp>
            <p:nvSpPr>
              <p:cNvPr id="466" name="TextBox 465">
                <a:extLst>
                  <a:ext uri="{FF2B5EF4-FFF2-40B4-BE49-F238E27FC236}">
                    <a16:creationId xmlns:a16="http://schemas.microsoft.com/office/drawing/2014/main" id="{DA1142F9-5F25-FEBE-C196-21BB0BF4E0D4}"/>
                  </a:ext>
                </a:extLst>
              </p:cNvPr>
              <p:cNvSpPr txBox="1">
                <a:spLocks noRot="1" noChangeAspect="1" noMove="1" noResize="1" noEditPoints="1" noAdjustHandles="1" noChangeArrowheads="1" noChangeShapeType="1" noTextEdit="1"/>
              </p:cNvSpPr>
              <p:nvPr/>
            </p:nvSpPr>
            <p:spPr>
              <a:xfrm>
                <a:off x="4262602" y="3065325"/>
                <a:ext cx="6694013" cy="774315"/>
              </a:xfrm>
              <a:prstGeom prst="rect">
                <a:avLst/>
              </a:prstGeom>
              <a:blipFill>
                <a:blip r:embed="rId67"/>
                <a:stretch>
                  <a:fillRect l="-2083" t="-6452" b="-1612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67" name="TextBox 466">
                <a:extLst>
                  <a:ext uri="{FF2B5EF4-FFF2-40B4-BE49-F238E27FC236}">
                    <a16:creationId xmlns:a16="http://schemas.microsoft.com/office/drawing/2014/main" id="{D4D3613D-78DB-7BD5-430D-807F91D9B145}"/>
                  </a:ext>
                </a:extLst>
              </p:cNvPr>
              <p:cNvSpPr txBox="1"/>
              <p:nvPr/>
            </p:nvSpPr>
            <p:spPr>
              <a:xfrm>
                <a:off x="4272198" y="4546134"/>
                <a:ext cx="2337691"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zh-CN" altLang="en-US" i="1">
                              <a:solidFill>
                                <a:prstClr val="black"/>
                              </a:solidFill>
                              <a:latin typeface="Cambria Math" panose="02040503050406030204" pitchFamily="18" charset="0"/>
                            </a:rPr>
                            <m:t>𝜆</m:t>
                          </m:r>
                          <m: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𝑘</m:t>
                          </m:r>
                        </m:sub>
                      </m:sSub>
                      <m:r>
                        <a:rPr lang="en-US" b="0" i="1" smtClean="0">
                          <a:latin typeface="Cambria Math" panose="02040503050406030204" pitchFamily="18" charset="0"/>
                        </a:rPr>
                        <m:t>=</m:t>
                      </m:r>
                      <m:r>
                        <m:rPr>
                          <m:nor/>
                        </m:rPr>
                        <a:rPr lang="en-US" b="0" i="0" smtClean="0">
                          <a:latin typeface="Cambria Math" panose="02040503050406030204" pitchFamily="18" charset="0"/>
                        </a:rPr>
                        <m:t>Seg</m:t>
                      </m:r>
                      <m:r>
                        <m:rPr>
                          <m:nor/>
                        </m:rPr>
                        <a:rPr lang="en-US" b="0" i="0" smtClean="0">
                          <a:latin typeface="Cambria Math" panose="02040503050406030204" pitchFamily="18" charset="0"/>
                        </a:rPr>
                        <m:t>−</m:t>
                      </m:r>
                      <m:r>
                        <m:rPr>
                          <m:nor/>
                        </m:rPr>
                        <a:rPr lang="en-US" b="0" i="0" smtClean="0">
                          <a:latin typeface="Cambria Math" panose="02040503050406030204" pitchFamily="18" charset="0"/>
                        </a:rPr>
                        <m:t>Net</m:t>
                      </m:r>
                      <m:r>
                        <a:rPr lang="en-US" b="0" i="1" smtClean="0">
                          <a:latin typeface="Cambria Math" panose="02040503050406030204" pitchFamily="18" charset="0"/>
                        </a:rPr>
                        <m:t>(</m:t>
                      </m:r>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i="1">
                                  <a:solidFill>
                                    <a:prstClr val="black"/>
                                  </a:solidFill>
                                  <a:latin typeface="Cambria Math" panose="02040503050406030204" pitchFamily="18" charset="0"/>
                                </a:rPr>
                                <m:t>𝜆</m:t>
                              </m:r>
                            </m:sub>
                          </m:sSub>
                        </m:e>
                      </m:d>
                      <m:r>
                        <a:rPr lang="en-US" b="0" i="1" smtClean="0">
                          <a:latin typeface="Cambria Math" panose="02040503050406030204" pitchFamily="18" charset="0"/>
                        </a:rPr>
                        <m:t>)</m:t>
                      </m:r>
                    </m:oMath>
                  </m:oMathPara>
                </a14:m>
                <a:endParaRPr lang="en-CN" dirty="0"/>
              </a:p>
            </p:txBody>
          </p:sp>
        </mc:Choice>
        <mc:Fallback xmlns="">
          <p:sp>
            <p:nvSpPr>
              <p:cNvPr id="467" name="TextBox 466">
                <a:extLst>
                  <a:ext uri="{FF2B5EF4-FFF2-40B4-BE49-F238E27FC236}">
                    <a16:creationId xmlns:a16="http://schemas.microsoft.com/office/drawing/2014/main" id="{D4D3613D-78DB-7BD5-430D-807F91D9B145}"/>
                  </a:ext>
                </a:extLst>
              </p:cNvPr>
              <p:cNvSpPr txBox="1">
                <a:spLocks noRot="1" noChangeAspect="1" noMove="1" noResize="1" noEditPoints="1" noAdjustHandles="1" noChangeArrowheads="1" noChangeShapeType="1" noTextEdit="1"/>
              </p:cNvSpPr>
              <p:nvPr/>
            </p:nvSpPr>
            <p:spPr>
              <a:xfrm>
                <a:off x="4272198" y="4546134"/>
                <a:ext cx="2337691" cy="312650"/>
              </a:xfrm>
              <a:prstGeom prst="rect">
                <a:avLst/>
              </a:prstGeom>
              <a:blipFill>
                <a:blip r:embed="rId68"/>
                <a:stretch>
                  <a:fillRect l="-2162" t="-8000" r="-3243" b="-28000"/>
                </a:stretch>
              </a:blipFill>
            </p:spPr>
            <p:txBody>
              <a:bodyPr/>
              <a:lstStyle/>
              <a:p>
                <a:r>
                  <a:rPr lang="en-CN">
                    <a:noFill/>
                  </a:rPr>
                  <a:t> </a:t>
                </a:r>
              </a:p>
            </p:txBody>
          </p:sp>
        </mc:Fallback>
      </mc:AlternateContent>
      <p:sp>
        <p:nvSpPr>
          <p:cNvPr id="468" name="TextBox 467">
            <a:extLst>
              <a:ext uri="{FF2B5EF4-FFF2-40B4-BE49-F238E27FC236}">
                <a16:creationId xmlns:a16="http://schemas.microsoft.com/office/drawing/2014/main" id="{DA6A30D8-FA82-02C0-A125-B736129118E6}"/>
              </a:ext>
            </a:extLst>
          </p:cNvPr>
          <p:cNvSpPr txBox="1"/>
          <p:nvPr/>
        </p:nvSpPr>
        <p:spPr>
          <a:xfrm>
            <a:off x="80920" y="6416984"/>
            <a:ext cx="9573070" cy="369332"/>
          </a:xfrm>
          <a:prstGeom prst="rect">
            <a:avLst/>
          </a:prstGeom>
          <a:noFill/>
        </p:spPr>
        <p:txBody>
          <a:bodyPr wrap="none" rtlCol="0">
            <a:spAutoFit/>
          </a:bodyPr>
          <a:lstStyle/>
          <a:p>
            <a:r>
              <a:rPr lang="en-CN" dirty="0">
                <a:latin typeface="Times New Roman" panose="02020603050405020304" pitchFamily="18" charset="0"/>
                <a:cs typeface="Times New Roman" panose="02020603050405020304" pitchFamily="18" charset="0"/>
              </a:rPr>
              <a:t>[1] </a:t>
            </a:r>
            <a:r>
              <a:rPr lang="en-US" i="0" u="none" strike="noStrike" dirty="0">
                <a:solidFill>
                  <a:srgbClr val="000000"/>
                </a:solidFill>
                <a:effectLst/>
                <a:latin typeface="Times New Roman" panose="02020603050405020304" pitchFamily="18" charset="0"/>
                <a:cs typeface="Times New Roman" panose="02020603050405020304" pitchFamily="18" charset="0"/>
              </a:rPr>
              <a:t>Robust and Generalizable Visual Representation Learning via Random Convolutions</a:t>
            </a:r>
            <a:r>
              <a:rPr lang="en-CN" i="0" u="none" strike="noStrike" dirty="0">
                <a:solidFill>
                  <a:srgbClr val="000000"/>
                </a:solidFill>
                <a:effectLst/>
                <a:latin typeface="Times New Roman" panose="02020603050405020304" pitchFamily="18" charset="0"/>
                <a:cs typeface="Times New Roman" panose="02020603050405020304" pitchFamily="18" charset="0"/>
              </a:rPr>
              <a:t>, ICLR, 2021</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6A75B5-29D0-E78A-4A86-17D5197D4BF4}"/>
              </a:ext>
            </a:extLst>
          </p:cNvPr>
          <p:cNvSpPr>
            <a:spLocks noGrp="1"/>
          </p:cNvSpPr>
          <p:nvPr>
            <p:ph type="sldNum" sz="quarter" idx="12"/>
          </p:nvPr>
        </p:nvSpPr>
        <p:spPr/>
        <p:txBody>
          <a:bodyPr/>
          <a:lstStyle/>
          <a:p>
            <a:fld id="{4BF843C4-02D7-D548-A4C0-CA8C7E2CA56E}" type="slidenum">
              <a:rPr lang="en-CN" smtClean="0"/>
              <a:t>11</a:t>
            </a:fld>
            <a:endParaRPr lang="en-CN"/>
          </a:p>
        </p:txBody>
      </p:sp>
    </p:spTree>
    <p:extLst>
      <p:ext uri="{BB962C8B-B14F-4D97-AF65-F5344CB8AC3E}">
        <p14:creationId xmlns:p14="http://schemas.microsoft.com/office/powerpoint/2010/main" val="408028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6E7BBE02-4E03-E615-9734-5B51D6830829}"/>
              </a:ext>
            </a:extLst>
          </p:cNvPr>
          <p:cNvSpPr>
            <a:spLocks noGrp="1"/>
          </p:cNvSpPr>
          <p:nvPr>
            <p:ph idx="1"/>
          </p:nvPr>
        </p:nvSpPr>
        <p:spPr>
          <a:xfrm>
            <a:off x="838200" y="1405182"/>
            <a:ext cx="10515600" cy="4771781"/>
          </a:xfrm>
        </p:spPr>
        <p:txBody>
          <a:bodyPr/>
          <a:lstStyle/>
          <a:p>
            <a:r>
              <a:rPr lang="en-CN" dirty="0"/>
              <a:t>Datasets and Generation Setting</a:t>
            </a:r>
          </a:p>
        </p:txBody>
      </p:sp>
      <p:sp>
        <p:nvSpPr>
          <p:cNvPr id="10" name="文本框 3">
            <a:extLst>
              <a:ext uri="{FF2B5EF4-FFF2-40B4-BE49-F238E27FC236}">
                <a16:creationId xmlns:a16="http://schemas.microsoft.com/office/drawing/2014/main" id="{64F93CCB-1161-83B4-A79C-B3036EC301D5}"/>
              </a:ext>
            </a:extLst>
          </p:cNvPr>
          <p:cNvSpPr txBox="1"/>
          <p:nvPr/>
        </p:nvSpPr>
        <p:spPr>
          <a:xfrm>
            <a:off x="0" y="5582841"/>
            <a:ext cx="10058400" cy="1277273"/>
          </a:xfrm>
          <a:prstGeom prst="rect">
            <a:avLst/>
          </a:prstGeom>
          <a:noFill/>
        </p:spPr>
        <p:txBody>
          <a:bodyPr wrap="square" rtlCol="0" anchor="b">
            <a:spAutoFit/>
          </a:bodyPr>
          <a:lstStyle/>
          <a:p>
            <a:r>
              <a:rPr lang="en-US" altLang="zh-CN" sz="1100" dirty="0">
                <a:latin typeface="Times New Roman" panose="02020603050405020304" pitchFamily="18" charset="0"/>
                <a:cs typeface="Times New Roman" panose="02020603050405020304" pitchFamily="18" charset="0"/>
              </a:rPr>
              <a:t>[1]</a:t>
            </a:r>
            <a:r>
              <a:rPr lang="en-US" altLang="zh-CN" sz="1100" dirty="0">
                <a:solidFill>
                  <a:srgbClr val="333333"/>
                </a:solidFill>
                <a:latin typeface="Times New Roman" panose="02020603050405020304" pitchFamily="18" charset="0"/>
                <a:cs typeface="Times New Roman" panose="02020603050405020304" pitchFamily="18" charset="0"/>
              </a:rPr>
              <a:t> </a:t>
            </a:r>
            <a:r>
              <a:rPr lang="en-US" altLang="zh-CN" sz="1100" dirty="0" err="1">
                <a:solidFill>
                  <a:srgbClr val="333333"/>
                </a:solidFill>
                <a:latin typeface="Times New Roman" panose="02020603050405020304" pitchFamily="18" charset="0"/>
                <a:cs typeface="Times New Roman" panose="02020603050405020304" pitchFamily="18" charset="0"/>
              </a:rPr>
              <a:t>Miccai</a:t>
            </a:r>
            <a:r>
              <a:rPr lang="en-US" altLang="zh-CN" sz="1100" dirty="0">
                <a:solidFill>
                  <a:srgbClr val="333333"/>
                </a:solidFill>
                <a:latin typeface="Times New Roman" panose="02020603050405020304" pitchFamily="18" charset="0"/>
                <a:cs typeface="Times New Roman" panose="02020603050405020304" pitchFamily="18" charset="0"/>
              </a:rPr>
              <a:t> multi-atlas labeling beyond the cranial vault–workshop and challenge, MICCAI, 2015</a:t>
            </a:r>
            <a:br>
              <a:rPr lang="en-US" altLang="zh-CN" sz="1100" dirty="0">
                <a:solidFill>
                  <a:srgbClr val="333333"/>
                </a:solidFill>
                <a:latin typeface="Times New Roman" panose="02020603050405020304" pitchFamily="18" charset="0"/>
                <a:cs typeface="Times New Roman" panose="02020603050405020304" pitchFamily="18" charset="0"/>
              </a:rPr>
            </a:br>
            <a:r>
              <a:rPr lang="en-US" altLang="zh-CN" sz="1100" dirty="0">
                <a:solidFill>
                  <a:srgbClr val="333333"/>
                </a:solidFill>
                <a:latin typeface="Times New Roman" panose="02020603050405020304" pitchFamily="18" charset="0"/>
                <a:cs typeface="Times New Roman" panose="02020603050405020304" pitchFamily="18" charset="0"/>
              </a:rPr>
              <a:t>[2] Chaos </a:t>
            </a:r>
            <a:r>
              <a:rPr lang="en-US" altLang="zh-CN" sz="1100" dirty="0" err="1">
                <a:solidFill>
                  <a:srgbClr val="333333"/>
                </a:solidFill>
                <a:latin typeface="Times New Roman" panose="02020603050405020304" pitchFamily="18" charset="0"/>
                <a:cs typeface="Times New Roman" panose="02020603050405020304" pitchFamily="18" charset="0"/>
              </a:rPr>
              <a:t>challengecombined</a:t>
            </a:r>
            <a:r>
              <a:rPr lang="en-US" altLang="zh-CN" sz="1100" dirty="0">
                <a:solidFill>
                  <a:srgbClr val="333333"/>
                </a:solidFill>
                <a:latin typeface="Times New Roman" panose="02020603050405020304" pitchFamily="18" charset="0"/>
                <a:cs typeface="Times New Roman" panose="02020603050405020304" pitchFamily="18" charset="0"/>
              </a:rPr>
              <a:t> (</a:t>
            </a:r>
            <a:r>
              <a:rPr lang="en-US" altLang="zh-CN" sz="1100" dirty="0" err="1">
                <a:solidFill>
                  <a:srgbClr val="333333"/>
                </a:solidFill>
                <a:latin typeface="Times New Roman" panose="02020603050405020304" pitchFamily="18" charset="0"/>
                <a:cs typeface="Times New Roman" panose="02020603050405020304" pitchFamily="18" charset="0"/>
              </a:rPr>
              <a:t>ct-mr</a:t>
            </a:r>
            <a:r>
              <a:rPr lang="en-US" altLang="zh-CN" sz="1100" dirty="0">
                <a:solidFill>
                  <a:srgbClr val="333333"/>
                </a:solidFill>
                <a:latin typeface="Times New Roman" panose="02020603050405020304" pitchFamily="18" charset="0"/>
                <a:cs typeface="Times New Roman" panose="02020603050405020304" pitchFamily="18" charset="0"/>
              </a:rPr>
              <a:t>) healthy abdominal organ segmentation, Medical Image Analysis, 2021</a:t>
            </a:r>
            <a:br>
              <a:rPr lang="en-US" altLang="zh-CN" sz="1100" dirty="0">
                <a:solidFill>
                  <a:srgbClr val="333333"/>
                </a:solidFill>
                <a:latin typeface="Times New Roman" panose="02020603050405020304" pitchFamily="18" charset="0"/>
                <a:cs typeface="Times New Roman" panose="02020603050405020304" pitchFamily="18" charset="0"/>
              </a:rPr>
            </a:br>
            <a:r>
              <a:rPr lang="en-US" altLang="zh-CN" sz="1100" dirty="0">
                <a:solidFill>
                  <a:srgbClr val="333333"/>
                </a:solidFill>
                <a:latin typeface="Times New Roman" panose="02020603050405020304" pitchFamily="18" charset="0"/>
                <a:cs typeface="Times New Roman" panose="02020603050405020304" pitchFamily="18" charset="0"/>
              </a:rPr>
              <a:t>[3] Cardiac segmentation on late gadolinium enhancement </a:t>
            </a:r>
            <a:r>
              <a:rPr lang="en-US" altLang="zh-CN" sz="1100" dirty="0" err="1">
                <a:solidFill>
                  <a:srgbClr val="333333"/>
                </a:solidFill>
                <a:latin typeface="Times New Roman" panose="02020603050405020304" pitchFamily="18" charset="0"/>
                <a:cs typeface="Times New Roman" panose="02020603050405020304" pitchFamily="18" charset="0"/>
              </a:rPr>
              <a:t>mri</a:t>
            </a:r>
            <a:r>
              <a:rPr lang="en-US" altLang="zh-CN" sz="1100" dirty="0">
                <a:solidFill>
                  <a:srgbClr val="333333"/>
                </a:solidFill>
                <a:latin typeface="Times New Roman" panose="02020603050405020304" pitchFamily="18" charset="0"/>
                <a:cs typeface="Times New Roman" panose="02020603050405020304" pitchFamily="18" charset="0"/>
              </a:rPr>
              <a:t>: a benchmark study from multi-sequence cardiac </a:t>
            </a:r>
            <a:r>
              <a:rPr lang="en-US" altLang="zh-CN" sz="1100" dirty="0" err="1">
                <a:solidFill>
                  <a:srgbClr val="333333"/>
                </a:solidFill>
                <a:latin typeface="Times New Roman" panose="02020603050405020304" pitchFamily="18" charset="0"/>
                <a:cs typeface="Times New Roman" panose="02020603050405020304" pitchFamily="18" charset="0"/>
              </a:rPr>
              <a:t>mr</a:t>
            </a:r>
            <a:r>
              <a:rPr lang="en-US" altLang="zh-CN" sz="1100" dirty="0">
                <a:solidFill>
                  <a:srgbClr val="333333"/>
                </a:solidFill>
                <a:latin typeface="Times New Roman" panose="02020603050405020304" pitchFamily="18" charset="0"/>
                <a:cs typeface="Times New Roman" panose="02020603050405020304" pitchFamily="18" charset="0"/>
              </a:rPr>
              <a:t> segmentation challenge, Medical Image Analysis, 2020</a:t>
            </a:r>
            <a:br>
              <a:rPr lang="en-US" altLang="zh-CN" sz="1100" dirty="0">
                <a:solidFill>
                  <a:srgbClr val="333333"/>
                </a:solidFill>
                <a:latin typeface="Times New Roman" panose="02020603050405020304" pitchFamily="18" charset="0"/>
                <a:cs typeface="Times New Roman" panose="02020603050405020304" pitchFamily="18" charset="0"/>
              </a:rPr>
            </a:br>
            <a:r>
              <a:rPr lang="en-US" altLang="zh-CN" sz="1100" dirty="0">
                <a:solidFill>
                  <a:srgbClr val="333333"/>
                </a:solidFill>
                <a:latin typeface="Times New Roman" panose="02020603050405020304" pitchFamily="18" charset="0"/>
                <a:cs typeface="Times New Roman" panose="02020603050405020304" pitchFamily="18" charset="0"/>
              </a:rPr>
              <a:t>[4] Shape-aware meta-learning for generalizing prostate </a:t>
            </a:r>
            <a:r>
              <a:rPr lang="en-US" altLang="zh-CN" sz="1100" dirty="0" err="1">
                <a:solidFill>
                  <a:srgbClr val="333333"/>
                </a:solidFill>
                <a:latin typeface="Times New Roman" panose="02020603050405020304" pitchFamily="18" charset="0"/>
                <a:cs typeface="Times New Roman" panose="02020603050405020304" pitchFamily="18" charset="0"/>
              </a:rPr>
              <a:t>mri</a:t>
            </a:r>
            <a:r>
              <a:rPr lang="en-US" altLang="zh-CN" sz="1100" dirty="0">
                <a:solidFill>
                  <a:srgbClr val="333333"/>
                </a:solidFill>
                <a:latin typeface="Times New Roman" panose="02020603050405020304" pitchFamily="18" charset="0"/>
                <a:cs typeface="Times New Roman" panose="02020603050405020304" pitchFamily="18" charset="0"/>
              </a:rPr>
              <a:t> segmentation to unseen domains, MICCAI, 2020</a:t>
            </a:r>
          </a:p>
          <a:p>
            <a:r>
              <a:rPr lang="en-US" altLang="zh-CN" sz="1100" dirty="0">
                <a:solidFill>
                  <a:srgbClr val="333333"/>
                </a:solidFill>
                <a:latin typeface="Times New Roman" panose="02020603050405020304" pitchFamily="18" charset="0"/>
                <a:cs typeface="Times New Roman" panose="02020603050405020304" pitchFamily="18" charset="0"/>
              </a:rPr>
              <a:t>[5] </a:t>
            </a:r>
            <a:r>
              <a:rPr lang="en-US" altLang="zh-CN" sz="1100" dirty="0" err="1">
                <a:solidFill>
                  <a:srgbClr val="333333"/>
                </a:solidFill>
                <a:latin typeface="Times New Roman" panose="02020603050405020304" pitchFamily="18" charset="0"/>
                <a:cs typeface="Times New Roman" panose="02020603050405020304" pitchFamily="18" charset="0"/>
              </a:rPr>
              <a:t>Nciisbi</a:t>
            </a:r>
            <a:r>
              <a:rPr lang="en-US" altLang="zh-CN" sz="1100" dirty="0">
                <a:solidFill>
                  <a:srgbClr val="333333"/>
                </a:solidFill>
                <a:latin typeface="Times New Roman" panose="02020603050405020304" pitchFamily="18" charset="0"/>
                <a:cs typeface="Times New Roman" panose="02020603050405020304" pitchFamily="18" charset="0"/>
              </a:rPr>
              <a:t> 2013 challenge: automated segmentation of prostate structures, The Cancer Archive, 2015</a:t>
            </a:r>
          </a:p>
          <a:p>
            <a:r>
              <a:rPr lang="en-US" altLang="zh-CN" sz="1100" dirty="0">
                <a:solidFill>
                  <a:srgbClr val="333333"/>
                </a:solidFill>
                <a:latin typeface="Times New Roman" panose="02020603050405020304" pitchFamily="18" charset="0"/>
                <a:cs typeface="Times New Roman" panose="02020603050405020304" pitchFamily="18" charset="0"/>
              </a:rPr>
              <a:t>[6] Computer-aided detection and diagnosis for prostate cancer based on mono and multi-parametric </a:t>
            </a:r>
            <a:r>
              <a:rPr lang="en-US" altLang="zh-CN" sz="1100" dirty="0" err="1">
                <a:solidFill>
                  <a:srgbClr val="333333"/>
                </a:solidFill>
                <a:latin typeface="Times New Roman" panose="02020603050405020304" pitchFamily="18" charset="0"/>
                <a:cs typeface="Times New Roman" panose="02020603050405020304" pitchFamily="18" charset="0"/>
              </a:rPr>
              <a:t>mri</a:t>
            </a:r>
            <a:r>
              <a:rPr lang="en-US" altLang="zh-CN" sz="1100" dirty="0">
                <a:solidFill>
                  <a:srgbClr val="333333"/>
                </a:solidFill>
                <a:latin typeface="Times New Roman" panose="02020603050405020304" pitchFamily="18" charset="0"/>
                <a:cs typeface="Times New Roman" panose="02020603050405020304" pitchFamily="18" charset="0"/>
              </a:rPr>
              <a:t>: a review, Computers in biology and medicine, 2015</a:t>
            </a:r>
          </a:p>
          <a:p>
            <a:r>
              <a:rPr lang="en-US" altLang="zh-CN" sz="1100" dirty="0">
                <a:solidFill>
                  <a:srgbClr val="333333"/>
                </a:solidFill>
                <a:latin typeface="Times New Roman" panose="02020603050405020304" pitchFamily="18" charset="0"/>
                <a:cs typeface="Times New Roman" panose="02020603050405020304" pitchFamily="18" charset="0"/>
              </a:rPr>
              <a:t>[7] Evaluation of prostate segmentation algorithms for </a:t>
            </a:r>
            <a:r>
              <a:rPr lang="en-US" altLang="zh-CN" sz="1100" dirty="0" err="1">
                <a:solidFill>
                  <a:srgbClr val="333333"/>
                </a:solidFill>
                <a:latin typeface="Times New Roman" panose="02020603050405020304" pitchFamily="18" charset="0"/>
                <a:cs typeface="Times New Roman" panose="02020603050405020304" pitchFamily="18" charset="0"/>
              </a:rPr>
              <a:t>mri</a:t>
            </a:r>
            <a:r>
              <a:rPr lang="en-US" altLang="zh-CN" sz="1100" dirty="0">
                <a:solidFill>
                  <a:srgbClr val="333333"/>
                </a:solidFill>
                <a:latin typeface="Times New Roman" panose="02020603050405020304" pitchFamily="18" charset="0"/>
                <a:cs typeface="Times New Roman" panose="02020603050405020304" pitchFamily="18" charset="0"/>
              </a:rPr>
              <a:t>: the promise12 challenge, MIA, 2014</a:t>
            </a:r>
          </a:p>
        </p:txBody>
      </p:sp>
      <p:graphicFrame>
        <p:nvGraphicFramePr>
          <p:cNvPr id="15" name="表格 5">
            <a:extLst>
              <a:ext uri="{FF2B5EF4-FFF2-40B4-BE49-F238E27FC236}">
                <a16:creationId xmlns:a16="http://schemas.microsoft.com/office/drawing/2014/main" id="{A322CCA2-D263-F9C1-6F0C-88BB590AE647}"/>
              </a:ext>
            </a:extLst>
          </p:cNvPr>
          <p:cNvGraphicFramePr>
            <a:graphicFrameLocks noGrp="1"/>
          </p:cNvGraphicFramePr>
          <p:nvPr>
            <p:extLst>
              <p:ext uri="{D42A27DB-BD31-4B8C-83A1-F6EECF244321}">
                <p14:modId xmlns:p14="http://schemas.microsoft.com/office/powerpoint/2010/main" val="17502290"/>
              </p:ext>
            </p:extLst>
          </p:nvPr>
        </p:nvGraphicFramePr>
        <p:xfrm>
          <a:off x="342572" y="2844559"/>
          <a:ext cx="11506856" cy="1980000"/>
        </p:xfrm>
        <a:graphic>
          <a:graphicData uri="http://schemas.openxmlformats.org/drawingml/2006/table">
            <a:tbl>
              <a:tblPr firstRow="1" bandRow="1">
                <a:tableStyleId>{5940675A-B579-460E-94D1-54222C63F5DA}</a:tableStyleId>
              </a:tblPr>
              <a:tblGrid>
                <a:gridCol w="2115706">
                  <a:extLst>
                    <a:ext uri="{9D8B030D-6E8A-4147-A177-3AD203B41FA5}">
                      <a16:colId xmlns:a16="http://schemas.microsoft.com/office/drawing/2014/main" val="225210377"/>
                    </a:ext>
                  </a:extLst>
                </a:gridCol>
                <a:gridCol w="3101009">
                  <a:extLst>
                    <a:ext uri="{9D8B030D-6E8A-4147-A177-3AD203B41FA5}">
                      <a16:colId xmlns:a16="http://schemas.microsoft.com/office/drawing/2014/main" val="3769034218"/>
                    </a:ext>
                  </a:extLst>
                </a:gridCol>
                <a:gridCol w="1284031">
                  <a:extLst>
                    <a:ext uri="{9D8B030D-6E8A-4147-A177-3AD203B41FA5}">
                      <a16:colId xmlns:a16="http://schemas.microsoft.com/office/drawing/2014/main" val="2063918805"/>
                    </a:ext>
                  </a:extLst>
                </a:gridCol>
                <a:gridCol w="1228437">
                  <a:extLst>
                    <a:ext uri="{9D8B030D-6E8A-4147-A177-3AD203B41FA5}">
                      <a16:colId xmlns:a16="http://schemas.microsoft.com/office/drawing/2014/main" val="2602724981"/>
                    </a:ext>
                  </a:extLst>
                </a:gridCol>
                <a:gridCol w="1690254">
                  <a:extLst>
                    <a:ext uri="{9D8B030D-6E8A-4147-A177-3AD203B41FA5}">
                      <a16:colId xmlns:a16="http://schemas.microsoft.com/office/drawing/2014/main" val="1083907608"/>
                    </a:ext>
                  </a:extLst>
                </a:gridCol>
                <a:gridCol w="1440873">
                  <a:extLst>
                    <a:ext uri="{9D8B030D-6E8A-4147-A177-3AD203B41FA5}">
                      <a16:colId xmlns:a16="http://schemas.microsoft.com/office/drawing/2014/main" val="745747486"/>
                    </a:ext>
                  </a:extLst>
                </a:gridCol>
                <a:gridCol w="646546">
                  <a:extLst>
                    <a:ext uri="{9D8B030D-6E8A-4147-A177-3AD203B41FA5}">
                      <a16:colId xmlns:a16="http://schemas.microsoft.com/office/drawing/2014/main" val="2200599035"/>
                    </a:ext>
                  </a:extLst>
                </a:gridCol>
              </a:tblGrid>
              <a:tr h="360000">
                <a:tc>
                  <a:txBody>
                    <a:bodyPr/>
                    <a:lstStyle/>
                    <a:p>
                      <a:pPr algn="ctr"/>
                      <a:r>
                        <a:rPr lang="en-US" altLang="zh-CN" sz="1400" b="0" dirty="0">
                          <a:latin typeface="Times New Roman" panose="02020603050405020304" pitchFamily="18" charset="0"/>
                          <a:cs typeface="Times New Roman" panose="02020603050405020304" pitchFamily="18" charset="0"/>
                        </a:rPr>
                        <a:t>Name</a:t>
                      </a:r>
                      <a:endParaRPr lang="zh-CN" altLang="en-US" sz="14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Labels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View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Split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Domains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No. of 3-D scans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Origin</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5888676"/>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Times New Roman" panose="02020603050405020304" pitchFamily="18" charset="0"/>
                          <a:cs typeface="Times New Roman" panose="02020603050405020304" pitchFamily="18" charset="0"/>
                        </a:rPr>
                        <a:t>Cross-modality Abdominal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Liver, L-kidney, R-kidney, Spleen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Axial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Source</a:t>
                      </a:r>
                    </a:p>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Target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CT</a:t>
                      </a:r>
                      <a:b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b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T2 MRI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30</a:t>
                      </a:r>
                    </a:p>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[1]</a:t>
                      </a:r>
                    </a:p>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5565141"/>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Times New Roman" panose="02020603050405020304" pitchFamily="18" charset="0"/>
                          <a:cs typeface="Times New Roman" panose="02020603050405020304" pitchFamily="18" charset="0"/>
                        </a:rPr>
                        <a:t>Cross-sequence Cardiac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L-ventricle, Myocardium, </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R-ventricle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Short-axis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Source</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Target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err="1">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bssFP</a:t>
                      </a:r>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 MRI</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LGE MRI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45</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45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0453856"/>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Times New Roman" panose="02020603050405020304" pitchFamily="18" charset="0"/>
                          <a:cs typeface="Times New Roman" panose="02020603050405020304" pitchFamily="18" charset="0"/>
                        </a:rPr>
                        <a:t>Cross-center Prostate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Prostate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Axial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1 Source</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5 Targets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Prostate MRI from 6 centers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30, 30, 19</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13, 12, 12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[4]</a:t>
                      </a:r>
                    </a:p>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[5]-[7]</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4365794"/>
                  </a:ext>
                </a:extLst>
              </a:tr>
            </a:tbl>
          </a:graphicData>
        </a:graphic>
      </p:graphicFrame>
      <p:sp>
        <p:nvSpPr>
          <p:cNvPr id="16" name="文本框 6">
            <a:extLst>
              <a:ext uri="{FF2B5EF4-FFF2-40B4-BE49-F238E27FC236}">
                <a16:creationId xmlns:a16="http://schemas.microsoft.com/office/drawing/2014/main" id="{F5AEABF1-0F8D-EB4D-3FCC-48EFDCDF9475}"/>
              </a:ext>
            </a:extLst>
          </p:cNvPr>
          <p:cNvSpPr txBox="1"/>
          <p:nvPr/>
        </p:nvSpPr>
        <p:spPr>
          <a:xfrm>
            <a:off x="3851898" y="2289382"/>
            <a:ext cx="4488204" cy="338554"/>
          </a:xfrm>
          <a:prstGeom prst="rect">
            <a:avLst/>
          </a:prstGeom>
          <a:noFill/>
        </p:spPr>
        <p:txBody>
          <a:bodyPr wrap="square" rtlCol="0" anchor="b">
            <a:spAutoFit/>
          </a:bodyPr>
          <a:lstStyle/>
          <a:p>
            <a:r>
              <a:rPr lang="en-US" altLang="zh-CN" sz="1600" dirty="0">
                <a:latin typeface="Times New Roman" panose="02020603050405020304" pitchFamily="18" charset="0"/>
                <a:cs typeface="Times New Roman" panose="02020603050405020304" pitchFamily="18" charset="0"/>
              </a:rPr>
              <a:t>Details of cross-domain datasets used in this study</a:t>
            </a:r>
          </a:p>
        </p:txBody>
      </p:sp>
      <p:sp>
        <p:nvSpPr>
          <p:cNvPr id="2" name="Slide Number Placeholder 1">
            <a:extLst>
              <a:ext uri="{FF2B5EF4-FFF2-40B4-BE49-F238E27FC236}">
                <a16:creationId xmlns:a16="http://schemas.microsoft.com/office/drawing/2014/main" id="{6578E83F-BC08-F8AA-DBE8-90A4A2AE2CDA}"/>
              </a:ext>
            </a:extLst>
          </p:cNvPr>
          <p:cNvSpPr>
            <a:spLocks noGrp="1"/>
          </p:cNvSpPr>
          <p:nvPr>
            <p:ph type="sldNum" sz="quarter" idx="12"/>
          </p:nvPr>
        </p:nvSpPr>
        <p:spPr/>
        <p:txBody>
          <a:bodyPr/>
          <a:lstStyle/>
          <a:p>
            <a:fld id="{4BF843C4-02D7-D548-A4C0-CA8C7E2CA56E}" type="slidenum">
              <a:rPr lang="en-CN" smtClean="0"/>
              <a:t>12</a:t>
            </a:fld>
            <a:endParaRPr lang="en-CN"/>
          </a:p>
        </p:txBody>
      </p:sp>
    </p:spTree>
    <p:extLst>
      <p:ext uri="{BB962C8B-B14F-4D97-AF65-F5344CB8AC3E}">
        <p14:creationId xmlns:p14="http://schemas.microsoft.com/office/powerpoint/2010/main" val="396187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5" name="Content Placeholder 5">
            <a:extLst>
              <a:ext uri="{FF2B5EF4-FFF2-40B4-BE49-F238E27FC236}">
                <a16:creationId xmlns:a16="http://schemas.microsoft.com/office/drawing/2014/main" id="{B951A7FB-84B1-8DFF-2A82-D15F36A5B488}"/>
              </a:ext>
            </a:extLst>
          </p:cNvPr>
          <p:cNvSpPr txBox="1">
            <a:spLocks/>
          </p:cNvSpPr>
          <p:nvPr/>
        </p:nvSpPr>
        <p:spPr>
          <a:xfrm>
            <a:off x="838200" y="1563624"/>
            <a:ext cx="10515600" cy="461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sz="2400" dirty="0"/>
              <a:t>Implementation Details</a:t>
            </a:r>
          </a:p>
          <a:p>
            <a:pPr marL="514350" indent="-514350">
              <a:buAutoNum type="arabicPeriod"/>
            </a:pPr>
            <a:r>
              <a:rPr lang="en-US" sz="2000" dirty="0"/>
              <a:t>ResNet-18 backbone for Encoder, R and S are the reverse of E </a:t>
            </a:r>
          </a:p>
          <a:p>
            <a:pPr marL="514350" indent="-514350">
              <a:buFont typeface="Arial" panose="020B0604020202020204" pitchFamily="34" charset="0"/>
              <a:buAutoNum type="arabicPeriod"/>
            </a:pPr>
            <a:r>
              <a:rPr lang="en-US" sz="2000" dirty="0"/>
              <a:t>U-Net with an EfficientNet-b2 backbone as our task model </a:t>
            </a:r>
          </a:p>
          <a:p>
            <a:pPr marL="514350" indent="-514350">
              <a:buFont typeface="Arial" panose="020B0604020202020204" pitchFamily="34" charset="0"/>
              <a:buAutoNum type="arabicPeriod"/>
            </a:pPr>
            <a:endParaRPr lang="en-US" sz="2000" dirty="0"/>
          </a:p>
          <a:p>
            <a:r>
              <a:rPr lang="en-CN" sz="2400" kern="100" dirty="0">
                <a:latin typeface="Aptos" panose="020B0004020202020204" pitchFamily="34" charset="0"/>
                <a:ea typeface="DengXian" panose="02010600030101010101" pitchFamily="2" charset="-122"/>
                <a:cs typeface="Times New Roman" panose="02020603050405020304" pitchFamily="18" charset="0"/>
              </a:rPr>
              <a:t>Training Details</a:t>
            </a:r>
          </a:p>
          <a:p>
            <a:pPr marL="514350" marR="0" lvl="0" indent="-51435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2000" b="0" i="0" u="none" strike="noStrike" kern="100" cap="none" spc="0" normalizeH="0" baseline="0" noProof="0" dirty="0">
                <a:ln>
                  <a:noFill/>
                </a:ln>
                <a:solidFill>
                  <a:prstClr val="black"/>
                </a:solidFill>
                <a:effectLst/>
                <a:uLnTx/>
                <a:uFillTx/>
                <a:latin typeface="Aptos" panose="020B0004020202020204" pitchFamily="34" charset="0"/>
                <a:ea typeface="DengXian" panose="02010600030101010101" pitchFamily="2" charset="-122"/>
                <a:cs typeface="Times New Roman" panose="02020603050405020304" pitchFamily="18" charset="0"/>
              </a:rPr>
              <a:t>Adam optimizer with learning rate decay used for training</a:t>
            </a:r>
            <a:endParaRPr kumimoji="0" lang="en-CN" sz="2000" b="0" i="0" u="none" strike="noStrike" kern="100" cap="none" spc="0" normalizeH="0" baseline="0" noProof="0" dirty="0">
              <a:ln>
                <a:noFill/>
              </a:ln>
              <a:solidFill>
                <a:prstClr val="black"/>
              </a:solidFill>
              <a:uLnTx/>
              <a:uFillTx/>
              <a:latin typeface="Aptos" panose="020B0004020202020204" pitchFamily="34" charset="0"/>
              <a:ea typeface="DengXian" panose="02010600030101010101" pitchFamily="2" charset="-122"/>
              <a:cs typeface="Times New Roman" panose="02020603050405020304" pitchFamily="18" charset="0"/>
            </a:endParaRPr>
          </a:p>
          <a:p>
            <a:pPr marL="514350" marR="0" lvl="0" indent="-51435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sz="2000" kern="100" dirty="0">
                <a:effectLst/>
                <a:latin typeface="Aptos" panose="020B0004020202020204" pitchFamily="34" charset="0"/>
                <a:ea typeface="DengXian" panose="02010600030101010101" pitchFamily="2" charset="-122"/>
                <a:cs typeface="Times New Roman" panose="02020603050405020304" pitchFamily="18" charset="0"/>
              </a:rPr>
              <a:t>578 generated images,  the same as traditionally augmented samples to other methods.</a:t>
            </a:r>
          </a:p>
          <a:p>
            <a:pPr marL="342900" indent="-342900">
              <a:buAutoNum type="arabicPeriod"/>
            </a:pP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kumimoji="0" lang="en-CN" sz="2400" b="0" i="0" u="none" strike="noStrike" kern="100" cap="none" spc="0" normalizeH="0" baseline="0" noProof="0" dirty="0">
                <a:ln>
                  <a:noFill/>
                </a:ln>
                <a:solidFill>
                  <a:prstClr val="black"/>
                </a:solidFill>
                <a:effectLst/>
                <a:uLnTx/>
                <a:uFillTx/>
                <a:latin typeface="Aptos" panose="020B0004020202020204" pitchFamily="34" charset="0"/>
                <a:ea typeface="DengXian" panose="02010600030101010101" pitchFamily="2" charset="-122"/>
                <a:cs typeface="Times New Roman" panose="02020603050405020304" pitchFamily="18" charset="0"/>
              </a:rPr>
              <a:t>Pair Selection Details</a:t>
            </a:r>
          </a:p>
          <a:p>
            <a:pPr marL="0" indent="0">
              <a:lnSpc>
                <a:spcPct val="100000"/>
              </a:lnSpc>
              <a:spcBef>
                <a:spcPts val="0"/>
              </a:spcBef>
              <a:buNone/>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measure MSE between slices from the whole dataset and pick the closest pair from different patients</a:t>
            </a:r>
          </a:p>
          <a:p>
            <a:pPr marL="342900" indent="-342900">
              <a:buAutoNum type="arabicPeriod"/>
            </a:pP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indent="-342900">
              <a:buAutoNum type="arabicPeriod"/>
            </a:pPr>
            <a:endParaRPr lang="en-CN"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2" name="Slide Number Placeholder 1">
            <a:extLst>
              <a:ext uri="{FF2B5EF4-FFF2-40B4-BE49-F238E27FC236}">
                <a16:creationId xmlns:a16="http://schemas.microsoft.com/office/drawing/2014/main" id="{18459A92-C3C3-092F-334A-9A418DB1BE0E}"/>
              </a:ext>
            </a:extLst>
          </p:cNvPr>
          <p:cNvSpPr>
            <a:spLocks noGrp="1"/>
          </p:cNvSpPr>
          <p:nvPr>
            <p:ph type="sldNum" sz="quarter" idx="12"/>
          </p:nvPr>
        </p:nvSpPr>
        <p:spPr/>
        <p:txBody>
          <a:bodyPr/>
          <a:lstStyle/>
          <a:p>
            <a:fld id="{4BF843C4-02D7-D548-A4C0-CA8C7E2CA56E}" type="slidenum">
              <a:rPr lang="en-CN" smtClean="0"/>
              <a:t>13</a:t>
            </a:fld>
            <a:endParaRPr lang="en-CN"/>
          </a:p>
        </p:txBody>
      </p:sp>
    </p:spTree>
    <p:extLst>
      <p:ext uri="{BB962C8B-B14F-4D97-AF65-F5344CB8AC3E}">
        <p14:creationId xmlns:p14="http://schemas.microsoft.com/office/powerpoint/2010/main" val="145033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2" name="文本框 6">
            <a:extLst>
              <a:ext uri="{FF2B5EF4-FFF2-40B4-BE49-F238E27FC236}">
                <a16:creationId xmlns:a16="http://schemas.microsoft.com/office/drawing/2014/main" id="{728C9B27-9F2B-AB68-B264-72FEDB910427}"/>
              </a:ext>
            </a:extLst>
          </p:cNvPr>
          <p:cNvSpPr txBox="1"/>
          <p:nvPr/>
        </p:nvSpPr>
        <p:spPr>
          <a:xfrm>
            <a:off x="221245" y="1495170"/>
            <a:ext cx="11749509" cy="369332"/>
          </a:xfrm>
          <a:prstGeom prst="rect">
            <a:avLst/>
          </a:prstGeom>
          <a:noFill/>
        </p:spPr>
        <p:txBody>
          <a:bodyPr wrap="square" rtlCol="0" anchor="b">
            <a:spAutoFit/>
          </a:bodyPr>
          <a:lstStyle/>
          <a:p>
            <a:pPr algn="ctr"/>
            <a:r>
              <a:rPr lang="en-US" altLang="zh-CN" dirty="0">
                <a:solidFill>
                  <a:srgbClr val="333333"/>
                </a:solidFill>
                <a:latin typeface="Times New Roman" panose="02020603050405020304" pitchFamily="18" charset="0"/>
                <a:cs typeface="Times New Roman" panose="02020603050405020304" pitchFamily="18" charset="0"/>
              </a:rPr>
              <a:t>Segmentation Results on Three Cross-Domain Scenarios. Dice Score is the Evaluation Metric. The Highest are in </a:t>
            </a:r>
            <a:r>
              <a:rPr lang="en-US" altLang="zh-CN" dirty="0">
                <a:solidFill>
                  <a:srgbClr val="FF0000"/>
                </a:solidFill>
                <a:latin typeface="Times New Roman" panose="02020603050405020304" pitchFamily="18" charset="0"/>
                <a:cs typeface="Times New Roman" panose="02020603050405020304" pitchFamily="18" charset="0"/>
              </a:rPr>
              <a:t>red</a:t>
            </a:r>
            <a:r>
              <a:rPr lang="en-US" altLang="zh-CN" dirty="0">
                <a:solidFill>
                  <a:srgbClr val="333333"/>
                </a:solidFill>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graphicFrame>
        <p:nvGraphicFramePr>
          <p:cNvPr id="12" name="表格 8">
            <a:extLst>
              <a:ext uri="{FF2B5EF4-FFF2-40B4-BE49-F238E27FC236}">
                <a16:creationId xmlns:a16="http://schemas.microsoft.com/office/drawing/2014/main" id="{3FD295D7-CDAD-060C-8575-96181C5E1EA8}"/>
              </a:ext>
            </a:extLst>
          </p:cNvPr>
          <p:cNvGraphicFramePr>
            <a:graphicFrameLocks noGrp="1"/>
          </p:cNvGraphicFramePr>
          <p:nvPr>
            <p:extLst>
              <p:ext uri="{D42A27DB-BD31-4B8C-83A1-F6EECF244321}">
                <p14:modId xmlns:p14="http://schemas.microsoft.com/office/powerpoint/2010/main" val="1932210953"/>
              </p:ext>
            </p:extLst>
          </p:nvPr>
        </p:nvGraphicFramePr>
        <p:xfrm>
          <a:off x="609482" y="2151215"/>
          <a:ext cx="10854836" cy="3810730"/>
        </p:xfrm>
        <a:graphic>
          <a:graphicData uri="http://schemas.openxmlformats.org/drawingml/2006/table">
            <a:tbl>
              <a:tblPr firstRow="1" bandRow="1">
                <a:tableStyleId>{5C22544A-7EE6-4342-B048-85BDC9FD1C3A}</a:tableStyleId>
              </a:tblPr>
              <a:tblGrid>
                <a:gridCol w="1067976">
                  <a:extLst>
                    <a:ext uri="{9D8B030D-6E8A-4147-A177-3AD203B41FA5}">
                      <a16:colId xmlns:a16="http://schemas.microsoft.com/office/drawing/2014/main" val="65838993"/>
                    </a:ext>
                  </a:extLst>
                </a:gridCol>
                <a:gridCol w="1003249">
                  <a:extLst>
                    <a:ext uri="{9D8B030D-6E8A-4147-A177-3AD203B41FA5}">
                      <a16:colId xmlns:a16="http://schemas.microsoft.com/office/drawing/2014/main" val="3002156114"/>
                    </a:ext>
                  </a:extLst>
                </a:gridCol>
                <a:gridCol w="1003249">
                  <a:extLst>
                    <a:ext uri="{9D8B030D-6E8A-4147-A177-3AD203B41FA5}">
                      <a16:colId xmlns:a16="http://schemas.microsoft.com/office/drawing/2014/main" val="2991566227"/>
                    </a:ext>
                  </a:extLst>
                </a:gridCol>
                <a:gridCol w="1003249">
                  <a:extLst>
                    <a:ext uri="{9D8B030D-6E8A-4147-A177-3AD203B41FA5}">
                      <a16:colId xmlns:a16="http://schemas.microsoft.com/office/drawing/2014/main" val="3015049663"/>
                    </a:ext>
                  </a:extLst>
                </a:gridCol>
                <a:gridCol w="709075">
                  <a:extLst>
                    <a:ext uri="{9D8B030D-6E8A-4147-A177-3AD203B41FA5}">
                      <a16:colId xmlns:a16="http://schemas.microsoft.com/office/drawing/2014/main" val="2781742404"/>
                    </a:ext>
                  </a:extLst>
                </a:gridCol>
                <a:gridCol w="993540">
                  <a:extLst>
                    <a:ext uri="{9D8B030D-6E8A-4147-A177-3AD203B41FA5}">
                      <a16:colId xmlns:a16="http://schemas.microsoft.com/office/drawing/2014/main" val="3056251492"/>
                    </a:ext>
                  </a:extLst>
                </a:gridCol>
                <a:gridCol w="993540">
                  <a:extLst>
                    <a:ext uri="{9D8B030D-6E8A-4147-A177-3AD203B41FA5}">
                      <a16:colId xmlns:a16="http://schemas.microsoft.com/office/drawing/2014/main" val="3877017778"/>
                    </a:ext>
                  </a:extLst>
                </a:gridCol>
                <a:gridCol w="993540">
                  <a:extLst>
                    <a:ext uri="{9D8B030D-6E8A-4147-A177-3AD203B41FA5}">
                      <a16:colId xmlns:a16="http://schemas.microsoft.com/office/drawing/2014/main" val="2801034812"/>
                    </a:ext>
                  </a:extLst>
                </a:gridCol>
                <a:gridCol w="993540">
                  <a:extLst>
                    <a:ext uri="{9D8B030D-6E8A-4147-A177-3AD203B41FA5}">
                      <a16:colId xmlns:a16="http://schemas.microsoft.com/office/drawing/2014/main" val="1102065950"/>
                    </a:ext>
                  </a:extLst>
                </a:gridCol>
                <a:gridCol w="993540">
                  <a:extLst>
                    <a:ext uri="{9D8B030D-6E8A-4147-A177-3AD203B41FA5}">
                      <a16:colId xmlns:a16="http://schemas.microsoft.com/office/drawing/2014/main" val="1670482459"/>
                    </a:ext>
                  </a:extLst>
                </a:gridCol>
                <a:gridCol w="1100338">
                  <a:extLst>
                    <a:ext uri="{9D8B030D-6E8A-4147-A177-3AD203B41FA5}">
                      <a16:colId xmlns:a16="http://schemas.microsoft.com/office/drawing/2014/main" val="3097276339"/>
                    </a:ext>
                  </a:extLst>
                </a:gridCol>
              </a:tblGrid>
              <a:tr h="446590">
                <a:tc rowSpan="2">
                  <a:txBody>
                    <a:bodyPr/>
                    <a:lstStyle/>
                    <a:p>
                      <a:pPr algn="ctr"/>
                      <a:r>
                        <a:rPr lang="en-US" altLang="zh-CN" sz="1200" b="0" baseline="0" dirty="0">
                          <a:solidFill>
                            <a:schemeClr val="tx1"/>
                          </a:solidFill>
                          <a:latin typeface="times" panose="02020603050405020304" pitchFamily="18" charset="0"/>
                          <a:cs typeface="times" panose="02020603050405020304" pitchFamily="18" charset="0"/>
                        </a:rPr>
                        <a:t>Method</a:t>
                      </a:r>
                      <a:endParaRPr lang="zh-CN" altLang="en-US" sz="1200" b="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altLang="zh-CN" sz="1200" b="0" baseline="0" dirty="0">
                          <a:solidFill>
                            <a:schemeClr val="tx1"/>
                          </a:solidFill>
                          <a:latin typeface="times" panose="02020603050405020304" pitchFamily="18" charset="0"/>
                          <a:cs typeface="times" panose="02020603050405020304" pitchFamily="18" charset="0"/>
                        </a:rPr>
                        <a:t>Cardiac </a:t>
                      </a:r>
                      <a:r>
                        <a:rPr lang="en-US" altLang="zh-CN" sz="1200" b="0" baseline="0" dirty="0" err="1">
                          <a:solidFill>
                            <a:schemeClr val="tx1"/>
                          </a:solidFill>
                          <a:latin typeface="times" panose="02020603050405020304" pitchFamily="18" charset="0"/>
                          <a:cs typeface="times" panose="02020603050405020304" pitchFamily="18" charset="0"/>
                        </a:rPr>
                        <a:t>bSSFP</a:t>
                      </a:r>
                      <a:r>
                        <a:rPr lang="en-US" altLang="zh-CN" sz="1200" b="0" baseline="0" dirty="0">
                          <a:solidFill>
                            <a:schemeClr val="tx1"/>
                          </a:solidFill>
                          <a:latin typeface="times" panose="02020603050405020304" pitchFamily="18" charset="0"/>
                          <a:cs typeface="times" panose="02020603050405020304" pitchFamily="18" charset="0"/>
                        </a:rPr>
                        <a:t>-LGE</a:t>
                      </a:r>
                      <a:endParaRPr lang="zh-CN" altLang="en-US" sz="1200" b="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altLang="zh-CN" sz="1200" b="0" baseline="0" dirty="0">
                          <a:solidFill>
                            <a:schemeClr val="tx1"/>
                          </a:solidFill>
                          <a:latin typeface="times" panose="02020603050405020304" pitchFamily="18" charset="0"/>
                          <a:cs typeface="times" panose="02020603050405020304" pitchFamily="18" charset="0"/>
                        </a:rPr>
                        <a:t>Abdominal CT-MRI</a:t>
                      </a:r>
                      <a:endParaRPr lang="zh-CN" altLang="en-US" sz="1200" b="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sz="1600" b="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0" baseline="0" dirty="0">
                          <a:solidFill>
                            <a:schemeClr val="tx1"/>
                          </a:solidFill>
                          <a:latin typeface="times" panose="02020603050405020304" pitchFamily="18" charset="0"/>
                          <a:cs typeface="times" panose="02020603050405020304" pitchFamily="18" charset="0"/>
                        </a:rPr>
                        <a:t>Prostate Cross-center</a:t>
                      </a:r>
                      <a:endParaRPr lang="zh-CN" altLang="en-US" sz="1200" b="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18104627"/>
                  </a:ext>
                </a:extLst>
              </a:tr>
              <a:tr h="335353">
                <a:tc vMerge="1">
                  <a:txBody>
                    <a:bodyPr/>
                    <a:lstStyle/>
                    <a:p>
                      <a:pPr algn="ctr"/>
                      <a:endParaRPr lang="zh-CN" altLang="en-US" sz="1400" dirty="0">
                        <a:solidFill>
                          <a:schemeClr val="tx1"/>
                        </a:solidFill>
                        <a:latin typeface="times" panose="02020603050405020304" pitchFamily="18" charset="0"/>
                        <a:cs typeface="times"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L-ventricle</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Myocardium</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R-ventricle</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Avg</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Liver</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R-Kidney</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L-Kidney</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Spleen</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Avg</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Avg</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918995"/>
                  </a:ext>
                </a:extLst>
              </a:tr>
              <a:tr h="335353">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Upper bound</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89.89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80.58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89.97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91.66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92.26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89.51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90.22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85.86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84118524"/>
                  </a:ext>
                </a:extLst>
              </a:tr>
              <a:tr h="335353">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Baseline</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74.98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53.45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63.09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a:solidFill>
                            <a:schemeClr val="tx1"/>
                          </a:solidFill>
                          <a:latin typeface="Times New Roman" panose="02020603050405020304" pitchFamily="18" charset="0"/>
                          <a:cs typeface="Times New Roman" panose="02020603050405020304" pitchFamily="18" charset="0"/>
                        </a:rPr>
                        <a:t>81.95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75.19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77.12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51.90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3167011"/>
                  </a:ext>
                </a:extLst>
              </a:tr>
              <a:tr h="335353">
                <a:tc>
                  <a:txBody>
                    <a:bodyPr/>
                    <a:lstStyle/>
                    <a:p>
                      <a:pPr algn="ctr"/>
                      <a:r>
                        <a:rPr lang="en-US" altLang="zh-CN" sz="1100" baseline="0" dirty="0" err="1">
                          <a:solidFill>
                            <a:schemeClr val="tx1"/>
                          </a:solidFill>
                          <a:latin typeface="times" panose="02020603050405020304" pitchFamily="18" charset="0"/>
                          <a:cs typeface="times" panose="02020603050405020304" pitchFamily="18" charset="0"/>
                        </a:rPr>
                        <a:t>Mixup</a:t>
                      </a:r>
                      <a:r>
                        <a:rPr lang="en-US" altLang="zh-CN" sz="1100" baseline="0" dirty="0">
                          <a:solidFill>
                            <a:schemeClr val="tx1"/>
                          </a:solidFill>
                          <a:latin typeface="times" panose="02020603050405020304" pitchFamily="18" charset="0"/>
                          <a:cs typeface="times" panose="02020603050405020304" pitchFamily="18" charset="0"/>
                        </a:rPr>
                        <a:t> [1]</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81.38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68.41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71.89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73.89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77.17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82.61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59.62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58.25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15956630"/>
                  </a:ext>
                </a:extLst>
              </a:tr>
              <a:tr h="335353">
                <a:tc>
                  <a:txBody>
                    <a:bodyPr/>
                    <a:lstStyle/>
                    <a:p>
                      <a:pPr algn="ctr"/>
                      <a:r>
                        <a:rPr lang="en-US" altLang="zh-CN" sz="1100" baseline="0" dirty="0" err="1">
                          <a:solidFill>
                            <a:schemeClr val="tx1"/>
                          </a:solidFill>
                          <a:latin typeface="times" panose="02020603050405020304" pitchFamily="18" charset="0"/>
                          <a:cs typeface="times" panose="02020603050405020304" pitchFamily="18" charset="0"/>
                        </a:rPr>
                        <a:t>MixStyle</a:t>
                      </a:r>
                      <a:r>
                        <a:rPr lang="en-US" altLang="zh-CN" sz="1100" baseline="0" dirty="0">
                          <a:solidFill>
                            <a:schemeClr val="tx1"/>
                          </a:solidFill>
                          <a:latin typeface="times" panose="02020603050405020304" pitchFamily="18" charset="0"/>
                          <a:cs typeface="times" panose="02020603050405020304" pitchFamily="18" charset="0"/>
                        </a:rPr>
                        <a:t> [2]</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86.73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61.48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77.48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75.23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82.34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86.22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78.71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68.27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78.88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i="0" baseline="0" dirty="0">
                          <a:solidFill>
                            <a:schemeClr val="tx1"/>
                          </a:solidFill>
                          <a:latin typeface="Times New Roman" panose="02020603050405020304" pitchFamily="18" charset="0"/>
                          <a:cs typeface="Times New Roman" panose="02020603050405020304" pitchFamily="18" charset="0"/>
                        </a:rPr>
                        <a:t>55.68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3333308"/>
                  </a:ext>
                </a:extLst>
              </a:tr>
              <a:tr h="335353">
                <a:tc>
                  <a:txBody>
                    <a:bodyPr/>
                    <a:lstStyle/>
                    <a:p>
                      <a:pPr algn="ctr"/>
                      <a:r>
                        <a:rPr lang="en-US" altLang="zh-CN" sz="1050" baseline="0" dirty="0">
                          <a:solidFill>
                            <a:schemeClr val="tx1"/>
                          </a:solidFill>
                          <a:latin typeface="times" panose="02020603050405020304" pitchFamily="18" charset="0"/>
                          <a:cs typeface="times" panose="02020603050405020304" pitchFamily="18" charset="0"/>
                        </a:rPr>
                        <a:t>Pix2Pix[3]</a:t>
                      </a:r>
                      <a:endParaRPr lang="zh-CN" altLang="en-US" sz="105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82.44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69.10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79.11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baseline="0" dirty="0">
                          <a:solidFill>
                            <a:schemeClr val="tx1"/>
                          </a:solidFill>
                          <a:latin typeface="Times New Roman" panose="02020603050405020304" pitchFamily="18" charset="0"/>
                          <a:cs typeface="Times New Roman" panose="02020603050405020304" pitchFamily="18" charset="0"/>
                        </a:rPr>
                        <a:t>76.89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78.83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69.12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78.07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60.12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665994"/>
                  </a:ext>
                </a:extLst>
              </a:tr>
              <a:tr h="335353">
                <a:tc>
                  <a:txBody>
                    <a:bodyPr/>
                    <a:lstStyle/>
                    <a:p>
                      <a:pPr algn="ctr"/>
                      <a:r>
                        <a:rPr lang="en-US" altLang="zh-CN" sz="1100" baseline="0" dirty="0" err="1">
                          <a:solidFill>
                            <a:schemeClr val="tx1"/>
                          </a:solidFill>
                          <a:latin typeface="times" panose="02020603050405020304" pitchFamily="18" charset="0"/>
                          <a:cs typeface="times" panose="02020603050405020304" pitchFamily="18" charset="0"/>
                        </a:rPr>
                        <a:t>AdvChain</a:t>
                      </a:r>
                      <a:r>
                        <a:rPr lang="en-US" altLang="zh-CN" sz="1100" baseline="0" dirty="0">
                          <a:solidFill>
                            <a:schemeClr val="tx1"/>
                          </a:solidFill>
                          <a:latin typeface="times" panose="02020603050405020304" pitchFamily="18" charset="0"/>
                          <a:cs typeface="times" panose="02020603050405020304" pitchFamily="18" charset="0"/>
                        </a:rPr>
                        <a:t> [4]</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80.15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72.12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82.33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82.29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63.34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1643750"/>
                  </a:ext>
                </a:extLst>
              </a:tr>
              <a:tr h="335353">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CSDG [5]</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87.59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74.96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86.12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82.89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86.34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rgbClr val="FF0000"/>
                          </a:solidFill>
                          <a:latin typeface="Times New Roman" panose="02020603050405020304" pitchFamily="18" charset="0"/>
                          <a:cs typeface="Times New Roman" panose="02020603050405020304" pitchFamily="18" charset="0"/>
                        </a:rPr>
                        <a:t>86.84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70.01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5432936"/>
                  </a:ext>
                </a:extLst>
              </a:tr>
              <a:tr h="335353">
                <a:tc>
                  <a:txBody>
                    <a:bodyPr/>
                    <a:lstStyle/>
                    <a:p>
                      <a:pPr algn="ctr"/>
                      <a:r>
                        <a:rPr lang="en-US" altLang="zh-CN" sz="1100" baseline="0" dirty="0" err="1">
                          <a:solidFill>
                            <a:schemeClr val="tx1"/>
                          </a:solidFill>
                          <a:latin typeface="times" panose="02020603050405020304" pitchFamily="18" charset="0"/>
                          <a:cs typeface="times" panose="02020603050405020304" pitchFamily="18" charset="0"/>
                        </a:rPr>
                        <a:t>SLAug</a:t>
                      </a:r>
                      <a:r>
                        <a:rPr lang="en-US" altLang="zh-CN" sz="1100" baseline="0" dirty="0">
                          <a:solidFill>
                            <a:schemeClr val="tx1"/>
                          </a:solidFill>
                          <a:latin typeface="times" panose="02020603050405020304" pitchFamily="18" charset="0"/>
                          <a:cs typeface="times" panose="02020603050405020304" pitchFamily="18" charset="0"/>
                        </a:rPr>
                        <a:t> [6]</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88.48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78.18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87.12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84.60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rgbClr val="FF0000"/>
                          </a:solidFill>
                          <a:latin typeface="Times New Roman" panose="02020603050405020304" pitchFamily="18" charset="0"/>
                          <a:cs typeface="Times New Roman" panose="02020603050405020304" pitchFamily="18" charset="0"/>
                        </a:rPr>
                        <a:t>89.68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88.47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85.13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87.48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chemeClr val="tx1"/>
                          </a:solidFill>
                          <a:latin typeface="Times New Roman" panose="02020603050405020304" pitchFamily="18" charset="0"/>
                          <a:cs typeface="Times New Roman" panose="02020603050405020304" pitchFamily="18" charset="0"/>
                        </a:rPr>
                        <a:t>68.44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0575751"/>
                  </a:ext>
                </a:extLst>
              </a:tr>
              <a:tr h="335353">
                <a:tc>
                  <a:txBody>
                    <a:bodyPr/>
                    <a:lstStyle/>
                    <a:p>
                      <a:pPr algn="ctr"/>
                      <a:r>
                        <a:rPr lang="en-US" altLang="zh-CN" sz="1100" baseline="0" dirty="0">
                          <a:solidFill>
                            <a:schemeClr val="tx1"/>
                          </a:solidFill>
                          <a:latin typeface="times" panose="02020603050405020304" pitchFamily="18" charset="0"/>
                          <a:cs typeface="times" panose="02020603050405020304" pitchFamily="18" charset="0"/>
                        </a:rPr>
                        <a:t>ours</a:t>
                      </a:r>
                      <a:endParaRPr lang="zh-CN" altLang="en-US" sz="1100" baseline="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88.83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79.05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87.93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85.27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chemeClr val="tx1"/>
                          </a:solidFill>
                          <a:effectLst/>
                          <a:latin typeface="Times New Roman" panose="02020603050405020304" pitchFamily="18" charset="0"/>
                        </a:rPr>
                        <a:t>87.74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89.13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rgbClr val="FF0000"/>
                          </a:solidFill>
                          <a:effectLst/>
                          <a:latin typeface="Times New Roman" panose="02020603050405020304" pitchFamily="18" charset="0"/>
                        </a:rPr>
                        <a:t>89.66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CN" sz="1400" b="0" i="0" u="none" strike="noStrike" baseline="0" dirty="0">
                          <a:solidFill>
                            <a:schemeClr val="tx1"/>
                          </a:solidFill>
                          <a:effectLst/>
                          <a:latin typeface="Times New Roman" panose="02020603050405020304" pitchFamily="18" charset="0"/>
                        </a:rPr>
                        <a:t>86.25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rgbClr val="FF0000"/>
                          </a:solidFill>
                          <a:latin typeface="Times New Roman" panose="02020603050405020304" pitchFamily="18" charset="0"/>
                          <a:cs typeface="Times New Roman" panose="02020603050405020304" pitchFamily="18" charset="0"/>
                        </a:rPr>
                        <a:t>88.19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N" sz="1400" baseline="0" dirty="0">
                          <a:solidFill>
                            <a:srgbClr val="FF0000"/>
                          </a:solidFill>
                          <a:latin typeface="Times New Roman" panose="02020603050405020304" pitchFamily="18" charset="0"/>
                          <a:cs typeface="Times New Roman" panose="02020603050405020304" pitchFamily="18" charset="0"/>
                        </a:rPr>
                        <a:t>71.96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755219"/>
                  </a:ext>
                </a:extLst>
              </a:tr>
            </a:tbl>
          </a:graphicData>
        </a:graphic>
      </p:graphicFrame>
      <p:sp>
        <p:nvSpPr>
          <p:cNvPr id="13" name="文本框 3">
            <a:extLst>
              <a:ext uri="{FF2B5EF4-FFF2-40B4-BE49-F238E27FC236}">
                <a16:creationId xmlns:a16="http://schemas.microsoft.com/office/drawing/2014/main" id="{BE841C98-91F8-8322-95F3-C393A6B42936}"/>
              </a:ext>
            </a:extLst>
          </p:cNvPr>
          <p:cNvSpPr txBox="1"/>
          <p:nvPr/>
        </p:nvSpPr>
        <p:spPr>
          <a:xfrm>
            <a:off x="0" y="6304002"/>
            <a:ext cx="7808818" cy="553998"/>
          </a:xfrm>
          <a:prstGeom prst="rect">
            <a:avLst/>
          </a:prstGeom>
          <a:noFill/>
        </p:spPr>
        <p:txBody>
          <a:bodyPr wrap="square" rtlCol="0">
            <a:spAutoFit/>
          </a:bodyPr>
          <a:lstStyle/>
          <a:p>
            <a:r>
              <a:rPr lang="en-US" altLang="zh-CN" sz="1000" dirty="0">
                <a:latin typeface="times" panose="02020603050405020304" pitchFamily="18" charset="0"/>
                <a:cs typeface="times" panose="02020603050405020304" pitchFamily="18" charset="0"/>
              </a:rPr>
              <a:t>[1] </a:t>
            </a:r>
            <a:r>
              <a:rPr lang="en-US" altLang="zh-CN" sz="1000" dirty="0" err="1">
                <a:latin typeface="times" panose="02020603050405020304" pitchFamily="18" charset="0"/>
                <a:cs typeface="times" panose="02020603050405020304" pitchFamily="18" charset="0"/>
              </a:rPr>
              <a:t>mixup</a:t>
            </a:r>
            <a:r>
              <a:rPr lang="en-US" altLang="zh-CN" sz="1000" dirty="0">
                <a:latin typeface="times" panose="02020603050405020304" pitchFamily="18" charset="0"/>
                <a:cs typeface="times" panose="02020603050405020304" pitchFamily="18" charset="0"/>
              </a:rPr>
              <a:t>: BEYOND EMPIRICAL RISK MINIMIZATION, ICLR, 2018</a:t>
            </a:r>
          </a:p>
          <a:p>
            <a:r>
              <a:rPr lang="en-US" altLang="zh-CN" sz="1000" dirty="0">
                <a:latin typeface="times" panose="02020603050405020304" pitchFamily="18" charset="0"/>
                <a:cs typeface="times" panose="02020603050405020304" pitchFamily="18" charset="0"/>
              </a:rPr>
              <a:t>[2] DOMAIN GENERALIZATION WITH MIXSTYLE, ICLR, 2021</a:t>
            </a:r>
          </a:p>
          <a:p>
            <a:r>
              <a:rPr lang="en-US" altLang="zh-CN" sz="1000" dirty="0">
                <a:latin typeface="times" panose="02020603050405020304" pitchFamily="18" charset="0"/>
                <a:cs typeface="times" panose="02020603050405020304" pitchFamily="18" charset="0"/>
              </a:rPr>
              <a:t>[3] Image translation for medical image generation: Ischemic stroke lesion segmentation, BSPC, 2022</a:t>
            </a:r>
          </a:p>
        </p:txBody>
      </p:sp>
      <p:sp>
        <p:nvSpPr>
          <p:cNvPr id="14" name="文本框 3">
            <a:extLst>
              <a:ext uri="{FF2B5EF4-FFF2-40B4-BE49-F238E27FC236}">
                <a16:creationId xmlns:a16="http://schemas.microsoft.com/office/drawing/2014/main" id="{E57E1647-3F26-0DB1-D74E-14414752207C}"/>
              </a:ext>
            </a:extLst>
          </p:cNvPr>
          <p:cNvSpPr txBox="1"/>
          <p:nvPr/>
        </p:nvSpPr>
        <p:spPr>
          <a:xfrm>
            <a:off x="5682253" y="6304002"/>
            <a:ext cx="6509747" cy="553998"/>
          </a:xfrm>
          <a:prstGeom prst="rect">
            <a:avLst/>
          </a:prstGeom>
          <a:noFill/>
        </p:spPr>
        <p:txBody>
          <a:bodyPr wrap="square" rtlCol="0">
            <a:spAutoFit/>
          </a:bodyPr>
          <a:lstStyle/>
          <a:p>
            <a:r>
              <a:rPr lang="en-US" altLang="zh-CN" sz="1000" dirty="0">
                <a:latin typeface="times" panose="02020603050405020304" pitchFamily="18" charset="0"/>
                <a:cs typeface="times" panose="02020603050405020304" pitchFamily="18" charset="0"/>
              </a:rPr>
              <a:t>[4] Enhancing MR image segmentation with realistic adversarial data augmentation, MIA, 2022</a:t>
            </a:r>
          </a:p>
          <a:p>
            <a:r>
              <a:rPr lang="en-US" altLang="zh-CN" sz="1000" dirty="0">
                <a:latin typeface="times" panose="02020603050405020304" pitchFamily="18" charset="0"/>
                <a:cs typeface="times" panose="02020603050405020304" pitchFamily="18" charset="0"/>
              </a:rPr>
              <a:t>[5] Causality-inspired Single-source Domain Generalization for Medical Image Segmentation,</a:t>
            </a:r>
            <a:r>
              <a:rPr lang="zh-CN" altLang="en-US" sz="1000" dirty="0">
                <a:latin typeface="times" panose="02020603050405020304" pitchFamily="18" charset="0"/>
                <a:cs typeface="times" panose="02020603050405020304" pitchFamily="18" charset="0"/>
              </a:rPr>
              <a:t> </a:t>
            </a:r>
            <a:r>
              <a:rPr lang="en-US" altLang="zh-CN" sz="1000" dirty="0">
                <a:latin typeface="times" panose="02020603050405020304" pitchFamily="18" charset="0"/>
                <a:cs typeface="times" panose="02020603050405020304" pitchFamily="18" charset="0"/>
              </a:rPr>
              <a:t>TMI,</a:t>
            </a:r>
            <a:r>
              <a:rPr lang="zh-CN" altLang="en-US" sz="1000" dirty="0">
                <a:latin typeface="times" panose="02020603050405020304" pitchFamily="18" charset="0"/>
                <a:cs typeface="times" panose="02020603050405020304" pitchFamily="18" charset="0"/>
              </a:rPr>
              <a:t> </a:t>
            </a:r>
            <a:r>
              <a:rPr lang="en-US" altLang="zh-CN" sz="1000" dirty="0">
                <a:latin typeface="times" panose="02020603050405020304" pitchFamily="18" charset="0"/>
                <a:cs typeface="times" panose="02020603050405020304" pitchFamily="18" charset="0"/>
              </a:rPr>
              <a:t>2022 </a:t>
            </a:r>
          </a:p>
          <a:p>
            <a:r>
              <a:rPr lang="en-US" altLang="zh-CN" sz="1000" dirty="0">
                <a:latin typeface="times" panose="02020603050405020304" pitchFamily="18" charset="0"/>
                <a:cs typeface="times" panose="02020603050405020304" pitchFamily="18" charset="0"/>
              </a:rPr>
              <a:t>[6] Rethinking Data Augmentation for Single-source Domain Generalization in Medical Image Segmentation, AAAI, 2023 </a:t>
            </a:r>
          </a:p>
        </p:txBody>
      </p:sp>
      <p:sp>
        <p:nvSpPr>
          <p:cNvPr id="3" name="Slide Number Placeholder 2">
            <a:extLst>
              <a:ext uri="{FF2B5EF4-FFF2-40B4-BE49-F238E27FC236}">
                <a16:creationId xmlns:a16="http://schemas.microsoft.com/office/drawing/2014/main" id="{1BEDC631-A76A-8CA7-F603-36D5523C3FC7}"/>
              </a:ext>
            </a:extLst>
          </p:cNvPr>
          <p:cNvSpPr>
            <a:spLocks noGrp="1"/>
          </p:cNvSpPr>
          <p:nvPr>
            <p:ph type="sldNum" sz="quarter" idx="12"/>
          </p:nvPr>
        </p:nvSpPr>
        <p:spPr/>
        <p:txBody>
          <a:bodyPr/>
          <a:lstStyle/>
          <a:p>
            <a:fld id="{4BF843C4-02D7-D548-A4C0-CA8C7E2CA56E}" type="slidenum">
              <a:rPr lang="en-CN" smtClean="0"/>
              <a:t>14</a:t>
            </a:fld>
            <a:endParaRPr lang="en-CN"/>
          </a:p>
        </p:txBody>
      </p:sp>
    </p:spTree>
    <p:extLst>
      <p:ext uri="{BB962C8B-B14F-4D97-AF65-F5344CB8AC3E}">
        <p14:creationId xmlns:p14="http://schemas.microsoft.com/office/powerpoint/2010/main" val="257608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graphicFrame>
        <p:nvGraphicFramePr>
          <p:cNvPr id="3" name="Table 4">
            <a:extLst>
              <a:ext uri="{FF2B5EF4-FFF2-40B4-BE49-F238E27FC236}">
                <a16:creationId xmlns:a16="http://schemas.microsoft.com/office/drawing/2014/main" id="{20F47C74-0AA0-C447-1CF2-2E93AD6414BA}"/>
              </a:ext>
            </a:extLst>
          </p:cNvPr>
          <p:cNvGraphicFramePr>
            <a:graphicFrameLocks noGrp="1"/>
          </p:cNvGraphicFramePr>
          <p:nvPr>
            <p:ph idx="1"/>
          </p:nvPr>
        </p:nvGraphicFramePr>
        <p:xfrm>
          <a:off x="1545836" y="2334509"/>
          <a:ext cx="9100327" cy="3683000"/>
        </p:xfrm>
        <a:graphic>
          <a:graphicData uri="http://schemas.openxmlformats.org/drawingml/2006/table">
            <a:tbl>
              <a:tblPr firstRow="1" firstCol="1" bandRow="1">
                <a:tableStyleId>{5940675A-B579-460E-94D1-54222C63F5DA}</a:tableStyleId>
              </a:tblPr>
              <a:tblGrid>
                <a:gridCol w="1584000">
                  <a:extLst>
                    <a:ext uri="{9D8B030D-6E8A-4147-A177-3AD203B41FA5}">
                      <a16:colId xmlns:a16="http://schemas.microsoft.com/office/drawing/2014/main" val="2091651193"/>
                    </a:ext>
                  </a:extLst>
                </a:gridCol>
                <a:gridCol w="1073761">
                  <a:extLst>
                    <a:ext uri="{9D8B030D-6E8A-4147-A177-3AD203B41FA5}">
                      <a16:colId xmlns:a16="http://schemas.microsoft.com/office/drawing/2014/main" val="496128473"/>
                    </a:ext>
                  </a:extLst>
                </a:gridCol>
                <a:gridCol w="1073761">
                  <a:extLst>
                    <a:ext uri="{9D8B030D-6E8A-4147-A177-3AD203B41FA5}">
                      <a16:colId xmlns:a16="http://schemas.microsoft.com/office/drawing/2014/main" val="2773455289"/>
                    </a:ext>
                  </a:extLst>
                </a:gridCol>
                <a:gridCol w="1073761">
                  <a:extLst>
                    <a:ext uri="{9D8B030D-6E8A-4147-A177-3AD203B41FA5}">
                      <a16:colId xmlns:a16="http://schemas.microsoft.com/office/drawing/2014/main" val="3098732494"/>
                    </a:ext>
                  </a:extLst>
                </a:gridCol>
                <a:gridCol w="1073761">
                  <a:extLst>
                    <a:ext uri="{9D8B030D-6E8A-4147-A177-3AD203B41FA5}">
                      <a16:colId xmlns:a16="http://schemas.microsoft.com/office/drawing/2014/main" val="3970624400"/>
                    </a:ext>
                  </a:extLst>
                </a:gridCol>
                <a:gridCol w="1073761">
                  <a:extLst>
                    <a:ext uri="{9D8B030D-6E8A-4147-A177-3AD203B41FA5}">
                      <a16:colId xmlns:a16="http://schemas.microsoft.com/office/drawing/2014/main" val="3455627183"/>
                    </a:ext>
                  </a:extLst>
                </a:gridCol>
                <a:gridCol w="1073761">
                  <a:extLst>
                    <a:ext uri="{9D8B030D-6E8A-4147-A177-3AD203B41FA5}">
                      <a16:colId xmlns:a16="http://schemas.microsoft.com/office/drawing/2014/main" val="547057389"/>
                    </a:ext>
                  </a:extLst>
                </a:gridCol>
                <a:gridCol w="1073761">
                  <a:extLst>
                    <a:ext uri="{9D8B030D-6E8A-4147-A177-3AD203B41FA5}">
                      <a16:colId xmlns:a16="http://schemas.microsoft.com/office/drawing/2014/main" val="3507284534"/>
                    </a:ext>
                  </a:extLst>
                </a:gridCol>
              </a:tblGrid>
              <a:tr h="370840">
                <a:tc>
                  <a:txBody>
                    <a:bodyPr/>
                    <a:lstStyle/>
                    <a:p>
                      <a:pPr algn="ctr"/>
                      <a:endParaRPr lang="en-CN"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tcPr>
                </a:tc>
                <a:tc>
                  <a:txBody>
                    <a:bodyPr/>
                    <a:lstStyle/>
                    <a:p>
                      <a:pPr algn="ctr"/>
                      <a:r>
                        <a:rPr lang="en-US" altLang="zh-CN" sz="1800" dirty="0">
                          <a:latin typeface="Times New Roman" panose="02020603050405020304" pitchFamily="18" charset="0"/>
                          <a:cs typeface="Times New Roman" panose="02020603050405020304" pitchFamily="18" charset="0"/>
                        </a:rPr>
                        <a:t>A</a:t>
                      </a:r>
                      <a:endParaRPr lang="zh-CN" altLang="en-US" sz="1800" dirty="0">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tcPr>
                </a:tc>
                <a:tc>
                  <a:txBody>
                    <a:bodyPr/>
                    <a:lstStyle/>
                    <a:p>
                      <a:pPr algn="ctr"/>
                      <a:r>
                        <a:rPr lang="en-US" altLang="zh-CN" sz="1800" dirty="0">
                          <a:latin typeface="Times New Roman" panose="02020603050405020304" pitchFamily="18" charset="0"/>
                          <a:cs typeface="Times New Roman" panose="02020603050405020304" pitchFamily="18" charset="0"/>
                        </a:rPr>
                        <a:t>B</a:t>
                      </a:r>
                      <a:endParaRPr lang="zh-CN" altLang="en-US"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dirty="0">
                          <a:latin typeface="Times New Roman" panose="02020603050405020304" pitchFamily="18" charset="0"/>
                          <a:cs typeface="Times New Roman" panose="02020603050405020304" pitchFamily="18" charset="0"/>
                        </a:rPr>
                        <a:t>C</a:t>
                      </a:r>
                      <a:endParaRPr lang="zh-CN" altLang="en-US"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dirty="0">
                          <a:latin typeface="Times New Roman" panose="02020603050405020304" pitchFamily="18" charset="0"/>
                          <a:cs typeface="Times New Roman" panose="02020603050405020304" pitchFamily="18" charset="0"/>
                        </a:rPr>
                        <a:t>D</a:t>
                      </a:r>
                      <a:endParaRPr lang="zh-CN" altLang="en-US"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dirty="0">
                          <a:latin typeface="Times New Roman" panose="02020603050405020304" pitchFamily="18" charset="0"/>
                          <a:cs typeface="Times New Roman" panose="02020603050405020304" pitchFamily="18" charset="0"/>
                        </a:rPr>
                        <a:t>E</a:t>
                      </a:r>
                      <a:endParaRPr lang="zh-CN" altLang="en-US"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dirty="0">
                          <a:latin typeface="Times New Roman" panose="02020603050405020304" pitchFamily="18" charset="0"/>
                          <a:cs typeface="Times New Roman" panose="02020603050405020304" pitchFamily="18" charset="0"/>
                        </a:rPr>
                        <a:t>F</a:t>
                      </a:r>
                      <a:endParaRPr lang="zh-CN" altLang="en-US"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tcPr>
                </a:tc>
                <a:tc>
                  <a:txBody>
                    <a:bodyPr/>
                    <a:lstStyle/>
                    <a:p>
                      <a:pPr algn="ctr"/>
                      <a:r>
                        <a:rPr lang="en-US" altLang="zh-CN" sz="1800">
                          <a:latin typeface="Times New Roman" panose="02020603050405020304" pitchFamily="18" charset="0"/>
                          <a:cs typeface="Times New Roman" panose="02020603050405020304" pitchFamily="18" charset="0"/>
                        </a:rPr>
                        <a:t>Avg</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32963551"/>
                  </a:ext>
                </a:extLst>
              </a:tr>
              <a:tr h="370840">
                <a:tc>
                  <a:txBody>
                    <a:bodyPr/>
                    <a:lstStyle/>
                    <a:p>
                      <a:pPr algn="ctr"/>
                      <a:r>
                        <a:rPr lang="en-US" dirty="0">
                          <a:latin typeface="Times New Roman" panose="02020603050405020304" pitchFamily="18" charset="0"/>
                          <a:cs typeface="Times New Roman" panose="02020603050405020304" pitchFamily="18" charset="0"/>
                        </a:rPr>
                        <a:t>U</a:t>
                      </a:r>
                      <a:r>
                        <a:rPr lang="en-CN" dirty="0">
                          <a:latin typeface="Times New Roman" panose="02020603050405020304" pitchFamily="18" charset="0"/>
                          <a:cs typeface="Times New Roman" panose="02020603050405020304" pitchFamily="18" charset="0"/>
                        </a:rPr>
                        <a:t>pper bound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91.71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86.18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83.08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87.53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87.93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84.72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85.86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721189635"/>
                  </a:ext>
                </a:extLst>
              </a:tr>
              <a:tr h="370840">
                <a:tc>
                  <a:txBody>
                    <a:bodyPr/>
                    <a:lstStyle/>
                    <a:p>
                      <a:pPr algn="ctr"/>
                      <a:r>
                        <a:rPr lang="en-CN" dirty="0">
                          <a:latin typeface="Times New Roman" panose="02020603050405020304" pitchFamily="18" charset="0"/>
                          <a:cs typeface="Times New Roman" panose="02020603050405020304" pitchFamily="18" charset="0"/>
                        </a:rPr>
                        <a:t>Baseline </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70.68</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56.82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47.71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baseline="0" dirty="0">
                          <a:solidFill>
                            <a:schemeClr val="tx1"/>
                          </a:solidFill>
                          <a:latin typeface="Times New Roman" panose="02020603050405020304" pitchFamily="18" charset="0"/>
                          <a:cs typeface="Times New Roman" panose="02020603050405020304" pitchFamily="18" charset="0"/>
                        </a:rPr>
                        <a:t>64.50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42.62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29.07</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51.90</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031369970"/>
                  </a:ext>
                </a:extLst>
              </a:tr>
              <a:tr h="370840">
                <a:tc>
                  <a:txBody>
                    <a:bodyPr/>
                    <a:lstStyle/>
                    <a:p>
                      <a:pPr algn="ctr"/>
                      <a:r>
                        <a:rPr lang="en-US" altLang="zh-CN" sz="1800" dirty="0" err="1">
                          <a:solidFill>
                            <a:schemeClr val="tx1"/>
                          </a:solidFill>
                          <a:latin typeface="times" panose="02020603050405020304" pitchFamily="18" charset="0"/>
                          <a:cs typeface="times" panose="02020603050405020304" pitchFamily="18" charset="0"/>
                        </a:rPr>
                        <a:t>Mixup</a:t>
                      </a:r>
                      <a:r>
                        <a:rPr lang="en-US" altLang="zh-CN" sz="1800" dirty="0">
                          <a:solidFill>
                            <a:schemeClr val="tx1"/>
                          </a:solidFill>
                          <a:latin typeface="times" panose="02020603050405020304" pitchFamily="18" charset="0"/>
                          <a:cs typeface="times" panose="02020603050405020304" pitchFamily="18" charset="0"/>
                        </a:rPr>
                        <a:t> [1]</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72.03</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60.52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53.98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64.78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54.12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44.08</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58.25</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99255160"/>
                  </a:ext>
                </a:extLst>
              </a:tr>
              <a:tr h="370840">
                <a:tc>
                  <a:txBody>
                    <a:bodyPr/>
                    <a:lstStyle/>
                    <a:p>
                      <a:pPr algn="ctr"/>
                      <a:r>
                        <a:rPr lang="en-US" altLang="zh-CN" sz="1800" dirty="0" err="1">
                          <a:solidFill>
                            <a:schemeClr val="tx1"/>
                          </a:solidFill>
                          <a:latin typeface="times" panose="02020603050405020304" pitchFamily="18" charset="0"/>
                          <a:cs typeface="times" panose="02020603050405020304" pitchFamily="18" charset="0"/>
                        </a:rPr>
                        <a:t>MixStyle</a:t>
                      </a:r>
                      <a:r>
                        <a:rPr lang="en-US" altLang="zh-CN" sz="1800" dirty="0">
                          <a:solidFill>
                            <a:schemeClr val="tx1"/>
                          </a:solidFill>
                          <a:latin typeface="times" panose="02020603050405020304" pitchFamily="18" charset="0"/>
                          <a:cs typeface="times" panose="02020603050405020304" pitchFamily="18" charset="0"/>
                        </a:rPr>
                        <a:t> [2]</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67.93</a:t>
                      </a: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56.31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51.39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68.25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43.78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46.41</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55.68</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821870250"/>
                  </a:ext>
                </a:extLst>
              </a:tr>
              <a:tr h="256762">
                <a:tc>
                  <a:txBody>
                    <a:bodyPr/>
                    <a:lstStyle/>
                    <a:p>
                      <a:pPr algn="ctr"/>
                      <a:r>
                        <a:rPr lang="en-US" altLang="zh-CN" sz="1800" dirty="0">
                          <a:solidFill>
                            <a:schemeClr val="tx1"/>
                          </a:solidFill>
                          <a:latin typeface="times" panose="02020603050405020304" pitchFamily="18" charset="0"/>
                          <a:cs typeface="times" panose="02020603050405020304" pitchFamily="18" charset="0"/>
                        </a:rPr>
                        <a:t>Pix2Pix[3]</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68.33</a:t>
                      </a:r>
                    </a:p>
                  </a:txBody>
                  <a:tcPr marL="9525" marR="9525" marT="9525" marB="0" anchor="ctr">
                    <a:lnR w="12700" cap="flat" cmpd="sng" algn="ctr">
                      <a:noFill/>
                      <a:prstDash val="solid"/>
                      <a:round/>
                      <a:headEnd type="none" w="med" len="med"/>
                      <a:tailEnd type="none" w="med" len="med"/>
                    </a:lnR>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62,23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56,13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CN" sz="1800" b="0" i="0" u="none" strike="noStrike" baseline="0" dirty="0">
                          <a:solidFill>
                            <a:schemeClr val="tx1"/>
                          </a:solidFill>
                          <a:effectLst/>
                          <a:latin typeface="Times New Roman" panose="02020603050405020304" pitchFamily="18" charset="0"/>
                        </a:rPr>
                        <a:t>69.13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55.91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47.22</a:t>
                      </a:r>
                    </a:p>
                  </a:txBody>
                  <a:tcPr anchor="ctr">
                    <a:lnL w="12700" cap="flat" cmpd="sng" algn="ctr">
                      <a:noFill/>
                      <a:prstDash val="solid"/>
                      <a:round/>
                      <a:headEnd type="none" w="med" len="med"/>
                      <a:tailEnd type="none" w="med" len="med"/>
                    </a:lnL>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60.12</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053520837"/>
                  </a:ext>
                </a:extLst>
              </a:tr>
              <a:tr h="256762">
                <a:tc>
                  <a:txBody>
                    <a:bodyPr/>
                    <a:lstStyle/>
                    <a:p>
                      <a:pPr algn="ctr"/>
                      <a:r>
                        <a:rPr lang="en-US" altLang="zh-CN" sz="1800" dirty="0" err="1">
                          <a:solidFill>
                            <a:schemeClr val="tx1"/>
                          </a:solidFill>
                          <a:latin typeface="times" panose="02020603050405020304" pitchFamily="18" charset="0"/>
                          <a:cs typeface="times" panose="02020603050405020304" pitchFamily="18" charset="0"/>
                        </a:rPr>
                        <a:t>AdvChain</a:t>
                      </a:r>
                      <a:r>
                        <a:rPr lang="en-US" altLang="zh-CN" sz="1800" dirty="0">
                          <a:solidFill>
                            <a:schemeClr val="tx1"/>
                          </a:solidFill>
                          <a:latin typeface="times" panose="02020603050405020304" pitchFamily="18" charset="0"/>
                          <a:cs typeface="times" panose="02020603050405020304" pitchFamily="18" charset="0"/>
                        </a:rPr>
                        <a:t> [4]</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72.98</a:t>
                      </a: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65.26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59.40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CN" sz="1800" b="0" i="0" u="none" strike="noStrike" baseline="0" dirty="0">
                          <a:solidFill>
                            <a:schemeClr val="tx1"/>
                          </a:solidFill>
                          <a:effectLst/>
                          <a:latin typeface="Times New Roman" panose="02020603050405020304" pitchFamily="18" charset="0"/>
                        </a:rPr>
                        <a:t>71.46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50.23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60.73</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baseline="0" dirty="0">
                          <a:solidFill>
                            <a:schemeClr val="tx1"/>
                          </a:solidFill>
                          <a:latin typeface="Times New Roman" panose="02020603050405020304" pitchFamily="18" charset="0"/>
                          <a:cs typeface="Times New Roman" panose="02020603050405020304" pitchFamily="18" charset="0"/>
                        </a:rPr>
                        <a:t>63.34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050275917"/>
                  </a:ext>
                </a:extLst>
              </a:tr>
              <a:tr h="256762">
                <a:tc>
                  <a:txBody>
                    <a:bodyPr/>
                    <a:lstStyle/>
                    <a:p>
                      <a:pPr algn="ctr"/>
                      <a:r>
                        <a:rPr lang="en-CN" dirty="0">
                          <a:latin typeface="Times New Roman" panose="02020603050405020304" pitchFamily="18" charset="0"/>
                          <a:cs typeface="Times New Roman" panose="02020603050405020304" pitchFamily="18" charset="0"/>
                        </a:rPr>
                        <a:t>CSDG [1]</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81.73</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65.27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63.90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73.61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65.25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70.63</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70.01</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4467385"/>
                  </a:ext>
                </a:extLst>
              </a:tr>
              <a:tr h="256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Times New Roman" panose="02020603050405020304" pitchFamily="18" charset="0"/>
                          <a:cs typeface="Times New Roman" panose="02020603050405020304" pitchFamily="18" charset="0"/>
                        </a:rPr>
                        <a:t>SLAug [2]</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a:solidFill>
                            <a:schemeClr val="tx1"/>
                          </a:solidFill>
                          <a:effectLst/>
                          <a:latin typeface="Times New Roman" panose="02020603050405020304" pitchFamily="18" charset="0"/>
                        </a:rPr>
                        <a:t>80.87</a:t>
                      </a:r>
                    </a:p>
                  </a:txBody>
                  <a:tcPr marL="9525" marR="9525" marT="9525"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62.31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a:solidFill>
                            <a:schemeClr val="tx1"/>
                          </a:solidFill>
                          <a:effectLst/>
                          <a:latin typeface="Times New Roman" panose="02020603050405020304" pitchFamily="18" charset="0"/>
                        </a:rPr>
                        <a:t>63.47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a:solidFill>
                            <a:schemeClr val="tx1"/>
                          </a:solidFill>
                          <a:effectLst/>
                          <a:latin typeface="Times New Roman" panose="02020603050405020304" pitchFamily="18" charset="0"/>
                        </a:rPr>
                        <a:t>71.93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60.97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71.07</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68.44</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640064"/>
                  </a:ext>
                </a:extLst>
              </a:tr>
              <a:tr h="256762">
                <a:tc>
                  <a:txBody>
                    <a:bodyPr/>
                    <a:lstStyle/>
                    <a:p>
                      <a:pPr algn="ctr"/>
                      <a:r>
                        <a:rPr lang="en-CN" dirty="0">
                          <a:latin typeface="Times New Roman" panose="02020603050405020304" pitchFamily="18" charset="0"/>
                          <a:cs typeface="Times New Roman" panose="02020603050405020304" pitchFamily="18" charset="0"/>
                        </a:rPr>
                        <a:t>Ours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82.31</a:t>
                      </a:r>
                    </a:p>
                  </a:txBody>
                  <a:tcPr marL="9525"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69.34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67.47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CN" sz="1800" b="0" i="0" u="none" strike="noStrike" baseline="0" dirty="0">
                          <a:solidFill>
                            <a:srgbClr val="FF0000"/>
                          </a:solidFill>
                          <a:effectLst/>
                          <a:latin typeface="Times New Roman" panose="02020603050405020304" pitchFamily="18" charset="0"/>
                        </a:rPr>
                        <a:t>74.20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N" baseline="0" dirty="0">
                          <a:solidFill>
                            <a:srgbClr val="FF0000"/>
                          </a:solidFill>
                          <a:latin typeface="Times New Roman" panose="02020603050405020304" pitchFamily="18" charset="0"/>
                          <a:cs typeface="Times New Roman" panose="02020603050405020304" pitchFamily="18" charset="0"/>
                        </a:rPr>
                        <a:t>66.98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N" baseline="0" dirty="0">
                          <a:solidFill>
                            <a:srgbClr val="FF0000"/>
                          </a:solidFill>
                          <a:latin typeface="Times New Roman" panose="02020603050405020304" pitchFamily="18" charset="0"/>
                          <a:cs typeface="Times New Roman" panose="02020603050405020304" pitchFamily="18" charset="0"/>
                        </a:rPr>
                        <a:t>71.43</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N" baseline="0" dirty="0">
                          <a:solidFill>
                            <a:srgbClr val="FF0000"/>
                          </a:solidFill>
                          <a:latin typeface="Times New Roman" panose="02020603050405020304" pitchFamily="18" charset="0"/>
                          <a:cs typeface="Times New Roman" panose="02020603050405020304" pitchFamily="18" charset="0"/>
                        </a:rPr>
                        <a:t>71.96</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73613"/>
                  </a:ext>
                </a:extLst>
              </a:tr>
            </a:tbl>
          </a:graphicData>
        </a:graphic>
      </p:graphicFrame>
      <p:sp>
        <p:nvSpPr>
          <p:cNvPr id="6" name="TextBox 5">
            <a:extLst>
              <a:ext uri="{FF2B5EF4-FFF2-40B4-BE49-F238E27FC236}">
                <a16:creationId xmlns:a16="http://schemas.microsoft.com/office/drawing/2014/main" id="{C71107E8-3B29-FBC7-D9B1-4B45806A2BA8}"/>
              </a:ext>
            </a:extLst>
          </p:cNvPr>
          <p:cNvSpPr txBox="1"/>
          <p:nvPr/>
        </p:nvSpPr>
        <p:spPr>
          <a:xfrm>
            <a:off x="1139017" y="1690688"/>
            <a:ext cx="100165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Dices Score in Cross-Center Prostate Dataset. </a:t>
            </a:r>
            <a:r>
              <a:rPr kumimoji="0" lang="en-US" altLang="zh-CN" sz="1800" b="0" i="0" u="none" strike="noStrike" kern="1200" cap="none" spc="0" normalizeH="0" baseline="0" noProof="0" dirty="0">
                <a:ln>
                  <a:noFill/>
                </a:ln>
                <a:solidFill>
                  <a:srgbClr val="333333"/>
                </a:solidFill>
                <a:effectLst/>
                <a:uLnTx/>
                <a:uFillTx/>
                <a:latin typeface="Times New Roman" panose="02020603050405020304" pitchFamily="18" charset="0"/>
                <a:ea typeface="等线" panose="02010600030101010101" pitchFamily="2" charset="-122"/>
                <a:cs typeface="Times New Roman" panose="02020603050405020304" pitchFamily="18" charset="0"/>
              </a:rPr>
              <a:t>Dice Score is the Evaluation Metric. The Highest are in </a:t>
            </a:r>
            <a:r>
              <a:rPr kumimoji="0"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red</a:t>
            </a:r>
            <a:r>
              <a:rPr kumimoji="0" lang="en-US" altLang="zh-CN" sz="1800" b="0" i="0" u="none" strike="noStrike" kern="1200" cap="none" spc="0" normalizeH="0" baseline="0" noProof="0" dirty="0">
                <a:ln>
                  <a:noFill/>
                </a:ln>
                <a:solidFill>
                  <a:srgbClr val="333333"/>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C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文本框 3">
            <a:extLst>
              <a:ext uri="{FF2B5EF4-FFF2-40B4-BE49-F238E27FC236}">
                <a16:creationId xmlns:a16="http://schemas.microsoft.com/office/drawing/2014/main" id="{5CC63ACC-91E9-54B9-9A1E-629891AD3959}"/>
              </a:ext>
            </a:extLst>
          </p:cNvPr>
          <p:cNvSpPr txBox="1"/>
          <p:nvPr/>
        </p:nvSpPr>
        <p:spPr>
          <a:xfrm>
            <a:off x="0" y="6304002"/>
            <a:ext cx="7808818" cy="553998"/>
          </a:xfrm>
          <a:prstGeom prst="rect">
            <a:avLst/>
          </a:prstGeom>
          <a:noFill/>
        </p:spPr>
        <p:txBody>
          <a:bodyPr wrap="square" rtlCol="0">
            <a:spAutoFit/>
          </a:bodyPr>
          <a:lstStyle/>
          <a:p>
            <a:r>
              <a:rPr lang="en-US" altLang="zh-CN" sz="1000" dirty="0">
                <a:latin typeface="times" panose="02020603050405020304" pitchFamily="18" charset="0"/>
                <a:cs typeface="times" panose="02020603050405020304" pitchFamily="18" charset="0"/>
              </a:rPr>
              <a:t>[1] </a:t>
            </a:r>
            <a:r>
              <a:rPr lang="en-US" altLang="zh-CN" sz="1000" dirty="0" err="1">
                <a:latin typeface="times" panose="02020603050405020304" pitchFamily="18" charset="0"/>
                <a:cs typeface="times" panose="02020603050405020304" pitchFamily="18" charset="0"/>
              </a:rPr>
              <a:t>mixup</a:t>
            </a:r>
            <a:r>
              <a:rPr lang="en-US" altLang="zh-CN" sz="1000" dirty="0">
                <a:latin typeface="times" panose="02020603050405020304" pitchFamily="18" charset="0"/>
                <a:cs typeface="times" panose="02020603050405020304" pitchFamily="18" charset="0"/>
              </a:rPr>
              <a:t>: BEYOND EMPIRICAL RISK MINIMIZATION, ICLR, 2018</a:t>
            </a:r>
          </a:p>
          <a:p>
            <a:r>
              <a:rPr lang="en-US" altLang="zh-CN" sz="1000" dirty="0">
                <a:latin typeface="times" panose="02020603050405020304" pitchFamily="18" charset="0"/>
                <a:cs typeface="times" panose="02020603050405020304" pitchFamily="18" charset="0"/>
              </a:rPr>
              <a:t>[2] DOMAIN GENERALIZATION WITH MIXSTYLE, ICLR, 2021</a:t>
            </a:r>
          </a:p>
          <a:p>
            <a:r>
              <a:rPr lang="en-US" altLang="zh-CN" sz="1000" dirty="0">
                <a:latin typeface="times" panose="02020603050405020304" pitchFamily="18" charset="0"/>
                <a:cs typeface="times" panose="02020603050405020304" pitchFamily="18" charset="0"/>
              </a:rPr>
              <a:t>[3] Image translation for medical image generation: Ischemic stroke lesion segmentation, BSPC, 2022</a:t>
            </a:r>
          </a:p>
        </p:txBody>
      </p:sp>
      <p:sp>
        <p:nvSpPr>
          <p:cNvPr id="10" name="文本框 3">
            <a:extLst>
              <a:ext uri="{FF2B5EF4-FFF2-40B4-BE49-F238E27FC236}">
                <a16:creationId xmlns:a16="http://schemas.microsoft.com/office/drawing/2014/main" id="{8FC100EA-ACE4-68AB-AEEF-93AF0989EAE3}"/>
              </a:ext>
            </a:extLst>
          </p:cNvPr>
          <p:cNvSpPr txBox="1"/>
          <p:nvPr/>
        </p:nvSpPr>
        <p:spPr>
          <a:xfrm>
            <a:off x="5682253" y="6304002"/>
            <a:ext cx="6509747" cy="553998"/>
          </a:xfrm>
          <a:prstGeom prst="rect">
            <a:avLst/>
          </a:prstGeom>
          <a:noFill/>
        </p:spPr>
        <p:txBody>
          <a:bodyPr wrap="square" rtlCol="0">
            <a:spAutoFit/>
          </a:bodyPr>
          <a:lstStyle/>
          <a:p>
            <a:r>
              <a:rPr lang="en-US" altLang="zh-CN" sz="1000" dirty="0">
                <a:latin typeface="times" panose="02020603050405020304" pitchFamily="18" charset="0"/>
                <a:cs typeface="times" panose="02020603050405020304" pitchFamily="18" charset="0"/>
              </a:rPr>
              <a:t>[4] Enhancing MR image segmentation with realistic adversarial data augmentation, MIA, 2022</a:t>
            </a:r>
          </a:p>
          <a:p>
            <a:r>
              <a:rPr lang="en-US" altLang="zh-CN" sz="1000" dirty="0">
                <a:latin typeface="times" panose="02020603050405020304" pitchFamily="18" charset="0"/>
                <a:cs typeface="times" panose="02020603050405020304" pitchFamily="18" charset="0"/>
              </a:rPr>
              <a:t>[5] Causality-inspired Single-source Domain Generalization for Medical Image Segmentation,</a:t>
            </a:r>
            <a:r>
              <a:rPr lang="zh-CN" altLang="en-US" sz="1000" dirty="0">
                <a:latin typeface="times" panose="02020603050405020304" pitchFamily="18" charset="0"/>
                <a:cs typeface="times" panose="02020603050405020304" pitchFamily="18" charset="0"/>
              </a:rPr>
              <a:t> </a:t>
            </a:r>
            <a:r>
              <a:rPr lang="en-US" altLang="zh-CN" sz="1000" dirty="0">
                <a:latin typeface="times" panose="02020603050405020304" pitchFamily="18" charset="0"/>
                <a:cs typeface="times" panose="02020603050405020304" pitchFamily="18" charset="0"/>
              </a:rPr>
              <a:t>TMI,</a:t>
            </a:r>
            <a:r>
              <a:rPr lang="zh-CN" altLang="en-US" sz="1000" dirty="0">
                <a:latin typeface="times" panose="02020603050405020304" pitchFamily="18" charset="0"/>
                <a:cs typeface="times" panose="02020603050405020304" pitchFamily="18" charset="0"/>
              </a:rPr>
              <a:t> </a:t>
            </a:r>
            <a:r>
              <a:rPr lang="en-US" altLang="zh-CN" sz="1000" dirty="0">
                <a:latin typeface="times" panose="02020603050405020304" pitchFamily="18" charset="0"/>
                <a:cs typeface="times" panose="02020603050405020304" pitchFamily="18" charset="0"/>
              </a:rPr>
              <a:t>2022 </a:t>
            </a:r>
          </a:p>
          <a:p>
            <a:r>
              <a:rPr lang="en-US" altLang="zh-CN" sz="1000" dirty="0">
                <a:latin typeface="times" panose="02020603050405020304" pitchFamily="18" charset="0"/>
                <a:cs typeface="times" panose="02020603050405020304" pitchFamily="18" charset="0"/>
              </a:rPr>
              <a:t>[6] Rethinking Data Augmentation for Single-source Domain Generalization in Medical Image Segmentation, AAAI, 2023 </a:t>
            </a:r>
          </a:p>
        </p:txBody>
      </p:sp>
      <p:sp>
        <p:nvSpPr>
          <p:cNvPr id="5" name="Slide Number Placeholder 4">
            <a:extLst>
              <a:ext uri="{FF2B5EF4-FFF2-40B4-BE49-F238E27FC236}">
                <a16:creationId xmlns:a16="http://schemas.microsoft.com/office/drawing/2014/main" id="{573FC486-B6A6-BCF7-A33C-A2770F6CF2F8}"/>
              </a:ext>
            </a:extLst>
          </p:cNvPr>
          <p:cNvSpPr>
            <a:spLocks noGrp="1"/>
          </p:cNvSpPr>
          <p:nvPr>
            <p:ph type="sldNum" sz="quarter" idx="12"/>
          </p:nvPr>
        </p:nvSpPr>
        <p:spPr/>
        <p:txBody>
          <a:bodyPr/>
          <a:lstStyle/>
          <a:p>
            <a:fld id="{4BF843C4-02D7-D548-A4C0-CA8C7E2CA56E}" type="slidenum">
              <a:rPr lang="en-CN" smtClean="0"/>
              <a:t>15</a:t>
            </a:fld>
            <a:endParaRPr lang="en-CN"/>
          </a:p>
        </p:txBody>
      </p:sp>
    </p:spTree>
    <p:extLst>
      <p:ext uri="{BB962C8B-B14F-4D97-AF65-F5344CB8AC3E}">
        <p14:creationId xmlns:p14="http://schemas.microsoft.com/office/powerpoint/2010/main" val="88074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002"/>
            <a:ext cx="10515600" cy="4707962"/>
          </a:xfrm>
        </p:spPr>
        <p:txBody>
          <a:bodyPr/>
          <a:lstStyle/>
          <a:p>
            <a:r>
              <a:rPr lang="en-CN" dirty="0"/>
              <a:t>Ablation Study</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2" name="TextBox 1">
            <a:extLst>
              <a:ext uri="{FF2B5EF4-FFF2-40B4-BE49-F238E27FC236}">
                <a16:creationId xmlns:a16="http://schemas.microsoft.com/office/drawing/2014/main" id="{92734C56-DFD1-6E42-8F68-BC23A2EFED25}"/>
              </a:ext>
            </a:extLst>
          </p:cNvPr>
          <p:cNvSpPr txBox="1"/>
          <p:nvPr/>
        </p:nvSpPr>
        <p:spPr>
          <a:xfrm>
            <a:off x="3841427" y="2570757"/>
            <a:ext cx="4390946" cy="369332"/>
          </a:xfrm>
          <a:prstGeom prst="rect">
            <a:avLst/>
          </a:prstGeom>
          <a:noFill/>
        </p:spPr>
        <p:txBody>
          <a:bodyPr wrap="none" rtlCol="0">
            <a:spAutoFit/>
          </a:bodyPr>
          <a:lstStyle/>
          <a:p>
            <a:r>
              <a:rPr lang="en-CN" dirty="0">
                <a:latin typeface="Times New Roman" panose="02020603050405020304" pitchFamily="18" charset="0"/>
                <a:cs typeface="Times New Roman" panose="02020603050405020304" pitchFamily="18" charset="0"/>
              </a:rPr>
              <a:t>Ablation Study on MMSR in Cardiac Dataset</a:t>
            </a:r>
          </a:p>
        </p:txBody>
      </p:sp>
      <p:graphicFrame>
        <p:nvGraphicFramePr>
          <p:cNvPr id="6" name="Table 4">
            <a:extLst>
              <a:ext uri="{FF2B5EF4-FFF2-40B4-BE49-F238E27FC236}">
                <a16:creationId xmlns:a16="http://schemas.microsoft.com/office/drawing/2014/main" id="{675BB9CC-E730-8900-04AA-E211D2F6F87D}"/>
              </a:ext>
            </a:extLst>
          </p:cNvPr>
          <p:cNvGraphicFramePr>
            <a:graphicFrameLocks/>
          </p:cNvGraphicFramePr>
          <p:nvPr>
            <p:extLst>
              <p:ext uri="{D42A27DB-BD31-4B8C-83A1-F6EECF244321}">
                <p14:modId xmlns:p14="http://schemas.microsoft.com/office/powerpoint/2010/main" val="4244315170"/>
              </p:ext>
            </p:extLst>
          </p:nvPr>
        </p:nvGraphicFramePr>
        <p:xfrm>
          <a:off x="1630212" y="3143584"/>
          <a:ext cx="8931566" cy="2104863"/>
        </p:xfrm>
        <a:graphic>
          <a:graphicData uri="http://schemas.openxmlformats.org/drawingml/2006/table">
            <a:tbl>
              <a:tblPr firstRow="1" firstCol="1" bandRow="1">
                <a:tableStyleId>{5940675A-B579-460E-94D1-54222C63F5DA}</a:tableStyleId>
              </a:tblPr>
              <a:tblGrid>
                <a:gridCol w="1844628">
                  <a:extLst>
                    <a:ext uri="{9D8B030D-6E8A-4147-A177-3AD203B41FA5}">
                      <a16:colId xmlns:a16="http://schemas.microsoft.com/office/drawing/2014/main" val="2546797140"/>
                    </a:ext>
                  </a:extLst>
                </a:gridCol>
                <a:gridCol w="1844628">
                  <a:extLst>
                    <a:ext uri="{9D8B030D-6E8A-4147-A177-3AD203B41FA5}">
                      <a16:colId xmlns:a16="http://schemas.microsoft.com/office/drawing/2014/main" val="442625657"/>
                    </a:ext>
                  </a:extLst>
                </a:gridCol>
                <a:gridCol w="1440000">
                  <a:extLst>
                    <a:ext uri="{9D8B030D-6E8A-4147-A177-3AD203B41FA5}">
                      <a16:colId xmlns:a16="http://schemas.microsoft.com/office/drawing/2014/main" val="496128473"/>
                    </a:ext>
                  </a:extLst>
                </a:gridCol>
                <a:gridCol w="1440000">
                  <a:extLst>
                    <a:ext uri="{9D8B030D-6E8A-4147-A177-3AD203B41FA5}">
                      <a16:colId xmlns:a16="http://schemas.microsoft.com/office/drawing/2014/main" val="2773455289"/>
                    </a:ext>
                  </a:extLst>
                </a:gridCol>
                <a:gridCol w="1440000">
                  <a:extLst>
                    <a:ext uri="{9D8B030D-6E8A-4147-A177-3AD203B41FA5}">
                      <a16:colId xmlns:a16="http://schemas.microsoft.com/office/drawing/2014/main" val="3098732494"/>
                    </a:ext>
                  </a:extLst>
                </a:gridCol>
                <a:gridCol w="922310">
                  <a:extLst>
                    <a:ext uri="{9D8B030D-6E8A-4147-A177-3AD203B41FA5}">
                      <a16:colId xmlns:a16="http://schemas.microsoft.com/office/drawing/2014/main" val="3455627183"/>
                    </a:ext>
                  </a:extLst>
                </a:gridCol>
              </a:tblGrid>
              <a:tr h="640611">
                <a:tc>
                  <a:txBody>
                    <a:bodyPr/>
                    <a:lstStyle/>
                    <a:p>
                      <a:pPr algn="ctr"/>
                      <a:r>
                        <a:rPr lang="en-CN" sz="1800" dirty="0">
                          <a:latin typeface="Times New Roman" panose="02020603050405020304" pitchFamily="18" charset="0"/>
                          <a:cs typeface="Times New Roman" panose="02020603050405020304" pitchFamily="18" charset="0"/>
                        </a:rPr>
                        <a:t>MDsAE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R</a:t>
                      </a:r>
                      <a:r>
                        <a:rPr lang="en-CN" sz="1800" dirty="0">
                          <a:latin typeface="Times New Roman" panose="02020603050405020304" pitchFamily="18" charset="0"/>
                          <a:cs typeface="Times New Roman" panose="02020603050405020304" pitchFamily="18" charset="0"/>
                        </a:rPr>
                        <a:t>andom Styler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chemeClr val="tx1"/>
                          </a:solidFill>
                          <a:latin typeface="times" panose="02020603050405020304" pitchFamily="18" charset="0"/>
                          <a:cs typeface="times" panose="02020603050405020304" pitchFamily="18" charset="0"/>
                        </a:rPr>
                        <a:t>L-ventricle</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chemeClr val="tx1"/>
                          </a:solidFill>
                          <a:latin typeface="times" panose="02020603050405020304" pitchFamily="18" charset="0"/>
                          <a:cs typeface="times" panose="02020603050405020304" pitchFamily="18" charset="0"/>
                        </a:rPr>
                        <a:t>Myocardium</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chemeClr val="tx1"/>
                          </a:solidFill>
                          <a:latin typeface="times" panose="02020603050405020304" pitchFamily="18" charset="0"/>
                          <a:cs typeface="times" panose="02020603050405020304" pitchFamily="18" charset="0"/>
                        </a:rPr>
                        <a:t>R-ventricle</a:t>
                      </a:r>
                      <a:endParaRPr lang="zh-CN" altLang="en-US" sz="1800" dirty="0">
                        <a:solidFill>
                          <a:schemeClr val="tx1"/>
                        </a:solidFill>
                        <a:latin typeface="times" panose="02020603050405020304" pitchFamily="18" charset="0"/>
                        <a:cs typeface="times"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N" sz="1800" dirty="0">
                          <a:latin typeface="Times New Roman" panose="02020603050405020304" pitchFamily="18" charset="0"/>
                          <a:cs typeface="Times New Roman" panose="02020603050405020304" pitchFamily="18" charset="0"/>
                        </a:rPr>
                        <a:t>Avg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963551"/>
                  </a:ext>
                </a:extLst>
              </a:tr>
              <a:tr h="366063">
                <a:tc>
                  <a:txBody>
                    <a:bodyPr/>
                    <a:lstStyle/>
                    <a:p>
                      <a:pPr algn="ctr"/>
                      <a:endParaRPr lang="en-CN"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CN"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74.98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53.45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63.09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baseline="0" dirty="0">
                          <a:solidFill>
                            <a:schemeClr val="tx1"/>
                          </a:solidFill>
                          <a:latin typeface="Times New Roman" panose="02020603050405020304" pitchFamily="18" charset="0"/>
                          <a:cs typeface="Times New Roman" panose="02020603050405020304" pitchFamily="18" charset="0"/>
                        </a:rPr>
                        <a:t>63.84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30223736"/>
                  </a:ext>
                </a:extLst>
              </a:tr>
              <a:tr h="3660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800">
                          <a:latin typeface="Times New Roman" panose="02020603050405020304" pitchFamily="18" charset="0"/>
                          <a:cs typeface="Times New Roman" panose="02020603050405020304" pitchFamily="18" charset="0"/>
                        </a:rPr>
                        <a:t>√</a:t>
                      </a:r>
                      <a:endParaRPr lang="en-CN"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N"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86.21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73.39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85.79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CN" sz="1800" baseline="0" dirty="0">
                          <a:solidFill>
                            <a:schemeClr val="tx1"/>
                          </a:solidFill>
                          <a:latin typeface="Times New Roman" panose="02020603050405020304" pitchFamily="18" charset="0"/>
                          <a:cs typeface="Times New Roman" panose="02020603050405020304" pitchFamily="18" charset="0"/>
                        </a:rPr>
                        <a:t>81.78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5950"/>
                  </a:ext>
                </a:extLst>
              </a:tr>
              <a:tr h="3660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N" sz="18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800" dirty="0">
                          <a:latin typeface="Times New Roman" panose="02020603050405020304" pitchFamily="18" charset="0"/>
                          <a:cs typeface="Times New Roman" panose="02020603050405020304" pitchFamily="18" charset="0"/>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87.57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73.96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86.56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CN" sz="1800" b="0" i="0" u="none" strike="noStrike" baseline="0" dirty="0">
                          <a:solidFill>
                            <a:schemeClr val="tx1"/>
                          </a:solidFill>
                          <a:effectLst/>
                          <a:latin typeface="Times New Roman" panose="02020603050405020304" pitchFamily="18" charset="0"/>
                        </a:rPr>
                        <a:t>82.70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84369992"/>
                  </a:ext>
                </a:extLst>
              </a:tr>
              <a:tr h="3660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800" dirty="0">
                          <a:latin typeface="Times New Roman" panose="02020603050405020304" pitchFamily="18" charset="0"/>
                          <a:cs typeface="Times New Roman" panose="02020603050405020304" pitchFamily="18"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800" dirty="0">
                          <a:latin typeface="Times New Roman" panose="02020603050405020304" pitchFamily="18" charset="0"/>
                          <a:cs typeface="Times New Roman" panose="02020603050405020304" pitchFamily="18" charset="0"/>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88.83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79.05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87.93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CN" sz="1800" b="0" i="0" u="none" strike="noStrike" baseline="0" dirty="0">
                          <a:solidFill>
                            <a:srgbClr val="FF0000"/>
                          </a:solidFill>
                          <a:effectLst/>
                          <a:latin typeface="Times New Roman" panose="02020603050405020304" pitchFamily="18" charset="0"/>
                        </a:rPr>
                        <a:t>85.27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1746602"/>
                  </a:ext>
                </a:extLst>
              </a:tr>
            </a:tbl>
          </a:graphicData>
        </a:graphic>
      </p:graphicFrame>
      <p:sp>
        <p:nvSpPr>
          <p:cNvPr id="5" name="Slide Number Placeholder 4">
            <a:extLst>
              <a:ext uri="{FF2B5EF4-FFF2-40B4-BE49-F238E27FC236}">
                <a16:creationId xmlns:a16="http://schemas.microsoft.com/office/drawing/2014/main" id="{69206EF0-C43A-6CD8-3EAE-C3BBF490880B}"/>
              </a:ext>
            </a:extLst>
          </p:cNvPr>
          <p:cNvSpPr>
            <a:spLocks noGrp="1"/>
          </p:cNvSpPr>
          <p:nvPr>
            <p:ph type="sldNum" sz="quarter" idx="12"/>
          </p:nvPr>
        </p:nvSpPr>
        <p:spPr/>
        <p:txBody>
          <a:bodyPr/>
          <a:lstStyle/>
          <a:p>
            <a:fld id="{4BF843C4-02D7-D548-A4C0-CA8C7E2CA56E}" type="slidenum">
              <a:rPr lang="en-CN" smtClean="0"/>
              <a:t>16</a:t>
            </a:fld>
            <a:endParaRPr lang="en-CN"/>
          </a:p>
        </p:txBody>
      </p:sp>
    </p:spTree>
    <p:extLst>
      <p:ext uri="{BB962C8B-B14F-4D97-AF65-F5344CB8AC3E}">
        <p14:creationId xmlns:p14="http://schemas.microsoft.com/office/powerpoint/2010/main" val="360388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002"/>
            <a:ext cx="10515600" cy="806253"/>
          </a:xfrm>
        </p:spPr>
        <p:txBody>
          <a:bodyPr/>
          <a:lstStyle/>
          <a:p>
            <a:r>
              <a:rPr lang="en-CN" dirty="0"/>
              <a:t>Hyper-parameters Analysis</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D48966-92AD-19EE-A22E-EDCB4B8C2B38}"/>
                  </a:ext>
                </a:extLst>
              </p:cNvPr>
              <p:cNvSpPr txBox="1"/>
              <p:nvPr/>
            </p:nvSpPr>
            <p:spPr>
              <a:xfrm>
                <a:off x="2949891" y="2663416"/>
                <a:ext cx="6757582" cy="358303"/>
              </a:xfrm>
              <a:prstGeom prst="rect">
                <a:avLst/>
              </a:prstGeom>
              <a:noFill/>
            </p:spPr>
            <p:txBody>
              <a:bodyPr wrap="square" rtlCol="0">
                <a:spAutoFit/>
              </a:bodyPr>
              <a:lstStyle/>
              <a:p>
                <a:r>
                  <a:rPr lang="en-US" sz="1600" dirty="0">
                    <a:effectLst/>
                    <a:latin typeface="Times New Roman" panose="02020603050405020304" pitchFamily="18" charset="0"/>
                    <a:cs typeface="Times New Roman" panose="02020603050405020304" pitchFamily="18" charset="0"/>
                  </a:rPr>
                  <a:t>Performances of </a:t>
                </a:r>
                <a:r>
                  <a:rPr lang="en-US" sz="1600" dirty="0">
                    <a:latin typeface="Times New Roman" panose="02020603050405020304" pitchFamily="18" charset="0"/>
                    <a:cs typeface="Times New Roman" panose="02020603050405020304" pitchFamily="18" charset="0"/>
                  </a:rPr>
                  <a:t>U</a:t>
                </a:r>
                <a:r>
                  <a:rPr lang="en-US" sz="1600" dirty="0">
                    <a:effectLst/>
                    <a:latin typeface="Times New Roman" panose="02020603050405020304" pitchFamily="18" charset="0"/>
                    <a:cs typeface="Times New Roman" panose="02020603050405020304" pitchFamily="18" charset="0"/>
                  </a:rPr>
                  <a:t>sing Different values of </a:t>
                </a:r>
                <a:r>
                  <a:rPr lang="el-GR" sz="1600" dirty="0">
                    <a:effectLst/>
                    <a:latin typeface="Times New Roman" panose="02020603050405020304" pitchFamily="18" charset="0"/>
                    <a:cs typeface="Times New Roman" panose="02020603050405020304" pitchFamily="18" charset="0"/>
                  </a:rPr>
                  <a:t>α</a:t>
                </a:r>
                <a:r>
                  <a:rPr lang="en-US" sz="1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𝜆</m:t>
                        </m:r>
                      </m:e>
                      <m:sub>
                        <m:r>
                          <a:rPr lang="en-US" sz="1600" b="0" i="1" smtClean="0">
                            <a:latin typeface="Cambria Math" panose="02040503050406030204" pitchFamily="18" charset="0"/>
                            <a:cs typeface="Times New Roman" panose="02020603050405020304" pitchFamily="18" charset="0"/>
                          </a:rPr>
                          <m:t>𝑓𝑒𝑎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𝑐𝑜𝑛</m:t>
                        </m:r>
                      </m:sub>
                    </m:sSub>
                  </m:oMath>
                </a14:m>
                <a:r>
                  <a:rPr lang="en-US" sz="1600" dirty="0">
                    <a:latin typeface="Times New Roman" panose="02020603050405020304" pitchFamily="18" charset="0"/>
                    <a:cs typeface="Times New Roman" panose="02020603050405020304" pitchFamily="18" charset="0"/>
                  </a:rPr>
                  <a:t> in Cardiac dataset</a:t>
                </a:r>
                <a:endParaRPr lang="el-GR" sz="16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A1D48966-92AD-19EE-A22E-EDCB4B8C2B38}"/>
                  </a:ext>
                </a:extLst>
              </p:cNvPr>
              <p:cNvSpPr txBox="1">
                <a:spLocks noRot="1" noChangeAspect="1" noMove="1" noResize="1" noEditPoints="1" noAdjustHandles="1" noChangeArrowheads="1" noChangeShapeType="1" noTextEdit="1"/>
              </p:cNvSpPr>
              <p:nvPr/>
            </p:nvSpPr>
            <p:spPr>
              <a:xfrm>
                <a:off x="2949891" y="2663416"/>
                <a:ext cx="6757582" cy="358303"/>
              </a:xfrm>
              <a:prstGeom prst="rect">
                <a:avLst/>
              </a:prstGeom>
              <a:blipFill>
                <a:blip r:embed="rId3"/>
                <a:stretch>
                  <a:fillRect l="-563" t="-3333" b="-10000"/>
                </a:stretch>
              </a:blipFill>
            </p:spPr>
            <p:txBody>
              <a:bodyPr/>
              <a:lstStyle/>
              <a:p>
                <a:r>
                  <a:rPr lang="en-CN">
                    <a:noFill/>
                  </a:rPr>
                  <a:t> </a:t>
                </a:r>
              </a:p>
            </p:txBody>
          </p:sp>
        </mc:Fallback>
      </mc:AlternateContent>
      <p:pic>
        <p:nvPicPr>
          <p:cNvPr id="6" name="Picture 5">
            <a:extLst>
              <a:ext uri="{FF2B5EF4-FFF2-40B4-BE49-F238E27FC236}">
                <a16:creationId xmlns:a16="http://schemas.microsoft.com/office/drawing/2014/main" id="{17DB8D3D-B870-CDA7-7C5A-9A5AC3BA7F1D}"/>
              </a:ext>
            </a:extLst>
          </p:cNvPr>
          <p:cNvPicPr>
            <a:picLocks noChangeAspect="1"/>
          </p:cNvPicPr>
          <p:nvPr/>
        </p:nvPicPr>
        <p:blipFill>
          <a:blip r:embed="rId4"/>
          <a:srcRect/>
          <a:stretch/>
        </p:blipFill>
        <p:spPr>
          <a:xfrm>
            <a:off x="1577190" y="3326219"/>
            <a:ext cx="4320000" cy="2324570"/>
          </a:xfrm>
          <a:prstGeom prst="rect">
            <a:avLst/>
          </a:prstGeom>
        </p:spPr>
      </p:pic>
      <p:pic>
        <p:nvPicPr>
          <p:cNvPr id="10" name="Picture 9">
            <a:extLst>
              <a:ext uri="{FF2B5EF4-FFF2-40B4-BE49-F238E27FC236}">
                <a16:creationId xmlns:a16="http://schemas.microsoft.com/office/drawing/2014/main" id="{5F244677-4396-F673-710C-66CB545ED551}"/>
              </a:ext>
            </a:extLst>
          </p:cNvPr>
          <p:cNvPicPr>
            <a:picLocks noChangeAspect="1"/>
          </p:cNvPicPr>
          <p:nvPr/>
        </p:nvPicPr>
        <p:blipFill>
          <a:blip r:embed="rId5"/>
          <a:srcRect/>
          <a:stretch/>
        </p:blipFill>
        <p:spPr>
          <a:xfrm>
            <a:off x="6328682" y="3298196"/>
            <a:ext cx="4320000" cy="238061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52824B-5A97-245E-79A4-8A6B8BAF22F7}"/>
                  </a:ext>
                </a:extLst>
              </p:cNvPr>
              <p:cNvSpPr txBox="1"/>
              <p:nvPr/>
            </p:nvSpPr>
            <p:spPr>
              <a:xfrm>
                <a:off x="2247280" y="5822879"/>
                <a:ext cx="21316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𝑘</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𝑖</m:t>
                          </m:r>
                        </m:sub>
                      </m:sSub>
                      <m:r>
                        <a:rPr lang="en-CN" i="0">
                          <a:latin typeface="Cambria Math" panose="02040503050406030204" pitchFamily="18" charset="0"/>
                        </a:rPr>
                        <m:t>+</m:t>
                      </m:r>
                      <m:d>
                        <m:dPr>
                          <m:ctrlPr>
                            <a:rPr lang="en-CN" i="1">
                              <a:solidFill>
                                <a:srgbClr val="836967"/>
                              </a:solidFill>
                              <a:latin typeface="Cambria Math" panose="02040503050406030204" pitchFamily="18" charset="0"/>
                            </a:rPr>
                          </m:ctrlPr>
                        </m:dPr>
                        <m:e>
                          <m:r>
                            <a:rPr lang="en-CN" i="0">
                              <a:latin typeface="Cambria Math" panose="02040503050406030204" pitchFamily="18" charset="0"/>
                            </a:rPr>
                            <m:t>1−</m:t>
                          </m:r>
                          <m:r>
                            <a:rPr lang="en-CN" i="1">
                              <a:latin typeface="Cambria Math" panose="02040503050406030204" pitchFamily="18" charset="0"/>
                            </a:rPr>
                            <m:t>𝜆</m:t>
                          </m:r>
                        </m:e>
                      </m:d>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𝑖</m:t>
                          </m:r>
                        </m:sub>
                      </m:sSub>
                    </m:oMath>
                  </m:oMathPara>
                </a14:m>
                <a:endParaRPr lang="en-CN" dirty="0"/>
              </a:p>
            </p:txBody>
          </p:sp>
        </mc:Choice>
        <mc:Fallback xmlns="">
          <p:sp>
            <p:nvSpPr>
              <p:cNvPr id="5" name="TextBox 4">
                <a:extLst>
                  <a:ext uri="{FF2B5EF4-FFF2-40B4-BE49-F238E27FC236}">
                    <a16:creationId xmlns:a16="http://schemas.microsoft.com/office/drawing/2014/main" id="{1B52824B-5A97-245E-79A4-8A6B8BAF22F7}"/>
                  </a:ext>
                </a:extLst>
              </p:cNvPr>
              <p:cNvSpPr txBox="1">
                <a:spLocks noRot="1" noChangeAspect="1" noMove="1" noResize="1" noEditPoints="1" noAdjustHandles="1" noChangeArrowheads="1" noChangeShapeType="1" noTextEdit="1"/>
              </p:cNvSpPr>
              <p:nvPr/>
            </p:nvSpPr>
            <p:spPr>
              <a:xfrm>
                <a:off x="2247280" y="5822879"/>
                <a:ext cx="2131602"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9625BC-5B76-7A8F-F04C-57645F846558}"/>
                  </a:ext>
                </a:extLst>
              </p:cNvPr>
              <p:cNvSpPr txBox="1"/>
              <p:nvPr/>
            </p:nvSpPr>
            <p:spPr>
              <a:xfrm>
                <a:off x="4378882" y="5820610"/>
                <a:ext cx="15183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N" i="1" smtClean="0">
                          <a:latin typeface="Cambria Math" panose="02040503050406030204" pitchFamily="18" charset="0"/>
                        </a:rPr>
                        <m:t>𝜆</m:t>
                      </m:r>
                      <m:r>
                        <a:rPr lang="en-CN" i="0">
                          <a:latin typeface="Cambria Math" panose="02040503050406030204" pitchFamily="18" charset="0"/>
                        </a:rPr>
                        <m:t>~</m:t>
                      </m:r>
                      <m:r>
                        <a:rPr lang="en-CN" i="1">
                          <a:latin typeface="Cambria Math" panose="02040503050406030204" pitchFamily="18" charset="0"/>
                        </a:rPr>
                        <m:t>𝐵𝑒𝑡𝑎</m:t>
                      </m:r>
                      <m:r>
                        <a:rPr lang="en-US" b="0" i="1" smtClean="0">
                          <a:latin typeface="Cambria Math" panose="02040503050406030204" pitchFamily="18" charset="0"/>
                        </a:rPr>
                        <m:t>(</m:t>
                      </m:r>
                      <m:r>
                        <a:rPr lang="en-CN" i="1">
                          <a:latin typeface="Cambria Math" panose="02040503050406030204" pitchFamily="18" charset="0"/>
                        </a:rPr>
                        <m:t>𝛼</m:t>
                      </m:r>
                      <m:r>
                        <a:rPr lang="en-US" b="0" i="1" smtClean="0">
                          <a:latin typeface="Cambria Math" panose="02040503050406030204" pitchFamily="18" charset="0"/>
                        </a:rPr>
                        <m:t>,</m:t>
                      </m:r>
                      <m:r>
                        <a:rPr lang="en-CN" i="1">
                          <a:latin typeface="Cambria Math" panose="02040503050406030204" pitchFamily="18" charset="0"/>
                        </a:rPr>
                        <m:t>𝛼</m:t>
                      </m:r>
                      <m:r>
                        <a:rPr lang="en-US" b="0" i="1" smtClean="0">
                          <a:latin typeface="Cambria Math" panose="02040503050406030204" pitchFamily="18" charset="0"/>
                        </a:rPr>
                        <m:t>)</m:t>
                      </m:r>
                    </m:oMath>
                  </m:oMathPara>
                </a14:m>
                <a:endParaRPr lang="en-CN" dirty="0"/>
              </a:p>
            </p:txBody>
          </p:sp>
        </mc:Choice>
        <mc:Fallback xmlns="">
          <p:sp>
            <p:nvSpPr>
              <p:cNvPr id="12" name="TextBox 11">
                <a:extLst>
                  <a:ext uri="{FF2B5EF4-FFF2-40B4-BE49-F238E27FC236}">
                    <a16:creationId xmlns:a16="http://schemas.microsoft.com/office/drawing/2014/main" id="{529625BC-5B76-7A8F-F04C-57645F846558}"/>
                  </a:ext>
                </a:extLst>
              </p:cNvPr>
              <p:cNvSpPr txBox="1">
                <a:spLocks noRot="1" noChangeAspect="1" noMove="1" noResize="1" noEditPoints="1" noAdjustHandles="1" noChangeArrowheads="1" noChangeShapeType="1" noTextEdit="1"/>
              </p:cNvSpPr>
              <p:nvPr/>
            </p:nvSpPr>
            <p:spPr>
              <a:xfrm>
                <a:off x="4378882" y="5820610"/>
                <a:ext cx="1518308" cy="369332"/>
              </a:xfrm>
              <a:prstGeom prst="rect">
                <a:avLst/>
              </a:prstGeom>
              <a:blipFill>
                <a:blip r:embed="rId7"/>
                <a:stretch>
                  <a:fillRect r="-1653" b="-1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ECF55E-A941-9AAE-2D91-313E4B31505F}"/>
                  </a:ext>
                </a:extLst>
              </p:cNvPr>
              <p:cNvSpPr txBox="1"/>
              <p:nvPr/>
            </p:nvSpPr>
            <p:spPr>
              <a:xfrm>
                <a:off x="6510484" y="5820610"/>
                <a:ext cx="4444548"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a:latin typeface="Cambria Math" panose="02040503050406030204" pitchFamily="18" charset="0"/>
                            </a:rPr>
                            <m:t>ℒ</m:t>
                          </m:r>
                        </m:e>
                        <m:sub>
                          <m:r>
                            <a:rPr lang="en-CN" i="1">
                              <a:latin typeface="Cambria Math" panose="02040503050406030204" pitchFamily="18" charset="0"/>
                            </a:rPr>
                            <m:t>𝐼𝐷𝑠</m:t>
                          </m:r>
                          <m:r>
                            <a:rPr lang="en-CN" i="0">
                              <a:latin typeface="Cambria Math" panose="02040503050406030204" pitchFamily="18" charset="0"/>
                            </a:rPr>
                            <m:t>−</m:t>
                          </m:r>
                          <m:r>
                            <a:rPr lang="en-CN" i="1">
                              <a:latin typeface="Cambria Math" panose="02040503050406030204" pitchFamily="18" charset="0"/>
                            </a:rPr>
                            <m:t>𝐴𝐸</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𝑟𝑒𝑐</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𝐷𝑖𝑐𝑒</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𝜆</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sSub>
                        <m:sSubPr>
                          <m:ctrlPr>
                            <a:rPr lang="en-CN" i="1">
                              <a:solidFill>
                                <a:srgbClr val="836967"/>
                              </a:solidFill>
                              <a:latin typeface="Cambria Math" panose="02040503050406030204" pitchFamily="18" charset="0"/>
                            </a:rPr>
                          </m:ctrlPr>
                        </m:sSubPr>
                        <m:e>
                          <m:r>
                            <a:rPr lang="en-CN" i="0">
                              <a:latin typeface="Cambria Math" panose="02040503050406030204" pitchFamily="18" charset="0"/>
                            </a:rPr>
                            <m:t>ℒ</m:t>
                          </m:r>
                        </m:e>
                        <m:sub>
                          <m:r>
                            <a:rPr lang="en-CN" i="1">
                              <a:latin typeface="Cambria Math" panose="02040503050406030204" pitchFamily="18" charset="0"/>
                            </a:rPr>
                            <m:t>𝑓𝑒𝑎</m:t>
                          </m:r>
                          <m:r>
                            <a:rPr lang="en-CN" i="0">
                              <a:latin typeface="Cambria Math" panose="02040503050406030204" pitchFamily="18" charset="0"/>
                            </a:rPr>
                            <m:t>−</m:t>
                          </m:r>
                          <m:r>
                            <a:rPr lang="en-CN" i="1">
                              <a:latin typeface="Cambria Math" panose="02040503050406030204" pitchFamily="18" charset="0"/>
                            </a:rPr>
                            <m:t>𝑐𝑜𝑛</m:t>
                          </m:r>
                        </m:sub>
                      </m:sSub>
                    </m:oMath>
                  </m:oMathPara>
                </a14:m>
                <a:endParaRPr lang="en-CN" dirty="0"/>
              </a:p>
            </p:txBody>
          </p:sp>
        </mc:Choice>
        <mc:Fallback xmlns="">
          <p:sp>
            <p:nvSpPr>
              <p:cNvPr id="13" name="TextBox 12">
                <a:extLst>
                  <a:ext uri="{FF2B5EF4-FFF2-40B4-BE49-F238E27FC236}">
                    <a16:creationId xmlns:a16="http://schemas.microsoft.com/office/drawing/2014/main" id="{B8ECF55E-A941-9AAE-2D91-313E4B31505F}"/>
                  </a:ext>
                </a:extLst>
              </p:cNvPr>
              <p:cNvSpPr txBox="1">
                <a:spLocks noRot="1" noChangeAspect="1" noMove="1" noResize="1" noEditPoints="1" noAdjustHandles="1" noChangeArrowheads="1" noChangeShapeType="1" noTextEdit="1"/>
              </p:cNvSpPr>
              <p:nvPr/>
            </p:nvSpPr>
            <p:spPr>
              <a:xfrm>
                <a:off x="6510484" y="5820610"/>
                <a:ext cx="4444548" cy="391582"/>
              </a:xfrm>
              <a:prstGeom prst="rect">
                <a:avLst/>
              </a:prstGeom>
              <a:blipFill>
                <a:blip r:embed="rId8"/>
                <a:stretch>
                  <a:fillRect b="-9375"/>
                </a:stretch>
              </a:blipFill>
            </p:spPr>
            <p:txBody>
              <a:bodyPr/>
              <a:lstStyle/>
              <a:p>
                <a:r>
                  <a:rPr lang="en-CN">
                    <a:noFill/>
                  </a:rPr>
                  <a:t> </a:t>
                </a:r>
              </a:p>
            </p:txBody>
          </p:sp>
        </mc:Fallback>
      </mc:AlternateContent>
      <p:sp>
        <p:nvSpPr>
          <p:cNvPr id="14" name="Slide Number Placeholder 13">
            <a:extLst>
              <a:ext uri="{FF2B5EF4-FFF2-40B4-BE49-F238E27FC236}">
                <a16:creationId xmlns:a16="http://schemas.microsoft.com/office/drawing/2014/main" id="{E5B03E23-93AE-79D9-2E7C-A0E8E242A7ED}"/>
              </a:ext>
            </a:extLst>
          </p:cNvPr>
          <p:cNvSpPr>
            <a:spLocks noGrp="1"/>
          </p:cNvSpPr>
          <p:nvPr>
            <p:ph type="sldNum" sz="quarter" idx="12"/>
          </p:nvPr>
        </p:nvSpPr>
        <p:spPr/>
        <p:txBody>
          <a:bodyPr/>
          <a:lstStyle/>
          <a:p>
            <a:fld id="{4BF843C4-02D7-D548-A4C0-CA8C7E2CA56E}" type="slidenum">
              <a:rPr lang="en-CN" smtClean="0"/>
              <a:t>17</a:t>
            </a:fld>
            <a:endParaRPr lang="en-CN"/>
          </a:p>
        </p:txBody>
      </p:sp>
    </p:spTree>
    <p:extLst>
      <p:ext uri="{BB962C8B-B14F-4D97-AF65-F5344CB8AC3E}">
        <p14:creationId xmlns:p14="http://schemas.microsoft.com/office/powerpoint/2010/main" val="53705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800" y="1469002"/>
            <a:ext cx="10515600" cy="600022"/>
          </a:xfrm>
        </p:spPr>
        <p:txBody>
          <a:bodyPr/>
          <a:lstStyle/>
          <a:p>
            <a:r>
              <a:rPr lang="en-CN" dirty="0"/>
              <a:t>Comparison Results Visualization </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pic>
        <p:nvPicPr>
          <p:cNvPr id="93" name="Picture 92">
            <a:extLst>
              <a:ext uri="{FF2B5EF4-FFF2-40B4-BE49-F238E27FC236}">
                <a16:creationId xmlns:a16="http://schemas.microsoft.com/office/drawing/2014/main" id="{45275B35-46AE-D3D6-31A3-EAD2D0B4C318}"/>
              </a:ext>
            </a:extLst>
          </p:cNvPr>
          <p:cNvPicPr>
            <a:picLocks noChangeAspect="1"/>
          </p:cNvPicPr>
          <p:nvPr/>
        </p:nvPicPr>
        <p:blipFill rotWithShape="1">
          <a:blip r:embed="rId3"/>
          <a:srcRect t="14932" b="13529"/>
          <a:stretch/>
        </p:blipFill>
        <p:spPr>
          <a:xfrm>
            <a:off x="10440000" y="2457186"/>
            <a:ext cx="1260000" cy="901391"/>
          </a:xfrm>
          <a:prstGeom prst="rect">
            <a:avLst/>
          </a:prstGeom>
        </p:spPr>
      </p:pic>
      <p:sp>
        <p:nvSpPr>
          <p:cNvPr id="94" name="TextBox 93">
            <a:extLst>
              <a:ext uri="{FF2B5EF4-FFF2-40B4-BE49-F238E27FC236}">
                <a16:creationId xmlns:a16="http://schemas.microsoft.com/office/drawing/2014/main" id="{A30B9AE3-3BE1-6CF4-7D6A-3C22744A16FA}"/>
              </a:ext>
            </a:extLst>
          </p:cNvPr>
          <p:cNvSpPr txBox="1"/>
          <p:nvPr/>
        </p:nvSpPr>
        <p:spPr>
          <a:xfrm>
            <a:off x="424011" y="5697186"/>
            <a:ext cx="1131978" cy="400110"/>
          </a:xfrm>
          <a:prstGeom prst="rect">
            <a:avLst/>
          </a:prstGeom>
          <a:noFill/>
        </p:spPr>
        <p:txBody>
          <a:bodyPr wrap="square" rtlCol="0">
            <a:spAutoFit/>
          </a:bodyPr>
          <a:lstStyle/>
          <a:p>
            <a:pPr algn="ctr"/>
            <a:r>
              <a:rPr lang="en-CN" sz="2000" dirty="0">
                <a:solidFill>
                  <a:prstClr val="black"/>
                </a:solidFill>
                <a:latin typeface="Calibri" panose="020F0502020204030204"/>
              </a:rPr>
              <a:t>Baseline</a:t>
            </a:r>
          </a:p>
        </p:txBody>
      </p:sp>
      <p:pic>
        <p:nvPicPr>
          <p:cNvPr id="95" name="Picture 94">
            <a:extLst>
              <a:ext uri="{FF2B5EF4-FFF2-40B4-BE49-F238E27FC236}">
                <a16:creationId xmlns:a16="http://schemas.microsoft.com/office/drawing/2014/main" id="{76172104-349F-1F18-B890-632B79DB9A0C}"/>
              </a:ext>
            </a:extLst>
          </p:cNvPr>
          <p:cNvPicPr>
            <a:picLocks noChangeAspect="1"/>
          </p:cNvPicPr>
          <p:nvPr/>
        </p:nvPicPr>
        <p:blipFill rotWithShape="1">
          <a:blip r:embed="rId4"/>
          <a:srcRect t="15053" b="13409"/>
          <a:stretch/>
        </p:blipFill>
        <p:spPr>
          <a:xfrm>
            <a:off x="7920000" y="2457186"/>
            <a:ext cx="1260000" cy="901391"/>
          </a:xfrm>
          <a:prstGeom prst="rect">
            <a:avLst/>
          </a:prstGeom>
        </p:spPr>
      </p:pic>
      <p:pic>
        <p:nvPicPr>
          <p:cNvPr id="96" name="Picture 95">
            <a:extLst>
              <a:ext uri="{FF2B5EF4-FFF2-40B4-BE49-F238E27FC236}">
                <a16:creationId xmlns:a16="http://schemas.microsoft.com/office/drawing/2014/main" id="{130080F1-9707-F139-089B-F73AF8F9FE4E}"/>
              </a:ext>
            </a:extLst>
          </p:cNvPr>
          <p:cNvPicPr>
            <a:picLocks noChangeAspect="1"/>
          </p:cNvPicPr>
          <p:nvPr/>
        </p:nvPicPr>
        <p:blipFill rotWithShape="1">
          <a:blip r:embed="rId5"/>
          <a:srcRect t="15053" b="13409"/>
          <a:stretch/>
        </p:blipFill>
        <p:spPr>
          <a:xfrm>
            <a:off x="6660000" y="2457186"/>
            <a:ext cx="1260000" cy="901391"/>
          </a:xfrm>
          <a:prstGeom prst="rect">
            <a:avLst/>
          </a:prstGeom>
        </p:spPr>
      </p:pic>
      <p:pic>
        <p:nvPicPr>
          <p:cNvPr id="97" name="Picture 96">
            <a:extLst>
              <a:ext uri="{FF2B5EF4-FFF2-40B4-BE49-F238E27FC236}">
                <a16:creationId xmlns:a16="http://schemas.microsoft.com/office/drawing/2014/main" id="{88FDB9CB-EEF7-7C3A-B69B-4709394C4EB5}"/>
              </a:ext>
            </a:extLst>
          </p:cNvPr>
          <p:cNvPicPr>
            <a:picLocks noChangeAspect="1"/>
          </p:cNvPicPr>
          <p:nvPr/>
        </p:nvPicPr>
        <p:blipFill rotWithShape="1">
          <a:blip r:embed="rId6"/>
          <a:srcRect t="15053" b="13409"/>
          <a:stretch/>
        </p:blipFill>
        <p:spPr>
          <a:xfrm>
            <a:off x="9180000" y="2457186"/>
            <a:ext cx="1260000" cy="901391"/>
          </a:xfrm>
          <a:prstGeom prst="rect">
            <a:avLst/>
          </a:prstGeom>
        </p:spPr>
      </p:pic>
      <p:pic>
        <p:nvPicPr>
          <p:cNvPr id="98" name="Picture 97">
            <a:extLst>
              <a:ext uri="{FF2B5EF4-FFF2-40B4-BE49-F238E27FC236}">
                <a16:creationId xmlns:a16="http://schemas.microsoft.com/office/drawing/2014/main" id="{D2E3F74E-D2FA-A535-0340-FBF6C52EE8C5}"/>
              </a:ext>
            </a:extLst>
          </p:cNvPr>
          <p:cNvPicPr>
            <a:picLocks noChangeAspect="1"/>
          </p:cNvPicPr>
          <p:nvPr/>
        </p:nvPicPr>
        <p:blipFill rotWithShape="1">
          <a:blip r:embed="rId7"/>
          <a:srcRect t="16030" b="12430"/>
          <a:stretch/>
        </p:blipFill>
        <p:spPr>
          <a:xfrm>
            <a:off x="10440000" y="4617186"/>
            <a:ext cx="1260000" cy="901391"/>
          </a:xfrm>
          <a:prstGeom prst="rect">
            <a:avLst/>
          </a:prstGeom>
        </p:spPr>
      </p:pic>
      <p:pic>
        <p:nvPicPr>
          <p:cNvPr id="99" name="Picture 98">
            <a:extLst>
              <a:ext uri="{FF2B5EF4-FFF2-40B4-BE49-F238E27FC236}">
                <a16:creationId xmlns:a16="http://schemas.microsoft.com/office/drawing/2014/main" id="{3CC27A8D-A6B6-1779-49EB-043F72A24061}"/>
              </a:ext>
            </a:extLst>
          </p:cNvPr>
          <p:cNvPicPr>
            <a:picLocks noChangeAspect="1"/>
          </p:cNvPicPr>
          <p:nvPr/>
        </p:nvPicPr>
        <p:blipFill rotWithShape="1">
          <a:blip r:embed="rId8"/>
          <a:srcRect t="16031" b="12430"/>
          <a:stretch/>
        </p:blipFill>
        <p:spPr>
          <a:xfrm>
            <a:off x="360000" y="4617186"/>
            <a:ext cx="1260000" cy="901391"/>
          </a:xfrm>
          <a:prstGeom prst="rect">
            <a:avLst/>
          </a:prstGeom>
        </p:spPr>
      </p:pic>
      <p:pic>
        <p:nvPicPr>
          <p:cNvPr id="100" name="Picture 99">
            <a:extLst>
              <a:ext uri="{FF2B5EF4-FFF2-40B4-BE49-F238E27FC236}">
                <a16:creationId xmlns:a16="http://schemas.microsoft.com/office/drawing/2014/main" id="{F68D45E9-B7A1-C1B3-8D18-3EA816B4A6BF}"/>
              </a:ext>
            </a:extLst>
          </p:cNvPr>
          <p:cNvPicPr>
            <a:picLocks noChangeAspect="1"/>
          </p:cNvPicPr>
          <p:nvPr/>
        </p:nvPicPr>
        <p:blipFill rotWithShape="1">
          <a:blip r:embed="rId9"/>
          <a:srcRect t="16031" b="12430"/>
          <a:stretch/>
        </p:blipFill>
        <p:spPr>
          <a:xfrm>
            <a:off x="1620000" y="4617186"/>
            <a:ext cx="1260000" cy="901391"/>
          </a:xfrm>
          <a:prstGeom prst="rect">
            <a:avLst/>
          </a:prstGeom>
        </p:spPr>
      </p:pic>
      <p:pic>
        <p:nvPicPr>
          <p:cNvPr id="101" name="Picture 100">
            <a:extLst>
              <a:ext uri="{FF2B5EF4-FFF2-40B4-BE49-F238E27FC236}">
                <a16:creationId xmlns:a16="http://schemas.microsoft.com/office/drawing/2014/main" id="{B34278AE-8BCD-5CA7-5287-33EA29A39E37}"/>
              </a:ext>
            </a:extLst>
          </p:cNvPr>
          <p:cNvPicPr>
            <a:picLocks noChangeAspect="1"/>
          </p:cNvPicPr>
          <p:nvPr/>
        </p:nvPicPr>
        <p:blipFill rotWithShape="1">
          <a:blip r:embed="rId8"/>
          <a:srcRect t="16031" b="12430"/>
          <a:stretch/>
        </p:blipFill>
        <p:spPr>
          <a:xfrm>
            <a:off x="2880000" y="4617186"/>
            <a:ext cx="1260000" cy="901391"/>
          </a:xfrm>
          <a:prstGeom prst="rect">
            <a:avLst/>
          </a:prstGeom>
        </p:spPr>
      </p:pic>
      <p:pic>
        <p:nvPicPr>
          <p:cNvPr id="102" name="Picture 101">
            <a:extLst>
              <a:ext uri="{FF2B5EF4-FFF2-40B4-BE49-F238E27FC236}">
                <a16:creationId xmlns:a16="http://schemas.microsoft.com/office/drawing/2014/main" id="{715F18E9-F07F-CA91-F5B0-3C6633A57192}"/>
              </a:ext>
            </a:extLst>
          </p:cNvPr>
          <p:cNvPicPr>
            <a:picLocks noChangeAspect="1"/>
          </p:cNvPicPr>
          <p:nvPr/>
        </p:nvPicPr>
        <p:blipFill rotWithShape="1">
          <a:blip r:embed="rId10"/>
          <a:srcRect t="16031" b="12430"/>
          <a:stretch/>
        </p:blipFill>
        <p:spPr>
          <a:xfrm>
            <a:off x="4140000" y="4617186"/>
            <a:ext cx="1260000" cy="901391"/>
          </a:xfrm>
          <a:prstGeom prst="rect">
            <a:avLst/>
          </a:prstGeom>
        </p:spPr>
      </p:pic>
      <p:pic>
        <p:nvPicPr>
          <p:cNvPr id="103" name="Picture 102">
            <a:extLst>
              <a:ext uri="{FF2B5EF4-FFF2-40B4-BE49-F238E27FC236}">
                <a16:creationId xmlns:a16="http://schemas.microsoft.com/office/drawing/2014/main" id="{0527F37C-078F-02C8-7797-CB943A749223}"/>
              </a:ext>
            </a:extLst>
          </p:cNvPr>
          <p:cNvPicPr>
            <a:picLocks noChangeAspect="1"/>
          </p:cNvPicPr>
          <p:nvPr/>
        </p:nvPicPr>
        <p:blipFill rotWithShape="1">
          <a:blip r:embed="rId11"/>
          <a:srcRect t="16031" b="12430"/>
          <a:stretch/>
        </p:blipFill>
        <p:spPr>
          <a:xfrm>
            <a:off x="5400000" y="4617186"/>
            <a:ext cx="1260000" cy="901391"/>
          </a:xfrm>
          <a:prstGeom prst="rect">
            <a:avLst/>
          </a:prstGeom>
        </p:spPr>
      </p:pic>
      <p:pic>
        <p:nvPicPr>
          <p:cNvPr id="104" name="Picture 103">
            <a:extLst>
              <a:ext uri="{FF2B5EF4-FFF2-40B4-BE49-F238E27FC236}">
                <a16:creationId xmlns:a16="http://schemas.microsoft.com/office/drawing/2014/main" id="{AF29B7A4-505A-DF0D-158D-9DDD44EDEE1D}"/>
              </a:ext>
            </a:extLst>
          </p:cNvPr>
          <p:cNvPicPr>
            <a:picLocks noChangeAspect="1"/>
          </p:cNvPicPr>
          <p:nvPr/>
        </p:nvPicPr>
        <p:blipFill rotWithShape="1">
          <a:blip r:embed="rId12"/>
          <a:srcRect t="16031" b="12430"/>
          <a:stretch/>
        </p:blipFill>
        <p:spPr>
          <a:xfrm>
            <a:off x="6660000" y="4617186"/>
            <a:ext cx="1260000" cy="901391"/>
          </a:xfrm>
          <a:prstGeom prst="rect">
            <a:avLst/>
          </a:prstGeom>
        </p:spPr>
      </p:pic>
      <p:pic>
        <p:nvPicPr>
          <p:cNvPr id="105" name="Picture 104">
            <a:extLst>
              <a:ext uri="{FF2B5EF4-FFF2-40B4-BE49-F238E27FC236}">
                <a16:creationId xmlns:a16="http://schemas.microsoft.com/office/drawing/2014/main" id="{BB48FCE3-12D9-AB61-070D-3B1E25AF261C}"/>
              </a:ext>
            </a:extLst>
          </p:cNvPr>
          <p:cNvPicPr>
            <a:picLocks noChangeAspect="1"/>
          </p:cNvPicPr>
          <p:nvPr/>
        </p:nvPicPr>
        <p:blipFill rotWithShape="1">
          <a:blip r:embed="rId13"/>
          <a:srcRect t="16031" b="12430"/>
          <a:stretch/>
        </p:blipFill>
        <p:spPr>
          <a:xfrm>
            <a:off x="7920000" y="4617186"/>
            <a:ext cx="1260000" cy="901391"/>
          </a:xfrm>
          <a:prstGeom prst="rect">
            <a:avLst/>
          </a:prstGeom>
        </p:spPr>
      </p:pic>
      <p:pic>
        <p:nvPicPr>
          <p:cNvPr id="106" name="Picture 105">
            <a:extLst>
              <a:ext uri="{FF2B5EF4-FFF2-40B4-BE49-F238E27FC236}">
                <a16:creationId xmlns:a16="http://schemas.microsoft.com/office/drawing/2014/main" id="{CA0ACFA3-3F6C-5970-2D32-4F5061FF05B6}"/>
              </a:ext>
            </a:extLst>
          </p:cNvPr>
          <p:cNvPicPr>
            <a:picLocks noChangeAspect="1"/>
          </p:cNvPicPr>
          <p:nvPr/>
        </p:nvPicPr>
        <p:blipFill rotWithShape="1">
          <a:blip r:embed="rId14"/>
          <a:srcRect t="16030" b="12430"/>
          <a:stretch/>
        </p:blipFill>
        <p:spPr>
          <a:xfrm>
            <a:off x="9180000" y="4617186"/>
            <a:ext cx="1260000" cy="901391"/>
          </a:xfrm>
          <a:prstGeom prst="rect">
            <a:avLst/>
          </a:prstGeom>
        </p:spPr>
      </p:pic>
      <p:pic>
        <p:nvPicPr>
          <p:cNvPr id="107" name="Picture 106">
            <a:extLst>
              <a:ext uri="{FF2B5EF4-FFF2-40B4-BE49-F238E27FC236}">
                <a16:creationId xmlns:a16="http://schemas.microsoft.com/office/drawing/2014/main" id="{DFDEA523-9C25-6541-A276-25E141F2E654}"/>
              </a:ext>
            </a:extLst>
          </p:cNvPr>
          <p:cNvPicPr>
            <a:picLocks noChangeAspect="1"/>
          </p:cNvPicPr>
          <p:nvPr/>
        </p:nvPicPr>
        <p:blipFill rotWithShape="1">
          <a:blip r:embed="rId15"/>
          <a:srcRect t="16333" b="12127"/>
          <a:stretch/>
        </p:blipFill>
        <p:spPr>
          <a:xfrm>
            <a:off x="10440000" y="3537186"/>
            <a:ext cx="1260000" cy="901391"/>
          </a:xfrm>
          <a:prstGeom prst="rect">
            <a:avLst/>
          </a:prstGeom>
        </p:spPr>
      </p:pic>
      <p:pic>
        <p:nvPicPr>
          <p:cNvPr id="108" name="Picture 107">
            <a:extLst>
              <a:ext uri="{FF2B5EF4-FFF2-40B4-BE49-F238E27FC236}">
                <a16:creationId xmlns:a16="http://schemas.microsoft.com/office/drawing/2014/main" id="{89019E40-9197-E4E8-8CAD-4AFD4BA2D786}"/>
              </a:ext>
            </a:extLst>
          </p:cNvPr>
          <p:cNvPicPr>
            <a:picLocks noChangeAspect="1"/>
          </p:cNvPicPr>
          <p:nvPr/>
        </p:nvPicPr>
        <p:blipFill rotWithShape="1">
          <a:blip r:embed="rId16"/>
          <a:srcRect t="16333" b="12127"/>
          <a:stretch/>
        </p:blipFill>
        <p:spPr>
          <a:xfrm>
            <a:off x="1620000" y="3537186"/>
            <a:ext cx="1260000" cy="901391"/>
          </a:xfrm>
          <a:prstGeom prst="rect">
            <a:avLst/>
          </a:prstGeom>
        </p:spPr>
      </p:pic>
      <p:pic>
        <p:nvPicPr>
          <p:cNvPr id="109" name="Picture 108">
            <a:extLst>
              <a:ext uri="{FF2B5EF4-FFF2-40B4-BE49-F238E27FC236}">
                <a16:creationId xmlns:a16="http://schemas.microsoft.com/office/drawing/2014/main" id="{D22525D6-B9B2-52FC-16C2-C45F794F5656}"/>
              </a:ext>
            </a:extLst>
          </p:cNvPr>
          <p:cNvPicPr>
            <a:picLocks noChangeAspect="1"/>
          </p:cNvPicPr>
          <p:nvPr/>
        </p:nvPicPr>
        <p:blipFill rotWithShape="1">
          <a:blip r:embed="rId17"/>
          <a:srcRect t="16333" b="12127"/>
          <a:stretch/>
        </p:blipFill>
        <p:spPr>
          <a:xfrm>
            <a:off x="360000" y="3537186"/>
            <a:ext cx="1260000" cy="901391"/>
          </a:xfrm>
          <a:prstGeom prst="rect">
            <a:avLst/>
          </a:prstGeom>
        </p:spPr>
      </p:pic>
      <p:pic>
        <p:nvPicPr>
          <p:cNvPr id="110" name="Picture 109">
            <a:extLst>
              <a:ext uri="{FF2B5EF4-FFF2-40B4-BE49-F238E27FC236}">
                <a16:creationId xmlns:a16="http://schemas.microsoft.com/office/drawing/2014/main" id="{AD5CB96D-CC2F-1B60-8A4C-235BCEE19D82}"/>
              </a:ext>
            </a:extLst>
          </p:cNvPr>
          <p:cNvPicPr>
            <a:picLocks noChangeAspect="1"/>
          </p:cNvPicPr>
          <p:nvPr/>
        </p:nvPicPr>
        <p:blipFill rotWithShape="1">
          <a:blip r:embed="rId18"/>
          <a:srcRect t="16291" b="12169"/>
          <a:stretch/>
        </p:blipFill>
        <p:spPr>
          <a:xfrm>
            <a:off x="2880000" y="3537186"/>
            <a:ext cx="1260000" cy="901392"/>
          </a:xfrm>
          <a:prstGeom prst="rect">
            <a:avLst/>
          </a:prstGeom>
        </p:spPr>
      </p:pic>
      <p:pic>
        <p:nvPicPr>
          <p:cNvPr id="111" name="Picture 110">
            <a:extLst>
              <a:ext uri="{FF2B5EF4-FFF2-40B4-BE49-F238E27FC236}">
                <a16:creationId xmlns:a16="http://schemas.microsoft.com/office/drawing/2014/main" id="{27215721-B79A-C655-FD9C-4D8BEEB96428}"/>
              </a:ext>
            </a:extLst>
          </p:cNvPr>
          <p:cNvPicPr>
            <a:picLocks noChangeAspect="1"/>
          </p:cNvPicPr>
          <p:nvPr/>
        </p:nvPicPr>
        <p:blipFill rotWithShape="1">
          <a:blip r:embed="rId19"/>
          <a:srcRect t="16291" b="12169"/>
          <a:stretch/>
        </p:blipFill>
        <p:spPr>
          <a:xfrm>
            <a:off x="4140000" y="3537186"/>
            <a:ext cx="1260000" cy="901392"/>
          </a:xfrm>
          <a:prstGeom prst="rect">
            <a:avLst/>
          </a:prstGeom>
        </p:spPr>
      </p:pic>
      <p:pic>
        <p:nvPicPr>
          <p:cNvPr id="112" name="Picture 111">
            <a:extLst>
              <a:ext uri="{FF2B5EF4-FFF2-40B4-BE49-F238E27FC236}">
                <a16:creationId xmlns:a16="http://schemas.microsoft.com/office/drawing/2014/main" id="{B2B77F84-E236-BCE5-A2F6-C17A237187B6}"/>
              </a:ext>
            </a:extLst>
          </p:cNvPr>
          <p:cNvPicPr>
            <a:picLocks noChangeAspect="1"/>
          </p:cNvPicPr>
          <p:nvPr/>
        </p:nvPicPr>
        <p:blipFill rotWithShape="1">
          <a:blip r:embed="rId20"/>
          <a:srcRect t="16291" b="12169"/>
          <a:stretch/>
        </p:blipFill>
        <p:spPr>
          <a:xfrm>
            <a:off x="5400000" y="3537186"/>
            <a:ext cx="1260000" cy="901392"/>
          </a:xfrm>
          <a:prstGeom prst="rect">
            <a:avLst/>
          </a:prstGeom>
        </p:spPr>
      </p:pic>
      <p:pic>
        <p:nvPicPr>
          <p:cNvPr id="113" name="Picture 112">
            <a:extLst>
              <a:ext uri="{FF2B5EF4-FFF2-40B4-BE49-F238E27FC236}">
                <a16:creationId xmlns:a16="http://schemas.microsoft.com/office/drawing/2014/main" id="{49EC1284-C471-39AD-7F1A-F1B45592E012}"/>
              </a:ext>
            </a:extLst>
          </p:cNvPr>
          <p:cNvPicPr>
            <a:picLocks noChangeAspect="1"/>
          </p:cNvPicPr>
          <p:nvPr/>
        </p:nvPicPr>
        <p:blipFill rotWithShape="1">
          <a:blip r:embed="rId21"/>
          <a:srcRect t="16291" b="12169"/>
          <a:stretch/>
        </p:blipFill>
        <p:spPr>
          <a:xfrm>
            <a:off x="7920000" y="3537186"/>
            <a:ext cx="1260000" cy="901391"/>
          </a:xfrm>
          <a:prstGeom prst="rect">
            <a:avLst/>
          </a:prstGeom>
        </p:spPr>
      </p:pic>
      <p:pic>
        <p:nvPicPr>
          <p:cNvPr id="114" name="Picture 113">
            <a:extLst>
              <a:ext uri="{FF2B5EF4-FFF2-40B4-BE49-F238E27FC236}">
                <a16:creationId xmlns:a16="http://schemas.microsoft.com/office/drawing/2014/main" id="{BD1E73ED-6695-83AB-F1AB-0AD8C92A5E43}"/>
              </a:ext>
            </a:extLst>
          </p:cNvPr>
          <p:cNvPicPr>
            <a:picLocks noChangeAspect="1"/>
          </p:cNvPicPr>
          <p:nvPr/>
        </p:nvPicPr>
        <p:blipFill rotWithShape="1">
          <a:blip r:embed="rId22"/>
          <a:srcRect t="16291" b="12169"/>
          <a:stretch/>
        </p:blipFill>
        <p:spPr>
          <a:xfrm>
            <a:off x="6660000" y="3537186"/>
            <a:ext cx="1260000" cy="901391"/>
          </a:xfrm>
          <a:prstGeom prst="rect">
            <a:avLst/>
          </a:prstGeom>
        </p:spPr>
      </p:pic>
      <p:pic>
        <p:nvPicPr>
          <p:cNvPr id="115" name="Picture 114">
            <a:extLst>
              <a:ext uri="{FF2B5EF4-FFF2-40B4-BE49-F238E27FC236}">
                <a16:creationId xmlns:a16="http://schemas.microsoft.com/office/drawing/2014/main" id="{6CC53EF8-E222-1B56-1520-9D0A3637A680}"/>
              </a:ext>
            </a:extLst>
          </p:cNvPr>
          <p:cNvPicPr>
            <a:picLocks noChangeAspect="1"/>
          </p:cNvPicPr>
          <p:nvPr/>
        </p:nvPicPr>
        <p:blipFill rotWithShape="1">
          <a:blip r:embed="rId23"/>
          <a:srcRect t="16291" b="12169"/>
          <a:stretch/>
        </p:blipFill>
        <p:spPr>
          <a:xfrm>
            <a:off x="9180000" y="3537415"/>
            <a:ext cx="1260000" cy="901391"/>
          </a:xfrm>
          <a:prstGeom prst="rect">
            <a:avLst/>
          </a:prstGeom>
        </p:spPr>
      </p:pic>
      <p:pic>
        <p:nvPicPr>
          <p:cNvPr id="116" name="Picture 115">
            <a:extLst>
              <a:ext uri="{FF2B5EF4-FFF2-40B4-BE49-F238E27FC236}">
                <a16:creationId xmlns:a16="http://schemas.microsoft.com/office/drawing/2014/main" id="{62D6D73F-6EB6-D618-A708-83E6758F8976}"/>
              </a:ext>
            </a:extLst>
          </p:cNvPr>
          <p:cNvPicPr>
            <a:picLocks noChangeAspect="1"/>
          </p:cNvPicPr>
          <p:nvPr/>
        </p:nvPicPr>
        <p:blipFill rotWithShape="1">
          <a:blip r:embed="rId24"/>
          <a:srcRect t="15053" b="13409"/>
          <a:stretch/>
        </p:blipFill>
        <p:spPr>
          <a:xfrm>
            <a:off x="2880000" y="2457185"/>
            <a:ext cx="1260000" cy="901391"/>
          </a:xfrm>
          <a:prstGeom prst="rect">
            <a:avLst/>
          </a:prstGeom>
        </p:spPr>
      </p:pic>
      <p:pic>
        <p:nvPicPr>
          <p:cNvPr id="117" name="Picture 116">
            <a:extLst>
              <a:ext uri="{FF2B5EF4-FFF2-40B4-BE49-F238E27FC236}">
                <a16:creationId xmlns:a16="http://schemas.microsoft.com/office/drawing/2014/main" id="{92EAC443-96E4-581F-2663-6F1B5DABB33B}"/>
              </a:ext>
            </a:extLst>
          </p:cNvPr>
          <p:cNvPicPr>
            <a:picLocks noChangeAspect="1"/>
          </p:cNvPicPr>
          <p:nvPr/>
        </p:nvPicPr>
        <p:blipFill rotWithShape="1">
          <a:blip r:embed="rId25"/>
          <a:srcRect t="15053" b="13409"/>
          <a:stretch/>
        </p:blipFill>
        <p:spPr>
          <a:xfrm>
            <a:off x="5400000" y="2457186"/>
            <a:ext cx="1260000" cy="901391"/>
          </a:xfrm>
          <a:prstGeom prst="rect">
            <a:avLst/>
          </a:prstGeom>
        </p:spPr>
      </p:pic>
      <p:pic>
        <p:nvPicPr>
          <p:cNvPr id="118" name="Picture 117">
            <a:extLst>
              <a:ext uri="{FF2B5EF4-FFF2-40B4-BE49-F238E27FC236}">
                <a16:creationId xmlns:a16="http://schemas.microsoft.com/office/drawing/2014/main" id="{74598B5A-931D-C57E-5088-F094549257FB}"/>
              </a:ext>
            </a:extLst>
          </p:cNvPr>
          <p:cNvPicPr>
            <a:picLocks noChangeAspect="1"/>
          </p:cNvPicPr>
          <p:nvPr/>
        </p:nvPicPr>
        <p:blipFill rotWithShape="1">
          <a:blip r:embed="rId26"/>
          <a:srcRect t="15053" b="13409"/>
          <a:stretch/>
        </p:blipFill>
        <p:spPr>
          <a:xfrm>
            <a:off x="360000" y="2457186"/>
            <a:ext cx="1260000" cy="901391"/>
          </a:xfrm>
          <a:prstGeom prst="rect">
            <a:avLst/>
          </a:prstGeom>
        </p:spPr>
      </p:pic>
      <p:pic>
        <p:nvPicPr>
          <p:cNvPr id="119" name="Picture 118">
            <a:extLst>
              <a:ext uri="{FF2B5EF4-FFF2-40B4-BE49-F238E27FC236}">
                <a16:creationId xmlns:a16="http://schemas.microsoft.com/office/drawing/2014/main" id="{4B1ADA1C-2AB3-8274-2E67-A564E250FEE1}"/>
              </a:ext>
            </a:extLst>
          </p:cNvPr>
          <p:cNvPicPr>
            <a:picLocks noChangeAspect="1"/>
          </p:cNvPicPr>
          <p:nvPr/>
        </p:nvPicPr>
        <p:blipFill rotWithShape="1">
          <a:blip r:embed="rId27"/>
          <a:srcRect t="15053" b="13409"/>
          <a:stretch/>
        </p:blipFill>
        <p:spPr>
          <a:xfrm>
            <a:off x="4140000" y="2457186"/>
            <a:ext cx="1260000" cy="901391"/>
          </a:xfrm>
          <a:prstGeom prst="rect">
            <a:avLst/>
          </a:prstGeom>
        </p:spPr>
      </p:pic>
      <p:pic>
        <p:nvPicPr>
          <p:cNvPr id="120" name="Picture 119">
            <a:extLst>
              <a:ext uri="{FF2B5EF4-FFF2-40B4-BE49-F238E27FC236}">
                <a16:creationId xmlns:a16="http://schemas.microsoft.com/office/drawing/2014/main" id="{02BEF4BF-9711-BA37-CAC0-AD02E84F57BC}"/>
              </a:ext>
            </a:extLst>
          </p:cNvPr>
          <p:cNvPicPr>
            <a:picLocks noChangeAspect="1"/>
          </p:cNvPicPr>
          <p:nvPr/>
        </p:nvPicPr>
        <p:blipFill rotWithShape="1">
          <a:blip r:embed="rId28"/>
          <a:srcRect t="15053" b="13409"/>
          <a:stretch/>
        </p:blipFill>
        <p:spPr>
          <a:xfrm>
            <a:off x="1620000" y="2457186"/>
            <a:ext cx="1260000" cy="901391"/>
          </a:xfrm>
          <a:prstGeom prst="rect">
            <a:avLst/>
          </a:prstGeom>
        </p:spPr>
      </p:pic>
      <p:sp>
        <p:nvSpPr>
          <p:cNvPr id="121" name="TextBox 120">
            <a:extLst>
              <a:ext uri="{FF2B5EF4-FFF2-40B4-BE49-F238E27FC236}">
                <a16:creationId xmlns:a16="http://schemas.microsoft.com/office/drawing/2014/main" id="{672AAB32-EB93-BBAC-24BC-4F0DBDDD60C2}"/>
              </a:ext>
            </a:extLst>
          </p:cNvPr>
          <p:cNvSpPr txBox="1"/>
          <p:nvPr/>
        </p:nvSpPr>
        <p:spPr>
          <a:xfrm>
            <a:off x="1765305" y="5697186"/>
            <a:ext cx="967656" cy="400110"/>
          </a:xfrm>
          <a:prstGeom prst="rect">
            <a:avLst/>
          </a:prstGeom>
          <a:noFill/>
        </p:spPr>
        <p:txBody>
          <a:bodyPr wrap="square" rtlCol="0">
            <a:spAutoFit/>
          </a:bodyPr>
          <a:lstStyle/>
          <a:p>
            <a:pPr algn="ctr"/>
            <a:r>
              <a:rPr lang="en-CN" sz="2000" dirty="0">
                <a:solidFill>
                  <a:prstClr val="black"/>
                </a:solidFill>
                <a:latin typeface="Calibri" panose="020F0502020204030204"/>
              </a:rPr>
              <a:t>Mixup</a:t>
            </a:r>
          </a:p>
        </p:txBody>
      </p:sp>
      <p:sp>
        <p:nvSpPr>
          <p:cNvPr id="122" name="TextBox 121">
            <a:extLst>
              <a:ext uri="{FF2B5EF4-FFF2-40B4-BE49-F238E27FC236}">
                <a16:creationId xmlns:a16="http://schemas.microsoft.com/office/drawing/2014/main" id="{153EA393-941B-A39D-A035-888A0265869B}"/>
              </a:ext>
            </a:extLst>
          </p:cNvPr>
          <p:cNvSpPr txBox="1"/>
          <p:nvPr/>
        </p:nvSpPr>
        <p:spPr>
          <a:xfrm>
            <a:off x="2865291" y="5697186"/>
            <a:ext cx="1289418" cy="400110"/>
          </a:xfrm>
          <a:prstGeom prst="rect">
            <a:avLst/>
          </a:prstGeom>
          <a:noFill/>
        </p:spPr>
        <p:txBody>
          <a:bodyPr wrap="square" rtlCol="0">
            <a:spAutoFit/>
          </a:bodyPr>
          <a:lstStyle/>
          <a:p>
            <a:pPr algn="ctr"/>
            <a:r>
              <a:rPr lang="en-CN" sz="2000" dirty="0">
                <a:solidFill>
                  <a:prstClr val="black"/>
                </a:solidFill>
                <a:latin typeface="Calibri" panose="020F0502020204030204"/>
              </a:rPr>
              <a:t>MixStyle</a:t>
            </a:r>
          </a:p>
        </p:txBody>
      </p:sp>
      <p:sp>
        <p:nvSpPr>
          <p:cNvPr id="123" name="TextBox 122">
            <a:extLst>
              <a:ext uri="{FF2B5EF4-FFF2-40B4-BE49-F238E27FC236}">
                <a16:creationId xmlns:a16="http://schemas.microsoft.com/office/drawing/2014/main" id="{3FF84E5D-D87F-0F9C-7849-F986DA7D7DCF}"/>
              </a:ext>
            </a:extLst>
          </p:cNvPr>
          <p:cNvSpPr txBox="1"/>
          <p:nvPr/>
        </p:nvSpPr>
        <p:spPr>
          <a:xfrm>
            <a:off x="4290517" y="5697186"/>
            <a:ext cx="967656" cy="400110"/>
          </a:xfrm>
          <a:prstGeom prst="rect">
            <a:avLst/>
          </a:prstGeom>
          <a:noFill/>
        </p:spPr>
        <p:txBody>
          <a:bodyPr wrap="square" rtlCol="0">
            <a:spAutoFit/>
          </a:bodyPr>
          <a:lstStyle/>
          <a:p>
            <a:pPr algn="ctr"/>
            <a:r>
              <a:rPr lang="en-CN" sz="2000" dirty="0">
                <a:solidFill>
                  <a:prstClr val="black"/>
                </a:solidFill>
                <a:latin typeface="Calibri" panose="020F0502020204030204"/>
              </a:rPr>
              <a:t>Pix2Pix</a:t>
            </a:r>
          </a:p>
        </p:txBody>
      </p:sp>
      <p:sp>
        <p:nvSpPr>
          <p:cNvPr id="124" name="TextBox 123">
            <a:extLst>
              <a:ext uri="{FF2B5EF4-FFF2-40B4-BE49-F238E27FC236}">
                <a16:creationId xmlns:a16="http://schemas.microsoft.com/office/drawing/2014/main" id="{156A9D3E-712A-9400-1CBE-8B644D84915C}"/>
              </a:ext>
            </a:extLst>
          </p:cNvPr>
          <p:cNvSpPr txBox="1"/>
          <p:nvPr/>
        </p:nvSpPr>
        <p:spPr>
          <a:xfrm>
            <a:off x="5372215" y="5697186"/>
            <a:ext cx="1315570" cy="400110"/>
          </a:xfrm>
          <a:prstGeom prst="rect">
            <a:avLst/>
          </a:prstGeom>
          <a:noFill/>
        </p:spPr>
        <p:txBody>
          <a:bodyPr wrap="square" rtlCol="0">
            <a:spAutoFit/>
          </a:bodyPr>
          <a:lstStyle/>
          <a:p>
            <a:pPr algn="ctr"/>
            <a:r>
              <a:rPr lang="en-CN" sz="2000" dirty="0">
                <a:solidFill>
                  <a:prstClr val="black"/>
                </a:solidFill>
                <a:latin typeface="Calibri" panose="020F0502020204030204"/>
              </a:rPr>
              <a:t>AdvChain</a:t>
            </a:r>
          </a:p>
        </p:txBody>
      </p:sp>
      <p:sp>
        <p:nvSpPr>
          <p:cNvPr id="125" name="TextBox 124">
            <a:extLst>
              <a:ext uri="{FF2B5EF4-FFF2-40B4-BE49-F238E27FC236}">
                <a16:creationId xmlns:a16="http://schemas.microsoft.com/office/drawing/2014/main" id="{30FEFFBA-17C6-323E-31D9-46AA4BD069DA}"/>
              </a:ext>
            </a:extLst>
          </p:cNvPr>
          <p:cNvSpPr txBox="1"/>
          <p:nvPr/>
        </p:nvSpPr>
        <p:spPr>
          <a:xfrm>
            <a:off x="6801827" y="5697186"/>
            <a:ext cx="967656" cy="400110"/>
          </a:xfrm>
          <a:prstGeom prst="rect">
            <a:avLst/>
          </a:prstGeom>
          <a:noFill/>
        </p:spPr>
        <p:txBody>
          <a:bodyPr wrap="square" rtlCol="0">
            <a:spAutoFit/>
          </a:bodyPr>
          <a:lstStyle/>
          <a:p>
            <a:pPr algn="ctr"/>
            <a:r>
              <a:rPr lang="en-CN" sz="2000" dirty="0">
                <a:solidFill>
                  <a:prstClr val="black"/>
                </a:solidFill>
                <a:latin typeface="Calibri" panose="020F0502020204030204"/>
              </a:rPr>
              <a:t>CSDG</a:t>
            </a:r>
          </a:p>
        </p:txBody>
      </p:sp>
      <p:sp>
        <p:nvSpPr>
          <p:cNvPr id="126" name="TextBox 125">
            <a:extLst>
              <a:ext uri="{FF2B5EF4-FFF2-40B4-BE49-F238E27FC236}">
                <a16:creationId xmlns:a16="http://schemas.microsoft.com/office/drawing/2014/main" id="{795E3318-2DD1-AD96-DD3B-1A6DDF7CDDA0}"/>
              </a:ext>
            </a:extLst>
          </p:cNvPr>
          <p:cNvSpPr txBox="1"/>
          <p:nvPr/>
        </p:nvSpPr>
        <p:spPr>
          <a:xfrm>
            <a:off x="8066172" y="5697186"/>
            <a:ext cx="967656" cy="400110"/>
          </a:xfrm>
          <a:prstGeom prst="rect">
            <a:avLst/>
          </a:prstGeom>
          <a:noFill/>
        </p:spPr>
        <p:txBody>
          <a:bodyPr wrap="square" rtlCol="0">
            <a:spAutoFit/>
          </a:bodyPr>
          <a:lstStyle/>
          <a:p>
            <a:pPr algn="ctr"/>
            <a:r>
              <a:rPr lang="en-CN" sz="2000" dirty="0">
                <a:solidFill>
                  <a:prstClr val="black"/>
                </a:solidFill>
                <a:latin typeface="Calibri" panose="020F0502020204030204"/>
              </a:rPr>
              <a:t>SLAug</a:t>
            </a:r>
          </a:p>
        </p:txBody>
      </p:sp>
      <p:sp>
        <p:nvSpPr>
          <p:cNvPr id="127" name="TextBox 126">
            <a:extLst>
              <a:ext uri="{FF2B5EF4-FFF2-40B4-BE49-F238E27FC236}">
                <a16:creationId xmlns:a16="http://schemas.microsoft.com/office/drawing/2014/main" id="{8B212012-9F69-5B21-18F2-93AFE6485A13}"/>
              </a:ext>
            </a:extLst>
          </p:cNvPr>
          <p:cNvSpPr txBox="1"/>
          <p:nvPr/>
        </p:nvSpPr>
        <p:spPr>
          <a:xfrm>
            <a:off x="9326709" y="5697186"/>
            <a:ext cx="967656" cy="400110"/>
          </a:xfrm>
          <a:prstGeom prst="rect">
            <a:avLst/>
          </a:prstGeom>
          <a:noFill/>
        </p:spPr>
        <p:txBody>
          <a:bodyPr wrap="square" rtlCol="0">
            <a:spAutoFit/>
          </a:bodyPr>
          <a:lstStyle/>
          <a:p>
            <a:pPr algn="ctr"/>
            <a:r>
              <a:rPr lang="en-CN" sz="2000" dirty="0">
                <a:solidFill>
                  <a:prstClr val="black"/>
                </a:solidFill>
                <a:latin typeface="Calibri" panose="020F0502020204030204"/>
              </a:rPr>
              <a:t>Ours</a:t>
            </a:r>
          </a:p>
        </p:txBody>
      </p:sp>
      <p:sp>
        <p:nvSpPr>
          <p:cNvPr id="128" name="TextBox 127">
            <a:extLst>
              <a:ext uri="{FF2B5EF4-FFF2-40B4-BE49-F238E27FC236}">
                <a16:creationId xmlns:a16="http://schemas.microsoft.com/office/drawing/2014/main" id="{3DE41FA0-4EC4-5A4A-CEDE-7CB3B4B64BAC}"/>
              </a:ext>
            </a:extLst>
          </p:cNvPr>
          <p:cNvSpPr txBox="1"/>
          <p:nvPr/>
        </p:nvSpPr>
        <p:spPr>
          <a:xfrm>
            <a:off x="10274618" y="5697186"/>
            <a:ext cx="1590763" cy="400110"/>
          </a:xfrm>
          <a:prstGeom prst="rect">
            <a:avLst/>
          </a:prstGeom>
          <a:noFill/>
        </p:spPr>
        <p:txBody>
          <a:bodyPr wrap="square" rtlCol="0">
            <a:spAutoFit/>
          </a:bodyPr>
          <a:lstStyle/>
          <a:p>
            <a:pPr algn="ctr"/>
            <a:r>
              <a:rPr lang="en-CN" sz="2000" dirty="0">
                <a:solidFill>
                  <a:prstClr val="black"/>
                </a:solidFill>
                <a:latin typeface="Calibri" panose="020F0502020204030204"/>
              </a:rPr>
              <a:t>Ground Truth</a:t>
            </a:r>
          </a:p>
        </p:txBody>
      </p:sp>
      <p:sp>
        <p:nvSpPr>
          <p:cNvPr id="2" name="Slide Number Placeholder 1">
            <a:extLst>
              <a:ext uri="{FF2B5EF4-FFF2-40B4-BE49-F238E27FC236}">
                <a16:creationId xmlns:a16="http://schemas.microsoft.com/office/drawing/2014/main" id="{728E9324-DC92-8E97-0BE4-A321F6CDD1B0}"/>
              </a:ext>
            </a:extLst>
          </p:cNvPr>
          <p:cNvSpPr>
            <a:spLocks noGrp="1"/>
          </p:cNvSpPr>
          <p:nvPr>
            <p:ph type="sldNum" sz="quarter" idx="12"/>
          </p:nvPr>
        </p:nvSpPr>
        <p:spPr/>
        <p:txBody>
          <a:bodyPr/>
          <a:lstStyle/>
          <a:p>
            <a:fld id="{4BF843C4-02D7-D548-A4C0-CA8C7E2CA56E}" type="slidenum">
              <a:rPr lang="en-CN" smtClean="0"/>
              <a:t>18</a:t>
            </a:fld>
            <a:endParaRPr lang="en-CN"/>
          </a:p>
        </p:txBody>
      </p:sp>
    </p:spTree>
    <p:extLst>
      <p:ext uri="{BB962C8B-B14F-4D97-AF65-F5344CB8AC3E}">
        <p14:creationId xmlns:p14="http://schemas.microsoft.com/office/powerpoint/2010/main" val="43775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571"/>
            <a:ext cx="10515600" cy="4707393"/>
          </a:xfrm>
        </p:spPr>
        <p:txBody>
          <a:bodyPr/>
          <a:lstStyle/>
          <a:p>
            <a:r>
              <a:rPr lang="en-CN" dirty="0"/>
              <a:t>Visualization of Morphology Shift from MDs-AE</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pic>
        <p:nvPicPr>
          <p:cNvPr id="15" name="Picture 14">
            <a:extLst>
              <a:ext uri="{FF2B5EF4-FFF2-40B4-BE49-F238E27FC236}">
                <a16:creationId xmlns:a16="http://schemas.microsoft.com/office/drawing/2014/main" id="{8F18D9DB-41F5-B741-54E4-0C1375CFA470}"/>
              </a:ext>
            </a:extLst>
          </p:cNvPr>
          <p:cNvPicPr>
            <a:picLocks noChangeAspect="1"/>
          </p:cNvPicPr>
          <p:nvPr/>
        </p:nvPicPr>
        <p:blipFill>
          <a:blip r:embed="rId3"/>
          <a:srcRect/>
          <a:stretch/>
        </p:blipFill>
        <p:spPr>
          <a:xfrm>
            <a:off x="2103667" y="2964473"/>
            <a:ext cx="7772393" cy="1395162"/>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513D695-4368-AE3A-23E8-412DEEDE63C9}"/>
                  </a:ext>
                </a:extLst>
              </p:cNvPr>
              <p:cNvSpPr txBox="1"/>
              <p:nvPr/>
            </p:nvSpPr>
            <p:spPr>
              <a:xfrm>
                <a:off x="3909493" y="4563130"/>
                <a:ext cx="10959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𝜆</m:t>
                      </m:r>
                      <m:r>
                        <a:rPr lang="en-US" altLang="zh-CN" sz="1800" b="0" i="0" smtClean="0">
                          <a:latin typeface="Cambria Math" panose="02040503050406030204" pitchFamily="18" charset="0"/>
                        </a:rPr>
                        <m:t>=0.25</m:t>
                      </m:r>
                    </m:oMath>
                  </m:oMathPara>
                </a14:m>
                <a:endParaRPr lang="en-CN" dirty="0"/>
              </a:p>
            </p:txBody>
          </p:sp>
        </mc:Choice>
        <mc:Fallback xmlns="">
          <p:sp>
            <p:nvSpPr>
              <p:cNvPr id="16" name="TextBox 15">
                <a:extLst>
                  <a:ext uri="{FF2B5EF4-FFF2-40B4-BE49-F238E27FC236}">
                    <a16:creationId xmlns:a16="http://schemas.microsoft.com/office/drawing/2014/main" id="{7513D695-4368-AE3A-23E8-412DEEDE63C9}"/>
                  </a:ext>
                </a:extLst>
              </p:cNvPr>
              <p:cNvSpPr txBox="1">
                <a:spLocks noRot="1" noChangeAspect="1" noMove="1" noResize="1" noEditPoints="1" noAdjustHandles="1" noChangeArrowheads="1" noChangeShapeType="1" noTextEdit="1"/>
              </p:cNvSpPr>
              <p:nvPr/>
            </p:nvSpPr>
            <p:spPr>
              <a:xfrm>
                <a:off x="3909493" y="4563130"/>
                <a:ext cx="1095941" cy="369332"/>
              </a:xfrm>
              <a:prstGeom prst="rect">
                <a:avLst/>
              </a:prstGeom>
              <a:blipFill>
                <a:blip r:embed="rId4"/>
                <a:stretch>
                  <a:fillRect/>
                </a:stretch>
              </a:blipFill>
            </p:spPr>
            <p:txBody>
              <a:bodyPr/>
              <a:lstStyle/>
              <a:p>
                <a:r>
                  <a:rPr lang="en-CN">
                    <a:noFill/>
                  </a:rPr>
                  <a:t> </a:t>
                </a:r>
              </a:p>
            </p:txBody>
          </p:sp>
        </mc:Fallback>
      </mc:AlternateContent>
      <p:sp>
        <p:nvSpPr>
          <p:cNvPr id="17" name="TextBox 16">
            <a:extLst>
              <a:ext uri="{FF2B5EF4-FFF2-40B4-BE49-F238E27FC236}">
                <a16:creationId xmlns:a16="http://schemas.microsoft.com/office/drawing/2014/main" id="{7019F7B3-F723-1BEE-D1AE-55364D77C848}"/>
              </a:ext>
            </a:extLst>
          </p:cNvPr>
          <p:cNvSpPr txBox="1"/>
          <p:nvPr/>
        </p:nvSpPr>
        <p:spPr>
          <a:xfrm>
            <a:off x="2313646" y="4563130"/>
            <a:ext cx="108882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CN" dirty="0">
                <a:latin typeface="Times New Roman" panose="02020603050405020304" pitchFamily="18" charset="0"/>
                <a:cs typeface="Times New Roman" panose="02020603050405020304" pitchFamily="18" charset="0"/>
              </a:rPr>
              <a:t>ample A</a:t>
            </a:r>
          </a:p>
        </p:txBody>
      </p:sp>
      <p:sp>
        <p:nvSpPr>
          <p:cNvPr id="18" name="TextBox 17">
            <a:extLst>
              <a:ext uri="{FF2B5EF4-FFF2-40B4-BE49-F238E27FC236}">
                <a16:creationId xmlns:a16="http://schemas.microsoft.com/office/drawing/2014/main" id="{92ABC8F5-A102-05A8-D80F-3C5AD0006E0D}"/>
              </a:ext>
            </a:extLst>
          </p:cNvPr>
          <p:cNvSpPr txBox="1"/>
          <p:nvPr/>
        </p:nvSpPr>
        <p:spPr>
          <a:xfrm>
            <a:off x="8696902" y="4563130"/>
            <a:ext cx="10887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CN" dirty="0">
                <a:latin typeface="Times New Roman" panose="02020603050405020304" pitchFamily="18" charset="0"/>
                <a:cs typeface="Times New Roman" panose="02020603050405020304" pitchFamily="18" charset="0"/>
              </a:rPr>
              <a:t>ample B</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953607-14CE-AF1E-93F3-AE1143368311}"/>
                  </a:ext>
                </a:extLst>
              </p:cNvPr>
              <p:cNvSpPr txBox="1"/>
              <p:nvPr/>
            </p:nvSpPr>
            <p:spPr>
              <a:xfrm>
                <a:off x="5580947" y="4563130"/>
                <a:ext cx="967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𝜆</m:t>
                      </m:r>
                      <m:r>
                        <a:rPr lang="en-US" altLang="zh-CN" sz="1800" b="0" i="0" smtClean="0">
                          <a:latin typeface="Cambria Math" panose="02040503050406030204" pitchFamily="18" charset="0"/>
                        </a:rPr>
                        <m:t>=0.5</m:t>
                      </m:r>
                    </m:oMath>
                  </m:oMathPara>
                </a14:m>
                <a:endParaRPr lang="en-CN" dirty="0"/>
              </a:p>
            </p:txBody>
          </p:sp>
        </mc:Choice>
        <mc:Fallback xmlns="">
          <p:sp>
            <p:nvSpPr>
              <p:cNvPr id="19" name="TextBox 18">
                <a:extLst>
                  <a:ext uri="{FF2B5EF4-FFF2-40B4-BE49-F238E27FC236}">
                    <a16:creationId xmlns:a16="http://schemas.microsoft.com/office/drawing/2014/main" id="{54953607-14CE-AF1E-93F3-AE1143368311}"/>
                  </a:ext>
                </a:extLst>
              </p:cNvPr>
              <p:cNvSpPr txBox="1">
                <a:spLocks noRot="1" noChangeAspect="1" noMove="1" noResize="1" noEditPoints="1" noAdjustHandles="1" noChangeArrowheads="1" noChangeShapeType="1" noTextEdit="1"/>
              </p:cNvSpPr>
              <p:nvPr/>
            </p:nvSpPr>
            <p:spPr>
              <a:xfrm>
                <a:off x="5580947" y="4563130"/>
                <a:ext cx="967701" cy="369332"/>
              </a:xfrm>
              <a:prstGeom prst="rect">
                <a:avLst/>
              </a:prstGeom>
              <a:blipFill>
                <a:blip r:embed="rId5"/>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C69B48-1B74-E577-53E3-2E3C6DCCA884}"/>
                  </a:ext>
                </a:extLst>
              </p:cNvPr>
              <p:cNvSpPr txBox="1"/>
              <p:nvPr/>
            </p:nvSpPr>
            <p:spPr>
              <a:xfrm>
                <a:off x="7123652" y="4563130"/>
                <a:ext cx="10959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𝜆</m:t>
                      </m:r>
                      <m:r>
                        <a:rPr lang="en-US" altLang="zh-CN" sz="1800" b="0" i="0" smtClean="0">
                          <a:latin typeface="Cambria Math" panose="02040503050406030204" pitchFamily="18" charset="0"/>
                        </a:rPr>
                        <m:t>=0.75</m:t>
                      </m:r>
                    </m:oMath>
                  </m:oMathPara>
                </a14:m>
                <a:endParaRPr lang="en-CN" dirty="0"/>
              </a:p>
            </p:txBody>
          </p:sp>
        </mc:Choice>
        <mc:Fallback xmlns="">
          <p:sp>
            <p:nvSpPr>
              <p:cNvPr id="20" name="TextBox 19">
                <a:extLst>
                  <a:ext uri="{FF2B5EF4-FFF2-40B4-BE49-F238E27FC236}">
                    <a16:creationId xmlns:a16="http://schemas.microsoft.com/office/drawing/2014/main" id="{12C69B48-1B74-E577-53E3-2E3C6DCCA884}"/>
                  </a:ext>
                </a:extLst>
              </p:cNvPr>
              <p:cNvSpPr txBox="1">
                <a:spLocks noRot="1" noChangeAspect="1" noMove="1" noResize="1" noEditPoints="1" noAdjustHandles="1" noChangeArrowheads="1" noChangeShapeType="1" noTextEdit="1"/>
              </p:cNvSpPr>
              <p:nvPr/>
            </p:nvSpPr>
            <p:spPr>
              <a:xfrm>
                <a:off x="7123652" y="4563130"/>
                <a:ext cx="1095941" cy="369332"/>
              </a:xfrm>
              <a:prstGeom prst="rect">
                <a:avLst/>
              </a:prstGeom>
              <a:blipFill>
                <a:blip r:embed="rId6"/>
                <a:stretch>
                  <a:fillRect/>
                </a:stretch>
              </a:blipFill>
            </p:spPr>
            <p:txBody>
              <a:bodyPr/>
              <a:lstStyle/>
              <a:p>
                <a:r>
                  <a:rPr lang="en-CN">
                    <a:noFill/>
                  </a:rPr>
                  <a:t> </a:t>
                </a:r>
              </a:p>
            </p:txBody>
          </p:sp>
        </mc:Fallback>
      </mc:AlternateContent>
      <p:sp>
        <p:nvSpPr>
          <p:cNvPr id="2" name="Slide Number Placeholder 1">
            <a:extLst>
              <a:ext uri="{FF2B5EF4-FFF2-40B4-BE49-F238E27FC236}">
                <a16:creationId xmlns:a16="http://schemas.microsoft.com/office/drawing/2014/main" id="{33FED86C-35B2-5033-0515-FF976353537B}"/>
              </a:ext>
            </a:extLst>
          </p:cNvPr>
          <p:cNvSpPr>
            <a:spLocks noGrp="1"/>
          </p:cNvSpPr>
          <p:nvPr>
            <p:ph type="sldNum" sz="quarter" idx="12"/>
          </p:nvPr>
        </p:nvSpPr>
        <p:spPr/>
        <p:txBody>
          <a:bodyPr/>
          <a:lstStyle/>
          <a:p>
            <a:fld id="{4BF843C4-02D7-D548-A4C0-CA8C7E2CA56E}" type="slidenum">
              <a:rPr lang="en-CN" smtClean="0"/>
              <a:t>19</a:t>
            </a:fld>
            <a:endParaRPr lang="en-CN"/>
          </a:p>
        </p:txBody>
      </p:sp>
    </p:spTree>
    <p:extLst>
      <p:ext uri="{BB962C8B-B14F-4D97-AF65-F5344CB8AC3E}">
        <p14:creationId xmlns:p14="http://schemas.microsoft.com/office/powerpoint/2010/main" val="207585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Overview</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5" name="Content Placeholder 4">
            <a:extLst>
              <a:ext uri="{FF2B5EF4-FFF2-40B4-BE49-F238E27FC236}">
                <a16:creationId xmlns:a16="http://schemas.microsoft.com/office/drawing/2014/main" id="{EFA7075D-DF44-756A-8FB5-4424DC598F32}"/>
              </a:ext>
            </a:extLst>
          </p:cNvPr>
          <p:cNvSpPr>
            <a:spLocks noGrp="1"/>
          </p:cNvSpPr>
          <p:nvPr>
            <p:ph idx="1"/>
          </p:nvPr>
        </p:nvSpPr>
        <p:spPr>
          <a:xfrm>
            <a:off x="357690" y="1745221"/>
            <a:ext cx="5960957" cy="4276474"/>
          </a:xfrm>
        </p:spPr>
        <p:txBody>
          <a:bodyPr>
            <a:normAutofit/>
          </a:bodyPr>
          <a:lstStyle/>
          <a:p>
            <a:pPr marL="0" indent="0">
              <a:buNone/>
            </a:pPr>
            <a:r>
              <a:rPr lang="en-CN" sz="2000" dirty="0"/>
              <a:t>We focues on increase the diversity and informativeness of training samples for single-source domain generalization.</a:t>
            </a:r>
          </a:p>
          <a:p>
            <a:pPr marL="514350" indent="-514350">
              <a:buAutoNum type="arabicPeriod"/>
            </a:pPr>
            <a:r>
              <a:rPr lang="en-US" sz="2000" dirty="0"/>
              <a:t>W</a:t>
            </a:r>
            <a:r>
              <a:rPr lang="en-CN" sz="2000" dirty="0"/>
              <a:t>e propose a </a:t>
            </a:r>
            <a:r>
              <a:rPr lang="en-US" sz="2000" u="none" strike="noStrike" dirty="0">
                <a:solidFill>
                  <a:srgbClr val="0D0D0D"/>
                </a:solidFill>
                <a:effectLst/>
              </a:rPr>
              <a:t>date generation method considering the morphology and style.</a:t>
            </a:r>
            <a:endParaRPr lang="en-CN" sz="2000" u="none" strike="noStrike" dirty="0">
              <a:solidFill>
                <a:srgbClr val="0D0D0D"/>
              </a:solidFill>
              <a:effectLst/>
            </a:endParaRPr>
          </a:p>
          <a:p>
            <a:pPr marL="514350" indent="-514350">
              <a:buFont typeface="Arial" panose="020B0604020202020204" pitchFamily="34" charset="0"/>
              <a:buAutoNum type="arabicPeriod"/>
            </a:pPr>
            <a:r>
              <a:rPr lang="en-US" sz="2000" u="none" strike="noStrike" dirty="0">
                <a:solidFill>
                  <a:srgbClr val="0D0D0D"/>
                </a:solidFill>
                <a:effectLst/>
              </a:rPr>
              <a:t>We design a new model that s</a:t>
            </a:r>
            <a:r>
              <a:rPr lang="en-US" sz="2000" dirty="0"/>
              <a:t>imulate probable morphological structures by morphology mix-up.</a:t>
            </a:r>
          </a:p>
          <a:p>
            <a:pPr marL="514350" indent="-514350">
              <a:buFont typeface="Arial" panose="020B0604020202020204" pitchFamily="34" charset="0"/>
              <a:buAutoNum type="arabicPeriod"/>
            </a:pPr>
            <a:r>
              <a:rPr lang="en-US" sz="2000" dirty="0"/>
              <a:t>The proposed method </a:t>
            </a:r>
            <a:r>
              <a:rPr lang="en-US" sz="2000" dirty="0">
                <a:solidFill>
                  <a:srgbClr val="0D0D0D"/>
                </a:solidFill>
                <a:latin typeface="Söhne"/>
              </a:rPr>
              <a:t>o</a:t>
            </a:r>
            <a:r>
              <a:rPr lang="en-US" sz="2000" b="0" i="0" u="none" strike="noStrike" dirty="0">
                <a:solidFill>
                  <a:srgbClr val="0D0D0D"/>
                </a:solidFill>
                <a:effectLst/>
                <a:latin typeface="Söhne"/>
              </a:rPr>
              <a:t>utperform existing benchmarks </a:t>
            </a:r>
            <a:r>
              <a:rPr lang="en-US" sz="2000" u="none" strike="noStrike" dirty="0">
                <a:solidFill>
                  <a:srgbClr val="0D0D0D"/>
                </a:solidFill>
                <a:effectLst/>
              </a:rPr>
              <a:t>in three cross-domain medical segmentation datasets.</a:t>
            </a:r>
          </a:p>
        </p:txBody>
      </p:sp>
      <p:sp>
        <p:nvSpPr>
          <p:cNvPr id="10" name="矩形: 圆角 20">
            <a:extLst>
              <a:ext uri="{FF2B5EF4-FFF2-40B4-BE49-F238E27FC236}">
                <a16:creationId xmlns:a16="http://schemas.microsoft.com/office/drawing/2014/main" id="{06202250-FF39-1B28-21DD-9C596E3A5060}"/>
              </a:ext>
            </a:extLst>
          </p:cNvPr>
          <p:cNvSpPr/>
          <p:nvPr/>
        </p:nvSpPr>
        <p:spPr>
          <a:xfrm>
            <a:off x="6511279" y="4419097"/>
            <a:ext cx="5040681" cy="1213200"/>
          </a:xfrm>
          <a:prstGeom prst="roundRect">
            <a:avLst>
              <a:gd name="adj" fmla="val 7072"/>
            </a:avLst>
          </a:prstGeom>
          <a:solidFill>
            <a:srgbClr val="83D0C9"/>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sp>
        <p:nvSpPr>
          <p:cNvPr id="12" name="矩形: 圆角 20">
            <a:extLst>
              <a:ext uri="{FF2B5EF4-FFF2-40B4-BE49-F238E27FC236}">
                <a16:creationId xmlns:a16="http://schemas.microsoft.com/office/drawing/2014/main" id="{AFE37F1E-048E-706F-E389-5CFD10E86A34}"/>
              </a:ext>
            </a:extLst>
          </p:cNvPr>
          <p:cNvSpPr/>
          <p:nvPr/>
        </p:nvSpPr>
        <p:spPr>
          <a:xfrm>
            <a:off x="6511277" y="1745221"/>
            <a:ext cx="5040681" cy="2646000"/>
          </a:xfrm>
          <a:prstGeom prst="roundRect">
            <a:avLst>
              <a:gd name="adj" fmla="val 7072"/>
            </a:avLst>
          </a:prstGeom>
          <a:solidFill>
            <a:srgbClr val="FFCCCC"/>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pic>
        <p:nvPicPr>
          <p:cNvPr id="13" name="Picture 12">
            <a:extLst>
              <a:ext uri="{FF2B5EF4-FFF2-40B4-BE49-F238E27FC236}">
                <a16:creationId xmlns:a16="http://schemas.microsoft.com/office/drawing/2014/main" id="{BBD70642-CF5E-EBF7-BAEB-2F091E0E8E4F}"/>
              </a:ext>
            </a:extLst>
          </p:cNvPr>
          <p:cNvPicPr>
            <a:picLocks noChangeAspect="1"/>
          </p:cNvPicPr>
          <p:nvPr/>
        </p:nvPicPr>
        <p:blipFill>
          <a:blip r:embed="rId3"/>
          <a:srcRect/>
          <a:stretch/>
        </p:blipFill>
        <p:spPr>
          <a:xfrm>
            <a:off x="6605340" y="1792565"/>
            <a:ext cx="1440000" cy="1440000"/>
          </a:xfrm>
          <a:prstGeom prst="rect">
            <a:avLst/>
          </a:prstGeom>
        </p:spPr>
      </p:pic>
      <p:pic>
        <p:nvPicPr>
          <p:cNvPr id="14" name="Picture 13">
            <a:extLst>
              <a:ext uri="{FF2B5EF4-FFF2-40B4-BE49-F238E27FC236}">
                <a16:creationId xmlns:a16="http://schemas.microsoft.com/office/drawing/2014/main" id="{26D8A965-2C9C-8A3D-9D1C-775BC0B6265E}"/>
              </a:ext>
            </a:extLst>
          </p:cNvPr>
          <p:cNvPicPr>
            <a:picLocks noChangeAspect="1"/>
          </p:cNvPicPr>
          <p:nvPr/>
        </p:nvPicPr>
        <p:blipFill>
          <a:blip r:embed="rId4"/>
          <a:srcRect/>
          <a:stretch/>
        </p:blipFill>
        <p:spPr>
          <a:xfrm>
            <a:off x="8289249" y="2168718"/>
            <a:ext cx="1443600" cy="1443600"/>
          </a:xfrm>
          <a:prstGeom prst="rect">
            <a:avLst/>
          </a:prstGeom>
        </p:spPr>
      </p:pic>
      <p:pic>
        <p:nvPicPr>
          <p:cNvPr id="15" name="Picture 14">
            <a:extLst>
              <a:ext uri="{FF2B5EF4-FFF2-40B4-BE49-F238E27FC236}">
                <a16:creationId xmlns:a16="http://schemas.microsoft.com/office/drawing/2014/main" id="{3B0E1439-32EF-EC2E-2698-48ED0C4C6805}"/>
              </a:ext>
            </a:extLst>
          </p:cNvPr>
          <p:cNvPicPr>
            <a:picLocks noChangeAspect="1"/>
          </p:cNvPicPr>
          <p:nvPr/>
        </p:nvPicPr>
        <p:blipFill>
          <a:blip r:embed="rId5"/>
          <a:srcRect/>
          <a:stretch/>
        </p:blipFill>
        <p:spPr>
          <a:xfrm>
            <a:off x="9992228" y="1788965"/>
            <a:ext cx="1443600" cy="1443600"/>
          </a:xfrm>
          <a:prstGeom prst="rect">
            <a:avLst/>
          </a:prstGeom>
        </p:spPr>
      </p:pic>
      <p:pic>
        <p:nvPicPr>
          <p:cNvPr id="16" name="Picture 15">
            <a:extLst>
              <a:ext uri="{FF2B5EF4-FFF2-40B4-BE49-F238E27FC236}">
                <a16:creationId xmlns:a16="http://schemas.microsoft.com/office/drawing/2014/main" id="{F6FCB630-3F85-68A3-F1AC-62C1775690ED}"/>
              </a:ext>
            </a:extLst>
          </p:cNvPr>
          <p:cNvPicPr>
            <a:picLocks noChangeAspect="1"/>
          </p:cNvPicPr>
          <p:nvPr/>
        </p:nvPicPr>
        <p:blipFill>
          <a:blip r:embed="rId6"/>
          <a:srcRect/>
          <a:stretch/>
        </p:blipFill>
        <p:spPr>
          <a:xfrm>
            <a:off x="6892881" y="4445345"/>
            <a:ext cx="720000" cy="720000"/>
          </a:xfrm>
          <a:prstGeom prst="rect">
            <a:avLst/>
          </a:prstGeom>
        </p:spPr>
      </p:pic>
      <p:pic>
        <p:nvPicPr>
          <p:cNvPr id="17" name="Picture 16">
            <a:extLst>
              <a:ext uri="{FF2B5EF4-FFF2-40B4-BE49-F238E27FC236}">
                <a16:creationId xmlns:a16="http://schemas.microsoft.com/office/drawing/2014/main" id="{50704CD3-0E4C-6A19-348E-C5CFC1D97894}"/>
              </a:ext>
            </a:extLst>
          </p:cNvPr>
          <p:cNvPicPr>
            <a:picLocks noChangeAspect="1"/>
          </p:cNvPicPr>
          <p:nvPr/>
        </p:nvPicPr>
        <p:blipFill>
          <a:blip r:embed="rId7"/>
          <a:srcRect/>
          <a:stretch/>
        </p:blipFill>
        <p:spPr>
          <a:xfrm>
            <a:off x="8076284" y="4451713"/>
            <a:ext cx="720000" cy="720000"/>
          </a:xfrm>
          <a:prstGeom prst="rect">
            <a:avLst/>
          </a:prstGeom>
        </p:spPr>
      </p:pic>
      <p:pic>
        <p:nvPicPr>
          <p:cNvPr id="18" name="Picture 17">
            <a:extLst>
              <a:ext uri="{FF2B5EF4-FFF2-40B4-BE49-F238E27FC236}">
                <a16:creationId xmlns:a16="http://schemas.microsoft.com/office/drawing/2014/main" id="{D1B32C62-02D4-ED97-D0E8-8E6492EB84C2}"/>
              </a:ext>
            </a:extLst>
          </p:cNvPr>
          <p:cNvPicPr>
            <a:picLocks noChangeAspect="1"/>
          </p:cNvPicPr>
          <p:nvPr/>
        </p:nvPicPr>
        <p:blipFill>
          <a:blip r:embed="rId8"/>
          <a:srcRect/>
          <a:stretch/>
        </p:blipFill>
        <p:spPr>
          <a:xfrm>
            <a:off x="10441148" y="4430608"/>
            <a:ext cx="720000" cy="720000"/>
          </a:xfrm>
          <a:prstGeom prst="rect">
            <a:avLst/>
          </a:prstGeom>
        </p:spPr>
      </p:pic>
      <p:sp>
        <p:nvSpPr>
          <p:cNvPr id="19" name="TextBox 18">
            <a:extLst>
              <a:ext uri="{FF2B5EF4-FFF2-40B4-BE49-F238E27FC236}">
                <a16:creationId xmlns:a16="http://schemas.microsoft.com/office/drawing/2014/main" id="{8DD5A80C-112E-B984-EA6E-386AEB8CE7CC}"/>
              </a:ext>
            </a:extLst>
          </p:cNvPr>
          <p:cNvSpPr txBox="1"/>
          <p:nvPr/>
        </p:nvSpPr>
        <p:spPr>
          <a:xfrm>
            <a:off x="6682632" y="3131834"/>
            <a:ext cx="1285416" cy="646331"/>
          </a:xfrm>
          <a:prstGeom prst="rect">
            <a:avLst/>
          </a:prstGeom>
          <a:noFill/>
        </p:spPr>
        <p:txBody>
          <a:bodyPr wrap="none" rtlCol="0">
            <a:spAutoFit/>
          </a:bodyPr>
          <a:lstStyle/>
          <a:p>
            <a:pPr algn="ctr"/>
            <a:r>
              <a:rPr lang="en-US" dirty="0">
                <a:solidFill>
                  <a:prstClr val="black"/>
                </a:solidFill>
                <a:latin typeface="Calibri" panose="020F0502020204030204"/>
              </a:rPr>
              <a:t>Slice 1 from</a:t>
            </a:r>
          </a:p>
          <a:p>
            <a:pPr algn="ctr"/>
            <a:r>
              <a:rPr lang="en-US" dirty="0">
                <a:solidFill>
                  <a:prstClr val="black"/>
                </a:solidFill>
                <a:latin typeface="Calibri" panose="020F0502020204030204"/>
              </a:rPr>
              <a:t>Sample</a:t>
            </a:r>
            <a:r>
              <a:rPr lang="en-CN" dirty="0">
                <a:solidFill>
                  <a:prstClr val="black"/>
                </a:solidFill>
                <a:latin typeface="Calibri" panose="020F0502020204030204"/>
              </a:rPr>
              <a:t> A</a:t>
            </a:r>
          </a:p>
        </p:txBody>
      </p:sp>
      <p:sp>
        <p:nvSpPr>
          <p:cNvPr id="20" name="TextBox 19">
            <a:extLst>
              <a:ext uri="{FF2B5EF4-FFF2-40B4-BE49-F238E27FC236}">
                <a16:creationId xmlns:a16="http://schemas.microsoft.com/office/drawing/2014/main" id="{CAC06640-BB78-5AC4-034A-83A696C7FFA3}"/>
              </a:ext>
            </a:extLst>
          </p:cNvPr>
          <p:cNvSpPr txBox="1"/>
          <p:nvPr/>
        </p:nvSpPr>
        <p:spPr>
          <a:xfrm>
            <a:off x="8196717" y="3508307"/>
            <a:ext cx="1630754" cy="646331"/>
          </a:xfrm>
          <a:prstGeom prst="rect">
            <a:avLst/>
          </a:prstGeom>
          <a:noFill/>
        </p:spPr>
        <p:txBody>
          <a:bodyPr wrap="square" rtlCol="0">
            <a:spAutoFit/>
          </a:bodyPr>
          <a:lstStyle/>
          <a:p>
            <a:pPr algn="ctr"/>
            <a:r>
              <a:rPr lang="en-CN" b="1" dirty="0">
                <a:solidFill>
                  <a:prstClr val="black"/>
                </a:solidFill>
                <a:latin typeface="Calibri" panose="020F0502020204030204"/>
              </a:rPr>
              <a:t>Morphology Mix-up Sample</a:t>
            </a:r>
          </a:p>
        </p:txBody>
      </p:sp>
      <p:cxnSp>
        <p:nvCxnSpPr>
          <p:cNvPr id="21" name="直接箭头连接符 272">
            <a:extLst>
              <a:ext uri="{FF2B5EF4-FFF2-40B4-BE49-F238E27FC236}">
                <a16:creationId xmlns:a16="http://schemas.microsoft.com/office/drawing/2014/main" id="{8F1192F5-4AF9-AEB6-C9C9-5E554C74BAA4}"/>
              </a:ext>
            </a:extLst>
          </p:cNvPr>
          <p:cNvCxnSpPr>
            <a:cxnSpLocks/>
          </p:cNvCxnSpPr>
          <p:nvPr/>
        </p:nvCxnSpPr>
        <p:spPr>
          <a:xfrm>
            <a:off x="8076284" y="2818518"/>
            <a:ext cx="180000" cy="72000"/>
          </a:xfrm>
          <a:prstGeom prst="straightConnector1">
            <a:avLst/>
          </a:prstGeom>
          <a:noFill/>
          <a:ln w="28575" cap="flat" cmpd="sng" algn="ctr">
            <a:solidFill>
              <a:sysClr val="windowText" lastClr="000000"/>
            </a:solidFill>
            <a:prstDash val="solid"/>
            <a:miter lim="800000"/>
            <a:tailEnd type="triangle"/>
          </a:ln>
          <a:effectLst/>
        </p:spPr>
      </p:cxnSp>
      <p:cxnSp>
        <p:nvCxnSpPr>
          <p:cNvPr id="22" name="直接箭头连接符 272">
            <a:extLst>
              <a:ext uri="{FF2B5EF4-FFF2-40B4-BE49-F238E27FC236}">
                <a16:creationId xmlns:a16="http://schemas.microsoft.com/office/drawing/2014/main" id="{AFEE74A8-087F-43D8-49E6-6C440A37D02F}"/>
              </a:ext>
            </a:extLst>
          </p:cNvPr>
          <p:cNvCxnSpPr>
            <a:cxnSpLocks/>
          </p:cNvCxnSpPr>
          <p:nvPr/>
        </p:nvCxnSpPr>
        <p:spPr>
          <a:xfrm flipH="1">
            <a:off x="9754772" y="2819116"/>
            <a:ext cx="172831" cy="95696"/>
          </a:xfrm>
          <a:prstGeom prst="straightConnector1">
            <a:avLst/>
          </a:prstGeom>
          <a:noFill/>
          <a:ln w="28575" cap="flat" cmpd="sng" algn="ctr">
            <a:solidFill>
              <a:sysClr val="windowText" lastClr="000000"/>
            </a:solidFill>
            <a:prstDash val="solid"/>
            <a:miter lim="800000"/>
            <a:tailEnd type="triangle"/>
          </a:ln>
          <a:effectLst/>
        </p:spPr>
      </p:cxnSp>
      <p:sp>
        <p:nvSpPr>
          <p:cNvPr id="23" name="TextBox 22">
            <a:extLst>
              <a:ext uri="{FF2B5EF4-FFF2-40B4-BE49-F238E27FC236}">
                <a16:creationId xmlns:a16="http://schemas.microsoft.com/office/drawing/2014/main" id="{523B277B-0552-B586-59C4-466065636543}"/>
              </a:ext>
            </a:extLst>
          </p:cNvPr>
          <p:cNvSpPr txBox="1"/>
          <p:nvPr/>
        </p:nvSpPr>
        <p:spPr>
          <a:xfrm>
            <a:off x="6952157" y="5085304"/>
            <a:ext cx="601447" cy="276999"/>
          </a:xfrm>
          <a:prstGeom prst="rect">
            <a:avLst/>
          </a:prstGeom>
          <a:noFill/>
        </p:spPr>
        <p:txBody>
          <a:bodyPr wrap="none" rtlCol="0">
            <a:spAutoFit/>
          </a:bodyPr>
          <a:lstStyle/>
          <a:p>
            <a:r>
              <a:rPr lang="en-CN" sz="1200" dirty="0">
                <a:solidFill>
                  <a:prstClr val="black"/>
                </a:solidFill>
                <a:latin typeface="Calibri" panose="020F0502020204030204"/>
              </a:rPr>
              <a:t>Style 1</a:t>
            </a:r>
          </a:p>
        </p:txBody>
      </p:sp>
      <p:sp>
        <p:nvSpPr>
          <p:cNvPr id="24" name="TextBox 23">
            <a:extLst>
              <a:ext uri="{FF2B5EF4-FFF2-40B4-BE49-F238E27FC236}">
                <a16:creationId xmlns:a16="http://schemas.microsoft.com/office/drawing/2014/main" id="{7ADE21D1-B69E-C576-2174-46FA81E41905}"/>
              </a:ext>
            </a:extLst>
          </p:cNvPr>
          <p:cNvSpPr txBox="1"/>
          <p:nvPr/>
        </p:nvSpPr>
        <p:spPr>
          <a:xfrm>
            <a:off x="9973593" y="4589891"/>
            <a:ext cx="343364" cy="369332"/>
          </a:xfrm>
          <a:prstGeom prst="rect">
            <a:avLst/>
          </a:prstGeom>
          <a:noFill/>
        </p:spPr>
        <p:txBody>
          <a:bodyPr wrap="none" rtlCol="0">
            <a:spAutoFit/>
          </a:bodyPr>
          <a:lstStyle/>
          <a:p>
            <a:pPr algn="ctr"/>
            <a:r>
              <a:rPr lang="en-CN" dirty="0">
                <a:solidFill>
                  <a:prstClr val="black"/>
                </a:solidFill>
                <a:latin typeface="Calibri" panose="020F0502020204030204"/>
              </a:rPr>
              <a:t>…</a:t>
            </a:r>
          </a:p>
        </p:txBody>
      </p:sp>
      <p:sp>
        <p:nvSpPr>
          <p:cNvPr id="25" name="TextBox 24">
            <a:extLst>
              <a:ext uri="{FF2B5EF4-FFF2-40B4-BE49-F238E27FC236}">
                <a16:creationId xmlns:a16="http://schemas.microsoft.com/office/drawing/2014/main" id="{625ABD52-0360-5DBB-3178-898738120A89}"/>
              </a:ext>
            </a:extLst>
          </p:cNvPr>
          <p:cNvSpPr txBox="1"/>
          <p:nvPr/>
        </p:nvSpPr>
        <p:spPr>
          <a:xfrm>
            <a:off x="8139058" y="5101480"/>
            <a:ext cx="601447" cy="276999"/>
          </a:xfrm>
          <a:prstGeom prst="rect">
            <a:avLst/>
          </a:prstGeom>
          <a:noFill/>
        </p:spPr>
        <p:txBody>
          <a:bodyPr wrap="none" rtlCol="0">
            <a:spAutoFit/>
          </a:bodyPr>
          <a:lstStyle/>
          <a:p>
            <a:r>
              <a:rPr lang="en-CN" sz="1200" dirty="0">
                <a:solidFill>
                  <a:prstClr val="black"/>
                </a:solidFill>
                <a:latin typeface="Calibri" panose="020F0502020204030204"/>
              </a:rPr>
              <a:t>Style 2</a:t>
            </a:r>
          </a:p>
        </p:txBody>
      </p:sp>
      <p:sp>
        <p:nvSpPr>
          <p:cNvPr id="26" name="TextBox 25">
            <a:extLst>
              <a:ext uri="{FF2B5EF4-FFF2-40B4-BE49-F238E27FC236}">
                <a16:creationId xmlns:a16="http://schemas.microsoft.com/office/drawing/2014/main" id="{42DE8B23-9265-755A-17E2-2EBCA49E0568}"/>
              </a:ext>
            </a:extLst>
          </p:cNvPr>
          <p:cNvSpPr txBox="1"/>
          <p:nvPr/>
        </p:nvSpPr>
        <p:spPr>
          <a:xfrm>
            <a:off x="10490005" y="5069314"/>
            <a:ext cx="622286" cy="276999"/>
          </a:xfrm>
          <a:prstGeom prst="rect">
            <a:avLst/>
          </a:prstGeom>
          <a:noFill/>
        </p:spPr>
        <p:txBody>
          <a:bodyPr wrap="none" rtlCol="0">
            <a:spAutoFit/>
          </a:bodyPr>
          <a:lstStyle/>
          <a:p>
            <a:r>
              <a:rPr lang="en-CN" sz="1200" dirty="0">
                <a:solidFill>
                  <a:prstClr val="black"/>
                </a:solidFill>
                <a:latin typeface="Calibri" panose="020F0502020204030204"/>
              </a:rPr>
              <a:t>Style N</a:t>
            </a:r>
          </a:p>
        </p:txBody>
      </p:sp>
      <p:sp>
        <p:nvSpPr>
          <p:cNvPr id="27" name="TextBox 26">
            <a:extLst>
              <a:ext uri="{FF2B5EF4-FFF2-40B4-BE49-F238E27FC236}">
                <a16:creationId xmlns:a16="http://schemas.microsoft.com/office/drawing/2014/main" id="{FE9E4452-E470-F3A7-D5FE-C7DEA0710EE2}"/>
              </a:ext>
            </a:extLst>
          </p:cNvPr>
          <p:cNvSpPr txBox="1"/>
          <p:nvPr/>
        </p:nvSpPr>
        <p:spPr>
          <a:xfrm>
            <a:off x="10017194" y="3139926"/>
            <a:ext cx="1285416" cy="646331"/>
          </a:xfrm>
          <a:prstGeom prst="rect">
            <a:avLst/>
          </a:prstGeom>
          <a:noFill/>
        </p:spPr>
        <p:txBody>
          <a:bodyPr wrap="none" rtlCol="0">
            <a:spAutoFit/>
          </a:bodyPr>
          <a:lstStyle/>
          <a:p>
            <a:pPr algn="ctr"/>
            <a:r>
              <a:rPr lang="en-US" dirty="0">
                <a:solidFill>
                  <a:prstClr val="black"/>
                </a:solidFill>
                <a:latin typeface="Calibri" panose="020F0502020204030204"/>
              </a:rPr>
              <a:t>Slice 2 from</a:t>
            </a:r>
          </a:p>
          <a:p>
            <a:pPr algn="ctr"/>
            <a:r>
              <a:rPr lang="en-US" dirty="0">
                <a:solidFill>
                  <a:prstClr val="black"/>
                </a:solidFill>
                <a:latin typeface="Calibri" panose="020F0502020204030204"/>
              </a:rPr>
              <a:t>Sample</a:t>
            </a:r>
            <a:r>
              <a:rPr lang="en-CN" dirty="0">
                <a:solidFill>
                  <a:prstClr val="black"/>
                </a:solidFill>
                <a:latin typeface="Calibri" panose="020F0502020204030204"/>
              </a:rPr>
              <a:t> B</a:t>
            </a:r>
          </a:p>
        </p:txBody>
      </p:sp>
      <p:sp>
        <p:nvSpPr>
          <p:cNvPr id="28" name="Down Arrow 27">
            <a:extLst>
              <a:ext uri="{FF2B5EF4-FFF2-40B4-BE49-F238E27FC236}">
                <a16:creationId xmlns:a16="http://schemas.microsoft.com/office/drawing/2014/main" id="{0B0B4222-C45C-118B-256C-AD1A24601DC1}"/>
              </a:ext>
            </a:extLst>
          </p:cNvPr>
          <p:cNvSpPr/>
          <p:nvPr/>
        </p:nvSpPr>
        <p:spPr>
          <a:xfrm flipH="1">
            <a:off x="8909499" y="4170612"/>
            <a:ext cx="244240" cy="367949"/>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9" name="Picture 28">
            <a:extLst>
              <a:ext uri="{FF2B5EF4-FFF2-40B4-BE49-F238E27FC236}">
                <a16:creationId xmlns:a16="http://schemas.microsoft.com/office/drawing/2014/main" id="{CC14B04B-EDC8-F646-7A31-F38256C3E78A}"/>
              </a:ext>
            </a:extLst>
          </p:cNvPr>
          <p:cNvPicPr>
            <a:picLocks noChangeAspect="1"/>
          </p:cNvPicPr>
          <p:nvPr/>
        </p:nvPicPr>
        <p:blipFill>
          <a:blip r:embed="rId9"/>
          <a:srcRect/>
          <a:stretch/>
        </p:blipFill>
        <p:spPr>
          <a:xfrm>
            <a:off x="9197457" y="4451713"/>
            <a:ext cx="720000" cy="720000"/>
          </a:xfrm>
          <a:prstGeom prst="rect">
            <a:avLst/>
          </a:prstGeom>
        </p:spPr>
      </p:pic>
      <p:sp>
        <p:nvSpPr>
          <p:cNvPr id="30" name="TextBox 29">
            <a:extLst>
              <a:ext uri="{FF2B5EF4-FFF2-40B4-BE49-F238E27FC236}">
                <a16:creationId xmlns:a16="http://schemas.microsoft.com/office/drawing/2014/main" id="{245B52DC-4939-2FAF-C018-205F2C7525DA}"/>
              </a:ext>
            </a:extLst>
          </p:cNvPr>
          <p:cNvSpPr txBox="1"/>
          <p:nvPr/>
        </p:nvSpPr>
        <p:spPr>
          <a:xfrm>
            <a:off x="9260231" y="5101480"/>
            <a:ext cx="601447" cy="276999"/>
          </a:xfrm>
          <a:prstGeom prst="rect">
            <a:avLst/>
          </a:prstGeom>
          <a:noFill/>
        </p:spPr>
        <p:txBody>
          <a:bodyPr wrap="none" rtlCol="0">
            <a:spAutoFit/>
          </a:bodyPr>
          <a:lstStyle/>
          <a:p>
            <a:r>
              <a:rPr lang="en-CN" sz="1200" dirty="0">
                <a:solidFill>
                  <a:prstClr val="black"/>
                </a:solidFill>
                <a:latin typeface="Calibri" panose="020F0502020204030204"/>
              </a:rPr>
              <a:t>Style 3</a:t>
            </a:r>
          </a:p>
        </p:txBody>
      </p:sp>
      <p:sp>
        <p:nvSpPr>
          <p:cNvPr id="31" name="Rounded Rectangle 30">
            <a:extLst>
              <a:ext uri="{FF2B5EF4-FFF2-40B4-BE49-F238E27FC236}">
                <a16:creationId xmlns:a16="http://schemas.microsoft.com/office/drawing/2014/main" id="{9B8418C8-A43E-2A94-1224-DEE92501C49F}"/>
              </a:ext>
            </a:extLst>
          </p:cNvPr>
          <p:cNvSpPr/>
          <p:nvPr/>
        </p:nvSpPr>
        <p:spPr>
          <a:xfrm>
            <a:off x="9438401" y="5323261"/>
            <a:ext cx="2074510" cy="273115"/>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Calibri" panose="020F0502020204030204"/>
                <a:ea typeface="+mn-ea"/>
                <a:cs typeface="+mn-cs"/>
              </a:rPr>
              <a:t>Style Transformation</a:t>
            </a:r>
          </a:p>
        </p:txBody>
      </p:sp>
      <p:sp>
        <p:nvSpPr>
          <p:cNvPr id="32" name="Rounded Rectangle 31">
            <a:extLst>
              <a:ext uri="{FF2B5EF4-FFF2-40B4-BE49-F238E27FC236}">
                <a16:creationId xmlns:a16="http://schemas.microsoft.com/office/drawing/2014/main" id="{50A99C89-5EDF-F03F-C5A7-CAAFAB383B9B}"/>
              </a:ext>
            </a:extLst>
          </p:cNvPr>
          <p:cNvSpPr/>
          <p:nvPr/>
        </p:nvSpPr>
        <p:spPr>
          <a:xfrm>
            <a:off x="9438401" y="4082274"/>
            <a:ext cx="2074510" cy="273115"/>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Calibri" panose="020F0502020204030204"/>
                <a:ea typeface="+mn-ea"/>
                <a:cs typeface="+mn-cs"/>
              </a:rPr>
              <a:t>Morphology Mixup</a:t>
            </a:r>
          </a:p>
        </p:txBody>
      </p:sp>
      <p:sp>
        <p:nvSpPr>
          <p:cNvPr id="34" name="TextBox 33">
            <a:extLst>
              <a:ext uri="{FF2B5EF4-FFF2-40B4-BE49-F238E27FC236}">
                <a16:creationId xmlns:a16="http://schemas.microsoft.com/office/drawing/2014/main" id="{DCDCD598-043C-9591-91FE-80BAA4FFC46C}"/>
              </a:ext>
            </a:extLst>
          </p:cNvPr>
          <p:cNvSpPr txBox="1"/>
          <p:nvPr/>
        </p:nvSpPr>
        <p:spPr>
          <a:xfrm>
            <a:off x="6860280" y="5642471"/>
            <a:ext cx="4575548" cy="369332"/>
          </a:xfrm>
          <a:prstGeom prst="rect">
            <a:avLst/>
          </a:prstGeom>
          <a:noFill/>
        </p:spPr>
        <p:txBody>
          <a:bodyPr wrap="none" rtlCol="0">
            <a:spAutoFit/>
          </a:bodyPr>
          <a:lstStyle/>
          <a:p>
            <a:r>
              <a:rPr lang="en-CN" dirty="0"/>
              <a:t>Morphology Mix-up Stylized Data Generation</a:t>
            </a:r>
          </a:p>
        </p:txBody>
      </p:sp>
      <p:sp>
        <p:nvSpPr>
          <p:cNvPr id="2" name="Slide Number Placeholder 1">
            <a:extLst>
              <a:ext uri="{FF2B5EF4-FFF2-40B4-BE49-F238E27FC236}">
                <a16:creationId xmlns:a16="http://schemas.microsoft.com/office/drawing/2014/main" id="{1A190ADB-1C0D-3C5E-A62B-6F32EF3B0D88}"/>
              </a:ext>
            </a:extLst>
          </p:cNvPr>
          <p:cNvSpPr>
            <a:spLocks noGrp="1"/>
          </p:cNvSpPr>
          <p:nvPr>
            <p:ph type="sldNum" sz="quarter" idx="12"/>
          </p:nvPr>
        </p:nvSpPr>
        <p:spPr/>
        <p:txBody>
          <a:bodyPr/>
          <a:lstStyle/>
          <a:p>
            <a:fld id="{4BF843C4-02D7-D548-A4C0-CA8C7E2CA56E}" type="slidenum">
              <a:rPr lang="en-CN" smtClean="0"/>
              <a:t>2</a:t>
            </a:fld>
            <a:endParaRPr lang="en-CN"/>
          </a:p>
        </p:txBody>
      </p:sp>
    </p:spTree>
    <p:extLst>
      <p:ext uri="{BB962C8B-B14F-4D97-AF65-F5344CB8AC3E}">
        <p14:creationId xmlns:p14="http://schemas.microsoft.com/office/powerpoint/2010/main" val="187704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CFA7-B4AE-5DBF-9224-0F1BF8887848}"/>
              </a:ext>
            </a:extLst>
          </p:cNvPr>
          <p:cNvSpPr>
            <a:spLocks noGrp="1"/>
          </p:cNvSpPr>
          <p:nvPr>
            <p:ph type="ctrTitle"/>
          </p:nvPr>
        </p:nvSpPr>
        <p:spPr>
          <a:xfrm>
            <a:off x="672352" y="2644894"/>
            <a:ext cx="10663518" cy="1744773"/>
          </a:xfrm>
        </p:spPr>
        <p:txBody>
          <a:bodyPr>
            <a:noAutofit/>
          </a:bodyPr>
          <a:lstStyle/>
          <a:p>
            <a:r>
              <a:rPr lang="en-US" sz="3200" dirty="0"/>
              <a:t>MMS: Morphology-</a:t>
            </a:r>
            <a:r>
              <a:rPr lang="en-US" sz="3200" dirty="0" err="1"/>
              <a:t>mix</a:t>
            </a:r>
            <a:r>
              <a:rPr lang="en-US" altLang="zh-CN" sz="3200" dirty="0" err="1"/>
              <a:t>up</a:t>
            </a:r>
            <a:r>
              <a:rPr lang="en-US" sz="3200" dirty="0"/>
              <a:t> Stylized Data Generation for Single Domain Generalization in Medical Image Segmentation</a:t>
            </a:r>
            <a:endParaRPr lang="en-CN" sz="3200" dirty="0"/>
          </a:p>
        </p:txBody>
      </p:sp>
      <p:pic>
        <p:nvPicPr>
          <p:cNvPr id="1026" name="Picture 2">
            <a:extLst>
              <a:ext uri="{FF2B5EF4-FFF2-40B4-BE49-F238E27FC236}">
                <a16:creationId xmlns:a16="http://schemas.microsoft.com/office/drawing/2014/main" id="{F1378805-B93A-D12E-559F-1048AA7A6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31" y="165519"/>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a:extLst>
              <a:ext uri="{FF2B5EF4-FFF2-40B4-BE49-F238E27FC236}">
                <a16:creationId xmlns:a16="http://schemas.microsoft.com/office/drawing/2014/main" id="{C39E8B8D-FDD8-D658-654A-CAB996AB9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6767" y="50124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771814-D7EC-F8DB-C3BD-D538ECB4C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1369" y="50124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5293CA8-67E0-4D68-9BE6-DF81413AAC2E}"/>
              </a:ext>
            </a:extLst>
          </p:cNvPr>
          <p:cNvSpPr>
            <a:spLocks noGrp="1"/>
          </p:cNvSpPr>
          <p:nvPr>
            <p:ph type="sldNum" sz="quarter" idx="12"/>
          </p:nvPr>
        </p:nvSpPr>
        <p:spPr/>
        <p:txBody>
          <a:bodyPr/>
          <a:lstStyle/>
          <a:p>
            <a:fld id="{4BF843C4-02D7-D548-A4C0-CA8C7E2CA56E}" type="slidenum">
              <a:rPr lang="en-CN" smtClean="0"/>
              <a:t>20</a:t>
            </a:fld>
            <a:endParaRPr lang="en-CN"/>
          </a:p>
        </p:txBody>
      </p:sp>
      <p:sp>
        <p:nvSpPr>
          <p:cNvPr id="5" name="文本框 4">
            <a:extLst>
              <a:ext uri="{FF2B5EF4-FFF2-40B4-BE49-F238E27FC236}">
                <a16:creationId xmlns:a16="http://schemas.microsoft.com/office/drawing/2014/main" id="{8C2F0251-5F83-3CBA-7CE5-CF18337D2D28}"/>
              </a:ext>
            </a:extLst>
          </p:cNvPr>
          <p:cNvSpPr txBox="1"/>
          <p:nvPr/>
        </p:nvSpPr>
        <p:spPr>
          <a:xfrm>
            <a:off x="806823" y="2218922"/>
            <a:ext cx="6710940" cy="3724096"/>
          </a:xfrm>
          <a:prstGeom prst="rect">
            <a:avLst/>
          </a:prstGeom>
          <a:noFill/>
        </p:spPr>
        <p:txBody>
          <a:bodyPr wrap="none" rtlCol="0">
            <a:spAutoFit/>
          </a:bodyPr>
          <a:lstStyle/>
          <a:p>
            <a:r>
              <a:rPr lang="en-US" altLang="zh-CN" sz="4400" dirty="0">
                <a:solidFill>
                  <a:srgbClr val="0070C0"/>
                </a:solidFill>
              </a:rPr>
              <a:t>Thanks for Listening</a:t>
            </a:r>
          </a:p>
          <a:p>
            <a:endParaRPr lang="en-US" altLang="zh-CN" sz="4400" dirty="0">
              <a:solidFill>
                <a:srgbClr val="0070C0"/>
              </a:solidFill>
            </a:endParaRPr>
          </a:p>
          <a:p>
            <a:endParaRPr lang="en-US" altLang="zh-CN" sz="4400" dirty="0">
              <a:solidFill>
                <a:srgbClr val="0070C0"/>
              </a:solidFill>
            </a:endParaRPr>
          </a:p>
          <a:p>
            <a:endParaRPr lang="en-US" altLang="zh-CN" sz="4000" dirty="0">
              <a:solidFill>
                <a:srgbClr val="0070C0"/>
              </a:solidFill>
            </a:endParaRPr>
          </a:p>
          <a:p>
            <a:r>
              <a:rPr lang="en-US" altLang="zh-CN" sz="3200" dirty="0">
                <a:solidFill>
                  <a:srgbClr val="0070C0"/>
                </a:solidFill>
              </a:rPr>
              <a:t>Contact info: </a:t>
            </a:r>
          </a:p>
          <a:p>
            <a:r>
              <a:rPr lang="en-US" altLang="zh-CN" sz="3200" dirty="0">
                <a:solidFill>
                  <a:srgbClr val="0070C0"/>
                </a:solidFill>
              </a:rPr>
              <a:t>Baoyao</a:t>
            </a:r>
            <a:r>
              <a:rPr lang="zh-CN" altLang="en-US" sz="3200" dirty="0">
                <a:solidFill>
                  <a:srgbClr val="0070C0"/>
                </a:solidFill>
              </a:rPr>
              <a:t> </a:t>
            </a:r>
            <a:r>
              <a:rPr lang="en-US" altLang="zh-CN" sz="3200" dirty="0">
                <a:solidFill>
                  <a:srgbClr val="0070C0"/>
                </a:solidFill>
              </a:rPr>
              <a:t>Yang (ybaoyao@gdut.edu.cn)</a:t>
            </a:r>
          </a:p>
        </p:txBody>
      </p:sp>
    </p:spTree>
    <p:extLst>
      <p:ext uri="{BB962C8B-B14F-4D97-AF65-F5344CB8AC3E}">
        <p14:creationId xmlns:p14="http://schemas.microsoft.com/office/powerpoint/2010/main" val="368014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002"/>
            <a:ext cx="10515600" cy="4453513"/>
          </a:xfrm>
        </p:spPr>
        <p:txBody>
          <a:bodyPr>
            <a:normAutofit/>
          </a:bodyPr>
          <a:lstStyle/>
          <a:p>
            <a:r>
              <a:rPr lang="en-US" b="0" i="0" u="none" strike="noStrike" dirty="0">
                <a:solidFill>
                  <a:srgbClr val="0D0D0D"/>
                </a:solidFill>
                <a:effectLst/>
                <a:latin typeface="Söhne"/>
              </a:rPr>
              <a:t>Deep Learning Challenges in Medical Image Segmentation </a:t>
            </a:r>
          </a:p>
          <a:p>
            <a:pPr marL="514350" indent="-514350">
              <a:buAutoNum type="arabicPeriod"/>
            </a:pPr>
            <a:r>
              <a:rPr lang="en-US" b="0" i="0" u="none" strike="noStrike" dirty="0">
                <a:solidFill>
                  <a:srgbClr val="0D0D0D"/>
                </a:solidFill>
                <a:effectLst/>
                <a:latin typeface="Söhne"/>
              </a:rPr>
              <a:t>Data Limitation</a:t>
            </a:r>
          </a:p>
          <a:p>
            <a:pPr marL="971550" lvl="1" indent="-514350">
              <a:buFont typeface="+mj-lt"/>
              <a:buAutoNum type="romanLcPeriod"/>
            </a:pPr>
            <a:r>
              <a:rPr lang="en-US" b="0" i="0" u="none" strike="noStrike" dirty="0">
                <a:solidFill>
                  <a:srgbClr val="0D0D0D"/>
                </a:solidFill>
                <a:effectLst/>
                <a:latin typeface="Söhne"/>
              </a:rPr>
              <a:t>Training requires extensive, diverse labeled datasets</a:t>
            </a:r>
            <a:r>
              <a:rPr lang="en-US" b="0" i="0" u="none" strike="noStrike" baseline="30000" dirty="0">
                <a:solidFill>
                  <a:srgbClr val="0D0D0D"/>
                </a:solidFill>
                <a:effectLst/>
                <a:latin typeface="Söhne"/>
              </a:rPr>
              <a:t>[1]</a:t>
            </a:r>
          </a:p>
          <a:p>
            <a:pPr marL="971550" lvl="1" indent="-514350">
              <a:buFont typeface="+mj-lt"/>
              <a:buAutoNum type="romanLcPeriod"/>
            </a:pPr>
            <a:r>
              <a:rPr lang="en-US" b="0" i="0" u="none" strike="noStrike" dirty="0">
                <a:solidFill>
                  <a:srgbClr val="0D0D0D"/>
                </a:solidFill>
                <a:effectLst/>
                <a:latin typeface="Söhne"/>
              </a:rPr>
              <a:t>Difficult to compile due to data privacy, annotation costs</a:t>
            </a:r>
            <a:r>
              <a:rPr lang="en-US" b="0" i="0" u="none" strike="noStrike" baseline="30000" dirty="0">
                <a:solidFill>
                  <a:srgbClr val="0D0D0D"/>
                </a:solidFill>
                <a:effectLst/>
                <a:latin typeface="Söhne"/>
              </a:rPr>
              <a:t>[2]</a:t>
            </a:r>
          </a:p>
          <a:p>
            <a:pPr marL="514350" indent="-514350">
              <a:buAutoNum type="arabicPeriod"/>
            </a:pPr>
            <a:r>
              <a:rPr lang="en-US" b="0" i="0" u="none" strike="noStrike" dirty="0">
                <a:solidFill>
                  <a:srgbClr val="0D0D0D"/>
                </a:solidFill>
                <a:effectLst/>
                <a:latin typeface="Söhne"/>
              </a:rPr>
              <a:t>Domain Shift </a:t>
            </a:r>
            <a:endParaRPr lang="en-US" dirty="0">
              <a:solidFill>
                <a:srgbClr val="0D0D0D"/>
              </a:solidFill>
              <a:latin typeface="Söhne"/>
            </a:endParaRPr>
          </a:p>
          <a:p>
            <a:pPr marL="971550" lvl="1" indent="-514350">
              <a:buFont typeface="+mj-lt"/>
              <a:buAutoNum type="romanLcPeriod"/>
            </a:pPr>
            <a:r>
              <a:rPr lang="en-US" b="0" i="0" u="none" strike="noStrike" dirty="0">
                <a:solidFill>
                  <a:srgbClr val="0D0D0D"/>
                </a:solidFill>
                <a:effectLst/>
                <a:latin typeface="Söhne"/>
              </a:rPr>
              <a:t>Performance drops when test data distribution differs from training data</a:t>
            </a:r>
            <a:r>
              <a:rPr lang="en-US" b="0" i="0" u="none" strike="noStrike" baseline="30000" dirty="0">
                <a:solidFill>
                  <a:srgbClr val="0D0D0D"/>
                </a:solidFill>
                <a:effectLst/>
                <a:latin typeface="Söhne"/>
              </a:rPr>
              <a:t>[3]</a:t>
            </a:r>
          </a:p>
          <a:p>
            <a:pPr marL="971550" lvl="1" indent="-514350">
              <a:buFont typeface="+mj-lt"/>
              <a:buAutoNum type="romanLcPeriod"/>
            </a:pPr>
            <a:r>
              <a:rPr lang="en-US" b="0" i="0" u="none" strike="noStrike" dirty="0">
                <a:solidFill>
                  <a:srgbClr val="0D0D0D"/>
                </a:solidFill>
                <a:effectLst/>
                <a:latin typeface="Söhne"/>
              </a:rPr>
              <a:t>Common in medical context due to variations in imaging techniques, equipment settings, and scanner models</a:t>
            </a:r>
            <a:r>
              <a:rPr lang="en-US" b="0" i="0" u="none" strike="noStrike" baseline="30000" dirty="0">
                <a:solidFill>
                  <a:srgbClr val="0D0D0D"/>
                </a:solidFill>
                <a:effectLst/>
                <a:latin typeface="Söhne"/>
              </a:rPr>
              <a:t>[4]</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Background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2CF3B63E-4260-C92A-168B-2E5451B508B7}"/>
              </a:ext>
            </a:extLst>
          </p:cNvPr>
          <p:cNvSpPr txBox="1"/>
          <p:nvPr/>
        </p:nvSpPr>
        <p:spPr>
          <a:xfrm>
            <a:off x="0" y="5892711"/>
            <a:ext cx="10058400" cy="954107"/>
          </a:xfrm>
          <a:prstGeom prst="rect">
            <a:avLst/>
          </a:prstGeom>
          <a:noFill/>
        </p:spPr>
        <p:txBody>
          <a:bodyPr wrap="square" rtlCol="0" anchor="b">
            <a:spAutoFit/>
          </a:bodyPr>
          <a:lstStyle/>
          <a:p>
            <a:r>
              <a:rPr lang="en-US" altLang="zh-CN" sz="1400" dirty="0">
                <a:latin typeface="Times New Roman" panose="02020603050405020304" pitchFamily="18" charset="0"/>
                <a:cs typeface="Times New Roman" panose="02020603050405020304" pitchFamily="18" charset="0"/>
              </a:rPr>
              <a:t>[1] Enhancing MR image segmentation with realistic adversarial data augmentation, MIA, 2022</a:t>
            </a:r>
          </a:p>
          <a:p>
            <a:r>
              <a:rPr lang="en-US" altLang="zh-CN" sz="1400" dirty="0">
                <a:latin typeface="Times New Roman" panose="02020603050405020304" pitchFamily="18" charset="0"/>
                <a:cs typeface="Times New Roman" panose="02020603050405020304" pitchFamily="18" charset="0"/>
              </a:rPr>
              <a:t>[2] Generalizing Deep Learning for Medical Image Segmentation to Unseen Domains via Deep Stacked Transformation, TMI, 2020 </a:t>
            </a:r>
          </a:p>
          <a:p>
            <a:r>
              <a:rPr lang="en-US" altLang="zh-CN" sz="1400" dirty="0">
                <a:latin typeface="Times New Roman" panose="02020603050405020304" pitchFamily="18" charset="0"/>
                <a:cs typeface="Times New Roman" panose="02020603050405020304" pitchFamily="18" charset="0"/>
              </a:rPr>
              <a:t>[3] A theory of learning from different domains, Machine Learning, 2010 </a:t>
            </a:r>
          </a:p>
          <a:p>
            <a:r>
              <a:rPr lang="en-US" altLang="zh-CN" sz="1400" dirty="0">
                <a:latin typeface="Times New Roman" panose="02020603050405020304" pitchFamily="18" charset="0"/>
                <a:cs typeface="Times New Roman" panose="02020603050405020304" pitchFamily="18" charset="0"/>
              </a:rPr>
              <a:t>[4] Machine learning with multi-site imaging data: An empirical study on the impact of scanner effects, ArXiv, 2019</a:t>
            </a:r>
          </a:p>
        </p:txBody>
      </p:sp>
      <p:sp>
        <p:nvSpPr>
          <p:cNvPr id="2" name="Slide Number Placeholder 1">
            <a:extLst>
              <a:ext uri="{FF2B5EF4-FFF2-40B4-BE49-F238E27FC236}">
                <a16:creationId xmlns:a16="http://schemas.microsoft.com/office/drawing/2014/main" id="{6CD8284C-3A13-4DC0-A694-DD7FC09B61B1}"/>
              </a:ext>
            </a:extLst>
          </p:cNvPr>
          <p:cNvSpPr>
            <a:spLocks noGrp="1"/>
          </p:cNvSpPr>
          <p:nvPr>
            <p:ph type="sldNum" sz="quarter" idx="12"/>
          </p:nvPr>
        </p:nvSpPr>
        <p:spPr/>
        <p:txBody>
          <a:bodyPr/>
          <a:lstStyle/>
          <a:p>
            <a:fld id="{4BF843C4-02D7-D548-A4C0-CA8C7E2CA56E}" type="slidenum">
              <a:rPr lang="en-CN" smtClean="0"/>
              <a:t>3</a:t>
            </a:fld>
            <a:endParaRPr lang="en-CN"/>
          </a:p>
        </p:txBody>
      </p:sp>
    </p:spTree>
    <p:extLst>
      <p:ext uri="{BB962C8B-B14F-4D97-AF65-F5344CB8AC3E}">
        <p14:creationId xmlns:p14="http://schemas.microsoft.com/office/powerpoint/2010/main" val="26249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2207C86D-603C-8F60-642B-6DB5DB99E6B9}"/>
              </a:ext>
            </a:extLst>
          </p:cNvPr>
          <p:cNvSpPr/>
          <p:nvPr/>
        </p:nvSpPr>
        <p:spPr>
          <a:xfrm>
            <a:off x="4696550" y="3226699"/>
            <a:ext cx="6673676" cy="216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1" name="Rounded Rectangle 20">
            <a:extLst>
              <a:ext uri="{FF2B5EF4-FFF2-40B4-BE49-F238E27FC236}">
                <a16:creationId xmlns:a16="http://schemas.microsoft.com/office/drawing/2014/main" id="{31C6FAA5-3EF8-0CE7-4D01-AE7F00BB7D8B}"/>
              </a:ext>
            </a:extLst>
          </p:cNvPr>
          <p:cNvSpPr/>
          <p:nvPr/>
        </p:nvSpPr>
        <p:spPr>
          <a:xfrm>
            <a:off x="846797" y="3226699"/>
            <a:ext cx="2520000" cy="216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002"/>
            <a:ext cx="10515600" cy="768673"/>
          </a:xfrm>
        </p:spPr>
        <p:txBody>
          <a:bodyPr/>
          <a:lstStyle/>
          <a:p>
            <a:r>
              <a:rPr lang="en-US" dirty="0"/>
              <a:t>Single Source Domain Generalization in Medical Segmentation </a:t>
            </a:r>
            <a:endParaRPr lang="en-CN" dirty="0"/>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Problem</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pic>
        <p:nvPicPr>
          <p:cNvPr id="17" name="Picture 16">
            <a:extLst>
              <a:ext uri="{FF2B5EF4-FFF2-40B4-BE49-F238E27FC236}">
                <a16:creationId xmlns:a16="http://schemas.microsoft.com/office/drawing/2014/main" id="{1590C494-F762-2891-D045-1D0D21D7D78C}"/>
              </a:ext>
            </a:extLst>
          </p:cNvPr>
          <p:cNvPicPr>
            <a:picLocks noChangeAspect="1"/>
          </p:cNvPicPr>
          <p:nvPr/>
        </p:nvPicPr>
        <p:blipFill>
          <a:blip r:embed="rId3"/>
          <a:stretch>
            <a:fillRect/>
          </a:stretch>
        </p:blipFill>
        <p:spPr>
          <a:xfrm>
            <a:off x="1376547" y="3346226"/>
            <a:ext cx="1460500" cy="1460500"/>
          </a:xfrm>
          <a:prstGeom prst="rect">
            <a:avLst/>
          </a:prstGeom>
        </p:spPr>
      </p:pic>
      <p:pic>
        <p:nvPicPr>
          <p:cNvPr id="18" name="Picture 17">
            <a:extLst>
              <a:ext uri="{FF2B5EF4-FFF2-40B4-BE49-F238E27FC236}">
                <a16:creationId xmlns:a16="http://schemas.microsoft.com/office/drawing/2014/main" id="{5C2D6899-6159-2E18-47CF-E7B4FB2893C3}"/>
              </a:ext>
            </a:extLst>
          </p:cNvPr>
          <p:cNvPicPr>
            <a:picLocks noChangeAspect="1"/>
          </p:cNvPicPr>
          <p:nvPr/>
        </p:nvPicPr>
        <p:blipFill>
          <a:blip r:embed="rId4"/>
          <a:stretch>
            <a:fillRect/>
          </a:stretch>
        </p:blipFill>
        <p:spPr>
          <a:xfrm>
            <a:off x="9588826" y="3346226"/>
            <a:ext cx="1460500" cy="1460500"/>
          </a:xfrm>
          <a:prstGeom prst="rect">
            <a:avLst/>
          </a:prstGeom>
        </p:spPr>
      </p:pic>
      <p:pic>
        <p:nvPicPr>
          <p:cNvPr id="19" name="Picture 18">
            <a:extLst>
              <a:ext uri="{FF2B5EF4-FFF2-40B4-BE49-F238E27FC236}">
                <a16:creationId xmlns:a16="http://schemas.microsoft.com/office/drawing/2014/main" id="{26DA15EC-E2E2-5BC0-EB76-5CE38CF75259}"/>
              </a:ext>
            </a:extLst>
          </p:cNvPr>
          <p:cNvPicPr>
            <a:picLocks noChangeAspect="1"/>
          </p:cNvPicPr>
          <p:nvPr/>
        </p:nvPicPr>
        <p:blipFill>
          <a:blip r:embed="rId5"/>
          <a:stretch>
            <a:fillRect/>
          </a:stretch>
        </p:blipFill>
        <p:spPr>
          <a:xfrm>
            <a:off x="4972272" y="3346226"/>
            <a:ext cx="1460500" cy="1460500"/>
          </a:xfrm>
          <a:prstGeom prst="rect">
            <a:avLst/>
          </a:prstGeom>
        </p:spPr>
      </p:pic>
      <p:pic>
        <p:nvPicPr>
          <p:cNvPr id="20" name="Picture 19">
            <a:extLst>
              <a:ext uri="{FF2B5EF4-FFF2-40B4-BE49-F238E27FC236}">
                <a16:creationId xmlns:a16="http://schemas.microsoft.com/office/drawing/2014/main" id="{A39CB156-C939-5E5E-A2DE-3E3ABFFB93C5}"/>
              </a:ext>
            </a:extLst>
          </p:cNvPr>
          <p:cNvPicPr>
            <a:picLocks noChangeAspect="1"/>
          </p:cNvPicPr>
          <p:nvPr/>
        </p:nvPicPr>
        <p:blipFill>
          <a:blip r:embed="rId6"/>
          <a:stretch>
            <a:fillRect/>
          </a:stretch>
        </p:blipFill>
        <p:spPr>
          <a:xfrm>
            <a:off x="6857741" y="3346226"/>
            <a:ext cx="1460500" cy="1460500"/>
          </a:xfrm>
          <a:prstGeom prst="rect">
            <a:avLst/>
          </a:prstGeom>
        </p:spPr>
      </p:pic>
      <p:sp>
        <p:nvSpPr>
          <p:cNvPr id="22" name="TextBox 21">
            <a:extLst>
              <a:ext uri="{FF2B5EF4-FFF2-40B4-BE49-F238E27FC236}">
                <a16:creationId xmlns:a16="http://schemas.microsoft.com/office/drawing/2014/main" id="{54EC4AB5-63AE-C90D-78B3-A17DB1C4D471}"/>
              </a:ext>
            </a:extLst>
          </p:cNvPr>
          <p:cNvSpPr txBox="1"/>
          <p:nvPr/>
        </p:nvSpPr>
        <p:spPr>
          <a:xfrm>
            <a:off x="1603902" y="4868126"/>
            <a:ext cx="1049133" cy="369332"/>
          </a:xfrm>
          <a:prstGeom prst="rect">
            <a:avLst/>
          </a:prstGeom>
          <a:noFill/>
        </p:spPr>
        <p:txBody>
          <a:bodyPr wrap="none" rtlCol="0">
            <a:spAutoFit/>
          </a:bodyPr>
          <a:lstStyle/>
          <a:p>
            <a:pPr algn="ctr"/>
            <a:r>
              <a:rPr lang="en-CN" dirty="0"/>
              <a:t>Center A</a:t>
            </a:r>
          </a:p>
        </p:txBody>
      </p:sp>
      <p:sp>
        <p:nvSpPr>
          <p:cNvPr id="24" name="TextBox 23">
            <a:extLst>
              <a:ext uri="{FF2B5EF4-FFF2-40B4-BE49-F238E27FC236}">
                <a16:creationId xmlns:a16="http://schemas.microsoft.com/office/drawing/2014/main" id="{2E30985B-CEC1-5F12-7C1F-C5395FC31E9B}"/>
              </a:ext>
            </a:extLst>
          </p:cNvPr>
          <p:cNvSpPr txBox="1"/>
          <p:nvPr/>
        </p:nvSpPr>
        <p:spPr>
          <a:xfrm>
            <a:off x="1603902" y="2787932"/>
            <a:ext cx="1005788" cy="369332"/>
          </a:xfrm>
          <a:prstGeom prst="rect">
            <a:avLst/>
          </a:prstGeom>
          <a:noFill/>
        </p:spPr>
        <p:txBody>
          <a:bodyPr wrap="none" rtlCol="0">
            <a:spAutoFit/>
          </a:bodyPr>
          <a:lstStyle/>
          <a:p>
            <a:r>
              <a:rPr lang="en-CN" b="1" dirty="0"/>
              <a:t>Training</a:t>
            </a:r>
          </a:p>
        </p:txBody>
      </p:sp>
      <p:sp>
        <p:nvSpPr>
          <p:cNvPr id="26" name="TextBox 25">
            <a:extLst>
              <a:ext uri="{FF2B5EF4-FFF2-40B4-BE49-F238E27FC236}">
                <a16:creationId xmlns:a16="http://schemas.microsoft.com/office/drawing/2014/main" id="{A90ED37D-7C61-7B26-C0B4-4A9A34783CB8}"/>
              </a:ext>
            </a:extLst>
          </p:cNvPr>
          <p:cNvSpPr txBox="1"/>
          <p:nvPr/>
        </p:nvSpPr>
        <p:spPr>
          <a:xfrm>
            <a:off x="7726719" y="2787932"/>
            <a:ext cx="924099" cy="369332"/>
          </a:xfrm>
          <a:prstGeom prst="rect">
            <a:avLst/>
          </a:prstGeom>
          <a:noFill/>
        </p:spPr>
        <p:txBody>
          <a:bodyPr wrap="none" rtlCol="0">
            <a:spAutoFit/>
          </a:bodyPr>
          <a:lstStyle/>
          <a:p>
            <a:r>
              <a:rPr lang="en-CN" b="1" dirty="0"/>
              <a:t>Testing</a:t>
            </a:r>
          </a:p>
        </p:txBody>
      </p:sp>
      <p:sp>
        <p:nvSpPr>
          <p:cNvPr id="27" name="TextBox 26">
            <a:extLst>
              <a:ext uri="{FF2B5EF4-FFF2-40B4-BE49-F238E27FC236}">
                <a16:creationId xmlns:a16="http://schemas.microsoft.com/office/drawing/2014/main" id="{46FC462A-2DCE-4F56-3CA7-73395FEFE4FB}"/>
              </a:ext>
            </a:extLst>
          </p:cNvPr>
          <p:cNvSpPr txBox="1"/>
          <p:nvPr/>
        </p:nvSpPr>
        <p:spPr>
          <a:xfrm>
            <a:off x="8705372" y="3891810"/>
            <a:ext cx="391454" cy="369332"/>
          </a:xfrm>
          <a:prstGeom prst="rect">
            <a:avLst/>
          </a:prstGeom>
          <a:noFill/>
        </p:spPr>
        <p:txBody>
          <a:bodyPr wrap="none" rtlCol="0">
            <a:spAutoFit/>
          </a:bodyPr>
          <a:lstStyle/>
          <a:p>
            <a:r>
              <a:rPr lang="en-CN" b="1" dirty="0"/>
              <a:t>...</a:t>
            </a:r>
          </a:p>
        </p:txBody>
      </p:sp>
      <p:sp>
        <p:nvSpPr>
          <p:cNvPr id="29" name="TextBox 28">
            <a:extLst>
              <a:ext uri="{FF2B5EF4-FFF2-40B4-BE49-F238E27FC236}">
                <a16:creationId xmlns:a16="http://schemas.microsoft.com/office/drawing/2014/main" id="{0D5D764A-CF3C-EB34-C14E-50AE98C5FA1B}"/>
              </a:ext>
            </a:extLst>
          </p:cNvPr>
          <p:cNvSpPr txBox="1"/>
          <p:nvPr/>
        </p:nvSpPr>
        <p:spPr>
          <a:xfrm>
            <a:off x="5176352" y="4868126"/>
            <a:ext cx="1052339" cy="369332"/>
          </a:xfrm>
          <a:prstGeom prst="rect">
            <a:avLst/>
          </a:prstGeom>
          <a:noFill/>
        </p:spPr>
        <p:txBody>
          <a:bodyPr wrap="none" rtlCol="0">
            <a:spAutoFit/>
          </a:bodyPr>
          <a:lstStyle/>
          <a:p>
            <a:pPr algn="ctr"/>
            <a:r>
              <a:rPr lang="en-CN" dirty="0"/>
              <a:t>Center B</a:t>
            </a:r>
          </a:p>
        </p:txBody>
      </p:sp>
      <p:sp>
        <p:nvSpPr>
          <p:cNvPr id="51" name="TextBox 50">
            <a:extLst>
              <a:ext uri="{FF2B5EF4-FFF2-40B4-BE49-F238E27FC236}">
                <a16:creationId xmlns:a16="http://schemas.microsoft.com/office/drawing/2014/main" id="{540541DC-EC89-0B75-7B4E-DEC67ACF2429}"/>
              </a:ext>
            </a:extLst>
          </p:cNvPr>
          <p:cNvSpPr txBox="1"/>
          <p:nvPr/>
        </p:nvSpPr>
        <p:spPr>
          <a:xfrm>
            <a:off x="7051401" y="4868126"/>
            <a:ext cx="1073179" cy="369332"/>
          </a:xfrm>
          <a:prstGeom prst="rect">
            <a:avLst/>
          </a:prstGeom>
          <a:noFill/>
        </p:spPr>
        <p:txBody>
          <a:bodyPr wrap="none" rtlCol="0">
            <a:spAutoFit/>
          </a:bodyPr>
          <a:lstStyle/>
          <a:p>
            <a:pPr algn="ctr"/>
            <a:r>
              <a:rPr lang="en-CN" dirty="0"/>
              <a:t>Center C</a:t>
            </a:r>
          </a:p>
        </p:txBody>
      </p:sp>
      <p:sp>
        <p:nvSpPr>
          <p:cNvPr id="52" name="TextBox 51">
            <a:extLst>
              <a:ext uri="{FF2B5EF4-FFF2-40B4-BE49-F238E27FC236}">
                <a16:creationId xmlns:a16="http://schemas.microsoft.com/office/drawing/2014/main" id="{48A457EA-9597-421F-2E0A-5E31355EE9B4}"/>
              </a:ext>
            </a:extLst>
          </p:cNvPr>
          <p:cNvSpPr txBox="1"/>
          <p:nvPr/>
        </p:nvSpPr>
        <p:spPr>
          <a:xfrm>
            <a:off x="9801722" y="4868126"/>
            <a:ext cx="1034707" cy="369332"/>
          </a:xfrm>
          <a:prstGeom prst="rect">
            <a:avLst/>
          </a:prstGeom>
          <a:noFill/>
        </p:spPr>
        <p:txBody>
          <a:bodyPr wrap="none" rtlCol="0">
            <a:spAutoFit/>
          </a:bodyPr>
          <a:lstStyle/>
          <a:p>
            <a:pPr algn="ctr"/>
            <a:r>
              <a:rPr lang="en-CN" dirty="0"/>
              <a:t>Center F</a:t>
            </a:r>
          </a:p>
        </p:txBody>
      </p:sp>
      <p:sp>
        <p:nvSpPr>
          <p:cNvPr id="53" name="Right Arrow 52">
            <a:extLst>
              <a:ext uri="{FF2B5EF4-FFF2-40B4-BE49-F238E27FC236}">
                <a16:creationId xmlns:a16="http://schemas.microsoft.com/office/drawing/2014/main" id="{150FB704-359D-A03C-403D-8021228EEBA0}"/>
              </a:ext>
            </a:extLst>
          </p:cNvPr>
          <p:cNvSpPr/>
          <p:nvPr/>
        </p:nvSpPr>
        <p:spPr>
          <a:xfrm>
            <a:off x="3633324" y="4094570"/>
            <a:ext cx="752559" cy="445062"/>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 name="Slide Number Placeholder 1">
            <a:extLst>
              <a:ext uri="{FF2B5EF4-FFF2-40B4-BE49-F238E27FC236}">
                <a16:creationId xmlns:a16="http://schemas.microsoft.com/office/drawing/2014/main" id="{E3E05830-0D95-0BF5-BADB-54E5ACE14308}"/>
              </a:ext>
            </a:extLst>
          </p:cNvPr>
          <p:cNvSpPr>
            <a:spLocks noGrp="1"/>
          </p:cNvSpPr>
          <p:nvPr>
            <p:ph type="sldNum" sz="quarter" idx="12"/>
          </p:nvPr>
        </p:nvSpPr>
        <p:spPr/>
        <p:txBody>
          <a:bodyPr/>
          <a:lstStyle/>
          <a:p>
            <a:fld id="{4BF843C4-02D7-D548-A4C0-CA8C7E2CA56E}" type="slidenum">
              <a:rPr lang="en-CN" smtClean="0"/>
              <a:t>4</a:t>
            </a:fld>
            <a:endParaRPr lang="en-CN"/>
          </a:p>
        </p:txBody>
      </p:sp>
      <p:sp>
        <p:nvSpPr>
          <p:cNvPr id="5" name="TextBox 4">
            <a:extLst>
              <a:ext uri="{FF2B5EF4-FFF2-40B4-BE49-F238E27FC236}">
                <a16:creationId xmlns:a16="http://schemas.microsoft.com/office/drawing/2014/main" id="{26CC2323-1302-C00E-3B96-3A2402B1F2D5}"/>
              </a:ext>
            </a:extLst>
          </p:cNvPr>
          <p:cNvSpPr txBox="1"/>
          <p:nvPr/>
        </p:nvSpPr>
        <p:spPr>
          <a:xfrm>
            <a:off x="4274475" y="5563495"/>
            <a:ext cx="3643049" cy="369332"/>
          </a:xfrm>
          <a:prstGeom prst="rect">
            <a:avLst/>
          </a:prstGeom>
          <a:noFill/>
        </p:spPr>
        <p:txBody>
          <a:bodyPr wrap="none" rtlCol="0">
            <a:spAutoFit/>
          </a:bodyPr>
          <a:lstStyle/>
          <a:p>
            <a:r>
              <a:rPr lang="en-CN" dirty="0"/>
              <a:t>Examples from Prostate Dataset</a:t>
            </a:r>
            <a:r>
              <a:rPr lang="en-CN" baseline="30000" dirty="0"/>
              <a:t>[1]</a:t>
            </a:r>
          </a:p>
        </p:txBody>
      </p:sp>
      <p:sp>
        <p:nvSpPr>
          <p:cNvPr id="10" name="TextBox 9">
            <a:extLst>
              <a:ext uri="{FF2B5EF4-FFF2-40B4-BE49-F238E27FC236}">
                <a16:creationId xmlns:a16="http://schemas.microsoft.com/office/drawing/2014/main" id="{7B52E4B8-21B2-860B-7834-BF2D7910ECB3}"/>
              </a:ext>
            </a:extLst>
          </p:cNvPr>
          <p:cNvSpPr txBox="1"/>
          <p:nvPr/>
        </p:nvSpPr>
        <p:spPr>
          <a:xfrm>
            <a:off x="0" y="6478955"/>
            <a:ext cx="10345271" cy="369332"/>
          </a:xfrm>
          <a:prstGeom prst="rect">
            <a:avLst/>
          </a:prstGeom>
          <a:noFill/>
        </p:spPr>
        <p:txBody>
          <a:bodyPr wrap="square">
            <a:spAutoFit/>
          </a:bodyPr>
          <a:lstStyle/>
          <a:p>
            <a:r>
              <a:rPr lang="en-US" altLang="zh-CN" sz="1800" dirty="0">
                <a:solidFill>
                  <a:srgbClr val="333333"/>
                </a:solidFill>
                <a:latin typeface="Times New Roman" panose="02020603050405020304" pitchFamily="18" charset="0"/>
                <a:cs typeface="Times New Roman" panose="02020603050405020304" pitchFamily="18" charset="0"/>
              </a:rPr>
              <a:t>[1] Shape-aware meta-learning for generalizing prostate </a:t>
            </a:r>
            <a:r>
              <a:rPr lang="en-US" altLang="zh-CN" sz="1800" dirty="0" err="1">
                <a:solidFill>
                  <a:srgbClr val="333333"/>
                </a:solidFill>
                <a:latin typeface="Times New Roman" panose="02020603050405020304" pitchFamily="18" charset="0"/>
                <a:cs typeface="Times New Roman" panose="02020603050405020304" pitchFamily="18" charset="0"/>
              </a:rPr>
              <a:t>mri</a:t>
            </a:r>
            <a:r>
              <a:rPr lang="en-US" altLang="zh-CN" sz="1800" dirty="0">
                <a:solidFill>
                  <a:srgbClr val="333333"/>
                </a:solidFill>
                <a:latin typeface="Times New Roman" panose="02020603050405020304" pitchFamily="18" charset="0"/>
                <a:cs typeface="Times New Roman" panose="02020603050405020304" pitchFamily="18" charset="0"/>
              </a:rPr>
              <a:t> segmentation to unseen domains, MICCAI, 2020</a:t>
            </a:r>
          </a:p>
        </p:txBody>
      </p:sp>
    </p:spTree>
    <p:extLst>
      <p:ext uri="{BB962C8B-B14F-4D97-AF65-F5344CB8AC3E}">
        <p14:creationId xmlns:p14="http://schemas.microsoft.com/office/powerpoint/2010/main" val="368977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200" y="1469002"/>
            <a:ext cx="10515600" cy="4707962"/>
          </a:xfrm>
        </p:spPr>
        <p:txBody>
          <a:bodyPr/>
          <a:lstStyle/>
          <a:p>
            <a:r>
              <a:rPr lang="en-US" dirty="0"/>
              <a:t>Adversarial Data Augmentation</a:t>
            </a:r>
            <a:r>
              <a:rPr lang="en-US" baseline="30000" dirty="0"/>
              <a:t>[1][2][3]</a:t>
            </a:r>
          </a:p>
          <a:p>
            <a:r>
              <a:rPr lang="en-US" dirty="0"/>
              <a:t>Random Style Transformation</a:t>
            </a:r>
            <a:r>
              <a:rPr lang="en-US" baseline="30000" dirty="0"/>
              <a:t>[4][5][6]</a:t>
            </a:r>
          </a:p>
          <a:p>
            <a:endParaRPr lang="en-US" dirty="0"/>
          </a:p>
          <a:p>
            <a:pPr marL="0" indent="0">
              <a:buNone/>
            </a:pPr>
            <a:r>
              <a:rPr lang="en-US" b="1" dirty="0"/>
              <a:t>Limitations</a:t>
            </a:r>
          </a:p>
          <a:p>
            <a:pPr marL="514350" indent="-514350">
              <a:buFont typeface="Arial" panose="020B0604020202020204" pitchFamily="34" charset="0"/>
              <a:buAutoNum type="arabicPeriod"/>
            </a:pPr>
            <a:r>
              <a:rPr lang="en-US" dirty="0"/>
              <a:t>Not faithful enough: not consider characteristic of medical image</a:t>
            </a:r>
          </a:p>
          <a:p>
            <a:pPr marL="514350" indent="-514350">
              <a:buAutoNum type="arabicPeriod"/>
            </a:pPr>
            <a:r>
              <a:rPr lang="en-US" dirty="0"/>
              <a:t>Not diverse enough: only consider style transformation</a:t>
            </a:r>
          </a:p>
          <a:p>
            <a:pPr marL="0" indent="0">
              <a:buNone/>
            </a:pPr>
            <a:endParaRPr lang="en-CN" dirty="0"/>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Related Works</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2" name="文本框 4">
            <a:extLst>
              <a:ext uri="{FF2B5EF4-FFF2-40B4-BE49-F238E27FC236}">
                <a16:creationId xmlns:a16="http://schemas.microsoft.com/office/drawing/2014/main" id="{A1C0E505-50EB-F3CA-CDDD-4E347540B834}"/>
              </a:ext>
            </a:extLst>
          </p:cNvPr>
          <p:cNvSpPr txBox="1"/>
          <p:nvPr/>
        </p:nvSpPr>
        <p:spPr>
          <a:xfrm>
            <a:off x="0" y="5461823"/>
            <a:ext cx="10058400" cy="1384995"/>
          </a:xfrm>
          <a:prstGeom prst="rect">
            <a:avLst/>
          </a:prstGeom>
          <a:noFill/>
        </p:spPr>
        <p:txBody>
          <a:bodyPr wrap="square" rtlCol="0" anchor="b">
            <a:spAutoFit/>
          </a:bodyPr>
          <a:lstStyle/>
          <a:p>
            <a:r>
              <a:rPr lang="en-US" altLang="zh-CN" sz="1400" dirty="0">
                <a:latin typeface="Times New Roman" panose="02020603050405020304" pitchFamily="18" charset="0"/>
                <a:cs typeface="Times New Roman" panose="02020603050405020304" pitchFamily="18" charset="0"/>
              </a:rPr>
              <a:t>[1]</a:t>
            </a:r>
            <a:r>
              <a:rPr lang="en-US" altLang="zh-CN" sz="1400" dirty="0">
                <a:solidFill>
                  <a:srgbClr val="333333"/>
                </a:solidFill>
                <a:latin typeface="Times New Roman" panose="02020603050405020304" pitchFamily="18" charset="0"/>
                <a:cs typeface="Times New Roman" panose="02020603050405020304" pitchFamily="18" charset="0"/>
              </a:rPr>
              <a:t> Learning to Diversity for Single Domain Generalization, ICCV, 2021</a:t>
            </a:r>
          </a:p>
          <a:p>
            <a:r>
              <a:rPr lang="en-US" altLang="zh-CN" sz="1400" dirty="0">
                <a:solidFill>
                  <a:srgbClr val="333333"/>
                </a:solidFill>
                <a:latin typeface="Times New Roman" panose="02020603050405020304" pitchFamily="18" charset="0"/>
                <a:cs typeface="Times New Roman" panose="02020603050405020304" pitchFamily="18" charset="0"/>
              </a:rPr>
              <a:t>[2] Progressive Domain Expansion Network for Single Domain Generalization, CVPR, 2021 </a:t>
            </a:r>
          </a:p>
          <a:p>
            <a:r>
              <a:rPr lang="en-US" altLang="zh-CN" sz="1400" dirty="0">
                <a:solidFill>
                  <a:srgbClr val="333333"/>
                </a:solidFill>
                <a:latin typeface="Times New Roman" panose="02020603050405020304" pitchFamily="18" charset="0"/>
                <a:cs typeface="Times New Roman" panose="02020603050405020304" pitchFamily="18" charset="0"/>
              </a:rPr>
              <a:t>[3] </a:t>
            </a:r>
            <a:r>
              <a:rPr lang="en-US" altLang="zh-CN" sz="1400" dirty="0">
                <a:latin typeface="times" panose="02020603050405020304" pitchFamily="18" charset="0"/>
                <a:cs typeface="times" panose="02020603050405020304" pitchFamily="18" charset="0"/>
              </a:rPr>
              <a:t>Enhancing MR image segmentation with realistic adversarial data augmentation, MIA, 2022</a:t>
            </a:r>
            <a:endParaRPr lang="en-US" altLang="zh-CN" sz="1400" dirty="0">
              <a:solidFill>
                <a:srgbClr val="333333"/>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[4] </a:t>
            </a:r>
            <a:r>
              <a:rPr lang="en-US" altLang="zh-CN" sz="1400" dirty="0">
                <a:latin typeface="times" panose="02020603050405020304" pitchFamily="18" charset="0"/>
                <a:cs typeface="Times New Roman" panose="02020603050405020304" pitchFamily="18" charset="0"/>
              </a:rPr>
              <a:t>Generalizing Deep Learning for Medical Image Segmentation to Unseen Domains via Deep Stacked Transformation, TMI, 2020 </a:t>
            </a:r>
          </a:p>
          <a:p>
            <a:r>
              <a:rPr lang="en-US" altLang="zh-CN" sz="1400" dirty="0">
                <a:latin typeface="times" panose="02020603050405020304" pitchFamily="18" charset="0"/>
                <a:cs typeface="Times New Roman" panose="02020603050405020304" pitchFamily="18" charset="0"/>
              </a:rPr>
              <a:t>[5] </a:t>
            </a:r>
            <a:r>
              <a:rPr lang="en-US" altLang="zh-CN" sz="1400" dirty="0">
                <a:latin typeface="Times New Roman" panose="02020603050405020304" pitchFamily="18" charset="0"/>
                <a:cs typeface="Times New Roman" panose="02020603050405020304" pitchFamily="18" charset="0"/>
              </a:rPr>
              <a:t>Causality-inspired Single-source Domain Generalization for Medical Image Segmentation, TMI, 2022 </a:t>
            </a:r>
          </a:p>
          <a:p>
            <a:r>
              <a:rPr lang="en-US" altLang="zh-CN" sz="1400" dirty="0">
                <a:latin typeface="Times New Roman" panose="02020603050405020304" pitchFamily="18" charset="0"/>
                <a:cs typeface="Times New Roman" panose="02020603050405020304" pitchFamily="18" charset="0"/>
              </a:rPr>
              <a:t>[6] </a:t>
            </a:r>
            <a:r>
              <a:rPr lang="en-US" altLang="zh-CN" sz="1400" dirty="0">
                <a:latin typeface="times" panose="02020603050405020304" pitchFamily="18" charset="0"/>
                <a:cs typeface="times" panose="02020603050405020304" pitchFamily="18" charset="0"/>
              </a:rPr>
              <a:t>Rethinking Data Augmentation for Single-source Domain Generalization in Medical Image Segmentation, AAAI, 2023 </a:t>
            </a:r>
            <a:endParaRPr lang="en-US" altLang="zh-C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6A8811-46EE-5163-9A5D-670CB5E55F5F}"/>
              </a:ext>
            </a:extLst>
          </p:cNvPr>
          <p:cNvSpPr>
            <a:spLocks noGrp="1"/>
          </p:cNvSpPr>
          <p:nvPr>
            <p:ph type="sldNum" sz="quarter" idx="12"/>
          </p:nvPr>
        </p:nvSpPr>
        <p:spPr/>
        <p:txBody>
          <a:bodyPr/>
          <a:lstStyle/>
          <a:p>
            <a:fld id="{4BF843C4-02D7-D548-A4C0-CA8C7E2CA56E}" type="slidenum">
              <a:rPr lang="en-CN" smtClean="0"/>
              <a:t>5</a:t>
            </a:fld>
            <a:endParaRPr lang="en-CN"/>
          </a:p>
        </p:txBody>
      </p:sp>
    </p:spTree>
    <p:extLst>
      <p:ext uri="{BB962C8B-B14F-4D97-AF65-F5344CB8AC3E}">
        <p14:creationId xmlns:p14="http://schemas.microsoft.com/office/powerpoint/2010/main" val="192206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Motivation</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FA0C261C-4684-47D5-FB11-F64CB73E089B}"/>
              </a:ext>
            </a:extLst>
          </p:cNvPr>
          <p:cNvSpPr>
            <a:spLocks noGrp="1"/>
          </p:cNvSpPr>
          <p:nvPr>
            <p:ph idx="1"/>
          </p:nvPr>
        </p:nvSpPr>
        <p:spPr>
          <a:xfrm>
            <a:off x="359999" y="1551792"/>
            <a:ext cx="11353799" cy="4625171"/>
          </a:xfrm>
        </p:spPr>
        <p:txBody>
          <a:bodyPr/>
          <a:lstStyle/>
          <a:p>
            <a:r>
              <a:rPr lang="en-US" sz="2800" dirty="0"/>
              <a:t>Morphology-continuous Changes in Adjacent 2D Slices of Medical Image</a:t>
            </a:r>
            <a:r>
              <a:rPr lang="en-US" sz="2800" baseline="30000" dirty="0"/>
              <a:t>[1]</a:t>
            </a:r>
            <a:endParaRPr lang="en-CN" dirty="0"/>
          </a:p>
        </p:txBody>
      </p:sp>
      <p:sp>
        <p:nvSpPr>
          <p:cNvPr id="10" name="TextBox 9">
            <a:extLst>
              <a:ext uri="{FF2B5EF4-FFF2-40B4-BE49-F238E27FC236}">
                <a16:creationId xmlns:a16="http://schemas.microsoft.com/office/drawing/2014/main" id="{6A5485FD-3499-EF87-9779-5E88C7A1E3BD}"/>
              </a:ext>
            </a:extLst>
          </p:cNvPr>
          <p:cNvSpPr txBox="1"/>
          <p:nvPr/>
        </p:nvSpPr>
        <p:spPr>
          <a:xfrm>
            <a:off x="0" y="6467520"/>
            <a:ext cx="9600241" cy="369332"/>
          </a:xfrm>
          <a:prstGeom prst="rect">
            <a:avLst/>
          </a:prstGeom>
          <a:noFill/>
        </p:spPr>
        <p:txBody>
          <a:bodyPr wrap="square" rtlCol="0">
            <a:spAutoFit/>
          </a:bodyPr>
          <a:lstStyle/>
          <a:p>
            <a:r>
              <a:rPr lang="en-CN" dirty="0">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rPr>
              <a:t>Deep Learners and Deep Learner Descriptors for Medical Applications, Springer Nature, 2020 </a:t>
            </a:r>
            <a:endParaRPr lang="en-US" dirty="0">
              <a:latin typeface="Times New Roman" panose="02020603050405020304" pitchFamily="18" charset="0"/>
              <a:cs typeface="Times New Roman" panose="02020603050405020304" pitchFamily="18" charset="0"/>
            </a:endParaRPr>
          </a:p>
        </p:txBody>
      </p:sp>
      <p:pic>
        <p:nvPicPr>
          <p:cNvPr id="2" name="图片 4" descr="图片包含 照片, 猫, 旧, 建筑&#10;&#10;描述已自动生成">
            <a:extLst>
              <a:ext uri="{FF2B5EF4-FFF2-40B4-BE49-F238E27FC236}">
                <a16:creationId xmlns:a16="http://schemas.microsoft.com/office/drawing/2014/main" id="{4455D660-07DE-6235-FA73-9F7660186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23" y="2568317"/>
            <a:ext cx="1440000" cy="1440000"/>
          </a:xfrm>
          <a:prstGeom prst="rect">
            <a:avLst/>
          </a:prstGeom>
        </p:spPr>
      </p:pic>
      <p:pic>
        <p:nvPicPr>
          <p:cNvPr id="3" name="图片 5" descr="图片包含 游戏机&#10;&#10;描述已自动生成">
            <a:extLst>
              <a:ext uri="{FF2B5EF4-FFF2-40B4-BE49-F238E27FC236}">
                <a16:creationId xmlns:a16="http://schemas.microsoft.com/office/drawing/2014/main" id="{05196E0B-7A9A-E28E-4F91-74E4A2EDB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023" y="4126857"/>
            <a:ext cx="1440000" cy="1440000"/>
          </a:xfrm>
          <a:prstGeom prst="rect">
            <a:avLst/>
          </a:prstGeom>
        </p:spPr>
      </p:pic>
      <p:pic>
        <p:nvPicPr>
          <p:cNvPr id="5" name="图片 6">
            <a:extLst>
              <a:ext uri="{FF2B5EF4-FFF2-40B4-BE49-F238E27FC236}">
                <a16:creationId xmlns:a16="http://schemas.microsoft.com/office/drawing/2014/main" id="{A006D322-0A70-DB78-DEE1-5CAF9565A3F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23953" y="2570958"/>
            <a:ext cx="1440000" cy="1440000"/>
          </a:xfrm>
          <a:prstGeom prst="rect">
            <a:avLst/>
          </a:prstGeom>
        </p:spPr>
      </p:pic>
      <p:pic>
        <p:nvPicPr>
          <p:cNvPr id="12" name="图片 7">
            <a:extLst>
              <a:ext uri="{FF2B5EF4-FFF2-40B4-BE49-F238E27FC236}">
                <a16:creationId xmlns:a16="http://schemas.microsoft.com/office/drawing/2014/main" id="{4AF2DA84-7213-9EFD-91CF-C488CC509C7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23953" y="4126857"/>
            <a:ext cx="1440000" cy="1440000"/>
          </a:xfrm>
          <a:prstGeom prst="rect">
            <a:avLst/>
          </a:prstGeom>
        </p:spPr>
      </p:pic>
      <p:pic>
        <p:nvPicPr>
          <p:cNvPr id="13" name="图片 8">
            <a:extLst>
              <a:ext uri="{FF2B5EF4-FFF2-40B4-BE49-F238E27FC236}">
                <a16:creationId xmlns:a16="http://schemas.microsoft.com/office/drawing/2014/main" id="{77B5542A-790B-7881-A0CC-1C52292910E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26883" y="2574837"/>
            <a:ext cx="1440000" cy="1440000"/>
          </a:xfrm>
          <a:prstGeom prst="rect">
            <a:avLst/>
          </a:prstGeom>
        </p:spPr>
      </p:pic>
      <p:pic>
        <p:nvPicPr>
          <p:cNvPr id="14" name="图片 9">
            <a:extLst>
              <a:ext uri="{FF2B5EF4-FFF2-40B4-BE49-F238E27FC236}">
                <a16:creationId xmlns:a16="http://schemas.microsoft.com/office/drawing/2014/main" id="{608BBA4C-E7D2-AF49-CBCA-E2551CD7198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626883" y="4126857"/>
            <a:ext cx="1440000" cy="1440000"/>
          </a:xfrm>
          <a:prstGeom prst="rect">
            <a:avLst/>
          </a:prstGeom>
        </p:spPr>
      </p:pic>
      <p:sp>
        <p:nvSpPr>
          <p:cNvPr id="15" name="TextBox 14">
            <a:extLst>
              <a:ext uri="{FF2B5EF4-FFF2-40B4-BE49-F238E27FC236}">
                <a16:creationId xmlns:a16="http://schemas.microsoft.com/office/drawing/2014/main" id="{2D2980EA-7826-9994-D4E1-1AA2337D360F}"/>
              </a:ext>
            </a:extLst>
          </p:cNvPr>
          <p:cNvSpPr txBox="1"/>
          <p:nvPr/>
        </p:nvSpPr>
        <p:spPr>
          <a:xfrm>
            <a:off x="3529643" y="5566857"/>
            <a:ext cx="841897" cy="369332"/>
          </a:xfrm>
          <a:prstGeom prst="rect">
            <a:avLst/>
          </a:prstGeom>
          <a:noFill/>
        </p:spPr>
        <p:txBody>
          <a:bodyPr wrap="none" rtlCol="0">
            <a:spAutoFit/>
          </a:bodyPr>
          <a:lstStyle/>
          <a:p>
            <a:r>
              <a:rPr lang="en-US" dirty="0"/>
              <a:t>S</a:t>
            </a:r>
            <a:r>
              <a:rPr lang="en-CN" dirty="0"/>
              <a:t>lice 1</a:t>
            </a:r>
          </a:p>
        </p:txBody>
      </p:sp>
      <p:sp>
        <p:nvSpPr>
          <p:cNvPr id="17" name="TextBox 16">
            <a:extLst>
              <a:ext uri="{FF2B5EF4-FFF2-40B4-BE49-F238E27FC236}">
                <a16:creationId xmlns:a16="http://schemas.microsoft.com/office/drawing/2014/main" id="{65F7EFC9-F87C-7835-9626-C043390145E5}"/>
              </a:ext>
            </a:extLst>
          </p:cNvPr>
          <p:cNvSpPr txBox="1"/>
          <p:nvPr/>
        </p:nvSpPr>
        <p:spPr>
          <a:xfrm>
            <a:off x="5221635" y="5553311"/>
            <a:ext cx="841897" cy="369332"/>
          </a:xfrm>
          <a:prstGeom prst="rect">
            <a:avLst/>
          </a:prstGeom>
          <a:noFill/>
        </p:spPr>
        <p:txBody>
          <a:bodyPr wrap="none" rtlCol="0">
            <a:spAutoFit/>
          </a:bodyPr>
          <a:lstStyle/>
          <a:p>
            <a:r>
              <a:rPr lang="en-US" dirty="0"/>
              <a:t>S</a:t>
            </a:r>
            <a:r>
              <a:rPr lang="en-CN" dirty="0"/>
              <a:t>lice 2</a:t>
            </a:r>
          </a:p>
        </p:txBody>
      </p:sp>
      <p:sp>
        <p:nvSpPr>
          <p:cNvPr id="18" name="TextBox 17">
            <a:extLst>
              <a:ext uri="{FF2B5EF4-FFF2-40B4-BE49-F238E27FC236}">
                <a16:creationId xmlns:a16="http://schemas.microsoft.com/office/drawing/2014/main" id="{86F9B518-3F95-DAC2-B845-AB3658C69F67}"/>
              </a:ext>
            </a:extLst>
          </p:cNvPr>
          <p:cNvSpPr txBox="1"/>
          <p:nvPr/>
        </p:nvSpPr>
        <p:spPr>
          <a:xfrm>
            <a:off x="6890013" y="5553114"/>
            <a:ext cx="841897" cy="369332"/>
          </a:xfrm>
          <a:prstGeom prst="rect">
            <a:avLst/>
          </a:prstGeom>
          <a:noFill/>
        </p:spPr>
        <p:txBody>
          <a:bodyPr wrap="none" rtlCol="0">
            <a:spAutoFit/>
          </a:bodyPr>
          <a:lstStyle/>
          <a:p>
            <a:r>
              <a:rPr lang="en-US" dirty="0"/>
              <a:t>S</a:t>
            </a:r>
            <a:r>
              <a:rPr lang="en-CN" dirty="0"/>
              <a:t>lice 3</a:t>
            </a:r>
          </a:p>
        </p:txBody>
      </p:sp>
      <p:sp>
        <p:nvSpPr>
          <p:cNvPr id="16" name="Slide Number Placeholder 15">
            <a:extLst>
              <a:ext uri="{FF2B5EF4-FFF2-40B4-BE49-F238E27FC236}">
                <a16:creationId xmlns:a16="http://schemas.microsoft.com/office/drawing/2014/main" id="{6731A36C-759E-6BDF-C5D4-BC2D9F78965E}"/>
              </a:ext>
            </a:extLst>
          </p:cNvPr>
          <p:cNvSpPr>
            <a:spLocks noGrp="1"/>
          </p:cNvSpPr>
          <p:nvPr>
            <p:ph type="sldNum" sz="quarter" idx="12"/>
          </p:nvPr>
        </p:nvSpPr>
        <p:spPr/>
        <p:txBody>
          <a:bodyPr/>
          <a:lstStyle/>
          <a:p>
            <a:fld id="{4BF843C4-02D7-D548-A4C0-CA8C7E2CA56E}" type="slidenum">
              <a:rPr lang="en-CN" smtClean="0"/>
              <a:t>6</a:t>
            </a:fld>
            <a:endParaRPr lang="en-CN"/>
          </a:p>
        </p:txBody>
      </p:sp>
    </p:spTree>
    <p:extLst>
      <p:ext uri="{BB962C8B-B14F-4D97-AF65-F5344CB8AC3E}">
        <p14:creationId xmlns:p14="http://schemas.microsoft.com/office/powerpoint/2010/main" val="163111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0FFF7-7062-3809-159A-EDA97029F664}"/>
              </a:ext>
            </a:extLst>
          </p:cNvPr>
          <p:cNvSpPr>
            <a:spLocks noGrp="1"/>
          </p:cNvSpPr>
          <p:nvPr>
            <p:ph idx="1"/>
          </p:nvPr>
        </p:nvSpPr>
        <p:spPr>
          <a:xfrm>
            <a:off x="838196" y="1605647"/>
            <a:ext cx="5122137" cy="4250192"/>
          </a:xfrm>
        </p:spPr>
        <p:txBody>
          <a:bodyPr>
            <a:normAutofit/>
          </a:bodyPr>
          <a:lstStyle/>
          <a:p>
            <a:r>
              <a:rPr lang="en-US" dirty="0"/>
              <a:t>Main Idea </a:t>
            </a:r>
          </a:p>
          <a:p>
            <a:pPr marL="0" indent="0">
              <a:buNone/>
            </a:pPr>
            <a:r>
              <a:rPr lang="en-US" dirty="0"/>
              <a:t>generate novel data with novel morphologies and styles</a:t>
            </a:r>
          </a:p>
          <a:p>
            <a:pPr marL="0" indent="0">
              <a:buNone/>
            </a:pPr>
            <a:endParaRPr lang="en-US" dirty="0"/>
          </a:p>
          <a:p>
            <a:r>
              <a:rPr lang="en-US" dirty="0"/>
              <a:t>Morphology Mix-up</a:t>
            </a:r>
          </a:p>
          <a:p>
            <a:pPr marL="0" indent="0">
              <a:buNone/>
            </a:pPr>
            <a:r>
              <a:rPr lang="en-US" dirty="0"/>
              <a:t>Simulate probable morphological structures between similar slices from different patients</a:t>
            </a:r>
          </a:p>
        </p:txBody>
      </p:sp>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Main Idea</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2" name="矩形: 圆角 20">
            <a:extLst>
              <a:ext uri="{FF2B5EF4-FFF2-40B4-BE49-F238E27FC236}">
                <a16:creationId xmlns:a16="http://schemas.microsoft.com/office/drawing/2014/main" id="{7784DEF8-43E0-E2A0-5B31-358B65774713}"/>
              </a:ext>
            </a:extLst>
          </p:cNvPr>
          <p:cNvSpPr/>
          <p:nvPr/>
        </p:nvSpPr>
        <p:spPr>
          <a:xfrm>
            <a:off x="6231671" y="4429988"/>
            <a:ext cx="5040681" cy="1213200"/>
          </a:xfrm>
          <a:prstGeom prst="roundRect">
            <a:avLst>
              <a:gd name="adj" fmla="val 7072"/>
            </a:avLst>
          </a:prstGeom>
          <a:solidFill>
            <a:srgbClr val="83D0C9"/>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sp>
        <p:nvSpPr>
          <p:cNvPr id="6" name="矩形: 圆角 20">
            <a:extLst>
              <a:ext uri="{FF2B5EF4-FFF2-40B4-BE49-F238E27FC236}">
                <a16:creationId xmlns:a16="http://schemas.microsoft.com/office/drawing/2014/main" id="{C99FDC85-242E-B7B1-00A3-21C63A2435BC}"/>
              </a:ext>
            </a:extLst>
          </p:cNvPr>
          <p:cNvSpPr/>
          <p:nvPr/>
        </p:nvSpPr>
        <p:spPr>
          <a:xfrm>
            <a:off x="6231669" y="1756112"/>
            <a:ext cx="5040681" cy="2646000"/>
          </a:xfrm>
          <a:prstGeom prst="roundRect">
            <a:avLst>
              <a:gd name="adj" fmla="val 7072"/>
            </a:avLst>
          </a:prstGeom>
          <a:solidFill>
            <a:srgbClr val="FFCCCC"/>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pic>
        <p:nvPicPr>
          <p:cNvPr id="10" name="Picture 9">
            <a:extLst>
              <a:ext uri="{FF2B5EF4-FFF2-40B4-BE49-F238E27FC236}">
                <a16:creationId xmlns:a16="http://schemas.microsoft.com/office/drawing/2014/main" id="{62121A0E-7A2F-9757-CF58-43431413FEB7}"/>
              </a:ext>
            </a:extLst>
          </p:cNvPr>
          <p:cNvPicPr>
            <a:picLocks noChangeAspect="1"/>
          </p:cNvPicPr>
          <p:nvPr/>
        </p:nvPicPr>
        <p:blipFill>
          <a:blip r:embed="rId3"/>
          <a:srcRect/>
          <a:stretch/>
        </p:blipFill>
        <p:spPr>
          <a:xfrm>
            <a:off x="6325732" y="1803456"/>
            <a:ext cx="1440000" cy="1440000"/>
          </a:xfrm>
          <a:prstGeom prst="rect">
            <a:avLst/>
          </a:prstGeom>
        </p:spPr>
      </p:pic>
      <p:pic>
        <p:nvPicPr>
          <p:cNvPr id="12" name="Picture 11">
            <a:extLst>
              <a:ext uri="{FF2B5EF4-FFF2-40B4-BE49-F238E27FC236}">
                <a16:creationId xmlns:a16="http://schemas.microsoft.com/office/drawing/2014/main" id="{9A2E4728-5D77-3070-192D-C64E7E790549}"/>
              </a:ext>
            </a:extLst>
          </p:cNvPr>
          <p:cNvPicPr>
            <a:picLocks noChangeAspect="1"/>
          </p:cNvPicPr>
          <p:nvPr/>
        </p:nvPicPr>
        <p:blipFill>
          <a:blip r:embed="rId4"/>
          <a:srcRect/>
          <a:stretch/>
        </p:blipFill>
        <p:spPr>
          <a:xfrm>
            <a:off x="8009641" y="2179609"/>
            <a:ext cx="1443600" cy="1443600"/>
          </a:xfrm>
          <a:prstGeom prst="rect">
            <a:avLst/>
          </a:prstGeom>
        </p:spPr>
      </p:pic>
      <p:pic>
        <p:nvPicPr>
          <p:cNvPr id="13" name="Picture 12">
            <a:extLst>
              <a:ext uri="{FF2B5EF4-FFF2-40B4-BE49-F238E27FC236}">
                <a16:creationId xmlns:a16="http://schemas.microsoft.com/office/drawing/2014/main" id="{CCEA610D-C33F-4FF3-2CFE-EEB607721F8F}"/>
              </a:ext>
            </a:extLst>
          </p:cNvPr>
          <p:cNvPicPr>
            <a:picLocks noChangeAspect="1"/>
          </p:cNvPicPr>
          <p:nvPr/>
        </p:nvPicPr>
        <p:blipFill>
          <a:blip r:embed="rId5"/>
          <a:srcRect/>
          <a:stretch/>
        </p:blipFill>
        <p:spPr>
          <a:xfrm>
            <a:off x="9712620" y="1799856"/>
            <a:ext cx="1443600" cy="1443600"/>
          </a:xfrm>
          <a:prstGeom prst="rect">
            <a:avLst/>
          </a:prstGeom>
        </p:spPr>
      </p:pic>
      <p:pic>
        <p:nvPicPr>
          <p:cNvPr id="14" name="Picture 13">
            <a:extLst>
              <a:ext uri="{FF2B5EF4-FFF2-40B4-BE49-F238E27FC236}">
                <a16:creationId xmlns:a16="http://schemas.microsoft.com/office/drawing/2014/main" id="{FBE8A88A-BFAA-A75C-89C9-B38512EB256E}"/>
              </a:ext>
            </a:extLst>
          </p:cNvPr>
          <p:cNvPicPr>
            <a:picLocks noChangeAspect="1"/>
          </p:cNvPicPr>
          <p:nvPr/>
        </p:nvPicPr>
        <p:blipFill>
          <a:blip r:embed="rId6"/>
          <a:srcRect/>
          <a:stretch/>
        </p:blipFill>
        <p:spPr>
          <a:xfrm>
            <a:off x="6613273" y="4456236"/>
            <a:ext cx="720000" cy="720000"/>
          </a:xfrm>
          <a:prstGeom prst="rect">
            <a:avLst/>
          </a:prstGeom>
        </p:spPr>
      </p:pic>
      <p:pic>
        <p:nvPicPr>
          <p:cNvPr id="15" name="Picture 14">
            <a:extLst>
              <a:ext uri="{FF2B5EF4-FFF2-40B4-BE49-F238E27FC236}">
                <a16:creationId xmlns:a16="http://schemas.microsoft.com/office/drawing/2014/main" id="{999FB9CF-EBBC-E3E3-1C92-0E23E49C6D1B}"/>
              </a:ext>
            </a:extLst>
          </p:cNvPr>
          <p:cNvPicPr>
            <a:picLocks noChangeAspect="1"/>
          </p:cNvPicPr>
          <p:nvPr/>
        </p:nvPicPr>
        <p:blipFill>
          <a:blip r:embed="rId7"/>
          <a:srcRect/>
          <a:stretch/>
        </p:blipFill>
        <p:spPr>
          <a:xfrm>
            <a:off x="7796676" y="4462604"/>
            <a:ext cx="720000" cy="720000"/>
          </a:xfrm>
          <a:prstGeom prst="rect">
            <a:avLst/>
          </a:prstGeom>
        </p:spPr>
      </p:pic>
      <p:pic>
        <p:nvPicPr>
          <p:cNvPr id="16" name="Picture 15">
            <a:extLst>
              <a:ext uri="{FF2B5EF4-FFF2-40B4-BE49-F238E27FC236}">
                <a16:creationId xmlns:a16="http://schemas.microsoft.com/office/drawing/2014/main" id="{F1F3B425-AF86-5CAE-F07D-1D5EF5BAA839}"/>
              </a:ext>
            </a:extLst>
          </p:cNvPr>
          <p:cNvPicPr>
            <a:picLocks noChangeAspect="1"/>
          </p:cNvPicPr>
          <p:nvPr/>
        </p:nvPicPr>
        <p:blipFill>
          <a:blip r:embed="rId8"/>
          <a:srcRect/>
          <a:stretch/>
        </p:blipFill>
        <p:spPr>
          <a:xfrm>
            <a:off x="10161540" y="4441499"/>
            <a:ext cx="720000" cy="720000"/>
          </a:xfrm>
          <a:prstGeom prst="rect">
            <a:avLst/>
          </a:prstGeom>
        </p:spPr>
      </p:pic>
      <p:sp>
        <p:nvSpPr>
          <p:cNvPr id="17" name="TextBox 16">
            <a:extLst>
              <a:ext uri="{FF2B5EF4-FFF2-40B4-BE49-F238E27FC236}">
                <a16:creationId xmlns:a16="http://schemas.microsoft.com/office/drawing/2014/main" id="{690A02B5-5A86-068A-3928-E20CD0C243A1}"/>
              </a:ext>
            </a:extLst>
          </p:cNvPr>
          <p:cNvSpPr txBox="1"/>
          <p:nvPr/>
        </p:nvSpPr>
        <p:spPr>
          <a:xfrm>
            <a:off x="6403024" y="3142725"/>
            <a:ext cx="1285416" cy="646331"/>
          </a:xfrm>
          <a:prstGeom prst="rect">
            <a:avLst/>
          </a:prstGeom>
          <a:noFill/>
        </p:spPr>
        <p:txBody>
          <a:bodyPr wrap="none" rtlCol="0">
            <a:spAutoFit/>
          </a:bodyPr>
          <a:lstStyle/>
          <a:p>
            <a:pPr algn="ctr"/>
            <a:r>
              <a:rPr lang="en-US" dirty="0">
                <a:solidFill>
                  <a:prstClr val="black"/>
                </a:solidFill>
                <a:latin typeface="Calibri" panose="020F0502020204030204"/>
              </a:rPr>
              <a:t>Slice 1 from</a:t>
            </a:r>
          </a:p>
          <a:p>
            <a:pPr algn="ctr"/>
            <a:r>
              <a:rPr lang="en-US" dirty="0">
                <a:solidFill>
                  <a:prstClr val="black"/>
                </a:solidFill>
                <a:latin typeface="Calibri" panose="020F0502020204030204"/>
              </a:rPr>
              <a:t>Sample</a:t>
            </a:r>
            <a:r>
              <a:rPr lang="en-CN" dirty="0">
                <a:solidFill>
                  <a:prstClr val="black"/>
                </a:solidFill>
                <a:latin typeface="Calibri" panose="020F0502020204030204"/>
              </a:rPr>
              <a:t> A</a:t>
            </a:r>
          </a:p>
        </p:txBody>
      </p:sp>
      <p:sp>
        <p:nvSpPr>
          <p:cNvPr id="18" name="TextBox 17">
            <a:extLst>
              <a:ext uri="{FF2B5EF4-FFF2-40B4-BE49-F238E27FC236}">
                <a16:creationId xmlns:a16="http://schemas.microsoft.com/office/drawing/2014/main" id="{0CFFDB1B-2ED5-70D8-7538-48D70A4FBEED}"/>
              </a:ext>
            </a:extLst>
          </p:cNvPr>
          <p:cNvSpPr txBox="1"/>
          <p:nvPr/>
        </p:nvSpPr>
        <p:spPr>
          <a:xfrm>
            <a:off x="7917109" y="3519198"/>
            <a:ext cx="1630754" cy="646331"/>
          </a:xfrm>
          <a:prstGeom prst="rect">
            <a:avLst/>
          </a:prstGeom>
          <a:noFill/>
        </p:spPr>
        <p:txBody>
          <a:bodyPr wrap="square" rtlCol="0">
            <a:spAutoFit/>
          </a:bodyPr>
          <a:lstStyle/>
          <a:p>
            <a:pPr algn="ctr"/>
            <a:r>
              <a:rPr lang="en-CN" b="1" dirty="0">
                <a:solidFill>
                  <a:prstClr val="black"/>
                </a:solidFill>
                <a:latin typeface="Calibri" panose="020F0502020204030204"/>
              </a:rPr>
              <a:t>Morphology Mix-up Sample</a:t>
            </a:r>
          </a:p>
        </p:txBody>
      </p:sp>
      <p:cxnSp>
        <p:nvCxnSpPr>
          <p:cNvPr id="19" name="直接箭头连接符 272">
            <a:extLst>
              <a:ext uri="{FF2B5EF4-FFF2-40B4-BE49-F238E27FC236}">
                <a16:creationId xmlns:a16="http://schemas.microsoft.com/office/drawing/2014/main" id="{C19980B1-DD65-FD1F-0403-3A710F7BD76D}"/>
              </a:ext>
            </a:extLst>
          </p:cNvPr>
          <p:cNvCxnSpPr>
            <a:cxnSpLocks/>
          </p:cNvCxnSpPr>
          <p:nvPr/>
        </p:nvCxnSpPr>
        <p:spPr>
          <a:xfrm>
            <a:off x="7796676" y="2829409"/>
            <a:ext cx="180000" cy="72000"/>
          </a:xfrm>
          <a:prstGeom prst="straightConnector1">
            <a:avLst/>
          </a:prstGeom>
          <a:noFill/>
          <a:ln w="28575" cap="flat" cmpd="sng" algn="ctr">
            <a:solidFill>
              <a:sysClr val="windowText" lastClr="000000"/>
            </a:solidFill>
            <a:prstDash val="solid"/>
            <a:miter lim="800000"/>
            <a:tailEnd type="triangle"/>
          </a:ln>
          <a:effectLst/>
        </p:spPr>
      </p:cxnSp>
      <p:cxnSp>
        <p:nvCxnSpPr>
          <p:cNvPr id="20" name="直接箭头连接符 272">
            <a:extLst>
              <a:ext uri="{FF2B5EF4-FFF2-40B4-BE49-F238E27FC236}">
                <a16:creationId xmlns:a16="http://schemas.microsoft.com/office/drawing/2014/main" id="{3578A7DF-CB46-2F97-2195-D956D9AE9F04}"/>
              </a:ext>
            </a:extLst>
          </p:cNvPr>
          <p:cNvCxnSpPr>
            <a:cxnSpLocks/>
          </p:cNvCxnSpPr>
          <p:nvPr/>
        </p:nvCxnSpPr>
        <p:spPr>
          <a:xfrm flipH="1">
            <a:off x="9475164" y="2830007"/>
            <a:ext cx="172831" cy="95696"/>
          </a:xfrm>
          <a:prstGeom prst="straightConnector1">
            <a:avLst/>
          </a:prstGeom>
          <a:noFill/>
          <a:ln w="28575" cap="flat" cmpd="sng" algn="ctr">
            <a:solidFill>
              <a:sysClr val="windowText" lastClr="000000"/>
            </a:solidFill>
            <a:prstDash val="solid"/>
            <a:miter lim="800000"/>
            <a:tailEnd type="triangle"/>
          </a:ln>
          <a:effectLst/>
        </p:spPr>
      </p:cxnSp>
      <p:sp>
        <p:nvSpPr>
          <p:cNvPr id="21" name="TextBox 20">
            <a:extLst>
              <a:ext uri="{FF2B5EF4-FFF2-40B4-BE49-F238E27FC236}">
                <a16:creationId xmlns:a16="http://schemas.microsoft.com/office/drawing/2014/main" id="{59F18BB6-88D6-92BD-E20F-81EFCC988438}"/>
              </a:ext>
            </a:extLst>
          </p:cNvPr>
          <p:cNvSpPr txBox="1"/>
          <p:nvPr/>
        </p:nvSpPr>
        <p:spPr>
          <a:xfrm>
            <a:off x="6672549" y="5096195"/>
            <a:ext cx="601447" cy="276999"/>
          </a:xfrm>
          <a:prstGeom prst="rect">
            <a:avLst/>
          </a:prstGeom>
          <a:noFill/>
        </p:spPr>
        <p:txBody>
          <a:bodyPr wrap="none" rtlCol="0">
            <a:spAutoFit/>
          </a:bodyPr>
          <a:lstStyle/>
          <a:p>
            <a:r>
              <a:rPr lang="en-CN" sz="1200" dirty="0">
                <a:solidFill>
                  <a:prstClr val="black"/>
                </a:solidFill>
                <a:latin typeface="Calibri" panose="020F0502020204030204"/>
              </a:rPr>
              <a:t>Style 1</a:t>
            </a:r>
          </a:p>
        </p:txBody>
      </p:sp>
      <p:sp>
        <p:nvSpPr>
          <p:cNvPr id="22" name="TextBox 21">
            <a:extLst>
              <a:ext uri="{FF2B5EF4-FFF2-40B4-BE49-F238E27FC236}">
                <a16:creationId xmlns:a16="http://schemas.microsoft.com/office/drawing/2014/main" id="{58140DDF-3097-8B82-B460-D9051338F484}"/>
              </a:ext>
            </a:extLst>
          </p:cNvPr>
          <p:cNvSpPr txBox="1"/>
          <p:nvPr/>
        </p:nvSpPr>
        <p:spPr>
          <a:xfrm>
            <a:off x="9693985" y="4600782"/>
            <a:ext cx="343364" cy="369332"/>
          </a:xfrm>
          <a:prstGeom prst="rect">
            <a:avLst/>
          </a:prstGeom>
          <a:noFill/>
        </p:spPr>
        <p:txBody>
          <a:bodyPr wrap="none" rtlCol="0">
            <a:spAutoFit/>
          </a:bodyPr>
          <a:lstStyle/>
          <a:p>
            <a:pPr algn="ctr"/>
            <a:r>
              <a:rPr lang="en-CN" dirty="0">
                <a:solidFill>
                  <a:prstClr val="black"/>
                </a:solidFill>
                <a:latin typeface="Calibri" panose="020F0502020204030204"/>
              </a:rPr>
              <a:t>…</a:t>
            </a:r>
          </a:p>
        </p:txBody>
      </p:sp>
      <p:sp>
        <p:nvSpPr>
          <p:cNvPr id="23" name="TextBox 22">
            <a:extLst>
              <a:ext uri="{FF2B5EF4-FFF2-40B4-BE49-F238E27FC236}">
                <a16:creationId xmlns:a16="http://schemas.microsoft.com/office/drawing/2014/main" id="{A8EDAE1D-E2B3-950B-F2B7-1FC85589DA51}"/>
              </a:ext>
            </a:extLst>
          </p:cNvPr>
          <p:cNvSpPr txBox="1"/>
          <p:nvPr/>
        </p:nvSpPr>
        <p:spPr>
          <a:xfrm>
            <a:off x="7859450" y="5112371"/>
            <a:ext cx="601447" cy="276999"/>
          </a:xfrm>
          <a:prstGeom prst="rect">
            <a:avLst/>
          </a:prstGeom>
          <a:noFill/>
        </p:spPr>
        <p:txBody>
          <a:bodyPr wrap="none" rtlCol="0">
            <a:spAutoFit/>
          </a:bodyPr>
          <a:lstStyle/>
          <a:p>
            <a:r>
              <a:rPr lang="en-CN" sz="1200" dirty="0">
                <a:solidFill>
                  <a:prstClr val="black"/>
                </a:solidFill>
                <a:latin typeface="Calibri" panose="020F0502020204030204"/>
              </a:rPr>
              <a:t>Style 2</a:t>
            </a:r>
          </a:p>
        </p:txBody>
      </p:sp>
      <p:sp>
        <p:nvSpPr>
          <p:cNvPr id="24" name="TextBox 23">
            <a:extLst>
              <a:ext uri="{FF2B5EF4-FFF2-40B4-BE49-F238E27FC236}">
                <a16:creationId xmlns:a16="http://schemas.microsoft.com/office/drawing/2014/main" id="{E5662996-4831-171D-46D5-B46973F4478C}"/>
              </a:ext>
            </a:extLst>
          </p:cNvPr>
          <p:cNvSpPr txBox="1"/>
          <p:nvPr/>
        </p:nvSpPr>
        <p:spPr>
          <a:xfrm>
            <a:off x="10210397" y="5080205"/>
            <a:ext cx="622286" cy="276999"/>
          </a:xfrm>
          <a:prstGeom prst="rect">
            <a:avLst/>
          </a:prstGeom>
          <a:noFill/>
        </p:spPr>
        <p:txBody>
          <a:bodyPr wrap="none" rtlCol="0">
            <a:spAutoFit/>
          </a:bodyPr>
          <a:lstStyle/>
          <a:p>
            <a:r>
              <a:rPr lang="en-CN" sz="1200" dirty="0">
                <a:solidFill>
                  <a:prstClr val="black"/>
                </a:solidFill>
                <a:latin typeface="Calibri" panose="020F0502020204030204"/>
              </a:rPr>
              <a:t>Style N</a:t>
            </a:r>
          </a:p>
        </p:txBody>
      </p:sp>
      <p:sp>
        <p:nvSpPr>
          <p:cNvPr id="25" name="TextBox 24">
            <a:extLst>
              <a:ext uri="{FF2B5EF4-FFF2-40B4-BE49-F238E27FC236}">
                <a16:creationId xmlns:a16="http://schemas.microsoft.com/office/drawing/2014/main" id="{A37C12EF-8670-FBAC-0A53-EED56ADFDDEF}"/>
              </a:ext>
            </a:extLst>
          </p:cNvPr>
          <p:cNvSpPr txBox="1"/>
          <p:nvPr/>
        </p:nvSpPr>
        <p:spPr>
          <a:xfrm>
            <a:off x="9737586" y="3150817"/>
            <a:ext cx="1285416" cy="646331"/>
          </a:xfrm>
          <a:prstGeom prst="rect">
            <a:avLst/>
          </a:prstGeom>
          <a:noFill/>
        </p:spPr>
        <p:txBody>
          <a:bodyPr wrap="none" rtlCol="0">
            <a:spAutoFit/>
          </a:bodyPr>
          <a:lstStyle/>
          <a:p>
            <a:pPr algn="ctr"/>
            <a:r>
              <a:rPr lang="en-US" dirty="0">
                <a:solidFill>
                  <a:prstClr val="black"/>
                </a:solidFill>
                <a:latin typeface="Calibri" panose="020F0502020204030204"/>
              </a:rPr>
              <a:t>Slice 2 from</a:t>
            </a:r>
          </a:p>
          <a:p>
            <a:pPr algn="ctr"/>
            <a:r>
              <a:rPr lang="en-US" dirty="0">
                <a:solidFill>
                  <a:prstClr val="black"/>
                </a:solidFill>
                <a:latin typeface="Calibri" panose="020F0502020204030204"/>
              </a:rPr>
              <a:t>Sample</a:t>
            </a:r>
            <a:r>
              <a:rPr lang="en-CN" dirty="0">
                <a:solidFill>
                  <a:prstClr val="black"/>
                </a:solidFill>
                <a:latin typeface="Calibri" panose="020F0502020204030204"/>
              </a:rPr>
              <a:t> B</a:t>
            </a:r>
          </a:p>
        </p:txBody>
      </p:sp>
      <p:sp>
        <p:nvSpPr>
          <p:cNvPr id="26" name="Down Arrow 25">
            <a:extLst>
              <a:ext uri="{FF2B5EF4-FFF2-40B4-BE49-F238E27FC236}">
                <a16:creationId xmlns:a16="http://schemas.microsoft.com/office/drawing/2014/main" id="{1F1E06D3-7CE6-7D84-6DC4-8EC3E65F69D5}"/>
              </a:ext>
            </a:extLst>
          </p:cNvPr>
          <p:cNvSpPr/>
          <p:nvPr/>
        </p:nvSpPr>
        <p:spPr>
          <a:xfrm flipH="1">
            <a:off x="8629891" y="4181503"/>
            <a:ext cx="244240" cy="367949"/>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a:extLst>
              <a:ext uri="{FF2B5EF4-FFF2-40B4-BE49-F238E27FC236}">
                <a16:creationId xmlns:a16="http://schemas.microsoft.com/office/drawing/2014/main" id="{626A0CA3-68C6-7A90-0B4B-3577B4462EF7}"/>
              </a:ext>
            </a:extLst>
          </p:cNvPr>
          <p:cNvPicPr>
            <a:picLocks noChangeAspect="1"/>
          </p:cNvPicPr>
          <p:nvPr/>
        </p:nvPicPr>
        <p:blipFill>
          <a:blip r:embed="rId9"/>
          <a:srcRect/>
          <a:stretch/>
        </p:blipFill>
        <p:spPr>
          <a:xfrm>
            <a:off x="8917849" y="4462604"/>
            <a:ext cx="720000" cy="720000"/>
          </a:xfrm>
          <a:prstGeom prst="rect">
            <a:avLst/>
          </a:prstGeom>
        </p:spPr>
      </p:pic>
      <p:sp>
        <p:nvSpPr>
          <p:cNvPr id="28" name="TextBox 27">
            <a:extLst>
              <a:ext uri="{FF2B5EF4-FFF2-40B4-BE49-F238E27FC236}">
                <a16:creationId xmlns:a16="http://schemas.microsoft.com/office/drawing/2014/main" id="{6578C707-D002-1444-E65F-ABB95380A12A}"/>
              </a:ext>
            </a:extLst>
          </p:cNvPr>
          <p:cNvSpPr txBox="1"/>
          <p:nvPr/>
        </p:nvSpPr>
        <p:spPr>
          <a:xfrm>
            <a:off x="8980623" y="5112371"/>
            <a:ext cx="601447" cy="276999"/>
          </a:xfrm>
          <a:prstGeom prst="rect">
            <a:avLst/>
          </a:prstGeom>
          <a:noFill/>
        </p:spPr>
        <p:txBody>
          <a:bodyPr wrap="none" rtlCol="0">
            <a:spAutoFit/>
          </a:bodyPr>
          <a:lstStyle/>
          <a:p>
            <a:r>
              <a:rPr lang="en-CN" sz="1200" dirty="0">
                <a:solidFill>
                  <a:prstClr val="black"/>
                </a:solidFill>
                <a:latin typeface="Calibri" panose="020F0502020204030204"/>
              </a:rPr>
              <a:t>Style 3</a:t>
            </a:r>
          </a:p>
        </p:txBody>
      </p:sp>
      <p:sp>
        <p:nvSpPr>
          <p:cNvPr id="29" name="Rounded Rectangle 28">
            <a:extLst>
              <a:ext uri="{FF2B5EF4-FFF2-40B4-BE49-F238E27FC236}">
                <a16:creationId xmlns:a16="http://schemas.microsoft.com/office/drawing/2014/main" id="{F9C43AF1-DB92-9715-EEAE-3C32DDF1E8C1}"/>
              </a:ext>
            </a:extLst>
          </p:cNvPr>
          <p:cNvSpPr/>
          <p:nvPr/>
        </p:nvSpPr>
        <p:spPr>
          <a:xfrm>
            <a:off x="9158793" y="5334152"/>
            <a:ext cx="2074510" cy="273115"/>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Calibri" panose="020F0502020204030204"/>
                <a:ea typeface="+mn-ea"/>
                <a:cs typeface="+mn-cs"/>
              </a:rPr>
              <a:t>Style Transformation</a:t>
            </a:r>
          </a:p>
        </p:txBody>
      </p:sp>
      <p:sp>
        <p:nvSpPr>
          <p:cNvPr id="30" name="Rounded Rectangle 29">
            <a:extLst>
              <a:ext uri="{FF2B5EF4-FFF2-40B4-BE49-F238E27FC236}">
                <a16:creationId xmlns:a16="http://schemas.microsoft.com/office/drawing/2014/main" id="{FD578D70-8820-CD81-28DE-ECEC26735457}"/>
              </a:ext>
            </a:extLst>
          </p:cNvPr>
          <p:cNvSpPr/>
          <p:nvPr/>
        </p:nvSpPr>
        <p:spPr>
          <a:xfrm>
            <a:off x="9158793" y="4093165"/>
            <a:ext cx="2074510" cy="273115"/>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Calibri" panose="020F0502020204030204"/>
                <a:ea typeface="+mn-ea"/>
                <a:cs typeface="+mn-cs"/>
              </a:rPr>
              <a:t>Morphology Mixup</a:t>
            </a:r>
          </a:p>
        </p:txBody>
      </p:sp>
      <p:sp>
        <p:nvSpPr>
          <p:cNvPr id="5" name="Slide Number Placeholder 4">
            <a:extLst>
              <a:ext uri="{FF2B5EF4-FFF2-40B4-BE49-F238E27FC236}">
                <a16:creationId xmlns:a16="http://schemas.microsoft.com/office/drawing/2014/main" id="{10BB5B9B-974C-5FAD-1C01-958787CFBE34}"/>
              </a:ext>
            </a:extLst>
          </p:cNvPr>
          <p:cNvSpPr>
            <a:spLocks noGrp="1"/>
          </p:cNvSpPr>
          <p:nvPr>
            <p:ph type="sldNum" sz="quarter" idx="12"/>
          </p:nvPr>
        </p:nvSpPr>
        <p:spPr/>
        <p:txBody>
          <a:bodyPr/>
          <a:lstStyle/>
          <a:p>
            <a:fld id="{4BF843C4-02D7-D548-A4C0-CA8C7E2CA56E}" type="slidenum">
              <a:rPr lang="en-CN" smtClean="0"/>
              <a:t>7</a:t>
            </a:fld>
            <a:endParaRPr lang="en-CN"/>
          </a:p>
        </p:txBody>
      </p:sp>
    </p:spTree>
    <p:extLst>
      <p:ext uri="{BB962C8B-B14F-4D97-AF65-F5344CB8AC3E}">
        <p14:creationId xmlns:p14="http://schemas.microsoft.com/office/powerpoint/2010/main" val="96254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grpSp>
        <p:nvGrpSpPr>
          <p:cNvPr id="353" name="Group 352">
            <a:extLst>
              <a:ext uri="{FF2B5EF4-FFF2-40B4-BE49-F238E27FC236}">
                <a16:creationId xmlns:a16="http://schemas.microsoft.com/office/drawing/2014/main" id="{7546AB96-18A9-54D4-F1A1-7F072E5D294D}"/>
              </a:ext>
            </a:extLst>
          </p:cNvPr>
          <p:cNvGrpSpPr/>
          <p:nvPr/>
        </p:nvGrpSpPr>
        <p:grpSpPr>
          <a:xfrm>
            <a:off x="9107757" y="2450609"/>
            <a:ext cx="1194171" cy="1400650"/>
            <a:chOff x="8507310" y="2436638"/>
            <a:chExt cx="1194171" cy="1400650"/>
          </a:xfrm>
        </p:grpSpPr>
        <p:grpSp>
          <p:nvGrpSpPr>
            <p:cNvPr id="354" name="组合 22">
              <a:extLst>
                <a:ext uri="{FF2B5EF4-FFF2-40B4-BE49-F238E27FC236}">
                  <a16:creationId xmlns:a16="http://schemas.microsoft.com/office/drawing/2014/main" id="{D155BAAC-D048-034D-9C4C-C594A26EE906}"/>
                </a:ext>
              </a:extLst>
            </p:cNvPr>
            <p:cNvGrpSpPr/>
            <p:nvPr/>
          </p:nvGrpSpPr>
          <p:grpSpPr>
            <a:xfrm>
              <a:off x="8648662" y="2526484"/>
              <a:ext cx="215218" cy="342651"/>
              <a:chOff x="980102" y="2794451"/>
              <a:chExt cx="683815" cy="811033"/>
            </a:xfrm>
          </p:grpSpPr>
          <mc:AlternateContent xmlns:mc="http://schemas.openxmlformats.org/markup-compatibility/2006" xmlns:a14="http://schemas.microsoft.com/office/drawing/2010/main">
            <mc:Choice Requires="a14">
              <p:sp>
                <p:nvSpPr>
                  <p:cNvPr id="365" name="文本框 42">
                    <a:extLst>
                      <a:ext uri="{FF2B5EF4-FFF2-40B4-BE49-F238E27FC236}">
                        <a16:creationId xmlns:a16="http://schemas.microsoft.com/office/drawing/2014/main" id="{19BFF33B-62B2-AFBB-1958-23805F938481}"/>
                      </a:ext>
                    </a:extLst>
                  </p:cNvPr>
                  <p:cNvSpPr txBox="1"/>
                  <p:nvPr/>
                </p:nvSpPr>
                <p:spPr>
                  <a:xfrm>
                    <a:off x="1094862" y="2957183"/>
                    <a:ext cx="447782"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E7424162-4E09-3C7A-3D14-B3B46DD52EB7}"/>
                      </a:ext>
                    </a:extLst>
                  </p:cNvPr>
                  <p:cNvSpPr txBox="1">
                    <a:spLocks noRot="1" noChangeAspect="1" noMove="1" noResize="1" noEditPoints="1" noAdjustHandles="1" noChangeArrowheads="1" noChangeShapeType="1" noTextEdit="1"/>
                  </p:cNvSpPr>
                  <p:nvPr/>
                </p:nvSpPr>
                <p:spPr>
                  <a:xfrm>
                    <a:off x="1094862" y="2957183"/>
                    <a:ext cx="447782" cy="509942"/>
                  </a:xfrm>
                  <a:prstGeom prst="rect">
                    <a:avLst/>
                  </a:prstGeom>
                  <a:blipFill>
                    <a:blip r:embed="rId47"/>
                    <a:stretch>
                      <a:fillRect l="-20000"/>
                    </a:stretch>
                  </a:blipFill>
                  <a:ln w="19050">
                    <a:noFill/>
                  </a:ln>
                </p:spPr>
                <p:txBody>
                  <a:bodyPr/>
                  <a:lstStyle/>
                  <a:p>
                    <a:r>
                      <a:rPr lang="zh-CN" altLang="en-US">
                        <a:noFill/>
                      </a:rPr>
                      <a:t> </a:t>
                    </a:r>
                  </a:p>
                </p:txBody>
              </p:sp>
            </mc:Fallback>
          </mc:AlternateContent>
          <p:sp>
            <p:nvSpPr>
              <p:cNvPr id="366" name="流程图: 手动操作 43">
                <a:extLst>
                  <a:ext uri="{FF2B5EF4-FFF2-40B4-BE49-F238E27FC236}">
                    <a16:creationId xmlns:a16="http://schemas.microsoft.com/office/drawing/2014/main" id="{8DA4D850-5507-BEEF-A254-958C41551A6E}"/>
                  </a:ext>
                </a:extLst>
              </p:cNvPr>
              <p:cNvSpPr/>
              <p:nvPr/>
            </p:nvSpPr>
            <p:spPr>
              <a:xfrm rot="16200000">
                <a:off x="916493" y="2858060"/>
                <a:ext cx="811033" cy="683815"/>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55" name="文本框 23">
              <a:extLst>
                <a:ext uri="{FF2B5EF4-FFF2-40B4-BE49-F238E27FC236}">
                  <a16:creationId xmlns:a16="http://schemas.microsoft.com/office/drawing/2014/main" id="{2A059111-27D5-0009-9F23-2B0BE1903FFB}"/>
                </a:ext>
              </a:extLst>
            </p:cNvPr>
            <p:cNvSpPr txBox="1"/>
            <p:nvPr/>
          </p:nvSpPr>
          <p:spPr>
            <a:xfrm>
              <a:off x="8858422" y="2590020"/>
              <a:ext cx="56938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Encoder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356" name="组合 24">
              <a:extLst>
                <a:ext uri="{FF2B5EF4-FFF2-40B4-BE49-F238E27FC236}">
                  <a16:creationId xmlns:a16="http://schemas.microsoft.com/office/drawing/2014/main" id="{264A5FFC-F482-5176-1127-BCD69A04B702}"/>
                </a:ext>
              </a:extLst>
            </p:cNvPr>
            <p:cNvGrpSpPr/>
            <p:nvPr/>
          </p:nvGrpSpPr>
          <p:grpSpPr>
            <a:xfrm>
              <a:off x="8645254" y="2968408"/>
              <a:ext cx="215218" cy="342651"/>
              <a:chOff x="980103" y="2794449"/>
              <a:chExt cx="683814" cy="811033"/>
            </a:xfrm>
          </p:grpSpPr>
          <mc:AlternateContent xmlns:mc="http://schemas.openxmlformats.org/markup-compatibility/2006" xmlns:a14="http://schemas.microsoft.com/office/drawing/2010/main">
            <mc:Choice Requires="a14">
              <p:sp>
                <p:nvSpPr>
                  <p:cNvPr id="363" name="文本框 40">
                    <a:extLst>
                      <a:ext uri="{FF2B5EF4-FFF2-40B4-BE49-F238E27FC236}">
                        <a16:creationId xmlns:a16="http://schemas.microsoft.com/office/drawing/2014/main" id="{50332067-EA6C-A8BA-63C9-CAD8586B16CF}"/>
                      </a:ext>
                    </a:extLst>
                  </p:cNvPr>
                  <p:cNvSpPr txBox="1"/>
                  <p:nvPr/>
                </p:nvSpPr>
                <p:spPr>
                  <a:xfrm>
                    <a:off x="1094861" y="2957183"/>
                    <a:ext cx="447781"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37" name="文本框 40">
                    <a:extLst>
                      <a:ext uri="{FF2B5EF4-FFF2-40B4-BE49-F238E27FC236}">
                        <a16:creationId xmlns:a16="http://schemas.microsoft.com/office/drawing/2014/main" id="{77B72CD1-3FED-118C-2FF1-7D2370396407}"/>
                      </a:ext>
                    </a:extLst>
                  </p:cNvPr>
                  <p:cNvSpPr txBox="1">
                    <a:spLocks noRot="1" noChangeAspect="1" noMove="1" noResize="1" noEditPoints="1" noAdjustHandles="1" noChangeArrowheads="1" noChangeShapeType="1" noTextEdit="1"/>
                  </p:cNvSpPr>
                  <p:nvPr/>
                </p:nvSpPr>
                <p:spPr>
                  <a:xfrm>
                    <a:off x="1094861" y="2957183"/>
                    <a:ext cx="447781" cy="509942"/>
                  </a:xfrm>
                  <a:prstGeom prst="rect">
                    <a:avLst/>
                  </a:prstGeom>
                  <a:blipFill>
                    <a:blip r:embed="rId48"/>
                    <a:stretch>
                      <a:fillRect/>
                    </a:stretch>
                  </a:blipFill>
                  <a:ln w="19050">
                    <a:noFill/>
                  </a:ln>
                </p:spPr>
                <p:txBody>
                  <a:bodyPr/>
                  <a:lstStyle/>
                  <a:p>
                    <a:r>
                      <a:rPr lang="en-CN">
                        <a:noFill/>
                      </a:rPr>
                      <a:t> </a:t>
                    </a:r>
                  </a:p>
                </p:txBody>
              </p:sp>
            </mc:Fallback>
          </mc:AlternateContent>
          <p:sp>
            <p:nvSpPr>
              <p:cNvPr id="364" name="流程图: 手动操作 41">
                <a:extLst>
                  <a:ext uri="{FF2B5EF4-FFF2-40B4-BE49-F238E27FC236}">
                    <a16:creationId xmlns:a16="http://schemas.microsoft.com/office/drawing/2014/main" id="{9D1AC8F6-ACFA-99F0-C06C-783146C539D7}"/>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57" name="文本框 25">
              <a:extLst>
                <a:ext uri="{FF2B5EF4-FFF2-40B4-BE49-F238E27FC236}">
                  <a16:creationId xmlns:a16="http://schemas.microsoft.com/office/drawing/2014/main" id="{2959FD6A-3876-0BCE-4395-3E2D26713C2B}"/>
                </a:ext>
              </a:extLst>
            </p:cNvPr>
            <p:cNvSpPr txBox="1"/>
            <p:nvPr/>
          </p:nvSpPr>
          <p:spPr>
            <a:xfrm>
              <a:off x="8858422" y="3020837"/>
              <a:ext cx="84305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Reconstructor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358" name="组合 26">
              <a:extLst>
                <a:ext uri="{FF2B5EF4-FFF2-40B4-BE49-F238E27FC236}">
                  <a16:creationId xmlns:a16="http://schemas.microsoft.com/office/drawing/2014/main" id="{7E55A4EA-D1E8-D6ED-B0CC-D7235EB70801}"/>
                </a:ext>
              </a:extLst>
            </p:cNvPr>
            <p:cNvGrpSpPr/>
            <p:nvPr/>
          </p:nvGrpSpPr>
          <p:grpSpPr>
            <a:xfrm>
              <a:off x="8648663" y="3398535"/>
              <a:ext cx="215218" cy="342651"/>
              <a:chOff x="980103" y="2794449"/>
              <a:chExt cx="683814" cy="811033"/>
            </a:xfrm>
          </p:grpSpPr>
          <mc:AlternateContent xmlns:mc="http://schemas.openxmlformats.org/markup-compatibility/2006" xmlns:a14="http://schemas.microsoft.com/office/drawing/2010/main">
            <mc:Choice Requires="a14">
              <p:sp>
                <p:nvSpPr>
                  <p:cNvPr id="361" name="文本框 38">
                    <a:extLst>
                      <a:ext uri="{FF2B5EF4-FFF2-40B4-BE49-F238E27FC236}">
                        <a16:creationId xmlns:a16="http://schemas.microsoft.com/office/drawing/2014/main" id="{3614DD96-5C62-6E63-F90F-9D00FEFACA23}"/>
                      </a:ext>
                    </a:extLst>
                  </p:cNvPr>
                  <p:cNvSpPr txBox="1"/>
                  <p:nvPr/>
                </p:nvSpPr>
                <p:spPr>
                  <a:xfrm>
                    <a:off x="1094862" y="2957183"/>
                    <a:ext cx="447782" cy="510851"/>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8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3" name="文本框 42">
                    <a:extLst>
                      <a:ext uri="{FF2B5EF4-FFF2-40B4-BE49-F238E27FC236}">
                        <a16:creationId xmlns:a16="http://schemas.microsoft.com/office/drawing/2014/main" id="{C212C872-58F1-7B33-FCD3-FCEE6FE68E80}"/>
                      </a:ext>
                    </a:extLst>
                  </p:cNvPr>
                  <p:cNvSpPr txBox="1">
                    <a:spLocks noRot="1" noChangeAspect="1" noMove="1" noResize="1" noEditPoints="1" noAdjustHandles="1" noChangeArrowheads="1" noChangeShapeType="1" noTextEdit="1"/>
                  </p:cNvSpPr>
                  <p:nvPr/>
                </p:nvSpPr>
                <p:spPr>
                  <a:xfrm>
                    <a:off x="1094862" y="2957183"/>
                    <a:ext cx="447782" cy="510851"/>
                  </a:xfrm>
                  <a:prstGeom prst="rect">
                    <a:avLst/>
                  </a:prstGeom>
                  <a:blipFill>
                    <a:blip r:embed="rId49"/>
                    <a:stretch>
                      <a:fillRect l="-15000"/>
                    </a:stretch>
                  </a:blipFill>
                  <a:ln w="19050">
                    <a:noFill/>
                  </a:ln>
                </p:spPr>
                <p:txBody>
                  <a:bodyPr/>
                  <a:lstStyle/>
                  <a:p>
                    <a:r>
                      <a:rPr lang="zh-CN" altLang="en-US">
                        <a:noFill/>
                      </a:rPr>
                      <a:t> </a:t>
                    </a:r>
                  </a:p>
                </p:txBody>
              </p:sp>
            </mc:Fallback>
          </mc:AlternateContent>
          <p:sp>
            <p:nvSpPr>
              <p:cNvPr id="362" name="流程图: 手动操作 39">
                <a:extLst>
                  <a:ext uri="{FF2B5EF4-FFF2-40B4-BE49-F238E27FC236}">
                    <a16:creationId xmlns:a16="http://schemas.microsoft.com/office/drawing/2014/main" id="{FE5EA721-B20D-702F-FA24-6486A4B03047}"/>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59" name="文本框 27">
              <a:extLst>
                <a:ext uri="{FF2B5EF4-FFF2-40B4-BE49-F238E27FC236}">
                  <a16:creationId xmlns:a16="http://schemas.microsoft.com/office/drawing/2014/main" id="{22BE65F2-39CF-177D-AA6B-843FE4A70141}"/>
                </a:ext>
              </a:extLst>
            </p:cNvPr>
            <p:cNvSpPr txBox="1"/>
            <p:nvPr/>
          </p:nvSpPr>
          <p:spPr>
            <a:xfrm>
              <a:off x="8858422" y="3441213"/>
              <a:ext cx="72260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Segmentor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60" name="矩形 33">
              <a:extLst>
                <a:ext uri="{FF2B5EF4-FFF2-40B4-BE49-F238E27FC236}">
                  <a16:creationId xmlns:a16="http://schemas.microsoft.com/office/drawing/2014/main" id="{BFAD323F-F82B-1C40-B066-021BCFF8CA2F}"/>
                </a:ext>
              </a:extLst>
            </p:cNvPr>
            <p:cNvSpPr/>
            <p:nvPr/>
          </p:nvSpPr>
          <p:spPr>
            <a:xfrm>
              <a:off x="8507310" y="2436638"/>
              <a:ext cx="1190156" cy="1400650"/>
            </a:xfrm>
            <a:prstGeom prst="rect">
              <a:avLst/>
            </a:prstGeom>
            <a:no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cxnSp>
        <p:nvCxnSpPr>
          <p:cNvPr id="367" name="直接连接符 119">
            <a:extLst>
              <a:ext uri="{FF2B5EF4-FFF2-40B4-BE49-F238E27FC236}">
                <a16:creationId xmlns:a16="http://schemas.microsoft.com/office/drawing/2014/main" id="{655FC435-D6D5-141E-9A33-35011B9FFFA9}"/>
              </a:ext>
            </a:extLst>
          </p:cNvPr>
          <p:cNvCxnSpPr>
            <a:cxnSpLocks/>
          </p:cNvCxnSpPr>
          <p:nvPr/>
        </p:nvCxnSpPr>
        <p:spPr>
          <a:xfrm>
            <a:off x="7590647" y="2082521"/>
            <a:ext cx="3977" cy="3732674"/>
          </a:xfrm>
          <a:prstGeom prst="line">
            <a:avLst/>
          </a:prstGeom>
          <a:noFill/>
          <a:ln w="19050" cap="flat" cmpd="sng" algn="ctr">
            <a:solidFill>
              <a:sysClr val="windowText" lastClr="000000"/>
            </a:solidFill>
            <a:prstDash val="sysDash"/>
            <a:miter lim="800000"/>
          </a:ln>
          <a:effectLst/>
        </p:spPr>
      </p:cxnSp>
      <mc:AlternateContent xmlns:mc="http://schemas.openxmlformats.org/markup-compatibility/2006" xmlns:a14="http://schemas.microsoft.com/office/drawing/2010/main">
        <mc:Choice Requires="a14">
          <p:sp>
            <p:nvSpPr>
              <p:cNvPr id="368" name="TextBox 367">
                <a:extLst>
                  <a:ext uri="{FF2B5EF4-FFF2-40B4-BE49-F238E27FC236}">
                    <a16:creationId xmlns:a16="http://schemas.microsoft.com/office/drawing/2014/main" id="{734E8902-4478-0282-070E-9AB51FC38265}"/>
                  </a:ext>
                </a:extLst>
              </p:cNvPr>
              <p:cNvSpPr txBox="1"/>
              <p:nvPr/>
            </p:nvSpPr>
            <p:spPr>
              <a:xfrm>
                <a:off x="8932586" y="4652718"/>
                <a:ext cx="292682" cy="326949"/>
              </a:xfrm>
              <a:prstGeom prst="rect">
                <a:avLst/>
              </a:prstGeom>
              <a:noFill/>
            </p:spPr>
            <p:txBody>
              <a:bodyPr wrap="squar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𝑓</m:t>
                          </m:r>
                        </m:e>
                        <m:sub>
                          <m:r>
                            <a:rPr lang="en-US" sz="1400" i="1" smtClean="0">
                              <a:solidFill>
                                <a:prstClr val="black"/>
                              </a:solidFill>
                              <a:latin typeface="Cambria Math" panose="02040503050406030204" pitchFamily="18" charset="0"/>
                              <a:ea typeface="Cambria Math" panose="02040503050406030204" pitchFamily="18" charset="0"/>
                            </a:rPr>
                            <m:t>𝜙</m:t>
                          </m:r>
                        </m:sub>
                      </m:sSub>
                    </m:oMath>
                  </m:oMathPara>
                </a14:m>
                <a:endParaRPr lang="en-CN" sz="1400" dirty="0">
                  <a:solidFill>
                    <a:prstClr val="black"/>
                  </a:solidFill>
                  <a:latin typeface="Franklin Gothic Book" panose="020B0503020102020204"/>
                </a:endParaRPr>
              </a:p>
            </p:txBody>
          </p:sp>
        </mc:Choice>
        <mc:Fallback xmlns="">
          <p:sp>
            <p:nvSpPr>
              <p:cNvPr id="368" name="TextBox 367">
                <a:extLst>
                  <a:ext uri="{FF2B5EF4-FFF2-40B4-BE49-F238E27FC236}">
                    <a16:creationId xmlns:a16="http://schemas.microsoft.com/office/drawing/2014/main" id="{734E8902-4478-0282-070E-9AB51FC38265}"/>
                  </a:ext>
                </a:extLst>
              </p:cNvPr>
              <p:cNvSpPr txBox="1">
                <a:spLocks noRot="1" noChangeAspect="1" noMove="1" noResize="1" noEditPoints="1" noAdjustHandles="1" noChangeArrowheads="1" noChangeShapeType="1" noTextEdit="1"/>
              </p:cNvSpPr>
              <p:nvPr/>
            </p:nvSpPr>
            <p:spPr>
              <a:xfrm>
                <a:off x="8932586" y="4652718"/>
                <a:ext cx="292682" cy="326949"/>
              </a:xfrm>
              <a:prstGeom prst="rect">
                <a:avLst/>
              </a:prstGeom>
              <a:blipFill>
                <a:blip r:embed="rId50"/>
                <a:stretch>
                  <a:fillRect r="-8333"/>
                </a:stretch>
              </a:blipFill>
            </p:spPr>
            <p:txBody>
              <a:bodyPr/>
              <a:lstStyle/>
              <a:p>
                <a:r>
                  <a:rPr lang="en-CN">
                    <a:noFill/>
                  </a:rPr>
                  <a:t> </a:t>
                </a:r>
              </a:p>
            </p:txBody>
          </p:sp>
        </mc:Fallback>
      </mc:AlternateContent>
      <p:sp>
        <p:nvSpPr>
          <p:cNvPr id="369" name="TextBox 368">
            <a:extLst>
              <a:ext uri="{FF2B5EF4-FFF2-40B4-BE49-F238E27FC236}">
                <a16:creationId xmlns:a16="http://schemas.microsoft.com/office/drawing/2014/main" id="{58BB5010-1EFD-B1FB-68B7-4F6E0D3A44EC}"/>
              </a:ext>
            </a:extLst>
          </p:cNvPr>
          <p:cNvSpPr txBox="1"/>
          <p:nvPr/>
        </p:nvSpPr>
        <p:spPr>
          <a:xfrm>
            <a:off x="8638958" y="4991669"/>
            <a:ext cx="946093" cy="261610"/>
          </a:xfrm>
          <a:prstGeom prst="rect">
            <a:avLst/>
          </a:prstGeom>
          <a:noFill/>
        </p:spPr>
        <p:txBody>
          <a:bodyPr wrap="none" rtlCol="0">
            <a:spAutoFit/>
          </a:bodyPr>
          <a:lstStyle/>
          <a:p>
            <a:pPr defTabSz="457200">
              <a:defRPr/>
            </a:pPr>
            <a:r>
              <a:rPr lang="en-CN" sz="1100" i="1" dirty="0">
                <a:solidFill>
                  <a:prstClr val="black"/>
                </a:solidFill>
                <a:latin typeface="Calibri" panose="020F0502020204030204" pitchFamily="34" charset="0"/>
                <a:cs typeface="Calibri" panose="020F0502020204030204" pitchFamily="34" charset="0"/>
              </a:rPr>
              <a:t>Seg. Network</a:t>
            </a:r>
          </a:p>
        </p:txBody>
      </p:sp>
      <p:sp>
        <p:nvSpPr>
          <p:cNvPr id="370" name="Rectangle 369">
            <a:extLst>
              <a:ext uri="{FF2B5EF4-FFF2-40B4-BE49-F238E27FC236}">
                <a16:creationId xmlns:a16="http://schemas.microsoft.com/office/drawing/2014/main" id="{B9FD4AF4-3E77-82BD-203A-5AA1758E85E8}"/>
              </a:ext>
            </a:extLst>
          </p:cNvPr>
          <p:cNvSpPr/>
          <p:nvPr/>
        </p:nvSpPr>
        <p:spPr>
          <a:xfrm>
            <a:off x="8932586" y="4664720"/>
            <a:ext cx="354716" cy="336464"/>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sp>
        <p:nvSpPr>
          <p:cNvPr id="371" name="矩形: 圆角 124">
            <a:extLst>
              <a:ext uri="{FF2B5EF4-FFF2-40B4-BE49-F238E27FC236}">
                <a16:creationId xmlns:a16="http://schemas.microsoft.com/office/drawing/2014/main" id="{011AC264-7BFB-FC3F-1BA7-B91ECFA38EDB}"/>
              </a:ext>
            </a:extLst>
          </p:cNvPr>
          <p:cNvSpPr/>
          <p:nvPr/>
        </p:nvSpPr>
        <p:spPr>
          <a:xfrm>
            <a:off x="7790702" y="2965468"/>
            <a:ext cx="885600" cy="333256"/>
          </a:xfrm>
          <a:prstGeom prst="roundRect">
            <a:avLst>
              <a:gd name="adj" fmla="val 29745"/>
            </a:avLst>
          </a:prstGeom>
          <a:solidFill>
            <a:srgbClr val="FFCCCC"/>
          </a:solidFill>
          <a:ln w="28575">
            <a:noFill/>
            <a:prstDash val="dash"/>
          </a:ln>
        </p:spPr>
        <p:txBody>
          <a:bodyPr wrap="square" rtlCol="0">
            <a:spAutoFit/>
          </a:bodyPr>
          <a:lstStyle/>
          <a:p>
            <a:pPr algn="ctr"/>
            <a:r>
              <a:rPr lang="en-US" altLang="zh-CN" sz="1200" b="1" dirty="0">
                <a:solidFill>
                  <a:prstClr val="black"/>
                </a:solidFill>
                <a:latin typeface="Microsoft YaHei" panose="020B0503020204020204" pitchFamily="34" charset="-122"/>
                <a:ea typeface="Microsoft YaHei" panose="020B0503020204020204" pitchFamily="34" charset="-122"/>
              </a:rPr>
              <a:t>MDs-AE</a:t>
            </a:r>
            <a:endParaRPr lang="zh-CN" altLang="en-US" sz="1200" b="1" dirty="0">
              <a:solidFill>
                <a:prstClr val="black"/>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72" name="文本框 125">
                <a:extLst>
                  <a:ext uri="{FF2B5EF4-FFF2-40B4-BE49-F238E27FC236}">
                    <a16:creationId xmlns:a16="http://schemas.microsoft.com/office/drawing/2014/main" id="{583BDA88-32A4-8750-96FA-C268B8C80A33}"/>
                  </a:ext>
                </a:extLst>
              </p:cNvPr>
              <p:cNvSpPr txBox="1"/>
              <p:nvPr/>
            </p:nvSpPr>
            <p:spPr>
              <a:xfrm>
                <a:off x="7818965" y="2747083"/>
                <a:ext cx="348109" cy="2556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72" name="文本框 125">
                <a:extLst>
                  <a:ext uri="{FF2B5EF4-FFF2-40B4-BE49-F238E27FC236}">
                    <a16:creationId xmlns:a16="http://schemas.microsoft.com/office/drawing/2014/main" id="{583BDA88-32A4-8750-96FA-C268B8C80A33}"/>
                  </a:ext>
                </a:extLst>
              </p:cNvPr>
              <p:cNvSpPr txBox="1">
                <a:spLocks noRot="1" noChangeAspect="1" noMove="1" noResize="1" noEditPoints="1" noAdjustHandles="1" noChangeArrowheads="1" noChangeShapeType="1" noTextEdit="1"/>
              </p:cNvSpPr>
              <p:nvPr/>
            </p:nvSpPr>
            <p:spPr>
              <a:xfrm>
                <a:off x="7818965" y="2747083"/>
                <a:ext cx="348109" cy="255600"/>
              </a:xfrm>
              <a:prstGeom prst="rect">
                <a:avLst/>
              </a:prstGeom>
              <a:blipFill>
                <a:blip r:embed="rId5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73" name="文本框 255">
                <a:extLst>
                  <a:ext uri="{FF2B5EF4-FFF2-40B4-BE49-F238E27FC236}">
                    <a16:creationId xmlns:a16="http://schemas.microsoft.com/office/drawing/2014/main" id="{235A38DA-216C-8B03-91E6-3A24AA4CC697}"/>
                  </a:ext>
                </a:extLst>
              </p:cNvPr>
              <p:cNvSpPr txBox="1"/>
              <p:nvPr/>
            </p:nvSpPr>
            <p:spPr>
              <a:xfrm>
                <a:off x="8348411" y="2751181"/>
                <a:ext cx="351058" cy="2556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73" name="文本框 255">
                <a:extLst>
                  <a:ext uri="{FF2B5EF4-FFF2-40B4-BE49-F238E27FC236}">
                    <a16:creationId xmlns:a16="http://schemas.microsoft.com/office/drawing/2014/main" id="{235A38DA-216C-8B03-91E6-3A24AA4CC697}"/>
                  </a:ext>
                </a:extLst>
              </p:cNvPr>
              <p:cNvSpPr txBox="1">
                <a:spLocks noRot="1" noChangeAspect="1" noMove="1" noResize="1" noEditPoints="1" noAdjustHandles="1" noChangeArrowheads="1" noChangeShapeType="1" noTextEdit="1"/>
              </p:cNvSpPr>
              <p:nvPr/>
            </p:nvSpPr>
            <p:spPr>
              <a:xfrm>
                <a:off x="8348411" y="2751181"/>
                <a:ext cx="351058" cy="255600"/>
              </a:xfrm>
              <a:prstGeom prst="rect">
                <a:avLst/>
              </a:prstGeom>
              <a:blipFill>
                <a:blip r:embed="rId52"/>
                <a:stretch>
                  <a:fillRect/>
                </a:stretch>
              </a:blipFill>
            </p:spPr>
            <p:txBody>
              <a:bodyPr/>
              <a:lstStyle/>
              <a:p>
                <a:r>
                  <a:rPr lang="en-CN">
                    <a:noFill/>
                  </a:rPr>
                  <a:t> </a:t>
                </a:r>
              </a:p>
            </p:txBody>
          </p:sp>
        </mc:Fallback>
      </mc:AlternateContent>
      <p:pic>
        <p:nvPicPr>
          <p:cNvPr id="374" name="图片 257">
            <a:extLst>
              <a:ext uri="{FF2B5EF4-FFF2-40B4-BE49-F238E27FC236}">
                <a16:creationId xmlns:a16="http://schemas.microsoft.com/office/drawing/2014/main" id="{0E94692A-4DB4-C27E-7FDB-1960A51FCB6C}"/>
              </a:ext>
            </a:extLst>
          </p:cNvPr>
          <p:cNvPicPr>
            <a:picLocks noChangeAspect="1"/>
          </p:cNvPicPr>
          <p:nvPr/>
        </p:nvPicPr>
        <p:blipFill>
          <a:blip r:embed="rId53"/>
          <a:srcRect/>
          <a:stretch/>
        </p:blipFill>
        <p:spPr>
          <a:xfrm>
            <a:off x="7808664" y="2464735"/>
            <a:ext cx="324000" cy="324000"/>
          </a:xfrm>
          <a:prstGeom prst="rect">
            <a:avLst/>
          </a:prstGeom>
        </p:spPr>
      </p:pic>
      <p:pic>
        <p:nvPicPr>
          <p:cNvPr id="375" name="图片 50">
            <a:extLst>
              <a:ext uri="{FF2B5EF4-FFF2-40B4-BE49-F238E27FC236}">
                <a16:creationId xmlns:a16="http://schemas.microsoft.com/office/drawing/2014/main" id="{08BA7220-73C1-D6B0-9678-84C5079745E5}"/>
              </a:ext>
            </a:extLst>
          </p:cNvPr>
          <p:cNvPicPr>
            <a:picLocks noChangeAspect="1"/>
          </p:cNvPicPr>
          <p:nvPr/>
        </p:nvPicPr>
        <p:blipFill>
          <a:blip r:embed="rId54"/>
          <a:srcRect/>
          <a:stretch/>
        </p:blipFill>
        <p:spPr>
          <a:xfrm>
            <a:off x="8336740" y="2464735"/>
            <a:ext cx="324000" cy="324000"/>
          </a:xfrm>
          <a:prstGeom prst="rect">
            <a:avLst/>
          </a:prstGeom>
        </p:spPr>
      </p:pic>
      <mc:AlternateContent xmlns:mc="http://schemas.openxmlformats.org/markup-compatibility/2006" xmlns:a14="http://schemas.microsoft.com/office/drawing/2010/main">
        <mc:Choice Requires="a14">
          <p:sp>
            <p:nvSpPr>
              <p:cNvPr id="376" name="文本框 274">
                <a:extLst>
                  <a:ext uri="{FF2B5EF4-FFF2-40B4-BE49-F238E27FC236}">
                    <a16:creationId xmlns:a16="http://schemas.microsoft.com/office/drawing/2014/main" id="{569E2259-2949-B225-6802-CD341EB5F25D}"/>
                  </a:ext>
                </a:extLst>
              </p:cNvPr>
              <p:cNvSpPr txBox="1"/>
              <p:nvPr/>
            </p:nvSpPr>
            <p:spPr>
              <a:xfrm>
                <a:off x="9755728" y="5546830"/>
                <a:ext cx="358175" cy="252000"/>
              </a:xfrm>
              <a:prstGeom prst="rect">
                <a:avLst/>
              </a:prstGeom>
              <a:noFill/>
            </p:spPr>
            <p:txBody>
              <a:bodyPr wrap="squar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2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76" name="文本框 274">
                <a:extLst>
                  <a:ext uri="{FF2B5EF4-FFF2-40B4-BE49-F238E27FC236}">
                    <a16:creationId xmlns:a16="http://schemas.microsoft.com/office/drawing/2014/main" id="{569E2259-2949-B225-6802-CD341EB5F25D}"/>
                  </a:ext>
                </a:extLst>
              </p:cNvPr>
              <p:cNvSpPr txBox="1">
                <a:spLocks noRot="1" noChangeAspect="1" noMove="1" noResize="1" noEditPoints="1" noAdjustHandles="1" noChangeArrowheads="1" noChangeShapeType="1" noTextEdit="1"/>
              </p:cNvSpPr>
              <p:nvPr/>
            </p:nvSpPr>
            <p:spPr>
              <a:xfrm>
                <a:off x="9755728" y="5546830"/>
                <a:ext cx="358175" cy="252000"/>
              </a:xfrm>
              <a:prstGeom prst="rect">
                <a:avLst/>
              </a:prstGeom>
              <a:blipFill>
                <a:blip r:embed="rId55"/>
                <a:stretch>
                  <a:fillRect b="-4762"/>
                </a:stretch>
              </a:blipFill>
            </p:spPr>
            <p:txBody>
              <a:bodyPr/>
              <a:lstStyle/>
              <a:p>
                <a:r>
                  <a:rPr lang="en-CN">
                    <a:noFill/>
                  </a:rPr>
                  <a:t> </a:t>
                </a:r>
              </a:p>
            </p:txBody>
          </p:sp>
        </mc:Fallback>
      </mc:AlternateContent>
      <p:cxnSp>
        <p:nvCxnSpPr>
          <p:cNvPr id="377" name="直接箭头连接符 272">
            <a:extLst>
              <a:ext uri="{FF2B5EF4-FFF2-40B4-BE49-F238E27FC236}">
                <a16:creationId xmlns:a16="http://schemas.microsoft.com/office/drawing/2014/main" id="{9298BEAD-0763-E0E8-3F5B-6662087C6907}"/>
              </a:ext>
            </a:extLst>
          </p:cNvPr>
          <p:cNvCxnSpPr>
            <a:cxnSpLocks/>
          </p:cNvCxnSpPr>
          <p:nvPr/>
        </p:nvCxnSpPr>
        <p:spPr>
          <a:xfrm>
            <a:off x="8240341" y="2839468"/>
            <a:ext cx="0" cy="126000"/>
          </a:xfrm>
          <a:prstGeom prst="straightConnector1">
            <a:avLst/>
          </a:prstGeom>
          <a:noFill/>
          <a:ln w="28575" cap="flat" cmpd="sng" algn="ctr">
            <a:solidFill>
              <a:sysClr val="windowText" lastClr="000000"/>
            </a:solidFill>
            <a:prstDash val="solid"/>
            <a:miter lim="800000"/>
            <a:tailEnd type="triangle"/>
          </a:ln>
          <a:effectLst/>
        </p:spPr>
      </p:cxnSp>
      <p:sp>
        <p:nvSpPr>
          <p:cNvPr id="378" name="文本框 103">
            <a:extLst>
              <a:ext uri="{FF2B5EF4-FFF2-40B4-BE49-F238E27FC236}">
                <a16:creationId xmlns:a16="http://schemas.microsoft.com/office/drawing/2014/main" id="{0E13A4F0-1DED-1C87-3210-036ED3560BFF}"/>
              </a:ext>
            </a:extLst>
          </p:cNvPr>
          <p:cNvSpPr txBox="1"/>
          <p:nvPr/>
        </p:nvSpPr>
        <p:spPr>
          <a:xfrm>
            <a:off x="9457190" y="4544284"/>
            <a:ext cx="968491" cy="600164"/>
          </a:xfrm>
          <a:prstGeom prst="rect">
            <a:avLst/>
          </a:prstGeom>
          <a:noFill/>
        </p:spPr>
        <p:txBody>
          <a:bodyPr wrap="square" rtlCol="0">
            <a:spAutoFit/>
          </a:bodyPr>
          <a:lstStyle/>
          <a:p>
            <a:pPr algn="ctr"/>
            <a:r>
              <a:rPr lang="en-US" altLang="zh-CN" sz="11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Prediction Consistency Loss</a:t>
            </a:r>
            <a:endParaRPr lang="zh-CN" altLang="en-US" sz="11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379" name="文本框 117">
            <a:extLst>
              <a:ext uri="{FF2B5EF4-FFF2-40B4-BE49-F238E27FC236}">
                <a16:creationId xmlns:a16="http://schemas.microsoft.com/office/drawing/2014/main" id="{A1E9618C-5B05-EC4F-8088-0CC32540FBF3}"/>
              </a:ext>
            </a:extLst>
          </p:cNvPr>
          <p:cNvSpPr txBox="1"/>
          <p:nvPr/>
        </p:nvSpPr>
        <p:spPr>
          <a:xfrm>
            <a:off x="8378175" y="5545880"/>
            <a:ext cx="1363266"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Segmentation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380" name="矩形: 圆角 124">
            <a:extLst>
              <a:ext uri="{FF2B5EF4-FFF2-40B4-BE49-F238E27FC236}">
                <a16:creationId xmlns:a16="http://schemas.microsoft.com/office/drawing/2014/main" id="{2ECE60C4-8EF5-EDCD-BBD0-9AB50B23F48D}"/>
              </a:ext>
            </a:extLst>
          </p:cNvPr>
          <p:cNvSpPr/>
          <p:nvPr/>
        </p:nvSpPr>
        <p:spPr>
          <a:xfrm>
            <a:off x="7638068" y="3922570"/>
            <a:ext cx="1231440" cy="296228"/>
          </a:xfrm>
          <a:prstGeom prst="roundRect">
            <a:avLst>
              <a:gd name="adj" fmla="val 29745"/>
            </a:avLst>
          </a:prstGeom>
          <a:solidFill>
            <a:srgbClr val="83D0C9"/>
          </a:solidFill>
          <a:ln w="28575">
            <a:noFill/>
            <a:prstDash val="dash"/>
          </a:ln>
        </p:spPr>
        <p:txBody>
          <a:bodyPr wrap="square" rtlCol="0">
            <a:spAutoFit/>
          </a:bodyPr>
          <a:lstStyle/>
          <a:p>
            <a:pPr algn="ctr"/>
            <a:r>
              <a:rPr lang="en-US" altLang="zh-CN" sz="1000" b="1" dirty="0">
                <a:solidFill>
                  <a:prstClr val="black"/>
                </a:solidFill>
                <a:latin typeface="Microsoft YaHei" panose="020B0503020204020204" pitchFamily="34" charset="-122"/>
                <a:ea typeface="Microsoft YaHei" panose="020B0503020204020204" pitchFamily="34" charset="-122"/>
              </a:rPr>
              <a:t>Random Styler</a:t>
            </a:r>
            <a:endParaRPr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381" name="直接箭头连接符 272">
            <a:extLst>
              <a:ext uri="{FF2B5EF4-FFF2-40B4-BE49-F238E27FC236}">
                <a16:creationId xmlns:a16="http://schemas.microsoft.com/office/drawing/2014/main" id="{D2FFD619-8ED6-53E9-314D-6849EF5C2310}"/>
              </a:ext>
            </a:extLst>
          </p:cNvPr>
          <p:cNvCxnSpPr>
            <a:cxnSpLocks/>
          </p:cNvCxnSpPr>
          <p:nvPr/>
        </p:nvCxnSpPr>
        <p:spPr>
          <a:xfrm>
            <a:off x="9322325" y="4850961"/>
            <a:ext cx="200804" cy="0"/>
          </a:xfrm>
          <a:prstGeom prst="straightConnector1">
            <a:avLst/>
          </a:prstGeom>
          <a:noFill/>
          <a:ln w="28575" cap="flat" cmpd="sng" algn="ctr">
            <a:solidFill>
              <a:sysClr val="windowText" lastClr="000000"/>
            </a:solidFill>
            <a:prstDash val="solid"/>
            <a:miter lim="800000"/>
            <a:tailEnd type="triangle"/>
          </a:ln>
          <a:effectLst/>
        </p:spPr>
      </p:cxnSp>
      <p:grpSp>
        <p:nvGrpSpPr>
          <p:cNvPr id="382" name="Group 381">
            <a:extLst>
              <a:ext uri="{FF2B5EF4-FFF2-40B4-BE49-F238E27FC236}">
                <a16:creationId xmlns:a16="http://schemas.microsoft.com/office/drawing/2014/main" id="{45199FF4-0E31-0DF1-6632-525EDDE8D69D}"/>
              </a:ext>
            </a:extLst>
          </p:cNvPr>
          <p:cNvGrpSpPr/>
          <p:nvPr/>
        </p:nvGrpSpPr>
        <p:grpSpPr>
          <a:xfrm>
            <a:off x="9743436" y="5249883"/>
            <a:ext cx="325915" cy="326000"/>
            <a:chOff x="9993116" y="5393296"/>
            <a:chExt cx="325915" cy="326000"/>
          </a:xfrm>
        </p:grpSpPr>
        <p:sp>
          <p:nvSpPr>
            <p:cNvPr id="383" name="Rectangle 382">
              <a:extLst>
                <a:ext uri="{FF2B5EF4-FFF2-40B4-BE49-F238E27FC236}">
                  <a16:creationId xmlns:a16="http://schemas.microsoft.com/office/drawing/2014/main" id="{DE1DEBF0-4B4B-5DB4-FE5E-08EB65DED919}"/>
                </a:ext>
              </a:extLst>
            </p:cNvPr>
            <p:cNvSpPr>
              <a:spLocks noChangeAspect="1"/>
            </p:cNvSpPr>
            <p:nvPr/>
          </p:nvSpPr>
          <p:spPr>
            <a:xfrm>
              <a:off x="9995031" y="5395296"/>
              <a:ext cx="324000" cy="324000"/>
            </a:xfrm>
            <a:prstGeom prst="rect">
              <a:avLst/>
            </a:prstGeom>
            <a:solidFill>
              <a:srgbClr val="DAE3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84" name="Picture 383">
              <a:extLst>
                <a:ext uri="{FF2B5EF4-FFF2-40B4-BE49-F238E27FC236}">
                  <a16:creationId xmlns:a16="http://schemas.microsoft.com/office/drawing/2014/main" id="{2EBA2F46-0258-5AA3-6EDC-8DB7B497C678}"/>
                </a:ext>
              </a:extLst>
            </p:cNvPr>
            <p:cNvPicPr>
              <a:picLocks noChangeAspect="1"/>
            </p:cNvPicPr>
            <p:nvPr/>
          </p:nvPicPr>
          <p:blipFill>
            <a:blip r:embed="rId56"/>
            <a:srcRect/>
            <a:stretch/>
          </p:blipFill>
          <p:spPr>
            <a:xfrm>
              <a:off x="9993116" y="5393296"/>
              <a:ext cx="324000" cy="324000"/>
            </a:xfrm>
            <a:prstGeom prst="rect">
              <a:avLst/>
            </a:prstGeom>
            <a:ln>
              <a:noFill/>
            </a:ln>
          </p:spPr>
        </p:pic>
      </p:grpSp>
      <p:grpSp>
        <p:nvGrpSpPr>
          <p:cNvPr id="385" name="Group 384">
            <a:extLst>
              <a:ext uri="{FF2B5EF4-FFF2-40B4-BE49-F238E27FC236}">
                <a16:creationId xmlns:a16="http://schemas.microsoft.com/office/drawing/2014/main" id="{92CBD865-8276-F997-1C7F-19E8784BA83E}"/>
              </a:ext>
            </a:extLst>
          </p:cNvPr>
          <p:cNvGrpSpPr/>
          <p:nvPr/>
        </p:nvGrpSpPr>
        <p:grpSpPr>
          <a:xfrm>
            <a:off x="9738729" y="3905087"/>
            <a:ext cx="326712" cy="327047"/>
            <a:chOff x="9947894" y="3975311"/>
            <a:chExt cx="326712" cy="327047"/>
          </a:xfrm>
        </p:grpSpPr>
        <p:sp>
          <p:nvSpPr>
            <p:cNvPr id="386" name="Rectangle 385">
              <a:extLst>
                <a:ext uri="{FF2B5EF4-FFF2-40B4-BE49-F238E27FC236}">
                  <a16:creationId xmlns:a16="http://schemas.microsoft.com/office/drawing/2014/main" id="{D7D03DCC-07CE-0953-98E6-E003F427488C}"/>
                </a:ext>
              </a:extLst>
            </p:cNvPr>
            <p:cNvSpPr>
              <a:spLocks noChangeAspect="1"/>
            </p:cNvSpPr>
            <p:nvPr/>
          </p:nvSpPr>
          <p:spPr>
            <a:xfrm>
              <a:off x="9950606" y="3978358"/>
              <a:ext cx="324000" cy="324000"/>
            </a:xfrm>
            <a:prstGeom prst="rect">
              <a:avLst/>
            </a:prstGeom>
            <a:solidFill>
              <a:srgbClr val="E2F0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87" name="Picture 386">
              <a:extLst>
                <a:ext uri="{FF2B5EF4-FFF2-40B4-BE49-F238E27FC236}">
                  <a16:creationId xmlns:a16="http://schemas.microsoft.com/office/drawing/2014/main" id="{EEF4BB8B-1C6C-D1B4-641B-C29C48A87476}"/>
                </a:ext>
              </a:extLst>
            </p:cNvPr>
            <p:cNvPicPr>
              <a:picLocks noChangeAspect="1"/>
            </p:cNvPicPr>
            <p:nvPr/>
          </p:nvPicPr>
          <p:blipFill>
            <a:blip r:embed="rId56"/>
            <a:srcRect/>
            <a:stretch/>
          </p:blipFill>
          <p:spPr>
            <a:xfrm>
              <a:off x="9947894" y="3975311"/>
              <a:ext cx="324000" cy="324000"/>
            </a:xfrm>
            <a:prstGeom prst="rect">
              <a:avLst/>
            </a:prstGeom>
            <a:ln>
              <a:noFill/>
            </a:ln>
          </p:spPr>
        </p:pic>
      </p:grpSp>
      <p:cxnSp>
        <p:nvCxnSpPr>
          <p:cNvPr id="388" name="直接箭头连接符 272">
            <a:extLst>
              <a:ext uri="{FF2B5EF4-FFF2-40B4-BE49-F238E27FC236}">
                <a16:creationId xmlns:a16="http://schemas.microsoft.com/office/drawing/2014/main" id="{01D3A0BC-757C-3DEE-C907-A8420474024F}"/>
              </a:ext>
            </a:extLst>
          </p:cNvPr>
          <p:cNvCxnSpPr>
            <a:cxnSpLocks/>
          </p:cNvCxnSpPr>
          <p:nvPr/>
        </p:nvCxnSpPr>
        <p:spPr>
          <a:xfrm>
            <a:off x="9903488" y="4463929"/>
            <a:ext cx="0" cy="131312"/>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cxnSp>
        <p:nvCxnSpPr>
          <p:cNvPr id="389" name="直接箭头连接符 272">
            <a:extLst>
              <a:ext uri="{FF2B5EF4-FFF2-40B4-BE49-F238E27FC236}">
                <a16:creationId xmlns:a16="http://schemas.microsoft.com/office/drawing/2014/main" id="{A9C14339-F07D-889E-777F-6E46DCCB7326}"/>
              </a:ext>
            </a:extLst>
          </p:cNvPr>
          <p:cNvCxnSpPr>
            <a:cxnSpLocks/>
          </p:cNvCxnSpPr>
          <p:nvPr/>
        </p:nvCxnSpPr>
        <p:spPr>
          <a:xfrm flipV="1">
            <a:off x="9921200" y="5095197"/>
            <a:ext cx="0" cy="123587"/>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sp>
        <p:nvSpPr>
          <p:cNvPr id="390" name="矩形: 圆角 19">
            <a:extLst>
              <a:ext uri="{FF2B5EF4-FFF2-40B4-BE49-F238E27FC236}">
                <a16:creationId xmlns:a16="http://schemas.microsoft.com/office/drawing/2014/main" id="{7463DA98-3A59-6828-4F0D-8FD5C387447E}"/>
              </a:ext>
            </a:extLst>
          </p:cNvPr>
          <p:cNvSpPr/>
          <p:nvPr/>
        </p:nvSpPr>
        <p:spPr>
          <a:xfrm>
            <a:off x="5780946" y="2402067"/>
            <a:ext cx="1144516" cy="1117622"/>
          </a:xfrm>
          <a:prstGeom prst="roundRect">
            <a:avLst>
              <a:gd name="adj" fmla="val 10211"/>
            </a:avLst>
          </a:prstGeom>
          <a:solidFill>
            <a:srgbClr val="CCECFF"/>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sp>
        <p:nvSpPr>
          <p:cNvPr id="391" name="矩形: 圆角 20">
            <a:extLst>
              <a:ext uri="{FF2B5EF4-FFF2-40B4-BE49-F238E27FC236}">
                <a16:creationId xmlns:a16="http://schemas.microsoft.com/office/drawing/2014/main" id="{626C8143-1FB9-109D-9458-47EACB2DA6DF}"/>
              </a:ext>
            </a:extLst>
          </p:cNvPr>
          <p:cNvSpPr/>
          <p:nvPr/>
        </p:nvSpPr>
        <p:spPr>
          <a:xfrm>
            <a:off x="2284479" y="3462869"/>
            <a:ext cx="2820146" cy="2071012"/>
          </a:xfrm>
          <a:prstGeom prst="roundRect">
            <a:avLst>
              <a:gd name="adj" fmla="val 12214"/>
            </a:avLst>
          </a:prstGeom>
          <a:solidFill>
            <a:srgbClr val="FFCCCC"/>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grpSp>
        <p:nvGrpSpPr>
          <p:cNvPr id="392" name="组合 44">
            <a:extLst>
              <a:ext uri="{FF2B5EF4-FFF2-40B4-BE49-F238E27FC236}">
                <a16:creationId xmlns:a16="http://schemas.microsoft.com/office/drawing/2014/main" id="{BD830B3D-D04B-D317-F247-8D6A54F5E543}"/>
              </a:ext>
            </a:extLst>
          </p:cNvPr>
          <p:cNvGrpSpPr/>
          <p:nvPr/>
        </p:nvGrpSpPr>
        <p:grpSpPr>
          <a:xfrm>
            <a:off x="2584334" y="4017978"/>
            <a:ext cx="358361" cy="675861"/>
            <a:chOff x="980103" y="2794449"/>
            <a:chExt cx="683814" cy="811033"/>
          </a:xfrm>
        </p:grpSpPr>
        <mc:AlternateContent xmlns:mc="http://schemas.openxmlformats.org/markup-compatibility/2006" xmlns:a14="http://schemas.microsoft.com/office/drawing/2010/main">
          <mc:Choice Requires="a14">
            <p:sp>
              <p:nvSpPr>
                <p:cNvPr id="393" name="文本框 45">
                  <a:extLst>
                    <a:ext uri="{FF2B5EF4-FFF2-40B4-BE49-F238E27FC236}">
                      <a16:creationId xmlns:a16="http://schemas.microsoft.com/office/drawing/2014/main" id="{03C6E9BE-089E-1DED-5BEF-289576C567FF}"/>
                    </a:ext>
                  </a:extLst>
                </p:cNvPr>
                <p:cNvSpPr txBox="1"/>
                <p:nvPr/>
              </p:nvSpPr>
              <p:spPr>
                <a:xfrm>
                  <a:off x="1095669" y="3038175"/>
                  <a:ext cx="478752" cy="370178"/>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622" name="文本框 45">
                  <a:extLst>
                    <a:ext uri="{FF2B5EF4-FFF2-40B4-BE49-F238E27FC236}">
                      <a16:creationId xmlns:a16="http://schemas.microsoft.com/office/drawing/2014/main" id="{828A867C-3C97-FAE7-0D84-8E2DE2F315D9}"/>
                    </a:ext>
                  </a:extLst>
                </p:cNvPr>
                <p:cNvSpPr txBox="1">
                  <a:spLocks noRot="1" noChangeAspect="1" noMove="1" noResize="1" noEditPoints="1" noAdjustHandles="1" noChangeArrowheads="1" noChangeShapeType="1" noTextEdit="1"/>
                </p:cNvSpPr>
                <p:nvPr/>
              </p:nvSpPr>
              <p:spPr>
                <a:xfrm>
                  <a:off x="1095669" y="3038175"/>
                  <a:ext cx="478752" cy="370178"/>
                </a:xfrm>
                <a:prstGeom prst="rect">
                  <a:avLst/>
                </a:prstGeom>
                <a:blipFill>
                  <a:blip r:embed="rId57"/>
                  <a:stretch>
                    <a:fillRect l="-4762"/>
                  </a:stretch>
                </a:blipFill>
                <a:ln w="19050">
                  <a:noFill/>
                </a:ln>
              </p:spPr>
              <p:txBody>
                <a:bodyPr/>
                <a:lstStyle/>
                <a:p>
                  <a:r>
                    <a:rPr lang="en-CN">
                      <a:noFill/>
                    </a:rPr>
                    <a:t> </a:t>
                  </a:r>
                </a:p>
              </p:txBody>
            </p:sp>
          </mc:Fallback>
        </mc:AlternateContent>
        <p:sp>
          <p:nvSpPr>
            <p:cNvPr id="394" name="流程图: 手动操作 46">
              <a:extLst>
                <a:ext uri="{FF2B5EF4-FFF2-40B4-BE49-F238E27FC236}">
                  <a16:creationId xmlns:a16="http://schemas.microsoft.com/office/drawing/2014/main" id="{7D810D8C-4568-2184-0850-DC3E6AE138BC}"/>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95" name="文本框 47">
                <a:extLst>
                  <a:ext uri="{FF2B5EF4-FFF2-40B4-BE49-F238E27FC236}">
                    <a16:creationId xmlns:a16="http://schemas.microsoft.com/office/drawing/2014/main" id="{A7EBFF25-97D8-3B3D-A4FB-8950EDC6ACE2}"/>
                  </a:ext>
                </a:extLst>
              </p:cNvPr>
              <p:cNvSpPr txBox="1"/>
              <p:nvPr/>
            </p:nvSpPr>
            <p:spPr>
              <a:xfrm>
                <a:off x="1861743" y="4022891"/>
                <a:ext cx="34810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5" name="文本框 47">
                <a:extLst>
                  <a:ext uri="{FF2B5EF4-FFF2-40B4-BE49-F238E27FC236}">
                    <a16:creationId xmlns:a16="http://schemas.microsoft.com/office/drawing/2014/main" id="{A7EBFF25-97D8-3B3D-A4FB-8950EDC6ACE2}"/>
                  </a:ext>
                </a:extLst>
              </p:cNvPr>
              <p:cNvSpPr txBox="1">
                <a:spLocks noRot="1" noChangeAspect="1" noMove="1" noResize="1" noEditPoints="1" noAdjustHandles="1" noChangeArrowheads="1" noChangeShapeType="1" noTextEdit="1"/>
              </p:cNvSpPr>
              <p:nvPr/>
            </p:nvSpPr>
            <p:spPr>
              <a:xfrm>
                <a:off x="1861743" y="4022891"/>
                <a:ext cx="348109" cy="246221"/>
              </a:xfrm>
              <a:prstGeom prst="rect">
                <a:avLst/>
              </a:prstGeom>
              <a:blipFill>
                <a:blip r:embed="rId5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96" name="文本框 49">
                <a:extLst>
                  <a:ext uri="{FF2B5EF4-FFF2-40B4-BE49-F238E27FC236}">
                    <a16:creationId xmlns:a16="http://schemas.microsoft.com/office/drawing/2014/main" id="{D2DD976F-0A63-CC71-EE08-70399BC94443}"/>
                  </a:ext>
                </a:extLst>
              </p:cNvPr>
              <p:cNvSpPr txBox="1"/>
              <p:nvPr/>
            </p:nvSpPr>
            <p:spPr>
              <a:xfrm>
                <a:off x="3440941" y="3568616"/>
                <a:ext cx="385707" cy="261610"/>
              </a:xfrm>
              <a:prstGeom prst="rect">
                <a:avLst/>
              </a:prstGeom>
              <a:noFill/>
            </p:spPr>
            <p:txBody>
              <a:bodyPr wrap="square" rtlCol="0">
                <a:spAutoFit/>
              </a:bodyPr>
              <a:lstStyle/>
              <a:p>
                <a14:m>
                  <m:oMath xmlns:m="http://schemas.openxmlformats.org/officeDocument/2006/math">
                    <m:r>
                      <a:rPr lang="zh-CN" altLang="en-US" sz="1100" i="1" smtClean="0">
                        <a:solidFill>
                          <a:prstClr val="black"/>
                        </a:solidFill>
                        <a:latin typeface="Cambria Math" panose="02040503050406030204" pitchFamily="18" charset="0"/>
                        <a:ea typeface="Microsoft YaHei" panose="020B0503020204020204" pitchFamily="34" charset="-122"/>
                      </a:rPr>
                      <m:t>𝜆</m:t>
                    </m:r>
                  </m:oMath>
                </a14:m>
                <a:r>
                  <a:rPr lang="en-US" altLang="zh-CN" sz="1100" dirty="0">
                    <a:solidFill>
                      <a:prstClr val="black"/>
                    </a:solidFill>
                    <a:latin typeface="Microsoft YaHei" panose="020B0503020204020204" pitchFamily="34" charset="-122"/>
                    <a:ea typeface="Microsoft YaHei" panose="020B0503020204020204" pitchFamily="34" charset="-122"/>
                  </a:rPr>
                  <a:t>~</a:t>
                </a:r>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396" name="文本框 49">
                <a:extLst>
                  <a:ext uri="{FF2B5EF4-FFF2-40B4-BE49-F238E27FC236}">
                    <a16:creationId xmlns:a16="http://schemas.microsoft.com/office/drawing/2014/main" id="{D2DD976F-0A63-CC71-EE08-70399BC94443}"/>
                  </a:ext>
                </a:extLst>
              </p:cNvPr>
              <p:cNvSpPr txBox="1">
                <a:spLocks noRot="1" noChangeAspect="1" noMove="1" noResize="1" noEditPoints="1" noAdjustHandles="1" noChangeArrowheads="1" noChangeShapeType="1" noTextEdit="1"/>
              </p:cNvSpPr>
              <p:nvPr/>
            </p:nvSpPr>
            <p:spPr>
              <a:xfrm>
                <a:off x="3440941" y="3568616"/>
                <a:ext cx="385707" cy="261610"/>
              </a:xfrm>
              <a:prstGeom prst="rect">
                <a:avLst/>
              </a:prstGeom>
              <a:blipFill>
                <a:blip r:embed="rId59"/>
                <a:stretch>
                  <a:fillRect b="-18182"/>
                </a:stretch>
              </a:blipFill>
            </p:spPr>
            <p:txBody>
              <a:bodyPr/>
              <a:lstStyle/>
              <a:p>
                <a:r>
                  <a:rPr lang="en-CN">
                    <a:noFill/>
                  </a:rPr>
                  <a:t> </a:t>
                </a:r>
              </a:p>
            </p:txBody>
          </p:sp>
        </mc:Fallback>
      </mc:AlternateContent>
      <p:pic>
        <p:nvPicPr>
          <p:cNvPr id="397" name="图片 50">
            <a:extLst>
              <a:ext uri="{FF2B5EF4-FFF2-40B4-BE49-F238E27FC236}">
                <a16:creationId xmlns:a16="http://schemas.microsoft.com/office/drawing/2014/main" id="{645E4A5F-22F5-E63F-0AFA-33C3DE3659BC}"/>
              </a:ext>
            </a:extLst>
          </p:cNvPr>
          <p:cNvPicPr>
            <a:picLocks noChangeAspect="1"/>
          </p:cNvPicPr>
          <p:nvPr/>
        </p:nvPicPr>
        <p:blipFill>
          <a:blip r:embed="rId54"/>
          <a:srcRect/>
          <a:stretch/>
        </p:blipFill>
        <p:spPr>
          <a:xfrm>
            <a:off x="1792021" y="4666219"/>
            <a:ext cx="468000" cy="468000"/>
          </a:xfrm>
          <a:prstGeom prst="rect">
            <a:avLst/>
          </a:prstGeom>
        </p:spPr>
      </p:pic>
      <mc:AlternateContent xmlns:mc="http://schemas.openxmlformats.org/markup-compatibility/2006" xmlns:a14="http://schemas.microsoft.com/office/drawing/2010/main">
        <mc:Choice Requires="a14">
          <p:sp>
            <p:nvSpPr>
              <p:cNvPr id="398" name="文本框 51">
                <a:extLst>
                  <a:ext uri="{FF2B5EF4-FFF2-40B4-BE49-F238E27FC236}">
                    <a16:creationId xmlns:a16="http://schemas.microsoft.com/office/drawing/2014/main" id="{DB009228-F6E4-4F24-FB68-33C913CA5D03}"/>
                  </a:ext>
                </a:extLst>
              </p:cNvPr>
              <p:cNvSpPr txBox="1"/>
              <p:nvPr/>
            </p:nvSpPr>
            <p:spPr>
              <a:xfrm>
                <a:off x="1850492" y="5134219"/>
                <a:ext cx="35105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8" name="文本框 51">
                <a:extLst>
                  <a:ext uri="{FF2B5EF4-FFF2-40B4-BE49-F238E27FC236}">
                    <a16:creationId xmlns:a16="http://schemas.microsoft.com/office/drawing/2014/main" id="{DB009228-F6E4-4F24-FB68-33C913CA5D03}"/>
                  </a:ext>
                </a:extLst>
              </p:cNvPr>
              <p:cNvSpPr txBox="1">
                <a:spLocks noRot="1" noChangeAspect="1" noMove="1" noResize="1" noEditPoints="1" noAdjustHandles="1" noChangeArrowheads="1" noChangeShapeType="1" noTextEdit="1"/>
              </p:cNvSpPr>
              <p:nvPr/>
            </p:nvSpPr>
            <p:spPr>
              <a:xfrm>
                <a:off x="1850492" y="5134219"/>
                <a:ext cx="351058" cy="246221"/>
              </a:xfrm>
              <a:prstGeom prst="rect">
                <a:avLst/>
              </a:prstGeom>
              <a:blipFill>
                <a:blip r:embed="rId60"/>
                <a:stretch>
                  <a:fillRect/>
                </a:stretch>
              </a:blipFill>
            </p:spPr>
            <p:txBody>
              <a:bodyPr/>
              <a:lstStyle/>
              <a:p>
                <a:r>
                  <a:rPr lang="en-CN">
                    <a:noFill/>
                  </a:rPr>
                  <a:t> </a:t>
                </a:r>
              </a:p>
            </p:txBody>
          </p:sp>
        </mc:Fallback>
      </mc:AlternateContent>
      <p:pic>
        <p:nvPicPr>
          <p:cNvPr id="399" name="图片 52">
            <a:extLst>
              <a:ext uri="{FF2B5EF4-FFF2-40B4-BE49-F238E27FC236}">
                <a16:creationId xmlns:a16="http://schemas.microsoft.com/office/drawing/2014/main" id="{1C7C2582-C1DB-33A1-44B3-52E843C31CCD}"/>
              </a:ext>
            </a:extLst>
          </p:cNvPr>
          <p:cNvPicPr>
            <a:picLocks noChangeAspect="1"/>
          </p:cNvPicPr>
          <p:nvPr/>
        </p:nvPicPr>
        <p:blipFill>
          <a:blip r:embed="rId53"/>
          <a:srcRect/>
          <a:stretch/>
        </p:blipFill>
        <p:spPr>
          <a:xfrm>
            <a:off x="1798246" y="3554891"/>
            <a:ext cx="468000" cy="468000"/>
          </a:xfrm>
          <a:prstGeom prst="rect">
            <a:avLst/>
          </a:prstGeom>
        </p:spPr>
      </p:pic>
      <p:grpSp>
        <p:nvGrpSpPr>
          <p:cNvPr id="400" name="组合 53">
            <a:extLst>
              <a:ext uri="{FF2B5EF4-FFF2-40B4-BE49-F238E27FC236}">
                <a16:creationId xmlns:a16="http://schemas.microsoft.com/office/drawing/2014/main" id="{D82DD9AA-E9EE-5B3C-B0EF-73CE2E1CB265}"/>
              </a:ext>
            </a:extLst>
          </p:cNvPr>
          <p:cNvGrpSpPr/>
          <p:nvPr/>
        </p:nvGrpSpPr>
        <p:grpSpPr>
          <a:xfrm>
            <a:off x="3218720" y="3653263"/>
            <a:ext cx="214511" cy="491817"/>
            <a:chOff x="5492563" y="2556343"/>
            <a:chExt cx="268900" cy="675862"/>
          </a:xfrm>
        </p:grpSpPr>
        <p:sp>
          <p:nvSpPr>
            <p:cNvPr id="401" name="矩形: 圆角 54">
              <a:extLst>
                <a:ext uri="{FF2B5EF4-FFF2-40B4-BE49-F238E27FC236}">
                  <a16:creationId xmlns:a16="http://schemas.microsoft.com/office/drawing/2014/main" id="{635E7269-C275-9CE6-850E-C91EDDC487E8}"/>
                </a:ext>
              </a:extLst>
            </p:cNvPr>
            <p:cNvSpPr/>
            <p:nvPr/>
          </p:nvSpPr>
          <p:spPr>
            <a:xfrm>
              <a:off x="5492563" y="2556343"/>
              <a:ext cx="256128" cy="675862"/>
            </a:xfrm>
            <a:prstGeom prst="roundRect">
              <a:avLst/>
            </a:prstGeom>
            <a:no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2" name="文本框 55">
                  <a:extLst>
                    <a:ext uri="{FF2B5EF4-FFF2-40B4-BE49-F238E27FC236}">
                      <a16:creationId xmlns:a16="http://schemas.microsoft.com/office/drawing/2014/main" id="{A2DE0A6E-4711-96D6-9019-6E10C5F65D1E}"/>
                    </a:ext>
                  </a:extLst>
                </p:cNvPr>
                <p:cNvSpPr txBox="1"/>
                <p:nvPr/>
              </p:nvSpPr>
              <p:spPr>
                <a:xfrm>
                  <a:off x="5588957"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3" name="文本框 142">
                  <a:extLst>
                    <a:ext uri="{FF2B5EF4-FFF2-40B4-BE49-F238E27FC236}">
                      <a16:creationId xmlns:a16="http://schemas.microsoft.com/office/drawing/2014/main" id="{487D9DF6-AA25-6ED6-08CA-29982A212F77}"/>
                    </a:ext>
                  </a:extLst>
                </p:cNvPr>
                <p:cNvSpPr txBox="1">
                  <a:spLocks noRot="1" noChangeAspect="1" noMove="1" noResize="1" noEditPoints="1" noAdjustHandles="1" noChangeArrowheads="1" noChangeShapeType="1" noTextEdit="1"/>
                </p:cNvSpPr>
                <p:nvPr/>
              </p:nvSpPr>
              <p:spPr>
                <a:xfrm>
                  <a:off x="5588957" y="2671322"/>
                  <a:ext cx="172506" cy="423920"/>
                </a:xfrm>
                <a:prstGeom prst="rect">
                  <a:avLst/>
                </a:prstGeom>
                <a:blipFill>
                  <a:blip r:embed="rId9"/>
                  <a:stretch>
                    <a:fillRect l="-56522" r="-8696"/>
                  </a:stretch>
                </a:blipFill>
              </p:spPr>
              <p:txBody>
                <a:bodyPr/>
                <a:lstStyle/>
                <a:p>
                  <a:r>
                    <a:rPr lang="zh-CN" altLang="en-US">
                      <a:noFill/>
                    </a:rPr>
                    <a:t> </a:t>
                  </a:r>
                </a:p>
              </p:txBody>
            </p:sp>
          </mc:Fallback>
        </mc:AlternateContent>
      </p:grpSp>
      <p:grpSp>
        <p:nvGrpSpPr>
          <p:cNvPr id="403" name="组合 56">
            <a:extLst>
              <a:ext uri="{FF2B5EF4-FFF2-40B4-BE49-F238E27FC236}">
                <a16:creationId xmlns:a16="http://schemas.microsoft.com/office/drawing/2014/main" id="{E5EE0068-909C-10B1-115F-7F99CDAC9949}"/>
              </a:ext>
            </a:extLst>
          </p:cNvPr>
          <p:cNvGrpSpPr/>
          <p:nvPr/>
        </p:nvGrpSpPr>
        <p:grpSpPr>
          <a:xfrm>
            <a:off x="3208034" y="4660385"/>
            <a:ext cx="214504" cy="491817"/>
            <a:chOff x="5492566" y="2556343"/>
            <a:chExt cx="268892" cy="675862"/>
          </a:xfrm>
        </p:grpSpPr>
        <p:sp>
          <p:nvSpPr>
            <p:cNvPr id="404" name="矩形: 圆角 57">
              <a:extLst>
                <a:ext uri="{FF2B5EF4-FFF2-40B4-BE49-F238E27FC236}">
                  <a16:creationId xmlns:a16="http://schemas.microsoft.com/office/drawing/2014/main" id="{0F852C64-8D77-23C8-21B6-8C4CA22873CC}"/>
                </a:ext>
              </a:extLst>
            </p:cNvPr>
            <p:cNvSpPr/>
            <p:nvPr/>
          </p:nvSpPr>
          <p:spPr>
            <a:xfrm>
              <a:off x="5492566" y="2556343"/>
              <a:ext cx="256128" cy="675862"/>
            </a:xfrm>
            <a:prstGeom prst="roundRect">
              <a:avLst/>
            </a:prstGeom>
            <a:no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5" name="文本框 58">
                  <a:extLst>
                    <a:ext uri="{FF2B5EF4-FFF2-40B4-BE49-F238E27FC236}">
                      <a16:creationId xmlns:a16="http://schemas.microsoft.com/office/drawing/2014/main" id="{9048109D-A316-D3CC-D93E-FC265F51D7DD}"/>
                    </a:ext>
                  </a:extLst>
                </p:cNvPr>
                <p:cNvSpPr txBox="1"/>
                <p:nvPr/>
              </p:nvSpPr>
              <p:spPr>
                <a:xfrm>
                  <a:off x="5588952"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a:ln>
                                  <a:noFill/>
                                </a:ln>
                                <a:solidFill>
                                  <a:prstClr val="black"/>
                                </a:solidFill>
                                <a:effectLst/>
                                <a:uLnTx/>
                                <a:uFillTx/>
                                <a:latin typeface="Cambria Math" panose="02040503050406030204" pitchFamily="18" charset="0"/>
                              </a:rPr>
                              <m:t>2</m:t>
                            </m:r>
                          </m:sub>
                        </m:sSub>
                      </m:oMath>
                    </m:oMathPara>
                  </a14:m>
                  <a:endParaRPr kumimoji="0" lang="zh-CN" altLang="en-US" sz="14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9" name="文本框 148">
                  <a:extLst>
                    <a:ext uri="{FF2B5EF4-FFF2-40B4-BE49-F238E27FC236}">
                      <a16:creationId xmlns:a16="http://schemas.microsoft.com/office/drawing/2014/main" id="{D6369D88-CAA4-89F7-104E-0DD4A4958C20}"/>
                    </a:ext>
                  </a:extLst>
                </p:cNvPr>
                <p:cNvSpPr txBox="1">
                  <a:spLocks noRot="1" noChangeAspect="1" noMove="1" noResize="1" noEditPoints="1" noAdjustHandles="1" noChangeArrowheads="1" noChangeShapeType="1" noTextEdit="1"/>
                </p:cNvSpPr>
                <p:nvPr/>
              </p:nvSpPr>
              <p:spPr>
                <a:xfrm>
                  <a:off x="5588952" y="2671322"/>
                  <a:ext cx="172506" cy="423920"/>
                </a:xfrm>
                <a:prstGeom prst="rect">
                  <a:avLst/>
                </a:prstGeom>
                <a:blipFill>
                  <a:blip r:embed="rId10"/>
                  <a:stretch>
                    <a:fillRect l="-60870" r="-13043"/>
                  </a:stretch>
                </a:blipFill>
              </p:spPr>
              <p:txBody>
                <a:bodyPr/>
                <a:lstStyle/>
                <a:p>
                  <a:r>
                    <a:rPr lang="zh-CN" altLang="en-US">
                      <a:noFill/>
                    </a:rPr>
                    <a:t> </a:t>
                  </a:r>
                </a:p>
              </p:txBody>
            </p:sp>
          </mc:Fallback>
        </mc:AlternateContent>
      </p:grpSp>
      <p:cxnSp>
        <p:nvCxnSpPr>
          <p:cNvPr id="406" name="连接符: 肘形 59">
            <a:extLst>
              <a:ext uri="{FF2B5EF4-FFF2-40B4-BE49-F238E27FC236}">
                <a16:creationId xmlns:a16="http://schemas.microsoft.com/office/drawing/2014/main" id="{074471B8-86BF-FBC5-E759-F7380CBD9A41}"/>
              </a:ext>
            </a:extLst>
          </p:cNvPr>
          <p:cNvCxnSpPr>
            <a:cxnSpLocks/>
            <a:stCxn id="399" idx="3"/>
            <a:endCxn id="486" idx="6"/>
          </p:cNvCxnSpPr>
          <p:nvPr/>
        </p:nvCxnSpPr>
        <p:spPr>
          <a:xfrm>
            <a:off x="2266246" y="3788891"/>
            <a:ext cx="281988" cy="365768"/>
          </a:xfrm>
          <a:prstGeom prst="bentConnector3">
            <a:avLst>
              <a:gd name="adj1" fmla="val 50000"/>
            </a:avLst>
          </a:prstGeom>
          <a:noFill/>
          <a:ln w="28575" cap="flat" cmpd="sng" algn="ctr">
            <a:solidFill>
              <a:srgbClr val="00B0F0"/>
            </a:solidFill>
            <a:prstDash val="solid"/>
            <a:miter lim="800000"/>
            <a:tailEnd type="triangle"/>
          </a:ln>
          <a:effectLst/>
        </p:spPr>
      </p:cxnSp>
      <p:sp>
        <p:nvSpPr>
          <p:cNvPr id="407" name="椭圆 60">
            <a:extLst>
              <a:ext uri="{FF2B5EF4-FFF2-40B4-BE49-F238E27FC236}">
                <a16:creationId xmlns:a16="http://schemas.microsoft.com/office/drawing/2014/main" id="{0BB1B8BB-092E-7C65-C3E9-FB356BAC8172}"/>
              </a:ext>
            </a:extLst>
          </p:cNvPr>
          <p:cNvSpPr/>
          <p:nvPr/>
        </p:nvSpPr>
        <p:spPr>
          <a:xfrm flipH="1">
            <a:off x="2561474" y="408680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08" name="椭圆 61">
            <a:extLst>
              <a:ext uri="{FF2B5EF4-FFF2-40B4-BE49-F238E27FC236}">
                <a16:creationId xmlns:a16="http://schemas.microsoft.com/office/drawing/2014/main" id="{C1ADEED1-F8FC-4074-EF37-B3231E9EA363}"/>
              </a:ext>
            </a:extLst>
          </p:cNvPr>
          <p:cNvSpPr/>
          <p:nvPr/>
        </p:nvSpPr>
        <p:spPr>
          <a:xfrm flipH="1">
            <a:off x="2561474" y="458349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09" name="连接符: 肘形 62">
            <a:extLst>
              <a:ext uri="{FF2B5EF4-FFF2-40B4-BE49-F238E27FC236}">
                <a16:creationId xmlns:a16="http://schemas.microsoft.com/office/drawing/2014/main" id="{2FBA6DBC-A679-004C-CA83-BD0AA7799555}"/>
              </a:ext>
            </a:extLst>
          </p:cNvPr>
          <p:cNvCxnSpPr>
            <a:cxnSpLocks/>
            <a:stCxn id="397" idx="3"/>
            <a:endCxn id="487" idx="6"/>
          </p:cNvCxnSpPr>
          <p:nvPr/>
        </p:nvCxnSpPr>
        <p:spPr>
          <a:xfrm flipV="1">
            <a:off x="2260021" y="4561358"/>
            <a:ext cx="298687" cy="338861"/>
          </a:xfrm>
          <a:prstGeom prst="bentConnector3">
            <a:avLst>
              <a:gd name="adj1" fmla="val 50000"/>
            </a:avLst>
          </a:prstGeom>
          <a:noFill/>
          <a:ln w="28575" cap="flat" cmpd="sng" algn="ctr">
            <a:solidFill>
              <a:srgbClr val="00B050"/>
            </a:solidFill>
            <a:prstDash val="solid"/>
            <a:miter lim="800000"/>
            <a:tailEnd type="triangle"/>
          </a:ln>
          <a:effectLst/>
        </p:spPr>
      </p:cxnSp>
      <p:sp>
        <p:nvSpPr>
          <p:cNvPr id="410" name="椭圆 449">
            <a:extLst>
              <a:ext uri="{FF2B5EF4-FFF2-40B4-BE49-F238E27FC236}">
                <a16:creationId xmlns:a16="http://schemas.microsoft.com/office/drawing/2014/main" id="{42816CF0-C6B4-F073-7EBA-7F214B1847CB}"/>
              </a:ext>
            </a:extLst>
          </p:cNvPr>
          <p:cNvSpPr/>
          <p:nvPr/>
        </p:nvSpPr>
        <p:spPr>
          <a:xfrm flipH="1">
            <a:off x="2920546" y="418817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1" name="连接符: 肘形 451">
            <a:extLst>
              <a:ext uri="{FF2B5EF4-FFF2-40B4-BE49-F238E27FC236}">
                <a16:creationId xmlns:a16="http://schemas.microsoft.com/office/drawing/2014/main" id="{9A9B4751-68E3-18BF-F979-0B39C67D87A9}"/>
              </a:ext>
            </a:extLst>
          </p:cNvPr>
          <p:cNvCxnSpPr>
            <a:cxnSpLocks/>
            <a:stCxn id="410" idx="2"/>
            <a:endCxn id="401" idx="1"/>
          </p:cNvCxnSpPr>
          <p:nvPr/>
        </p:nvCxnSpPr>
        <p:spPr>
          <a:xfrm flipV="1">
            <a:off x="2966265" y="3899172"/>
            <a:ext cx="252455" cy="311863"/>
          </a:xfrm>
          <a:prstGeom prst="bentConnector3">
            <a:avLst>
              <a:gd name="adj1" fmla="val 38316"/>
            </a:avLst>
          </a:prstGeom>
          <a:noFill/>
          <a:ln w="28575" cap="flat" cmpd="sng" algn="ctr">
            <a:solidFill>
              <a:srgbClr val="00B0F0"/>
            </a:solidFill>
            <a:prstDash val="solid"/>
            <a:miter lim="800000"/>
            <a:tailEnd type="triangle"/>
          </a:ln>
          <a:effectLst/>
        </p:spPr>
      </p:cxnSp>
      <p:sp>
        <p:nvSpPr>
          <p:cNvPr id="412" name="椭圆 453">
            <a:extLst>
              <a:ext uri="{FF2B5EF4-FFF2-40B4-BE49-F238E27FC236}">
                <a16:creationId xmlns:a16="http://schemas.microsoft.com/office/drawing/2014/main" id="{BA9E5813-5972-079B-C91F-20ED1CE0A025}"/>
              </a:ext>
            </a:extLst>
          </p:cNvPr>
          <p:cNvSpPr/>
          <p:nvPr/>
        </p:nvSpPr>
        <p:spPr>
          <a:xfrm flipH="1">
            <a:off x="2914536" y="4413497"/>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3" name="连接符: 肘形 455">
            <a:extLst>
              <a:ext uri="{FF2B5EF4-FFF2-40B4-BE49-F238E27FC236}">
                <a16:creationId xmlns:a16="http://schemas.microsoft.com/office/drawing/2014/main" id="{F4848940-E2AF-F698-EA35-790BF271ADCE}"/>
              </a:ext>
            </a:extLst>
          </p:cNvPr>
          <p:cNvCxnSpPr>
            <a:cxnSpLocks/>
            <a:stCxn id="488" idx="2"/>
            <a:endCxn id="404" idx="1"/>
          </p:cNvCxnSpPr>
          <p:nvPr/>
        </p:nvCxnSpPr>
        <p:spPr>
          <a:xfrm>
            <a:off x="2965554" y="4505733"/>
            <a:ext cx="242480" cy="400561"/>
          </a:xfrm>
          <a:prstGeom prst="bentConnector3">
            <a:avLst>
              <a:gd name="adj1" fmla="val 41311"/>
            </a:avLst>
          </a:prstGeom>
          <a:noFill/>
          <a:ln w="28575" cap="flat" cmpd="sng" algn="ctr">
            <a:solidFill>
              <a:srgbClr val="00B050"/>
            </a:solidFill>
            <a:prstDash val="solid"/>
            <a:miter lim="800000"/>
            <a:tailEnd type="triangle"/>
          </a:ln>
          <a:effectLst/>
        </p:spPr>
      </p:cxnSp>
      <p:grpSp>
        <p:nvGrpSpPr>
          <p:cNvPr id="414" name="组合 456">
            <a:extLst>
              <a:ext uri="{FF2B5EF4-FFF2-40B4-BE49-F238E27FC236}">
                <a16:creationId xmlns:a16="http://schemas.microsoft.com/office/drawing/2014/main" id="{61115011-44CE-087A-6C9C-9FA91DD923F5}"/>
              </a:ext>
            </a:extLst>
          </p:cNvPr>
          <p:cNvGrpSpPr/>
          <p:nvPr/>
        </p:nvGrpSpPr>
        <p:grpSpPr>
          <a:xfrm>
            <a:off x="3992762" y="4189460"/>
            <a:ext cx="216698" cy="491817"/>
            <a:chOff x="5492549" y="2556343"/>
            <a:chExt cx="271642" cy="675862"/>
          </a:xfrm>
        </p:grpSpPr>
        <p:sp>
          <p:nvSpPr>
            <p:cNvPr id="415" name="矩形: 圆角 457">
              <a:extLst>
                <a:ext uri="{FF2B5EF4-FFF2-40B4-BE49-F238E27FC236}">
                  <a16:creationId xmlns:a16="http://schemas.microsoft.com/office/drawing/2014/main" id="{A4336F3C-EDFC-E654-BB70-A6A2AE15C7E8}"/>
                </a:ext>
              </a:extLst>
            </p:cNvPr>
            <p:cNvSpPr/>
            <p:nvPr/>
          </p:nvSpPr>
          <p:spPr>
            <a:xfrm>
              <a:off x="5492549" y="2556343"/>
              <a:ext cx="256128" cy="675862"/>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6" name="文本框 459">
                  <a:extLst>
                    <a:ext uri="{FF2B5EF4-FFF2-40B4-BE49-F238E27FC236}">
                      <a16:creationId xmlns:a16="http://schemas.microsoft.com/office/drawing/2014/main" id="{C7DB5C09-9C93-2CAD-DD96-E1FCA710E551}"/>
                    </a:ext>
                  </a:extLst>
                </p:cNvPr>
                <p:cNvSpPr txBox="1"/>
                <p:nvPr/>
              </p:nvSpPr>
              <p:spPr>
                <a:xfrm>
                  <a:off x="5591685" y="2745667"/>
                  <a:ext cx="172506" cy="33836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r>
                              <m:rPr>
                                <m:nor/>
                              </m:rPr>
                              <a:rPr kumimoji="0" lang="zh-CN" altLang="en-US" sz="10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rPr>
                              <m:t> </m:t>
                            </m:r>
                          </m:sub>
                        </m:sSub>
                      </m:oMath>
                    </m:oMathPara>
                  </a14:m>
                  <a:endParaRPr kumimoji="0" lang="zh-CN" altLang="en-US" sz="12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98" name="文本框 459">
                  <a:extLst>
                    <a:ext uri="{FF2B5EF4-FFF2-40B4-BE49-F238E27FC236}">
                      <a16:creationId xmlns:a16="http://schemas.microsoft.com/office/drawing/2014/main" id="{07CCA587-A348-1F7A-EE6E-9FC71264EAA6}"/>
                    </a:ext>
                  </a:extLst>
                </p:cNvPr>
                <p:cNvSpPr txBox="1">
                  <a:spLocks noRot="1" noChangeAspect="1" noMove="1" noResize="1" noEditPoints="1" noAdjustHandles="1" noChangeArrowheads="1" noChangeShapeType="1" noTextEdit="1"/>
                </p:cNvSpPr>
                <p:nvPr/>
              </p:nvSpPr>
              <p:spPr>
                <a:xfrm>
                  <a:off x="5591685" y="2745667"/>
                  <a:ext cx="172506" cy="338360"/>
                </a:xfrm>
                <a:prstGeom prst="rect">
                  <a:avLst/>
                </a:prstGeom>
                <a:blipFill>
                  <a:blip r:embed="rId62"/>
                  <a:stretch>
                    <a:fillRect l="-41667" r="-33333" b="-19048"/>
                  </a:stretch>
                </a:blipFill>
              </p:spPr>
              <p:txBody>
                <a:bodyPr/>
                <a:lstStyle/>
                <a:p>
                  <a:r>
                    <a:rPr lang="en-CN">
                      <a:noFill/>
                    </a:rPr>
                    <a:t> </a:t>
                  </a:r>
                </a:p>
              </p:txBody>
            </p:sp>
          </mc:Fallback>
        </mc:AlternateContent>
      </p:grpSp>
      <p:sp>
        <p:nvSpPr>
          <p:cNvPr id="417" name="椭圆 471">
            <a:extLst>
              <a:ext uri="{FF2B5EF4-FFF2-40B4-BE49-F238E27FC236}">
                <a16:creationId xmlns:a16="http://schemas.microsoft.com/office/drawing/2014/main" id="{8D142724-CF54-5BC7-54BD-36ED48B448CB}"/>
              </a:ext>
            </a:extLst>
          </p:cNvPr>
          <p:cNvSpPr/>
          <p:nvPr/>
        </p:nvSpPr>
        <p:spPr>
          <a:xfrm flipH="1">
            <a:off x="4650655" y="458944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8" name="文本框 473">
                <a:extLst>
                  <a:ext uri="{FF2B5EF4-FFF2-40B4-BE49-F238E27FC236}">
                    <a16:creationId xmlns:a16="http://schemas.microsoft.com/office/drawing/2014/main" id="{E4A1D073-2A50-A7A8-2247-139630EA92B2}"/>
                  </a:ext>
                </a:extLst>
              </p:cNvPr>
              <p:cNvSpPr txBox="1"/>
              <p:nvPr/>
            </p:nvSpPr>
            <p:spPr>
              <a:xfrm>
                <a:off x="3426424" y="4984578"/>
                <a:ext cx="549032"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100" i="1" smtClean="0">
                          <a:solidFill>
                            <a:prstClr val="black"/>
                          </a:solidFill>
                          <a:latin typeface="Cambria Math" panose="02040503050406030204" pitchFamily="18" charset="0"/>
                          <a:ea typeface="Microsoft YaHei" panose="020B0503020204020204" pitchFamily="34" charset="-122"/>
                        </a:rPr>
                        <m:t>1−</m:t>
                      </m:r>
                      <m:r>
                        <a:rPr lang="zh-CN" altLang="en-US" sz="1100" i="1" smtClean="0">
                          <a:solidFill>
                            <a:prstClr val="black"/>
                          </a:solidFill>
                          <a:latin typeface="Cambria Math" panose="02040503050406030204" pitchFamily="18" charset="0"/>
                          <a:ea typeface="Microsoft YaHei" panose="020B0503020204020204" pitchFamily="34" charset="-122"/>
                        </a:rPr>
                        <m:t>𝜆</m:t>
                      </m:r>
                    </m:oMath>
                  </m:oMathPara>
                </a14:m>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18" name="文本框 473">
                <a:extLst>
                  <a:ext uri="{FF2B5EF4-FFF2-40B4-BE49-F238E27FC236}">
                    <a16:creationId xmlns:a16="http://schemas.microsoft.com/office/drawing/2014/main" id="{E4A1D073-2A50-A7A8-2247-139630EA92B2}"/>
                  </a:ext>
                </a:extLst>
              </p:cNvPr>
              <p:cNvSpPr txBox="1">
                <a:spLocks noRot="1" noChangeAspect="1" noMove="1" noResize="1" noEditPoints="1" noAdjustHandles="1" noChangeArrowheads="1" noChangeShapeType="1" noTextEdit="1"/>
              </p:cNvSpPr>
              <p:nvPr/>
            </p:nvSpPr>
            <p:spPr>
              <a:xfrm>
                <a:off x="3426424" y="4984578"/>
                <a:ext cx="549032" cy="261610"/>
              </a:xfrm>
              <a:prstGeom prst="rect">
                <a:avLst/>
              </a:prstGeom>
              <a:blipFill>
                <a:blip r:embed="rId63"/>
                <a:stretch>
                  <a:fillRect/>
                </a:stretch>
              </a:blipFill>
            </p:spPr>
            <p:txBody>
              <a:bodyPr/>
              <a:lstStyle/>
              <a:p>
                <a:r>
                  <a:rPr lang="en-CN">
                    <a:noFill/>
                  </a:rPr>
                  <a:t> </a:t>
                </a:r>
              </a:p>
            </p:txBody>
          </p:sp>
        </mc:Fallback>
      </mc:AlternateContent>
      <p:grpSp>
        <p:nvGrpSpPr>
          <p:cNvPr id="419" name="组合 474">
            <a:extLst>
              <a:ext uri="{FF2B5EF4-FFF2-40B4-BE49-F238E27FC236}">
                <a16:creationId xmlns:a16="http://schemas.microsoft.com/office/drawing/2014/main" id="{513FC594-2683-6B3E-78D0-F444DC2C4592}"/>
              </a:ext>
            </a:extLst>
          </p:cNvPr>
          <p:cNvGrpSpPr/>
          <p:nvPr/>
        </p:nvGrpSpPr>
        <p:grpSpPr>
          <a:xfrm rot="10800000">
            <a:off x="4580295" y="3628118"/>
            <a:ext cx="374764" cy="675861"/>
            <a:chOff x="980103" y="2794449"/>
            <a:chExt cx="683814" cy="811033"/>
          </a:xfrm>
        </p:grpSpPr>
        <mc:AlternateContent xmlns:mc="http://schemas.openxmlformats.org/markup-compatibility/2006" xmlns:a14="http://schemas.microsoft.com/office/drawing/2010/main">
          <mc:Choice Requires="a14">
            <p:sp>
              <p:nvSpPr>
                <p:cNvPr id="420" name="文本框 475">
                  <a:extLst>
                    <a:ext uri="{FF2B5EF4-FFF2-40B4-BE49-F238E27FC236}">
                      <a16:creationId xmlns:a16="http://schemas.microsoft.com/office/drawing/2014/main" id="{9F410AB8-3C99-D59B-D164-21B67AB9FC42}"/>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396" name="文本框 475">
                  <a:extLst>
                    <a:ext uri="{FF2B5EF4-FFF2-40B4-BE49-F238E27FC236}">
                      <a16:creationId xmlns:a16="http://schemas.microsoft.com/office/drawing/2014/main" id="{5B3B59C6-F840-87E4-B32D-D66B2A978F02}"/>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64"/>
                  <a:stretch>
                    <a:fillRect/>
                  </a:stretch>
                </a:blipFill>
              </p:spPr>
              <p:txBody>
                <a:bodyPr/>
                <a:lstStyle/>
                <a:p>
                  <a:r>
                    <a:rPr lang="en-CN">
                      <a:noFill/>
                    </a:rPr>
                    <a:t> </a:t>
                  </a:r>
                </a:p>
              </p:txBody>
            </p:sp>
          </mc:Fallback>
        </mc:AlternateContent>
        <p:sp>
          <p:nvSpPr>
            <p:cNvPr id="421" name="流程图: 手动操作 476">
              <a:extLst>
                <a:ext uri="{FF2B5EF4-FFF2-40B4-BE49-F238E27FC236}">
                  <a16:creationId xmlns:a16="http://schemas.microsoft.com/office/drawing/2014/main" id="{4ACFC22E-10FC-586E-2229-081A93DDC2ED}"/>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cxnSp>
        <p:nvCxnSpPr>
          <p:cNvPr id="422" name="连接符: 肘形 479">
            <a:extLst>
              <a:ext uri="{FF2B5EF4-FFF2-40B4-BE49-F238E27FC236}">
                <a16:creationId xmlns:a16="http://schemas.microsoft.com/office/drawing/2014/main" id="{274A2ED7-ACEA-8F77-2CF7-80881D4EEE7A}"/>
              </a:ext>
            </a:extLst>
          </p:cNvPr>
          <p:cNvCxnSpPr>
            <a:cxnSpLocks/>
            <a:stCxn id="415" idx="3"/>
            <a:endCxn id="425" idx="6"/>
          </p:cNvCxnSpPr>
          <p:nvPr/>
        </p:nvCxnSpPr>
        <p:spPr>
          <a:xfrm flipV="1">
            <a:off x="4197084" y="4006818"/>
            <a:ext cx="360186" cy="428551"/>
          </a:xfrm>
          <a:prstGeom prst="bentConnector3">
            <a:avLst>
              <a:gd name="adj1" fmla="val 47346"/>
            </a:avLst>
          </a:prstGeom>
          <a:noFill/>
          <a:ln w="28575" cap="flat" cmpd="sng" algn="ctr">
            <a:solidFill>
              <a:sysClr val="window" lastClr="FFFFFF">
                <a:lumMod val="50000"/>
              </a:sysClr>
            </a:solidFill>
            <a:prstDash val="solid"/>
            <a:miter lim="800000"/>
            <a:tailEnd type="triangle"/>
          </a:ln>
          <a:effectLst/>
        </p:spPr>
      </p:cxnSp>
      <p:cxnSp>
        <p:nvCxnSpPr>
          <p:cNvPr id="423" name="直接箭头连接符 480">
            <a:extLst>
              <a:ext uri="{FF2B5EF4-FFF2-40B4-BE49-F238E27FC236}">
                <a16:creationId xmlns:a16="http://schemas.microsoft.com/office/drawing/2014/main" id="{D7478266-E5CF-17B0-2161-F79192FF8CE2}"/>
              </a:ext>
            </a:extLst>
          </p:cNvPr>
          <p:cNvCxnSpPr>
            <a:cxnSpLocks/>
            <a:stCxn id="402" idx="3"/>
            <a:endCxn id="424" idx="6"/>
          </p:cNvCxnSpPr>
          <p:nvPr/>
        </p:nvCxnSpPr>
        <p:spPr>
          <a:xfrm flipV="1">
            <a:off x="3433231" y="3889215"/>
            <a:ext cx="1125472" cy="1958"/>
          </a:xfrm>
          <a:prstGeom prst="straightConnector1">
            <a:avLst/>
          </a:prstGeom>
          <a:noFill/>
          <a:ln w="28575" cap="flat" cmpd="sng" algn="ctr">
            <a:solidFill>
              <a:srgbClr val="00B0F0"/>
            </a:solidFill>
            <a:prstDash val="solid"/>
            <a:miter lim="800000"/>
            <a:tailEnd type="triangle"/>
          </a:ln>
          <a:effectLst/>
        </p:spPr>
      </p:cxnSp>
      <p:sp>
        <p:nvSpPr>
          <p:cNvPr id="424" name="椭圆 481">
            <a:extLst>
              <a:ext uri="{FF2B5EF4-FFF2-40B4-BE49-F238E27FC236}">
                <a16:creationId xmlns:a16="http://schemas.microsoft.com/office/drawing/2014/main" id="{26CAD61B-A1CC-49A1-F19F-6262981DAE18}"/>
              </a:ext>
            </a:extLst>
          </p:cNvPr>
          <p:cNvSpPr/>
          <p:nvPr/>
        </p:nvSpPr>
        <p:spPr>
          <a:xfrm flipH="1">
            <a:off x="4558703" y="386635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5" name="椭圆 482">
            <a:extLst>
              <a:ext uri="{FF2B5EF4-FFF2-40B4-BE49-F238E27FC236}">
                <a16:creationId xmlns:a16="http://schemas.microsoft.com/office/drawing/2014/main" id="{24B7C20D-73CC-E693-7F98-93CEE23561AC}"/>
              </a:ext>
            </a:extLst>
          </p:cNvPr>
          <p:cNvSpPr/>
          <p:nvPr/>
        </p:nvSpPr>
        <p:spPr>
          <a:xfrm flipH="1">
            <a:off x="4557270" y="3983958"/>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26" name="组合 483">
            <a:extLst>
              <a:ext uri="{FF2B5EF4-FFF2-40B4-BE49-F238E27FC236}">
                <a16:creationId xmlns:a16="http://schemas.microsoft.com/office/drawing/2014/main" id="{F7D3EA3C-2FCA-7E06-2579-DE61521B4D99}"/>
              </a:ext>
            </a:extLst>
          </p:cNvPr>
          <p:cNvGrpSpPr/>
          <p:nvPr/>
        </p:nvGrpSpPr>
        <p:grpSpPr>
          <a:xfrm rot="10800000">
            <a:off x="4581246" y="4470267"/>
            <a:ext cx="374764" cy="675861"/>
            <a:chOff x="980103" y="2794449"/>
            <a:chExt cx="683814" cy="811033"/>
          </a:xfrm>
        </p:grpSpPr>
        <mc:AlternateContent xmlns:mc="http://schemas.openxmlformats.org/markup-compatibility/2006" xmlns:a14="http://schemas.microsoft.com/office/drawing/2010/main">
          <mc:Choice Requires="a14">
            <p:sp>
              <p:nvSpPr>
                <p:cNvPr id="427" name="文本框 484">
                  <a:extLst>
                    <a:ext uri="{FF2B5EF4-FFF2-40B4-BE49-F238E27FC236}">
                      <a16:creationId xmlns:a16="http://schemas.microsoft.com/office/drawing/2014/main" id="{5E39D90A-8B81-1F10-E7FA-D573835BA0AC}"/>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25" name="文本框 124">
                  <a:extLst>
                    <a:ext uri="{FF2B5EF4-FFF2-40B4-BE49-F238E27FC236}">
                      <a16:creationId xmlns:a16="http://schemas.microsoft.com/office/drawing/2014/main" id="{9AC45CA2-66A8-31DC-640A-571F636D5B03}"/>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15"/>
                  <a:stretch>
                    <a:fillRect/>
                  </a:stretch>
                </a:blipFill>
              </p:spPr>
              <p:txBody>
                <a:bodyPr/>
                <a:lstStyle/>
                <a:p>
                  <a:r>
                    <a:rPr lang="zh-CN" altLang="en-US">
                      <a:noFill/>
                    </a:rPr>
                    <a:t> </a:t>
                  </a:r>
                </a:p>
              </p:txBody>
            </p:sp>
          </mc:Fallback>
        </mc:AlternateContent>
        <p:sp>
          <p:nvSpPr>
            <p:cNvPr id="428" name="流程图: 手动操作 485">
              <a:extLst>
                <a:ext uri="{FF2B5EF4-FFF2-40B4-BE49-F238E27FC236}">
                  <a16:creationId xmlns:a16="http://schemas.microsoft.com/office/drawing/2014/main" id="{8F2EF362-825A-F9D3-0400-675E3A140390}"/>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29" name="椭圆 486">
            <a:extLst>
              <a:ext uri="{FF2B5EF4-FFF2-40B4-BE49-F238E27FC236}">
                <a16:creationId xmlns:a16="http://schemas.microsoft.com/office/drawing/2014/main" id="{25D5BBBD-96C6-845E-2913-97ACD8184BBE}"/>
              </a:ext>
            </a:extLst>
          </p:cNvPr>
          <p:cNvSpPr/>
          <p:nvPr/>
        </p:nvSpPr>
        <p:spPr>
          <a:xfrm flipH="1">
            <a:off x="4541059" y="4727007"/>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0" name="连接符: 肘形 487">
            <a:extLst>
              <a:ext uri="{FF2B5EF4-FFF2-40B4-BE49-F238E27FC236}">
                <a16:creationId xmlns:a16="http://schemas.microsoft.com/office/drawing/2014/main" id="{46194A04-5F3C-3CF4-29DD-05893E58213C}"/>
              </a:ext>
            </a:extLst>
          </p:cNvPr>
          <p:cNvCxnSpPr>
            <a:cxnSpLocks/>
            <a:stCxn id="415" idx="3"/>
            <a:endCxn id="431" idx="6"/>
          </p:cNvCxnSpPr>
          <p:nvPr/>
        </p:nvCxnSpPr>
        <p:spPr>
          <a:xfrm>
            <a:off x="4197084" y="4435369"/>
            <a:ext cx="343975" cy="314498"/>
          </a:xfrm>
          <a:prstGeom prst="bentConnector3">
            <a:avLst>
              <a:gd name="adj1" fmla="val 50000"/>
            </a:avLst>
          </a:prstGeom>
          <a:noFill/>
          <a:ln w="28575" cap="flat" cmpd="sng" algn="ctr">
            <a:solidFill>
              <a:sysClr val="window" lastClr="FFFFFF">
                <a:lumMod val="50000"/>
              </a:sysClr>
            </a:solidFill>
            <a:prstDash val="solid"/>
            <a:miter lim="800000"/>
            <a:tailEnd type="triangle"/>
          </a:ln>
          <a:effectLst/>
        </p:spPr>
      </p:cxnSp>
      <p:sp>
        <p:nvSpPr>
          <p:cNvPr id="431" name="椭圆 492">
            <a:extLst>
              <a:ext uri="{FF2B5EF4-FFF2-40B4-BE49-F238E27FC236}">
                <a16:creationId xmlns:a16="http://schemas.microsoft.com/office/drawing/2014/main" id="{8F98802E-A43F-B79A-842E-1B204E1B6B6C}"/>
              </a:ext>
            </a:extLst>
          </p:cNvPr>
          <p:cNvSpPr/>
          <p:nvPr/>
        </p:nvSpPr>
        <p:spPr>
          <a:xfrm flipH="1">
            <a:off x="4541059" y="4727007"/>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32" name="椭圆 499">
            <a:extLst>
              <a:ext uri="{FF2B5EF4-FFF2-40B4-BE49-F238E27FC236}">
                <a16:creationId xmlns:a16="http://schemas.microsoft.com/office/drawing/2014/main" id="{23D34D23-8563-ADF9-2548-D23F1B1DE33C}"/>
              </a:ext>
            </a:extLst>
          </p:cNvPr>
          <p:cNvSpPr/>
          <p:nvPr/>
        </p:nvSpPr>
        <p:spPr>
          <a:xfrm flipH="1">
            <a:off x="4541059" y="487735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3" name="直接箭头连接符 500">
            <a:extLst>
              <a:ext uri="{FF2B5EF4-FFF2-40B4-BE49-F238E27FC236}">
                <a16:creationId xmlns:a16="http://schemas.microsoft.com/office/drawing/2014/main" id="{6E7F2FED-31B3-EC3C-1F62-F44E4B3EC473}"/>
              </a:ext>
            </a:extLst>
          </p:cNvPr>
          <p:cNvCxnSpPr>
            <a:cxnSpLocks/>
            <a:stCxn id="405" idx="3"/>
            <a:endCxn id="432" idx="6"/>
          </p:cNvCxnSpPr>
          <p:nvPr/>
        </p:nvCxnSpPr>
        <p:spPr>
          <a:xfrm>
            <a:off x="3422538" y="4898295"/>
            <a:ext cx="1118521" cy="1924"/>
          </a:xfrm>
          <a:prstGeom prst="straightConnector1">
            <a:avLst/>
          </a:prstGeom>
          <a:noFill/>
          <a:ln w="28575" cap="flat" cmpd="sng" algn="ctr">
            <a:solidFill>
              <a:srgbClr val="00B050"/>
            </a:solidFill>
            <a:prstDash val="solid"/>
            <a:miter lim="800000"/>
            <a:tailEnd type="triangle"/>
          </a:ln>
          <a:effectLst/>
        </p:spPr>
      </p:cxnSp>
      <p:pic>
        <p:nvPicPr>
          <p:cNvPr id="434" name="图片 502">
            <a:extLst>
              <a:ext uri="{FF2B5EF4-FFF2-40B4-BE49-F238E27FC236}">
                <a16:creationId xmlns:a16="http://schemas.microsoft.com/office/drawing/2014/main" id="{A95E021E-79BD-3438-1DFA-3175444FB36B}"/>
              </a:ext>
            </a:extLst>
          </p:cNvPr>
          <p:cNvPicPr>
            <a:picLocks noChangeAspect="1"/>
          </p:cNvPicPr>
          <p:nvPr/>
        </p:nvPicPr>
        <p:blipFill>
          <a:blip r:embed="rId53"/>
          <a:srcRect/>
          <a:stretch/>
        </p:blipFill>
        <p:spPr>
          <a:xfrm>
            <a:off x="5255114" y="3648055"/>
            <a:ext cx="468000" cy="468000"/>
          </a:xfrm>
          <a:prstGeom prst="rect">
            <a:avLst/>
          </a:prstGeom>
          <a:ln>
            <a:solidFill>
              <a:srgbClr val="00B0F0"/>
            </a:solidFill>
          </a:ln>
        </p:spPr>
      </p:pic>
      <p:pic>
        <p:nvPicPr>
          <p:cNvPr id="435" name="图片 505">
            <a:extLst>
              <a:ext uri="{FF2B5EF4-FFF2-40B4-BE49-F238E27FC236}">
                <a16:creationId xmlns:a16="http://schemas.microsoft.com/office/drawing/2014/main" id="{99C53778-9A20-9EEF-5053-E55B3B6B4E00}"/>
              </a:ext>
            </a:extLst>
          </p:cNvPr>
          <p:cNvPicPr>
            <a:picLocks noChangeAspect="1"/>
          </p:cNvPicPr>
          <p:nvPr/>
        </p:nvPicPr>
        <p:blipFill>
          <a:blip r:embed="rId65"/>
          <a:srcRect/>
          <a:stretch/>
        </p:blipFill>
        <p:spPr>
          <a:xfrm>
            <a:off x="6096000" y="3656799"/>
            <a:ext cx="468000" cy="468000"/>
          </a:xfrm>
          <a:prstGeom prst="rect">
            <a:avLst/>
          </a:prstGeom>
          <a:ln>
            <a:solidFill>
              <a:srgbClr val="FFC000"/>
            </a:solidFill>
          </a:ln>
        </p:spPr>
      </p:pic>
      <p:pic>
        <p:nvPicPr>
          <p:cNvPr id="436" name="图片 65">
            <a:extLst>
              <a:ext uri="{FF2B5EF4-FFF2-40B4-BE49-F238E27FC236}">
                <a16:creationId xmlns:a16="http://schemas.microsoft.com/office/drawing/2014/main" id="{D8CB753F-1DF7-970C-CA21-D7516C33DC72}"/>
              </a:ext>
            </a:extLst>
          </p:cNvPr>
          <p:cNvPicPr>
            <a:picLocks noChangeAspect="1"/>
          </p:cNvPicPr>
          <p:nvPr/>
        </p:nvPicPr>
        <p:blipFill>
          <a:blip r:embed="rId66"/>
          <a:srcRect/>
          <a:stretch/>
        </p:blipFill>
        <p:spPr>
          <a:xfrm>
            <a:off x="6918993" y="3644498"/>
            <a:ext cx="468000" cy="468000"/>
          </a:xfrm>
          <a:prstGeom prst="rect">
            <a:avLst/>
          </a:prstGeom>
          <a:ln>
            <a:solidFill>
              <a:srgbClr val="00B050"/>
            </a:solidFill>
          </a:ln>
        </p:spPr>
      </p:pic>
      <p:cxnSp>
        <p:nvCxnSpPr>
          <p:cNvPr id="437" name="直接箭头连接符 66">
            <a:extLst>
              <a:ext uri="{FF2B5EF4-FFF2-40B4-BE49-F238E27FC236}">
                <a16:creationId xmlns:a16="http://schemas.microsoft.com/office/drawing/2014/main" id="{22E1992E-6189-A00A-8D71-331A25CED83B}"/>
              </a:ext>
            </a:extLst>
          </p:cNvPr>
          <p:cNvCxnSpPr>
            <a:cxnSpLocks/>
          </p:cNvCxnSpPr>
          <p:nvPr/>
        </p:nvCxnSpPr>
        <p:spPr>
          <a:xfrm flipV="1">
            <a:off x="4994380" y="3972869"/>
            <a:ext cx="197949" cy="1"/>
          </a:xfrm>
          <a:prstGeom prst="straightConnector1">
            <a:avLst/>
          </a:prstGeom>
          <a:noFill/>
          <a:ln w="28575" cap="flat" cmpd="sng" algn="ctr">
            <a:solidFill>
              <a:sysClr val="windowText" lastClr="000000"/>
            </a:solidFill>
            <a:prstDash val="solid"/>
            <a:miter lim="800000"/>
            <a:tailEnd type="triangle"/>
          </a:ln>
          <a:effectLst/>
        </p:spPr>
      </p:cxnSp>
      <p:cxnSp>
        <p:nvCxnSpPr>
          <p:cNvPr id="438" name="直接箭头连接符 68">
            <a:extLst>
              <a:ext uri="{FF2B5EF4-FFF2-40B4-BE49-F238E27FC236}">
                <a16:creationId xmlns:a16="http://schemas.microsoft.com/office/drawing/2014/main" id="{7E3FB7E0-D3B7-7CB9-CE0F-407D0FA4D254}"/>
              </a:ext>
            </a:extLst>
          </p:cNvPr>
          <p:cNvCxnSpPr>
            <a:cxnSpLocks/>
          </p:cNvCxnSpPr>
          <p:nvPr/>
        </p:nvCxnSpPr>
        <p:spPr>
          <a:xfrm>
            <a:off x="4986214" y="4816174"/>
            <a:ext cx="202135" cy="3072"/>
          </a:xfrm>
          <a:prstGeom prst="straightConnector1">
            <a:avLst/>
          </a:prstGeom>
          <a:noFill/>
          <a:ln w="28575"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439" name="文本框 77">
                <a:extLst>
                  <a:ext uri="{FF2B5EF4-FFF2-40B4-BE49-F238E27FC236}">
                    <a16:creationId xmlns:a16="http://schemas.microsoft.com/office/drawing/2014/main" id="{5F5B5FAE-286D-59CE-5974-BE7722D767BF}"/>
                  </a:ext>
                </a:extLst>
              </p:cNvPr>
              <p:cNvSpPr txBox="1"/>
              <p:nvPr/>
            </p:nvSpPr>
            <p:spPr>
              <a:xfrm>
                <a:off x="5315857" y="4130789"/>
                <a:ext cx="348109" cy="248979"/>
              </a:xfrm>
              <a:prstGeom prst="rect">
                <a:avLst/>
              </a:prstGeom>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39" name="文本框 77">
                <a:extLst>
                  <a:ext uri="{FF2B5EF4-FFF2-40B4-BE49-F238E27FC236}">
                    <a16:creationId xmlns:a16="http://schemas.microsoft.com/office/drawing/2014/main" id="{5F5B5FAE-286D-59CE-5974-BE7722D767BF}"/>
                  </a:ext>
                </a:extLst>
              </p:cNvPr>
              <p:cNvSpPr txBox="1">
                <a:spLocks noRot="1" noChangeAspect="1" noMove="1" noResize="1" noEditPoints="1" noAdjustHandles="1" noChangeArrowheads="1" noChangeShapeType="1" noTextEdit="1"/>
              </p:cNvSpPr>
              <p:nvPr/>
            </p:nvSpPr>
            <p:spPr>
              <a:xfrm>
                <a:off x="5315857" y="4130789"/>
                <a:ext cx="348109" cy="248979"/>
              </a:xfrm>
              <a:prstGeom prst="rect">
                <a:avLst/>
              </a:prstGeom>
              <a:blipFill>
                <a:blip r:embed="rId67"/>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0" name="文本框 78">
                <a:extLst>
                  <a:ext uri="{FF2B5EF4-FFF2-40B4-BE49-F238E27FC236}">
                    <a16:creationId xmlns:a16="http://schemas.microsoft.com/office/drawing/2014/main" id="{6B254EE4-B845-8C93-3A36-22405EE5CDBC}"/>
                  </a:ext>
                </a:extLst>
              </p:cNvPr>
              <p:cNvSpPr txBox="1"/>
              <p:nvPr/>
            </p:nvSpPr>
            <p:spPr>
              <a:xfrm>
                <a:off x="6113702" y="4128218"/>
                <a:ext cx="4218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0" name="文本框 78">
                <a:extLst>
                  <a:ext uri="{FF2B5EF4-FFF2-40B4-BE49-F238E27FC236}">
                    <a16:creationId xmlns:a16="http://schemas.microsoft.com/office/drawing/2014/main" id="{6B254EE4-B845-8C93-3A36-22405EE5CDBC}"/>
                  </a:ext>
                </a:extLst>
              </p:cNvPr>
              <p:cNvSpPr txBox="1">
                <a:spLocks noRot="1" noChangeAspect="1" noMove="1" noResize="1" noEditPoints="1" noAdjustHandles="1" noChangeArrowheads="1" noChangeShapeType="1" noTextEdit="1"/>
              </p:cNvSpPr>
              <p:nvPr/>
            </p:nvSpPr>
            <p:spPr>
              <a:xfrm>
                <a:off x="6113702" y="4128218"/>
                <a:ext cx="421846" cy="248979"/>
              </a:xfrm>
              <a:prstGeom prst="rect">
                <a:avLst/>
              </a:prstGeom>
              <a:blipFill>
                <a:blip r:embed="rId6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1" name="文本框 80">
                <a:extLst>
                  <a:ext uri="{FF2B5EF4-FFF2-40B4-BE49-F238E27FC236}">
                    <a16:creationId xmlns:a16="http://schemas.microsoft.com/office/drawing/2014/main" id="{53F09B5F-9863-5583-BC3F-B24F81B17AC0}"/>
                  </a:ext>
                </a:extLst>
              </p:cNvPr>
              <p:cNvSpPr txBox="1"/>
              <p:nvPr/>
            </p:nvSpPr>
            <p:spPr>
              <a:xfrm>
                <a:off x="6977441" y="4113687"/>
                <a:ext cx="351058"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1" name="文本框 80">
                <a:extLst>
                  <a:ext uri="{FF2B5EF4-FFF2-40B4-BE49-F238E27FC236}">
                    <a16:creationId xmlns:a16="http://schemas.microsoft.com/office/drawing/2014/main" id="{53F09B5F-9863-5583-BC3F-B24F81B17AC0}"/>
                  </a:ext>
                </a:extLst>
              </p:cNvPr>
              <p:cNvSpPr txBox="1">
                <a:spLocks noRot="1" noChangeAspect="1" noMove="1" noResize="1" noEditPoints="1" noAdjustHandles="1" noChangeArrowheads="1" noChangeShapeType="1" noTextEdit="1"/>
              </p:cNvSpPr>
              <p:nvPr/>
            </p:nvSpPr>
            <p:spPr>
              <a:xfrm>
                <a:off x="6977441" y="4113687"/>
                <a:ext cx="351058" cy="248979"/>
              </a:xfrm>
              <a:prstGeom prst="rect">
                <a:avLst/>
              </a:prstGeom>
              <a:blipFill>
                <a:blip r:embed="rId69"/>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2" name="文本框 81">
                <a:extLst>
                  <a:ext uri="{FF2B5EF4-FFF2-40B4-BE49-F238E27FC236}">
                    <a16:creationId xmlns:a16="http://schemas.microsoft.com/office/drawing/2014/main" id="{28A9724F-C5A4-5B37-DFFC-6D8E02923D0A}"/>
                  </a:ext>
                </a:extLst>
              </p:cNvPr>
              <p:cNvSpPr txBox="1"/>
              <p:nvPr/>
            </p:nvSpPr>
            <p:spPr>
              <a:xfrm>
                <a:off x="5343983" y="5004597"/>
                <a:ext cx="326307"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2" name="文本框 81">
                <a:extLst>
                  <a:ext uri="{FF2B5EF4-FFF2-40B4-BE49-F238E27FC236}">
                    <a16:creationId xmlns:a16="http://schemas.microsoft.com/office/drawing/2014/main" id="{28A9724F-C5A4-5B37-DFFC-6D8E02923D0A}"/>
                  </a:ext>
                </a:extLst>
              </p:cNvPr>
              <p:cNvSpPr txBox="1">
                <a:spLocks noRot="1" noChangeAspect="1" noMove="1" noResize="1" noEditPoints="1" noAdjustHandles="1" noChangeArrowheads="1" noChangeShapeType="1" noTextEdit="1"/>
              </p:cNvSpPr>
              <p:nvPr/>
            </p:nvSpPr>
            <p:spPr>
              <a:xfrm>
                <a:off x="5343983" y="5004597"/>
                <a:ext cx="326307" cy="248979"/>
              </a:xfrm>
              <a:prstGeom prst="rect">
                <a:avLst/>
              </a:prstGeom>
              <a:blipFill>
                <a:blip r:embed="rId70"/>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3" name="文本框 82">
                <a:extLst>
                  <a:ext uri="{FF2B5EF4-FFF2-40B4-BE49-F238E27FC236}">
                    <a16:creationId xmlns:a16="http://schemas.microsoft.com/office/drawing/2014/main" id="{6A695D87-47B4-2876-FB46-608DE7B39234}"/>
                  </a:ext>
                </a:extLst>
              </p:cNvPr>
              <p:cNvSpPr txBox="1"/>
              <p:nvPr/>
            </p:nvSpPr>
            <p:spPr>
              <a:xfrm>
                <a:off x="6128822" y="4974840"/>
                <a:ext cx="4000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3" name="文本框 82">
                <a:extLst>
                  <a:ext uri="{FF2B5EF4-FFF2-40B4-BE49-F238E27FC236}">
                    <a16:creationId xmlns:a16="http://schemas.microsoft.com/office/drawing/2014/main" id="{6A695D87-47B4-2876-FB46-608DE7B39234}"/>
                  </a:ext>
                </a:extLst>
              </p:cNvPr>
              <p:cNvSpPr txBox="1">
                <a:spLocks noRot="1" noChangeAspect="1" noMove="1" noResize="1" noEditPoints="1" noAdjustHandles="1" noChangeArrowheads="1" noChangeShapeType="1" noTextEdit="1"/>
              </p:cNvSpPr>
              <p:nvPr/>
            </p:nvSpPr>
            <p:spPr>
              <a:xfrm>
                <a:off x="6128822" y="4974840"/>
                <a:ext cx="400046" cy="248979"/>
              </a:xfrm>
              <a:prstGeom prst="rect">
                <a:avLst/>
              </a:prstGeom>
              <a:blipFill>
                <a:blip r:embed="rId7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4" name="文本框 84">
                <a:extLst>
                  <a:ext uri="{FF2B5EF4-FFF2-40B4-BE49-F238E27FC236}">
                    <a16:creationId xmlns:a16="http://schemas.microsoft.com/office/drawing/2014/main" id="{AE6DF7AC-82CB-9535-6F69-2830EEBB0FF2}"/>
                  </a:ext>
                </a:extLst>
              </p:cNvPr>
              <p:cNvSpPr txBox="1"/>
              <p:nvPr/>
            </p:nvSpPr>
            <p:spPr>
              <a:xfrm>
                <a:off x="6987439" y="5021114"/>
                <a:ext cx="32925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4" name="文本框 84">
                <a:extLst>
                  <a:ext uri="{FF2B5EF4-FFF2-40B4-BE49-F238E27FC236}">
                    <a16:creationId xmlns:a16="http://schemas.microsoft.com/office/drawing/2014/main" id="{AE6DF7AC-82CB-9535-6F69-2830EEBB0FF2}"/>
                  </a:ext>
                </a:extLst>
              </p:cNvPr>
              <p:cNvSpPr txBox="1">
                <a:spLocks noRot="1" noChangeAspect="1" noMove="1" noResize="1" noEditPoints="1" noAdjustHandles="1" noChangeArrowheads="1" noChangeShapeType="1" noTextEdit="1"/>
              </p:cNvSpPr>
              <p:nvPr/>
            </p:nvSpPr>
            <p:spPr>
              <a:xfrm>
                <a:off x="6987439" y="5021114"/>
                <a:ext cx="329256" cy="248979"/>
              </a:xfrm>
              <a:prstGeom prst="rect">
                <a:avLst/>
              </a:prstGeom>
              <a:blipFill>
                <a:blip r:embed="rId72"/>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5" name="文本框 87">
                <a:extLst>
                  <a:ext uri="{FF2B5EF4-FFF2-40B4-BE49-F238E27FC236}">
                    <a16:creationId xmlns:a16="http://schemas.microsoft.com/office/drawing/2014/main" id="{3DED456A-88EC-C2CD-49D1-1A315122DA5D}"/>
                  </a:ext>
                </a:extLst>
              </p:cNvPr>
              <p:cNvSpPr txBox="1"/>
              <p:nvPr/>
            </p:nvSpPr>
            <p:spPr>
              <a:xfrm>
                <a:off x="6314844" y="3196803"/>
                <a:ext cx="217010" cy="246221"/>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1000" smtClean="0">
                          <a:solidFill>
                            <a:prstClr val="black"/>
                          </a:solidFill>
                          <a:latin typeface="Cambria Math" panose="02040503050406030204" pitchFamily="18" charset="0"/>
                          <a:ea typeface="Microsoft YaHei" panose="020B0503020204020204" pitchFamily="34" charset="-122"/>
                        </a:rPr>
                        <m:t>E</m:t>
                      </m:r>
                    </m:oMath>
                  </m:oMathPara>
                </a14:m>
                <a:endParaRPr lang="zh-CN" altLang="en-US" sz="100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45" name="文本框 87">
                <a:extLst>
                  <a:ext uri="{FF2B5EF4-FFF2-40B4-BE49-F238E27FC236}">
                    <a16:creationId xmlns:a16="http://schemas.microsoft.com/office/drawing/2014/main" id="{3DED456A-88EC-C2CD-49D1-1A315122DA5D}"/>
                  </a:ext>
                </a:extLst>
              </p:cNvPr>
              <p:cNvSpPr txBox="1">
                <a:spLocks noRot="1" noChangeAspect="1" noMove="1" noResize="1" noEditPoints="1" noAdjustHandles="1" noChangeArrowheads="1" noChangeShapeType="1" noTextEdit="1"/>
              </p:cNvSpPr>
              <p:nvPr/>
            </p:nvSpPr>
            <p:spPr>
              <a:xfrm>
                <a:off x="6314844" y="3196803"/>
                <a:ext cx="217010" cy="246221"/>
              </a:xfrm>
              <a:prstGeom prst="rect">
                <a:avLst/>
              </a:prstGeom>
              <a:blipFill>
                <a:blip r:embed="rId73"/>
                <a:stretch>
                  <a:fillRect/>
                </a:stretch>
              </a:blipFill>
              <a:ln w="19050">
                <a:noFill/>
              </a:ln>
            </p:spPr>
            <p:txBody>
              <a:bodyPr/>
              <a:lstStyle/>
              <a:p>
                <a:r>
                  <a:rPr lang="en-CN">
                    <a:noFill/>
                  </a:rPr>
                  <a:t> </a:t>
                </a:r>
              </a:p>
            </p:txBody>
          </p:sp>
        </mc:Fallback>
      </mc:AlternateContent>
      <p:sp>
        <p:nvSpPr>
          <p:cNvPr id="446" name="流程图: 手动操作 88">
            <a:extLst>
              <a:ext uri="{FF2B5EF4-FFF2-40B4-BE49-F238E27FC236}">
                <a16:creationId xmlns:a16="http://schemas.microsoft.com/office/drawing/2014/main" id="{6CB9505A-4F0B-3032-65EF-EDA08F743266}"/>
              </a:ext>
            </a:extLst>
          </p:cNvPr>
          <p:cNvSpPr/>
          <p:nvPr/>
        </p:nvSpPr>
        <p:spPr>
          <a:xfrm rot="10800000">
            <a:off x="6099215" y="3204370"/>
            <a:ext cx="500501" cy="235014"/>
          </a:xfrm>
          <a:prstGeom prst="flowChartManualOperation">
            <a:avLst/>
          </a:prstGeom>
          <a:noFill/>
          <a:ln w="1905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47" name="图片 91" descr="形状&#10;&#10;低可信度描述已自动生成">
            <a:extLst>
              <a:ext uri="{FF2B5EF4-FFF2-40B4-BE49-F238E27FC236}">
                <a16:creationId xmlns:a16="http://schemas.microsoft.com/office/drawing/2014/main" id="{BF3F5AB8-4739-4989-63C3-37D40B0F45EC}"/>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6164389" y="3229913"/>
            <a:ext cx="180000" cy="180000"/>
          </a:xfrm>
          <a:prstGeom prst="rect">
            <a:avLst/>
          </a:prstGeom>
        </p:spPr>
      </p:pic>
      <p:sp>
        <p:nvSpPr>
          <p:cNvPr id="448" name="矩形: 圆角 93">
            <a:extLst>
              <a:ext uri="{FF2B5EF4-FFF2-40B4-BE49-F238E27FC236}">
                <a16:creationId xmlns:a16="http://schemas.microsoft.com/office/drawing/2014/main" id="{2F7BDAFB-C6F5-4048-8097-7457E06D754E}"/>
              </a:ext>
            </a:extLst>
          </p:cNvPr>
          <p:cNvSpPr/>
          <p:nvPr/>
        </p:nvSpPr>
        <p:spPr>
          <a:xfrm>
            <a:off x="6050344" y="2849596"/>
            <a:ext cx="549372" cy="200000"/>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49" name="文本框 94">
                <a:extLst>
                  <a:ext uri="{FF2B5EF4-FFF2-40B4-BE49-F238E27FC236}">
                    <a16:creationId xmlns:a16="http://schemas.microsoft.com/office/drawing/2014/main" id="{4A2C6B6D-1955-DA9A-3302-4FF9BC36F00C}"/>
                  </a:ext>
                </a:extLst>
              </p:cNvPr>
              <p:cNvSpPr txBox="1"/>
              <p:nvPr/>
            </p:nvSpPr>
            <p:spPr>
              <a:xfrm>
                <a:off x="6276309" y="2809860"/>
                <a:ext cx="137614" cy="246221"/>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acc>
                            <m:accPr>
                              <m:chr m:val="̃"/>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acc>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sub>
                      </m:sSub>
                    </m:oMath>
                  </m:oMathPara>
                </a14:m>
                <a:endParaRPr kumimoji="0" lang="zh-CN"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49" name="文本框 94">
                <a:extLst>
                  <a:ext uri="{FF2B5EF4-FFF2-40B4-BE49-F238E27FC236}">
                    <a16:creationId xmlns:a16="http://schemas.microsoft.com/office/drawing/2014/main" id="{4A2C6B6D-1955-DA9A-3302-4FF9BC36F00C}"/>
                  </a:ext>
                </a:extLst>
              </p:cNvPr>
              <p:cNvSpPr txBox="1">
                <a:spLocks noRot="1" noChangeAspect="1" noMove="1" noResize="1" noEditPoints="1" noAdjustHandles="1" noChangeArrowheads="1" noChangeShapeType="1" noTextEdit="1"/>
              </p:cNvSpPr>
              <p:nvPr/>
            </p:nvSpPr>
            <p:spPr>
              <a:xfrm>
                <a:off x="6276309" y="2809860"/>
                <a:ext cx="137614" cy="246221"/>
              </a:xfrm>
              <a:prstGeom prst="rect">
                <a:avLst/>
              </a:prstGeom>
              <a:blipFill>
                <a:blip r:embed="rId75"/>
                <a:stretch>
                  <a:fillRect l="-27273"/>
                </a:stretch>
              </a:blipFill>
            </p:spPr>
            <p:txBody>
              <a:bodyPr/>
              <a:lstStyle/>
              <a:p>
                <a:r>
                  <a:rPr lang="en-CN">
                    <a:noFill/>
                  </a:rPr>
                  <a:t> </a:t>
                </a:r>
              </a:p>
            </p:txBody>
          </p:sp>
        </mc:Fallback>
      </mc:AlternateContent>
      <p:sp>
        <p:nvSpPr>
          <p:cNvPr id="450" name="椭圆 98">
            <a:extLst>
              <a:ext uri="{FF2B5EF4-FFF2-40B4-BE49-F238E27FC236}">
                <a16:creationId xmlns:a16="http://schemas.microsoft.com/office/drawing/2014/main" id="{F0D32C2A-CDD8-D333-FF1B-5879D83310DF}"/>
              </a:ext>
            </a:extLst>
          </p:cNvPr>
          <p:cNvSpPr/>
          <p:nvPr/>
        </p:nvSpPr>
        <p:spPr>
          <a:xfrm flipH="1">
            <a:off x="6012775" y="2389098"/>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51" name="椭圆 100">
            <a:extLst>
              <a:ext uri="{FF2B5EF4-FFF2-40B4-BE49-F238E27FC236}">
                <a16:creationId xmlns:a16="http://schemas.microsoft.com/office/drawing/2014/main" id="{9774AA24-8A98-4F95-7DFF-72D43CA65F72}"/>
              </a:ext>
            </a:extLst>
          </p:cNvPr>
          <p:cNvSpPr/>
          <p:nvPr/>
        </p:nvSpPr>
        <p:spPr>
          <a:xfrm flipH="1">
            <a:off x="4419326" y="404938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52" name="连接符: 肘形 101">
            <a:extLst>
              <a:ext uri="{FF2B5EF4-FFF2-40B4-BE49-F238E27FC236}">
                <a16:creationId xmlns:a16="http://schemas.microsoft.com/office/drawing/2014/main" id="{1818B4C5-81CC-6CB1-AE73-92E8A3FDB095}"/>
              </a:ext>
            </a:extLst>
          </p:cNvPr>
          <p:cNvCxnSpPr>
            <a:cxnSpLocks/>
            <a:stCxn id="467" idx="4"/>
            <a:endCxn id="448" idx="1"/>
          </p:cNvCxnSpPr>
          <p:nvPr/>
        </p:nvCxnSpPr>
        <p:spPr>
          <a:xfrm rot="5400000" flipH="1" flipV="1">
            <a:off x="4497154" y="2630359"/>
            <a:ext cx="1233952" cy="1872427"/>
          </a:xfrm>
          <a:prstGeom prst="bentConnector2">
            <a:avLst/>
          </a:prstGeom>
          <a:noFill/>
          <a:ln w="28575" cap="flat" cmpd="sng" algn="ctr">
            <a:solidFill>
              <a:sysClr val="window" lastClr="FFFFFF">
                <a:lumMod val="50000"/>
              </a:sysClr>
            </a:solidFill>
            <a:prstDash val="dash"/>
            <a:miter lim="800000"/>
            <a:headEnd type="triangle" w="med" len="med"/>
            <a:tailEnd type="triangle" w="med" len="med"/>
          </a:ln>
          <a:effectLst/>
        </p:spPr>
      </p:cxnSp>
      <p:sp>
        <p:nvSpPr>
          <p:cNvPr id="453" name="文本框 103">
            <a:extLst>
              <a:ext uri="{FF2B5EF4-FFF2-40B4-BE49-F238E27FC236}">
                <a16:creationId xmlns:a16="http://schemas.microsoft.com/office/drawing/2014/main" id="{447390A9-9630-F3F0-A442-0E7B598C7E28}"/>
              </a:ext>
            </a:extLst>
          </p:cNvPr>
          <p:cNvSpPr txBox="1"/>
          <p:nvPr/>
        </p:nvSpPr>
        <p:spPr>
          <a:xfrm>
            <a:off x="4039594" y="2673176"/>
            <a:ext cx="1802242"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Feature Consistency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cxnSp>
        <p:nvCxnSpPr>
          <p:cNvPr id="454" name="连接符: 肘形 104">
            <a:extLst>
              <a:ext uri="{FF2B5EF4-FFF2-40B4-BE49-F238E27FC236}">
                <a16:creationId xmlns:a16="http://schemas.microsoft.com/office/drawing/2014/main" id="{1BDD1CEF-5164-7504-81E5-E3AD73721415}"/>
              </a:ext>
            </a:extLst>
          </p:cNvPr>
          <p:cNvCxnSpPr>
            <a:cxnSpLocks/>
            <a:stCxn id="460" idx="0"/>
            <a:endCxn id="459" idx="0"/>
          </p:cNvCxnSpPr>
          <p:nvPr/>
        </p:nvCxnSpPr>
        <p:spPr>
          <a:xfrm rot="16200000" flipV="1">
            <a:off x="3595844" y="1709222"/>
            <a:ext cx="90391" cy="3690035"/>
          </a:xfrm>
          <a:prstGeom prst="bentConnector3">
            <a:avLst>
              <a:gd name="adj1" fmla="val 370884"/>
            </a:avLst>
          </a:prstGeom>
          <a:noFill/>
          <a:ln w="28575" cap="flat" cmpd="sng" algn="ctr">
            <a:solidFill>
              <a:srgbClr val="5DD5FF"/>
            </a:solidFill>
            <a:prstDash val="dash"/>
            <a:miter lim="800000"/>
            <a:headEnd type="triangle" w="med" len="med"/>
            <a:tailEnd type="triangle" w="med" len="med"/>
          </a:ln>
          <a:effectLst/>
        </p:spPr>
      </p:cxnSp>
      <p:sp>
        <p:nvSpPr>
          <p:cNvPr id="455" name="文本框 105">
            <a:extLst>
              <a:ext uri="{FF2B5EF4-FFF2-40B4-BE49-F238E27FC236}">
                <a16:creationId xmlns:a16="http://schemas.microsoft.com/office/drawing/2014/main" id="{2D5443C2-80F1-0C79-57FD-B116CDA434C8}"/>
              </a:ext>
            </a:extLst>
          </p:cNvPr>
          <p:cNvSpPr txBox="1"/>
          <p:nvPr/>
        </p:nvSpPr>
        <p:spPr>
          <a:xfrm>
            <a:off x="1680516" y="2981045"/>
            <a:ext cx="2482840"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a:t>
            </a:r>
            <a:r>
              <a:rPr lang="en-US" altLang="zh-CN" sz="1200" dirty="0">
                <a:solidFill>
                  <a:prstClr val="black"/>
                </a:solidFill>
                <a:latin typeface="Calibri" panose="020F0502020204030204"/>
                <a:ea typeface="Microsoft YaHei" panose="020B0503020204020204" pitchFamily="34" charset="-122"/>
                <a:cs typeface="Times New Roman" panose="02020603050405020304" pitchFamily="18" charset="0"/>
              </a:rPr>
              <a:t> &amp; Segmentation Loss</a:t>
            </a:r>
            <a:endParaRPr lang="zh-CN" altLang="en-US" sz="1200" dirty="0">
              <a:solidFill>
                <a:prstClr val="black"/>
              </a:solidFill>
              <a:latin typeface="Calibri" panose="020F0502020204030204"/>
              <a:ea typeface="Microsoft YaHei" panose="020B0503020204020204" pitchFamily="34" charset="-122"/>
              <a:cs typeface="Times New Roman" panose="02020603050405020304" pitchFamily="18" charset="0"/>
            </a:endParaRPr>
          </a:p>
        </p:txBody>
      </p:sp>
      <p:cxnSp>
        <p:nvCxnSpPr>
          <p:cNvPr id="456" name="连接符: 肘形 106">
            <a:extLst>
              <a:ext uri="{FF2B5EF4-FFF2-40B4-BE49-F238E27FC236}">
                <a16:creationId xmlns:a16="http://schemas.microsoft.com/office/drawing/2014/main" id="{0B6AF6F1-3CB7-64DB-1E24-E7A89068421E}"/>
              </a:ext>
            </a:extLst>
          </p:cNvPr>
          <p:cNvCxnSpPr>
            <a:cxnSpLocks/>
            <a:stCxn id="444" idx="2"/>
            <a:endCxn id="462" idx="5"/>
          </p:cNvCxnSpPr>
          <p:nvPr/>
        </p:nvCxnSpPr>
        <p:spPr>
          <a:xfrm rot="5400000">
            <a:off x="4388395" y="2655331"/>
            <a:ext cx="148911" cy="5378435"/>
          </a:xfrm>
          <a:prstGeom prst="bentConnector3">
            <a:avLst>
              <a:gd name="adj1" fmla="val 317317"/>
            </a:avLst>
          </a:prstGeom>
          <a:noFill/>
          <a:ln w="28575" cap="flat" cmpd="sng" algn="ctr">
            <a:solidFill>
              <a:srgbClr val="00B050"/>
            </a:solidFill>
            <a:prstDash val="dash"/>
            <a:miter lim="800000"/>
            <a:headEnd type="triangle" w="med" len="med"/>
            <a:tailEnd type="triangle" w="med" len="med"/>
          </a:ln>
          <a:effectLst/>
        </p:spPr>
      </p:cxnSp>
      <p:sp>
        <p:nvSpPr>
          <p:cNvPr id="457" name="文本框 108">
            <a:extLst>
              <a:ext uri="{FF2B5EF4-FFF2-40B4-BE49-F238E27FC236}">
                <a16:creationId xmlns:a16="http://schemas.microsoft.com/office/drawing/2014/main" id="{EB9D508B-379C-DBB3-D991-2B5F303100EE}"/>
              </a:ext>
            </a:extLst>
          </p:cNvPr>
          <p:cNvSpPr txBox="1"/>
          <p:nvPr/>
        </p:nvSpPr>
        <p:spPr>
          <a:xfrm>
            <a:off x="5813259" y="2430891"/>
            <a:ext cx="1108824" cy="400110"/>
          </a:xfrm>
          <a:prstGeom prst="rect">
            <a:avLst/>
          </a:prstGeom>
          <a:noFill/>
        </p:spPr>
        <p:txBody>
          <a:bodyPr wrap="square" rtlCol="0">
            <a:spAutoFit/>
          </a:bodyPr>
          <a:lstStyle/>
          <a:p>
            <a:pPr algn="ctr"/>
            <a:r>
              <a:rPr lang="en-US" altLang="zh-CN" sz="1000" b="1" dirty="0">
                <a:solidFill>
                  <a:prstClr val="black"/>
                </a:solidFill>
                <a:latin typeface="Microsoft YaHei" panose="020B0503020204020204" pitchFamily="34" charset="-122"/>
                <a:ea typeface="Microsoft YaHei" panose="020B0503020204020204" pitchFamily="34" charset="-122"/>
              </a:rPr>
              <a:t>Feature</a:t>
            </a:r>
          </a:p>
          <a:p>
            <a:pPr algn="ctr"/>
            <a:r>
              <a:rPr lang="en-US" altLang="zh-CN" sz="1000" b="1" dirty="0">
                <a:solidFill>
                  <a:prstClr val="black"/>
                </a:solidFill>
                <a:latin typeface="Microsoft YaHei" panose="020B0503020204020204" pitchFamily="34" charset="-122"/>
                <a:ea typeface="Microsoft YaHei" panose="020B0503020204020204" pitchFamily="34" charset="-122"/>
              </a:rPr>
              <a:t>Re-Projection</a:t>
            </a:r>
            <a:endParaRPr lang="zh-CN" altLang="en-US" sz="1000" b="1" dirty="0">
              <a:solidFill>
                <a:prstClr val="black"/>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58" name="文本框 111">
                <a:extLst>
                  <a:ext uri="{FF2B5EF4-FFF2-40B4-BE49-F238E27FC236}">
                    <a16:creationId xmlns:a16="http://schemas.microsoft.com/office/drawing/2014/main" id="{9AA12354-1DF9-AC9E-BF49-E2DFB6812ABF}"/>
                  </a:ext>
                </a:extLst>
              </p:cNvPr>
              <p:cNvSpPr txBox="1"/>
              <p:nvPr/>
            </p:nvSpPr>
            <p:spPr>
              <a:xfrm>
                <a:off x="1357933" y="4023020"/>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8" name="文本框 111">
                <a:extLst>
                  <a:ext uri="{FF2B5EF4-FFF2-40B4-BE49-F238E27FC236}">
                    <a16:creationId xmlns:a16="http://schemas.microsoft.com/office/drawing/2014/main" id="{9AA12354-1DF9-AC9E-BF49-E2DFB6812ABF}"/>
                  </a:ext>
                </a:extLst>
              </p:cNvPr>
              <p:cNvSpPr txBox="1">
                <a:spLocks noRot="1" noChangeAspect="1" noMove="1" noResize="1" noEditPoints="1" noAdjustHandles="1" noChangeArrowheads="1" noChangeShapeType="1" noTextEdit="1"/>
              </p:cNvSpPr>
              <p:nvPr/>
            </p:nvSpPr>
            <p:spPr>
              <a:xfrm>
                <a:off x="1357933" y="4023020"/>
                <a:ext cx="326307" cy="246221"/>
              </a:xfrm>
              <a:prstGeom prst="rect">
                <a:avLst/>
              </a:prstGeom>
              <a:blipFill>
                <a:blip r:embed="rId76"/>
                <a:stretch>
                  <a:fillRect/>
                </a:stretch>
              </a:blipFill>
            </p:spPr>
            <p:txBody>
              <a:bodyPr/>
              <a:lstStyle/>
              <a:p>
                <a:r>
                  <a:rPr lang="en-CN">
                    <a:noFill/>
                  </a:rPr>
                  <a:t> </a:t>
                </a:r>
              </a:p>
            </p:txBody>
          </p:sp>
        </mc:Fallback>
      </mc:AlternateContent>
      <p:sp>
        <p:nvSpPr>
          <p:cNvPr id="459" name="椭圆 113">
            <a:extLst>
              <a:ext uri="{FF2B5EF4-FFF2-40B4-BE49-F238E27FC236}">
                <a16:creationId xmlns:a16="http://schemas.microsoft.com/office/drawing/2014/main" id="{43BF28FD-3ED0-7734-D29B-04898F568F4B}"/>
              </a:ext>
            </a:extLst>
          </p:cNvPr>
          <p:cNvSpPr/>
          <p:nvPr/>
        </p:nvSpPr>
        <p:spPr>
          <a:xfrm flipH="1">
            <a:off x="1773162" y="350904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0" name="矩形 114">
            <a:extLst>
              <a:ext uri="{FF2B5EF4-FFF2-40B4-BE49-F238E27FC236}">
                <a16:creationId xmlns:a16="http://schemas.microsoft.com/office/drawing/2014/main" id="{DE6A4F47-8E43-26B9-8D9C-FADEC3DBEEDF}"/>
              </a:ext>
            </a:extLst>
          </p:cNvPr>
          <p:cNvSpPr/>
          <p:nvPr/>
        </p:nvSpPr>
        <p:spPr>
          <a:xfrm>
            <a:off x="5217460" y="3599435"/>
            <a:ext cx="537191" cy="1400505"/>
          </a:xfrm>
          <a:prstGeom prst="rect">
            <a:avLst/>
          </a:prstGeom>
          <a:noFill/>
          <a:ln w="12700"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1" name="矩形 115">
            <a:extLst>
              <a:ext uri="{FF2B5EF4-FFF2-40B4-BE49-F238E27FC236}">
                <a16:creationId xmlns:a16="http://schemas.microsoft.com/office/drawing/2014/main" id="{A6C1D9E4-D18E-FEAD-286F-FD0FB80163C9}"/>
              </a:ext>
            </a:extLst>
          </p:cNvPr>
          <p:cNvSpPr/>
          <p:nvPr/>
        </p:nvSpPr>
        <p:spPr>
          <a:xfrm>
            <a:off x="6886400" y="3592779"/>
            <a:ext cx="537191" cy="1400505"/>
          </a:xfrm>
          <a:prstGeom prst="rect">
            <a:avLst/>
          </a:prstGeom>
          <a:noFill/>
          <a:ln w="12700" cap="flat" cmpd="sng" algn="ctr">
            <a:solidFill>
              <a:srgbClr val="00B05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2" name="椭圆 116">
            <a:extLst>
              <a:ext uri="{FF2B5EF4-FFF2-40B4-BE49-F238E27FC236}">
                <a16:creationId xmlns:a16="http://schemas.microsoft.com/office/drawing/2014/main" id="{EC30C9E2-9A59-1C04-F597-5DCCD0F5E7B8}"/>
              </a:ext>
            </a:extLst>
          </p:cNvPr>
          <p:cNvSpPr/>
          <p:nvPr/>
        </p:nvSpPr>
        <p:spPr>
          <a:xfrm flipH="1">
            <a:off x="1766937" y="537998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3" name="文本框 117">
            <a:extLst>
              <a:ext uri="{FF2B5EF4-FFF2-40B4-BE49-F238E27FC236}">
                <a16:creationId xmlns:a16="http://schemas.microsoft.com/office/drawing/2014/main" id="{6E05E992-E022-B143-E61D-C1C41E183D83}"/>
              </a:ext>
            </a:extLst>
          </p:cNvPr>
          <p:cNvSpPr txBox="1"/>
          <p:nvPr/>
        </p:nvSpPr>
        <p:spPr>
          <a:xfrm>
            <a:off x="4696312" y="5480139"/>
            <a:ext cx="2526449"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 &amp; Segmentation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64" name="矩形 118">
            <a:extLst>
              <a:ext uri="{FF2B5EF4-FFF2-40B4-BE49-F238E27FC236}">
                <a16:creationId xmlns:a16="http://schemas.microsoft.com/office/drawing/2014/main" id="{762BAB11-6D0B-7958-76B9-603E624E51EC}"/>
              </a:ext>
            </a:extLst>
          </p:cNvPr>
          <p:cNvSpPr/>
          <p:nvPr/>
        </p:nvSpPr>
        <p:spPr>
          <a:xfrm>
            <a:off x="6053426" y="3593122"/>
            <a:ext cx="548622" cy="784075"/>
          </a:xfrm>
          <a:prstGeom prst="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5" name="椭圆 285">
            <a:extLst>
              <a:ext uri="{FF2B5EF4-FFF2-40B4-BE49-F238E27FC236}">
                <a16:creationId xmlns:a16="http://schemas.microsoft.com/office/drawing/2014/main" id="{8366CE17-82C3-879E-0C68-041F5E0C9ABD}"/>
              </a:ext>
            </a:extLst>
          </p:cNvPr>
          <p:cNvSpPr/>
          <p:nvPr/>
        </p:nvSpPr>
        <p:spPr>
          <a:xfrm flipH="1">
            <a:off x="4557906" y="436864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66" name="直接箭头连接符 286">
            <a:extLst>
              <a:ext uri="{FF2B5EF4-FFF2-40B4-BE49-F238E27FC236}">
                <a16:creationId xmlns:a16="http://schemas.microsoft.com/office/drawing/2014/main" id="{7A050BEA-57B6-E0B1-F133-70FD8950335E}"/>
              </a:ext>
            </a:extLst>
          </p:cNvPr>
          <p:cNvCxnSpPr>
            <a:cxnSpLocks/>
            <a:stCxn id="421" idx="3"/>
            <a:endCxn id="428" idx="1"/>
          </p:cNvCxnSpPr>
          <p:nvPr/>
        </p:nvCxnSpPr>
        <p:spPr>
          <a:xfrm>
            <a:off x="4767678" y="4236393"/>
            <a:ext cx="951" cy="301460"/>
          </a:xfrm>
          <a:prstGeom prst="straightConnector1">
            <a:avLst/>
          </a:prstGeom>
          <a:noFill/>
          <a:ln w="28575" cap="flat" cmpd="sng" algn="ctr">
            <a:solidFill>
              <a:srgbClr val="CC00CC"/>
            </a:solidFill>
            <a:prstDash val="solid"/>
            <a:miter lim="800000"/>
            <a:tailEnd type="triangle"/>
          </a:ln>
          <a:effectLst/>
        </p:spPr>
      </p:cxnSp>
      <p:sp>
        <p:nvSpPr>
          <p:cNvPr id="467" name="Oval 466">
            <a:extLst>
              <a:ext uri="{FF2B5EF4-FFF2-40B4-BE49-F238E27FC236}">
                <a16:creationId xmlns:a16="http://schemas.microsoft.com/office/drawing/2014/main" id="{A5602603-5B12-3882-B6AB-482110A2C194}"/>
              </a:ext>
            </a:extLst>
          </p:cNvPr>
          <p:cNvSpPr/>
          <p:nvPr/>
        </p:nvSpPr>
        <p:spPr>
          <a:xfrm flipV="1">
            <a:off x="4155057" y="4183548"/>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68" name="直接箭头连接符 102">
            <a:extLst>
              <a:ext uri="{FF2B5EF4-FFF2-40B4-BE49-F238E27FC236}">
                <a16:creationId xmlns:a16="http://schemas.microsoft.com/office/drawing/2014/main" id="{E4B43EBE-ACD8-437F-3D31-80034193EB82}"/>
              </a:ext>
            </a:extLst>
          </p:cNvPr>
          <p:cNvCxnSpPr>
            <a:cxnSpLocks/>
          </p:cNvCxnSpPr>
          <p:nvPr/>
        </p:nvCxnSpPr>
        <p:spPr>
          <a:xfrm flipH="1" flipV="1">
            <a:off x="6327047" y="3052990"/>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grpSp>
        <p:nvGrpSpPr>
          <p:cNvPr id="469" name="Group 468">
            <a:extLst>
              <a:ext uri="{FF2B5EF4-FFF2-40B4-BE49-F238E27FC236}">
                <a16:creationId xmlns:a16="http://schemas.microsoft.com/office/drawing/2014/main" id="{C90A51B4-32BC-BD47-81F1-70DEDBC7C59F}"/>
              </a:ext>
            </a:extLst>
          </p:cNvPr>
          <p:cNvGrpSpPr/>
          <p:nvPr/>
        </p:nvGrpSpPr>
        <p:grpSpPr>
          <a:xfrm>
            <a:off x="1287802" y="3568616"/>
            <a:ext cx="451826" cy="452027"/>
            <a:chOff x="5149997" y="1131380"/>
            <a:chExt cx="1080000" cy="1080480"/>
          </a:xfrm>
        </p:grpSpPr>
        <p:sp>
          <p:nvSpPr>
            <p:cNvPr id="470" name="Rectangle 469">
              <a:extLst>
                <a:ext uri="{FF2B5EF4-FFF2-40B4-BE49-F238E27FC236}">
                  <a16:creationId xmlns:a16="http://schemas.microsoft.com/office/drawing/2014/main" id="{503B2C8D-4BA3-7FB4-56E6-13C0381066FE}"/>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1" name="Picture 470">
              <a:extLst>
                <a:ext uri="{FF2B5EF4-FFF2-40B4-BE49-F238E27FC236}">
                  <a16:creationId xmlns:a16="http://schemas.microsoft.com/office/drawing/2014/main" id="{03C454BB-8984-2212-65B9-26808EAC9DD1}"/>
                </a:ext>
              </a:extLst>
            </p:cNvPr>
            <p:cNvPicPr>
              <a:picLocks noChangeAspect="1"/>
            </p:cNvPicPr>
            <p:nvPr/>
          </p:nvPicPr>
          <p:blipFill>
            <a:blip r:embed="rId77"/>
            <a:srcRect/>
            <a:stretch/>
          </p:blipFill>
          <p:spPr>
            <a:xfrm>
              <a:off x="5149997" y="1131860"/>
              <a:ext cx="1080000" cy="1080000"/>
            </a:xfrm>
            <a:prstGeom prst="rect">
              <a:avLst/>
            </a:prstGeom>
          </p:spPr>
        </p:pic>
      </p:grpSp>
      <mc:AlternateContent xmlns:mc="http://schemas.openxmlformats.org/markup-compatibility/2006" xmlns:a14="http://schemas.microsoft.com/office/drawing/2010/main">
        <mc:Choice Requires="a14">
          <p:sp>
            <p:nvSpPr>
              <p:cNvPr id="472" name="文本框 111">
                <a:extLst>
                  <a:ext uri="{FF2B5EF4-FFF2-40B4-BE49-F238E27FC236}">
                    <a16:creationId xmlns:a16="http://schemas.microsoft.com/office/drawing/2014/main" id="{21D7247F-E13E-41D6-7EA2-A62CDAEC7304}"/>
                  </a:ext>
                </a:extLst>
              </p:cNvPr>
              <p:cNvSpPr txBox="1"/>
              <p:nvPr/>
            </p:nvSpPr>
            <p:spPr>
              <a:xfrm>
                <a:off x="1346832" y="5133728"/>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72" name="文本框 111">
                <a:extLst>
                  <a:ext uri="{FF2B5EF4-FFF2-40B4-BE49-F238E27FC236}">
                    <a16:creationId xmlns:a16="http://schemas.microsoft.com/office/drawing/2014/main" id="{21D7247F-E13E-41D6-7EA2-A62CDAEC7304}"/>
                  </a:ext>
                </a:extLst>
              </p:cNvPr>
              <p:cNvSpPr txBox="1">
                <a:spLocks noRot="1" noChangeAspect="1" noMove="1" noResize="1" noEditPoints="1" noAdjustHandles="1" noChangeArrowheads="1" noChangeShapeType="1" noTextEdit="1"/>
              </p:cNvSpPr>
              <p:nvPr/>
            </p:nvSpPr>
            <p:spPr>
              <a:xfrm>
                <a:off x="1346832" y="5133728"/>
                <a:ext cx="326307" cy="246221"/>
              </a:xfrm>
              <a:prstGeom prst="rect">
                <a:avLst/>
              </a:prstGeom>
              <a:blipFill>
                <a:blip r:embed="rId78"/>
                <a:stretch>
                  <a:fillRect/>
                </a:stretch>
              </a:blipFill>
            </p:spPr>
            <p:txBody>
              <a:bodyPr/>
              <a:lstStyle/>
              <a:p>
                <a:r>
                  <a:rPr lang="en-CN">
                    <a:noFill/>
                  </a:rPr>
                  <a:t> </a:t>
                </a:r>
              </a:p>
            </p:txBody>
          </p:sp>
        </mc:Fallback>
      </mc:AlternateContent>
      <p:grpSp>
        <p:nvGrpSpPr>
          <p:cNvPr id="473" name="Group 472">
            <a:extLst>
              <a:ext uri="{FF2B5EF4-FFF2-40B4-BE49-F238E27FC236}">
                <a16:creationId xmlns:a16="http://schemas.microsoft.com/office/drawing/2014/main" id="{A825D7E3-5C9E-4B30-6BE4-3F587D14674A}"/>
              </a:ext>
            </a:extLst>
          </p:cNvPr>
          <p:cNvGrpSpPr/>
          <p:nvPr/>
        </p:nvGrpSpPr>
        <p:grpSpPr>
          <a:xfrm>
            <a:off x="1278128" y="4672754"/>
            <a:ext cx="451826" cy="452027"/>
            <a:chOff x="5149997" y="1131380"/>
            <a:chExt cx="1080000" cy="1080480"/>
          </a:xfrm>
        </p:grpSpPr>
        <p:sp>
          <p:nvSpPr>
            <p:cNvPr id="474" name="Rectangle 473">
              <a:extLst>
                <a:ext uri="{FF2B5EF4-FFF2-40B4-BE49-F238E27FC236}">
                  <a16:creationId xmlns:a16="http://schemas.microsoft.com/office/drawing/2014/main" id="{96A031AA-DE52-BB67-E604-206AE7227015}"/>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5" name="Picture 474">
              <a:extLst>
                <a:ext uri="{FF2B5EF4-FFF2-40B4-BE49-F238E27FC236}">
                  <a16:creationId xmlns:a16="http://schemas.microsoft.com/office/drawing/2014/main" id="{C67D9B86-9526-9EB5-2769-BA0580C8A50A}"/>
                </a:ext>
              </a:extLst>
            </p:cNvPr>
            <p:cNvPicPr>
              <a:picLocks noChangeAspect="1"/>
            </p:cNvPicPr>
            <p:nvPr/>
          </p:nvPicPr>
          <p:blipFill>
            <a:blip r:embed="rId79"/>
            <a:srcRect/>
            <a:stretch/>
          </p:blipFill>
          <p:spPr>
            <a:xfrm>
              <a:off x="5149997" y="1131860"/>
              <a:ext cx="1080000" cy="1080000"/>
            </a:xfrm>
            <a:prstGeom prst="rect">
              <a:avLst/>
            </a:prstGeom>
          </p:spPr>
        </p:pic>
      </p:grpSp>
      <p:grpSp>
        <p:nvGrpSpPr>
          <p:cNvPr id="476" name="Group 475">
            <a:extLst>
              <a:ext uri="{FF2B5EF4-FFF2-40B4-BE49-F238E27FC236}">
                <a16:creationId xmlns:a16="http://schemas.microsoft.com/office/drawing/2014/main" id="{C84E5595-F856-B822-5742-2ACED1927ADE}"/>
              </a:ext>
            </a:extLst>
          </p:cNvPr>
          <p:cNvGrpSpPr/>
          <p:nvPr/>
        </p:nvGrpSpPr>
        <p:grpSpPr>
          <a:xfrm>
            <a:off x="5259984" y="4504412"/>
            <a:ext cx="451826" cy="452027"/>
            <a:chOff x="5149997" y="1131380"/>
            <a:chExt cx="1080000" cy="1080480"/>
          </a:xfrm>
        </p:grpSpPr>
        <p:sp>
          <p:nvSpPr>
            <p:cNvPr id="477" name="Rectangle 476">
              <a:extLst>
                <a:ext uri="{FF2B5EF4-FFF2-40B4-BE49-F238E27FC236}">
                  <a16:creationId xmlns:a16="http://schemas.microsoft.com/office/drawing/2014/main" id="{D3EC97F5-0335-D126-5C57-FB78598C86A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8" name="Picture 477">
              <a:extLst>
                <a:ext uri="{FF2B5EF4-FFF2-40B4-BE49-F238E27FC236}">
                  <a16:creationId xmlns:a16="http://schemas.microsoft.com/office/drawing/2014/main" id="{ACB19E38-C18B-7084-E885-446E6318E1E3}"/>
                </a:ext>
              </a:extLst>
            </p:cNvPr>
            <p:cNvPicPr>
              <a:picLocks noChangeAspect="1"/>
            </p:cNvPicPr>
            <p:nvPr/>
          </p:nvPicPr>
          <p:blipFill>
            <a:blip r:embed="rId77"/>
            <a:srcRect/>
            <a:stretch/>
          </p:blipFill>
          <p:spPr>
            <a:xfrm>
              <a:off x="5149997" y="1131860"/>
              <a:ext cx="1080000" cy="1080000"/>
            </a:xfrm>
            <a:prstGeom prst="rect">
              <a:avLst/>
            </a:prstGeom>
            <a:ln>
              <a:solidFill>
                <a:srgbClr val="00B0F0"/>
              </a:solidFill>
            </a:ln>
          </p:spPr>
        </p:pic>
      </p:grpSp>
      <p:grpSp>
        <p:nvGrpSpPr>
          <p:cNvPr id="479" name="Group 478">
            <a:extLst>
              <a:ext uri="{FF2B5EF4-FFF2-40B4-BE49-F238E27FC236}">
                <a16:creationId xmlns:a16="http://schemas.microsoft.com/office/drawing/2014/main" id="{41CBA94C-CA8F-19C9-FEFF-61980EAE9A66}"/>
              </a:ext>
            </a:extLst>
          </p:cNvPr>
          <p:cNvGrpSpPr/>
          <p:nvPr/>
        </p:nvGrpSpPr>
        <p:grpSpPr>
          <a:xfrm>
            <a:off x="6089169" y="4516119"/>
            <a:ext cx="451826" cy="452027"/>
            <a:chOff x="5149997" y="1131380"/>
            <a:chExt cx="1080000" cy="1080480"/>
          </a:xfrm>
        </p:grpSpPr>
        <p:sp>
          <p:nvSpPr>
            <p:cNvPr id="480" name="Rectangle 479">
              <a:extLst>
                <a:ext uri="{FF2B5EF4-FFF2-40B4-BE49-F238E27FC236}">
                  <a16:creationId xmlns:a16="http://schemas.microsoft.com/office/drawing/2014/main" id="{690E26FC-D094-24AB-3581-33531525997D}"/>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1" name="Picture 480">
              <a:extLst>
                <a:ext uri="{FF2B5EF4-FFF2-40B4-BE49-F238E27FC236}">
                  <a16:creationId xmlns:a16="http://schemas.microsoft.com/office/drawing/2014/main" id="{89EEDAAD-7705-CA11-3E76-C82CA1149D04}"/>
                </a:ext>
              </a:extLst>
            </p:cNvPr>
            <p:cNvPicPr>
              <a:picLocks noChangeAspect="1"/>
            </p:cNvPicPr>
            <p:nvPr/>
          </p:nvPicPr>
          <p:blipFill>
            <a:blip r:embed="rId56"/>
            <a:srcRect/>
            <a:stretch/>
          </p:blipFill>
          <p:spPr>
            <a:xfrm>
              <a:off x="5149997" y="1131860"/>
              <a:ext cx="1080000" cy="1080000"/>
            </a:xfrm>
            <a:prstGeom prst="rect">
              <a:avLst/>
            </a:prstGeom>
            <a:ln>
              <a:solidFill>
                <a:srgbClr val="FFC000"/>
              </a:solidFill>
            </a:ln>
          </p:spPr>
        </p:pic>
      </p:grpSp>
      <p:grpSp>
        <p:nvGrpSpPr>
          <p:cNvPr id="482" name="Group 481">
            <a:extLst>
              <a:ext uri="{FF2B5EF4-FFF2-40B4-BE49-F238E27FC236}">
                <a16:creationId xmlns:a16="http://schemas.microsoft.com/office/drawing/2014/main" id="{0D1ED5C6-D5BF-2C48-3CCF-EA3C903FD2CA}"/>
              </a:ext>
            </a:extLst>
          </p:cNvPr>
          <p:cNvGrpSpPr/>
          <p:nvPr/>
        </p:nvGrpSpPr>
        <p:grpSpPr>
          <a:xfrm>
            <a:off x="6925468" y="4511966"/>
            <a:ext cx="451826" cy="452027"/>
            <a:chOff x="5149997" y="1131380"/>
            <a:chExt cx="1080000" cy="1080480"/>
          </a:xfrm>
        </p:grpSpPr>
        <p:sp>
          <p:nvSpPr>
            <p:cNvPr id="483" name="Rectangle 482">
              <a:extLst>
                <a:ext uri="{FF2B5EF4-FFF2-40B4-BE49-F238E27FC236}">
                  <a16:creationId xmlns:a16="http://schemas.microsoft.com/office/drawing/2014/main" id="{8BA888E9-988E-4C4E-ADF7-624D17BA42C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4" name="Picture 483">
              <a:extLst>
                <a:ext uri="{FF2B5EF4-FFF2-40B4-BE49-F238E27FC236}">
                  <a16:creationId xmlns:a16="http://schemas.microsoft.com/office/drawing/2014/main" id="{AD847979-5D6B-6C55-A24C-39C6290B37D8}"/>
                </a:ext>
              </a:extLst>
            </p:cNvPr>
            <p:cNvPicPr>
              <a:picLocks noChangeAspect="1"/>
            </p:cNvPicPr>
            <p:nvPr/>
          </p:nvPicPr>
          <p:blipFill>
            <a:blip r:embed="rId79"/>
            <a:srcRect/>
            <a:stretch/>
          </p:blipFill>
          <p:spPr>
            <a:xfrm>
              <a:off x="5149997" y="1131860"/>
              <a:ext cx="1080000" cy="1080000"/>
            </a:xfrm>
            <a:prstGeom prst="rect">
              <a:avLst/>
            </a:prstGeom>
            <a:ln>
              <a:solidFill>
                <a:srgbClr val="00B050"/>
              </a:solidFill>
            </a:ln>
          </p:spPr>
        </p:pic>
      </p:grpSp>
      <p:pic>
        <p:nvPicPr>
          <p:cNvPr id="485" name="Picture 484">
            <a:extLst>
              <a:ext uri="{FF2B5EF4-FFF2-40B4-BE49-F238E27FC236}">
                <a16:creationId xmlns:a16="http://schemas.microsoft.com/office/drawing/2014/main" id="{E79266A4-890A-1A77-5160-19691F418E42}"/>
              </a:ext>
            </a:extLst>
          </p:cNvPr>
          <p:cNvPicPr>
            <a:picLocks noChangeAspect="1"/>
          </p:cNvPicPr>
          <p:nvPr/>
        </p:nvPicPr>
        <p:blipFill>
          <a:blip r:embed="rId80"/>
          <a:srcRect/>
          <a:stretch/>
        </p:blipFill>
        <p:spPr>
          <a:xfrm>
            <a:off x="3742500" y="3590406"/>
            <a:ext cx="323538" cy="215999"/>
          </a:xfrm>
          <a:prstGeom prst="rect">
            <a:avLst/>
          </a:prstGeom>
        </p:spPr>
      </p:pic>
      <p:sp>
        <p:nvSpPr>
          <p:cNvPr id="486" name="椭圆 449">
            <a:extLst>
              <a:ext uri="{FF2B5EF4-FFF2-40B4-BE49-F238E27FC236}">
                <a16:creationId xmlns:a16="http://schemas.microsoft.com/office/drawing/2014/main" id="{7C315273-9318-0A15-3731-E1742EE2883F}"/>
              </a:ext>
            </a:extLst>
          </p:cNvPr>
          <p:cNvSpPr/>
          <p:nvPr/>
        </p:nvSpPr>
        <p:spPr>
          <a:xfrm flipH="1">
            <a:off x="2548234" y="413179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7" name="椭圆 449">
            <a:extLst>
              <a:ext uri="{FF2B5EF4-FFF2-40B4-BE49-F238E27FC236}">
                <a16:creationId xmlns:a16="http://schemas.microsoft.com/office/drawing/2014/main" id="{09375D08-FF8C-56D5-D289-0C13E8B4DB3E}"/>
              </a:ext>
            </a:extLst>
          </p:cNvPr>
          <p:cNvSpPr/>
          <p:nvPr/>
        </p:nvSpPr>
        <p:spPr>
          <a:xfrm flipH="1">
            <a:off x="2558708" y="4538498"/>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8" name="椭圆 449">
            <a:extLst>
              <a:ext uri="{FF2B5EF4-FFF2-40B4-BE49-F238E27FC236}">
                <a16:creationId xmlns:a16="http://schemas.microsoft.com/office/drawing/2014/main" id="{794A907D-6A60-6ADD-9AE6-27D6B79443F8}"/>
              </a:ext>
            </a:extLst>
          </p:cNvPr>
          <p:cNvSpPr/>
          <p:nvPr/>
        </p:nvSpPr>
        <p:spPr>
          <a:xfrm flipH="1">
            <a:off x="2919835" y="448287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89" name="直接箭头连接符 480">
            <a:extLst>
              <a:ext uri="{FF2B5EF4-FFF2-40B4-BE49-F238E27FC236}">
                <a16:creationId xmlns:a16="http://schemas.microsoft.com/office/drawing/2014/main" id="{F4904E11-911F-77DF-B423-4BF913F27AE4}"/>
              </a:ext>
            </a:extLst>
          </p:cNvPr>
          <p:cNvCxnSpPr>
            <a:cxnSpLocks/>
            <a:endCxn id="490" idx="4"/>
          </p:cNvCxnSpPr>
          <p:nvPr/>
        </p:nvCxnSpPr>
        <p:spPr>
          <a:xfrm>
            <a:off x="4069580" y="3893438"/>
            <a:ext cx="0" cy="273162"/>
          </a:xfrm>
          <a:prstGeom prst="straightConnector1">
            <a:avLst/>
          </a:prstGeom>
          <a:noFill/>
          <a:ln w="28575" cap="flat" cmpd="sng" algn="ctr">
            <a:solidFill>
              <a:srgbClr val="00B0F0"/>
            </a:solidFill>
            <a:prstDash val="solid"/>
            <a:miter lim="800000"/>
            <a:tailEnd type="triangle"/>
          </a:ln>
          <a:effectLst/>
        </p:spPr>
      </p:cxnSp>
      <p:sp>
        <p:nvSpPr>
          <p:cNvPr id="490" name="Oval 489">
            <a:extLst>
              <a:ext uri="{FF2B5EF4-FFF2-40B4-BE49-F238E27FC236}">
                <a16:creationId xmlns:a16="http://schemas.microsoft.com/office/drawing/2014/main" id="{ECEFBE88-AABF-4BC2-9194-F056D39438DA}"/>
              </a:ext>
            </a:extLst>
          </p:cNvPr>
          <p:cNvSpPr/>
          <p:nvPr/>
        </p:nvSpPr>
        <p:spPr>
          <a:xfrm flipV="1">
            <a:off x="4046720" y="416660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91" name="直接箭头连接符 480">
            <a:extLst>
              <a:ext uri="{FF2B5EF4-FFF2-40B4-BE49-F238E27FC236}">
                <a16:creationId xmlns:a16="http://schemas.microsoft.com/office/drawing/2014/main" id="{0F7F9208-F430-413A-B3EB-FAD06BF48FE9}"/>
              </a:ext>
            </a:extLst>
          </p:cNvPr>
          <p:cNvCxnSpPr>
            <a:cxnSpLocks/>
            <a:endCxn id="492" idx="0"/>
          </p:cNvCxnSpPr>
          <p:nvPr/>
        </p:nvCxnSpPr>
        <p:spPr>
          <a:xfrm flipV="1">
            <a:off x="4068952" y="4700597"/>
            <a:ext cx="1" cy="206507"/>
          </a:xfrm>
          <a:prstGeom prst="straightConnector1">
            <a:avLst/>
          </a:prstGeom>
          <a:noFill/>
          <a:ln w="28575" cap="flat" cmpd="sng" algn="ctr">
            <a:solidFill>
              <a:srgbClr val="00B050"/>
            </a:solidFill>
            <a:prstDash val="solid"/>
            <a:miter lim="800000"/>
            <a:tailEnd type="triangle"/>
          </a:ln>
          <a:effectLst/>
        </p:spPr>
      </p:cxnSp>
      <p:sp>
        <p:nvSpPr>
          <p:cNvPr id="492" name="Oval 491">
            <a:extLst>
              <a:ext uri="{FF2B5EF4-FFF2-40B4-BE49-F238E27FC236}">
                <a16:creationId xmlns:a16="http://schemas.microsoft.com/office/drawing/2014/main" id="{2EF58366-16C3-2EBD-9907-7303E4412464}"/>
              </a:ext>
            </a:extLst>
          </p:cNvPr>
          <p:cNvSpPr/>
          <p:nvPr/>
        </p:nvSpPr>
        <p:spPr>
          <a:xfrm flipV="1">
            <a:off x="4046093" y="4654878"/>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3" name="Rounded Rectangle 492">
            <a:extLst>
              <a:ext uri="{FF2B5EF4-FFF2-40B4-BE49-F238E27FC236}">
                <a16:creationId xmlns:a16="http://schemas.microsoft.com/office/drawing/2014/main" id="{912A6AFD-434F-E605-3C0B-55819B1A74E4}"/>
              </a:ext>
            </a:extLst>
          </p:cNvPr>
          <p:cNvSpPr/>
          <p:nvPr/>
        </p:nvSpPr>
        <p:spPr>
          <a:xfrm>
            <a:off x="2459765" y="5253601"/>
            <a:ext cx="2526449" cy="209788"/>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Mixed Dual-stream AE (MDs-AE)</a:t>
            </a:r>
            <a:endParaRPr kumimoji="0" lang="zh-CN" altLang="en-US"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mc:AlternateContent xmlns:mc="http://schemas.openxmlformats.org/markup-compatibility/2006" xmlns:a14="http://schemas.microsoft.com/office/drawing/2010/main">
        <mc:Choice Requires="a14">
          <p:sp>
            <p:nvSpPr>
              <p:cNvPr id="495" name="文本框 78">
                <a:extLst>
                  <a:ext uri="{FF2B5EF4-FFF2-40B4-BE49-F238E27FC236}">
                    <a16:creationId xmlns:a16="http://schemas.microsoft.com/office/drawing/2014/main" id="{B9274AA7-0068-16F6-CF5E-240FB7B759FC}"/>
                  </a:ext>
                </a:extLst>
              </p:cNvPr>
              <p:cNvSpPr txBox="1"/>
              <p:nvPr/>
            </p:nvSpPr>
            <p:spPr>
              <a:xfrm>
                <a:off x="7891971" y="3688499"/>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95" name="文本框 78">
                <a:extLst>
                  <a:ext uri="{FF2B5EF4-FFF2-40B4-BE49-F238E27FC236}">
                    <a16:creationId xmlns:a16="http://schemas.microsoft.com/office/drawing/2014/main" id="{B9274AA7-0068-16F6-CF5E-240FB7B759FC}"/>
                  </a:ext>
                </a:extLst>
              </p:cNvPr>
              <p:cNvSpPr txBox="1">
                <a:spLocks noRot="1" noChangeAspect="1" noMove="1" noResize="1" noEditPoints="1" noAdjustHandles="1" noChangeArrowheads="1" noChangeShapeType="1" noTextEdit="1"/>
              </p:cNvSpPr>
              <p:nvPr/>
            </p:nvSpPr>
            <p:spPr>
              <a:xfrm>
                <a:off x="7891971" y="3688499"/>
                <a:ext cx="282922" cy="255600"/>
              </a:xfrm>
              <a:prstGeom prst="rect">
                <a:avLst/>
              </a:prstGeom>
              <a:blipFill>
                <a:blip r:embed="rId8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96" name="文本框 78">
                <a:extLst>
                  <a:ext uri="{FF2B5EF4-FFF2-40B4-BE49-F238E27FC236}">
                    <a16:creationId xmlns:a16="http://schemas.microsoft.com/office/drawing/2014/main" id="{35BABB55-78A0-EB97-22FA-B17F5DFEFA18}"/>
                  </a:ext>
                </a:extLst>
              </p:cNvPr>
              <p:cNvSpPr txBox="1"/>
              <p:nvPr/>
            </p:nvSpPr>
            <p:spPr>
              <a:xfrm>
                <a:off x="7811656" y="4641642"/>
                <a:ext cx="421846"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r>
                        <a:rPr lang="en-US" altLang="zh-CN" sz="1000" i="1" smtClean="0">
                          <a:solidFill>
                            <a:prstClr val="black"/>
                          </a:solidFill>
                          <a:latin typeface="Cambria Math" panose="02040503050406030204" pitchFamily="18" charset="0"/>
                        </a:rPr>
                        <m:t>)</m:t>
                      </m:r>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96" name="文本框 78">
                <a:extLst>
                  <a:ext uri="{FF2B5EF4-FFF2-40B4-BE49-F238E27FC236}">
                    <a16:creationId xmlns:a16="http://schemas.microsoft.com/office/drawing/2014/main" id="{35BABB55-78A0-EB97-22FA-B17F5DFEFA18}"/>
                  </a:ext>
                </a:extLst>
              </p:cNvPr>
              <p:cNvSpPr txBox="1">
                <a:spLocks noRot="1" noChangeAspect="1" noMove="1" noResize="1" noEditPoints="1" noAdjustHandles="1" noChangeArrowheads="1" noChangeShapeType="1" noTextEdit="1"/>
              </p:cNvSpPr>
              <p:nvPr/>
            </p:nvSpPr>
            <p:spPr>
              <a:xfrm>
                <a:off x="7811656" y="4641642"/>
                <a:ext cx="421846" cy="255600"/>
              </a:xfrm>
              <a:prstGeom prst="rect">
                <a:avLst/>
              </a:prstGeom>
              <a:blipFill>
                <a:blip r:embed="rId82"/>
                <a:stretch>
                  <a:fillRect r="-1714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97" name="文本框 274">
                <a:extLst>
                  <a:ext uri="{FF2B5EF4-FFF2-40B4-BE49-F238E27FC236}">
                    <a16:creationId xmlns:a16="http://schemas.microsoft.com/office/drawing/2014/main" id="{680A9048-15D4-193E-3A09-95C6A361782B}"/>
                  </a:ext>
                </a:extLst>
              </p:cNvPr>
              <p:cNvSpPr txBox="1"/>
              <p:nvPr/>
            </p:nvSpPr>
            <p:spPr>
              <a:xfrm>
                <a:off x="9740596" y="4205118"/>
                <a:ext cx="354584" cy="252000"/>
              </a:xfrm>
              <a:prstGeom prst="rect">
                <a:avLst/>
              </a:prstGeom>
              <a:noFill/>
            </p:spPr>
            <p:txBody>
              <a:bodyPr wrap="none" rtlCol="0">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2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2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2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97" name="文本框 274">
                <a:extLst>
                  <a:ext uri="{FF2B5EF4-FFF2-40B4-BE49-F238E27FC236}">
                    <a16:creationId xmlns:a16="http://schemas.microsoft.com/office/drawing/2014/main" id="{680A9048-15D4-193E-3A09-95C6A361782B}"/>
                  </a:ext>
                </a:extLst>
              </p:cNvPr>
              <p:cNvSpPr txBox="1">
                <a:spLocks noRot="1" noChangeAspect="1" noMove="1" noResize="1" noEditPoints="1" noAdjustHandles="1" noChangeArrowheads="1" noChangeShapeType="1" noTextEdit="1"/>
              </p:cNvSpPr>
              <p:nvPr/>
            </p:nvSpPr>
            <p:spPr>
              <a:xfrm>
                <a:off x="9740596" y="4205118"/>
                <a:ext cx="354584" cy="252000"/>
              </a:xfrm>
              <a:prstGeom prst="rect">
                <a:avLst/>
              </a:prstGeom>
              <a:blipFill>
                <a:blip r:embed="rId83"/>
                <a:stretch>
                  <a:fillRect b="-10000"/>
                </a:stretch>
              </a:blipFill>
            </p:spPr>
            <p:txBody>
              <a:bodyPr/>
              <a:lstStyle/>
              <a:p>
                <a:r>
                  <a:rPr lang="en-CN">
                    <a:noFill/>
                  </a:rPr>
                  <a:t> </a:t>
                </a:r>
              </a:p>
            </p:txBody>
          </p:sp>
        </mc:Fallback>
      </mc:AlternateContent>
      <p:cxnSp>
        <p:nvCxnSpPr>
          <p:cNvPr id="498" name="连接符: 肘形 106">
            <a:extLst>
              <a:ext uri="{FF2B5EF4-FFF2-40B4-BE49-F238E27FC236}">
                <a16:creationId xmlns:a16="http://schemas.microsoft.com/office/drawing/2014/main" id="{D0D97C00-D371-7AA5-2D93-A2454014D270}"/>
              </a:ext>
            </a:extLst>
          </p:cNvPr>
          <p:cNvCxnSpPr>
            <a:cxnSpLocks/>
            <a:stCxn id="521" idx="4"/>
          </p:cNvCxnSpPr>
          <p:nvPr/>
        </p:nvCxnSpPr>
        <p:spPr>
          <a:xfrm rot="16200000" flipH="1">
            <a:off x="8266242" y="5522579"/>
            <a:ext cx="165728" cy="169624"/>
          </a:xfrm>
          <a:prstGeom prst="bentConnector2">
            <a:avLst/>
          </a:prstGeom>
          <a:noFill/>
          <a:ln w="28575" cap="flat" cmpd="sng" algn="ctr">
            <a:solidFill>
              <a:sysClr val="window" lastClr="FFFFFF">
                <a:lumMod val="50000"/>
              </a:sysClr>
            </a:solidFill>
            <a:prstDash val="sysDot"/>
            <a:miter lim="800000"/>
            <a:headEnd type="triangle" w="med" len="med"/>
            <a:tailEnd type="triangle" w="med" len="med"/>
          </a:ln>
          <a:effectLst/>
        </p:spPr>
      </p:cxnSp>
      <p:cxnSp>
        <p:nvCxnSpPr>
          <p:cNvPr id="499" name="直接箭头连接符 272">
            <a:extLst>
              <a:ext uri="{FF2B5EF4-FFF2-40B4-BE49-F238E27FC236}">
                <a16:creationId xmlns:a16="http://schemas.microsoft.com/office/drawing/2014/main" id="{C14F584A-F173-2DE3-058B-92BF009F91AA}"/>
              </a:ext>
            </a:extLst>
          </p:cNvPr>
          <p:cNvCxnSpPr>
            <a:cxnSpLocks/>
          </p:cNvCxnSpPr>
          <p:nvPr/>
        </p:nvCxnSpPr>
        <p:spPr>
          <a:xfrm flipH="1">
            <a:off x="9668041" y="5682829"/>
            <a:ext cx="111073" cy="0"/>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sp>
        <p:nvSpPr>
          <p:cNvPr id="500" name="Oval 499">
            <a:extLst>
              <a:ext uri="{FF2B5EF4-FFF2-40B4-BE49-F238E27FC236}">
                <a16:creationId xmlns:a16="http://schemas.microsoft.com/office/drawing/2014/main" id="{31D4CD95-7C3A-4520-6522-F75273EE0539}"/>
              </a:ext>
            </a:extLst>
          </p:cNvPr>
          <p:cNvSpPr>
            <a:spLocks noChangeAspect="1"/>
          </p:cNvSpPr>
          <p:nvPr/>
        </p:nvSpPr>
        <p:spPr>
          <a:xfrm>
            <a:off x="8513637" y="5753306"/>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01" name="直接箭头连接符 272">
            <a:extLst>
              <a:ext uri="{FF2B5EF4-FFF2-40B4-BE49-F238E27FC236}">
                <a16:creationId xmlns:a16="http://schemas.microsoft.com/office/drawing/2014/main" id="{D7DB8EF5-C796-ACAF-0C5C-E6F89127B2C5}"/>
              </a:ext>
            </a:extLst>
          </p:cNvPr>
          <p:cNvCxnSpPr>
            <a:cxnSpLocks/>
          </p:cNvCxnSpPr>
          <p:nvPr/>
        </p:nvCxnSpPr>
        <p:spPr>
          <a:xfrm>
            <a:off x="8240341" y="3297672"/>
            <a:ext cx="0" cy="126000"/>
          </a:xfrm>
          <a:prstGeom prst="straightConnector1">
            <a:avLst/>
          </a:prstGeom>
          <a:noFill/>
          <a:ln w="28575" cap="flat" cmpd="sng" algn="ctr">
            <a:solidFill>
              <a:sysClr val="windowText" lastClr="000000"/>
            </a:solidFill>
            <a:prstDash val="solid"/>
            <a:miter lim="800000"/>
            <a:tailEnd type="triangle"/>
          </a:ln>
          <a:effectLst/>
        </p:spPr>
      </p:cxnSp>
      <p:cxnSp>
        <p:nvCxnSpPr>
          <p:cNvPr id="502" name="直接箭头连接符 272">
            <a:extLst>
              <a:ext uri="{FF2B5EF4-FFF2-40B4-BE49-F238E27FC236}">
                <a16:creationId xmlns:a16="http://schemas.microsoft.com/office/drawing/2014/main" id="{F95B7395-667C-252E-271B-DF6AE2D668CC}"/>
              </a:ext>
            </a:extLst>
          </p:cNvPr>
          <p:cNvCxnSpPr>
            <a:cxnSpLocks/>
          </p:cNvCxnSpPr>
          <p:nvPr/>
        </p:nvCxnSpPr>
        <p:spPr>
          <a:xfrm>
            <a:off x="8245348" y="3815551"/>
            <a:ext cx="0" cy="126000"/>
          </a:xfrm>
          <a:prstGeom prst="straightConnector1">
            <a:avLst/>
          </a:prstGeom>
          <a:noFill/>
          <a:ln w="28575" cap="flat" cmpd="sng" algn="ctr">
            <a:solidFill>
              <a:sysClr val="windowText" lastClr="000000"/>
            </a:solidFill>
            <a:prstDash val="solid"/>
            <a:miter lim="800000"/>
            <a:tailEnd type="triangle"/>
          </a:ln>
          <a:effectLst/>
        </p:spPr>
      </p:cxnSp>
      <p:cxnSp>
        <p:nvCxnSpPr>
          <p:cNvPr id="503" name="直接箭头连接符 272">
            <a:extLst>
              <a:ext uri="{FF2B5EF4-FFF2-40B4-BE49-F238E27FC236}">
                <a16:creationId xmlns:a16="http://schemas.microsoft.com/office/drawing/2014/main" id="{68373632-2CC3-5CF7-1D15-79A3ED257DA4}"/>
              </a:ext>
            </a:extLst>
          </p:cNvPr>
          <p:cNvCxnSpPr>
            <a:cxnSpLocks/>
          </p:cNvCxnSpPr>
          <p:nvPr/>
        </p:nvCxnSpPr>
        <p:spPr>
          <a:xfrm>
            <a:off x="8245348" y="4227534"/>
            <a:ext cx="0" cy="126000"/>
          </a:xfrm>
          <a:prstGeom prst="straightConnector1">
            <a:avLst/>
          </a:prstGeom>
          <a:noFill/>
          <a:ln w="28575" cap="flat" cmpd="sng" algn="ctr">
            <a:solidFill>
              <a:sysClr val="windowText" lastClr="000000"/>
            </a:solidFill>
            <a:prstDash val="solid"/>
            <a:miter lim="800000"/>
            <a:tailEnd type="triangle"/>
          </a:ln>
          <a:effectLst/>
        </p:spPr>
      </p:cxnSp>
      <p:grpSp>
        <p:nvGrpSpPr>
          <p:cNvPr id="504" name="Group 503">
            <a:extLst>
              <a:ext uri="{FF2B5EF4-FFF2-40B4-BE49-F238E27FC236}">
                <a16:creationId xmlns:a16="http://schemas.microsoft.com/office/drawing/2014/main" id="{A8BE67D2-3B26-486F-8604-0F3CF1B87EA6}"/>
              </a:ext>
            </a:extLst>
          </p:cNvPr>
          <p:cNvGrpSpPr/>
          <p:nvPr/>
        </p:nvGrpSpPr>
        <p:grpSpPr>
          <a:xfrm>
            <a:off x="8294559" y="3394423"/>
            <a:ext cx="325180" cy="325913"/>
            <a:chOff x="8757830" y="3445095"/>
            <a:chExt cx="325180" cy="325913"/>
          </a:xfrm>
        </p:grpSpPr>
        <p:sp>
          <p:nvSpPr>
            <p:cNvPr id="505" name="Rectangle 504">
              <a:extLst>
                <a:ext uri="{FF2B5EF4-FFF2-40B4-BE49-F238E27FC236}">
                  <a16:creationId xmlns:a16="http://schemas.microsoft.com/office/drawing/2014/main" id="{AFCF56CE-FE3F-0C9A-E46D-84D4AD9824A2}"/>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06" name="图片 50">
              <a:extLst>
                <a:ext uri="{FF2B5EF4-FFF2-40B4-BE49-F238E27FC236}">
                  <a16:creationId xmlns:a16="http://schemas.microsoft.com/office/drawing/2014/main" id="{479D2BB9-3D36-6BD7-080E-17DCA13DE2F4}"/>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507" name="文本框 78">
                <a:extLst>
                  <a:ext uri="{FF2B5EF4-FFF2-40B4-BE49-F238E27FC236}">
                    <a16:creationId xmlns:a16="http://schemas.microsoft.com/office/drawing/2014/main" id="{5AE01943-9159-0CED-F3E7-57AFE1A826A4}"/>
                  </a:ext>
                </a:extLst>
              </p:cNvPr>
              <p:cNvSpPr txBox="1"/>
              <p:nvPr/>
            </p:nvSpPr>
            <p:spPr>
              <a:xfrm>
                <a:off x="8330252" y="3692571"/>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07" name="文本框 78">
                <a:extLst>
                  <a:ext uri="{FF2B5EF4-FFF2-40B4-BE49-F238E27FC236}">
                    <a16:creationId xmlns:a16="http://schemas.microsoft.com/office/drawing/2014/main" id="{5AE01943-9159-0CED-F3E7-57AFE1A826A4}"/>
                  </a:ext>
                </a:extLst>
              </p:cNvPr>
              <p:cNvSpPr txBox="1">
                <a:spLocks noRot="1" noChangeAspect="1" noMove="1" noResize="1" noEditPoints="1" noAdjustHandles="1" noChangeArrowheads="1" noChangeShapeType="1" noTextEdit="1"/>
              </p:cNvSpPr>
              <p:nvPr/>
            </p:nvSpPr>
            <p:spPr>
              <a:xfrm>
                <a:off x="8330252" y="3692571"/>
                <a:ext cx="282922" cy="255600"/>
              </a:xfrm>
              <a:prstGeom prst="rect">
                <a:avLst/>
              </a:prstGeom>
              <a:blipFill>
                <a:blip r:embed="rId84"/>
                <a:stretch>
                  <a:fillRect/>
                </a:stretch>
              </a:blipFill>
            </p:spPr>
            <p:txBody>
              <a:bodyPr/>
              <a:lstStyle/>
              <a:p>
                <a:r>
                  <a:rPr lang="en-CN">
                    <a:noFill/>
                  </a:rPr>
                  <a:t> </a:t>
                </a:r>
              </a:p>
            </p:txBody>
          </p:sp>
        </mc:Fallback>
      </mc:AlternateContent>
      <p:pic>
        <p:nvPicPr>
          <p:cNvPr id="508" name="图片 50">
            <a:extLst>
              <a:ext uri="{FF2B5EF4-FFF2-40B4-BE49-F238E27FC236}">
                <a16:creationId xmlns:a16="http://schemas.microsoft.com/office/drawing/2014/main" id="{6754905B-F1F5-C3BA-76C5-B757B5CDF045}"/>
              </a:ext>
            </a:extLst>
          </p:cNvPr>
          <p:cNvPicPr>
            <a:picLocks noChangeAspect="1"/>
          </p:cNvPicPr>
          <p:nvPr/>
        </p:nvPicPr>
        <p:blipFill>
          <a:blip r:embed="rId85"/>
          <a:srcRect/>
          <a:stretch/>
        </p:blipFill>
        <p:spPr>
          <a:xfrm>
            <a:off x="7882329" y="4343882"/>
            <a:ext cx="324000" cy="324000"/>
          </a:xfrm>
          <a:prstGeom prst="rect">
            <a:avLst/>
          </a:prstGeom>
        </p:spPr>
      </p:pic>
      <p:grpSp>
        <p:nvGrpSpPr>
          <p:cNvPr id="509" name="Group 508">
            <a:extLst>
              <a:ext uri="{FF2B5EF4-FFF2-40B4-BE49-F238E27FC236}">
                <a16:creationId xmlns:a16="http://schemas.microsoft.com/office/drawing/2014/main" id="{80EF169B-059A-1264-0A2D-0DE353FB30E1}"/>
              </a:ext>
            </a:extLst>
          </p:cNvPr>
          <p:cNvGrpSpPr/>
          <p:nvPr/>
        </p:nvGrpSpPr>
        <p:grpSpPr>
          <a:xfrm>
            <a:off x="8306401" y="4343882"/>
            <a:ext cx="325180" cy="325913"/>
            <a:chOff x="8757830" y="3445095"/>
            <a:chExt cx="325180" cy="325913"/>
          </a:xfrm>
        </p:grpSpPr>
        <p:sp>
          <p:nvSpPr>
            <p:cNvPr id="510" name="Rectangle 509">
              <a:extLst>
                <a:ext uri="{FF2B5EF4-FFF2-40B4-BE49-F238E27FC236}">
                  <a16:creationId xmlns:a16="http://schemas.microsoft.com/office/drawing/2014/main" id="{0B72D0CD-19EB-1F48-B367-ECD9A91E6A9C}"/>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1" name="图片 50">
              <a:extLst>
                <a:ext uri="{FF2B5EF4-FFF2-40B4-BE49-F238E27FC236}">
                  <a16:creationId xmlns:a16="http://schemas.microsoft.com/office/drawing/2014/main" id="{74E2073A-6BF0-29FF-7191-054803E677C8}"/>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512" name="文本框 78">
                <a:extLst>
                  <a:ext uri="{FF2B5EF4-FFF2-40B4-BE49-F238E27FC236}">
                    <a16:creationId xmlns:a16="http://schemas.microsoft.com/office/drawing/2014/main" id="{78DDC3A6-3C08-EA8D-CCD1-2D2EC76957D1}"/>
                  </a:ext>
                </a:extLst>
              </p:cNvPr>
              <p:cNvSpPr txBox="1"/>
              <p:nvPr/>
            </p:nvSpPr>
            <p:spPr>
              <a:xfrm>
                <a:off x="8327962" y="4654810"/>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12" name="文本框 78">
                <a:extLst>
                  <a:ext uri="{FF2B5EF4-FFF2-40B4-BE49-F238E27FC236}">
                    <a16:creationId xmlns:a16="http://schemas.microsoft.com/office/drawing/2014/main" id="{78DDC3A6-3C08-EA8D-CCD1-2D2EC76957D1}"/>
                  </a:ext>
                </a:extLst>
              </p:cNvPr>
              <p:cNvSpPr txBox="1">
                <a:spLocks noRot="1" noChangeAspect="1" noMove="1" noResize="1" noEditPoints="1" noAdjustHandles="1" noChangeArrowheads="1" noChangeShapeType="1" noTextEdit="1"/>
              </p:cNvSpPr>
              <p:nvPr/>
            </p:nvSpPr>
            <p:spPr>
              <a:xfrm>
                <a:off x="8327962" y="4654810"/>
                <a:ext cx="282922" cy="255600"/>
              </a:xfrm>
              <a:prstGeom prst="rect">
                <a:avLst/>
              </a:prstGeom>
              <a:blipFill>
                <a:blip r:embed="rId8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13" name="文本框 78">
                <a:extLst>
                  <a:ext uri="{FF2B5EF4-FFF2-40B4-BE49-F238E27FC236}">
                    <a16:creationId xmlns:a16="http://schemas.microsoft.com/office/drawing/2014/main" id="{6CE4549B-89DC-4916-0768-AFBBE3D78B9D}"/>
                  </a:ext>
                </a:extLst>
              </p:cNvPr>
              <p:cNvSpPr txBox="1"/>
              <p:nvPr/>
            </p:nvSpPr>
            <p:spPr>
              <a:xfrm>
                <a:off x="7804519" y="5284649"/>
                <a:ext cx="421846"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𝒯</m:t>
                          </m:r>
                        </m:e>
                        <m:sub>
                          <m:r>
                            <a:rPr lang="en-US" altLang="zh-CN" sz="1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r>
                        <a:rPr lang="en-US" altLang="zh-CN" sz="1000" i="1" smtClean="0">
                          <a:solidFill>
                            <a:prstClr val="black"/>
                          </a:solidFill>
                          <a:latin typeface="Cambria Math" panose="02040503050406030204" pitchFamily="18" charset="0"/>
                        </a:rPr>
                        <m:t>)</m:t>
                      </m:r>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13" name="文本框 78">
                <a:extLst>
                  <a:ext uri="{FF2B5EF4-FFF2-40B4-BE49-F238E27FC236}">
                    <a16:creationId xmlns:a16="http://schemas.microsoft.com/office/drawing/2014/main" id="{6CE4549B-89DC-4916-0768-AFBBE3D78B9D}"/>
                  </a:ext>
                </a:extLst>
              </p:cNvPr>
              <p:cNvSpPr txBox="1">
                <a:spLocks noRot="1" noChangeAspect="1" noMove="1" noResize="1" noEditPoints="1" noAdjustHandles="1" noChangeArrowheads="1" noChangeShapeType="1" noTextEdit="1"/>
              </p:cNvSpPr>
              <p:nvPr/>
            </p:nvSpPr>
            <p:spPr>
              <a:xfrm>
                <a:off x="7804519" y="5284649"/>
                <a:ext cx="421846" cy="255600"/>
              </a:xfrm>
              <a:prstGeom prst="rect">
                <a:avLst/>
              </a:prstGeom>
              <a:blipFill>
                <a:blip r:embed="rId87"/>
                <a:stretch>
                  <a:fillRect r="-20588"/>
                </a:stretch>
              </a:blipFill>
            </p:spPr>
            <p:txBody>
              <a:bodyPr/>
              <a:lstStyle/>
              <a:p>
                <a:r>
                  <a:rPr lang="en-CN">
                    <a:noFill/>
                  </a:rPr>
                  <a:t> </a:t>
                </a:r>
              </a:p>
            </p:txBody>
          </p:sp>
        </mc:Fallback>
      </mc:AlternateContent>
      <p:pic>
        <p:nvPicPr>
          <p:cNvPr id="514" name="图片 50">
            <a:extLst>
              <a:ext uri="{FF2B5EF4-FFF2-40B4-BE49-F238E27FC236}">
                <a16:creationId xmlns:a16="http://schemas.microsoft.com/office/drawing/2014/main" id="{F3A020B5-EA1E-EBF7-3AD8-5074B850E9E2}"/>
              </a:ext>
            </a:extLst>
          </p:cNvPr>
          <p:cNvPicPr>
            <a:picLocks noChangeAspect="1"/>
          </p:cNvPicPr>
          <p:nvPr/>
        </p:nvPicPr>
        <p:blipFill>
          <a:blip r:embed="rId88"/>
          <a:srcRect/>
          <a:stretch/>
        </p:blipFill>
        <p:spPr>
          <a:xfrm>
            <a:off x="7876929" y="4981197"/>
            <a:ext cx="324000" cy="324000"/>
          </a:xfrm>
          <a:prstGeom prst="rect">
            <a:avLst/>
          </a:prstGeom>
        </p:spPr>
      </p:pic>
      <p:grpSp>
        <p:nvGrpSpPr>
          <p:cNvPr id="515" name="Group 514">
            <a:extLst>
              <a:ext uri="{FF2B5EF4-FFF2-40B4-BE49-F238E27FC236}">
                <a16:creationId xmlns:a16="http://schemas.microsoft.com/office/drawing/2014/main" id="{032065ED-5A01-9A95-2232-FBD7DE514A32}"/>
              </a:ext>
            </a:extLst>
          </p:cNvPr>
          <p:cNvGrpSpPr/>
          <p:nvPr/>
        </p:nvGrpSpPr>
        <p:grpSpPr>
          <a:xfrm>
            <a:off x="8301001" y="4981197"/>
            <a:ext cx="325180" cy="325913"/>
            <a:chOff x="8757830" y="3445095"/>
            <a:chExt cx="325180" cy="325913"/>
          </a:xfrm>
        </p:grpSpPr>
        <p:sp>
          <p:nvSpPr>
            <p:cNvPr id="516" name="Rectangle 515">
              <a:extLst>
                <a:ext uri="{FF2B5EF4-FFF2-40B4-BE49-F238E27FC236}">
                  <a16:creationId xmlns:a16="http://schemas.microsoft.com/office/drawing/2014/main" id="{7FC9A72C-0F7B-2622-9301-5647E8681A15}"/>
                </a:ext>
              </a:extLst>
            </p:cNvPr>
            <p:cNvSpPr>
              <a:spLocks noChangeAspect="1"/>
            </p:cNvSpPr>
            <p:nvPr/>
          </p:nvSpPr>
          <p:spPr>
            <a:xfrm>
              <a:off x="8759010" y="3447008"/>
              <a:ext cx="324000" cy="324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7" name="图片 50">
              <a:extLst>
                <a:ext uri="{FF2B5EF4-FFF2-40B4-BE49-F238E27FC236}">
                  <a16:creationId xmlns:a16="http://schemas.microsoft.com/office/drawing/2014/main" id="{95BD0103-7900-BBA8-AE93-B024D2B8FC19}"/>
                </a:ext>
              </a:extLst>
            </p:cNvPr>
            <p:cNvPicPr>
              <a:picLocks noChangeAspect="1"/>
            </p:cNvPicPr>
            <p:nvPr/>
          </p:nvPicPr>
          <p:blipFill>
            <a:blip r:embed="rId56"/>
            <a:srcRect/>
            <a:stretch/>
          </p:blipFill>
          <p:spPr>
            <a:xfrm>
              <a:off x="8757830" y="3445095"/>
              <a:ext cx="324000" cy="324000"/>
            </a:xfrm>
            <a:prstGeom prst="rect">
              <a:avLst/>
            </a:prstGeom>
          </p:spPr>
        </p:pic>
      </p:grpSp>
      <mc:AlternateContent xmlns:mc="http://schemas.openxmlformats.org/markup-compatibility/2006" xmlns:a14="http://schemas.microsoft.com/office/drawing/2010/main">
        <mc:Choice Requires="a14">
          <p:sp>
            <p:nvSpPr>
              <p:cNvPr id="518" name="文本框 78">
                <a:extLst>
                  <a:ext uri="{FF2B5EF4-FFF2-40B4-BE49-F238E27FC236}">
                    <a16:creationId xmlns:a16="http://schemas.microsoft.com/office/drawing/2014/main" id="{AD9FDAD2-C2BC-1FCD-B375-C98EF480E0E9}"/>
                  </a:ext>
                </a:extLst>
              </p:cNvPr>
              <p:cNvSpPr txBox="1"/>
              <p:nvPr/>
            </p:nvSpPr>
            <p:spPr>
              <a:xfrm>
                <a:off x="8315098" y="5284650"/>
                <a:ext cx="282922" cy="255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518" name="文本框 78">
                <a:extLst>
                  <a:ext uri="{FF2B5EF4-FFF2-40B4-BE49-F238E27FC236}">
                    <a16:creationId xmlns:a16="http://schemas.microsoft.com/office/drawing/2014/main" id="{AD9FDAD2-C2BC-1FCD-B375-C98EF480E0E9}"/>
                  </a:ext>
                </a:extLst>
              </p:cNvPr>
              <p:cNvSpPr txBox="1">
                <a:spLocks noRot="1" noChangeAspect="1" noMove="1" noResize="1" noEditPoints="1" noAdjustHandles="1" noChangeArrowheads="1" noChangeShapeType="1" noTextEdit="1"/>
              </p:cNvSpPr>
              <p:nvPr/>
            </p:nvSpPr>
            <p:spPr>
              <a:xfrm>
                <a:off x="8315098" y="5284650"/>
                <a:ext cx="282922" cy="255600"/>
              </a:xfrm>
              <a:prstGeom prst="rect">
                <a:avLst/>
              </a:prstGeom>
              <a:blipFill>
                <a:blip r:embed="rId89"/>
                <a:stretch>
                  <a:fillRect/>
                </a:stretch>
              </a:blipFill>
            </p:spPr>
            <p:txBody>
              <a:bodyPr/>
              <a:lstStyle/>
              <a:p>
                <a:r>
                  <a:rPr lang="en-CN">
                    <a:noFill/>
                  </a:rPr>
                  <a:t> </a:t>
                </a:r>
              </a:p>
            </p:txBody>
          </p:sp>
        </mc:Fallback>
      </mc:AlternateContent>
      <p:cxnSp>
        <p:nvCxnSpPr>
          <p:cNvPr id="519" name="直接箭头连接符 272">
            <a:extLst>
              <a:ext uri="{FF2B5EF4-FFF2-40B4-BE49-F238E27FC236}">
                <a16:creationId xmlns:a16="http://schemas.microsoft.com/office/drawing/2014/main" id="{4027C8C5-1EF9-D085-19FF-E53B5F60F4D3}"/>
              </a:ext>
            </a:extLst>
          </p:cNvPr>
          <p:cNvCxnSpPr>
            <a:cxnSpLocks/>
          </p:cNvCxnSpPr>
          <p:nvPr/>
        </p:nvCxnSpPr>
        <p:spPr>
          <a:xfrm>
            <a:off x="8684178" y="4841997"/>
            <a:ext cx="200804" cy="0"/>
          </a:xfrm>
          <a:prstGeom prst="straightConnector1">
            <a:avLst/>
          </a:prstGeom>
          <a:noFill/>
          <a:ln w="28575" cap="flat" cmpd="sng" algn="ctr">
            <a:solidFill>
              <a:sysClr val="windowText" lastClr="000000"/>
            </a:solidFill>
            <a:prstDash val="solid"/>
            <a:miter lim="800000"/>
            <a:tailEnd type="triangle"/>
          </a:ln>
          <a:effectLst/>
        </p:spPr>
      </p:cxnSp>
      <p:sp>
        <p:nvSpPr>
          <p:cNvPr id="520" name="Oval 519">
            <a:extLst>
              <a:ext uri="{FF2B5EF4-FFF2-40B4-BE49-F238E27FC236}">
                <a16:creationId xmlns:a16="http://schemas.microsoft.com/office/drawing/2014/main" id="{5CC008F7-62B7-659C-B3C0-EA5054BBAEE7}"/>
              </a:ext>
            </a:extLst>
          </p:cNvPr>
          <p:cNvSpPr>
            <a:spLocks noChangeAspect="1"/>
          </p:cNvSpPr>
          <p:nvPr/>
        </p:nvSpPr>
        <p:spPr>
          <a:xfrm>
            <a:off x="8487940" y="5668709"/>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1" name="Oval 520">
            <a:extLst>
              <a:ext uri="{FF2B5EF4-FFF2-40B4-BE49-F238E27FC236}">
                <a16:creationId xmlns:a16="http://schemas.microsoft.com/office/drawing/2014/main" id="{52A23715-7362-944F-D83E-54E67B2F93D6}"/>
              </a:ext>
            </a:extLst>
          </p:cNvPr>
          <p:cNvSpPr>
            <a:spLocks noChangeAspect="1"/>
          </p:cNvSpPr>
          <p:nvPr/>
        </p:nvSpPr>
        <p:spPr>
          <a:xfrm>
            <a:off x="8246294" y="5488527"/>
            <a:ext cx="36000" cy="36000"/>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22" name="直接箭头连接符 102">
            <a:extLst>
              <a:ext uri="{FF2B5EF4-FFF2-40B4-BE49-F238E27FC236}">
                <a16:creationId xmlns:a16="http://schemas.microsoft.com/office/drawing/2014/main" id="{C901CF18-0DFB-603C-67D5-019A7DEE8D48}"/>
              </a:ext>
            </a:extLst>
          </p:cNvPr>
          <p:cNvCxnSpPr>
            <a:cxnSpLocks/>
          </p:cNvCxnSpPr>
          <p:nvPr/>
        </p:nvCxnSpPr>
        <p:spPr>
          <a:xfrm flipH="1" flipV="1">
            <a:off x="6331396" y="3440624"/>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sp>
        <p:nvSpPr>
          <p:cNvPr id="523" name="Rounded Rectangle 522">
            <a:extLst>
              <a:ext uri="{FF2B5EF4-FFF2-40B4-BE49-F238E27FC236}">
                <a16:creationId xmlns:a16="http://schemas.microsoft.com/office/drawing/2014/main" id="{0AB007DB-EBBF-4B73-80FD-F70B751DB197}"/>
              </a:ext>
            </a:extLst>
          </p:cNvPr>
          <p:cNvSpPr/>
          <p:nvPr/>
        </p:nvSpPr>
        <p:spPr>
          <a:xfrm>
            <a:off x="3477916" y="2076303"/>
            <a:ext cx="1362489" cy="295028"/>
          </a:xfrm>
          <a:prstGeom prst="round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400" b="0" i="0" u="none" strike="noStrike" kern="0" cap="none" spc="0" normalizeH="0" baseline="0" noProof="0" dirty="0">
                <a:ln>
                  <a:noFill/>
                </a:ln>
                <a:solidFill>
                  <a:prstClr val="black"/>
                </a:solidFill>
                <a:effectLst/>
                <a:uLnTx/>
                <a:uFillTx/>
                <a:latin typeface="Calibri" panose="020F0502020204030204"/>
                <a:ea typeface="+mn-ea"/>
                <a:cs typeface="+mn-cs"/>
              </a:rPr>
              <a:t>Training Phase</a:t>
            </a:r>
          </a:p>
        </p:txBody>
      </p:sp>
      <p:sp>
        <p:nvSpPr>
          <p:cNvPr id="524" name="Rounded Rectangle 523">
            <a:extLst>
              <a:ext uri="{FF2B5EF4-FFF2-40B4-BE49-F238E27FC236}">
                <a16:creationId xmlns:a16="http://schemas.microsoft.com/office/drawing/2014/main" id="{701DF446-E26A-0C79-4517-4427107F7684}"/>
              </a:ext>
            </a:extLst>
          </p:cNvPr>
          <p:cNvSpPr/>
          <p:nvPr/>
        </p:nvSpPr>
        <p:spPr>
          <a:xfrm>
            <a:off x="8424495" y="2075888"/>
            <a:ext cx="1262072" cy="295028"/>
          </a:xfrm>
          <a:prstGeom prst="round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400" b="0" i="0" u="none" strike="noStrike" kern="0" cap="none" spc="0" normalizeH="0" baseline="0" noProof="0" dirty="0">
                <a:ln>
                  <a:noFill/>
                </a:ln>
                <a:solidFill>
                  <a:prstClr val="black"/>
                </a:solidFill>
                <a:effectLst/>
                <a:uLnTx/>
                <a:uFillTx/>
                <a:latin typeface="Calibri" panose="020F0502020204030204"/>
                <a:ea typeface="+mn-ea"/>
                <a:cs typeface="+mn-cs"/>
              </a:rPr>
              <a:t>DG Phase</a:t>
            </a:r>
          </a:p>
        </p:txBody>
      </p:sp>
      <p:pic>
        <p:nvPicPr>
          <p:cNvPr id="2" name="图片 505">
            <a:extLst>
              <a:ext uri="{FF2B5EF4-FFF2-40B4-BE49-F238E27FC236}">
                <a16:creationId xmlns:a16="http://schemas.microsoft.com/office/drawing/2014/main" id="{EE2D97FC-B504-5BA1-0BCB-12044E6801BE}"/>
              </a:ext>
            </a:extLst>
          </p:cNvPr>
          <p:cNvPicPr>
            <a:picLocks noChangeAspect="1"/>
          </p:cNvPicPr>
          <p:nvPr/>
        </p:nvPicPr>
        <p:blipFill>
          <a:blip r:embed="rId65"/>
          <a:srcRect/>
          <a:stretch/>
        </p:blipFill>
        <p:spPr>
          <a:xfrm>
            <a:off x="7875011" y="3390090"/>
            <a:ext cx="320400" cy="320400"/>
          </a:xfrm>
          <a:prstGeom prst="rect">
            <a:avLst/>
          </a:prstGeom>
        </p:spPr>
      </p:pic>
      <p:sp>
        <p:nvSpPr>
          <p:cNvPr id="3" name="Slide Number Placeholder 2">
            <a:extLst>
              <a:ext uri="{FF2B5EF4-FFF2-40B4-BE49-F238E27FC236}">
                <a16:creationId xmlns:a16="http://schemas.microsoft.com/office/drawing/2014/main" id="{E9952480-7A7B-976C-09F3-409A3D677676}"/>
              </a:ext>
            </a:extLst>
          </p:cNvPr>
          <p:cNvSpPr>
            <a:spLocks noGrp="1"/>
          </p:cNvSpPr>
          <p:nvPr>
            <p:ph type="sldNum" sz="quarter" idx="12"/>
          </p:nvPr>
        </p:nvSpPr>
        <p:spPr/>
        <p:txBody>
          <a:bodyPr/>
          <a:lstStyle/>
          <a:p>
            <a:fld id="{4BF843C4-02D7-D548-A4C0-CA8C7E2CA56E}" type="slidenum">
              <a:rPr lang="en-CN" smtClean="0"/>
              <a:t>8</a:t>
            </a:fld>
            <a:endParaRPr lang="en-CN"/>
          </a:p>
        </p:txBody>
      </p:sp>
    </p:spTree>
    <p:extLst>
      <p:ext uri="{BB962C8B-B14F-4D97-AF65-F5344CB8AC3E}">
        <p14:creationId xmlns:p14="http://schemas.microsoft.com/office/powerpoint/2010/main" val="162927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a:extLst>
              <a:ext uri="{FF2B5EF4-FFF2-40B4-BE49-F238E27FC236}">
                <a16:creationId xmlns:a16="http://schemas.microsoft.com/office/drawing/2014/main" id="{2247B085-C0B2-F578-BF95-8FC80AF894C7}"/>
              </a:ext>
            </a:extLst>
          </p:cNvPr>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11B4A6C6-9498-FF75-95F3-A4A86FF8E2D9}"/>
              </a:ext>
            </a:extLst>
          </p:cNvPr>
          <p:cNvGrpSpPr/>
          <p:nvPr/>
        </p:nvGrpSpPr>
        <p:grpSpPr>
          <a:xfrm>
            <a:off x="360000" y="436199"/>
            <a:ext cx="756936" cy="478772"/>
            <a:chOff x="360000" y="436199"/>
            <a:chExt cx="756936" cy="478772"/>
          </a:xfrm>
        </p:grpSpPr>
        <p:sp>
          <p:nvSpPr>
            <p:cNvPr id="7" name="燕尾形 19">
              <a:extLst>
                <a:ext uri="{FF2B5EF4-FFF2-40B4-BE49-F238E27FC236}">
                  <a16:creationId xmlns:a16="http://schemas.microsoft.com/office/drawing/2014/main" id="{5D36621A-242D-EFDD-D6A6-D58CB5D1C28A}"/>
                </a:ext>
              </a:extLst>
            </p:cNvPr>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a:extLst>
                <a:ext uri="{FF2B5EF4-FFF2-40B4-BE49-F238E27FC236}">
                  <a16:creationId xmlns:a16="http://schemas.microsoft.com/office/drawing/2014/main" id="{9E1898AF-0CA1-8B41-7813-33526A9C438F}"/>
                </a:ext>
              </a:extLst>
            </p:cNvPr>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a:extLst>
              <a:ext uri="{FF2B5EF4-FFF2-40B4-BE49-F238E27FC236}">
                <a16:creationId xmlns:a16="http://schemas.microsoft.com/office/drawing/2014/main" id="{1E999AB5-4F54-2939-7EE1-2761A32F5DF4}"/>
              </a:ext>
            </a:extLst>
          </p:cNvPr>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cxnSp>
        <p:nvCxnSpPr>
          <p:cNvPr id="367" name="直接连接符 119">
            <a:extLst>
              <a:ext uri="{FF2B5EF4-FFF2-40B4-BE49-F238E27FC236}">
                <a16:creationId xmlns:a16="http://schemas.microsoft.com/office/drawing/2014/main" id="{655FC435-D6D5-141E-9A33-35011B9FFFA9}"/>
              </a:ext>
            </a:extLst>
          </p:cNvPr>
          <p:cNvCxnSpPr>
            <a:cxnSpLocks/>
          </p:cNvCxnSpPr>
          <p:nvPr/>
        </p:nvCxnSpPr>
        <p:spPr>
          <a:xfrm>
            <a:off x="6878548" y="2090205"/>
            <a:ext cx="0" cy="4262043"/>
          </a:xfrm>
          <a:prstGeom prst="line">
            <a:avLst/>
          </a:prstGeom>
          <a:noFill/>
          <a:ln w="19050" cap="flat" cmpd="sng" algn="ctr">
            <a:solidFill>
              <a:sysClr val="windowText" lastClr="000000"/>
            </a:solidFill>
            <a:prstDash val="sysDash"/>
            <a:miter lim="800000"/>
          </a:ln>
          <a:effectLst/>
        </p:spPr>
      </p:cxnSp>
      <p:sp>
        <p:nvSpPr>
          <p:cNvPr id="390" name="矩形: 圆角 19">
            <a:extLst>
              <a:ext uri="{FF2B5EF4-FFF2-40B4-BE49-F238E27FC236}">
                <a16:creationId xmlns:a16="http://schemas.microsoft.com/office/drawing/2014/main" id="{7463DA98-3A59-6828-4F0D-8FD5C387447E}"/>
              </a:ext>
            </a:extLst>
          </p:cNvPr>
          <p:cNvSpPr/>
          <p:nvPr/>
        </p:nvSpPr>
        <p:spPr>
          <a:xfrm>
            <a:off x="5078521" y="2614633"/>
            <a:ext cx="1144516" cy="1117622"/>
          </a:xfrm>
          <a:prstGeom prst="roundRect">
            <a:avLst>
              <a:gd name="adj" fmla="val 10211"/>
            </a:avLst>
          </a:prstGeom>
          <a:solidFill>
            <a:srgbClr val="CCECFF"/>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sp>
        <p:nvSpPr>
          <p:cNvPr id="391" name="矩形: 圆角 20">
            <a:extLst>
              <a:ext uri="{FF2B5EF4-FFF2-40B4-BE49-F238E27FC236}">
                <a16:creationId xmlns:a16="http://schemas.microsoft.com/office/drawing/2014/main" id="{626C8143-1FB9-109D-9458-47EACB2DA6DF}"/>
              </a:ext>
            </a:extLst>
          </p:cNvPr>
          <p:cNvSpPr/>
          <p:nvPr/>
        </p:nvSpPr>
        <p:spPr>
          <a:xfrm>
            <a:off x="1582054" y="3675435"/>
            <a:ext cx="2820146" cy="2071012"/>
          </a:xfrm>
          <a:prstGeom prst="roundRect">
            <a:avLst>
              <a:gd name="adj" fmla="val 12214"/>
            </a:avLst>
          </a:prstGeom>
          <a:solidFill>
            <a:srgbClr val="FFCCCC"/>
          </a:solidFill>
          <a:ln w="28575">
            <a:noFill/>
            <a:prstDash val="dash"/>
          </a:ln>
        </p:spPr>
        <p:txBody>
          <a:bodyPr wrap="square" rtlCol="0">
            <a:spAutoFit/>
          </a:bodyPr>
          <a:lstStyle/>
          <a:p>
            <a:pPr algn="ctr"/>
            <a:endParaRPr lang="zh-CN" altLang="en-US" sz="1600">
              <a:solidFill>
                <a:prstClr val="black"/>
              </a:solidFill>
              <a:latin typeface="Microsoft YaHei" panose="020B0503020204020204" pitchFamily="34" charset="-122"/>
              <a:ea typeface="Microsoft YaHei" panose="020B0503020204020204" pitchFamily="34" charset="-122"/>
            </a:endParaRPr>
          </a:p>
        </p:txBody>
      </p:sp>
      <p:grpSp>
        <p:nvGrpSpPr>
          <p:cNvPr id="392" name="组合 44">
            <a:extLst>
              <a:ext uri="{FF2B5EF4-FFF2-40B4-BE49-F238E27FC236}">
                <a16:creationId xmlns:a16="http://schemas.microsoft.com/office/drawing/2014/main" id="{BD830B3D-D04B-D317-F247-8D6A54F5E543}"/>
              </a:ext>
            </a:extLst>
          </p:cNvPr>
          <p:cNvGrpSpPr/>
          <p:nvPr/>
        </p:nvGrpSpPr>
        <p:grpSpPr>
          <a:xfrm>
            <a:off x="1881909" y="4230544"/>
            <a:ext cx="358361" cy="675861"/>
            <a:chOff x="980103" y="2794449"/>
            <a:chExt cx="683814" cy="811033"/>
          </a:xfrm>
        </p:grpSpPr>
        <mc:AlternateContent xmlns:mc="http://schemas.openxmlformats.org/markup-compatibility/2006" xmlns:a14="http://schemas.microsoft.com/office/drawing/2010/main">
          <mc:Choice Requires="a14">
            <p:sp>
              <p:nvSpPr>
                <p:cNvPr id="393" name="文本框 45">
                  <a:extLst>
                    <a:ext uri="{FF2B5EF4-FFF2-40B4-BE49-F238E27FC236}">
                      <a16:creationId xmlns:a16="http://schemas.microsoft.com/office/drawing/2014/main" id="{03C6E9BE-089E-1DED-5BEF-289576C567FF}"/>
                    </a:ext>
                  </a:extLst>
                </p:cNvPr>
                <p:cNvSpPr txBox="1"/>
                <p:nvPr/>
              </p:nvSpPr>
              <p:spPr>
                <a:xfrm>
                  <a:off x="1095669" y="3038175"/>
                  <a:ext cx="478752" cy="370178"/>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622" name="文本框 45">
                  <a:extLst>
                    <a:ext uri="{FF2B5EF4-FFF2-40B4-BE49-F238E27FC236}">
                      <a16:creationId xmlns:a16="http://schemas.microsoft.com/office/drawing/2014/main" id="{828A867C-3C97-FAE7-0D84-8E2DE2F315D9}"/>
                    </a:ext>
                  </a:extLst>
                </p:cNvPr>
                <p:cNvSpPr txBox="1">
                  <a:spLocks noRot="1" noChangeAspect="1" noMove="1" noResize="1" noEditPoints="1" noAdjustHandles="1" noChangeArrowheads="1" noChangeShapeType="1" noTextEdit="1"/>
                </p:cNvSpPr>
                <p:nvPr/>
              </p:nvSpPr>
              <p:spPr>
                <a:xfrm>
                  <a:off x="1095669" y="3038175"/>
                  <a:ext cx="478752" cy="370178"/>
                </a:xfrm>
                <a:prstGeom prst="rect">
                  <a:avLst/>
                </a:prstGeom>
                <a:blipFill>
                  <a:blip r:embed="rId57"/>
                  <a:stretch>
                    <a:fillRect l="-4762"/>
                  </a:stretch>
                </a:blipFill>
                <a:ln w="19050">
                  <a:noFill/>
                </a:ln>
              </p:spPr>
              <p:txBody>
                <a:bodyPr/>
                <a:lstStyle/>
                <a:p>
                  <a:r>
                    <a:rPr lang="en-CN">
                      <a:noFill/>
                    </a:rPr>
                    <a:t> </a:t>
                  </a:r>
                </a:p>
              </p:txBody>
            </p:sp>
          </mc:Fallback>
        </mc:AlternateContent>
        <p:sp>
          <p:nvSpPr>
            <p:cNvPr id="394" name="流程图: 手动操作 46">
              <a:extLst>
                <a:ext uri="{FF2B5EF4-FFF2-40B4-BE49-F238E27FC236}">
                  <a16:creationId xmlns:a16="http://schemas.microsoft.com/office/drawing/2014/main" id="{7D810D8C-4568-2184-0850-DC3E6AE138BC}"/>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95" name="文本框 47">
                <a:extLst>
                  <a:ext uri="{FF2B5EF4-FFF2-40B4-BE49-F238E27FC236}">
                    <a16:creationId xmlns:a16="http://schemas.microsoft.com/office/drawing/2014/main" id="{A7EBFF25-97D8-3B3D-A4FB-8950EDC6ACE2}"/>
                  </a:ext>
                </a:extLst>
              </p:cNvPr>
              <p:cNvSpPr txBox="1"/>
              <p:nvPr/>
            </p:nvSpPr>
            <p:spPr>
              <a:xfrm>
                <a:off x="1159318" y="4235457"/>
                <a:ext cx="34810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5" name="文本框 47">
                <a:extLst>
                  <a:ext uri="{FF2B5EF4-FFF2-40B4-BE49-F238E27FC236}">
                    <a16:creationId xmlns:a16="http://schemas.microsoft.com/office/drawing/2014/main" id="{A7EBFF25-97D8-3B3D-A4FB-8950EDC6ACE2}"/>
                  </a:ext>
                </a:extLst>
              </p:cNvPr>
              <p:cNvSpPr txBox="1">
                <a:spLocks noRot="1" noChangeAspect="1" noMove="1" noResize="1" noEditPoints="1" noAdjustHandles="1" noChangeArrowheads="1" noChangeShapeType="1" noTextEdit="1"/>
              </p:cNvSpPr>
              <p:nvPr/>
            </p:nvSpPr>
            <p:spPr>
              <a:xfrm>
                <a:off x="1159318" y="4235457"/>
                <a:ext cx="348109" cy="246221"/>
              </a:xfrm>
              <a:prstGeom prst="rect">
                <a:avLst/>
              </a:prstGeom>
              <a:blipFill>
                <a:blip r:embed="rId5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96" name="文本框 49">
                <a:extLst>
                  <a:ext uri="{FF2B5EF4-FFF2-40B4-BE49-F238E27FC236}">
                    <a16:creationId xmlns:a16="http://schemas.microsoft.com/office/drawing/2014/main" id="{D2DD976F-0A63-CC71-EE08-70399BC94443}"/>
                  </a:ext>
                </a:extLst>
              </p:cNvPr>
              <p:cNvSpPr txBox="1"/>
              <p:nvPr/>
            </p:nvSpPr>
            <p:spPr>
              <a:xfrm>
                <a:off x="2738516" y="3781182"/>
                <a:ext cx="385707" cy="261610"/>
              </a:xfrm>
              <a:prstGeom prst="rect">
                <a:avLst/>
              </a:prstGeom>
              <a:noFill/>
            </p:spPr>
            <p:txBody>
              <a:bodyPr wrap="square" rtlCol="0">
                <a:spAutoFit/>
              </a:bodyPr>
              <a:lstStyle/>
              <a:p>
                <a14:m>
                  <m:oMath xmlns:m="http://schemas.openxmlformats.org/officeDocument/2006/math">
                    <m:r>
                      <a:rPr lang="zh-CN" altLang="en-US" sz="1100" i="1" smtClean="0">
                        <a:solidFill>
                          <a:prstClr val="black"/>
                        </a:solidFill>
                        <a:latin typeface="Cambria Math" panose="02040503050406030204" pitchFamily="18" charset="0"/>
                        <a:ea typeface="Microsoft YaHei" panose="020B0503020204020204" pitchFamily="34" charset="-122"/>
                      </a:rPr>
                      <m:t>𝜆</m:t>
                    </m:r>
                  </m:oMath>
                </a14:m>
                <a:r>
                  <a:rPr lang="en-US" altLang="zh-CN" sz="1100" dirty="0">
                    <a:solidFill>
                      <a:prstClr val="black"/>
                    </a:solidFill>
                    <a:latin typeface="Microsoft YaHei" panose="020B0503020204020204" pitchFamily="34" charset="-122"/>
                    <a:ea typeface="Microsoft YaHei" panose="020B0503020204020204" pitchFamily="34" charset="-122"/>
                  </a:rPr>
                  <a:t>~</a:t>
                </a:r>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396" name="文本框 49">
                <a:extLst>
                  <a:ext uri="{FF2B5EF4-FFF2-40B4-BE49-F238E27FC236}">
                    <a16:creationId xmlns:a16="http://schemas.microsoft.com/office/drawing/2014/main" id="{D2DD976F-0A63-CC71-EE08-70399BC94443}"/>
                  </a:ext>
                </a:extLst>
              </p:cNvPr>
              <p:cNvSpPr txBox="1">
                <a:spLocks noRot="1" noChangeAspect="1" noMove="1" noResize="1" noEditPoints="1" noAdjustHandles="1" noChangeArrowheads="1" noChangeShapeType="1" noTextEdit="1"/>
              </p:cNvSpPr>
              <p:nvPr/>
            </p:nvSpPr>
            <p:spPr>
              <a:xfrm>
                <a:off x="2738516" y="3781182"/>
                <a:ext cx="385707" cy="261610"/>
              </a:xfrm>
              <a:prstGeom prst="rect">
                <a:avLst/>
              </a:prstGeom>
              <a:blipFill>
                <a:blip r:embed="rId59"/>
                <a:stretch>
                  <a:fillRect b="-18182"/>
                </a:stretch>
              </a:blipFill>
            </p:spPr>
            <p:txBody>
              <a:bodyPr/>
              <a:lstStyle/>
              <a:p>
                <a:r>
                  <a:rPr lang="en-CN">
                    <a:noFill/>
                  </a:rPr>
                  <a:t> </a:t>
                </a:r>
              </a:p>
            </p:txBody>
          </p:sp>
        </mc:Fallback>
      </mc:AlternateContent>
      <p:pic>
        <p:nvPicPr>
          <p:cNvPr id="397" name="图片 50">
            <a:extLst>
              <a:ext uri="{FF2B5EF4-FFF2-40B4-BE49-F238E27FC236}">
                <a16:creationId xmlns:a16="http://schemas.microsoft.com/office/drawing/2014/main" id="{645E4A5F-22F5-E63F-0AFA-33C3DE3659BC}"/>
              </a:ext>
            </a:extLst>
          </p:cNvPr>
          <p:cNvPicPr>
            <a:picLocks noChangeAspect="1"/>
          </p:cNvPicPr>
          <p:nvPr/>
        </p:nvPicPr>
        <p:blipFill>
          <a:blip r:embed="rId60"/>
          <a:srcRect/>
          <a:stretch/>
        </p:blipFill>
        <p:spPr>
          <a:xfrm>
            <a:off x="1089596" y="4878785"/>
            <a:ext cx="468000" cy="468000"/>
          </a:xfrm>
          <a:prstGeom prst="rect">
            <a:avLst/>
          </a:prstGeom>
        </p:spPr>
      </p:pic>
      <mc:AlternateContent xmlns:mc="http://schemas.openxmlformats.org/markup-compatibility/2006" xmlns:a14="http://schemas.microsoft.com/office/drawing/2010/main">
        <mc:Choice Requires="a14">
          <p:sp>
            <p:nvSpPr>
              <p:cNvPr id="398" name="文本框 51">
                <a:extLst>
                  <a:ext uri="{FF2B5EF4-FFF2-40B4-BE49-F238E27FC236}">
                    <a16:creationId xmlns:a16="http://schemas.microsoft.com/office/drawing/2014/main" id="{DB009228-F6E4-4F24-FB68-33C913CA5D03}"/>
                  </a:ext>
                </a:extLst>
              </p:cNvPr>
              <p:cNvSpPr txBox="1"/>
              <p:nvPr/>
            </p:nvSpPr>
            <p:spPr>
              <a:xfrm>
                <a:off x="1148067" y="5346785"/>
                <a:ext cx="35105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398" name="文本框 51">
                <a:extLst>
                  <a:ext uri="{FF2B5EF4-FFF2-40B4-BE49-F238E27FC236}">
                    <a16:creationId xmlns:a16="http://schemas.microsoft.com/office/drawing/2014/main" id="{DB009228-F6E4-4F24-FB68-33C913CA5D03}"/>
                  </a:ext>
                </a:extLst>
              </p:cNvPr>
              <p:cNvSpPr txBox="1">
                <a:spLocks noRot="1" noChangeAspect="1" noMove="1" noResize="1" noEditPoints="1" noAdjustHandles="1" noChangeArrowheads="1" noChangeShapeType="1" noTextEdit="1"/>
              </p:cNvSpPr>
              <p:nvPr/>
            </p:nvSpPr>
            <p:spPr>
              <a:xfrm>
                <a:off x="1148067" y="5346785"/>
                <a:ext cx="351058" cy="246221"/>
              </a:xfrm>
              <a:prstGeom prst="rect">
                <a:avLst/>
              </a:prstGeom>
              <a:blipFill>
                <a:blip r:embed="rId61"/>
                <a:stretch>
                  <a:fillRect/>
                </a:stretch>
              </a:blipFill>
            </p:spPr>
            <p:txBody>
              <a:bodyPr/>
              <a:lstStyle/>
              <a:p>
                <a:r>
                  <a:rPr lang="en-CN">
                    <a:noFill/>
                  </a:rPr>
                  <a:t> </a:t>
                </a:r>
              </a:p>
            </p:txBody>
          </p:sp>
        </mc:Fallback>
      </mc:AlternateContent>
      <p:pic>
        <p:nvPicPr>
          <p:cNvPr id="399" name="图片 52">
            <a:extLst>
              <a:ext uri="{FF2B5EF4-FFF2-40B4-BE49-F238E27FC236}">
                <a16:creationId xmlns:a16="http://schemas.microsoft.com/office/drawing/2014/main" id="{1C7C2582-C1DB-33A1-44B3-52E843C31CCD}"/>
              </a:ext>
            </a:extLst>
          </p:cNvPr>
          <p:cNvPicPr>
            <a:picLocks noChangeAspect="1"/>
          </p:cNvPicPr>
          <p:nvPr/>
        </p:nvPicPr>
        <p:blipFill>
          <a:blip r:embed="rId62"/>
          <a:srcRect/>
          <a:stretch/>
        </p:blipFill>
        <p:spPr>
          <a:xfrm>
            <a:off x="1095821" y="3767457"/>
            <a:ext cx="468000" cy="468000"/>
          </a:xfrm>
          <a:prstGeom prst="rect">
            <a:avLst/>
          </a:prstGeom>
        </p:spPr>
      </p:pic>
      <p:grpSp>
        <p:nvGrpSpPr>
          <p:cNvPr id="400" name="组合 53">
            <a:extLst>
              <a:ext uri="{FF2B5EF4-FFF2-40B4-BE49-F238E27FC236}">
                <a16:creationId xmlns:a16="http://schemas.microsoft.com/office/drawing/2014/main" id="{D82DD9AA-E9EE-5B3C-B0EF-73CE2E1CB265}"/>
              </a:ext>
            </a:extLst>
          </p:cNvPr>
          <p:cNvGrpSpPr/>
          <p:nvPr/>
        </p:nvGrpSpPr>
        <p:grpSpPr>
          <a:xfrm>
            <a:off x="2516295" y="3865829"/>
            <a:ext cx="214511" cy="491817"/>
            <a:chOff x="5492563" y="2556343"/>
            <a:chExt cx="268900" cy="675862"/>
          </a:xfrm>
        </p:grpSpPr>
        <p:sp>
          <p:nvSpPr>
            <p:cNvPr id="401" name="矩形: 圆角 54">
              <a:extLst>
                <a:ext uri="{FF2B5EF4-FFF2-40B4-BE49-F238E27FC236}">
                  <a16:creationId xmlns:a16="http://schemas.microsoft.com/office/drawing/2014/main" id="{635E7269-C275-9CE6-850E-C91EDDC487E8}"/>
                </a:ext>
              </a:extLst>
            </p:cNvPr>
            <p:cNvSpPr/>
            <p:nvPr/>
          </p:nvSpPr>
          <p:spPr>
            <a:xfrm>
              <a:off x="5492563" y="2556343"/>
              <a:ext cx="256128" cy="675862"/>
            </a:xfrm>
            <a:prstGeom prst="roundRect">
              <a:avLst/>
            </a:prstGeom>
            <a:no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2" name="文本框 55">
                  <a:extLst>
                    <a:ext uri="{FF2B5EF4-FFF2-40B4-BE49-F238E27FC236}">
                      <a16:creationId xmlns:a16="http://schemas.microsoft.com/office/drawing/2014/main" id="{A2DE0A6E-4711-96D6-9019-6E10C5F65D1E}"/>
                    </a:ext>
                  </a:extLst>
                </p:cNvPr>
                <p:cNvSpPr txBox="1"/>
                <p:nvPr/>
              </p:nvSpPr>
              <p:spPr>
                <a:xfrm>
                  <a:off x="5588957"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3" name="文本框 142">
                  <a:extLst>
                    <a:ext uri="{FF2B5EF4-FFF2-40B4-BE49-F238E27FC236}">
                      <a16:creationId xmlns:a16="http://schemas.microsoft.com/office/drawing/2014/main" id="{487D9DF6-AA25-6ED6-08CA-29982A212F77}"/>
                    </a:ext>
                  </a:extLst>
                </p:cNvPr>
                <p:cNvSpPr txBox="1">
                  <a:spLocks noRot="1" noChangeAspect="1" noMove="1" noResize="1" noEditPoints="1" noAdjustHandles="1" noChangeArrowheads="1" noChangeShapeType="1" noTextEdit="1"/>
                </p:cNvSpPr>
                <p:nvPr/>
              </p:nvSpPr>
              <p:spPr>
                <a:xfrm>
                  <a:off x="5588957" y="2671322"/>
                  <a:ext cx="172506" cy="423920"/>
                </a:xfrm>
                <a:prstGeom prst="rect">
                  <a:avLst/>
                </a:prstGeom>
                <a:blipFill>
                  <a:blip r:embed="rId9"/>
                  <a:stretch>
                    <a:fillRect l="-56522" r="-8696"/>
                  </a:stretch>
                </a:blipFill>
              </p:spPr>
              <p:txBody>
                <a:bodyPr/>
                <a:lstStyle/>
                <a:p>
                  <a:r>
                    <a:rPr lang="zh-CN" altLang="en-US">
                      <a:noFill/>
                    </a:rPr>
                    <a:t> </a:t>
                  </a:r>
                </a:p>
              </p:txBody>
            </p:sp>
          </mc:Fallback>
        </mc:AlternateContent>
      </p:grpSp>
      <p:grpSp>
        <p:nvGrpSpPr>
          <p:cNvPr id="403" name="组合 56">
            <a:extLst>
              <a:ext uri="{FF2B5EF4-FFF2-40B4-BE49-F238E27FC236}">
                <a16:creationId xmlns:a16="http://schemas.microsoft.com/office/drawing/2014/main" id="{E5EE0068-909C-10B1-115F-7F99CDAC9949}"/>
              </a:ext>
            </a:extLst>
          </p:cNvPr>
          <p:cNvGrpSpPr/>
          <p:nvPr/>
        </p:nvGrpSpPr>
        <p:grpSpPr>
          <a:xfrm>
            <a:off x="2505609" y="4872951"/>
            <a:ext cx="214504" cy="491817"/>
            <a:chOff x="5492566" y="2556343"/>
            <a:chExt cx="268892" cy="675862"/>
          </a:xfrm>
        </p:grpSpPr>
        <p:sp>
          <p:nvSpPr>
            <p:cNvPr id="404" name="矩形: 圆角 57">
              <a:extLst>
                <a:ext uri="{FF2B5EF4-FFF2-40B4-BE49-F238E27FC236}">
                  <a16:creationId xmlns:a16="http://schemas.microsoft.com/office/drawing/2014/main" id="{0F852C64-8D77-23C8-21B6-8C4CA22873CC}"/>
                </a:ext>
              </a:extLst>
            </p:cNvPr>
            <p:cNvSpPr/>
            <p:nvPr/>
          </p:nvSpPr>
          <p:spPr>
            <a:xfrm>
              <a:off x="5492566" y="2556343"/>
              <a:ext cx="256128" cy="675862"/>
            </a:xfrm>
            <a:prstGeom prst="roundRect">
              <a:avLst/>
            </a:prstGeom>
            <a:no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5" name="文本框 58">
                  <a:extLst>
                    <a:ext uri="{FF2B5EF4-FFF2-40B4-BE49-F238E27FC236}">
                      <a16:creationId xmlns:a16="http://schemas.microsoft.com/office/drawing/2014/main" id="{9048109D-A316-D3CC-D93E-FC265F51D7DD}"/>
                    </a:ext>
                  </a:extLst>
                </p:cNvPr>
                <p:cNvSpPr txBox="1"/>
                <p:nvPr/>
              </p:nvSpPr>
              <p:spPr>
                <a:xfrm>
                  <a:off x="5588952" y="2671322"/>
                  <a:ext cx="172506" cy="42392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en-US" altLang="zh-CN" sz="1400" b="0" i="1" u="none" strike="noStrike" kern="0" cap="none" spc="0" normalizeH="0" baseline="0" noProof="0">
                                <a:ln>
                                  <a:noFill/>
                                </a:ln>
                                <a:solidFill>
                                  <a:prstClr val="black"/>
                                </a:solidFill>
                                <a:effectLst/>
                                <a:uLnTx/>
                                <a:uFillTx/>
                                <a:latin typeface="Cambria Math" panose="02040503050406030204" pitchFamily="18" charset="0"/>
                              </a:rPr>
                              <m:t>2</m:t>
                            </m:r>
                          </m:sub>
                        </m:sSub>
                      </m:oMath>
                    </m:oMathPara>
                  </a14:m>
                  <a:endParaRPr kumimoji="0" lang="zh-CN" altLang="en-US" sz="14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49" name="文本框 148">
                  <a:extLst>
                    <a:ext uri="{FF2B5EF4-FFF2-40B4-BE49-F238E27FC236}">
                      <a16:creationId xmlns:a16="http://schemas.microsoft.com/office/drawing/2014/main" id="{D6369D88-CAA4-89F7-104E-0DD4A4958C20}"/>
                    </a:ext>
                  </a:extLst>
                </p:cNvPr>
                <p:cNvSpPr txBox="1">
                  <a:spLocks noRot="1" noChangeAspect="1" noMove="1" noResize="1" noEditPoints="1" noAdjustHandles="1" noChangeArrowheads="1" noChangeShapeType="1" noTextEdit="1"/>
                </p:cNvSpPr>
                <p:nvPr/>
              </p:nvSpPr>
              <p:spPr>
                <a:xfrm>
                  <a:off x="5588952" y="2671322"/>
                  <a:ext cx="172506" cy="423920"/>
                </a:xfrm>
                <a:prstGeom prst="rect">
                  <a:avLst/>
                </a:prstGeom>
                <a:blipFill>
                  <a:blip r:embed="rId10"/>
                  <a:stretch>
                    <a:fillRect l="-60870" r="-13043"/>
                  </a:stretch>
                </a:blipFill>
              </p:spPr>
              <p:txBody>
                <a:bodyPr/>
                <a:lstStyle/>
                <a:p>
                  <a:r>
                    <a:rPr lang="zh-CN" altLang="en-US">
                      <a:noFill/>
                    </a:rPr>
                    <a:t> </a:t>
                  </a:r>
                </a:p>
              </p:txBody>
            </p:sp>
          </mc:Fallback>
        </mc:AlternateContent>
      </p:grpSp>
      <p:cxnSp>
        <p:nvCxnSpPr>
          <p:cNvPr id="406" name="连接符: 肘形 59">
            <a:extLst>
              <a:ext uri="{FF2B5EF4-FFF2-40B4-BE49-F238E27FC236}">
                <a16:creationId xmlns:a16="http://schemas.microsoft.com/office/drawing/2014/main" id="{074471B8-86BF-FBC5-E759-F7380CBD9A41}"/>
              </a:ext>
            </a:extLst>
          </p:cNvPr>
          <p:cNvCxnSpPr>
            <a:cxnSpLocks/>
            <a:stCxn id="399" idx="3"/>
            <a:endCxn id="486" idx="6"/>
          </p:cNvCxnSpPr>
          <p:nvPr/>
        </p:nvCxnSpPr>
        <p:spPr>
          <a:xfrm>
            <a:off x="1563821" y="4001457"/>
            <a:ext cx="281988" cy="365768"/>
          </a:xfrm>
          <a:prstGeom prst="bentConnector3">
            <a:avLst>
              <a:gd name="adj1" fmla="val 50000"/>
            </a:avLst>
          </a:prstGeom>
          <a:noFill/>
          <a:ln w="28575" cap="flat" cmpd="sng" algn="ctr">
            <a:solidFill>
              <a:srgbClr val="00B0F0"/>
            </a:solidFill>
            <a:prstDash val="solid"/>
            <a:miter lim="800000"/>
            <a:tailEnd type="triangle"/>
          </a:ln>
          <a:effectLst/>
        </p:spPr>
      </p:cxnSp>
      <p:sp>
        <p:nvSpPr>
          <p:cNvPr id="407" name="椭圆 60">
            <a:extLst>
              <a:ext uri="{FF2B5EF4-FFF2-40B4-BE49-F238E27FC236}">
                <a16:creationId xmlns:a16="http://schemas.microsoft.com/office/drawing/2014/main" id="{0BB1B8BB-092E-7C65-C3E9-FB356BAC8172}"/>
              </a:ext>
            </a:extLst>
          </p:cNvPr>
          <p:cNvSpPr/>
          <p:nvPr/>
        </p:nvSpPr>
        <p:spPr>
          <a:xfrm flipH="1">
            <a:off x="1859049" y="429936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08" name="椭圆 61">
            <a:extLst>
              <a:ext uri="{FF2B5EF4-FFF2-40B4-BE49-F238E27FC236}">
                <a16:creationId xmlns:a16="http://schemas.microsoft.com/office/drawing/2014/main" id="{C1ADEED1-F8FC-4074-EF37-B3231E9EA363}"/>
              </a:ext>
            </a:extLst>
          </p:cNvPr>
          <p:cNvSpPr/>
          <p:nvPr/>
        </p:nvSpPr>
        <p:spPr>
          <a:xfrm flipH="1">
            <a:off x="1859049" y="479606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09" name="连接符: 肘形 62">
            <a:extLst>
              <a:ext uri="{FF2B5EF4-FFF2-40B4-BE49-F238E27FC236}">
                <a16:creationId xmlns:a16="http://schemas.microsoft.com/office/drawing/2014/main" id="{2FBA6DBC-A679-004C-CA83-BD0AA7799555}"/>
              </a:ext>
            </a:extLst>
          </p:cNvPr>
          <p:cNvCxnSpPr>
            <a:cxnSpLocks/>
            <a:stCxn id="397" idx="3"/>
            <a:endCxn id="487" idx="6"/>
          </p:cNvCxnSpPr>
          <p:nvPr/>
        </p:nvCxnSpPr>
        <p:spPr>
          <a:xfrm flipV="1">
            <a:off x="1557596" y="4773924"/>
            <a:ext cx="298687" cy="338861"/>
          </a:xfrm>
          <a:prstGeom prst="bentConnector3">
            <a:avLst>
              <a:gd name="adj1" fmla="val 50000"/>
            </a:avLst>
          </a:prstGeom>
          <a:noFill/>
          <a:ln w="28575" cap="flat" cmpd="sng" algn="ctr">
            <a:solidFill>
              <a:srgbClr val="00B050"/>
            </a:solidFill>
            <a:prstDash val="solid"/>
            <a:miter lim="800000"/>
            <a:tailEnd type="triangle"/>
          </a:ln>
          <a:effectLst/>
        </p:spPr>
      </p:cxnSp>
      <p:sp>
        <p:nvSpPr>
          <p:cNvPr id="410" name="椭圆 449">
            <a:extLst>
              <a:ext uri="{FF2B5EF4-FFF2-40B4-BE49-F238E27FC236}">
                <a16:creationId xmlns:a16="http://schemas.microsoft.com/office/drawing/2014/main" id="{42816CF0-C6B4-F073-7EBA-7F214B1847CB}"/>
              </a:ext>
            </a:extLst>
          </p:cNvPr>
          <p:cNvSpPr/>
          <p:nvPr/>
        </p:nvSpPr>
        <p:spPr>
          <a:xfrm flipH="1">
            <a:off x="2218121" y="4400741"/>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1" name="连接符: 肘形 451">
            <a:extLst>
              <a:ext uri="{FF2B5EF4-FFF2-40B4-BE49-F238E27FC236}">
                <a16:creationId xmlns:a16="http://schemas.microsoft.com/office/drawing/2014/main" id="{9A9B4751-68E3-18BF-F979-0B39C67D87A9}"/>
              </a:ext>
            </a:extLst>
          </p:cNvPr>
          <p:cNvCxnSpPr>
            <a:cxnSpLocks/>
            <a:stCxn id="410" idx="2"/>
            <a:endCxn id="401" idx="1"/>
          </p:cNvCxnSpPr>
          <p:nvPr/>
        </p:nvCxnSpPr>
        <p:spPr>
          <a:xfrm flipV="1">
            <a:off x="2263840" y="4111738"/>
            <a:ext cx="252455" cy="311863"/>
          </a:xfrm>
          <a:prstGeom prst="bentConnector3">
            <a:avLst>
              <a:gd name="adj1" fmla="val 38316"/>
            </a:avLst>
          </a:prstGeom>
          <a:noFill/>
          <a:ln w="28575" cap="flat" cmpd="sng" algn="ctr">
            <a:solidFill>
              <a:srgbClr val="00B0F0"/>
            </a:solidFill>
            <a:prstDash val="solid"/>
            <a:miter lim="800000"/>
            <a:tailEnd type="triangle"/>
          </a:ln>
          <a:effectLst/>
        </p:spPr>
      </p:cxnSp>
      <p:sp>
        <p:nvSpPr>
          <p:cNvPr id="412" name="椭圆 453">
            <a:extLst>
              <a:ext uri="{FF2B5EF4-FFF2-40B4-BE49-F238E27FC236}">
                <a16:creationId xmlns:a16="http://schemas.microsoft.com/office/drawing/2014/main" id="{BA9E5813-5972-079B-C91F-20ED1CE0A025}"/>
              </a:ext>
            </a:extLst>
          </p:cNvPr>
          <p:cNvSpPr/>
          <p:nvPr/>
        </p:nvSpPr>
        <p:spPr>
          <a:xfrm flipH="1">
            <a:off x="2212111" y="462606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13" name="连接符: 肘形 455">
            <a:extLst>
              <a:ext uri="{FF2B5EF4-FFF2-40B4-BE49-F238E27FC236}">
                <a16:creationId xmlns:a16="http://schemas.microsoft.com/office/drawing/2014/main" id="{F4848940-E2AF-F698-EA35-790BF271ADCE}"/>
              </a:ext>
            </a:extLst>
          </p:cNvPr>
          <p:cNvCxnSpPr>
            <a:cxnSpLocks/>
            <a:stCxn id="488" idx="2"/>
            <a:endCxn id="404" idx="1"/>
          </p:cNvCxnSpPr>
          <p:nvPr/>
        </p:nvCxnSpPr>
        <p:spPr>
          <a:xfrm>
            <a:off x="2263129" y="4718299"/>
            <a:ext cx="242480" cy="400561"/>
          </a:xfrm>
          <a:prstGeom prst="bentConnector3">
            <a:avLst>
              <a:gd name="adj1" fmla="val 41311"/>
            </a:avLst>
          </a:prstGeom>
          <a:noFill/>
          <a:ln w="28575" cap="flat" cmpd="sng" algn="ctr">
            <a:solidFill>
              <a:srgbClr val="00B050"/>
            </a:solidFill>
            <a:prstDash val="solid"/>
            <a:miter lim="800000"/>
            <a:tailEnd type="triangle"/>
          </a:ln>
          <a:effectLst/>
        </p:spPr>
      </p:cxnSp>
      <p:grpSp>
        <p:nvGrpSpPr>
          <p:cNvPr id="414" name="组合 456">
            <a:extLst>
              <a:ext uri="{FF2B5EF4-FFF2-40B4-BE49-F238E27FC236}">
                <a16:creationId xmlns:a16="http://schemas.microsoft.com/office/drawing/2014/main" id="{61115011-44CE-087A-6C9C-9FA91DD923F5}"/>
              </a:ext>
            </a:extLst>
          </p:cNvPr>
          <p:cNvGrpSpPr/>
          <p:nvPr/>
        </p:nvGrpSpPr>
        <p:grpSpPr>
          <a:xfrm>
            <a:off x="3290337" y="4402026"/>
            <a:ext cx="216698" cy="491817"/>
            <a:chOff x="5492549" y="2556343"/>
            <a:chExt cx="271642" cy="675862"/>
          </a:xfrm>
        </p:grpSpPr>
        <p:sp>
          <p:nvSpPr>
            <p:cNvPr id="415" name="矩形: 圆角 457">
              <a:extLst>
                <a:ext uri="{FF2B5EF4-FFF2-40B4-BE49-F238E27FC236}">
                  <a16:creationId xmlns:a16="http://schemas.microsoft.com/office/drawing/2014/main" id="{A4336F3C-EDFC-E654-BB70-A6A2AE15C7E8}"/>
                </a:ext>
              </a:extLst>
            </p:cNvPr>
            <p:cNvSpPr/>
            <p:nvPr/>
          </p:nvSpPr>
          <p:spPr>
            <a:xfrm>
              <a:off x="5492549" y="2556343"/>
              <a:ext cx="256128" cy="675862"/>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6" name="文本框 459">
                  <a:extLst>
                    <a:ext uri="{FF2B5EF4-FFF2-40B4-BE49-F238E27FC236}">
                      <a16:creationId xmlns:a16="http://schemas.microsoft.com/office/drawing/2014/main" id="{C7DB5C09-9C93-2CAD-DD96-E1FCA710E551}"/>
                    </a:ext>
                  </a:extLst>
                </p:cNvPr>
                <p:cNvSpPr txBox="1"/>
                <p:nvPr/>
              </p:nvSpPr>
              <p:spPr>
                <a:xfrm>
                  <a:off x="5591685" y="2745667"/>
                  <a:ext cx="172506" cy="338360"/>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r>
                              <m:rPr>
                                <m:nor/>
                              </m:rPr>
                              <a:rPr kumimoji="0" lang="zh-CN" altLang="en-US" sz="10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rPr>
                              <m:t> </m:t>
                            </m:r>
                          </m:sub>
                        </m:sSub>
                      </m:oMath>
                    </m:oMathPara>
                  </a14:m>
                  <a:endParaRPr kumimoji="0" lang="zh-CN" altLang="en-US" sz="12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98" name="文本框 459">
                  <a:extLst>
                    <a:ext uri="{FF2B5EF4-FFF2-40B4-BE49-F238E27FC236}">
                      <a16:creationId xmlns:a16="http://schemas.microsoft.com/office/drawing/2014/main" id="{07CCA587-A348-1F7A-EE6E-9FC71264EAA6}"/>
                    </a:ext>
                  </a:extLst>
                </p:cNvPr>
                <p:cNvSpPr txBox="1">
                  <a:spLocks noRot="1" noChangeAspect="1" noMove="1" noResize="1" noEditPoints="1" noAdjustHandles="1" noChangeArrowheads="1" noChangeShapeType="1" noTextEdit="1"/>
                </p:cNvSpPr>
                <p:nvPr/>
              </p:nvSpPr>
              <p:spPr>
                <a:xfrm>
                  <a:off x="5591685" y="2745667"/>
                  <a:ext cx="172506" cy="338360"/>
                </a:xfrm>
                <a:prstGeom prst="rect">
                  <a:avLst/>
                </a:prstGeom>
                <a:blipFill>
                  <a:blip r:embed="rId63"/>
                  <a:stretch>
                    <a:fillRect l="-41667" r="-33333" b="-19048"/>
                  </a:stretch>
                </a:blipFill>
              </p:spPr>
              <p:txBody>
                <a:bodyPr/>
                <a:lstStyle/>
                <a:p>
                  <a:r>
                    <a:rPr lang="en-CN">
                      <a:noFill/>
                    </a:rPr>
                    <a:t> </a:t>
                  </a:r>
                </a:p>
              </p:txBody>
            </p:sp>
          </mc:Fallback>
        </mc:AlternateContent>
      </p:grpSp>
      <p:sp>
        <p:nvSpPr>
          <p:cNvPr id="417" name="椭圆 471">
            <a:extLst>
              <a:ext uri="{FF2B5EF4-FFF2-40B4-BE49-F238E27FC236}">
                <a16:creationId xmlns:a16="http://schemas.microsoft.com/office/drawing/2014/main" id="{8D142724-CF54-5BC7-54BD-36ED48B448CB}"/>
              </a:ext>
            </a:extLst>
          </p:cNvPr>
          <p:cNvSpPr/>
          <p:nvPr/>
        </p:nvSpPr>
        <p:spPr>
          <a:xfrm flipH="1">
            <a:off x="3948230" y="480200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18" name="文本框 473">
                <a:extLst>
                  <a:ext uri="{FF2B5EF4-FFF2-40B4-BE49-F238E27FC236}">
                    <a16:creationId xmlns:a16="http://schemas.microsoft.com/office/drawing/2014/main" id="{E4A1D073-2A50-A7A8-2247-139630EA92B2}"/>
                  </a:ext>
                </a:extLst>
              </p:cNvPr>
              <p:cNvSpPr txBox="1"/>
              <p:nvPr/>
            </p:nvSpPr>
            <p:spPr>
              <a:xfrm>
                <a:off x="2723999" y="5197144"/>
                <a:ext cx="549032"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100" i="1" smtClean="0">
                          <a:solidFill>
                            <a:prstClr val="black"/>
                          </a:solidFill>
                          <a:latin typeface="Cambria Math" panose="02040503050406030204" pitchFamily="18" charset="0"/>
                          <a:ea typeface="Microsoft YaHei" panose="020B0503020204020204" pitchFamily="34" charset="-122"/>
                        </a:rPr>
                        <m:t>1−</m:t>
                      </m:r>
                      <m:r>
                        <a:rPr lang="zh-CN" altLang="en-US" sz="1100" i="1" smtClean="0">
                          <a:solidFill>
                            <a:prstClr val="black"/>
                          </a:solidFill>
                          <a:latin typeface="Cambria Math" panose="02040503050406030204" pitchFamily="18" charset="0"/>
                          <a:ea typeface="Microsoft YaHei" panose="020B0503020204020204" pitchFamily="34" charset="-122"/>
                        </a:rPr>
                        <m:t>𝜆</m:t>
                      </m:r>
                    </m:oMath>
                  </m:oMathPara>
                </a14:m>
                <a:endParaRPr lang="zh-CN" altLang="en-US" sz="1100" dirty="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18" name="文本框 473">
                <a:extLst>
                  <a:ext uri="{FF2B5EF4-FFF2-40B4-BE49-F238E27FC236}">
                    <a16:creationId xmlns:a16="http://schemas.microsoft.com/office/drawing/2014/main" id="{E4A1D073-2A50-A7A8-2247-139630EA92B2}"/>
                  </a:ext>
                </a:extLst>
              </p:cNvPr>
              <p:cNvSpPr txBox="1">
                <a:spLocks noRot="1" noChangeAspect="1" noMove="1" noResize="1" noEditPoints="1" noAdjustHandles="1" noChangeArrowheads="1" noChangeShapeType="1" noTextEdit="1"/>
              </p:cNvSpPr>
              <p:nvPr/>
            </p:nvSpPr>
            <p:spPr>
              <a:xfrm>
                <a:off x="2723999" y="5197144"/>
                <a:ext cx="549032" cy="261610"/>
              </a:xfrm>
              <a:prstGeom prst="rect">
                <a:avLst/>
              </a:prstGeom>
              <a:blipFill>
                <a:blip r:embed="rId64"/>
                <a:stretch>
                  <a:fillRect/>
                </a:stretch>
              </a:blipFill>
            </p:spPr>
            <p:txBody>
              <a:bodyPr/>
              <a:lstStyle/>
              <a:p>
                <a:r>
                  <a:rPr lang="en-CN">
                    <a:noFill/>
                  </a:rPr>
                  <a:t> </a:t>
                </a:r>
              </a:p>
            </p:txBody>
          </p:sp>
        </mc:Fallback>
      </mc:AlternateContent>
      <p:grpSp>
        <p:nvGrpSpPr>
          <p:cNvPr id="419" name="组合 474">
            <a:extLst>
              <a:ext uri="{FF2B5EF4-FFF2-40B4-BE49-F238E27FC236}">
                <a16:creationId xmlns:a16="http://schemas.microsoft.com/office/drawing/2014/main" id="{513FC594-2683-6B3E-78D0-F444DC2C4592}"/>
              </a:ext>
            </a:extLst>
          </p:cNvPr>
          <p:cNvGrpSpPr/>
          <p:nvPr/>
        </p:nvGrpSpPr>
        <p:grpSpPr>
          <a:xfrm rot="10800000">
            <a:off x="3877870" y="3840684"/>
            <a:ext cx="374764" cy="675861"/>
            <a:chOff x="980103" y="2794449"/>
            <a:chExt cx="683814" cy="811033"/>
          </a:xfrm>
        </p:grpSpPr>
        <mc:AlternateContent xmlns:mc="http://schemas.openxmlformats.org/markup-compatibility/2006" xmlns:a14="http://schemas.microsoft.com/office/drawing/2010/main">
          <mc:Choice Requires="a14">
            <p:sp>
              <p:nvSpPr>
                <p:cNvPr id="420" name="文本框 475">
                  <a:extLst>
                    <a:ext uri="{FF2B5EF4-FFF2-40B4-BE49-F238E27FC236}">
                      <a16:creationId xmlns:a16="http://schemas.microsoft.com/office/drawing/2014/main" id="{9F410AB8-3C99-D59B-D164-21B67AB9FC42}"/>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396" name="文本框 475">
                  <a:extLst>
                    <a:ext uri="{FF2B5EF4-FFF2-40B4-BE49-F238E27FC236}">
                      <a16:creationId xmlns:a16="http://schemas.microsoft.com/office/drawing/2014/main" id="{5B3B59C6-F840-87E4-B32D-D66B2A978F02}"/>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65"/>
                  <a:stretch>
                    <a:fillRect/>
                  </a:stretch>
                </a:blipFill>
              </p:spPr>
              <p:txBody>
                <a:bodyPr/>
                <a:lstStyle/>
                <a:p>
                  <a:r>
                    <a:rPr lang="en-CN">
                      <a:noFill/>
                    </a:rPr>
                    <a:t> </a:t>
                  </a:r>
                </a:p>
              </p:txBody>
            </p:sp>
          </mc:Fallback>
        </mc:AlternateContent>
        <p:sp>
          <p:nvSpPr>
            <p:cNvPr id="421" name="流程图: 手动操作 476">
              <a:extLst>
                <a:ext uri="{FF2B5EF4-FFF2-40B4-BE49-F238E27FC236}">
                  <a16:creationId xmlns:a16="http://schemas.microsoft.com/office/drawing/2014/main" id="{4ACFC22E-10FC-586E-2229-081A93DDC2ED}"/>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cxnSp>
        <p:nvCxnSpPr>
          <p:cNvPr id="422" name="连接符: 肘形 479">
            <a:extLst>
              <a:ext uri="{FF2B5EF4-FFF2-40B4-BE49-F238E27FC236}">
                <a16:creationId xmlns:a16="http://schemas.microsoft.com/office/drawing/2014/main" id="{274A2ED7-ACEA-8F77-2CF7-80881D4EEE7A}"/>
              </a:ext>
            </a:extLst>
          </p:cNvPr>
          <p:cNvCxnSpPr>
            <a:cxnSpLocks/>
            <a:stCxn id="415" idx="3"/>
            <a:endCxn id="425" idx="6"/>
          </p:cNvCxnSpPr>
          <p:nvPr/>
        </p:nvCxnSpPr>
        <p:spPr>
          <a:xfrm flipV="1">
            <a:off x="3494659" y="4219384"/>
            <a:ext cx="360186" cy="428551"/>
          </a:xfrm>
          <a:prstGeom prst="bentConnector3">
            <a:avLst>
              <a:gd name="adj1" fmla="val 47346"/>
            </a:avLst>
          </a:prstGeom>
          <a:noFill/>
          <a:ln w="28575" cap="flat" cmpd="sng" algn="ctr">
            <a:solidFill>
              <a:sysClr val="window" lastClr="FFFFFF">
                <a:lumMod val="50000"/>
              </a:sysClr>
            </a:solidFill>
            <a:prstDash val="solid"/>
            <a:miter lim="800000"/>
            <a:tailEnd type="triangle"/>
          </a:ln>
          <a:effectLst/>
        </p:spPr>
      </p:cxnSp>
      <p:cxnSp>
        <p:nvCxnSpPr>
          <p:cNvPr id="423" name="直接箭头连接符 480">
            <a:extLst>
              <a:ext uri="{FF2B5EF4-FFF2-40B4-BE49-F238E27FC236}">
                <a16:creationId xmlns:a16="http://schemas.microsoft.com/office/drawing/2014/main" id="{D7478266-E5CF-17B0-2161-F79192FF8CE2}"/>
              </a:ext>
            </a:extLst>
          </p:cNvPr>
          <p:cNvCxnSpPr>
            <a:cxnSpLocks/>
            <a:stCxn id="402" idx="3"/>
            <a:endCxn id="424" idx="6"/>
          </p:cNvCxnSpPr>
          <p:nvPr/>
        </p:nvCxnSpPr>
        <p:spPr>
          <a:xfrm flipV="1">
            <a:off x="2730806" y="4101781"/>
            <a:ext cx="1125472" cy="1958"/>
          </a:xfrm>
          <a:prstGeom prst="straightConnector1">
            <a:avLst/>
          </a:prstGeom>
          <a:noFill/>
          <a:ln w="28575" cap="flat" cmpd="sng" algn="ctr">
            <a:solidFill>
              <a:srgbClr val="00B0F0"/>
            </a:solidFill>
            <a:prstDash val="solid"/>
            <a:miter lim="800000"/>
            <a:tailEnd type="triangle"/>
          </a:ln>
          <a:effectLst/>
        </p:spPr>
      </p:cxnSp>
      <p:sp>
        <p:nvSpPr>
          <p:cNvPr id="424" name="椭圆 481">
            <a:extLst>
              <a:ext uri="{FF2B5EF4-FFF2-40B4-BE49-F238E27FC236}">
                <a16:creationId xmlns:a16="http://schemas.microsoft.com/office/drawing/2014/main" id="{26CAD61B-A1CC-49A1-F19F-6262981DAE18}"/>
              </a:ext>
            </a:extLst>
          </p:cNvPr>
          <p:cNvSpPr/>
          <p:nvPr/>
        </p:nvSpPr>
        <p:spPr>
          <a:xfrm flipH="1">
            <a:off x="3856278" y="4078921"/>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5" name="椭圆 482">
            <a:extLst>
              <a:ext uri="{FF2B5EF4-FFF2-40B4-BE49-F238E27FC236}">
                <a16:creationId xmlns:a16="http://schemas.microsoft.com/office/drawing/2014/main" id="{24B7C20D-73CC-E693-7F98-93CEE23561AC}"/>
              </a:ext>
            </a:extLst>
          </p:cNvPr>
          <p:cNvSpPr/>
          <p:nvPr/>
        </p:nvSpPr>
        <p:spPr>
          <a:xfrm flipH="1">
            <a:off x="3854845" y="419652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26" name="组合 483">
            <a:extLst>
              <a:ext uri="{FF2B5EF4-FFF2-40B4-BE49-F238E27FC236}">
                <a16:creationId xmlns:a16="http://schemas.microsoft.com/office/drawing/2014/main" id="{F7D3EA3C-2FCA-7E06-2579-DE61521B4D99}"/>
              </a:ext>
            </a:extLst>
          </p:cNvPr>
          <p:cNvGrpSpPr/>
          <p:nvPr/>
        </p:nvGrpSpPr>
        <p:grpSpPr>
          <a:xfrm rot="10800000">
            <a:off x="3878821" y="4682833"/>
            <a:ext cx="374764" cy="675861"/>
            <a:chOff x="980103" y="2794449"/>
            <a:chExt cx="683814" cy="811033"/>
          </a:xfrm>
        </p:grpSpPr>
        <mc:AlternateContent xmlns:mc="http://schemas.openxmlformats.org/markup-compatibility/2006" xmlns:a14="http://schemas.microsoft.com/office/drawing/2010/main">
          <mc:Choice Requires="a14">
            <p:sp>
              <p:nvSpPr>
                <p:cNvPr id="427" name="文本框 484">
                  <a:extLst>
                    <a:ext uri="{FF2B5EF4-FFF2-40B4-BE49-F238E27FC236}">
                      <a16:creationId xmlns:a16="http://schemas.microsoft.com/office/drawing/2014/main" id="{5E39D90A-8B81-1F10-E7FA-D573835BA0AC}"/>
                    </a:ext>
                  </a:extLst>
                </p:cNvPr>
                <p:cNvSpPr txBox="1"/>
                <p:nvPr/>
              </p:nvSpPr>
              <p:spPr>
                <a:xfrm rot="10800000">
                  <a:off x="1025942" y="3005305"/>
                  <a:ext cx="478752" cy="3701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4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14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125" name="文本框 124">
                  <a:extLst>
                    <a:ext uri="{FF2B5EF4-FFF2-40B4-BE49-F238E27FC236}">
                      <a16:creationId xmlns:a16="http://schemas.microsoft.com/office/drawing/2014/main" id="{9AC45CA2-66A8-31DC-640A-571F636D5B03}"/>
                    </a:ext>
                  </a:extLst>
                </p:cNvPr>
                <p:cNvSpPr txBox="1">
                  <a:spLocks noRot="1" noChangeAspect="1" noMove="1" noResize="1" noEditPoints="1" noAdjustHandles="1" noChangeArrowheads="1" noChangeShapeType="1" noTextEdit="1"/>
                </p:cNvSpPr>
                <p:nvPr/>
              </p:nvSpPr>
              <p:spPr>
                <a:xfrm rot="10800000">
                  <a:off x="1025942" y="3005305"/>
                  <a:ext cx="478752" cy="370178"/>
                </a:xfrm>
                <a:prstGeom prst="rect">
                  <a:avLst/>
                </a:prstGeom>
                <a:blipFill>
                  <a:blip r:embed="rId15"/>
                  <a:stretch>
                    <a:fillRect/>
                  </a:stretch>
                </a:blipFill>
              </p:spPr>
              <p:txBody>
                <a:bodyPr/>
                <a:lstStyle/>
                <a:p>
                  <a:r>
                    <a:rPr lang="zh-CN" altLang="en-US">
                      <a:noFill/>
                    </a:rPr>
                    <a:t> </a:t>
                  </a:r>
                </a:p>
              </p:txBody>
            </p:sp>
          </mc:Fallback>
        </mc:AlternateContent>
        <p:sp>
          <p:nvSpPr>
            <p:cNvPr id="428" name="流程图: 手动操作 485">
              <a:extLst>
                <a:ext uri="{FF2B5EF4-FFF2-40B4-BE49-F238E27FC236}">
                  <a16:creationId xmlns:a16="http://schemas.microsoft.com/office/drawing/2014/main" id="{8F2EF362-825A-F9D3-0400-675E3A140390}"/>
                </a:ext>
              </a:extLst>
            </p:cNvPr>
            <p:cNvSpPr/>
            <p:nvPr/>
          </p:nvSpPr>
          <p:spPr>
            <a:xfrm rot="16200000">
              <a:off x="916493" y="2858059"/>
              <a:ext cx="811033" cy="683814"/>
            </a:xfrm>
            <a:prstGeom prst="flowChartManualOperation">
              <a:avLst/>
            </a:prstGeom>
            <a:no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29" name="椭圆 486">
            <a:extLst>
              <a:ext uri="{FF2B5EF4-FFF2-40B4-BE49-F238E27FC236}">
                <a16:creationId xmlns:a16="http://schemas.microsoft.com/office/drawing/2014/main" id="{25D5BBBD-96C6-845E-2913-97ACD8184BBE}"/>
              </a:ext>
            </a:extLst>
          </p:cNvPr>
          <p:cNvSpPr/>
          <p:nvPr/>
        </p:nvSpPr>
        <p:spPr>
          <a:xfrm flipH="1">
            <a:off x="3838634" y="493957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0" name="连接符: 肘形 487">
            <a:extLst>
              <a:ext uri="{FF2B5EF4-FFF2-40B4-BE49-F238E27FC236}">
                <a16:creationId xmlns:a16="http://schemas.microsoft.com/office/drawing/2014/main" id="{46194A04-5F3C-3CF4-29DD-05893E58213C}"/>
              </a:ext>
            </a:extLst>
          </p:cNvPr>
          <p:cNvCxnSpPr>
            <a:cxnSpLocks/>
            <a:stCxn id="415" idx="3"/>
            <a:endCxn id="431" idx="6"/>
          </p:cNvCxnSpPr>
          <p:nvPr/>
        </p:nvCxnSpPr>
        <p:spPr>
          <a:xfrm>
            <a:off x="3494659" y="4647935"/>
            <a:ext cx="343975" cy="314498"/>
          </a:xfrm>
          <a:prstGeom prst="bentConnector3">
            <a:avLst>
              <a:gd name="adj1" fmla="val 50000"/>
            </a:avLst>
          </a:prstGeom>
          <a:noFill/>
          <a:ln w="28575" cap="flat" cmpd="sng" algn="ctr">
            <a:solidFill>
              <a:sysClr val="window" lastClr="FFFFFF">
                <a:lumMod val="50000"/>
              </a:sysClr>
            </a:solidFill>
            <a:prstDash val="solid"/>
            <a:miter lim="800000"/>
            <a:tailEnd type="triangle"/>
          </a:ln>
          <a:effectLst/>
        </p:spPr>
      </p:cxnSp>
      <p:sp>
        <p:nvSpPr>
          <p:cNvPr id="431" name="椭圆 492">
            <a:extLst>
              <a:ext uri="{FF2B5EF4-FFF2-40B4-BE49-F238E27FC236}">
                <a16:creationId xmlns:a16="http://schemas.microsoft.com/office/drawing/2014/main" id="{8F98802E-A43F-B79A-842E-1B204E1B6B6C}"/>
              </a:ext>
            </a:extLst>
          </p:cNvPr>
          <p:cNvSpPr/>
          <p:nvPr/>
        </p:nvSpPr>
        <p:spPr>
          <a:xfrm flipH="1">
            <a:off x="3838634" y="4939573"/>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32" name="椭圆 499">
            <a:extLst>
              <a:ext uri="{FF2B5EF4-FFF2-40B4-BE49-F238E27FC236}">
                <a16:creationId xmlns:a16="http://schemas.microsoft.com/office/drawing/2014/main" id="{23D34D23-8563-ADF9-2548-D23F1B1DE33C}"/>
              </a:ext>
            </a:extLst>
          </p:cNvPr>
          <p:cNvSpPr/>
          <p:nvPr/>
        </p:nvSpPr>
        <p:spPr>
          <a:xfrm flipH="1">
            <a:off x="3838634" y="508992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3" name="直接箭头连接符 500">
            <a:extLst>
              <a:ext uri="{FF2B5EF4-FFF2-40B4-BE49-F238E27FC236}">
                <a16:creationId xmlns:a16="http://schemas.microsoft.com/office/drawing/2014/main" id="{6E7F2FED-31B3-EC3C-1F62-F44E4B3EC473}"/>
              </a:ext>
            </a:extLst>
          </p:cNvPr>
          <p:cNvCxnSpPr>
            <a:cxnSpLocks/>
            <a:stCxn id="405" idx="3"/>
            <a:endCxn id="432" idx="6"/>
          </p:cNvCxnSpPr>
          <p:nvPr/>
        </p:nvCxnSpPr>
        <p:spPr>
          <a:xfrm>
            <a:off x="2720113" y="5110861"/>
            <a:ext cx="1118521" cy="1924"/>
          </a:xfrm>
          <a:prstGeom prst="straightConnector1">
            <a:avLst/>
          </a:prstGeom>
          <a:noFill/>
          <a:ln w="28575" cap="flat" cmpd="sng" algn="ctr">
            <a:solidFill>
              <a:srgbClr val="00B050"/>
            </a:solidFill>
            <a:prstDash val="solid"/>
            <a:miter lim="800000"/>
            <a:tailEnd type="triangle"/>
          </a:ln>
          <a:effectLst/>
        </p:spPr>
      </p:cxnSp>
      <p:pic>
        <p:nvPicPr>
          <p:cNvPr id="434" name="图片 502">
            <a:extLst>
              <a:ext uri="{FF2B5EF4-FFF2-40B4-BE49-F238E27FC236}">
                <a16:creationId xmlns:a16="http://schemas.microsoft.com/office/drawing/2014/main" id="{A95E021E-79BD-3438-1DFA-3175444FB36B}"/>
              </a:ext>
            </a:extLst>
          </p:cNvPr>
          <p:cNvPicPr>
            <a:picLocks noChangeAspect="1"/>
          </p:cNvPicPr>
          <p:nvPr/>
        </p:nvPicPr>
        <p:blipFill>
          <a:blip r:embed="rId62"/>
          <a:srcRect/>
          <a:stretch/>
        </p:blipFill>
        <p:spPr>
          <a:xfrm>
            <a:off x="4552689" y="3860621"/>
            <a:ext cx="468000" cy="468000"/>
          </a:xfrm>
          <a:prstGeom prst="rect">
            <a:avLst/>
          </a:prstGeom>
          <a:ln>
            <a:solidFill>
              <a:srgbClr val="00B0F0"/>
            </a:solidFill>
          </a:ln>
        </p:spPr>
      </p:pic>
      <p:pic>
        <p:nvPicPr>
          <p:cNvPr id="435" name="图片 505">
            <a:extLst>
              <a:ext uri="{FF2B5EF4-FFF2-40B4-BE49-F238E27FC236}">
                <a16:creationId xmlns:a16="http://schemas.microsoft.com/office/drawing/2014/main" id="{99C53778-9A20-9EEF-5053-E55B3B6B4E00}"/>
              </a:ext>
            </a:extLst>
          </p:cNvPr>
          <p:cNvPicPr>
            <a:picLocks noChangeAspect="1"/>
          </p:cNvPicPr>
          <p:nvPr/>
        </p:nvPicPr>
        <p:blipFill>
          <a:blip r:embed="rId66"/>
          <a:srcRect/>
          <a:stretch/>
        </p:blipFill>
        <p:spPr>
          <a:xfrm>
            <a:off x="5393575" y="3869365"/>
            <a:ext cx="468000" cy="468000"/>
          </a:xfrm>
          <a:prstGeom prst="rect">
            <a:avLst/>
          </a:prstGeom>
          <a:ln>
            <a:solidFill>
              <a:srgbClr val="FFC000"/>
            </a:solidFill>
          </a:ln>
        </p:spPr>
      </p:pic>
      <p:pic>
        <p:nvPicPr>
          <p:cNvPr id="436" name="图片 65">
            <a:extLst>
              <a:ext uri="{FF2B5EF4-FFF2-40B4-BE49-F238E27FC236}">
                <a16:creationId xmlns:a16="http://schemas.microsoft.com/office/drawing/2014/main" id="{D8CB753F-1DF7-970C-CA21-D7516C33DC72}"/>
              </a:ext>
            </a:extLst>
          </p:cNvPr>
          <p:cNvPicPr>
            <a:picLocks noChangeAspect="1"/>
          </p:cNvPicPr>
          <p:nvPr/>
        </p:nvPicPr>
        <p:blipFill>
          <a:blip r:embed="rId60"/>
          <a:srcRect/>
          <a:stretch/>
        </p:blipFill>
        <p:spPr>
          <a:xfrm>
            <a:off x="6216568" y="3857064"/>
            <a:ext cx="468000" cy="468000"/>
          </a:xfrm>
          <a:prstGeom prst="rect">
            <a:avLst/>
          </a:prstGeom>
          <a:ln>
            <a:solidFill>
              <a:srgbClr val="00B050"/>
            </a:solidFill>
          </a:ln>
        </p:spPr>
      </p:pic>
      <p:cxnSp>
        <p:nvCxnSpPr>
          <p:cNvPr id="437" name="直接箭头连接符 66">
            <a:extLst>
              <a:ext uri="{FF2B5EF4-FFF2-40B4-BE49-F238E27FC236}">
                <a16:creationId xmlns:a16="http://schemas.microsoft.com/office/drawing/2014/main" id="{22E1992E-6189-A00A-8D71-331A25CED83B}"/>
              </a:ext>
            </a:extLst>
          </p:cNvPr>
          <p:cNvCxnSpPr>
            <a:cxnSpLocks/>
          </p:cNvCxnSpPr>
          <p:nvPr/>
        </p:nvCxnSpPr>
        <p:spPr>
          <a:xfrm flipV="1">
            <a:off x="4291955" y="4185435"/>
            <a:ext cx="197949" cy="1"/>
          </a:xfrm>
          <a:prstGeom prst="straightConnector1">
            <a:avLst/>
          </a:prstGeom>
          <a:noFill/>
          <a:ln w="28575" cap="flat" cmpd="sng" algn="ctr">
            <a:solidFill>
              <a:sysClr val="windowText" lastClr="000000"/>
            </a:solidFill>
            <a:prstDash val="solid"/>
            <a:miter lim="800000"/>
            <a:tailEnd type="triangle"/>
          </a:ln>
          <a:effectLst/>
        </p:spPr>
      </p:cxnSp>
      <p:cxnSp>
        <p:nvCxnSpPr>
          <p:cNvPr id="438" name="直接箭头连接符 68">
            <a:extLst>
              <a:ext uri="{FF2B5EF4-FFF2-40B4-BE49-F238E27FC236}">
                <a16:creationId xmlns:a16="http://schemas.microsoft.com/office/drawing/2014/main" id="{7E3FB7E0-D3B7-7CB9-CE0F-407D0FA4D254}"/>
              </a:ext>
            </a:extLst>
          </p:cNvPr>
          <p:cNvCxnSpPr>
            <a:cxnSpLocks/>
          </p:cNvCxnSpPr>
          <p:nvPr/>
        </p:nvCxnSpPr>
        <p:spPr>
          <a:xfrm>
            <a:off x="4283789" y="5028740"/>
            <a:ext cx="202135" cy="3072"/>
          </a:xfrm>
          <a:prstGeom prst="straightConnector1">
            <a:avLst/>
          </a:prstGeom>
          <a:noFill/>
          <a:ln w="28575"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439" name="文本框 77">
                <a:extLst>
                  <a:ext uri="{FF2B5EF4-FFF2-40B4-BE49-F238E27FC236}">
                    <a16:creationId xmlns:a16="http://schemas.microsoft.com/office/drawing/2014/main" id="{5F5B5FAE-286D-59CE-5974-BE7722D767BF}"/>
                  </a:ext>
                </a:extLst>
              </p:cNvPr>
              <p:cNvSpPr txBox="1"/>
              <p:nvPr/>
            </p:nvSpPr>
            <p:spPr>
              <a:xfrm>
                <a:off x="4613432" y="4343355"/>
                <a:ext cx="348109" cy="248979"/>
              </a:xfrm>
              <a:prstGeom prst="rect">
                <a:avLst/>
              </a:prstGeom>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39" name="文本框 77">
                <a:extLst>
                  <a:ext uri="{FF2B5EF4-FFF2-40B4-BE49-F238E27FC236}">
                    <a16:creationId xmlns:a16="http://schemas.microsoft.com/office/drawing/2014/main" id="{5F5B5FAE-286D-59CE-5974-BE7722D767BF}"/>
                  </a:ext>
                </a:extLst>
              </p:cNvPr>
              <p:cNvSpPr txBox="1">
                <a:spLocks noRot="1" noChangeAspect="1" noMove="1" noResize="1" noEditPoints="1" noAdjustHandles="1" noChangeArrowheads="1" noChangeShapeType="1" noTextEdit="1"/>
              </p:cNvSpPr>
              <p:nvPr/>
            </p:nvSpPr>
            <p:spPr>
              <a:xfrm>
                <a:off x="4613432" y="4343355"/>
                <a:ext cx="348109" cy="248979"/>
              </a:xfrm>
              <a:prstGeom prst="rect">
                <a:avLst/>
              </a:prstGeom>
              <a:blipFill>
                <a:blip r:embed="rId67"/>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0" name="文本框 78">
                <a:extLst>
                  <a:ext uri="{FF2B5EF4-FFF2-40B4-BE49-F238E27FC236}">
                    <a16:creationId xmlns:a16="http://schemas.microsoft.com/office/drawing/2014/main" id="{6B254EE4-B845-8C93-3A36-22405EE5CDBC}"/>
                  </a:ext>
                </a:extLst>
              </p:cNvPr>
              <p:cNvSpPr txBox="1"/>
              <p:nvPr/>
            </p:nvSpPr>
            <p:spPr>
              <a:xfrm>
                <a:off x="5411277" y="4340784"/>
                <a:ext cx="4218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zh-CN" altLang="en-US" sz="1000" i="1">
                              <a:solidFill>
                                <a:prstClr val="black"/>
                              </a:solidFill>
                              <a:latin typeface="Cambria Math" panose="02040503050406030204" pitchFamily="18" charset="0"/>
                            </a:rPr>
                            <m:t>𝜆</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0" name="文本框 78">
                <a:extLst>
                  <a:ext uri="{FF2B5EF4-FFF2-40B4-BE49-F238E27FC236}">
                    <a16:creationId xmlns:a16="http://schemas.microsoft.com/office/drawing/2014/main" id="{6B254EE4-B845-8C93-3A36-22405EE5CDBC}"/>
                  </a:ext>
                </a:extLst>
              </p:cNvPr>
              <p:cNvSpPr txBox="1">
                <a:spLocks noRot="1" noChangeAspect="1" noMove="1" noResize="1" noEditPoints="1" noAdjustHandles="1" noChangeArrowheads="1" noChangeShapeType="1" noTextEdit="1"/>
              </p:cNvSpPr>
              <p:nvPr/>
            </p:nvSpPr>
            <p:spPr>
              <a:xfrm>
                <a:off x="5411277" y="4340784"/>
                <a:ext cx="421846" cy="248979"/>
              </a:xfrm>
              <a:prstGeom prst="rect">
                <a:avLst/>
              </a:prstGeom>
              <a:blipFill>
                <a:blip r:embed="rId68"/>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1" name="文本框 80">
                <a:extLst>
                  <a:ext uri="{FF2B5EF4-FFF2-40B4-BE49-F238E27FC236}">
                    <a16:creationId xmlns:a16="http://schemas.microsoft.com/office/drawing/2014/main" id="{53F09B5F-9863-5583-BC3F-B24F81B17AC0}"/>
                  </a:ext>
                </a:extLst>
              </p:cNvPr>
              <p:cNvSpPr txBox="1"/>
              <p:nvPr/>
            </p:nvSpPr>
            <p:spPr>
              <a:xfrm>
                <a:off x="6275016" y="4326253"/>
                <a:ext cx="351058"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𝑋</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1" name="文本框 80">
                <a:extLst>
                  <a:ext uri="{FF2B5EF4-FFF2-40B4-BE49-F238E27FC236}">
                    <a16:creationId xmlns:a16="http://schemas.microsoft.com/office/drawing/2014/main" id="{53F09B5F-9863-5583-BC3F-B24F81B17AC0}"/>
                  </a:ext>
                </a:extLst>
              </p:cNvPr>
              <p:cNvSpPr txBox="1">
                <a:spLocks noRot="1" noChangeAspect="1" noMove="1" noResize="1" noEditPoints="1" noAdjustHandles="1" noChangeArrowheads="1" noChangeShapeType="1" noTextEdit="1"/>
              </p:cNvSpPr>
              <p:nvPr/>
            </p:nvSpPr>
            <p:spPr>
              <a:xfrm>
                <a:off x="6275016" y="4326253"/>
                <a:ext cx="351058" cy="248979"/>
              </a:xfrm>
              <a:prstGeom prst="rect">
                <a:avLst/>
              </a:prstGeom>
              <a:blipFill>
                <a:blip r:embed="rId69"/>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2" name="文本框 81">
                <a:extLst>
                  <a:ext uri="{FF2B5EF4-FFF2-40B4-BE49-F238E27FC236}">
                    <a16:creationId xmlns:a16="http://schemas.microsoft.com/office/drawing/2014/main" id="{28A9724F-C5A4-5B37-DFFC-6D8E02923D0A}"/>
                  </a:ext>
                </a:extLst>
              </p:cNvPr>
              <p:cNvSpPr txBox="1"/>
              <p:nvPr/>
            </p:nvSpPr>
            <p:spPr>
              <a:xfrm>
                <a:off x="4641558" y="5217163"/>
                <a:ext cx="326307"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2" name="文本框 81">
                <a:extLst>
                  <a:ext uri="{FF2B5EF4-FFF2-40B4-BE49-F238E27FC236}">
                    <a16:creationId xmlns:a16="http://schemas.microsoft.com/office/drawing/2014/main" id="{28A9724F-C5A4-5B37-DFFC-6D8E02923D0A}"/>
                  </a:ext>
                </a:extLst>
              </p:cNvPr>
              <p:cNvSpPr txBox="1">
                <a:spLocks noRot="1" noChangeAspect="1" noMove="1" noResize="1" noEditPoints="1" noAdjustHandles="1" noChangeArrowheads="1" noChangeShapeType="1" noTextEdit="1"/>
              </p:cNvSpPr>
              <p:nvPr/>
            </p:nvSpPr>
            <p:spPr>
              <a:xfrm>
                <a:off x="4641558" y="5217163"/>
                <a:ext cx="326307" cy="248979"/>
              </a:xfrm>
              <a:prstGeom prst="rect">
                <a:avLst/>
              </a:prstGeom>
              <a:blipFill>
                <a:blip r:embed="rId70"/>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3" name="文本框 82">
                <a:extLst>
                  <a:ext uri="{FF2B5EF4-FFF2-40B4-BE49-F238E27FC236}">
                    <a16:creationId xmlns:a16="http://schemas.microsoft.com/office/drawing/2014/main" id="{6A695D87-47B4-2876-FB46-608DE7B39234}"/>
                  </a:ext>
                </a:extLst>
              </p:cNvPr>
              <p:cNvSpPr txBox="1"/>
              <p:nvPr/>
            </p:nvSpPr>
            <p:spPr>
              <a:xfrm>
                <a:off x="5426397" y="5187406"/>
                <a:ext cx="40004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zh-CN" altLang="en-US" sz="1000" i="1">
                              <a:solidFill>
                                <a:prstClr val="black"/>
                              </a:solidFill>
                              <a:latin typeface="Cambria Math" panose="02040503050406030204" pitchFamily="18" charset="0"/>
                            </a:rPr>
                            <m:t>𝜆</m:t>
                          </m:r>
                        </m:sub>
                      </m:sSub>
                    </m:oMath>
                  </m:oMathPara>
                </a14:m>
                <a:endParaRPr lang="zh-CN" altLang="en-US"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3" name="文本框 82">
                <a:extLst>
                  <a:ext uri="{FF2B5EF4-FFF2-40B4-BE49-F238E27FC236}">
                    <a16:creationId xmlns:a16="http://schemas.microsoft.com/office/drawing/2014/main" id="{6A695D87-47B4-2876-FB46-608DE7B39234}"/>
                  </a:ext>
                </a:extLst>
              </p:cNvPr>
              <p:cNvSpPr txBox="1">
                <a:spLocks noRot="1" noChangeAspect="1" noMove="1" noResize="1" noEditPoints="1" noAdjustHandles="1" noChangeArrowheads="1" noChangeShapeType="1" noTextEdit="1"/>
              </p:cNvSpPr>
              <p:nvPr/>
            </p:nvSpPr>
            <p:spPr>
              <a:xfrm>
                <a:off x="5426397" y="5187406"/>
                <a:ext cx="400046" cy="248979"/>
              </a:xfrm>
              <a:prstGeom prst="rect">
                <a:avLst/>
              </a:prstGeom>
              <a:blipFill>
                <a:blip r:embed="rId71"/>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4" name="文本框 84">
                <a:extLst>
                  <a:ext uri="{FF2B5EF4-FFF2-40B4-BE49-F238E27FC236}">
                    <a16:creationId xmlns:a16="http://schemas.microsoft.com/office/drawing/2014/main" id="{AE6DF7AC-82CB-9535-6F69-2830EEBB0FF2}"/>
                  </a:ext>
                </a:extLst>
              </p:cNvPr>
              <p:cNvSpPr txBox="1"/>
              <p:nvPr/>
            </p:nvSpPr>
            <p:spPr>
              <a:xfrm>
                <a:off x="6285014" y="5233680"/>
                <a:ext cx="329256" cy="248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acc>
                            <m:accPr>
                              <m:chr m:val="̃"/>
                              <m:ctrlP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accPr>
                            <m:e>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acc>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44" name="文本框 84">
                <a:extLst>
                  <a:ext uri="{FF2B5EF4-FFF2-40B4-BE49-F238E27FC236}">
                    <a16:creationId xmlns:a16="http://schemas.microsoft.com/office/drawing/2014/main" id="{AE6DF7AC-82CB-9535-6F69-2830EEBB0FF2}"/>
                  </a:ext>
                </a:extLst>
              </p:cNvPr>
              <p:cNvSpPr txBox="1">
                <a:spLocks noRot="1" noChangeAspect="1" noMove="1" noResize="1" noEditPoints="1" noAdjustHandles="1" noChangeArrowheads="1" noChangeShapeType="1" noTextEdit="1"/>
              </p:cNvSpPr>
              <p:nvPr/>
            </p:nvSpPr>
            <p:spPr>
              <a:xfrm>
                <a:off x="6285014" y="5233680"/>
                <a:ext cx="329256" cy="248979"/>
              </a:xfrm>
              <a:prstGeom prst="rect">
                <a:avLst/>
              </a:prstGeom>
              <a:blipFill>
                <a:blip r:embed="rId72"/>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45" name="文本框 87">
                <a:extLst>
                  <a:ext uri="{FF2B5EF4-FFF2-40B4-BE49-F238E27FC236}">
                    <a16:creationId xmlns:a16="http://schemas.microsoft.com/office/drawing/2014/main" id="{3DED456A-88EC-C2CD-49D1-1A315122DA5D}"/>
                  </a:ext>
                </a:extLst>
              </p:cNvPr>
              <p:cNvSpPr txBox="1"/>
              <p:nvPr/>
            </p:nvSpPr>
            <p:spPr>
              <a:xfrm>
                <a:off x="5612419" y="3409369"/>
                <a:ext cx="217010" cy="246221"/>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1000" smtClean="0">
                          <a:solidFill>
                            <a:prstClr val="black"/>
                          </a:solidFill>
                          <a:latin typeface="Cambria Math" panose="02040503050406030204" pitchFamily="18" charset="0"/>
                          <a:ea typeface="Microsoft YaHei" panose="020B0503020204020204" pitchFamily="34" charset="-122"/>
                        </a:rPr>
                        <m:t>E</m:t>
                      </m:r>
                    </m:oMath>
                  </m:oMathPara>
                </a14:m>
                <a:endParaRPr lang="zh-CN" altLang="en-US" sz="1000">
                  <a:solidFill>
                    <a:prstClr val="black"/>
                  </a:solidFill>
                  <a:latin typeface="Microsoft YaHei" panose="020B0503020204020204" pitchFamily="34" charset="-122"/>
                  <a:ea typeface="Microsoft YaHei" panose="020B0503020204020204" pitchFamily="34" charset="-122"/>
                </a:endParaRPr>
              </a:p>
            </p:txBody>
          </p:sp>
        </mc:Choice>
        <mc:Fallback xmlns="">
          <p:sp>
            <p:nvSpPr>
              <p:cNvPr id="445" name="文本框 87">
                <a:extLst>
                  <a:ext uri="{FF2B5EF4-FFF2-40B4-BE49-F238E27FC236}">
                    <a16:creationId xmlns:a16="http://schemas.microsoft.com/office/drawing/2014/main" id="{3DED456A-88EC-C2CD-49D1-1A315122DA5D}"/>
                  </a:ext>
                </a:extLst>
              </p:cNvPr>
              <p:cNvSpPr txBox="1">
                <a:spLocks noRot="1" noChangeAspect="1" noMove="1" noResize="1" noEditPoints="1" noAdjustHandles="1" noChangeArrowheads="1" noChangeShapeType="1" noTextEdit="1"/>
              </p:cNvSpPr>
              <p:nvPr/>
            </p:nvSpPr>
            <p:spPr>
              <a:xfrm>
                <a:off x="5612419" y="3409369"/>
                <a:ext cx="217010" cy="246221"/>
              </a:xfrm>
              <a:prstGeom prst="rect">
                <a:avLst/>
              </a:prstGeom>
              <a:blipFill>
                <a:blip r:embed="rId73"/>
                <a:stretch>
                  <a:fillRect/>
                </a:stretch>
              </a:blipFill>
              <a:ln w="19050">
                <a:noFill/>
              </a:ln>
            </p:spPr>
            <p:txBody>
              <a:bodyPr/>
              <a:lstStyle/>
              <a:p>
                <a:r>
                  <a:rPr lang="en-CN">
                    <a:noFill/>
                  </a:rPr>
                  <a:t> </a:t>
                </a:r>
              </a:p>
            </p:txBody>
          </p:sp>
        </mc:Fallback>
      </mc:AlternateContent>
      <p:sp>
        <p:nvSpPr>
          <p:cNvPr id="446" name="流程图: 手动操作 88">
            <a:extLst>
              <a:ext uri="{FF2B5EF4-FFF2-40B4-BE49-F238E27FC236}">
                <a16:creationId xmlns:a16="http://schemas.microsoft.com/office/drawing/2014/main" id="{6CB9505A-4F0B-3032-65EF-EDA08F743266}"/>
              </a:ext>
            </a:extLst>
          </p:cNvPr>
          <p:cNvSpPr/>
          <p:nvPr/>
        </p:nvSpPr>
        <p:spPr>
          <a:xfrm rot="10800000">
            <a:off x="5396790" y="3416936"/>
            <a:ext cx="500501" cy="235014"/>
          </a:xfrm>
          <a:prstGeom prst="flowChartManualOperation">
            <a:avLst/>
          </a:prstGeom>
          <a:noFill/>
          <a:ln w="1905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47" name="图片 91" descr="形状&#10;&#10;低可信度描述已自动生成">
            <a:extLst>
              <a:ext uri="{FF2B5EF4-FFF2-40B4-BE49-F238E27FC236}">
                <a16:creationId xmlns:a16="http://schemas.microsoft.com/office/drawing/2014/main" id="{BF3F5AB8-4739-4989-63C3-37D40B0F45EC}"/>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5461964" y="3442479"/>
            <a:ext cx="180000" cy="180000"/>
          </a:xfrm>
          <a:prstGeom prst="rect">
            <a:avLst/>
          </a:prstGeom>
        </p:spPr>
      </p:pic>
      <p:sp>
        <p:nvSpPr>
          <p:cNvPr id="448" name="矩形: 圆角 93">
            <a:extLst>
              <a:ext uri="{FF2B5EF4-FFF2-40B4-BE49-F238E27FC236}">
                <a16:creationId xmlns:a16="http://schemas.microsoft.com/office/drawing/2014/main" id="{2F7BDAFB-C6F5-4048-8097-7457E06D754E}"/>
              </a:ext>
            </a:extLst>
          </p:cNvPr>
          <p:cNvSpPr/>
          <p:nvPr/>
        </p:nvSpPr>
        <p:spPr>
          <a:xfrm>
            <a:off x="5347919" y="3062162"/>
            <a:ext cx="549372" cy="200000"/>
          </a:xfrm>
          <a:prstGeom prst="roundRect">
            <a:avLst/>
          </a:prstGeom>
          <a:noFill/>
          <a:ln w="127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49" name="文本框 94">
                <a:extLst>
                  <a:ext uri="{FF2B5EF4-FFF2-40B4-BE49-F238E27FC236}">
                    <a16:creationId xmlns:a16="http://schemas.microsoft.com/office/drawing/2014/main" id="{4A2C6B6D-1955-DA9A-3302-4FF9BC36F00C}"/>
                  </a:ext>
                </a:extLst>
              </p:cNvPr>
              <p:cNvSpPr txBox="1"/>
              <p:nvPr/>
            </p:nvSpPr>
            <p:spPr>
              <a:xfrm>
                <a:off x="5573884" y="3022426"/>
                <a:ext cx="137614" cy="246221"/>
              </a:xfrm>
              <a:prstGeom prst="rect">
                <a:avLst/>
              </a:prstGeom>
              <a:noFill/>
            </p:spPr>
            <p:txBody>
              <a:bodyPr wrap="square" rtlCol="0">
                <a:spAutoFit/>
              </a:bodyPr>
              <a:lstStyle>
                <a:defPPr>
                  <a:defRPr lang="zh-CN"/>
                </a:defPPr>
                <a:lvl1pPr algn="ctr">
                  <a:defRPr sz="1400">
                    <a:latin typeface="Microsoft YaHei" panose="020B0503020204020204" pitchFamily="34" charset="-122"/>
                    <a:ea typeface="Microsoft YaHei"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sSubPr>
                        <m:e>
                          <m:acc>
                            <m:accPr>
                              <m:chr m:val="̃"/>
                              <m:ctrlP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000" b="0" i="1" u="none" strike="noStrike" kern="0" cap="none" spc="0" normalizeH="0" baseline="0" noProof="0" smtClean="0">
                                  <a:ln>
                                    <a:noFill/>
                                  </a:ln>
                                  <a:solidFill>
                                    <a:prstClr val="black"/>
                                  </a:solidFill>
                                  <a:effectLst/>
                                  <a:uLnTx/>
                                  <a:uFillTx/>
                                  <a:latin typeface="Cambria Math" panose="02040503050406030204" pitchFamily="18" charset="0"/>
                                </a:rPr>
                                <m:t>𝑧</m:t>
                              </m:r>
                            </m:e>
                          </m:acc>
                        </m:e>
                        <m:sub>
                          <m:r>
                            <a:rPr kumimoji="0" lang="zh-CN" altLang="en-US" sz="1000" b="0" i="1" u="none" strike="noStrike" kern="0" cap="none" spc="0" normalizeH="0" baseline="0" noProof="0">
                              <a:ln>
                                <a:noFill/>
                              </a:ln>
                              <a:solidFill>
                                <a:prstClr val="black"/>
                              </a:solidFill>
                              <a:effectLst/>
                              <a:uLnTx/>
                              <a:uFillTx/>
                              <a:latin typeface="Cambria Math" panose="02040503050406030204" pitchFamily="18" charset="0"/>
                            </a:rPr>
                            <m:t>𝜆</m:t>
                          </m:r>
                        </m:sub>
                      </m:sSub>
                    </m:oMath>
                  </m:oMathPara>
                </a14:m>
                <a:endParaRPr kumimoji="0" lang="zh-CN"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49" name="文本框 94">
                <a:extLst>
                  <a:ext uri="{FF2B5EF4-FFF2-40B4-BE49-F238E27FC236}">
                    <a16:creationId xmlns:a16="http://schemas.microsoft.com/office/drawing/2014/main" id="{4A2C6B6D-1955-DA9A-3302-4FF9BC36F00C}"/>
                  </a:ext>
                </a:extLst>
              </p:cNvPr>
              <p:cNvSpPr txBox="1">
                <a:spLocks noRot="1" noChangeAspect="1" noMove="1" noResize="1" noEditPoints="1" noAdjustHandles="1" noChangeArrowheads="1" noChangeShapeType="1" noTextEdit="1"/>
              </p:cNvSpPr>
              <p:nvPr/>
            </p:nvSpPr>
            <p:spPr>
              <a:xfrm>
                <a:off x="5573884" y="3022426"/>
                <a:ext cx="137614" cy="246221"/>
              </a:xfrm>
              <a:prstGeom prst="rect">
                <a:avLst/>
              </a:prstGeom>
              <a:blipFill>
                <a:blip r:embed="rId75"/>
                <a:stretch>
                  <a:fillRect l="-25000"/>
                </a:stretch>
              </a:blipFill>
            </p:spPr>
            <p:txBody>
              <a:bodyPr/>
              <a:lstStyle/>
              <a:p>
                <a:r>
                  <a:rPr lang="en-CN">
                    <a:noFill/>
                  </a:rPr>
                  <a:t> </a:t>
                </a:r>
              </a:p>
            </p:txBody>
          </p:sp>
        </mc:Fallback>
      </mc:AlternateContent>
      <p:sp>
        <p:nvSpPr>
          <p:cNvPr id="450" name="椭圆 98">
            <a:extLst>
              <a:ext uri="{FF2B5EF4-FFF2-40B4-BE49-F238E27FC236}">
                <a16:creationId xmlns:a16="http://schemas.microsoft.com/office/drawing/2014/main" id="{F0D32C2A-CDD8-D333-FF1B-5879D83310DF}"/>
              </a:ext>
            </a:extLst>
          </p:cNvPr>
          <p:cNvSpPr/>
          <p:nvPr/>
        </p:nvSpPr>
        <p:spPr>
          <a:xfrm flipH="1">
            <a:off x="5310350" y="260166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51" name="椭圆 100">
            <a:extLst>
              <a:ext uri="{FF2B5EF4-FFF2-40B4-BE49-F238E27FC236}">
                <a16:creationId xmlns:a16="http://schemas.microsoft.com/office/drawing/2014/main" id="{9774AA24-8A98-4F95-7DFF-72D43CA65F72}"/>
              </a:ext>
            </a:extLst>
          </p:cNvPr>
          <p:cNvSpPr/>
          <p:nvPr/>
        </p:nvSpPr>
        <p:spPr>
          <a:xfrm flipH="1">
            <a:off x="3716901" y="4261952"/>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52" name="连接符: 肘形 101">
            <a:extLst>
              <a:ext uri="{FF2B5EF4-FFF2-40B4-BE49-F238E27FC236}">
                <a16:creationId xmlns:a16="http://schemas.microsoft.com/office/drawing/2014/main" id="{1818B4C5-81CC-6CB1-AE73-92E8A3FDB095}"/>
              </a:ext>
            </a:extLst>
          </p:cNvPr>
          <p:cNvCxnSpPr>
            <a:cxnSpLocks/>
            <a:stCxn id="467" idx="4"/>
            <a:endCxn id="448" idx="1"/>
          </p:cNvCxnSpPr>
          <p:nvPr/>
        </p:nvCxnSpPr>
        <p:spPr>
          <a:xfrm rot="5400000" flipH="1" flipV="1">
            <a:off x="3794729" y="2842925"/>
            <a:ext cx="1233952" cy="1872427"/>
          </a:xfrm>
          <a:prstGeom prst="bentConnector2">
            <a:avLst/>
          </a:prstGeom>
          <a:noFill/>
          <a:ln w="28575" cap="flat" cmpd="sng" algn="ctr">
            <a:solidFill>
              <a:sysClr val="window" lastClr="FFFFFF">
                <a:lumMod val="50000"/>
              </a:sysClr>
            </a:solidFill>
            <a:prstDash val="dash"/>
            <a:miter lim="800000"/>
            <a:headEnd type="triangle" w="med" len="med"/>
            <a:tailEnd type="triangle" w="med" len="med"/>
          </a:ln>
          <a:effectLst/>
        </p:spPr>
      </p:cxnSp>
      <p:sp>
        <p:nvSpPr>
          <p:cNvPr id="453" name="文本框 103">
            <a:extLst>
              <a:ext uri="{FF2B5EF4-FFF2-40B4-BE49-F238E27FC236}">
                <a16:creationId xmlns:a16="http://schemas.microsoft.com/office/drawing/2014/main" id="{447390A9-9630-F3F0-A442-0E7B598C7E28}"/>
              </a:ext>
            </a:extLst>
          </p:cNvPr>
          <p:cNvSpPr txBox="1"/>
          <p:nvPr/>
        </p:nvSpPr>
        <p:spPr>
          <a:xfrm>
            <a:off x="3337169" y="2885742"/>
            <a:ext cx="1802242"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Feature Consistency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cxnSp>
        <p:nvCxnSpPr>
          <p:cNvPr id="454" name="连接符: 肘形 104">
            <a:extLst>
              <a:ext uri="{FF2B5EF4-FFF2-40B4-BE49-F238E27FC236}">
                <a16:creationId xmlns:a16="http://schemas.microsoft.com/office/drawing/2014/main" id="{1BDD1CEF-5164-7504-81E5-E3AD73721415}"/>
              </a:ext>
            </a:extLst>
          </p:cNvPr>
          <p:cNvCxnSpPr>
            <a:cxnSpLocks/>
            <a:stCxn id="460" idx="0"/>
            <a:endCxn id="459" idx="0"/>
          </p:cNvCxnSpPr>
          <p:nvPr/>
        </p:nvCxnSpPr>
        <p:spPr>
          <a:xfrm rot="16200000" flipV="1">
            <a:off x="2893419" y="1921788"/>
            <a:ext cx="90391" cy="3690035"/>
          </a:xfrm>
          <a:prstGeom prst="bentConnector3">
            <a:avLst>
              <a:gd name="adj1" fmla="val 370884"/>
            </a:avLst>
          </a:prstGeom>
          <a:noFill/>
          <a:ln w="28575" cap="flat" cmpd="sng" algn="ctr">
            <a:solidFill>
              <a:srgbClr val="5DD5FF"/>
            </a:solidFill>
            <a:prstDash val="dash"/>
            <a:miter lim="800000"/>
            <a:headEnd type="triangle" w="med" len="med"/>
            <a:tailEnd type="triangle" w="med" len="med"/>
          </a:ln>
          <a:effectLst/>
        </p:spPr>
      </p:cxnSp>
      <p:sp>
        <p:nvSpPr>
          <p:cNvPr id="455" name="文本框 105">
            <a:extLst>
              <a:ext uri="{FF2B5EF4-FFF2-40B4-BE49-F238E27FC236}">
                <a16:creationId xmlns:a16="http://schemas.microsoft.com/office/drawing/2014/main" id="{2D5443C2-80F1-0C79-57FD-B116CDA434C8}"/>
              </a:ext>
            </a:extLst>
          </p:cNvPr>
          <p:cNvSpPr txBox="1"/>
          <p:nvPr/>
        </p:nvSpPr>
        <p:spPr>
          <a:xfrm>
            <a:off x="978091" y="3193611"/>
            <a:ext cx="2482840"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a:t>
            </a:r>
            <a:r>
              <a:rPr lang="en-US" altLang="zh-CN" sz="1200" dirty="0">
                <a:solidFill>
                  <a:prstClr val="black"/>
                </a:solidFill>
                <a:latin typeface="Calibri" panose="020F0502020204030204"/>
                <a:ea typeface="Microsoft YaHei" panose="020B0503020204020204" pitchFamily="34" charset="-122"/>
                <a:cs typeface="Times New Roman" panose="02020603050405020304" pitchFamily="18" charset="0"/>
              </a:rPr>
              <a:t> &amp; Segmentation Loss</a:t>
            </a:r>
            <a:endParaRPr lang="zh-CN" altLang="en-US" sz="1200" dirty="0">
              <a:solidFill>
                <a:prstClr val="black"/>
              </a:solidFill>
              <a:latin typeface="Calibri" panose="020F0502020204030204"/>
              <a:ea typeface="Microsoft YaHei" panose="020B0503020204020204" pitchFamily="34" charset="-122"/>
              <a:cs typeface="Times New Roman" panose="02020603050405020304" pitchFamily="18" charset="0"/>
            </a:endParaRPr>
          </a:p>
        </p:txBody>
      </p:sp>
      <p:cxnSp>
        <p:nvCxnSpPr>
          <p:cNvPr id="456" name="连接符: 肘形 106">
            <a:extLst>
              <a:ext uri="{FF2B5EF4-FFF2-40B4-BE49-F238E27FC236}">
                <a16:creationId xmlns:a16="http://schemas.microsoft.com/office/drawing/2014/main" id="{0B6AF6F1-3CB7-64DB-1E24-E7A89068421E}"/>
              </a:ext>
            </a:extLst>
          </p:cNvPr>
          <p:cNvCxnSpPr>
            <a:cxnSpLocks/>
            <a:stCxn id="444" idx="2"/>
            <a:endCxn id="462" idx="5"/>
          </p:cNvCxnSpPr>
          <p:nvPr/>
        </p:nvCxnSpPr>
        <p:spPr>
          <a:xfrm rot="5400000">
            <a:off x="3685970" y="2867897"/>
            <a:ext cx="148911" cy="5378435"/>
          </a:xfrm>
          <a:prstGeom prst="bentConnector3">
            <a:avLst>
              <a:gd name="adj1" fmla="val 317317"/>
            </a:avLst>
          </a:prstGeom>
          <a:noFill/>
          <a:ln w="28575" cap="flat" cmpd="sng" algn="ctr">
            <a:solidFill>
              <a:srgbClr val="00B050"/>
            </a:solidFill>
            <a:prstDash val="dash"/>
            <a:miter lim="800000"/>
            <a:headEnd type="triangle" w="med" len="med"/>
            <a:tailEnd type="triangle" w="med" len="med"/>
          </a:ln>
          <a:effectLst/>
        </p:spPr>
      </p:cxnSp>
      <p:sp>
        <p:nvSpPr>
          <p:cNvPr id="457" name="文本框 108">
            <a:extLst>
              <a:ext uri="{FF2B5EF4-FFF2-40B4-BE49-F238E27FC236}">
                <a16:creationId xmlns:a16="http://schemas.microsoft.com/office/drawing/2014/main" id="{EB9D508B-379C-DBB3-D991-2B5F303100EE}"/>
              </a:ext>
            </a:extLst>
          </p:cNvPr>
          <p:cNvSpPr txBox="1"/>
          <p:nvPr/>
        </p:nvSpPr>
        <p:spPr>
          <a:xfrm>
            <a:off x="5110834" y="2643457"/>
            <a:ext cx="1108824" cy="400110"/>
          </a:xfrm>
          <a:prstGeom prst="rect">
            <a:avLst/>
          </a:prstGeom>
          <a:noFill/>
        </p:spPr>
        <p:txBody>
          <a:bodyPr wrap="square" rtlCol="0">
            <a:spAutoFit/>
          </a:bodyPr>
          <a:lstStyle/>
          <a:p>
            <a:pPr algn="ctr"/>
            <a:r>
              <a:rPr lang="en-US" altLang="zh-CN" sz="1000" b="1" dirty="0">
                <a:solidFill>
                  <a:prstClr val="black"/>
                </a:solidFill>
                <a:latin typeface="Microsoft YaHei" panose="020B0503020204020204" pitchFamily="34" charset="-122"/>
                <a:ea typeface="Microsoft YaHei" panose="020B0503020204020204" pitchFamily="34" charset="-122"/>
              </a:rPr>
              <a:t>Feature</a:t>
            </a:r>
          </a:p>
          <a:p>
            <a:pPr algn="ctr"/>
            <a:r>
              <a:rPr lang="en-US" altLang="zh-CN" sz="1000" b="1" dirty="0">
                <a:solidFill>
                  <a:prstClr val="black"/>
                </a:solidFill>
                <a:latin typeface="Microsoft YaHei" panose="020B0503020204020204" pitchFamily="34" charset="-122"/>
                <a:ea typeface="Microsoft YaHei" panose="020B0503020204020204" pitchFamily="34" charset="-122"/>
              </a:rPr>
              <a:t>Re-Projection</a:t>
            </a:r>
            <a:endParaRPr lang="zh-CN" altLang="en-US" sz="1000" b="1" dirty="0">
              <a:solidFill>
                <a:prstClr val="black"/>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58" name="文本框 111">
                <a:extLst>
                  <a:ext uri="{FF2B5EF4-FFF2-40B4-BE49-F238E27FC236}">
                    <a16:creationId xmlns:a16="http://schemas.microsoft.com/office/drawing/2014/main" id="{9AA12354-1DF9-AC9E-BF49-E2DFB6812ABF}"/>
                  </a:ext>
                </a:extLst>
              </p:cNvPr>
              <p:cNvSpPr txBox="1"/>
              <p:nvPr/>
            </p:nvSpPr>
            <p:spPr>
              <a:xfrm>
                <a:off x="655508" y="4235586"/>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58" name="文本框 111">
                <a:extLst>
                  <a:ext uri="{FF2B5EF4-FFF2-40B4-BE49-F238E27FC236}">
                    <a16:creationId xmlns:a16="http://schemas.microsoft.com/office/drawing/2014/main" id="{9AA12354-1DF9-AC9E-BF49-E2DFB6812ABF}"/>
                  </a:ext>
                </a:extLst>
              </p:cNvPr>
              <p:cNvSpPr txBox="1">
                <a:spLocks noRot="1" noChangeAspect="1" noMove="1" noResize="1" noEditPoints="1" noAdjustHandles="1" noChangeArrowheads="1" noChangeShapeType="1" noTextEdit="1"/>
              </p:cNvSpPr>
              <p:nvPr/>
            </p:nvSpPr>
            <p:spPr>
              <a:xfrm>
                <a:off x="655508" y="4235586"/>
                <a:ext cx="326307" cy="246221"/>
              </a:xfrm>
              <a:prstGeom prst="rect">
                <a:avLst/>
              </a:prstGeom>
              <a:blipFill>
                <a:blip r:embed="rId76"/>
                <a:stretch>
                  <a:fillRect/>
                </a:stretch>
              </a:blipFill>
            </p:spPr>
            <p:txBody>
              <a:bodyPr/>
              <a:lstStyle/>
              <a:p>
                <a:r>
                  <a:rPr lang="en-CN">
                    <a:noFill/>
                  </a:rPr>
                  <a:t> </a:t>
                </a:r>
              </a:p>
            </p:txBody>
          </p:sp>
        </mc:Fallback>
      </mc:AlternateContent>
      <p:sp>
        <p:nvSpPr>
          <p:cNvPr id="459" name="椭圆 113">
            <a:extLst>
              <a:ext uri="{FF2B5EF4-FFF2-40B4-BE49-F238E27FC236}">
                <a16:creationId xmlns:a16="http://schemas.microsoft.com/office/drawing/2014/main" id="{43BF28FD-3ED0-7734-D29B-04898F568F4B}"/>
              </a:ext>
            </a:extLst>
          </p:cNvPr>
          <p:cNvSpPr/>
          <p:nvPr/>
        </p:nvSpPr>
        <p:spPr>
          <a:xfrm flipH="1">
            <a:off x="1070737" y="3721610"/>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0" name="矩形 114">
            <a:extLst>
              <a:ext uri="{FF2B5EF4-FFF2-40B4-BE49-F238E27FC236}">
                <a16:creationId xmlns:a16="http://schemas.microsoft.com/office/drawing/2014/main" id="{DE6A4F47-8E43-26B9-8D9C-FADEC3DBEEDF}"/>
              </a:ext>
            </a:extLst>
          </p:cNvPr>
          <p:cNvSpPr/>
          <p:nvPr/>
        </p:nvSpPr>
        <p:spPr>
          <a:xfrm>
            <a:off x="4515035" y="3812001"/>
            <a:ext cx="537191" cy="1400505"/>
          </a:xfrm>
          <a:prstGeom prst="rect">
            <a:avLst/>
          </a:prstGeom>
          <a:noFill/>
          <a:ln w="12700"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1" name="矩形 115">
            <a:extLst>
              <a:ext uri="{FF2B5EF4-FFF2-40B4-BE49-F238E27FC236}">
                <a16:creationId xmlns:a16="http://schemas.microsoft.com/office/drawing/2014/main" id="{A6C1D9E4-D18E-FEAD-286F-FD0FB80163C9}"/>
              </a:ext>
            </a:extLst>
          </p:cNvPr>
          <p:cNvSpPr/>
          <p:nvPr/>
        </p:nvSpPr>
        <p:spPr>
          <a:xfrm>
            <a:off x="6183975" y="3805345"/>
            <a:ext cx="537191" cy="1400505"/>
          </a:xfrm>
          <a:prstGeom prst="rect">
            <a:avLst/>
          </a:prstGeom>
          <a:noFill/>
          <a:ln w="12700" cap="flat" cmpd="sng" algn="ctr">
            <a:solidFill>
              <a:srgbClr val="00B05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2" name="椭圆 116">
            <a:extLst>
              <a:ext uri="{FF2B5EF4-FFF2-40B4-BE49-F238E27FC236}">
                <a16:creationId xmlns:a16="http://schemas.microsoft.com/office/drawing/2014/main" id="{EC30C9E2-9A59-1C04-F597-5DCCD0F5E7B8}"/>
              </a:ext>
            </a:extLst>
          </p:cNvPr>
          <p:cNvSpPr/>
          <p:nvPr/>
        </p:nvSpPr>
        <p:spPr>
          <a:xfrm flipH="1">
            <a:off x="1064512" y="559254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3" name="文本框 117">
            <a:extLst>
              <a:ext uri="{FF2B5EF4-FFF2-40B4-BE49-F238E27FC236}">
                <a16:creationId xmlns:a16="http://schemas.microsoft.com/office/drawing/2014/main" id="{6E05E992-E022-B143-E61D-C1C41E183D83}"/>
              </a:ext>
            </a:extLst>
          </p:cNvPr>
          <p:cNvSpPr txBox="1"/>
          <p:nvPr/>
        </p:nvSpPr>
        <p:spPr>
          <a:xfrm>
            <a:off x="3993887" y="5692705"/>
            <a:ext cx="2526449" cy="276999"/>
          </a:xfrm>
          <a:prstGeom prst="rect">
            <a:avLst/>
          </a:prstGeom>
          <a:noFill/>
        </p:spPr>
        <p:txBody>
          <a:bodyPr wrap="square" rtlCol="0">
            <a:spAutoFit/>
          </a:bodyPr>
          <a:lstStyle/>
          <a:p>
            <a:pPr algn="ctr"/>
            <a:r>
              <a:rPr lang="en-US" altLang="zh-CN" sz="1200" dirty="0">
                <a:solidFill>
                  <a:prstClr val="black"/>
                </a:solidFill>
                <a:latin typeface="Calibri" panose="020F0502020204030204" pitchFamily="34" charset="0"/>
                <a:ea typeface="Microsoft YaHei" panose="020B0503020204020204" pitchFamily="34" charset="-122"/>
                <a:cs typeface="Calibri" panose="020F0502020204030204" pitchFamily="34" charset="0"/>
              </a:rPr>
              <a:t>Reconstruction &amp; Segmentation Loss</a:t>
            </a:r>
            <a:endParaRPr lang="zh-CN" altLang="en-US" sz="1200" dirty="0">
              <a:solidFill>
                <a:prstClr val="black"/>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64" name="矩形 118">
            <a:extLst>
              <a:ext uri="{FF2B5EF4-FFF2-40B4-BE49-F238E27FC236}">
                <a16:creationId xmlns:a16="http://schemas.microsoft.com/office/drawing/2014/main" id="{762BAB11-6D0B-7958-76B9-603E624E51EC}"/>
              </a:ext>
            </a:extLst>
          </p:cNvPr>
          <p:cNvSpPr/>
          <p:nvPr/>
        </p:nvSpPr>
        <p:spPr>
          <a:xfrm>
            <a:off x="5351001" y="3805688"/>
            <a:ext cx="548622" cy="784075"/>
          </a:xfrm>
          <a:prstGeom prst="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65" name="椭圆 285">
            <a:extLst>
              <a:ext uri="{FF2B5EF4-FFF2-40B4-BE49-F238E27FC236}">
                <a16:creationId xmlns:a16="http://schemas.microsoft.com/office/drawing/2014/main" id="{8366CE17-82C3-879E-0C68-041F5E0C9ABD}"/>
              </a:ext>
            </a:extLst>
          </p:cNvPr>
          <p:cNvSpPr/>
          <p:nvPr/>
        </p:nvSpPr>
        <p:spPr>
          <a:xfrm flipH="1">
            <a:off x="3855481" y="458120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66" name="直接箭头连接符 286">
            <a:extLst>
              <a:ext uri="{FF2B5EF4-FFF2-40B4-BE49-F238E27FC236}">
                <a16:creationId xmlns:a16="http://schemas.microsoft.com/office/drawing/2014/main" id="{7A050BEA-57B6-E0B1-F133-70FD8950335E}"/>
              </a:ext>
            </a:extLst>
          </p:cNvPr>
          <p:cNvCxnSpPr>
            <a:cxnSpLocks/>
            <a:stCxn id="421" idx="3"/>
            <a:endCxn id="428" idx="1"/>
          </p:cNvCxnSpPr>
          <p:nvPr/>
        </p:nvCxnSpPr>
        <p:spPr>
          <a:xfrm>
            <a:off x="4065253" y="4448959"/>
            <a:ext cx="951" cy="301460"/>
          </a:xfrm>
          <a:prstGeom prst="straightConnector1">
            <a:avLst/>
          </a:prstGeom>
          <a:noFill/>
          <a:ln w="28575" cap="flat" cmpd="sng" algn="ctr">
            <a:solidFill>
              <a:srgbClr val="CC00CC"/>
            </a:solidFill>
            <a:prstDash val="solid"/>
            <a:miter lim="800000"/>
            <a:tailEnd type="triangle"/>
          </a:ln>
          <a:effectLst/>
        </p:spPr>
      </p:cxnSp>
      <p:sp>
        <p:nvSpPr>
          <p:cNvPr id="467" name="Oval 466">
            <a:extLst>
              <a:ext uri="{FF2B5EF4-FFF2-40B4-BE49-F238E27FC236}">
                <a16:creationId xmlns:a16="http://schemas.microsoft.com/office/drawing/2014/main" id="{A5602603-5B12-3882-B6AB-482110A2C194}"/>
              </a:ext>
            </a:extLst>
          </p:cNvPr>
          <p:cNvSpPr/>
          <p:nvPr/>
        </p:nvSpPr>
        <p:spPr>
          <a:xfrm flipV="1">
            <a:off x="3452632" y="439611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68" name="直接箭头连接符 102">
            <a:extLst>
              <a:ext uri="{FF2B5EF4-FFF2-40B4-BE49-F238E27FC236}">
                <a16:creationId xmlns:a16="http://schemas.microsoft.com/office/drawing/2014/main" id="{E4B43EBE-ACD8-437F-3D31-80034193EB82}"/>
              </a:ext>
            </a:extLst>
          </p:cNvPr>
          <p:cNvCxnSpPr>
            <a:cxnSpLocks/>
          </p:cNvCxnSpPr>
          <p:nvPr/>
        </p:nvCxnSpPr>
        <p:spPr>
          <a:xfrm flipH="1" flipV="1">
            <a:off x="5624622" y="3265556"/>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grpSp>
        <p:nvGrpSpPr>
          <p:cNvPr id="469" name="Group 468">
            <a:extLst>
              <a:ext uri="{FF2B5EF4-FFF2-40B4-BE49-F238E27FC236}">
                <a16:creationId xmlns:a16="http://schemas.microsoft.com/office/drawing/2014/main" id="{C90A51B4-32BC-BD47-81F1-70DEDBC7C59F}"/>
              </a:ext>
            </a:extLst>
          </p:cNvPr>
          <p:cNvGrpSpPr/>
          <p:nvPr/>
        </p:nvGrpSpPr>
        <p:grpSpPr>
          <a:xfrm>
            <a:off x="585377" y="3781182"/>
            <a:ext cx="451826" cy="452027"/>
            <a:chOff x="5149997" y="1131380"/>
            <a:chExt cx="1080000" cy="1080480"/>
          </a:xfrm>
        </p:grpSpPr>
        <p:sp>
          <p:nvSpPr>
            <p:cNvPr id="470" name="Rectangle 469">
              <a:extLst>
                <a:ext uri="{FF2B5EF4-FFF2-40B4-BE49-F238E27FC236}">
                  <a16:creationId xmlns:a16="http://schemas.microsoft.com/office/drawing/2014/main" id="{503B2C8D-4BA3-7FB4-56E6-13C0381066FE}"/>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1" name="Picture 470">
              <a:extLst>
                <a:ext uri="{FF2B5EF4-FFF2-40B4-BE49-F238E27FC236}">
                  <a16:creationId xmlns:a16="http://schemas.microsoft.com/office/drawing/2014/main" id="{03C454BB-8984-2212-65B9-26808EAC9DD1}"/>
                </a:ext>
              </a:extLst>
            </p:cNvPr>
            <p:cNvPicPr>
              <a:picLocks noChangeAspect="1"/>
            </p:cNvPicPr>
            <p:nvPr/>
          </p:nvPicPr>
          <p:blipFill>
            <a:blip r:embed="rId77"/>
            <a:srcRect/>
            <a:stretch/>
          </p:blipFill>
          <p:spPr>
            <a:xfrm>
              <a:off x="5149997" y="1131860"/>
              <a:ext cx="1080000" cy="1080000"/>
            </a:xfrm>
            <a:prstGeom prst="rect">
              <a:avLst/>
            </a:prstGeom>
          </p:spPr>
        </p:pic>
      </p:grpSp>
      <mc:AlternateContent xmlns:mc="http://schemas.openxmlformats.org/markup-compatibility/2006" xmlns:a14="http://schemas.microsoft.com/office/drawing/2010/main">
        <mc:Choice Requires="a14">
          <p:sp>
            <p:nvSpPr>
              <p:cNvPr id="472" name="文本框 111">
                <a:extLst>
                  <a:ext uri="{FF2B5EF4-FFF2-40B4-BE49-F238E27FC236}">
                    <a16:creationId xmlns:a16="http://schemas.microsoft.com/office/drawing/2014/main" id="{21D7247F-E13E-41D6-7EA2-A62CDAEC7304}"/>
                  </a:ext>
                </a:extLst>
              </p:cNvPr>
              <p:cNvSpPr txBox="1"/>
              <p:nvPr/>
            </p:nvSpPr>
            <p:spPr>
              <a:xfrm>
                <a:off x="644407" y="5346294"/>
                <a:ext cx="3263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𝑌</m:t>
                          </m:r>
                        </m:e>
                        <m:sub>
                          <m:r>
                            <a:rPr lang="en-US" altLang="zh-CN" sz="1000" i="1" smtClean="0">
                              <a:solidFill>
                                <a:prstClr val="black"/>
                              </a:solidFill>
                              <a:latin typeface="Cambria Math" panose="02040503050406030204" pitchFamily="18" charset="0"/>
                              <a:ea typeface="Microsoft YaHei" panose="020B0503020204020204" pitchFamily="34" charset="-122"/>
                              <a:cs typeface="Times New Roman" panose="02020603050405020304" pitchFamily="18" charset="0"/>
                            </a:rPr>
                            <m:t>2</m:t>
                          </m:r>
                        </m:sub>
                      </m:sSub>
                    </m:oMath>
                  </m:oMathPara>
                </a14:m>
                <a:endParaRPr lang="zh-CN" altLang="en-US" sz="1000" i="1" dirty="0">
                  <a:solidFill>
                    <a:prstClr val="black"/>
                  </a:solidFill>
                  <a:latin typeface="Cambria Math" panose="02040503050406030204" pitchFamily="18" charset="0"/>
                  <a:ea typeface="Microsoft YaHei" panose="020B0503020204020204" pitchFamily="34" charset="-122"/>
                  <a:cs typeface="Times New Roman" panose="02020603050405020304" pitchFamily="18" charset="0"/>
                </a:endParaRPr>
              </a:p>
            </p:txBody>
          </p:sp>
        </mc:Choice>
        <mc:Fallback xmlns="">
          <p:sp>
            <p:nvSpPr>
              <p:cNvPr id="472" name="文本框 111">
                <a:extLst>
                  <a:ext uri="{FF2B5EF4-FFF2-40B4-BE49-F238E27FC236}">
                    <a16:creationId xmlns:a16="http://schemas.microsoft.com/office/drawing/2014/main" id="{21D7247F-E13E-41D6-7EA2-A62CDAEC7304}"/>
                  </a:ext>
                </a:extLst>
              </p:cNvPr>
              <p:cNvSpPr txBox="1">
                <a:spLocks noRot="1" noChangeAspect="1" noMove="1" noResize="1" noEditPoints="1" noAdjustHandles="1" noChangeArrowheads="1" noChangeShapeType="1" noTextEdit="1"/>
              </p:cNvSpPr>
              <p:nvPr/>
            </p:nvSpPr>
            <p:spPr>
              <a:xfrm>
                <a:off x="644407" y="5346294"/>
                <a:ext cx="326307" cy="246221"/>
              </a:xfrm>
              <a:prstGeom prst="rect">
                <a:avLst/>
              </a:prstGeom>
              <a:blipFill>
                <a:blip r:embed="rId78"/>
                <a:stretch>
                  <a:fillRect/>
                </a:stretch>
              </a:blipFill>
            </p:spPr>
            <p:txBody>
              <a:bodyPr/>
              <a:lstStyle/>
              <a:p>
                <a:r>
                  <a:rPr lang="en-CN">
                    <a:noFill/>
                  </a:rPr>
                  <a:t> </a:t>
                </a:r>
              </a:p>
            </p:txBody>
          </p:sp>
        </mc:Fallback>
      </mc:AlternateContent>
      <p:grpSp>
        <p:nvGrpSpPr>
          <p:cNvPr id="473" name="Group 472">
            <a:extLst>
              <a:ext uri="{FF2B5EF4-FFF2-40B4-BE49-F238E27FC236}">
                <a16:creationId xmlns:a16="http://schemas.microsoft.com/office/drawing/2014/main" id="{A825D7E3-5C9E-4B30-6BE4-3F587D14674A}"/>
              </a:ext>
            </a:extLst>
          </p:cNvPr>
          <p:cNvGrpSpPr/>
          <p:nvPr/>
        </p:nvGrpSpPr>
        <p:grpSpPr>
          <a:xfrm>
            <a:off x="575703" y="4885320"/>
            <a:ext cx="451826" cy="452027"/>
            <a:chOff x="5149997" y="1131380"/>
            <a:chExt cx="1080000" cy="1080480"/>
          </a:xfrm>
        </p:grpSpPr>
        <p:sp>
          <p:nvSpPr>
            <p:cNvPr id="474" name="Rectangle 473">
              <a:extLst>
                <a:ext uri="{FF2B5EF4-FFF2-40B4-BE49-F238E27FC236}">
                  <a16:creationId xmlns:a16="http://schemas.microsoft.com/office/drawing/2014/main" id="{96A031AA-DE52-BB67-E604-206AE7227015}"/>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5" name="Picture 474">
              <a:extLst>
                <a:ext uri="{FF2B5EF4-FFF2-40B4-BE49-F238E27FC236}">
                  <a16:creationId xmlns:a16="http://schemas.microsoft.com/office/drawing/2014/main" id="{C67D9B86-9526-9EB5-2769-BA0580C8A50A}"/>
                </a:ext>
              </a:extLst>
            </p:cNvPr>
            <p:cNvPicPr>
              <a:picLocks noChangeAspect="1"/>
            </p:cNvPicPr>
            <p:nvPr/>
          </p:nvPicPr>
          <p:blipFill>
            <a:blip r:embed="rId79"/>
            <a:srcRect/>
            <a:stretch/>
          </p:blipFill>
          <p:spPr>
            <a:xfrm>
              <a:off x="5149997" y="1131860"/>
              <a:ext cx="1080000" cy="1080000"/>
            </a:xfrm>
            <a:prstGeom prst="rect">
              <a:avLst/>
            </a:prstGeom>
          </p:spPr>
        </p:pic>
      </p:grpSp>
      <p:grpSp>
        <p:nvGrpSpPr>
          <p:cNvPr id="476" name="Group 475">
            <a:extLst>
              <a:ext uri="{FF2B5EF4-FFF2-40B4-BE49-F238E27FC236}">
                <a16:creationId xmlns:a16="http://schemas.microsoft.com/office/drawing/2014/main" id="{C84E5595-F856-B822-5742-2ACED1927ADE}"/>
              </a:ext>
            </a:extLst>
          </p:cNvPr>
          <p:cNvGrpSpPr/>
          <p:nvPr/>
        </p:nvGrpSpPr>
        <p:grpSpPr>
          <a:xfrm>
            <a:off x="4557559" y="4716978"/>
            <a:ext cx="451826" cy="452027"/>
            <a:chOff x="5149997" y="1131380"/>
            <a:chExt cx="1080000" cy="1080480"/>
          </a:xfrm>
        </p:grpSpPr>
        <p:sp>
          <p:nvSpPr>
            <p:cNvPr id="477" name="Rectangle 476">
              <a:extLst>
                <a:ext uri="{FF2B5EF4-FFF2-40B4-BE49-F238E27FC236}">
                  <a16:creationId xmlns:a16="http://schemas.microsoft.com/office/drawing/2014/main" id="{D3EC97F5-0335-D126-5C57-FB78598C86A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8" name="Picture 477">
              <a:extLst>
                <a:ext uri="{FF2B5EF4-FFF2-40B4-BE49-F238E27FC236}">
                  <a16:creationId xmlns:a16="http://schemas.microsoft.com/office/drawing/2014/main" id="{ACB19E38-C18B-7084-E885-446E6318E1E3}"/>
                </a:ext>
              </a:extLst>
            </p:cNvPr>
            <p:cNvPicPr>
              <a:picLocks noChangeAspect="1"/>
            </p:cNvPicPr>
            <p:nvPr/>
          </p:nvPicPr>
          <p:blipFill>
            <a:blip r:embed="rId77"/>
            <a:srcRect/>
            <a:stretch/>
          </p:blipFill>
          <p:spPr>
            <a:xfrm>
              <a:off x="5149997" y="1131860"/>
              <a:ext cx="1080000" cy="1080000"/>
            </a:xfrm>
            <a:prstGeom prst="rect">
              <a:avLst/>
            </a:prstGeom>
            <a:ln>
              <a:solidFill>
                <a:srgbClr val="00B0F0"/>
              </a:solidFill>
            </a:ln>
          </p:spPr>
        </p:pic>
      </p:grpSp>
      <p:grpSp>
        <p:nvGrpSpPr>
          <p:cNvPr id="479" name="Group 478">
            <a:extLst>
              <a:ext uri="{FF2B5EF4-FFF2-40B4-BE49-F238E27FC236}">
                <a16:creationId xmlns:a16="http://schemas.microsoft.com/office/drawing/2014/main" id="{41CBA94C-CA8F-19C9-FEFF-61980EAE9A66}"/>
              </a:ext>
            </a:extLst>
          </p:cNvPr>
          <p:cNvGrpSpPr/>
          <p:nvPr/>
        </p:nvGrpSpPr>
        <p:grpSpPr>
          <a:xfrm>
            <a:off x="5386744" y="4728685"/>
            <a:ext cx="451826" cy="452027"/>
            <a:chOff x="5149997" y="1131380"/>
            <a:chExt cx="1080000" cy="1080480"/>
          </a:xfrm>
        </p:grpSpPr>
        <p:sp>
          <p:nvSpPr>
            <p:cNvPr id="480" name="Rectangle 479">
              <a:extLst>
                <a:ext uri="{FF2B5EF4-FFF2-40B4-BE49-F238E27FC236}">
                  <a16:creationId xmlns:a16="http://schemas.microsoft.com/office/drawing/2014/main" id="{690E26FC-D094-24AB-3581-33531525997D}"/>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1" name="Picture 480">
              <a:extLst>
                <a:ext uri="{FF2B5EF4-FFF2-40B4-BE49-F238E27FC236}">
                  <a16:creationId xmlns:a16="http://schemas.microsoft.com/office/drawing/2014/main" id="{89EEDAAD-7705-CA11-3E76-C82CA1149D04}"/>
                </a:ext>
              </a:extLst>
            </p:cNvPr>
            <p:cNvPicPr>
              <a:picLocks noChangeAspect="1"/>
            </p:cNvPicPr>
            <p:nvPr/>
          </p:nvPicPr>
          <p:blipFill>
            <a:blip r:embed="rId80"/>
            <a:srcRect/>
            <a:stretch/>
          </p:blipFill>
          <p:spPr>
            <a:xfrm>
              <a:off x="5149997" y="1131860"/>
              <a:ext cx="1080000" cy="1080000"/>
            </a:xfrm>
            <a:prstGeom prst="rect">
              <a:avLst/>
            </a:prstGeom>
            <a:ln>
              <a:solidFill>
                <a:srgbClr val="FFC000"/>
              </a:solidFill>
            </a:ln>
          </p:spPr>
        </p:pic>
      </p:grpSp>
      <p:grpSp>
        <p:nvGrpSpPr>
          <p:cNvPr id="482" name="Group 481">
            <a:extLst>
              <a:ext uri="{FF2B5EF4-FFF2-40B4-BE49-F238E27FC236}">
                <a16:creationId xmlns:a16="http://schemas.microsoft.com/office/drawing/2014/main" id="{0D1ED5C6-D5BF-2C48-3CCF-EA3C903FD2CA}"/>
              </a:ext>
            </a:extLst>
          </p:cNvPr>
          <p:cNvGrpSpPr/>
          <p:nvPr/>
        </p:nvGrpSpPr>
        <p:grpSpPr>
          <a:xfrm>
            <a:off x="6223043" y="4724532"/>
            <a:ext cx="451826" cy="452027"/>
            <a:chOff x="5149997" y="1131380"/>
            <a:chExt cx="1080000" cy="1080480"/>
          </a:xfrm>
        </p:grpSpPr>
        <p:sp>
          <p:nvSpPr>
            <p:cNvPr id="483" name="Rectangle 482">
              <a:extLst>
                <a:ext uri="{FF2B5EF4-FFF2-40B4-BE49-F238E27FC236}">
                  <a16:creationId xmlns:a16="http://schemas.microsoft.com/office/drawing/2014/main" id="{8BA888E9-988E-4C4E-ADF7-624D17BA42CF}"/>
                </a:ext>
              </a:extLst>
            </p:cNvPr>
            <p:cNvSpPr>
              <a:spLocks noChangeAspect="1"/>
            </p:cNvSpPr>
            <p:nvPr/>
          </p:nvSpPr>
          <p:spPr>
            <a:xfrm>
              <a:off x="5149997" y="1131380"/>
              <a:ext cx="1080000" cy="108000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4" name="Picture 483">
              <a:extLst>
                <a:ext uri="{FF2B5EF4-FFF2-40B4-BE49-F238E27FC236}">
                  <a16:creationId xmlns:a16="http://schemas.microsoft.com/office/drawing/2014/main" id="{AD847979-5D6B-6C55-A24C-39C6290B37D8}"/>
                </a:ext>
              </a:extLst>
            </p:cNvPr>
            <p:cNvPicPr>
              <a:picLocks noChangeAspect="1"/>
            </p:cNvPicPr>
            <p:nvPr/>
          </p:nvPicPr>
          <p:blipFill>
            <a:blip r:embed="rId79"/>
            <a:srcRect/>
            <a:stretch/>
          </p:blipFill>
          <p:spPr>
            <a:xfrm>
              <a:off x="5149997" y="1131860"/>
              <a:ext cx="1080000" cy="1080000"/>
            </a:xfrm>
            <a:prstGeom prst="rect">
              <a:avLst/>
            </a:prstGeom>
            <a:ln>
              <a:solidFill>
                <a:srgbClr val="00B050"/>
              </a:solidFill>
            </a:ln>
          </p:spPr>
        </p:pic>
      </p:grpSp>
      <p:pic>
        <p:nvPicPr>
          <p:cNvPr id="485" name="Picture 484">
            <a:extLst>
              <a:ext uri="{FF2B5EF4-FFF2-40B4-BE49-F238E27FC236}">
                <a16:creationId xmlns:a16="http://schemas.microsoft.com/office/drawing/2014/main" id="{E79266A4-890A-1A77-5160-19691F418E42}"/>
              </a:ext>
            </a:extLst>
          </p:cNvPr>
          <p:cNvPicPr>
            <a:picLocks noChangeAspect="1"/>
          </p:cNvPicPr>
          <p:nvPr/>
        </p:nvPicPr>
        <p:blipFill>
          <a:blip r:embed="rId81"/>
          <a:srcRect/>
          <a:stretch/>
        </p:blipFill>
        <p:spPr>
          <a:xfrm>
            <a:off x="3040075" y="3802972"/>
            <a:ext cx="323538" cy="215999"/>
          </a:xfrm>
          <a:prstGeom prst="rect">
            <a:avLst/>
          </a:prstGeom>
        </p:spPr>
      </p:pic>
      <p:sp>
        <p:nvSpPr>
          <p:cNvPr id="486" name="椭圆 449">
            <a:extLst>
              <a:ext uri="{FF2B5EF4-FFF2-40B4-BE49-F238E27FC236}">
                <a16:creationId xmlns:a16="http://schemas.microsoft.com/office/drawing/2014/main" id="{7C315273-9318-0A15-3731-E1742EE2883F}"/>
              </a:ext>
            </a:extLst>
          </p:cNvPr>
          <p:cNvSpPr/>
          <p:nvPr/>
        </p:nvSpPr>
        <p:spPr>
          <a:xfrm flipH="1">
            <a:off x="1845809" y="4344365"/>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7" name="椭圆 449">
            <a:extLst>
              <a:ext uri="{FF2B5EF4-FFF2-40B4-BE49-F238E27FC236}">
                <a16:creationId xmlns:a16="http://schemas.microsoft.com/office/drawing/2014/main" id="{09375D08-FF8C-56D5-D289-0C13E8B4DB3E}"/>
              </a:ext>
            </a:extLst>
          </p:cNvPr>
          <p:cNvSpPr/>
          <p:nvPr/>
        </p:nvSpPr>
        <p:spPr>
          <a:xfrm flipH="1">
            <a:off x="1856283" y="475106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8" name="椭圆 449">
            <a:extLst>
              <a:ext uri="{FF2B5EF4-FFF2-40B4-BE49-F238E27FC236}">
                <a16:creationId xmlns:a16="http://schemas.microsoft.com/office/drawing/2014/main" id="{794A907D-6A60-6ADD-9AE6-27D6B79443F8}"/>
              </a:ext>
            </a:extLst>
          </p:cNvPr>
          <p:cNvSpPr/>
          <p:nvPr/>
        </p:nvSpPr>
        <p:spPr>
          <a:xfrm flipH="1">
            <a:off x="2217410" y="4695439"/>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89" name="直接箭头连接符 480">
            <a:extLst>
              <a:ext uri="{FF2B5EF4-FFF2-40B4-BE49-F238E27FC236}">
                <a16:creationId xmlns:a16="http://schemas.microsoft.com/office/drawing/2014/main" id="{F4904E11-911F-77DF-B423-4BF913F27AE4}"/>
              </a:ext>
            </a:extLst>
          </p:cNvPr>
          <p:cNvCxnSpPr>
            <a:cxnSpLocks/>
            <a:endCxn id="490" idx="4"/>
          </p:cNvCxnSpPr>
          <p:nvPr/>
        </p:nvCxnSpPr>
        <p:spPr>
          <a:xfrm>
            <a:off x="3367155" y="4106004"/>
            <a:ext cx="0" cy="273162"/>
          </a:xfrm>
          <a:prstGeom prst="straightConnector1">
            <a:avLst/>
          </a:prstGeom>
          <a:noFill/>
          <a:ln w="28575" cap="flat" cmpd="sng" algn="ctr">
            <a:solidFill>
              <a:srgbClr val="00B0F0"/>
            </a:solidFill>
            <a:prstDash val="solid"/>
            <a:miter lim="800000"/>
            <a:tailEnd type="triangle"/>
          </a:ln>
          <a:effectLst/>
        </p:spPr>
      </p:cxnSp>
      <p:sp>
        <p:nvSpPr>
          <p:cNvPr id="490" name="Oval 489">
            <a:extLst>
              <a:ext uri="{FF2B5EF4-FFF2-40B4-BE49-F238E27FC236}">
                <a16:creationId xmlns:a16="http://schemas.microsoft.com/office/drawing/2014/main" id="{ECEFBE88-AABF-4BC2-9194-F056D39438DA}"/>
              </a:ext>
            </a:extLst>
          </p:cNvPr>
          <p:cNvSpPr/>
          <p:nvPr/>
        </p:nvSpPr>
        <p:spPr>
          <a:xfrm flipV="1">
            <a:off x="3344295" y="4379166"/>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91" name="直接箭头连接符 480">
            <a:extLst>
              <a:ext uri="{FF2B5EF4-FFF2-40B4-BE49-F238E27FC236}">
                <a16:creationId xmlns:a16="http://schemas.microsoft.com/office/drawing/2014/main" id="{0F7F9208-F430-413A-B3EB-FAD06BF48FE9}"/>
              </a:ext>
            </a:extLst>
          </p:cNvPr>
          <p:cNvCxnSpPr>
            <a:cxnSpLocks/>
            <a:endCxn id="492" idx="0"/>
          </p:cNvCxnSpPr>
          <p:nvPr/>
        </p:nvCxnSpPr>
        <p:spPr>
          <a:xfrm flipV="1">
            <a:off x="3366527" y="4913163"/>
            <a:ext cx="1" cy="206507"/>
          </a:xfrm>
          <a:prstGeom prst="straightConnector1">
            <a:avLst/>
          </a:prstGeom>
          <a:noFill/>
          <a:ln w="28575" cap="flat" cmpd="sng" algn="ctr">
            <a:solidFill>
              <a:srgbClr val="00B050"/>
            </a:solidFill>
            <a:prstDash val="solid"/>
            <a:miter lim="800000"/>
            <a:tailEnd type="triangle"/>
          </a:ln>
          <a:effectLst/>
        </p:spPr>
      </p:cxnSp>
      <p:sp>
        <p:nvSpPr>
          <p:cNvPr id="492" name="Oval 491">
            <a:extLst>
              <a:ext uri="{FF2B5EF4-FFF2-40B4-BE49-F238E27FC236}">
                <a16:creationId xmlns:a16="http://schemas.microsoft.com/office/drawing/2014/main" id="{2EF58366-16C3-2EBD-9907-7303E4412464}"/>
              </a:ext>
            </a:extLst>
          </p:cNvPr>
          <p:cNvSpPr/>
          <p:nvPr/>
        </p:nvSpPr>
        <p:spPr>
          <a:xfrm flipV="1">
            <a:off x="3343668" y="4867444"/>
            <a:ext cx="45719" cy="45719"/>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3" name="Rounded Rectangle 492">
            <a:extLst>
              <a:ext uri="{FF2B5EF4-FFF2-40B4-BE49-F238E27FC236}">
                <a16:creationId xmlns:a16="http://schemas.microsoft.com/office/drawing/2014/main" id="{912A6AFD-434F-E605-3C0B-55819B1A74E4}"/>
              </a:ext>
            </a:extLst>
          </p:cNvPr>
          <p:cNvSpPr/>
          <p:nvPr/>
        </p:nvSpPr>
        <p:spPr>
          <a:xfrm>
            <a:off x="1757340" y="5466167"/>
            <a:ext cx="2526449" cy="209788"/>
          </a:xfrm>
          <a:prstGeom prst="roundRect">
            <a:avLst>
              <a:gd name="adj" fmla="val 37077"/>
            </a:avLst>
          </a:prstGeom>
          <a:solidFill>
            <a:sysClr val="window" lastClr="FFFFFF">
              <a:lumMod val="85000"/>
            </a:sys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Mixed Dual-stream AE (MDs-AE)</a:t>
            </a:r>
            <a:endParaRPr kumimoji="0" lang="zh-CN" altLang="en-US" sz="11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cxnSp>
        <p:nvCxnSpPr>
          <p:cNvPr id="522" name="直接箭头连接符 102">
            <a:extLst>
              <a:ext uri="{FF2B5EF4-FFF2-40B4-BE49-F238E27FC236}">
                <a16:creationId xmlns:a16="http://schemas.microsoft.com/office/drawing/2014/main" id="{C901CF18-0DFB-603C-67D5-019A7DEE8D48}"/>
              </a:ext>
            </a:extLst>
          </p:cNvPr>
          <p:cNvCxnSpPr>
            <a:cxnSpLocks/>
          </p:cNvCxnSpPr>
          <p:nvPr/>
        </p:nvCxnSpPr>
        <p:spPr>
          <a:xfrm flipH="1" flipV="1">
            <a:off x="5628971" y="3653190"/>
            <a:ext cx="4349" cy="132868"/>
          </a:xfrm>
          <a:prstGeom prst="straightConnector1">
            <a:avLst/>
          </a:prstGeom>
          <a:noFill/>
          <a:ln w="28575" cap="flat" cmpd="sng" algn="ctr">
            <a:solidFill>
              <a:sysClr val="window" lastClr="FFFFFF">
                <a:lumMod val="50000"/>
              </a:sysClr>
            </a:solidFill>
            <a:prstDash val="solid"/>
            <a:miter lim="800000"/>
            <a:tailEnd type="triangle"/>
          </a:ln>
          <a:effectLst/>
        </p:spPr>
      </p:cxnSp>
      <p:sp>
        <p:nvSpPr>
          <p:cNvPr id="523" name="Rounded Rectangle 522">
            <a:extLst>
              <a:ext uri="{FF2B5EF4-FFF2-40B4-BE49-F238E27FC236}">
                <a16:creationId xmlns:a16="http://schemas.microsoft.com/office/drawing/2014/main" id="{0AB007DB-EBBF-4B73-80FD-F70B751DB197}"/>
              </a:ext>
            </a:extLst>
          </p:cNvPr>
          <p:cNvSpPr/>
          <p:nvPr/>
        </p:nvSpPr>
        <p:spPr>
          <a:xfrm>
            <a:off x="2775491" y="2288869"/>
            <a:ext cx="1362489" cy="295028"/>
          </a:xfrm>
          <a:prstGeom prst="round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400" b="0" i="0" u="none" strike="noStrike" kern="0" cap="none" spc="0" normalizeH="0" baseline="0" noProof="0" dirty="0">
                <a:ln>
                  <a:noFill/>
                </a:ln>
                <a:solidFill>
                  <a:prstClr val="black"/>
                </a:solidFill>
                <a:effectLst/>
                <a:uLnTx/>
                <a:uFillTx/>
                <a:latin typeface="Calibri" panose="020F0502020204030204"/>
                <a:ea typeface="+mn-ea"/>
                <a:cs typeface="+mn-cs"/>
              </a:rPr>
              <a:t>Training Phase</a:t>
            </a:r>
          </a:p>
        </p:txBody>
      </p:sp>
      <p:grpSp>
        <p:nvGrpSpPr>
          <p:cNvPr id="25" name="Group 24">
            <a:extLst>
              <a:ext uri="{FF2B5EF4-FFF2-40B4-BE49-F238E27FC236}">
                <a16:creationId xmlns:a16="http://schemas.microsoft.com/office/drawing/2014/main" id="{A380AEA1-B221-9354-CC7B-219AADFF4046}"/>
              </a:ext>
            </a:extLst>
          </p:cNvPr>
          <p:cNvGrpSpPr/>
          <p:nvPr/>
        </p:nvGrpSpPr>
        <p:grpSpPr>
          <a:xfrm>
            <a:off x="536878" y="1733570"/>
            <a:ext cx="1194171" cy="1400650"/>
            <a:chOff x="575703" y="1473838"/>
            <a:chExt cx="1194171" cy="1400650"/>
          </a:xfrm>
        </p:grpSpPr>
        <p:grpSp>
          <p:nvGrpSpPr>
            <p:cNvPr id="6" name="组合 22">
              <a:extLst>
                <a:ext uri="{FF2B5EF4-FFF2-40B4-BE49-F238E27FC236}">
                  <a16:creationId xmlns:a16="http://schemas.microsoft.com/office/drawing/2014/main" id="{BB7C2FE3-C6D9-F5A2-D457-650B56B10178}"/>
                </a:ext>
              </a:extLst>
            </p:cNvPr>
            <p:cNvGrpSpPr/>
            <p:nvPr/>
          </p:nvGrpSpPr>
          <p:grpSpPr>
            <a:xfrm>
              <a:off x="717055" y="1563684"/>
              <a:ext cx="215218" cy="342651"/>
              <a:chOff x="980102" y="2794451"/>
              <a:chExt cx="683815" cy="811033"/>
            </a:xfrm>
          </p:grpSpPr>
          <mc:AlternateContent xmlns:mc="http://schemas.openxmlformats.org/markup-compatibility/2006" xmlns:a14="http://schemas.microsoft.com/office/drawing/2010/main">
            <mc:Choice Requires="a14">
              <p:sp>
                <p:nvSpPr>
                  <p:cNvPr id="21" name="文本框 42">
                    <a:extLst>
                      <a:ext uri="{FF2B5EF4-FFF2-40B4-BE49-F238E27FC236}">
                        <a16:creationId xmlns:a16="http://schemas.microsoft.com/office/drawing/2014/main" id="{F067C0B1-AA5D-7608-5958-770D8A00BBB4}"/>
                      </a:ext>
                    </a:extLst>
                  </p:cNvPr>
                  <p:cNvSpPr txBox="1"/>
                  <p:nvPr/>
                </p:nvSpPr>
                <p:spPr>
                  <a:xfrm>
                    <a:off x="1094862" y="2957183"/>
                    <a:ext cx="447782"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E</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E7424162-4E09-3C7A-3D14-B3B46DD52EB7}"/>
                      </a:ext>
                    </a:extLst>
                  </p:cNvPr>
                  <p:cNvSpPr txBox="1">
                    <a:spLocks noRot="1" noChangeAspect="1" noMove="1" noResize="1" noEditPoints="1" noAdjustHandles="1" noChangeArrowheads="1" noChangeShapeType="1" noTextEdit="1"/>
                  </p:cNvSpPr>
                  <p:nvPr/>
                </p:nvSpPr>
                <p:spPr>
                  <a:xfrm>
                    <a:off x="1094862" y="2957183"/>
                    <a:ext cx="447782" cy="509942"/>
                  </a:xfrm>
                  <a:prstGeom prst="rect">
                    <a:avLst/>
                  </a:prstGeom>
                  <a:blipFill>
                    <a:blip r:embed="rId47"/>
                    <a:stretch>
                      <a:fillRect l="-20000"/>
                    </a:stretch>
                  </a:blipFill>
                  <a:ln w="19050">
                    <a:noFill/>
                  </a:ln>
                </p:spPr>
                <p:txBody>
                  <a:bodyPr/>
                  <a:lstStyle/>
                  <a:p>
                    <a:r>
                      <a:rPr lang="zh-CN" altLang="en-US">
                        <a:noFill/>
                      </a:rPr>
                      <a:t> </a:t>
                    </a:r>
                  </a:p>
                </p:txBody>
              </p:sp>
            </mc:Fallback>
          </mc:AlternateContent>
          <p:sp>
            <p:nvSpPr>
              <p:cNvPr id="22" name="流程图: 手动操作 43">
                <a:extLst>
                  <a:ext uri="{FF2B5EF4-FFF2-40B4-BE49-F238E27FC236}">
                    <a16:creationId xmlns:a16="http://schemas.microsoft.com/office/drawing/2014/main" id="{88E2E429-BDD6-821D-404D-90A1BD7F9FA1}"/>
                  </a:ext>
                </a:extLst>
              </p:cNvPr>
              <p:cNvSpPr/>
              <p:nvPr/>
            </p:nvSpPr>
            <p:spPr>
              <a:xfrm rot="16200000">
                <a:off x="916493" y="2858060"/>
                <a:ext cx="811033" cy="683815"/>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0" name="文本框 23">
              <a:extLst>
                <a:ext uri="{FF2B5EF4-FFF2-40B4-BE49-F238E27FC236}">
                  <a16:creationId xmlns:a16="http://schemas.microsoft.com/office/drawing/2014/main" id="{05D05380-75AF-B980-7E4C-EEF472852068}"/>
                </a:ext>
              </a:extLst>
            </p:cNvPr>
            <p:cNvSpPr txBox="1"/>
            <p:nvPr/>
          </p:nvSpPr>
          <p:spPr>
            <a:xfrm>
              <a:off x="926815" y="1627220"/>
              <a:ext cx="56938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Encoder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2" name="组合 24">
              <a:extLst>
                <a:ext uri="{FF2B5EF4-FFF2-40B4-BE49-F238E27FC236}">
                  <a16:creationId xmlns:a16="http://schemas.microsoft.com/office/drawing/2014/main" id="{9C7F4A34-399B-22E0-6A47-AFFA76BE1615}"/>
                </a:ext>
              </a:extLst>
            </p:cNvPr>
            <p:cNvGrpSpPr/>
            <p:nvPr/>
          </p:nvGrpSpPr>
          <p:grpSpPr>
            <a:xfrm>
              <a:off x="713647" y="2005608"/>
              <a:ext cx="215218" cy="342651"/>
              <a:chOff x="980103" y="2794449"/>
              <a:chExt cx="683814" cy="811033"/>
            </a:xfrm>
          </p:grpSpPr>
          <mc:AlternateContent xmlns:mc="http://schemas.openxmlformats.org/markup-compatibility/2006" xmlns:a14="http://schemas.microsoft.com/office/drawing/2010/main">
            <mc:Choice Requires="a14">
              <p:sp>
                <p:nvSpPr>
                  <p:cNvPr id="19" name="文本框 40">
                    <a:extLst>
                      <a:ext uri="{FF2B5EF4-FFF2-40B4-BE49-F238E27FC236}">
                        <a16:creationId xmlns:a16="http://schemas.microsoft.com/office/drawing/2014/main" id="{A7A6B32B-BE26-8421-70DC-E140D9BD201D}"/>
                      </a:ext>
                    </a:extLst>
                  </p:cNvPr>
                  <p:cNvSpPr txBox="1"/>
                  <p:nvPr/>
                </p:nvSpPr>
                <p:spPr>
                  <a:xfrm>
                    <a:off x="1094861" y="2957183"/>
                    <a:ext cx="447781" cy="509942"/>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R</m:t>
                          </m:r>
                        </m:oMath>
                      </m:oMathPara>
                    </a14:m>
                    <a:endParaRPr kumimoji="0" lang="zh-CN" altLang="en-US" sz="8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37" name="文本框 40">
                    <a:extLst>
                      <a:ext uri="{FF2B5EF4-FFF2-40B4-BE49-F238E27FC236}">
                        <a16:creationId xmlns:a16="http://schemas.microsoft.com/office/drawing/2014/main" id="{77B72CD1-3FED-118C-2FF1-7D2370396407}"/>
                      </a:ext>
                    </a:extLst>
                  </p:cNvPr>
                  <p:cNvSpPr txBox="1">
                    <a:spLocks noRot="1" noChangeAspect="1" noMove="1" noResize="1" noEditPoints="1" noAdjustHandles="1" noChangeArrowheads="1" noChangeShapeType="1" noTextEdit="1"/>
                  </p:cNvSpPr>
                  <p:nvPr/>
                </p:nvSpPr>
                <p:spPr>
                  <a:xfrm>
                    <a:off x="1094861" y="2957183"/>
                    <a:ext cx="447781" cy="509942"/>
                  </a:xfrm>
                  <a:prstGeom prst="rect">
                    <a:avLst/>
                  </a:prstGeom>
                  <a:blipFill>
                    <a:blip r:embed="rId48"/>
                    <a:stretch>
                      <a:fillRect/>
                    </a:stretch>
                  </a:blipFill>
                  <a:ln w="19050">
                    <a:noFill/>
                  </a:ln>
                </p:spPr>
                <p:txBody>
                  <a:bodyPr/>
                  <a:lstStyle/>
                  <a:p>
                    <a:r>
                      <a:rPr lang="en-CN">
                        <a:noFill/>
                      </a:rPr>
                      <a:t> </a:t>
                    </a:r>
                  </a:p>
                </p:txBody>
              </p:sp>
            </mc:Fallback>
          </mc:AlternateContent>
          <p:sp>
            <p:nvSpPr>
              <p:cNvPr id="20" name="流程图: 手动操作 41">
                <a:extLst>
                  <a:ext uri="{FF2B5EF4-FFF2-40B4-BE49-F238E27FC236}">
                    <a16:creationId xmlns:a16="http://schemas.microsoft.com/office/drawing/2014/main" id="{EB0C57A4-2E61-9A4D-9505-08D791B2A9AB}"/>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3" name="文本框 25">
              <a:extLst>
                <a:ext uri="{FF2B5EF4-FFF2-40B4-BE49-F238E27FC236}">
                  <a16:creationId xmlns:a16="http://schemas.microsoft.com/office/drawing/2014/main" id="{C57A821B-4D0C-E6C3-5BA5-0FF5CA2AF489}"/>
                </a:ext>
              </a:extLst>
            </p:cNvPr>
            <p:cNvSpPr txBox="1"/>
            <p:nvPr/>
          </p:nvSpPr>
          <p:spPr>
            <a:xfrm>
              <a:off x="926815" y="2058037"/>
              <a:ext cx="84305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Reconstructor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4" name="组合 26">
              <a:extLst>
                <a:ext uri="{FF2B5EF4-FFF2-40B4-BE49-F238E27FC236}">
                  <a16:creationId xmlns:a16="http://schemas.microsoft.com/office/drawing/2014/main" id="{942144DF-2196-6A33-A394-A455BC67FD7C}"/>
                </a:ext>
              </a:extLst>
            </p:cNvPr>
            <p:cNvGrpSpPr/>
            <p:nvPr/>
          </p:nvGrpSpPr>
          <p:grpSpPr>
            <a:xfrm>
              <a:off x="717056" y="2435735"/>
              <a:ext cx="215218" cy="342651"/>
              <a:chOff x="980103" y="2794449"/>
              <a:chExt cx="683814" cy="811033"/>
            </a:xfrm>
          </p:grpSpPr>
          <mc:AlternateContent xmlns:mc="http://schemas.openxmlformats.org/markup-compatibility/2006" xmlns:a14="http://schemas.microsoft.com/office/drawing/2010/main">
            <mc:Choice Requires="a14">
              <p:sp>
                <p:nvSpPr>
                  <p:cNvPr id="17" name="文本框 38">
                    <a:extLst>
                      <a:ext uri="{FF2B5EF4-FFF2-40B4-BE49-F238E27FC236}">
                        <a16:creationId xmlns:a16="http://schemas.microsoft.com/office/drawing/2014/main" id="{F89E143F-A547-65C3-8306-583FEB562C99}"/>
                      </a:ext>
                    </a:extLst>
                  </p:cNvPr>
                  <p:cNvSpPr txBox="1"/>
                  <p:nvPr/>
                </p:nvSpPr>
                <p:spPr>
                  <a:xfrm>
                    <a:off x="1094862" y="2957183"/>
                    <a:ext cx="447782" cy="510851"/>
                  </a:xfrm>
                  <a:prstGeom prst="rect">
                    <a:avLst/>
                  </a:prstGeom>
                  <a:noFill/>
                  <a:ln w="190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800" b="0" i="0" u="none" strike="noStrike" kern="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rPr>
                            <m:t>S</m:t>
                          </m:r>
                        </m:oMath>
                      </m:oMathPara>
                    </a14:m>
                    <a:endParaRPr kumimoji="0" lang="zh-CN" altLang="en-US" sz="800" b="0" i="0" u="none" strike="noStrike" kern="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mc:Choice>
            <mc:Fallback xmlns="">
              <p:sp>
                <p:nvSpPr>
                  <p:cNvPr id="43" name="文本框 42">
                    <a:extLst>
                      <a:ext uri="{FF2B5EF4-FFF2-40B4-BE49-F238E27FC236}">
                        <a16:creationId xmlns:a16="http://schemas.microsoft.com/office/drawing/2014/main" id="{C212C872-58F1-7B33-FCD3-FCEE6FE68E80}"/>
                      </a:ext>
                    </a:extLst>
                  </p:cNvPr>
                  <p:cNvSpPr txBox="1">
                    <a:spLocks noRot="1" noChangeAspect="1" noMove="1" noResize="1" noEditPoints="1" noAdjustHandles="1" noChangeArrowheads="1" noChangeShapeType="1" noTextEdit="1"/>
                  </p:cNvSpPr>
                  <p:nvPr/>
                </p:nvSpPr>
                <p:spPr>
                  <a:xfrm>
                    <a:off x="1094862" y="2957183"/>
                    <a:ext cx="447782" cy="510851"/>
                  </a:xfrm>
                  <a:prstGeom prst="rect">
                    <a:avLst/>
                  </a:prstGeom>
                  <a:blipFill>
                    <a:blip r:embed="rId49"/>
                    <a:stretch>
                      <a:fillRect l="-15000"/>
                    </a:stretch>
                  </a:blipFill>
                  <a:ln w="19050">
                    <a:noFill/>
                  </a:ln>
                </p:spPr>
                <p:txBody>
                  <a:bodyPr/>
                  <a:lstStyle/>
                  <a:p>
                    <a:r>
                      <a:rPr lang="zh-CN" altLang="en-US">
                        <a:noFill/>
                      </a:rPr>
                      <a:t> </a:t>
                    </a:r>
                  </a:p>
                </p:txBody>
              </p:sp>
            </mc:Fallback>
          </mc:AlternateContent>
          <p:sp>
            <p:nvSpPr>
              <p:cNvPr id="18" name="流程图: 手动操作 39">
                <a:extLst>
                  <a:ext uri="{FF2B5EF4-FFF2-40B4-BE49-F238E27FC236}">
                    <a16:creationId xmlns:a16="http://schemas.microsoft.com/office/drawing/2014/main" id="{09DA60E9-F464-A3FF-6B4C-C26F2163838B}"/>
                  </a:ext>
                </a:extLst>
              </p:cNvPr>
              <p:cNvSpPr/>
              <p:nvPr/>
            </p:nvSpPr>
            <p:spPr>
              <a:xfrm rot="16200000">
                <a:off x="916493" y="2858059"/>
                <a:ext cx="811033" cy="683814"/>
              </a:xfrm>
              <a:prstGeom prst="flowChartManualOperation">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5" name="文本框 27">
              <a:extLst>
                <a:ext uri="{FF2B5EF4-FFF2-40B4-BE49-F238E27FC236}">
                  <a16:creationId xmlns:a16="http://schemas.microsoft.com/office/drawing/2014/main" id="{4723475D-8510-E7E4-CFC1-A0EAAF14A616}"/>
                </a:ext>
              </a:extLst>
            </p:cNvPr>
            <p:cNvSpPr txBox="1"/>
            <p:nvPr/>
          </p:nvSpPr>
          <p:spPr>
            <a:xfrm>
              <a:off x="926815" y="2478413"/>
              <a:ext cx="722609"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rPr>
                <a:t>Segmentor</a:t>
              </a:r>
              <a:endParaRPr kumimoji="0" lang="zh-CN" altLang="en-US" sz="900" b="0" i="0" u="none" strike="noStrike" kern="0" cap="none" spc="0" normalizeH="0" baseline="0" noProof="0" dirty="0">
                <a:ln>
                  <a:noFill/>
                </a:ln>
                <a:solidFill>
                  <a:prstClr val="black"/>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16" name="矩形 33">
              <a:extLst>
                <a:ext uri="{FF2B5EF4-FFF2-40B4-BE49-F238E27FC236}">
                  <a16:creationId xmlns:a16="http://schemas.microsoft.com/office/drawing/2014/main" id="{445CE046-C62A-D635-6C80-DF4539911F07}"/>
                </a:ext>
              </a:extLst>
            </p:cNvPr>
            <p:cNvSpPr/>
            <p:nvPr/>
          </p:nvSpPr>
          <p:spPr>
            <a:xfrm>
              <a:off x="575703" y="1473838"/>
              <a:ext cx="1190156" cy="1400650"/>
            </a:xfrm>
            <a:prstGeom prst="rect">
              <a:avLst/>
            </a:prstGeom>
            <a:no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3" name="Content Placeholder 32">
            <a:extLst>
              <a:ext uri="{FF2B5EF4-FFF2-40B4-BE49-F238E27FC236}">
                <a16:creationId xmlns:a16="http://schemas.microsoft.com/office/drawing/2014/main" id="{172646D5-8041-9F99-FA85-BEFEB2E15D18}"/>
              </a:ext>
            </a:extLst>
          </p:cNvPr>
          <p:cNvSpPr>
            <a:spLocks noGrp="1"/>
          </p:cNvSpPr>
          <p:nvPr>
            <p:ph idx="1"/>
          </p:nvPr>
        </p:nvSpPr>
        <p:spPr>
          <a:xfrm>
            <a:off x="7120727" y="2066574"/>
            <a:ext cx="4705655" cy="4531787"/>
          </a:xfrm>
        </p:spPr>
        <p:txBody>
          <a:bodyPr>
            <a:normAutofit/>
          </a:bodyPr>
          <a:lstStyle/>
          <a:p>
            <a:r>
              <a:rPr lang="en-US" sz="2400" dirty="0"/>
              <a:t>Mixed Dual-stream Auto-encoder </a:t>
            </a:r>
          </a:p>
          <a:p>
            <a:pPr marL="0" indent="0">
              <a:buNone/>
            </a:pPr>
            <a:r>
              <a:rPr lang="en-US" sz="2000" dirty="0"/>
              <a:t>1. </a:t>
            </a:r>
            <a:r>
              <a:rPr lang="en-US" sz="2000" dirty="0">
                <a:latin typeface="NimbusRomNo9L"/>
              </a:rPr>
              <a:t>E</a:t>
            </a:r>
            <a:r>
              <a:rPr lang="en-US" sz="2000" dirty="0">
                <a:effectLst/>
                <a:latin typeface="NimbusRomNo9L"/>
              </a:rPr>
              <a:t>xtract morphology-related features</a:t>
            </a:r>
            <a:endParaRPr lang="en-US" sz="2000" dirty="0">
              <a:latin typeface="NimbusRomNo9L"/>
            </a:endParaRPr>
          </a:p>
          <a:p>
            <a:pPr marL="0" indent="0">
              <a:buNone/>
            </a:pPr>
            <a:r>
              <a:rPr lang="en-US" sz="2000" dirty="0"/>
              <a:t>Extract the same bottom feature z from reconstruction and segmentation branches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2. </a:t>
            </a:r>
            <a:r>
              <a:rPr lang="en-US" sz="2000" dirty="0">
                <a:latin typeface="NimbusRomNo9L"/>
              </a:rPr>
              <a:t>M</a:t>
            </a:r>
            <a:r>
              <a:rPr lang="en-US" sz="2000" dirty="0">
                <a:effectLst/>
                <a:latin typeface="NimbusRomNo9L"/>
              </a:rPr>
              <a:t>odel the morphology shift</a:t>
            </a:r>
            <a:endParaRPr lang="en-US" sz="2400" dirty="0">
              <a:effectLst/>
              <a:latin typeface="NimbusRomNo9L"/>
            </a:endParaRPr>
          </a:p>
          <a:p>
            <a:pPr marL="0" indent="0">
              <a:buNone/>
            </a:pPr>
            <a:r>
              <a:rPr lang="en-US" sz="2000" dirty="0">
                <a:effectLst/>
                <a:latin typeface="NimbusRomNo9L"/>
              </a:rPr>
              <a:t>Mix-up t</a:t>
            </a:r>
            <a:r>
              <a:rPr lang="en-US" sz="2000" dirty="0">
                <a:latin typeface="NimbusRomNo9L"/>
              </a:rPr>
              <a:t>he z and project it back to image and segmentation mask</a:t>
            </a:r>
          </a:p>
          <a:p>
            <a:pPr marL="0" indent="0">
              <a:buNone/>
            </a:pPr>
            <a:endParaRPr lang="en-US" sz="2000" dirty="0">
              <a:effectLst/>
              <a:latin typeface="NimbusRomNo9L"/>
            </a:endParaRPr>
          </a:p>
          <a:p>
            <a:pPr marL="0" indent="0">
              <a:buNone/>
            </a:pPr>
            <a:endParaRPr lang="en-US" sz="2000" dirty="0">
              <a:effectLst/>
              <a:latin typeface="NimbusRomNo9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262F44C-7885-B5C3-B2FE-4ED3CD7E4D6B}"/>
                  </a:ext>
                </a:extLst>
              </p:cNvPr>
              <p:cNvSpPr txBox="1"/>
              <p:nvPr/>
            </p:nvSpPr>
            <p:spPr>
              <a:xfrm>
                <a:off x="7142827" y="5868872"/>
                <a:ext cx="21316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𝑘</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𝑖</m:t>
                          </m:r>
                        </m:sub>
                      </m:sSub>
                      <m:r>
                        <a:rPr lang="en-CN" i="0">
                          <a:latin typeface="Cambria Math" panose="02040503050406030204" pitchFamily="18" charset="0"/>
                        </a:rPr>
                        <m:t>+</m:t>
                      </m:r>
                      <m:d>
                        <m:dPr>
                          <m:ctrlPr>
                            <a:rPr lang="en-CN" i="1">
                              <a:solidFill>
                                <a:srgbClr val="836967"/>
                              </a:solidFill>
                              <a:latin typeface="Cambria Math" panose="02040503050406030204" pitchFamily="18" charset="0"/>
                            </a:rPr>
                          </m:ctrlPr>
                        </m:dPr>
                        <m:e>
                          <m:r>
                            <a:rPr lang="en-CN" i="0">
                              <a:latin typeface="Cambria Math" panose="02040503050406030204" pitchFamily="18" charset="0"/>
                            </a:rPr>
                            <m:t>1−</m:t>
                          </m:r>
                          <m:r>
                            <a:rPr lang="en-CN" i="1">
                              <a:latin typeface="Cambria Math" panose="02040503050406030204" pitchFamily="18" charset="0"/>
                            </a:rPr>
                            <m:t>𝜆</m:t>
                          </m:r>
                        </m:e>
                      </m:d>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𝑖</m:t>
                          </m:r>
                        </m:sub>
                      </m:sSub>
                    </m:oMath>
                  </m:oMathPara>
                </a14:m>
                <a:endParaRPr lang="en-CN" dirty="0"/>
              </a:p>
            </p:txBody>
          </p:sp>
        </mc:Choice>
        <mc:Fallback xmlns="">
          <p:sp>
            <p:nvSpPr>
              <p:cNvPr id="35" name="TextBox 34">
                <a:extLst>
                  <a:ext uri="{FF2B5EF4-FFF2-40B4-BE49-F238E27FC236}">
                    <a16:creationId xmlns:a16="http://schemas.microsoft.com/office/drawing/2014/main" id="{E262F44C-7885-B5C3-B2FE-4ED3CD7E4D6B}"/>
                  </a:ext>
                </a:extLst>
              </p:cNvPr>
              <p:cNvSpPr txBox="1">
                <a:spLocks noRot="1" noChangeAspect="1" noMove="1" noResize="1" noEditPoints="1" noAdjustHandles="1" noChangeArrowheads="1" noChangeShapeType="1" noTextEdit="1"/>
              </p:cNvSpPr>
              <p:nvPr/>
            </p:nvSpPr>
            <p:spPr>
              <a:xfrm>
                <a:off x="7142827" y="5868872"/>
                <a:ext cx="2131602" cy="369332"/>
              </a:xfrm>
              <a:prstGeom prst="rect">
                <a:avLst/>
              </a:prstGeom>
              <a:blipFill>
                <a:blip r:embed="rId82"/>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48EF505-D6BB-8472-6DF2-E001340E7C3E}"/>
                  </a:ext>
                </a:extLst>
              </p:cNvPr>
              <p:cNvSpPr txBox="1"/>
              <p:nvPr/>
            </p:nvSpPr>
            <p:spPr>
              <a:xfrm>
                <a:off x="9274429" y="5866603"/>
                <a:ext cx="15183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N" i="1" smtClean="0">
                          <a:latin typeface="Cambria Math" panose="02040503050406030204" pitchFamily="18" charset="0"/>
                        </a:rPr>
                        <m:t>𝜆</m:t>
                      </m:r>
                      <m:r>
                        <a:rPr lang="en-CN" i="0">
                          <a:latin typeface="Cambria Math" panose="02040503050406030204" pitchFamily="18" charset="0"/>
                        </a:rPr>
                        <m:t>~</m:t>
                      </m:r>
                      <m:r>
                        <a:rPr lang="en-CN" i="1">
                          <a:latin typeface="Cambria Math" panose="02040503050406030204" pitchFamily="18" charset="0"/>
                        </a:rPr>
                        <m:t>𝐵𝑒𝑡𝑎</m:t>
                      </m:r>
                      <m:r>
                        <a:rPr lang="en-US" b="0" i="1" smtClean="0">
                          <a:latin typeface="Cambria Math" panose="02040503050406030204" pitchFamily="18" charset="0"/>
                        </a:rPr>
                        <m:t>(</m:t>
                      </m:r>
                      <m:r>
                        <a:rPr lang="en-CN" i="1">
                          <a:latin typeface="Cambria Math" panose="02040503050406030204" pitchFamily="18" charset="0"/>
                        </a:rPr>
                        <m:t>𝛼</m:t>
                      </m:r>
                      <m:r>
                        <a:rPr lang="en-US" b="0" i="1" smtClean="0">
                          <a:latin typeface="Cambria Math" panose="02040503050406030204" pitchFamily="18" charset="0"/>
                        </a:rPr>
                        <m:t>,</m:t>
                      </m:r>
                      <m:r>
                        <a:rPr lang="en-CN" i="1">
                          <a:latin typeface="Cambria Math" panose="02040503050406030204" pitchFamily="18" charset="0"/>
                        </a:rPr>
                        <m:t>𝛼</m:t>
                      </m:r>
                      <m:r>
                        <a:rPr lang="en-US" b="0" i="1" smtClean="0">
                          <a:latin typeface="Cambria Math" panose="02040503050406030204" pitchFamily="18" charset="0"/>
                        </a:rPr>
                        <m:t>)</m:t>
                      </m:r>
                    </m:oMath>
                  </m:oMathPara>
                </a14:m>
                <a:endParaRPr lang="en-CN" dirty="0"/>
              </a:p>
            </p:txBody>
          </p:sp>
        </mc:Choice>
        <mc:Fallback xmlns="">
          <p:sp>
            <p:nvSpPr>
              <p:cNvPr id="37" name="TextBox 36">
                <a:extLst>
                  <a:ext uri="{FF2B5EF4-FFF2-40B4-BE49-F238E27FC236}">
                    <a16:creationId xmlns:a16="http://schemas.microsoft.com/office/drawing/2014/main" id="{148EF505-D6BB-8472-6DF2-E001340E7C3E}"/>
                  </a:ext>
                </a:extLst>
              </p:cNvPr>
              <p:cNvSpPr txBox="1">
                <a:spLocks noRot="1" noChangeAspect="1" noMove="1" noResize="1" noEditPoints="1" noAdjustHandles="1" noChangeArrowheads="1" noChangeShapeType="1" noTextEdit="1"/>
              </p:cNvSpPr>
              <p:nvPr/>
            </p:nvSpPr>
            <p:spPr>
              <a:xfrm>
                <a:off x="9274429" y="5866603"/>
                <a:ext cx="1518308" cy="369332"/>
              </a:xfrm>
              <a:prstGeom prst="rect">
                <a:avLst/>
              </a:prstGeom>
              <a:blipFill>
                <a:blip r:embed="rId83"/>
                <a:stretch>
                  <a:fillRect r="-1667" b="-1290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F7A46E0-32A6-C5AC-CE8F-C7153842D574}"/>
                  </a:ext>
                </a:extLst>
              </p:cNvPr>
              <p:cNvSpPr txBox="1"/>
              <p:nvPr/>
            </p:nvSpPr>
            <p:spPr>
              <a:xfrm>
                <a:off x="7120727" y="6243002"/>
                <a:ext cx="23733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N" i="1" smtClean="0">
                              <a:solidFill>
                                <a:srgbClr val="836967"/>
                              </a:solidFill>
                              <a:latin typeface="Cambria Math" panose="02040503050406030204" pitchFamily="18" charset="0"/>
                            </a:rPr>
                          </m:ctrlPr>
                        </m:sSubPr>
                        <m:e>
                          <m:acc>
                            <m:accPr>
                              <m:chr m:val="̃"/>
                              <m:ctrlPr>
                                <a:rPr lang="en-CN" i="1">
                                  <a:solidFill>
                                    <a:srgbClr val="836967"/>
                                  </a:solidFill>
                                  <a:latin typeface="Cambria Math" panose="02040503050406030204" pitchFamily="18" charset="0"/>
                                </a:rPr>
                              </m:ctrlPr>
                            </m:accPr>
                            <m:e>
                              <m:r>
                                <a:rPr lang="en-CN" i="1">
                                  <a:latin typeface="Cambria Math" panose="02040503050406030204" pitchFamily="18" charset="0"/>
                                </a:rPr>
                                <m:t>𝑥</m:t>
                              </m:r>
                            </m:e>
                          </m:acc>
                        </m:e>
                        <m:sub>
                          <m:r>
                            <a:rPr lang="en-CN" i="1">
                              <a:latin typeface="Cambria Math" panose="02040503050406030204" pitchFamily="18" charset="0"/>
                            </a:rPr>
                            <m:t>𝑘</m:t>
                          </m:r>
                        </m:sub>
                      </m:sSub>
                      <m:r>
                        <a:rPr lang="en-CN" i="0">
                          <a:latin typeface="Cambria Math" panose="02040503050406030204" pitchFamily="18" charset="0"/>
                        </a:rPr>
                        <m:t>,</m:t>
                      </m:r>
                      <m:sSub>
                        <m:sSubPr>
                          <m:ctrlPr>
                            <a:rPr lang="en-CN" i="1">
                              <a:solidFill>
                                <a:srgbClr val="836967"/>
                              </a:solidFill>
                              <a:latin typeface="Cambria Math" panose="02040503050406030204" pitchFamily="18" charset="0"/>
                            </a:rPr>
                          </m:ctrlPr>
                        </m:sSubPr>
                        <m:e>
                          <m:acc>
                            <m:accPr>
                              <m:chr m:val="̃"/>
                              <m:ctrlPr>
                                <a:rPr lang="en-CN" i="1">
                                  <a:solidFill>
                                    <a:srgbClr val="836967"/>
                                  </a:solidFill>
                                  <a:latin typeface="Cambria Math" panose="02040503050406030204" pitchFamily="18" charset="0"/>
                                </a:rPr>
                              </m:ctrlPr>
                            </m:accPr>
                            <m:e>
                              <m:r>
                                <a:rPr lang="en-CN" i="1">
                                  <a:latin typeface="Cambria Math" panose="02040503050406030204" pitchFamily="18" charset="0"/>
                                </a:rPr>
                                <m:t>𝑦</m:t>
                              </m:r>
                            </m:e>
                          </m:acc>
                        </m:e>
                        <m:sub>
                          <m:r>
                            <a:rPr lang="en-CN" i="1">
                              <a:latin typeface="Cambria Math" panose="02040503050406030204" pitchFamily="18" charset="0"/>
                            </a:rPr>
                            <m:t>𝑘</m:t>
                          </m:r>
                        </m:sub>
                      </m:sSub>
                      <m:r>
                        <a:rPr lang="en-CN" i="0">
                          <a:latin typeface="Cambria Math" panose="02040503050406030204" pitchFamily="18" charset="0"/>
                        </a:rPr>
                        <m:t>=</m:t>
                      </m:r>
                      <m:r>
                        <a:rPr lang="en-CN" i="1">
                          <a:latin typeface="Cambria Math" panose="02040503050406030204" pitchFamily="18" charset="0"/>
                        </a:rPr>
                        <m:t>𝑅</m:t>
                      </m:r>
                      <m:d>
                        <m:dPr>
                          <m:ctrlPr>
                            <a:rPr lang="en-CN" i="1">
                              <a:solidFill>
                                <a:srgbClr val="836967"/>
                              </a:solidFill>
                              <a:latin typeface="Cambria Math" panose="02040503050406030204" pitchFamily="18" charset="0"/>
                            </a:rPr>
                          </m:ctrlPr>
                        </m:dPr>
                        <m:e>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𝑘</m:t>
                              </m:r>
                            </m:sub>
                          </m:sSub>
                        </m:e>
                      </m:d>
                      <m:r>
                        <a:rPr lang="en-CN" i="0">
                          <a:latin typeface="Cambria Math" panose="02040503050406030204" pitchFamily="18" charset="0"/>
                        </a:rPr>
                        <m:t>,</m:t>
                      </m:r>
                      <m:r>
                        <a:rPr lang="en-CN" i="1">
                          <a:latin typeface="Cambria Math" panose="02040503050406030204" pitchFamily="18" charset="0"/>
                        </a:rPr>
                        <m:t>𝑆</m:t>
                      </m:r>
                      <m:d>
                        <m:dPr>
                          <m:ctrlPr>
                            <a:rPr lang="en-CN" i="1">
                              <a:latin typeface="Cambria Math" panose="02040503050406030204" pitchFamily="18" charset="0"/>
                            </a:rPr>
                          </m:ctrlPr>
                        </m:dPr>
                        <m:e>
                          <m:sSub>
                            <m:sSubPr>
                              <m:ctrlPr>
                                <a:rPr lang="en-CN" i="1">
                                  <a:solidFill>
                                    <a:srgbClr val="836967"/>
                                  </a:solidFill>
                                  <a:latin typeface="Cambria Math" panose="02040503050406030204" pitchFamily="18" charset="0"/>
                                </a:rPr>
                              </m:ctrlPr>
                            </m:sSubPr>
                            <m:e>
                              <m:r>
                                <a:rPr lang="en-CN" i="1">
                                  <a:latin typeface="Cambria Math" panose="02040503050406030204" pitchFamily="18" charset="0"/>
                                </a:rPr>
                                <m:t>𝑧</m:t>
                              </m:r>
                            </m:e>
                            <m:sub>
                              <m:r>
                                <a:rPr lang="en-CN" i="1">
                                  <a:latin typeface="Cambria Math" panose="02040503050406030204" pitchFamily="18" charset="0"/>
                                </a:rPr>
                                <m:t>𝑘</m:t>
                              </m:r>
                            </m:sub>
                          </m:sSub>
                        </m:e>
                      </m:d>
                    </m:oMath>
                  </m:oMathPara>
                </a14:m>
                <a:endParaRPr lang="en-CN" dirty="0"/>
              </a:p>
            </p:txBody>
          </p:sp>
        </mc:Choice>
        <mc:Fallback xmlns="">
          <p:sp>
            <p:nvSpPr>
              <p:cNvPr id="39" name="TextBox 38">
                <a:extLst>
                  <a:ext uri="{FF2B5EF4-FFF2-40B4-BE49-F238E27FC236}">
                    <a16:creationId xmlns:a16="http://schemas.microsoft.com/office/drawing/2014/main" id="{0F7A46E0-32A6-C5AC-CE8F-C7153842D574}"/>
                  </a:ext>
                </a:extLst>
              </p:cNvPr>
              <p:cNvSpPr txBox="1">
                <a:spLocks noRot="1" noChangeAspect="1" noMove="1" noResize="1" noEditPoints="1" noAdjustHandles="1" noChangeArrowheads="1" noChangeShapeType="1" noTextEdit="1"/>
              </p:cNvSpPr>
              <p:nvPr/>
            </p:nvSpPr>
            <p:spPr>
              <a:xfrm>
                <a:off x="7120727" y="6243002"/>
                <a:ext cx="2373374" cy="369332"/>
              </a:xfrm>
              <a:prstGeom prst="rect">
                <a:avLst/>
              </a:prstGeom>
              <a:blipFill>
                <a:blip r:embed="rId84"/>
                <a:stretch>
                  <a:fillRect b="-6667"/>
                </a:stretch>
              </a:blipFill>
            </p:spPr>
            <p:txBody>
              <a:bodyPr/>
              <a:lstStyle/>
              <a:p>
                <a:r>
                  <a:rPr lang="en-CN">
                    <a:noFill/>
                  </a:rPr>
                  <a:t> </a:t>
                </a:r>
              </a:p>
            </p:txBody>
          </p:sp>
        </mc:Fallback>
      </mc:AlternateContent>
      <p:sp>
        <p:nvSpPr>
          <p:cNvPr id="2" name="Slide Number Placeholder 1">
            <a:extLst>
              <a:ext uri="{FF2B5EF4-FFF2-40B4-BE49-F238E27FC236}">
                <a16:creationId xmlns:a16="http://schemas.microsoft.com/office/drawing/2014/main" id="{63BD4A66-FD85-F8D2-5763-41F7C47D5C89}"/>
              </a:ext>
            </a:extLst>
          </p:cNvPr>
          <p:cNvSpPr>
            <a:spLocks noGrp="1"/>
          </p:cNvSpPr>
          <p:nvPr>
            <p:ph type="sldNum" sz="quarter" idx="12"/>
          </p:nvPr>
        </p:nvSpPr>
        <p:spPr/>
        <p:txBody>
          <a:bodyPr/>
          <a:lstStyle/>
          <a:p>
            <a:fld id="{4BF843C4-02D7-D548-A4C0-CA8C7E2CA56E}" type="slidenum">
              <a:rPr lang="en-CN" smtClean="0"/>
              <a:t>9</a:t>
            </a:fld>
            <a:endParaRPr lang="en-C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CED99B-92EA-79FE-8ED2-876D6C3569F4}"/>
                  </a:ext>
                </a:extLst>
              </p:cNvPr>
              <p:cNvSpPr txBox="1"/>
              <p:nvPr/>
            </p:nvSpPr>
            <p:spPr>
              <a:xfrm>
                <a:off x="7176501" y="3673233"/>
                <a:ext cx="4816977" cy="3767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𝑟𝑒𝑐</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𝑀𝑆𝐸</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ea typeface="Cambria Math" panose="02040503050406030204" pitchFamily="18" charset="0"/>
                        </a:rPr>
                        <m:t>)</m:t>
                      </m:r>
                    </m:oMath>
                  </m:oMathPara>
                </a14:m>
                <a:endParaRPr lang="en-CN" dirty="0"/>
              </a:p>
            </p:txBody>
          </p:sp>
        </mc:Choice>
        <mc:Fallback xmlns="">
          <p:sp>
            <p:nvSpPr>
              <p:cNvPr id="5" name="TextBox 4">
                <a:extLst>
                  <a:ext uri="{FF2B5EF4-FFF2-40B4-BE49-F238E27FC236}">
                    <a16:creationId xmlns:a16="http://schemas.microsoft.com/office/drawing/2014/main" id="{DBCED99B-92EA-79FE-8ED2-876D6C3569F4}"/>
                  </a:ext>
                </a:extLst>
              </p:cNvPr>
              <p:cNvSpPr txBox="1">
                <a:spLocks noRot="1" noChangeAspect="1" noMove="1" noResize="1" noEditPoints="1" noAdjustHandles="1" noChangeArrowheads="1" noChangeShapeType="1" noTextEdit="1"/>
              </p:cNvSpPr>
              <p:nvPr/>
            </p:nvSpPr>
            <p:spPr>
              <a:xfrm>
                <a:off x="7176501" y="3673233"/>
                <a:ext cx="4816977" cy="376770"/>
              </a:xfrm>
              <a:prstGeom prst="rect">
                <a:avLst/>
              </a:prstGeom>
              <a:blipFill>
                <a:blip r:embed="rId85"/>
                <a:stretch>
                  <a:fillRect t="-6667" b="-1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3E94BD-8E57-F4AE-7E67-628D7416F893}"/>
                  </a:ext>
                </a:extLst>
              </p:cNvPr>
              <p:cNvSpPr txBox="1"/>
              <p:nvPr/>
            </p:nvSpPr>
            <p:spPr>
              <a:xfrm>
                <a:off x="7150071" y="4162786"/>
                <a:ext cx="4816977" cy="4056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𝑠𝑒𝑔</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𝑌</m:t>
                          </m:r>
                        </m:e>
                      </m:acc>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𝐷𝑖𝑐𝑒</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ea typeface="Cambria Math" panose="02040503050406030204" pitchFamily="18" charset="0"/>
                        </a:rPr>
                        <m:t>)</m:t>
                      </m:r>
                    </m:oMath>
                  </m:oMathPara>
                </a14:m>
                <a:endParaRPr lang="en-CN" dirty="0"/>
              </a:p>
            </p:txBody>
          </p:sp>
        </mc:Choice>
        <mc:Fallback xmlns="">
          <p:sp>
            <p:nvSpPr>
              <p:cNvPr id="23" name="TextBox 22">
                <a:extLst>
                  <a:ext uri="{FF2B5EF4-FFF2-40B4-BE49-F238E27FC236}">
                    <a16:creationId xmlns:a16="http://schemas.microsoft.com/office/drawing/2014/main" id="{843E94BD-8E57-F4AE-7E67-628D7416F893}"/>
                  </a:ext>
                </a:extLst>
              </p:cNvPr>
              <p:cNvSpPr txBox="1">
                <a:spLocks noRot="1" noChangeAspect="1" noMove="1" noResize="1" noEditPoints="1" noAdjustHandles="1" noChangeArrowheads="1" noChangeShapeType="1" noTextEdit="1"/>
              </p:cNvSpPr>
              <p:nvPr/>
            </p:nvSpPr>
            <p:spPr>
              <a:xfrm>
                <a:off x="7150071" y="4162786"/>
                <a:ext cx="4816977" cy="405688"/>
              </a:xfrm>
              <a:prstGeom prst="rect">
                <a:avLst/>
              </a:prstGeom>
              <a:blipFill>
                <a:blip r:embed="rId86"/>
                <a:stretch>
                  <a:fillRect t="-3030" b="-6061"/>
                </a:stretch>
              </a:blipFill>
            </p:spPr>
            <p:txBody>
              <a:bodyPr/>
              <a:lstStyle/>
              <a:p>
                <a:r>
                  <a:rPr lang="en-CN">
                    <a:noFill/>
                  </a:rPr>
                  <a:t> </a:t>
                </a:r>
              </a:p>
            </p:txBody>
          </p:sp>
        </mc:Fallback>
      </mc:AlternateContent>
    </p:spTree>
    <p:extLst>
      <p:ext uri="{BB962C8B-B14F-4D97-AF65-F5344CB8AC3E}">
        <p14:creationId xmlns:p14="http://schemas.microsoft.com/office/powerpoint/2010/main" val="135014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2320</TotalTime>
  <Words>3986</Words>
  <Application>Microsoft Macintosh PowerPoint</Application>
  <PresentationFormat>Widescreen</PresentationFormat>
  <Paragraphs>648</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HelveticaNeue Regular</vt:lpstr>
      <vt:lpstr>微软雅黑</vt:lpstr>
      <vt:lpstr>微软雅黑</vt:lpstr>
      <vt:lpstr>NimbusRomNo9L</vt:lpstr>
      <vt:lpstr>Söhne</vt:lpstr>
      <vt:lpstr>times</vt:lpstr>
      <vt:lpstr>Aptos</vt:lpstr>
      <vt:lpstr>Arial</vt:lpstr>
      <vt:lpstr>Calibri</vt:lpstr>
      <vt:lpstr>Cambria Math</vt:lpstr>
      <vt:lpstr>Franklin Gothic Book</vt:lpstr>
      <vt:lpstr>Times New Roman</vt:lpstr>
      <vt:lpstr>Office Theme</vt:lpstr>
      <vt:lpstr>MMS: Morphology-mixup Stylized Data Generation for Single Domain Generalization in Medical Image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MMS: Morphology-mixup Stylized Data Generation for Single Domain Generalization in Medical Image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MMS: Morphology-Mixup Stylized Data Generation for Single Domain Generalization in Medical Image Segmentation</dc:title>
  <dc:creator>9565</dc:creator>
  <cp:lastModifiedBy>9565</cp:lastModifiedBy>
  <cp:revision>621</cp:revision>
  <dcterms:created xsi:type="dcterms:W3CDTF">2024-03-09T08:53:09Z</dcterms:created>
  <dcterms:modified xsi:type="dcterms:W3CDTF">2024-12-30T10:07:09Z</dcterms:modified>
</cp:coreProperties>
</file>