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gs" Target="tags/tag1.xml"/><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344295" y="791210"/>
            <a:ext cx="9144000" cy="498475"/>
          </a:xfrm>
        </p:spPr>
        <p:txBody>
          <a:bodyPr>
            <a:normAutofit fontScale="90000"/>
          </a:bodyPr>
          <a:p>
            <a:r>
              <a:rPr lang="zh-CN" altLang="en-US" sz="2700" b="1"/>
              <a:t>A Novel Prompt Tuning for Graph Transformers: Tailoring Prompts to Graph Topologies</a:t>
            </a:r>
            <a:br>
              <a:rPr lang="zh-CN" altLang="en-US" sz="2000"/>
            </a:br>
            <a:br>
              <a:rPr lang="zh-CN" altLang="en-US" sz="2000"/>
            </a:br>
            <a:r>
              <a:rPr lang="en-US" altLang="zh-CN" sz="2000"/>
              <a:t>Jingchao Wang, Zhengnan Deng, Tongxu Lin, Wenyuan Li, Shaobin Ling</a:t>
            </a:r>
            <a:endParaRPr lang="en-US" altLang="zh-CN" sz="2000"/>
          </a:p>
        </p:txBody>
      </p:sp>
      <p:sp>
        <p:nvSpPr>
          <p:cNvPr id="4" name="文本框 3"/>
          <p:cNvSpPr txBox="1"/>
          <p:nvPr/>
        </p:nvSpPr>
        <p:spPr>
          <a:xfrm>
            <a:off x="83185" y="1236821"/>
            <a:ext cx="1268730" cy="321945"/>
          </a:xfrm>
          <a:prstGeom prst="rect">
            <a:avLst/>
          </a:prstGeom>
          <a:noFill/>
        </p:spPr>
        <p:txBody>
          <a:bodyPr wrap="square" rtlCol="0">
            <a:noAutofit/>
            <a:scene3d>
              <a:camera prst="orthographicFront"/>
              <a:lightRig rig="threePt" dir="t"/>
            </a:scene3d>
          </a:bodyPr>
          <a:p>
            <a:r>
              <a:rPr lang="en-US" altLang="zh-CN" sz="1200">
                <a:ln/>
                <a:solidFill>
                  <a:schemeClr val="accent1"/>
                </a:solidFill>
                <a:effectLst>
                  <a:outerShdw blurRad="38100" dist="25400" dir="5400000" algn="ctr" rotWithShape="0">
                    <a:srgbClr val="6E747A">
                      <a:alpha val="43000"/>
                    </a:srgbClr>
                  </a:outerShdw>
                </a:effectLst>
              </a:rPr>
              <a:t>Motivation</a:t>
            </a:r>
            <a:endParaRPr lang="en-US" altLang="zh-CN" sz="1200">
              <a:ln/>
              <a:solidFill>
                <a:schemeClr val="accent1"/>
              </a:solidFill>
              <a:effectLst>
                <a:outerShdw blurRad="38100" dist="25400" dir="5400000" algn="ctr" rotWithShape="0">
                  <a:srgbClr val="6E747A">
                    <a:alpha val="43000"/>
                  </a:srgbClr>
                </a:outerShdw>
              </a:effectLst>
            </a:endParaRPr>
          </a:p>
          <a:p>
            <a:endParaRPr lang="en-US" altLang="zh-CN" sz="1200">
              <a:ln/>
              <a:solidFill>
                <a:schemeClr val="accent1"/>
              </a:solidFill>
              <a:effectLst>
                <a:outerShdw blurRad="38100" dist="25400" dir="5400000" algn="ctr" rotWithShape="0">
                  <a:srgbClr val="6E747A">
                    <a:alpha val="43000"/>
                  </a:srgbClr>
                </a:outerShdw>
              </a:effectLst>
            </a:endParaRPr>
          </a:p>
          <a:p>
            <a:endParaRPr lang="en-US" altLang="zh-CN" sz="1200">
              <a:ln/>
              <a:solidFill>
                <a:schemeClr val="accent1"/>
              </a:solidFill>
              <a:effectLst>
                <a:outerShdw blurRad="38100" dist="25400" dir="5400000" algn="ctr" rotWithShape="0">
                  <a:srgbClr val="6E747A">
                    <a:alpha val="43000"/>
                  </a:srgbClr>
                </a:outerShdw>
              </a:effectLst>
            </a:endParaRPr>
          </a:p>
        </p:txBody>
      </p:sp>
      <p:sp>
        <p:nvSpPr>
          <p:cNvPr id="5" name="文本框 4"/>
          <p:cNvSpPr txBox="1"/>
          <p:nvPr/>
        </p:nvSpPr>
        <p:spPr>
          <a:xfrm>
            <a:off x="83185" y="1444625"/>
            <a:ext cx="4153535" cy="2472055"/>
          </a:xfrm>
          <a:prstGeom prst="rect">
            <a:avLst/>
          </a:prstGeom>
          <a:noFill/>
        </p:spPr>
        <p:txBody>
          <a:bodyPr wrap="square" rtlCol="0">
            <a:noAutofit/>
          </a:bodyPr>
          <a:p>
            <a:r>
              <a:rPr lang="zh-CN" altLang="en-US" sz="1200"/>
              <a:t>The continuous prompts are used to perform feature transformation for the input nodes, adapting the pre-trained model to the downstream tasks. Inspired by prompt tuning, Deep Graph Prompt Tuning (DeepGPT) proposes tuning  the graph transformers by a series of continuous prompts, which are integrated into the input graph of the  transformer layers that are kept frozen. These prompts are used to learn task-related information, utilizing relevant pre-trained knowledge on input graphs by performing feature transformation (adding or pre-pending prompt features for the graph)</a:t>
            </a:r>
            <a:endParaRPr lang="zh-CN" altLang="en-US" sz="1200"/>
          </a:p>
        </p:txBody>
      </p:sp>
      <p:sp>
        <p:nvSpPr>
          <p:cNvPr id="6" name="文本框 5"/>
          <p:cNvSpPr txBox="1"/>
          <p:nvPr/>
        </p:nvSpPr>
        <p:spPr>
          <a:xfrm>
            <a:off x="83185" y="3340259"/>
            <a:ext cx="1419225" cy="275590"/>
          </a:xfrm>
          <a:prstGeom prst="rect">
            <a:avLst/>
          </a:prstGeom>
          <a:noFill/>
        </p:spPr>
        <p:txBody>
          <a:bodyPr wrap="square" rtlCol="0">
            <a:spAutoFit/>
            <a:scene3d>
              <a:camera prst="orthographicFront"/>
              <a:lightRig rig="threePt" dir="t"/>
            </a:scene3d>
          </a:bodyPr>
          <a:p>
            <a:r>
              <a:rPr lang="en-US" altLang="zh-CN" sz="1200">
                <a:ln/>
                <a:solidFill>
                  <a:schemeClr val="accent1"/>
                </a:solidFill>
                <a:effectLst>
                  <a:outerShdw blurRad="38100" dist="25400" dir="5400000" algn="ctr" rotWithShape="0">
                    <a:srgbClr val="6E747A">
                      <a:alpha val="43000"/>
                    </a:srgbClr>
                  </a:outerShdw>
                </a:effectLst>
              </a:rPr>
              <a:t>Contribution</a:t>
            </a:r>
            <a:endParaRPr lang="en-US" altLang="zh-CN" sz="1200">
              <a:ln/>
              <a:solidFill>
                <a:schemeClr val="accent1"/>
              </a:solidFill>
              <a:effectLst>
                <a:outerShdw blurRad="38100" dist="25400" dir="5400000" algn="ctr" rotWithShape="0">
                  <a:srgbClr val="6E747A">
                    <a:alpha val="43000"/>
                  </a:srgbClr>
                </a:outerShdw>
              </a:effectLst>
            </a:endParaRPr>
          </a:p>
        </p:txBody>
      </p:sp>
      <p:sp>
        <p:nvSpPr>
          <p:cNvPr id="7" name="文本框 6"/>
          <p:cNvSpPr txBox="1"/>
          <p:nvPr/>
        </p:nvSpPr>
        <p:spPr>
          <a:xfrm>
            <a:off x="83185" y="3548380"/>
            <a:ext cx="4064000" cy="2311400"/>
          </a:xfrm>
          <a:prstGeom prst="rect">
            <a:avLst/>
          </a:prstGeom>
          <a:noFill/>
        </p:spPr>
        <p:txBody>
          <a:bodyPr wrap="square" rtlCol="0">
            <a:noAutofit/>
          </a:bodyPr>
          <a:p>
            <a:r>
              <a:rPr lang="en-US" altLang="zh-CN" sz="1200" b="1"/>
              <a:t>1. </a:t>
            </a:r>
            <a:r>
              <a:rPr lang="zh-CN" altLang="en-US" sz="1200"/>
              <a:t>We propose specifying prompts tailored to the structure of  input graph, which are used for tuning graph transformers by dynamic feature transformation. This enhances the adaptability of prompts for  input graphs with different topological structures.</a:t>
            </a:r>
            <a:endParaRPr lang="zh-CN" altLang="en-US" sz="1200"/>
          </a:p>
          <a:p>
            <a:r>
              <a:rPr lang="en-US" altLang="zh-CN" sz="1200" b="1">
                <a:sym typeface="+mn-ea"/>
              </a:rPr>
              <a:t>2.</a:t>
            </a:r>
            <a:r>
              <a:rPr lang="en-US" altLang="zh-CN" sz="1200">
                <a:sym typeface="+mn-ea"/>
              </a:rPr>
              <a:t> </a:t>
            </a:r>
            <a:r>
              <a:rPr lang="zh-CN" altLang="en-US" sz="1200">
                <a:sym typeface="+mn-ea"/>
              </a:rPr>
              <a:t>We propose a </a:t>
            </a:r>
            <a:r>
              <a:rPr lang="en-US" altLang="zh-CN" sz="1200">
                <a:sym typeface="+mn-ea"/>
              </a:rPr>
              <a:t>T</a:t>
            </a:r>
            <a:r>
              <a:rPr lang="zh-CN" altLang="en-US" sz="1200">
                <a:sym typeface="+mn-ea"/>
              </a:rPr>
              <a:t>opo-specific </a:t>
            </a:r>
            <a:r>
              <a:rPr lang="en-US" altLang="zh-CN" sz="1200">
                <a:sym typeface="+mn-ea"/>
              </a:rPr>
              <a:t>G</a:t>
            </a:r>
            <a:r>
              <a:rPr lang="zh-CN" altLang="en-US" sz="1200">
                <a:sym typeface="+mn-ea"/>
              </a:rPr>
              <a:t>raph </a:t>
            </a:r>
            <a:r>
              <a:rPr lang="en-US" altLang="zh-CN" sz="1200">
                <a:sym typeface="+mn-ea"/>
              </a:rPr>
              <a:t>P</a:t>
            </a:r>
            <a:r>
              <a:rPr lang="zh-CN" altLang="en-US" sz="1200">
                <a:sym typeface="+mn-ea"/>
              </a:rPr>
              <a:t>rompt </a:t>
            </a:r>
            <a:r>
              <a:rPr lang="en-US" altLang="zh-CN" sz="1200">
                <a:sym typeface="+mn-ea"/>
              </a:rPr>
              <a:t>T</a:t>
            </a:r>
            <a:r>
              <a:rPr lang="zh-CN" altLang="en-US" sz="1200">
                <a:sym typeface="+mn-ea"/>
              </a:rPr>
              <a:t>uning (</a:t>
            </a:r>
            <a:r>
              <a:rPr lang="en-US" altLang="zh-CN" sz="1200" b="1">
                <a:sym typeface="+mn-ea"/>
              </a:rPr>
              <a:t>TGPT</a:t>
            </a:r>
            <a:r>
              <a:rPr lang="zh-CN" altLang="en-US" sz="1200">
                <a:sym typeface="+mn-ea"/>
              </a:rPr>
              <a:t>), which tunes the graph transformers by trainable graphlet embeddings and frequency embeddings. These embeddings are  employed to generate topo-specific prompts, providing specified feature transformations for graph nodes tailored to the surrounding structures.  </a:t>
            </a:r>
            <a:endParaRPr lang="zh-CN" altLang="en-US" sz="1200">
              <a:sym typeface="+mn-ea"/>
            </a:endParaRPr>
          </a:p>
          <a:p>
            <a:r>
              <a:rPr lang="en-US" altLang="zh-CN" sz="1200" b="1"/>
              <a:t>3. </a:t>
            </a:r>
            <a:r>
              <a:rPr lang="zh-CN" altLang="en-US" sz="1200"/>
              <a:t>Our method shows its outstanding capability through extensive experiments on datasets from Open Graph Benchmark (OGB) and Moleculenet Benchmark, showing its proficiency in both molecular graph classification  and regression.</a:t>
            </a:r>
            <a:endParaRPr lang="zh-CN" altLang="en-US" sz="1200"/>
          </a:p>
          <a:p>
            <a:endParaRPr lang="zh-CN" altLang="en-US" sz="1200"/>
          </a:p>
          <a:p>
            <a:endParaRPr lang="zh-CN" altLang="en-US" sz="1200"/>
          </a:p>
          <a:p>
            <a:endParaRPr lang="zh-CN" altLang="en-US" sz="1200"/>
          </a:p>
        </p:txBody>
      </p:sp>
      <p:pic>
        <p:nvPicPr>
          <p:cNvPr id="9" name="图片 8"/>
          <p:cNvPicPr>
            <a:picLocks noChangeAspect="1"/>
          </p:cNvPicPr>
          <p:nvPr/>
        </p:nvPicPr>
        <p:blipFill>
          <a:blip r:embed="rId1"/>
          <a:stretch>
            <a:fillRect/>
          </a:stretch>
        </p:blipFill>
        <p:spPr>
          <a:xfrm>
            <a:off x="3994150" y="1289685"/>
            <a:ext cx="7639685" cy="2903220"/>
          </a:xfrm>
          <a:prstGeom prst="rect">
            <a:avLst/>
          </a:prstGeom>
        </p:spPr>
      </p:pic>
      <p:pic>
        <p:nvPicPr>
          <p:cNvPr id="10" name="图片 9"/>
          <p:cNvPicPr>
            <a:picLocks noChangeAspect="1"/>
          </p:cNvPicPr>
          <p:nvPr/>
        </p:nvPicPr>
        <p:blipFill>
          <a:blip r:embed="rId2"/>
          <a:stretch>
            <a:fillRect/>
          </a:stretch>
        </p:blipFill>
        <p:spPr>
          <a:xfrm>
            <a:off x="4213225" y="4271010"/>
            <a:ext cx="7639685" cy="2022475"/>
          </a:xfrm>
          <a:prstGeom prst="rect">
            <a:avLst/>
          </a:prstGeom>
        </p:spPr>
      </p:pic>
      <p:pic>
        <p:nvPicPr>
          <p:cNvPr id="12" name="图片 11"/>
          <p:cNvPicPr>
            <a:picLocks noChangeAspect="1"/>
          </p:cNvPicPr>
          <p:nvPr/>
        </p:nvPicPr>
        <p:blipFill>
          <a:blip r:embed="rId3"/>
          <a:stretch>
            <a:fillRect/>
          </a:stretch>
        </p:blipFill>
        <p:spPr>
          <a:xfrm>
            <a:off x="10488295" y="101600"/>
            <a:ext cx="1474470" cy="839470"/>
          </a:xfrm>
          <a:prstGeom prst="rect">
            <a:avLst/>
          </a:prstGeom>
        </p:spPr>
      </p:pic>
    </p:spTree>
  </p:cSld>
  <p:clrMapOvr>
    <a:masterClrMapping/>
  </p:clrMapOvr>
</p:sld>
</file>

<file path=ppt/tags/tag1.xml><?xml version="1.0" encoding="utf-8"?>
<p:tagLst xmlns:p="http://schemas.openxmlformats.org/presentationml/2006/main">
  <p:tag name="commondata" val="eyJoZGlkIjoiMmU0YTAxN2FiMDg4YTVmYzFkZDA5NjNmM2FmMzA2NzYifQ=="/>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1549</Words>
  <Application>WPS 演示</Application>
  <PresentationFormat>宽屏</PresentationFormat>
  <Paragraphs>17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宋体</vt:lpstr>
      <vt:lpstr>Wingdings</vt:lpstr>
      <vt:lpstr>Arial Unicode MS</vt:lpstr>
      <vt:lpstr>Calibri</vt:lpstr>
      <vt:lpstr>微软雅黑</vt:lpstr>
      <vt:lpstr>WPS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wjc</dc:creator>
  <cp:lastModifiedBy>Jingchao Wang</cp:lastModifiedBy>
  <cp:revision>5</cp:revision>
  <dcterms:created xsi:type="dcterms:W3CDTF">2023-08-09T12:44:00Z</dcterms:created>
  <dcterms:modified xsi:type="dcterms:W3CDTF">2024-08-09T02:00:33Z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2052-12.1.0.17147</vt:lpwstr>
  </property>
</Properties>
</file>