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5"/>
  </p:notesMasterIdLst>
  <p:sldIdLst>
    <p:sldId id="1022" r:id="rId4"/>
    <p:sldId id="1842" r:id="rId6"/>
    <p:sldId id="1834" r:id="rId7"/>
    <p:sldId id="1848" r:id="rId8"/>
    <p:sldId id="1847" r:id="rId9"/>
    <p:sldId id="1839" r:id="rId10"/>
    <p:sldId id="1837" r:id="rId11"/>
    <p:sldId id="1845"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61435404" name="敲死你这坏家伙。" initials="敲"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8" d="100"/>
          <a:sy n="118" d="100"/>
        </p:scale>
        <p:origin x="96" y="3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61435404" dt="2025-07-27T20:00:45.931"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8B66F8-643B-4B62-9126-064A8DC2D9D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7E619C-BA7E-4E1B-8DF9-0966D823568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sym typeface="+mn-ea"/>
              </a:rPr>
              <a:t>My name is </a:t>
            </a:r>
            <a:r>
              <a:rPr lang="en-US" altLang="zh-CN" dirty="0" err="1">
                <a:latin typeface="Times New Roman" panose="02020603050405020304" pitchFamily="18" charset="0"/>
                <a:ea typeface="+mn-lt"/>
                <a:cs typeface="Times New Roman" panose="02020603050405020304" pitchFamily="18" charset="0"/>
                <a:sym typeface="+mn-ea"/>
              </a:rPr>
              <a:t>Yali Ma</a:t>
            </a:r>
            <a:r>
              <a:rPr lang="en-US" altLang="zh-CN">
                <a:sym typeface="+mn-ea"/>
              </a:rPr>
              <a:t>,, and I am a graduate student at Guangdong University of Technology. My research focuses on federated learning, particularly in the context of noisy label environments, which is a common and challenging issue in real-world distributed systems.</a:t>
            </a:r>
            <a:endParaRPr lang="en-US" altLang="zh-CN">
              <a:sym typeface="+mn-ea"/>
            </a:endParaRPr>
          </a:p>
          <a:p>
            <a:r>
              <a:rPr lang="en-US" altLang="zh-CN"/>
              <a:t>At this ICIP conference, I am presenting our paper titled “</a:t>
            </a:r>
            <a:r>
              <a:rPr lang="en-US" altLang="zh-CN" b="1" dirty="0">
                <a:latin typeface="Calibri (正文)" charset="0"/>
                <a:ea typeface="黑体" panose="02010609060101010101" pitchFamily="49" charset="-122"/>
                <a:cs typeface="Calibri (正文)" charset="0"/>
                <a:sym typeface="+mn-ea"/>
              </a:rPr>
              <a:t>Harnessing Feature Distribution Consistency for Federated Learning with Noisy Labels</a:t>
            </a:r>
            <a:r>
              <a:rPr lang="en-US" altLang="zh-CN"/>
              <a:t>”, which addresses the problem of learning robust models under federated settings with label noise.</a:t>
            </a:r>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As we know, federated learning, or FL, is a promising paradigm that enables clients to collaboratively train a shared model without exchanging their local data.  This helps protect client privacy while still achieving a generalizable model.</a:t>
            </a:r>
            <a:endParaRPr lang="en-US" altLang="zh-CN"/>
          </a:p>
          <a:p>
            <a:r>
              <a:rPr lang="en-US" altLang="zh-CN"/>
              <a:t>However, most existing FL methods assume that the labels on each client are correctly annotated.  Unfortunately, this assumption often doesn’t hold in real-world scenarios.  In practice, annotators may mislabel data due to inexperience or cognitive bias.</a:t>
            </a:r>
            <a:endParaRPr lang="en-US" altLang="zh-CN"/>
          </a:p>
          <a:p>
            <a:r>
              <a:rPr lang="en-US" altLang="zh-CN"/>
              <a:t>These noisy labels can negatively impact the local training process, causing the local models to learn from incorrect information.  And when these flawed models are aggregated, the performance of the global model may degrade significantly.</a:t>
            </a:r>
            <a:endParaRPr lang="en-US" altLang="zh-CN"/>
          </a:p>
        </p:txBody>
      </p:sp>
      <p:sp>
        <p:nvSpPr>
          <p:cNvPr id="4" name="灯片编号占位符 3"/>
          <p:cNvSpPr>
            <a:spLocks noGrp="1"/>
          </p:cNvSpPr>
          <p:nvPr>
            <p:ph type="sldNum" sz="quarter" idx="10"/>
          </p:nvPr>
        </p:nvSpPr>
        <p:spPr/>
        <p:txBody>
          <a:bodyPr/>
          <a:lstStyle/>
          <a:p>
            <a:fld id="{7795A699-AB68-4A20-99FB-6F69DC266D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nSpc>
                <a:spcPct val="150000"/>
              </a:lnSpc>
              <a:buFont typeface="Arial" panose="020B0604020202020204" pitchFamily="34" charset="0"/>
              <a:buNone/>
            </a:pPr>
            <a:r>
              <a:rPr lang="en-US" altLang="zh-CN"/>
              <a:t>Currently, numerous methods address Federated Learning with Noisy Labels (FLNL), and they can be roughly categorized into client-based and sample-based methods. </a:t>
            </a:r>
            <a:endParaRPr lang="en-US" altLang="zh-CN"/>
          </a:p>
          <a:p>
            <a:pPr indent="0">
              <a:lnSpc>
                <a:spcPct val="150000"/>
              </a:lnSpc>
              <a:buFont typeface="Arial" panose="020B0604020202020204" pitchFamily="34" charset="0"/>
              <a:buNone/>
            </a:pPr>
            <a:r>
              <a:rPr lang="en-US" altLang="zh-CN" kern="100" dirty="0">
                <a:effectLst/>
                <a:latin typeface="Times New Roman" panose="02020603050405020304" pitchFamily="18" charset="0"/>
                <a:cs typeface="Times New Roman" panose="02020603050405020304" pitchFamily="18" charset="0"/>
                <a:sym typeface="+mn-ea"/>
              </a:rPr>
              <a:t>The </a:t>
            </a:r>
            <a:r>
              <a:rPr lang="en-US" altLang="zh-CN" b="1" kern="100" dirty="0">
                <a:effectLst/>
                <a:latin typeface="Times New Roman" panose="02020603050405020304" pitchFamily="18" charset="0"/>
                <a:cs typeface="Times New Roman" panose="02020603050405020304" pitchFamily="18" charset="0"/>
                <a:sym typeface="+mn-ea"/>
              </a:rPr>
              <a:t>client-based methods</a:t>
            </a:r>
            <a:r>
              <a:rPr lang="en-US" altLang="zh-CN" kern="100" dirty="0">
                <a:effectLst/>
                <a:latin typeface="Times New Roman" panose="02020603050405020304" pitchFamily="18" charset="0"/>
                <a:cs typeface="Times New Roman" panose="02020603050405020304" pitchFamily="18" charset="0"/>
                <a:sym typeface="+mn-ea"/>
              </a:rPr>
              <a:t> [1-3] recognize clean clients without any noisy labels and then utilize the model trained on clean clients to correct the labels of noisy clients. As clean clients are regarded as references for noisy label detection, these methods are inapplicable </a:t>
            </a:r>
            <a:r>
              <a:rPr lang="en-US" altLang="zh-CN" b="1" kern="100" dirty="0">
                <a:effectLst/>
                <a:latin typeface="Times New Roman" panose="02020603050405020304" pitchFamily="18" charset="0"/>
                <a:cs typeface="Times New Roman" panose="02020603050405020304" pitchFamily="18" charset="0"/>
                <a:sym typeface="+mn-ea"/>
              </a:rPr>
              <a:t>in real-world scenarios where all the clients contain noisy labels.</a:t>
            </a:r>
            <a:endParaRPr lang="en-US" altLang="zh-CN" b="1" kern="100" dirty="0">
              <a:effectLst/>
              <a:latin typeface="Times New Roman" panose="02020603050405020304" pitchFamily="18" charset="0"/>
              <a:cs typeface="Times New Roman" panose="02020603050405020304" pitchFamily="18" charset="0"/>
              <a:sym typeface="+mn-ea"/>
            </a:endParaRPr>
          </a:p>
          <a:p>
            <a:pPr indent="0">
              <a:lnSpc>
                <a:spcPct val="150000"/>
              </a:lnSpc>
              <a:buFont typeface="Arial" panose="020B0604020202020204" pitchFamily="34" charset="0"/>
              <a:buNone/>
            </a:pPr>
            <a:r>
              <a:rPr lang="en-US" altLang="zh-CN" kern="100" dirty="0">
                <a:effectLst/>
                <a:latin typeface="Times New Roman" panose="02020603050405020304" pitchFamily="18" charset="0"/>
                <a:cs typeface="Times New Roman" panose="02020603050405020304" pitchFamily="18" charset="0"/>
                <a:sym typeface="+mn-ea"/>
              </a:rPr>
              <a:t>Many </a:t>
            </a:r>
            <a:r>
              <a:rPr lang="en-US" altLang="zh-CN" b="1" kern="100" dirty="0">
                <a:effectLst/>
                <a:latin typeface="Times New Roman" panose="02020603050405020304" pitchFamily="18" charset="0"/>
                <a:cs typeface="Times New Roman" panose="02020603050405020304" pitchFamily="18" charset="0"/>
                <a:sym typeface="+mn-ea"/>
              </a:rPr>
              <a:t>sample-based methods</a:t>
            </a:r>
            <a:r>
              <a:rPr lang="en-US" altLang="zh-CN" kern="100" dirty="0">
                <a:effectLst/>
                <a:latin typeface="Times New Roman" panose="02020603050405020304" pitchFamily="18" charset="0"/>
                <a:cs typeface="Times New Roman" panose="02020603050405020304" pitchFamily="18" charset="0"/>
                <a:sym typeface="+mn-ea"/>
              </a:rPr>
              <a:t> [4-5] directly detect noisy labels. However, limited information is considered for noisy label detection, these methods are </a:t>
            </a:r>
            <a:r>
              <a:rPr lang="en-US" altLang="zh-CN" b="1" kern="100" dirty="0">
                <a:effectLst/>
                <a:latin typeface="Times New Roman" panose="02020603050405020304" pitchFamily="18" charset="0"/>
                <a:cs typeface="Times New Roman" panose="02020603050405020304" pitchFamily="18" charset="0"/>
                <a:sym typeface="+mn-ea"/>
              </a:rPr>
              <a:t>less effective when labels are seriously poisoned</a:t>
            </a:r>
            <a:r>
              <a:rPr lang="en-US" altLang="zh-CN" kern="100" dirty="0">
                <a:effectLst/>
                <a:latin typeface="Times New Roman" panose="02020603050405020304" pitchFamily="18" charset="0"/>
                <a:cs typeface="Times New Roman" panose="02020603050405020304" pitchFamily="18" charset="0"/>
                <a:sym typeface="+mn-ea"/>
              </a:rPr>
              <a:t>.</a:t>
            </a:r>
            <a:endParaRPr lang="en-US" altLang="zh-CN" kern="100" dirty="0">
              <a:effectLst/>
              <a:latin typeface="Times New Roman" panose="02020603050405020304" pitchFamily="18" charset="0"/>
              <a:cs typeface="Times New Roman" panose="02020603050405020304" pitchFamily="18" charset="0"/>
              <a:sym typeface="+mn-ea"/>
            </a:endParaRPr>
          </a:p>
          <a:p>
            <a:pPr indent="0">
              <a:lnSpc>
                <a:spcPct val="150000"/>
              </a:lnSpc>
              <a:buFont typeface="Arial" panose="020B0604020202020204" pitchFamily="34" charset="0"/>
              <a:buNone/>
            </a:pPr>
            <a:endParaRPr lang="en-US" altLang="zh-CN"/>
          </a:p>
        </p:txBody>
      </p:sp>
      <p:sp>
        <p:nvSpPr>
          <p:cNvPr id="4" name="灯片编号占位符 3"/>
          <p:cNvSpPr>
            <a:spLocks noGrp="1"/>
          </p:cNvSpPr>
          <p:nvPr>
            <p:ph type="sldNum" sz="quarter" idx="10"/>
          </p:nvPr>
        </p:nvSpPr>
        <p:spPr/>
        <p:txBody>
          <a:bodyPr/>
          <a:lstStyle/>
          <a:p>
            <a:fld id="{7795A699-AB68-4A20-99FB-6F69DC266D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To address the noisy label issue in FL, we propose a new FL method, namely Federated Learning with Feature Distribution Consistency (FedFDC), which comprehensively evaluates data distribution among the whole FL system to detect and correct noisy labels on each client. Specifically, in conjunction with model integration, the distributions of client features are aggregated on the server, outputting a global feature distribution that is subsequently allocated to the clients. The global feature distribution, as auxiliary information, delimits the range of feature expressions and local feature distributions are calibrated to identify noisy labels on each client. Moreover, to improve data utilization, we augment client samples to dual-view data and design a temporal dual-view consistency (TDC) mechanism to correct the labels of client samples. The TDC mechanism corrects the detected noisy labels based on the consistency of the distributions to which the dual views belong and the continuity of label corrections between communication rounds. Finally, the local models are updated using samples with clean or corrected labels on the client side and uploaded to the server, starting the next communication round.</a:t>
            </a:r>
            <a:endParaRPr lang="en-US" altLang="zh-CN"/>
          </a:p>
        </p:txBody>
      </p:sp>
      <p:sp>
        <p:nvSpPr>
          <p:cNvPr id="4" name="灯片编号占位符 3"/>
          <p:cNvSpPr>
            <a:spLocks noGrp="1"/>
          </p:cNvSpPr>
          <p:nvPr>
            <p:ph type="sldNum" sz="quarter" idx="10"/>
          </p:nvPr>
        </p:nvSpPr>
        <p:spPr/>
        <p:txBody>
          <a:bodyPr/>
          <a:lstStyle/>
          <a:p>
            <a:fld id="{7795A699-AB68-4A20-99FB-6F69DC266D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In our experiments, we evaluate the performance of FedFDC on three widely-used benchmark datasets. These include two synthetic noisy label datasets, CIFAR-10 and CIFAR-100, and one real-world noisy label dataset, Animal-10N.</a:t>
            </a:r>
            <a:endParaRPr lang="en-US" altLang="zh-CN"/>
          </a:p>
          <a:p>
            <a:r>
              <a:rPr lang="en-US" altLang="zh-CN"/>
              <a:t>For CIFAR-10 and CIFAR-100, we introduce label noise using two common corruption strategies — symmetric flipping and pair flipping — to simulate incorrect annotations. These settings are standard in noisy label research and help us assess the robustness of our method under different noise patterns.</a:t>
            </a:r>
            <a:endParaRPr lang="en-US" altLang="zh-CN"/>
          </a:p>
          <a:p>
            <a:r>
              <a:rPr lang="en-US" altLang="zh-CN"/>
              <a:t>As for the Animal-10N dataset, it's a real-world dataset where the images are collected from various online search engines. This naturally introduces label noise due to errors in keyword-based crawling, and the estimated noise rate is around 8%, making it a realistic testbed for our approach.</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We compare the performance of these methods across multiple noise types and noise levels on the CIFAR-10 and CIFAR-100 datasets. The averaged accuracies over the final 10 rounds are shown in Table1 an</a:t>
            </a:r>
            <a:r>
              <a:rPr lang="en-US" altLang="zh-CN"/>
              <a:t>d Table2.  Overall, FedFDC consistently achieves the best test accuracies across different noise levels for Sym and Pair noise types, with particularly significant outperformance in extremely noisy scenarios. </a:t>
            </a:r>
            <a:endParaRPr lang="en-US" altLang="zh-CN"/>
          </a:p>
          <a:p>
            <a:r>
              <a:rPr lang="en-US" altLang="zh-CN"/>
              <a:t>In contrast, due to the lack of consideration for noisy labels, the performance of the conventional FL method FedAvg shows a significant decline as the ratio of noisy labels increases.</a:t>
            </a:r>
            <a:endParaRPr lang="en-US" altLang="zh-CN"/>
          </a:p>
          <a:p>
            <a:r>
              <a:rPr lang="en-US" altLang="zh-CN"/>
              <a:t>Furthermore, as the ratio of noisy clients increases, we notice that FedCorr and FedNoRo become ineffective, since their methods rely on the assumption of the existence of clean clients. The robustness and effectiveness of other FLNL methods are also insufficient in extremely noisy environments; meanwhile, our method demonstrates superior performance, achieving gains of 23\% and 14\% on CIFAR-10 and CIFAR-100, respectively. </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We conduct an ablation study to evaluate the contribution of each component in FedFDC. Results show that the Dual-View strategy significantly improves model robustness, while the ND module plays a key role in accurately detecting noisy labels and reducing their negative impact. Even without label correction, combining Base and ND already outperforms existing methods. Finally, the NC module further boosts generalization by effectively correcting the detected noisy labels.</a:t>
            </a:r>
            <a:endParaRPr lang="en-US" altLang="zh-CN"/>
          </a:p>
          <a:p>
            <a:endParaRPr lang="en-US" altLang="zh-CN"/>
          </a:p>
          <a:p>
            <a:r>
              <a:rPr lang="en-US" altLang="zh-CN"/>
              <a:t>To further demonstrate the effectiveness of our method, we also evaluate its ability to detect noisy labels directly. Our approach leverages the underlying data distribution, which allows it to maintain consistently high detection accuracy across a wide range of noise levels and types. As shown in the figure, the detection results remain stable and reliable, even under challenging and highly corrupted scenarios.</a:t>
            </a:r>
            <a:endParaRPr lang="en-US" altLang="zh-CN"/>
          </a:p>
          <a:p>
            <a:endParaRPr lang="en-US" altLang="zh-CN"/>
          </a:p>
          <a:p>
            <a:endParaRPr lang="en-US" altLang="zh-CN"/>
          </a:p>
        </p:txBody>
      </p:sp>
      <p:sp>
        <p:nvSpPr>
          <p:cNvPr id="4" name="灯片编号占位符 3"/>
          <p:cNvSpPr>
            <a:spLocks noGrp="1"/>
          </p:cNvSpPr>
          <p:nvPr>
            <p:ph type="sldNum" sz="quarter" idx="10"/>
          </p:nvPr>
        </p:nvSpPr>
        <p:spPr/>
        <p:txBody>
          <a:bodyPr/>
          <a:lstStyle/>
          <a:p>
            <a:fld id="{7795A699-AB68-4A20-99FB-6F69DC266D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This is the end of my talk. Thank you all for your time and attention.</a:t>
            </a:r>
            <a:endParaRPr lang="en-US" altLang="zh-CN"/>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2AC5257-7654-42E8-A969-2771C31EF06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5263F1-7715-4D93-A2D7-7FEC5AE9D5B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2AC5257-7654-42E8-A969-2771C31EF06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5263F1-7715-4D93-A2D7-7FEC5AE9D5B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2AC5257-7654-42E8-A969-2771C31EF06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5263F1-7715-4D93-A2D7-7FEC5AE9D5B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1" y="0"/>
            <a:ext cx="12192847" cy="6868160"/>
          </a:xfrm>
          <a:prstGeom prst="rect">
            <a:avLst/>
          </a:prstGeom>
          <a:effectLst>
            <a:glow rad="63500">
              <a:schemeClr val="bg2">
                <a:lumMod val="20000"/>
                <a:lumOff val="80000"/>
                <a:alpha val="20000"/>
              </a:schemeClr>
            </a:glow>
          </a:effectLst>
        </p:spPr>
      </p:pic>
    </p:spTree>
  </p:cSld>
  <p:clrMapOvr>
    <a:masterClrMapping/>
  </p:clrMapOvr>
  <p:transition spd="slow" advClick="0" advTm="7000">
    <p:cover dir="l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
        <p:nvSpPr>
          <p:cNvPr id="5" name="矩形 4"/>
          <p:cNvSpPr/>
          <p:nvPr userDrawn="1"/>
        </p:nvSpPr>
        <p:spPr>
          <a:xfrm>
            <a:off x="-846" y="33868"/>
            <a:ext cx="12192847" cy="93387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7" name="图片 6"/>
          <p:cNvPicPr>
            <a:picLocks noChangeAspect="1"/>
          </p:cNvPicPr>
          <p:nvPr userDrawn="1"/>
        </p:nvPicPr>
        <p:blipFill>
          <a:blip r:embed="rId2"/>
          <a:stretch>
            <a:fillRect/>
          </a:stretch>
        </p:blipFill>
        <p:spPr>
          <a:xfrm>
            <a:off x="8496300" y="149014"/>
            <a:ext cx="3369733" cy="703580"/>
          </a:xfrm>
          <a:prstGeom prst="rect">
            <a:avLst/>
          </a:prstGeom>
        </p:spPr>
      </p:pic>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22AC5257-7654-42E8-A969-2771C31EF06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5263F1-7715-4D93-A2D7-7FEC5AE9D5B5}"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2AC5257-7654-42E8-A969-2771C31EF06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5263F1-7715-4D93-A2D7-7FEC5AE9D5B5}"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2AC5257-7654-42E8-A969-2771C31EF06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5263F1-7715-4D93-A2D7-7FEC5AE9D5B5}"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2AC5257-7654-42E8-A969-2771C31EF06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5263F1-7715-4D93-A2D7-7FEC5AE9D5B5}"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2AC5257-7654-42E8-A969-2771C31EF06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A5263F1-7715-4D93-A2D7-7FEC5AE9D5B5}"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2AC5257-7654-42E8-A969-2771C31EF06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5263F1-7715-4D93-A2D7-7FEC5AE9D5B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2AC5257-7654-42E8-A969-2771C31EF06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5263F1-7715-4D93-A2D7-7FEC5AE9D5B5}"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2AC5257-7654-42E8-A969-2771C31EF06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A5263F1-7715-4D93-A2D7-7FEC5AE9D5B5}"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2AC5257-7654-42E8-A969-2771C31EF06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5263F1-7715-4D93-A2D7-7FEC5AE9D5B5}"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2AC5257-7654-42E8-A969-2771C31EF06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5263F1-7715-4D93-A2D7-7FEC5AE9D5B5}"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2AC5257-7654-42E8-A969-2771C31EF06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5263F1-7715-4D93-A2D7-7FEC5AE9D5B5}"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2AC5257-7654-42E8-A969-2771C31EF06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5263F1-7715-4D93-A2D7-7FEC5AE9D5B5}"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stretch>
            <a:fillRect/>
          </a:stretch>
        </p:blipFill>
        <p:spPr>
          <a:xfrm>
            <a:off x="1" y="0"/>
            <a:ext cx="12192847" cy="6868160"/>
          </a:xfrm>
          <a:prstGeom prst="rect">
            <a:avLst/>
          </a:prstGeom>
          <a:effectLst>
            <a:glow rad="63500">
              <a:schemeClr val="bg2">
                <a:lumMod val="20000"/>
                <a:lumOff val="80000"/>
                <a:alpha val="20000"/>
              </a:schemeClr>
            </a:glow>
          </a:effectLst>
        </p:spPr>
      </p:pic>
    </p:spTree>
  </p:cSld>
  <p:clrMapOvr>
    <a:masterClrMapping/>
  </p:clrMapOvr>
  <p:transition spd="slow" advClick="0" advTm="7000">
    <p:cover dir="l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
        <p:nvSpPr>
          <p:cNvPr id="5" name="矩形 4"/>
          <p:cNvSpPr/>
          <p:nvPr userDrawn="1"/>
        </p:nvSpPr>
        <p:spPr>
          <a:xfrm>
            <a:off x="-846" y="33868"/>
            <a:ext cx="12192847" cy="93387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7" name="图片 6"/>
          <p:cNvPicPr>
            <a:picLocks noChangeAspect="1"/>
          </p:cNvPicPr>
          <p:nvPr userDrawn="1"/>
        </p:nvPicPr>
        <p:blipFill>
          <a:blip r:embed="rId2"/>
          <a:stretch>
            <a:fillRect/>
          </a:stretch>
        </p:blipFill>
        <p:spPr>
          <a:xfrm>
            <a:off x="8496300" y="149014"/>
            <a:ext cx="3369733" cy="703580"/>
          </a:xfrm>
          <a:prstGeom prst="rect">
            <a:avLst/>
          </a:prstGeom>
        </p:spPr>
      </p:pic>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22AC5257-7654-42E8-A969-2771C31EF06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5263F1-7715-4D93-A2D7-7FEC5AE9D5B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22AC5257-7654-42E8-A969-2771C31EF06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5263F1-7715-4D93-A2D7-7FEC5AE9D5B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2AC5257-7654-42E8-A969-2771C31EF06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A5263F1-7715-4D93-A2D7-7FEC5AE9D5B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22AC5257-7654-42E8-A969-2771C31EF06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A5263F1-7715-4D93-A2D7-7FEC5AE9D5B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2AC5257-7654-42E8-A969-2771C31EF06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A5263F1-7715-4D93-A2D7-7FEC5AE9D5B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2AC5257-7654-42E8-A969-2771C31EF06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5263F1-7715-4D93-A2D7-7FEC5AE9D5B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2AC5257-7654-42E8-A969-2771C31EF06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A5263F1-7715-4D93-A2D7-7FEC5AE9D5B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4" Type="http://schemas.openxmlformats.org/officeDocument/2006/relationships/theme" Target="../theme/theme2.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AC5257-7654-42E8-A969-2771C31EF06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5263F1-7715-4D93-A2D7-7FEC5AE9D5B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AC5257-7654-42E8-A969-2771C31EF06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5263F1-7715-4D93-A2D7-7FEC5AE9D5B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6.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5" Type="http://schemas.openxmlformats.org/officeDocument/2006/relationships/comments" Target="../comments/comment1.xml"/><Relationship Id="rId4" Type="http://schemas.openxmlformats.org/officeDocument/2006/relationships/notesSlide" Target="../notesSlides/notesSlide6.xml"/><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3.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椭圆 24"/>
          <p:cNvSpPr/>
          <p:nvPr/>
        </p:nvSpPr>
        <p:spPr>
          <a:xfrm>
            <a:off x="-495564" y="3094898"/>
            <a:ext cx="991127" cy="991127"/>
          </a:xfrm>
          <a:prstGeom prst="ellipse">
            <a:avLst/>
          </a:prstGeom>
          <a:solidFill>
            <a:schemeClr val="accent1"/>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6" name="椭圆 25"/>
          <p:cNvSpPr/>
          <p:nvPr/>
        </p:nvSpPr>
        <p:spPr>
          <a:xfrm>
            <a:off x="11696438" y="5464753"/>
            <a:ext cx="991127" cy="991127"/>
          </a:xfrm>
          <a:prstGeom prst="ellipse">
            <a:avLst/>
          </a:prstGeom>
          <a:solidFill>
            <a:schemeClr val="accent1">
              <a:lumMod val="60000"/>
              <a:lumOff val="40000"/>
            </a:schemeClr>
          </a:solidFill>
          <a:ln>
            <a:noFill/>
          </a:ln>
          <a:effectLst>
            <a:outerShdw blurRad="342900" dist="177800" dir="8100000" algn="tr" rotWithShape="0">
              <a:srgbClr val="353334">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27" name="组合 26"/>
          <p:cNvGrpSpPr/>
          <p:nvPr/>
        </p:nvGrpSpPr>
        <p:grpSpPr>
          <a:xfrm>
            <a:off x="4798586" y="773504"/>
            <a:ext cx="653085" cy="653085"/>
            <a:chOff x="4429874" y="828553"/>
            <a:chExt cx="653085" cy="653085"/>
          </a:xfrm>
        </p:grpSpPr>
        <p:sp>
          <p:nvSpPr>
            <p:cNvPr id="28" name="椭圆 27"/>
            <p:cNvSpPr/>
            <p:nvPr/>
          </p:nvSpPr>
          <p:spPr>
            <a:xfrm rot="16200000" flipV="1">
              <a:off x="4429874" y="828553"/>
              <a:ext cx="653085" cy="653085"/>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9" name="椭圆 28"/>
            <p:cNvSpPr/>
            <p:nvPr/>
          </p:nvSpPr>
          <p:spPr>
            <a:xfrm rot="16200000" flipV="1">
              <a:off x="4429874" y="847938"/>
              <a:ext cx="624059"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grpSp>
        <p:nvGrpSpPr>
          <p:cNvPr id="30" name="组合 29"/>
          <p:cNvGrpSpPr/>
          <p:nvPr/>
        </p:nvGrpSpPr>
        <p:grpSpPr>
          <a:xfrm>
            <a:off x="10996040" y="1381806"/>
            <a:ext cx="1195960" cy="1195961"/>
            <a:chOff x="10289327" y="881580"/>
            <a:chExt cx="1309667" cy="1309667"/>
          </a:xfrm>
          <a:solidFill>
            <a:schemeClr val="accent1"/>
          </a:solidFill>
        </p:grpSpPr>
        <p:sp>
          <p:nvSpPr>
            <p:cNvPr id="31" name="椭圆 30"/>
            <p:cNvSpPr/>
            <p:nvPr/>
          </p:nvSpPr>
          <p:spPr>
            <a:xfrm>
              <a:off x="10569039" y="1065966"/>
              <a:ext cx="922708" cy="922707"/>
            </a:xfrm>
            <a:prstGeom prst="ellipse">
              <a:avLst/>
            </a:prstGeom>
            <a:grp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2" name="椭圆 31"/>
            <p:cNvSpPr/>
            <p:nvPr/>
          </p:nvSpPr>
          <p:spPr>
            <a:xfrm>
              <a:off x="10289327" y="881580"/>
              <a:ext cx="1309667" cy="1309667"/>
            </a:xfrm>
            <a:prstGeom prst="ellipse">
              <a:avLst/>
            </a:prstGeom>
            <a:grp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sp>
        <p:nvSpPr>
          <p:cNvPr id="21" name="文本框 20"/>
          <p:cNvSpPr txBox="1"/>
          <p:nvPr/>
        </p:nvSpPr>
        <p:spPr>
          <a:xfrm>
            <a:off x="154305" y="1730375"/>
            <a:ext cx="11802745" cy="1198880"/>
          </a:xfrm>
          <a:prstGeom prst="rect">
            <a:avLst/>
          </a:prstGeom>
          <a:noFill/>
        </p:spPr>
        <p:txBody>
          <a:bodyPr wrap="square" rtlCol="0">
            <a:spAutoFit/>
          </a:bodyPr>
          <a:lstStyle/>
          <a:p>
            <a:pPr algn="ctr"/>
            <a:r>
              <a:rPr lang="en-US" altLang="zh-CN" sz="3600" b="1" dirty="0">
                <a:latin typeface="Calibri (正文)" charset="0"/>
                <a:ea typeface="黑体" panose="02010609060101010101" pitchFamily="49" charset="-122"/>
                <a:cs typeface="Calibri (正文)" charset="0"/>
              </a:rPr>
              <a:t>Harnessing Feature Distribution Consistency for Federated Learning with Noisy Labels</a:t>
            </a:r>
            <a:endParaRPr lang="en-US" altLang="zh-CN" sz="3600" b="1" dirty="0">
              <a:latin typeface="Calibri (正文)" charset="0"/>
              <a:ea typeface="黑体" panose="02010609060101010101" pitchFamily="49" charset="-122"/>
              <a:cs typeface="Calibri (正文)" charset="0"/>
            </a:endParaRPr>
          </a:p>
        </p:txBody>
      </p:sp>
      <p:sp>
        <p:nvSpPr>
          <p:cNvPr id="3" name="Subtitle 2"/>
          <p:cNvSpPr>
            <a:spLocks noGrp="1"/>
          </p:cNvSpPr>
          <p:nvPr>
            <p:ph type="subTitle" idx="1"/>
          </p:nvPr>
        </p:nvSpPr>
        <p:spPr>
          <a:xfrm>
            <a:off x="1162685" y="3218180"/>
            <a:ext cx="9833610" cy="1674495"/>
          </a:xfrm>
        </p:spPr>
        <p:txBody>
          <a:bodyPr>
            <a:normAutofit/>
          </a:bodyPr>
          <a:p>
            <a:pPr marL="0" indent="0" algn="ctr">
              <a:buNone/>
            </a:pPr>
            <a:r>
              <a:rPr lang="en-US" altLang="zh-CN" dirty="0" err="1">
                <a:latin typeface="Times New Roman" panose="02020603050405020304" pitchFamily="18" charset="0"/>
                <a:ea typeface="+mn-lt"/>
                <a:cs typeface="Times New Roman" panose="02020603050405020304" pitchFamily="18" charset="0"/>
              </a:rPr>
              <a:t>Yali Ma</a:t>
            </a:r>
            <a:r>
              <a:rPr lang="en-US" altLang="zh-CN" baseline="30000" dirty="0">
                <a:latin typeface="Times New Roman" panose="02020603050405020304" pitchFamily="18" charset="0"/>
                <a:ea typeface="+mn-lt"/>
                <a:cs typeface="Times New Roman" panose="02020603050405020304" pitchFamily="18" charset="0"/>
              </a:rPr>
              <a:t>1</a:t>
            </a:r>
            <a:r>
              <a:rPr lang="en-US" altLang="zh-CN" dirty="0">
                <a:latin typeface="Times New Roman" panose="02020603050405020304" pitchFamily="18" charset="0"/>
                <a:ea typeface="+mn-lt"/>
                <a:cs typeface="Times New Roman" panose="02020603050405020304" pitchFamily="18" charset="0"/>
              </a:rPr>
              <a:t>,  Baoyao Yang</a:t>
            </a:r>
            <a:r>
              <a:rPr lang="en-US" altLang="zh-CN" baseline="30000" dirty="0">
                <a:latin typeface="Times New Roman" panose="02020603050405020304" pitchFamily="18" charset="0"/>
                <a:ea typeface="+mn-lt"/>
                <a:cs typeface="Times New Roman" panose="02020603050405020304" pitchFamily="18" charset="0"/>
              </a:rPr>
              <a:t>1,*</a:t>
            </a:r>
            <a:r>
              <a:rPr lang="en-US" altLang="zh-CN" dirty="0">
                <a:latin typeface="Times New Roman" panose="02020603050405020304" pitchFamily="18" charset="0"/>
                <a:ea typeface="+mn-lt"/>
                <a:cs typeface="Times New Roman" panose="02020603050405020304" pitchFamily="18" charset="0"/>
              </a:rPr>
              <a:t>, Yanchao Tang</a:t>
            </a:r>
            <a:r>
              <a:rPr lang="en-US" altLang="zh-CN" baseline="30000" dirty="0">
                <a:latin typeface="Times New Roman" panose="02020603050405020304" pitchFamily="18" charset="0"/>
                <a:ea typeface="+mn-lt"/>
                <a:cs typeface="Times New Roman" panose="02020603050405020304" pitchFamily="18" charset="0"/>
              </a:rPr>
              <a:t>1</a:t>
            </a:r>
            <a:r>
              <a:rPr lang="en-US" altLang="zh-CN" dirty="0">
                <a:latin typeface="Times New Roman" panose="02020603050405020304" pitchFamily="18" charset="0"/>
                <a:ea typeface="+mn-lt"/>
                <a:cs typeface="Times New Roman" panose="02020603050405020304" pitchFamily="18" charset="0"/>
              </a:rPr>
              <a:t>, Weide Zhan</a:t>
            </a:r>
            <a:r>
              <a:rPr lang="en-US" altLang="zh-CN" baseline="30000" dirty="0">
                <a:latin typeface="Times New Roman" panose="02020603050405020304" pitchFamily="18" charset="0"/>
                <a:ea typeface="+mn-lt"/>
                <a:cs typeface="Times New Roman" panose="02020603050405020304" pitchFamily="18" charset="0"/>
              </a:rPr>
              <a:t>1</a:t>
            </a:r>
            <a:r>
              <a:rPr lang="en-US" altLang="zh-CN" dirty="0">
                <a:latin typeface="Times New Roman" panose="02020603050405020304" pitchFamily="18" charset="0"/>
                <a:ea typeface="+mn-lt"/>
                <a:cs typeface="Times New Roman" panose="02020603050405020304" pitchFamily="18" charset="0"/>
              </a:rPr>
              <a:t> , Wenyin Yang</a:t>
            </a:r>
            <a:r>
              <a:rPr lang="en-US" altLang="zh-CN" baseline="30000" dirty="0">
                <a:latin typeface="Times New Roman" panose="02020603050405020304" pitchFamily="18" charset="0"/>
                <a:ea typeface="+mn-lt"/>
                <a:cs typeface="Times New Roman" panose="02020603050405020304" pitchFamily="18" charset="0"/>
              </a:rPr>
              <a:t>2</a:t>
            </a:r>
            <a:endParaRPr lang="en-US" altLang="zh-CN" dirty="0">
              <a:latin typeface="Times New Roman" panose="02020603050405020304" pitchFamily="18" charset="0"/>
              <a:ea typeface="+mn-lt"/>
              <a:cs typeface="Times New Roman" panose="02020603050405020304" pitchFamily="18" charset="0"/>
            </a:endParaRPr>
          </a:p>
          <a:p>
            <a:pPr algn="ctr">
              <a:lnSpc>
                <a:spcPct val="60000"/>
              </a:lnSpc>
              <a:spcBef>
                <a:spcPts val="1000"/>
              </a:spcBef>
              <a:spcAft>
                <a:spcPts val="0"/>
              </a:spcAft>
            </a:pPr>
            <a:r>
              <a:rPr lang="en-US" altLang="zh-CN" sz="1800" baseline="30000" dirty="0">
                <a:latin typeface="Times New Roman" panose="02020603050405020304" pitchFamily="18" charset="0"/>
                <a:ea typeface="+mn-lt"/>
                <a:cs typeface="Times New Roman" panose="02020603050405020304" pitchFamily="18" charset="0"/>
              </a:rPr>
              <a:t>1</a:t>
            </a:r>
            <a:r>
              <a:rPr lang="en-US" altLang="zh-CN" sz="1800" dirty="0">
                <a:latin typeface="Times New Roman" panose="02020603050405020304" pitchFamily="18" charset="0"/>
                <a:ea typeface="+mn-lt"/>
                <a:cs typeface="Times New Roman" panose="02020603050405020304" pitchFamily="18" charset="0"/>
              </a:rPr>
              <a:t>Guangdong University of Technology</a:t>
            </a:r>
            <a:endParaRPr lang="en-US" altLang="zh-CN" sz="1800" dirty="0">
              <a:latin typeface="Times New Roman" panose="02020603050405020304" pitchFamily="18" charset="0"/>
              <a:ea typeface="+mn-lt"/>
              <a:cs typeface="Times New Roman" panose="02020603050405020304" pitchFamily="18" charset="0"/>
            </a:endParaRPr>
          </a:p>
          <a:p>
            <a:pPr algn="ctr">
              <a:lnSpc>
                <a:spcPct val="60000"/>
              </a:lnSpc>
              <a:spcBef>
                <a:spcPts val="1000"/>
              </a:spcBef>
              <a:spcAft>
                <a:spcPts val="0"/>
              </a:spcAft>
            </a:pPr>
            <a:r>
              <a:rPr lang="en-US" altLang="zh-CN" sz="1800" baseline="30000" dirty="0">
                <a:latin typeface="Times New Roman" panose="02020603050405020304" pitchFamily="18" charset="0"/>
                <a:ea typeface="+mn-lt"/>
                <a:cs typeface="Times New Roman" panose="02020603050405020304" pitchFamily="18" charset="0"/>
              </a:rPr>
              <a:t>2</a:t>
            </a:r>
            <a:r>
              <a:rPr lang="en-US" altLang="zh-CN" sz="1800" dirty="0">
                <a:latin typeface="Times New Roman" panose="02020603050405020304" pitchFamily="18" charset="0"/>
                <a:ea typeface="+mn-lt"/>
                <a:cs typeface="Times New Roman" panose="02020603050405020304" pitchFamily="18" charset="0"/>
              </a:rPr>
              <a:t>Foshan University</a:t>
            </a:r>
            <a:endParaRPr lang="en-US" altLang="zh-CN" sz="1800" dirty="0">
              <a:latin typeface="Times New Roman" panose="02020603050405020304" pitchFamily="18" charset="0"/>
              <a:ea typeface="+mn-lt"/>
              <a:cs typeface="Times New Roman" panose="02020603050405020304" pitchFamily="18" charset="0"/>
            </a:endParaRPr>
          </a:p>
        </p:txBody>
      </p:sp>
      <p:pic>
        <p:nvPicPr>
          <p:cNvPr id="5" name="图片 4"/>
          <p:cNvPicPr/>
          <p:nvPr/>
        </p:nvPicPr>
        <p:blipFill>
          <a:blip r:embed="rId1"/>
          <a:srcRect l="20024" r="19941" b="9902"/>
          <a:stretch>
            <a:fillRect/>
          </a:stretch>
        </p:blipFill>
        <p:spPr>
          <a:xfrm>
            <a:off x="3949065" y="5056505"/>
            <a:ext cx="1473835" cy="1408430"/>
          </a:xfrm>
          <a:prstGeom prst="rect">
            <a:avLst/>
          </a:prstGeom>
        </p:spPr>
      </p:pic>
      <p:pic>
        <p:nvPicPr>
          <p:cNvPr id="4" name="图片 3" descr="微信图片_2025-07-22_214138_845"/>
          <p:cNvPicPr>
            <a:picLocks noChangeAspect="1"/>
          </p:cNvPicPr>
          <p:nvPr/>
        </p:nvPicPr>
        <p:blipFill>
          <a:blip r:embed="rId2"/>
          <a:stretch>
            <a:fillRect/>
          </a:stretch>
        </p:blipFill>
        <p:spPr>
          <a:xfrm>
            <a:off x="6440805" y="5083810"/>
            <a:ext cx="1472400" cy="1472400"/>
          </a:xfrm>
          <a:prstGeom prst="rect">
            <a:avLst/>
          </a:prstGeom>
        </p:spPr>
      </p:pic>
      <p:sp>
        <p:nvSpPr>
          <p:cNvPr id="10" name="文本框 9"/>
          <p:cNvSpPr txBox="1"/>
          <p:nvPr/>
        </p:nvSpPr>
        <p:spPr>
          <a:xfrm>
            <a:off x="495300" y="600075"/>
            <a:ext cx="8506460" cy="360680"/>
          </a:xfrm>
          <a:prstGeom prst="rect">
            <a:avLst/>
          </a:prstGeom>
        </p:spPr>
        <p:txBody>
          <a:bodyPr wrap="square">
            <a:spAutoFit/>
          </a:bodyPr>
          <a:p>
            <a:pPr marL="0" indent="0" fontAlgn="ctr">
              <a:lnSpc>
                <a:spcPts val="2100"/>
              </a:lnSpc>
              <a:spcBef>
                <a:spcPct val="0"/>
              </a:spcBef>
              <a:spcAft>
                <a:spcPts val="700"/>
              </a:spcAft>
            </a:pPr>
            <a:r>
              <a:rPr lang="en-US" altLang="zh-CN" sz="2000" b="1" i="0">
                <a:solidFill>
                  <a:srgbClr val="006699"/>
                </a:solidFill>
                <a:latin typeface="Times New Roman" panose="02020603050405020304" pitchFamily="18" charset="0"/>
                <a:ea typeface="Open Sans Condensed"/>
                <a:cs typeface="Times New Roman" panose="02020603050405020304" pitchFamily="18" charset="0"/>
              </a:rPr>
              <a:t>2025 IEEE International Conference on Image Processing</a:t>
            </a:r>
            <a:endParaRPr lang="en-US" altLang="zh-CN" sz="2000" b="1" i="0">
              <a:solidFill>
                <a:srgbClr val="006699"/>
              </a:solidFill>
              <a:latin typeface="Times New Roman" panose="02020603050405020304" pitchFamily="18" charset="0"/>
              <a:ea typeface="Open Sans Condensed"/>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403350" y="230400"/>
            <a:ext cx="6940789" cy="911860"/>
          </a:xfrm>
          <a:prstGeom prst="rect">
            <a:avLst/>
          </a:prstGeom>
          <a:noFill/>
        </p:spPr>
        <p:txBody>
          <a:bodyPr wrap="square" rtlCol="0">
            <a:spAutoFit/>
          </a:bodyPr>
          <a:lstStyle/>
          <a:p>
            <a:r>
              <a:rPr lang="en-US" altLang="zh-CN" sz="2665"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rPr>
              <a:t>Background</a:t>
            </a:r>
            <a:endParaRPr lang="en-US" altLang="zh-CN" sz="2665"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a:p>
            <a:endParaRPr lang="en-US" altLang="zh-CN" sz="2665"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pic>
        <p:nvPicPr>
          <p:cNvPr id="10" name="图片 9"/>
          <p:cNvPicPr/>
          <p:nvPr/>
        </p:nvPicPr>
        <p:blipFill>
          <a:blip r:embed="rId1"/>
          <a:stretch>
            <a:fillRect/>
          </a:stretch>
        </p:blipFill>
        <p:spPr>
          <a:xfrm>
            <a:off x="8244840" y="1662430"/>
            <a:ext cx="3426460" cy="3153410"/>
          </a:xfrm>
          <a:prstGeom prst="rect">
            <a:avLst/>
          </a:prstGeom>
        </p:spPr>
      </p:pic>
      <p:sp>
        <p:nvSpPr>
          <p:cNvPr id="21" name="下箭头 3"/>
          <p:cNvSpPr/>
          <p:nvPr/>
        </p:nvSpPr>
        <p:spPr>
          <a:xfrm>
            <a:off x="3890010" y="3157220"/>
            <a:ext cx="318770" cy="732155"/>
          </a:xfrm>
          <a:prstGeom prst="downArrow">
            <a:avLst/>
          </a:prstGeom>
          <a:solidFill>
            <a:schemeClr val="tx2">
              <a:lumMod val="75000"/>
            </a:schemeClr>
          </a:solidFill>
          <a:ln w="28575">
            <a:solidFill>
              <a:schemeClr val="tx2">
                <a:lumMod val="75000"/>
              </a:schemeClr>
            </a:solidFill>
          </a:ln>
          <a:effectLst>
            <a:outerShdw blurRad="2794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25" name="文本框 24"/>
          <p:cNvSpPr txBox="1"/>
          <p:nvPr/>
        </p:nvSpPr>
        <p:spPr>
          <a:xfrm>
            <a:off x="4208780" y="3093085"/>
            <a:ext cx="3615690" cy="506730"/>
          </a:xfrm>
          <a:prstGeom prst="rect">
            <a:avLst/>
          </a:prstGeom>
          <a:noFill/>
        </p:spPr>
        <p:txBody>
          <a:bodyPr wrap="square">
            <a:spAutoFit/>
          </a:bodyPr>
          <a:p>
            <a:pPr>
              <a:lnSpc>
                <a:spcPct val="150000"/>
              </a:lnSpc>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clients with noisy data </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文本框 1"/>
          <p:cNvSpPr txBox="1"/>
          <p:nvPr/>
        </p:nvSpPr>
        <p:spPr>
          <a:xfrm>
            <a:off x="8244840" y="4815840"/>
            <a:ext cx="3585845" cy="337185"/>
          </a:xfrm>
          <a:prstGeom prst="rect">
            <a:avLst/>
          </a:prstGeom>
        </p:spPr>
        <p:txBody>
          <a:bodyPr wrap="square">
            <a:spAutoFit/>
          </a:bodyPr>
          <a:p>
            <a:pPr marL="0" indent="0" algn="ctr" defTabSz="266700">
              <a:spcBef>
                <a:spcPct val="0"/>
              </a:spcBef>
              <a:spcAft>
                <a:spcPct val="0"/>
              </a:spcAft>
            </a:pPr>
            <a:r>
              <a:rPr lang="en-US" altLang="zh-CN" sz="16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Federated Learning with Noisy Labels</a:t>
            </a:r>
            <a:endParaRPr lang="en-US" altLang="zh-CN" sz="16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p:cNvSpPr txBox="1"/>
          <p:nvPr/>
        </p:nvSpPr>
        <p:spPr>
          <a:xfrm>
            <a:off x="825500" y="1139825"/>
            <a:ext cx="7200265" cy="1753235"/>
          </a:xfrm>
          <a:prstGeom prst="rect">
            <a:avLst/>
          </a:prstGeom>
          <a:noFill/>
        </p:spPr>
        <p:txBody>
          <a:bodyPr wrap="square" rtlCol="0" anchor="t">
            <a:spAutoFit/>
          </a:bodyPr>
          <a:p>
            <a:pPr>
              <a:lnSpc>
                <a:spcPct val="150000"/>
              </a:lnSpc>
            </a:pPr>
            <a:r>
              <a:rPr lang="en-US" altLang="zh-CN">
                <a:latin typeface="Times New Roman" panose="02020603050405020304" pitchFamily="18" charset="0"/>
                <a:cs typeface="Times New Roman" panose="02020603050405020304" pitchFamily="18" charset="0"/>
              </a:rPr>
              <a:t>Federated learning (FL) allows clients to train a generalized model without sharing local data, thereby effectively protecting client privacy. However, annotators may wrongly demarcate different categories due to a lack of experience or cognitive biases.</a:t>
            </a:r>
            <a:endParaRPr lang="en-US" altLang="zh-CN">
              <a:latin typeface="Times New Roman" panose="02020603050405020304" pitchFamily="18" charset="0"/>
              <a:cs typeface="Times New Roman" panose="02020603050405020304" pitchFamily="18" charset="0"/>
            </a:endParaRPr>
          </a:p>
        </p:txBody>
      </p:sp>
      <p:sp>
        <p:nvSpPr>
          <p:cNvPr id="4" name="文本框 3"/>
          <p:cNvSpPr txBox="1"/>
          <p:nvPr/>
        </p:nvSpPr>
        <p:spPr>
          <a:xfrm>
            <a:off x="825500" y="3889375"/>
            <a:ext cx="6999605" cy="1337945"/>
          </a:xfrm>
          <a:prstGeom prst="rect">
            <a:avLst/>
          </a:prstGeom>
          <a:noFill/>
        </p:spPr>
        <p:txBody>
          <a:bodyPr wrap="square" rtlCol="0" anchor="t">
            <a:spAutoFit/>
          </a:bodyPr>
          <a:p>
            <a:pPr>
              <a:lnSpc>
                <a:spcPct val="150000"/>
              </a:lnSpc>
            </a:pPr>
            <a:r>
              <a:rPr lang="en-US" altLang="zh-CN">
                <a:latin typeface="Times New Roman" panose="02020603050405020304" pitchFamily="18" charset="0"/>
                <a:cs typeface="Times New Roman" panose="02020603050405020304" pitchFamily="18" charset="0"/>
              </a:rPr>
              <a:t>Local models are susceptible to interference from erroneous information, leading to a </a:t>
            </a:r>
            <a:r>
              <a:rPr lang="en-US" altLang="zh-CN" b="1">
                <a:latin typeface="Times New Roman" panose="02020603050405020304" pitchFamily="18" charset="0"/>
                <a:cs typeface="Times New Roman" panose="02020603050405020304" pitchFamily="18" charset="0"/>
              </a:rPr>
              <a:t>decrease </a:t>
            </a:r>
            <a:r>
              <a:rPr lang="en-US" altLang="zh-CN">
                <a:latin typeface="Times New Roman" panose="02020603050405020304" pitchFamily="18" charset="0"/>
                <a:cs typeface="Times New Roman" panose="02020603050405020304" pitchFamily="18" charset="0"/>
              </a:rPr>
              <a:t>in their generalization performance and </a:t>
            </a:r>
            <a:r>
              <a:rPr lang="en-US" altLang="zh-CN" b="1">
                <a:latin typeface="Times New Roman" panose="02020603050405020304" pitchFamily="18" charset="0"/>
                <a:cs typeface="Times New Roman" panose="02020603050405020304" pitchFamily="18" charset="0"/>
              </a:rPr>
              <a:t>harming </a:t>
            </a:r>
            <a:r>
              <a:rPr lang="en-US" altLang="zh-CN">
                <a:latin typeface="Times New Roman" panose="02020603050405020304" pitchFamily="18" charset="0"/>
                <a:cs typeface="Times New Roman" panose="02020603050405020304" pitchFamily="18" charset="0"/>
              </a:rPr>
              <a:t>the globally aggregated model.</a:t>
            </a:r>
            <a:endParaRPr lang="zh-CN" alt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403350" y="230400"/>
            <a:ext cx="6940789" cy="501650"/>
          </a:xfrm>
          <a:prstGeom prst="rect">
            <a:avLst/>
          </a:prstGeom>
          <a:noFill/>
        </p:spPr>
        <p:txBody>
          <a:bodyPr wrap="square" rtlCol="0">
            <a:spAutoFit/>
          </a:bodyPr>
          <a:lstStyle/>
          <a:p>
            <a:r>
              <a:rPr lang="en-US" altLang="zh-CN" sz="2665" b="1" dirty="0">
                <a:solidFill>
                  <a:schemeClr val="bg1"/>
                </a:solidFill>
                <a:latin typeface="微软雅黑" panose="020B0503020204020204" pitchFamily="34" charset="-122"/>
                <a:ea typeface="微软雅黑" panose="020B0503020204020204" pitchFamily="34" charset="-122"/>
              </a:rPr>
              <a:t>Related Work</a:t>
            </a:r>
            <a:endParaRPr lang="en-US" altLang="zh-CN" sz="2665" b="1"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509905" y="1131570"/>
            <a:ext cx="10615930" cy="3830955"/>
          </a:xfrm>
          <a:prstGeom prst="rect">
            <a:avLst/>
          </a:prstGeom>
          <a:noFill/>
        </p:spPr>
        <p:txBody>
          <a:bodyPr wrap="square" rtlCol="0">
            <a:spAutoFit/>
          </a:bodyPr>
          <a:p>
            <a:pPr marL="285750" indent="-285750">
              <a:lnSpc>
                <a:spcPct val="150000"/>
              </a:lnSpc>
              <a:buFont typeface="Arial" panose="020B0604020202020204" pitchFamily="34" charset="0"/>
              <a:buChar char="•"/>
            </a:pPr>
            <a:endParaRPr lang="zh-CN" altLang="zh-CN" kern="100" dirty="0">
              <a:effectLst/>
              <a:latin typeface="Times New Roman" panose="02020603050405020304" pitchFamily="18" charset="0"/>
              <a:cs typeface="Times New Roman" panose="02020603050405020304" pitchFamily="18" charset="0"/>
              <a:sym typeface="+mn-ea"/>
            </a:endParaRPr>
          </a:p>
          <a:p>
            <a:pPr marL="285750" indent="-285750">
              <a:lnSpc>
                <a:spcPct val="150000"/>
              </a:lnSpc>
              <a:buFont typeface="Arial" panose="020B0604020202020204" pitchFamily="34" charset="0"/>
              <a:buChar char="•"/>
            </a:pPr>
            <a:r>
              <a:rPr lang="en-US" altLang="zh-CN" kern="100" dirty="0">
                <a:effectLst/>
                <a:latin typeface="Times New Roman" panose="02020603050405020304" pitchFamily="18" charset="0"/>
                <a:cs typeface="Times New Roman" panose="02020603050405020304" pitchFamily="18" charset="0"/>
                <a:sym typeface="+mn-ea"/>
              </a:rPr>
              <a:t>The </a:t>
            </a:r>
            <a:r>
              <a:rPr lang="en-US" altLang="zh-CN" b="1" kern="100" dirty="0">
                <a:effectLst/>
                <a:latin typeface="Times New Roman" panose="02020603050405020304" pitchFamily="18" charset="0"/>
                <a:cs typeface="Times New Roman" panose="02020603050405020304" pitchFamily="18" charset="0"/>
                <a:sym typeface="+mn-ea"/>
              </a:rPr>
              <a:t>client-based methods</a:t>
            </a:r>
            <a:r>
              <a:rPr lang="en-US" altLang="zh-CN" kern="100" dirty="0">
                <a:effectLst/>
                <a:latin typeface="Times New Roman" panose="02020603050405020304" pitchFamily="18" charset="0"/>
                <a:cs typeface="Times New Roman" panose="02020603050405020304" pitchFamily="18" charset="0"/>
                <a:sym typeface="+mn-ea"/>
              </a:rPr>
              <a:t> [1-3] recognize clean clients without any noisy labels and then utilize the model trained on clean clients to correct the labels of noisy clients. As clean clients are regarded as references for noisy label detection, these methods are inapplicable </a:t>
            </a:r>
            <a:r>
              <a:rPr lang="en-US" altLang="zh-CN" b="1" kern="100" dirty="0">
                <a:effectLst/>
                <a:latin typeface="Times New Roman" panose="02020603050405020304" pitchFamily="18" charset="0"/>
                <a:cs typeface="Times New Roman" panose="02020603050405020304" pitchFamily="18" charset="0"/>
                <a:sym typeface="+mn-ea"/>
              </a:rPr>
              <a:t>in real-world scenarios where all the clients contain noisy labels.</a:t>
            </a:r>
            <a:endParaRPr lang="en-US" altLang="zh-CN" b="1" kern="100" dirty="0">
              <a:effectLst/>
              <a:latin typeface="Times New Roman" panose="02020603050405020304" pitchFamily="18" charset="0"/>
              <a:cs typeface="Times New Roman" panose="02020603050405020304" pitchFamily="18" charset="0"/>
              <a:sym typeface="+mn-ea"/>
            </a:endParaRPr>
          </a:p>
          <a:p>
            <a:pPr marL="285750" indent="-285750">
              <a:lnSpc>
                <a:spcPct val="150000"/>
              </a:lnSpc>
              <a:buFont typeface="Arial" panose="020B0604020202020204" pitchFamily="34" charset="0"/>
              <a:buChar char="•"/>
            </a:pPr>
            <a:endParaRPr lang="en-US" altLang="zh-CN" kern="100" dirty="0">
              <a:effectLst/>
              <a:latin typeface="Times New Roman" panose="02020603050405020304" pitchFamily="18" charset="0"/>
              <a:cs typeface="Times New Roman" panose="02020603050405020304" pitchFamily="18" charset="0"/>
              <a:sym typeface="+mn-ea"/>
            </a:endParaRPr>
          </a:p>
          <a:p>
            <a:pPr marL="285750" indent="-285750">
              <a:lnSpc>
                <a:spcPct val="150000"/>
              </a:lnSpc>
              <a:buFont typeface="Arial" panose="020B0604020202020204" pitchFamily="34" charset="0"/>
              <a:buChar char="•"/>
            </a:pPr>
            <a:r>
              <a:rPr lang="en-US" altLang="zh-CN" kern="100" dirty="0">
                <a:effectLst/>
                <a:latin typeface="Times New Roman" panose="02020603050405020304" pitchFamily="18" charset="0"/>
                <a:cs typeface="Times New Roman" panose="02020603050405020304" pitchFamily="18" charset="0"/>
                <a:sym typeface="+mn-ea"/>
              </a:rPr>
              <a:t>Many </a:t>
            </a:r>
            <a:r>
              <a:rPr lang="en-US" altLang="zh-CN" b="1" kern="100" dirty="0">
                <a:effectLst/>
                <a:latin typeface="Times New Roman" panose="02020603050405020304" pitchFamily="18" charset="0"/>
                <a:cs typeface="Times New Roman" panose="02020603050405020304" pitchFamily="18" charset="0"/>
                <a:sym typeface="+mn-ea"/>
              </a:rPr>
              <a:t>sample-based methods</a:t>
            </a:r>
            <a:r>
              <a:rPr lang="en-US" altLang="zh-CN" kern="100" dirty="0">
                <a:effectLst/>
                <a:latin typeface="Times New Roman" panose="02020603050405020304" pitchFamily="18" charset="0"/>
                <a:cs typeface="Times New Roman" panose="02020603050405020304" pitchFamily="18" charset="0"/>
                <a:sym typeface="+mn-ea"/>
              </a:rPr>
              <a:t> </a:t>
            </a:r>
            <a:r>
              <a:rPr lang="en-US" altLang="zh-CN" kern="100" dirty="0">
                <a:effectLst/>
                <a:latin typeface="Times New Roman" panose="02020603050405020304" pitchFamily="18" charset="0"/>
                <a:cs typeface="Times New Roman" panose="02020603050405020304" pitchFamily="18" charset="0"/>
                <a:sym typeface="+mn-ea"/>
              </a:rPr>
              <a:t>[4-5]</a:t>
            </a:r>
            <a:r>
              <a:rPr lang="en-US" altLang="zh-CN" kern="100" dirty="0">
                <a:effectLst/>
                <a:latin typeface="Times New Roman" panose="02020603050405020304" pitchFamily="18" charset="0"/>
                <a:cs typeface="Times New Roman" panose="02020603050405020304" pitchFamily="18" charset="0"/>
                <a:sym typeface="+mn-ea"/>
              </a:rPr>
              <a:t> directly detect noisy labels. However, limited information is considered for noisy label detection, these methods are </a:t>
            </a:r>
            <a:r>
              <a:rPr lang="en-US" altLang="zh-CN" b="1" kern="100" dirty="0">
                <a:effectLst/>
                <a:latin typeface="Times New Roman" panose="02020603050405020304" pitchFamily="18" charset="0"/>
                <a:cs typeface="Times New Roman" panose="02020603050405020304" pitchFamily="18" charset="0"/>
                <a:sym typeface="+mn-ea"/>
              </a:rPr>
              <a:t>less effective when labels are seriously poisoned</a:t>
            </a:r>
            <a:r>
              <a:rPr lang="en-US" altLang="zh-CN" kern="100" dirty="0">
                <a:effectLst/>
                <a:latin typeface="Times New Roman" panose="02020603050405020304" pitchFamily="18" charset="0"/>
                <a:cs typeface="Times New Roman" panose="02020603050405020304" pitchFamily="18" charset="0"/>
                <a:sym typeface="+mn-ea"/>
              </a:rPr>
              <a:t>.</a:t>
            </a:r>
            <a:endParaRPr lang="en-US" altLang="zh-CN" kern="100" dirty="0">
              <a:effectLst/>
              <a:latin typeface="Times New Roman" panose="02020603050405020304" pitchFamily="18" charset="0"/>
              <a:cs typeface="Times New Roman" panose="02020603050405020304" pitchFamily="18" charset="0"/>
              <a:sym typeface="+mn-ea"/>
            </a:endParaRPr>
          </a:p>
          <a:p>
            <a:pPr indent="0">
              <a:lnSpc>
                <a:spcPct val="150000"/>
              </a:lnSpc>
              <a:buFont typeface="Arial" panose="020B0604020202020204" pitchFamily="34" charset="0"/>
              <a:buNone/>
            </a:pPr>
            <a:endParaRPr lang="en-US" altLang="zh-CN" kern="100" dirty="0">
              <a:effectLst/>
              <a:latin typeface="Times New Roman" panose="02020603050405020304" pitchFamily="18" charset="0"/>
              <a:cs typeface="Times New Roman" panose="02020603050405020304" pitchFamily="18" charset="0"/>
              <a:sym typeface="+mn-ea"/>
            </a:endParaRPr>
          </a:p>
        </p:txBody>
      </p:sp>
      <p:sp>
        <p:nvSpPr>
          <p:cNvPr id="19" name="文本框 18"/>
          <p:cNvSpPr txBox="1"/>
          <p:nvPr/>
        </p:nvSpPr>
        <p:spPr>
          <a:xfrm>
            <a:off x="570620" y="5240784"/>
            <a:ext cx="11485276" cy="1168400"/>
          </a:xfrm>
          <a:prstGeom prst="rect">
            <a:avLst/>
          </a:prstGeom>
          <a:noFill/>
        </p:spPr>
        <p:txBody>
          <a:bodyPr wrap="square">
            <a:spAutoFit/>
          </a:bodyPr>
          <a:p>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[1] </a:t>
            </a:r>
            <a:r>
              <a:rPr lang="en-US" altLang="zh-CN" sz="1400" dirty="0">
                <a:effectLst/>
                <a:latin typeface="Times New Roman" panose="02020603050405020304" pitchFamily="18" charset="0"/>
                <a:ea typeface="宋体" panose="02010600030101010101" pitchFamily="2" charset="-122"/>
                <a:cs typeface="Times New Roman" panose="02020603050405020304" pitchFamily="18" charset="0"/>
              </a:rPr>
              <a:t>Xu, </a:t>
            </a:r>
            <a:r>
              <a:rPr lang="en-US" altLang="zh-CN" sz="1400" dirty="0" err="1">
                <a:effectLst/>
                <a:latin typeface="Times New Roman" panose="02020603050405020304" pitchFamily="18" charset="0"/>
                <a:ea typeface="宋体" panose="02010600030101010101" pitchFamily="2" charset="-122"/>
                <a:cs typeface="Times New Roman" panose="02020603050405020304" pitchFamily="18" charset="0"/>
              </a:rPr>
              <a:t>Jingyi</a:t>
            </a:r>
            <a:r>
              <a:rPr lang="en-US" altLang="zh-CN" sz="1400" dirty="0">
                <a:effectLst/>
                <a:latin typeface="Times New Roman" panose="02020603050405020304" pitchFamily="18" charset="0"/>
                <a:ea typeface="宋体" panose="02010600030101010101" pitchFamily="2" charset="-122"/>
                <a:cs typeface="Times New Roman" panose="02020603050405020304" pitchFamily="18" charset="0"/>
              </a:rPr>
              <a:t>, et al. "</a:t>
            </a:r>
            <a:r>
              <a:rPr lang="en-US" altLang="zh-CN" sz="1400" dirty="0" err="1">
                <a:effectLst/>
                <a:latin typeface="Times New Roman" panose="02020603050405020304" pitchFamily="18" charset="0"/>
                <a:ea typeface="宋体" panose="02010600030101010101" pitchFamily="2" charset="-122"/>
                <a:cs typeface="Times New Roman" panose="02020603050405020304" pitchFamily="18" charset="0"/>
              </a:rPr>
              <a:t>Fedcorr</a:t>
            </a:r>
            <a:r>
              <a:rPr lang="en-US" altLang="zh-CN" sz="1400" dirty="0">
                <a:effectLst/>
                <a:latin typeface="Times New Roman" panose="02020603050405020304" pitchFamily="18" charset="0"/>
                <a:ea typeface="宋体" panose="02010600030101010101" pitchFamily="2" charset="-122"/>
                <a:cs typeface="Times New Roman" panose="02020603050405020304" pitchFamily="18" charset="0"/>
              </a:rPr>
              <a:t>: Multi-stage federated learning for label noise correction ".in CVPR 2022.</a:t>
            </a:r>
            <a:endParaRPr lang="en-US" altLang="zh-CN" sz="14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kern="100" dirty="0" err="1">
                <a:effectLst/>
                <a:latin typeface="Times New Roman" panose="02020603050405020304" pitchFamily="18" charset="0"/>
                <a:ea typeface="宋体" panose="02010600030101010101" pitchFamily="2" charset="-122"/>
                <a:cs typeface="Times New Roman" panose="02020603050405020304" pitchFamily="18" charset="0"/>
              </a:rPr>
              <a:t>Nannan</a:t>
            </a:r>
            <a:r>
              <a:rPr lang="en-US"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 Wu, Li Yu</a:t>
            </a:r>
            <a:r>
              <a:rPr lang="zh-CN" altLang="en-US" sz="1400" dirty="0">
                <a:latin typeface="Times New Roman" panose="02020603050405020304" pitchFamily="18" charset="0"/>
                <a:cs typeface="Times New Roman" panose="02020603050405020304" pitchFamily="18" charset="0"/>
              </a:rPr>
              <a:t>, et al</a:t>
            </a:r>
            <a:r>
              <a:rPr lang="en-US" altLang="zh-CN" sz="1400" dirty="0">
                <a:latin typeface="Times New Roman" panose="02020603050405020304" pitchFamily="18" charset="0"/>
                <a:cs typeface="Times New Roman" panose="02020603050405020304" pitchFamily="18" charset="0"/>
              </a:rPr>
              <a:t>.</a:t>
            </a:r>
            <a:r>
              <a:rPr lang="en-US" altLang="zh-CN" sz="14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kern="100" dirty="0" err="1">
                <a:effectLst/>
                <a:latin typeface="Times New Roman" panose="02020603050405020304" pitchFamily="18" charset="0"/>
                <a:ea typeface="宋体" panose="02010600030101010101" pitchFamily="2" charset="-122"/>
                <a:cs typeface="Times New Roman" panose="02020603050405020304" pitchFamily="18" charset="0"/>
              </a:rPr>
              <a:t>Fednoro</a:t>
            </a:r>
            <a:r>
              <a:rPr lang="en-US"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 Towards noise-robust fed-</a:t>
            </a:r>
            <a:r>
              <a:rPr lang="en-US" altLang="zh-CN" sz="1400" kern="100" dirty="0" err="1">
                <a:effectLst/>
                <a:latin typeface="Times New Roman" panose="02020603050405020304" pitchFamily="18" charset="0"/>
                <a:ea typeface="宋体" panose="02010600030101010101" pitchFamily="2" charset="-122"/>
                <a:cs typeface="Times New Roman" panose="02020603050405020304" pitchFamily="18" charset="0"/>
              </a:rPr>
              <a:t>erated</a:t>
            </a:r>
            <a:r>
              <a:rPr lang="en-US"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 learning by addressing class imbalance and </a:t>
            </a:r>
            <a:r>
              <a:rPr lang="en-US" altLang="zh-CN" sz="1400" kern="100" dirty="0" err="1">
                <a:effectLst/>
                <a:latin typeface="Times New Roman" panose="02020603050405020304" pitchFamily="18" charset="0"/>
                <a:ea typeface="宋体" panose="02010600030101010101" pitchFamily="2" charset="-122"/>
                <a:cs typeface="Times New Roman" panose="02020603050405020304" pitchFamily="18" charset="0"/>
              </a:rPr>
              <a:t>labelnoise</a:t>
            </a:r>
            <a:r>
              <a:rPr lang="en-US"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 heterogeneity</a:t>
            </a:r>
            <a:r>
              <a:rPr lang="en-US" altLang="zh-CN" sz="14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 .in IJCAI 2023.</a:t>
            </a:r>
            <a:endParaRPr lang="en-US" alt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400" kern="100" dirty="0">
                <a:latin typeface="Times New Roman" panose="02020603050405020304" pitchFamily="18" charset="0"/>
                <a:ea typeface="宋体" panose="02010600030101010101" pitchFamily="2" charset="-122"/>
                <a:cs typeface="Times New Roman" panose="02020603050405020304" pitchFamily="18" charset="0"/>
              </a:rPr>
              <a:t>[3] </a:t>
            </a:r>
            <a:r>
              <a:rPr lang="en-US" altLang="zh-CN" sz="1400" dirty="0">
                <a:effectLst/>
                <a:latin typeface="Times New Roman" panose="02020603050405020304" pitchFamily="18" charset="0"/>
                <a:ea typeface="宋体" panose="02010600030101010101" pitchFamily="2" charset="-122"/>
                <a:cs typeface="Times New Roman" panose="02020603050405020304" pitchFamily="18" charset="0"/>
              </a:rPr>
              <a:t>Lu, Yang, et al. "Federated learning with extremely noisy clients via negative distillation</a:t>
            </a:r>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4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dirty="0">
                <a:effectLst/>
                <a:latin typeface="Times New Roman" panose="02020603050405020304" pitchFamily="18" charset="0"/>
                <a:ea typeface="宋体" panose="02010600030101010101" pitchFamily="2" charset="-122"/>
                <a:cs typeface="Times New Roman" panose="02020603050405020304" pitchFamily="18" charset="0"/>
              </a:rPr>
              <a:t>in AAAI 2024.</a:t>
            </a:r>
            <a:endParaRPr lang="en-US" altLang="zh-CN" sz="14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[4] </a:t>
            </a:r>
            <a:r>
              <a:rPr lang="en-US" altLang="zh-CN" sz="1400" kern="100" dirty="0" err="1">
                <a:effectLst/>
                <a:latin typeface="Times New Roman" panose="02020603050405020304" pitchFamily="18" charset="0"/>
                <a:ea typeface="宋体" panose="02010600030101010101" pitchFamily="2" charset="-122"/>
                <a:cs typeface="Times New Roman" panose="02020603050405020304" pitchFamily="18" charset="0"/>
              </a:rPr>
              <a:t>FedRN</a:t>
            </a:r>
            <a:r>
              <a:rPr lang="en-US"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 Exploiting k-reliable neighbors towards robust federated learning. In </a:t>
            </a:r>
            <a:r>
              <a:rPr lang="en-US" altLang="zh-CN" sz="1400" kern="100" dirty="0">
                <a:effectLst/>
                <a:latin typeface="Times New Roman" panose="02020603050405020304" pitchFamily="18" charset="0"/>
                <a:ea typeface="等线" panose="02010600030101010101" charset="-122"/>
                <a:cs typeface="Times New Roman" panose="02020603050405020304" pitchFamily="18" charset="0"/>
              </a:rPr>
              <a:t> CIKM 2022.</a:t>
            </a:r>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[5] </a:t>
            </a:r>
            <a:r>
              <a:rPr lang="en-US" altLang="zh-CN" sz="1400" kern="100" dirty="0">
                <a:effectLst/>
                <a:latin typeface="Times New Roman" panose="02020603050405020304" pitchFamily="18" charset="0"/>
                <a:ea typeface="宋体" panose="02010600030101010101" pitchFamily="2" charset="-122"/>
                <a:cs typeface="Times New Roman" panose="02020603050405020304" pitchFamily="18" charset="0"/>
              </a:rPr>
              <a:t>Learning cautiously in federated learning with noisy and heterogeneous clients. In ICME 2023</a:t>
            </a:r>
            <a:endParaRPr lang="en-US" alt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0" name="文本框 19"/>
          <p:cNvSpPr txBox="1"/>
          <p:nvPr/>
        </p:nvSpPr>
        <p:spPr>
          <a:xfrm>
            <a:off x="403350" y="230400"/>
            <a:ext cx="6940789" cy="501650"/>
          </a:xfrm>
          <a:prstGeom prst="rect">
            <a:avLst/>
          </a:prstGeom>
          <a:noFill/>
        </p:spPr>
        <p:txBody>
          <a:bodyPr wrap="square" rtlCol="0">
            <a:spAutoFit/>
          </a:bodyPr>
          <a:lstStyle/>
          <a:p>
            <a:r>
              <a:rPr lang="en-US" altLang="zh-CN" sz="2665" b="1" dirty="0">
                <a:solidFill>
                  <a:schemeClr val="bg1"/>
                </a:solidFill>
                <a:latin typeface="微软雅黑" panose="020B0503020204020204" pitchFamily="34" charset="-122"/>
                <a:ea typeface="微软雅黑" panose="020B0503020204020204" pitchFamily="34" charset="-122"/>
              </a:rPr>
              <a:t>Proposed Method</a:t>
            </a:r>
            <a:endParaRPr lang="en-US" altLang="zh-CN" sz="2665" b="1"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5623560" y="1849755"/>
            <a:ext cx="6568440" cy="4165600"/>
          </a:xfrm>
          <a:prstGeom prst="rect">
            <a:avLst/>
          </a:prstGeom>
        </p:spPr>
      </p:pic>
      <p:sp>
        <p:nvSpPr>
          <p:cNvPr id="5" name="文本框 4"/>
          <p:cNvSpPr txBox="1"/>
          <p:nvPr/>
        </p:nvSpPr>
        <p:spPr>
          <a:xfrm>
            <a:off x="254635" y="1941830"/>
            <a:ext cx="5494655" cy="3338195"/>
          </a:xfrm>
          <a:prstGeom prst="rect">
            <a:avLst/>
          </a:prstGeom>
          <a:noFill/>
        </p:spPr>
        <p:txBody>
          <a:bodyPr wrap="square" rtlCol="0">
            <a:noAutofit/>
          </a:bodyPr>
          <a:p>
            <a:pPr marL="342900" indent="-342900">
              <a:lnSpc>
                <a:spcPct val="110000"/>
              </a:lnSpc>
              <a:spcBef>
                <a:spcPts val="300"/>
              </a:spcBef>
              <a:spcAft>
                <a:spcPts val="300"/>
              </a:spcAft>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We propose a distribution-based noisy label detection method, </a:t>
            </a:r>
            <a:r>
              <a:rPr lang="en-US" altLang="zh-CN" b="1">
                <a:latin typeface="Times New Roman" panose="02020603050405020304" pitchFamily="18" charset="0"/>
                <a:cs typeface="Times New Roman" panose="02020603050405020304" pitchFamily="18" charset="0"/>
              </a:rPr>
              <a:t>FedFDC</a:t>
            </a:r>
            <a:r>
              <a:rPr lang="en-US" altLang="zh-CN">
                <a:latin typeface="Times New Roman" panose="02020603050405020304" pitchFamily="18" charset="0"/>
                <a:cs typeface="Times New Roman" panose="02020603050405020304" pitchFamily="18" charset="0"/>
              </a:rPr>
              <a:t>, which enhances noisy label detection with the help of global feature distribution, thus improving the FL performance.</a:t>
            </a:r>
            <a:endParaRPr lang="en-US" altLang="zh-CN">
              <a:latin typeface="Times New Roman" panose="02020603050405020304" pitchFamily="18" charset="0"/>
              <a:cs typeface="Times New Roman" panose="02020603050405020304" pitchFamily="18" charset="0"/>
            </a:endParaRPr>
          </a:p>
          <a:p>
            <a:pPr marL="342900" indent="-342900">
              <a:lnSpc>
                <a:spcPct val="110000"/>
              </a:lnSpc>
              <a:spcBef>
                <a:spcPts val="300"/>
              </a:spcBef>
              <a:spcAft>
                <a:spcPts val="300"/>
              </a:spcAft>
              <a:buFont typeface="Arial" panose="020B0604020202020204" pitchFamily="34" charset="0"/>
              <a:buChar char="•"/>
            </a:pPr>
            <a:endParaRPr lang="en-US" altLang="zh-CN">
              <a:latin typeface="Times New Roman" panose="02020603050405020304" pitchFamily="18" charset="0"/>
              <a:cs typeface="Times New Roman" panose="02020603050405020304" pitchFamily="18" charset="0"/>
            </a:endParaRPr>
          </a:p>
          <a:p>
            <a:pPr marL="342900" indent="-342900">
              <a:lnSpc>
                <a:spcPct val="110000"/>
              </a:lnSpc>
              <a:spcBef>
                <a:spcPts val="300"/>
              </a:spcBef>
              <a:spcAft>
                <a:spcPts val="300"/>
              </a:spcAft>
              <a:buFont typeface="Arial" panose="020B0604020202020204" pitchFamily="34" charset="0"/>
              <a:buChar char="•"/>
            </a:pPr>
            <a:r>
              <a:rPr lang="en-US" altLang="zh-CN">
                <a:latin typeface="Times New Roman" panose="02020603050405020304" pitchFamily="18" charset="0"/>
                <a:cs typeface="Times New Roman" panose="02020603050405020304" pitchFamily="18" charset="0"/>
              </a:rPr>
              <a:t>We design a </a:t>
            </a:r>
            <a:r>
              <a:rPr lang="en-US" altLang="zh-CN" b="1">
                <a:latin typeface="Times New Roman" panose="02020603050405020304" pitchFamily="18" charset="0"/>
                <a:cs typeface="Times New Roman" panose="02020603050405020304" pitchFamily="18" charset="0"/>
              </a:rPr>
              <a:t>TDC </a:t>
            </a:r>
            <a:r>
              <a:rPr lang="en-US" altLang="zh-CN">
                <a:latin typeface="Times New Roman" panose="02020603050405020304" pitchFamily="18" charset="0"/>
                <a:cs typeface="Times New Roman" panose="02020603050405020304" pitchFamily="18" charset="0"/>
              </a:rPr>
              <a:t>mechanism to correct noisy labels in FL. It considers the consistency of the distributions to which the dual views belong and the continuity of label correction, thereby increasing sample utilization and improving reliability.</a:t>
            </a:r>
            <a:endParaRPr lang="en-US" altLang="zh-CN">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3350" y="230400"/>
            <a:ext cx="6940789" cy="501650"/>
          </a:xfrm>
          <a:prstGeom prst="rect">
            <a:avLst/>
          </a:prstGeom>
          <a:noFill/>
        </p:spPr>
        <p:txBody>
          <a:bodyPr wrap="square" rtlCol="0">
            <a:spAutoFit/>
          </a:bodyPr>
          <a:lstStyle/>
          <a:p>
            <a:r>
              <a:rPr lang="en-US" altLang="zh-CN" sz="2665" b="1">
                <a:solidFill>
                  <a:schemeClr val="bg1"/>
                </a:solidFill>
                <a:latin typeface="Times New Roman" panose="02020603050405020304" pitchFamily="18" charset="0"/>
                <a:cs typeface="Times New Roman" panose="02020603050405020304" pitchFamily="18" charset="0"/>
                <a:sym typeface="+mn-ea"/>
              </a:rPr>
              <a:t>Experimental </a:t>
            </a:r>
            <a:r>
              <a:rPr lang="en-US" altLang="zh-CN" sz="2665"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Setting</a:t>
            </a:r>
            <a:endParaRPr lang="en-US" altLang="zh-CN" sz="2665"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6" name="文本框 5"/>
          <p:cNvSpPr txBox="1"/>
          <p:nvPr/>
        </p:nvSpPr>
        <p:spPr>
          <a:xfrm>
            <a:off x="694690" y="1871345"/>
            <a:ext cx="10377170" cy="2999740"/>
          </a:xfrm>
          <a:prstGeom prst="rect">
            <a:avLst/>
          </a:prstGeom>
          <a:noFill/>
        </p:spPr>
        <p:txBody>
          <a:bodyPr wrap="square" rtlCol="0" anchor="t">
            <a:spAutoFit/>
          </a:bodyPr>
          <a:p>
            <a:pPr>
              <a:lnSpc>
                <a:spcPct val="150000"/>
              </a:lnSpc>
            </a:pPr>
            <a:r>
              <a:rPr lang="en-US" altLang="zh-CN" b="1">
                <a:latin typeface="Times New Roman" panose="02020603050405020304" pitchFamily="18" charset="0"/>
                <a:cs typeface="Times New Roman" panose="02020603050405020304" pitchFamily="18" charset="0"/>
              </a:rPr>
              <a:t>Datasets:</a:t>
            </a:r>
            <a:r>
              <a:rPr lang="en-US" altLang="zh-CN">
                <a:latin typeface="Times New Roman" panose="02020603050405020304" pitchFamily="18" charset="0"/>
                <a:cs typeface="Times New Roman" panose="02020603050405020304" pitchFamily="18" charset="0"/>
              </a:rPr>
              <a:t> We validate FedFDC on three classic benchmark datasets, which include two synthetic noisy label datasets: CIFAR-10 and CIFAR-100 , as well as one real-world noisy label dataset, Animal-10N . </a:t>
            </a:r>
            <a:endParaRPr lang="en-US" altLang="zh-CN">
              <a:latin typeface="Times New Roman" panose="02020603050405020304" pitchFamily="18" charset="0"/>
              <a:cs typeface="Times New Roman" panose="02020603050405020304" pitchFamily="18" charset="0"/>
            </a:endParaRPr>
          </a:p>
          <a:p>
            <a:pPr>
              <a:lnSpc>
                <a:spcPct val="150000"/>
              </a:lnSpc>
            </a:pPr>
            <a:endParaRPr lang="en-US" altLang="zh-CN">
              <a:latin typeface="Times New Roman" panose="02020603050405020304" pitchFamily="18" charset="0"/>
              <a:cs typeface="Times New Roman" panose="02020603050405020304" pitchFamily="18" charset="0"/>
            </a:endParaRPr>
          </a:p>
          <a:p>
            <a:pPr>
              <a:lnSpc>
                <a:spcPct val="150000"/>
              </a:lnSpc>
            </a:pPr>
            <a:r>
              <a:rPr lang="en-US" altLang="zh-CN" b="1">
                <a:latin typeface="Times New Roman" panose="02020603050405020304" pitchFamily="18" charset="0"/>
                <a:cs typeface="Times New Roman" panose="02020603050405020304" pitchFamily="18" charset="0"/>
              </a:rPr>
              <a:t>Label Noise Settin</a:t>
            </a:r>
            <a:r>
              <a:rPr lang="en-US" altLang="zh-CN" b="1">
                <a:latin typeface="Times New Roman" panose="02020603050405020304" pitchFamily="18" charset="0"/>
                <a:cs typeface="Times New Roman" panose="02020603050405020304" pitchFamily="18" charset="0"/>
              </a:rPr>
              <a:t>gs</a:t>
            </a:r>
            <a:r>
              <a:rPr lang="en-US" altLang="zh-CN">
                <a:latin typeface="Times New Roman" panose="02020603050405020304" pitchFamily="18" charset="0"/>
                <a:cs typeface="Times New Roman" panose="02020603050405020304" pitchFamily="18" charset="0"/>
              </a:rPr>
              <a:t>: For CIFAR10 and CIFAR100 datasets, two widely-used corruption methods, symmetric flipping (Sym) and pair flipping (Pair), are applied to simulate the wrongly labeled cases. The images in Animal-10N are crawled from multiple online search engines, with a label noise rate of approximately 8%.</a:t>
            </a:r>
            <a:endParaRPr lang="en-US" altLang="zh-CN">
              <a:latin typeface="Times New Roman" panose="02020603050405020304" pitchFamily="18" charset="0"/>
              <a:cs typeface="Times New Roman" panose="02020603050405020304" pitchFamily="18" charset="0"/>
            </a:endParaRPr>
          </a:p>
          <a:p>
            <a:pPr>
              <a:lnSpc>
                <a:spcPct val="150000"/>
              </a:lnSpc>
            </a:pPr>
            <a:endParaRPr lang="en-US" altLang="zh-CN">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3350" y="230400"/>
            <a:ext cx="6940789" cy="501650"/>
          </a:xfrm>
          <a:prstGeom prst="rect">
            <a:avLst/>
          </a:prstGeom>
          <a:noFill/>
        </p:spPr>
        <p:txBody>
          <a:bodyPr wrap="square" rtlCol="0">
            <a:spAutoFit/>
          </a:bodyPr>
          <a:lstStyle/>
          <a:p>
            <a:r>
              <a:rPr lang="en-US" altLang="zh-CN" sz="2665" b="1">
                <a:solidFill>
                  <a:schemeClr val="bg1"/>
                </a:solidFill>
                <a:latin typeface="Times New Roman" panose="02020603050405020304" pitchFamily="18" charset="0"/>
                <a:cs typeface="Times New Roman" panose="02020603050405020304" pitchFamily="18" charset="0"/>
                <a:sym typeface="+mn-ea"/>
              </a:rPr>
              <a:t>Experimental Results</a:t>
            </a:r>
            <a:endParaRPr lang="en-US" altLang="zh-CN" sz="2665"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3" name="图片 2"/>
          <p:cNvPicPr>
            <a:picLocks noChangeAspect="1"/>
          </p:cNvPicPr>
          <p:nvPr/>
        </p:nvPicPr>
        <p:blipFill>
          <a:blip r:embed="rId1"/>
          <a:stretch>
            <a:fillRect/>
          </a:stretch>
        </p:blipFill>
        <p:spPr>
          <a:xfrm>
            <a:off x="88265" y="1810385"/>
            <a:ext cx="7936230" cy="2611120"/>
          </a:xfrm>
          <a:prstGeom prst="rect">
            <a:avLst/>
          </a:prstGeom>
        </p:spPr>
      </p:pic>
      <p:pic>
        <p:nvPicPr>
          <p:cNvPr id="4" name="图片 3"/>
          <p:cNvPicPr>
            <a:picLocks noChangeAspect="1"/>
          </p:cNvPicPr>
          <p:nvPr/>
        </p:nvPicPr>
        <p:blipFill>
          <a:blip r:embed="rId2"/>
          <a:stretch>
            <a:fillRect/>
          </a:stretch>
        </p:blipFill>
        <p:spPr>
          <a:xfrm>
            <a:off x="7954010" y="2053590"/>
            <a:ext cx="4086860" cy="2246630"/>
          </a:xfrm>
          <a:prstGeom prst="rect">
            <a:avLst/>
          </a:prstGeom>
        </p:spPr>
      </p:pic>
      <p:sp>
        <p:nvSpPr>
          <p:cNvPr id="6" name="文本框 5"/>
          <p:cNvSpPr txBox="1"/>
          <p:nvPr/>
        </p:nvSpPr>
        <p:spPr>
          <a:xfrm>
            <a:off x="542290" y="4808855"/>
            <a:ext cx="11035030" cy="922020"/>
          </a:xfrm>
          <a:prstGeom prst="rect">
            <a:avLst/>
          </a:prstGeom>
          <a:noFill/>
        </p:spPr>
        <p:txBody>
          <a:bodyPr wrap="square" rtlCol="0" anchor="t">
            <a:spAutoFit/>
          </a:bodyPr>
          <a:p>
            <a:pPr>
              <a:lnSpc>
                <a:spcPct val="150000"/>
              </a:lnSpc>
            </a:pPr>
            <a:r>
              <a:rPr lang="en-US" altLang="zh-CN">
                <a:latin typeface="Times New Roman" panose="02020603050405020304" pitchFamily="18" charset="0"/>
                <a:cs typeface="Times New Roman" panose="02020603050405020304" pitchFamily="18" charset="0"/>
              </a:rPr>
              <a:t>Overall, FedFDC consistently achieves the best test accuracies across different noise levels for Sym and Pair noise types, with particularly significant outperformance in extremely noisy scenarios.</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nvSpPr>
        <p:spPr>
          <a:xfrm>
            <a:off x="403350" y="230400"/>
            <a:ext cx="6940789" cy="501650"/>
          </a:xfrm>
          <a:prstGeom prst="rect">
            <a:avLst/>
          </a:prstGeom>
          <a:noFill/>
        </p:spPr>
        <p:txBody>
          <a:bodyPr wrap="square" rtlCol="0">
            <a:spAutoFit/>
          </a:bodyPr>
          <a:lstStyle/>
          <a:p>
            <a:r>
              <a:rPr lang="en-US" altLang="zh-CN" sz="2665" b="1">
                <a:solidFill>
                  <a:schemeClr val="bg1"/>
                </a:solidFill>
                <a:latin typeface="Times New Roman" panose="02020603050405020304" pitchFamily="18" charset="0"/>
                <a:cs typeface="Times New Roman" panose="02020603050405020304" pitchFamily="18" charset="0"/>
                <a:sym typeface="+mn-ea"/>
              </a:rPr>
              <a:t>Ablation Study</a:t>
            </a:r>
            <a:endParaRPr lang="en-US" altLang="zh-CN" sz="2665"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pic>
        <p:nvPicPr>
          <p:cNvPr id="2" name="图片 1"/>
          <p:cNvPicPr>
            <a:picLocks noChangeAspect="1"/>
          </p:cNvPicPr>
          <p:nvPr/>
        </p:nvPicPr>
        <p:blipFill>
          <a:blip r:embed="rId1"/>
          <a:stretch>
            <a:fillRect/>
          </a:stretch>
        </p:blipFill>
        <p:spPr>
          <a:xfrm>
            <a:off x="3261360" y="1104265"/>
            <a:ext cx="5447030" cy="2449195"/>
          </a:xfrm>
          <a:prstGeom prst="rect">
            <a:avLst/>
          </a:prstGeom>
        </p:spPr>
      </p:pic>
      <p:pic>
        <p:nvPicPr>
          <p:cNvPr id="3" name="图片 2"/>
          <p:cNvPicPr>
            <a:picLocks noChangeAspect="1"/>
          </p:cNvPicPr>
          <p:nvPr/>
        </p:nvPicPr>
        <p:blipFill>
          <a:blip r:embed="rId2"/>
          <a:stretch>
            <a:fillRect/>
          </a:stretch>
        </p:blipFill>
        <p:spPr>
          <a:xfrm>
            <a:off x="1473200" y="3572510"/>
            <a:ext cx="9719310" cy="30473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椭圆 24"/>
          <p:cNvSpPr/>
          <p:nvPr/>
        </p:nvSpPr>
        <p:spPr>
          <a:xfrm>
            <a:off x="-495564" y="3094898"/>
            <a:ext cx="991127" cy="991127"/>
          </a:xfrm>
          <a:prstGeom prst="ellipse">
            <a:avLst/>
          </a:prstGeom>
          <a:solidFill>
            <a:schemeClr val="accent1"/>
          </a:solidFill>
          <a:ln>
            <a:noFill/>
          </a:ln>
          <a:effectLst>
            <a:outerShdw blurRad="342900" dist="368300" dir="8100000" algn="tr" rotWithShape="0">
              <a:schemeClr val="bg2">
                <a:lumMod val="7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6" name="椭圆 25"/>
          <p:cNvSpPr/>
          <p:nvPr/>
        </p:nvSpPr>
        <p:spPr>
          <a:xfrm>
            <a:off x="11696438" y="5464753"/>
            <a:ext cx="991127" cy="991127"/>
          </a:xfrm>
          <a:prstGeom prst="ellipse">
            <a:avLst/>
          </a:prstGeom>
          <a:solidFill>
            <a:schemeClr val="accent1">
              <a:lumMod val="60000"/>
              <a:lumOff val="40000"/>
            </a:schemeClr>
          </a:solidFill>
          <a:ln>
            <a:noFill/>
          </a:ln>
          <a:effectLst>
            <a:outerShdw blurRad="342900" dist="177800" dir="8100000" algn="tr" rotWithShape="0">
              <a:srgbClr val="353334">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27" name="组合 26"/>
          <p:cNvGrpSpPr/>
          <p:nvPr/>
        </p:nvGrpSpPr>
        <p:grpSpPr>
          <a:xfrm>
            <a:off x="4798586" y="773504"/>
            <a:ext cx="653085" cy="653085"/>
            <a:chOff x="4429874" y="828553"/>
            <a:chExt cx="653085" cy="653085"/>
          </a:xfrm>
        </p:grpSpPr>
        <p:sp>
          <p:nvSpPr>
            <p:cNvPr id="28" name="椭圆 27"/>
            <p:cNvSpPr/>
            <p:nvPr/>
          </p:nvSpPr>
          <p:spPr>
            <a:xfrm rot="16200000" flipV="1">
              <a:off x="4429874" y="828553"/>
              <a:ext cx="653085" cy="653085"/>
            </a:xfrm>
            <a:prstGeom prst="ellipse">
              <a:avLst/>
            </a:prstGeom>
            <a:gradFill>
              <a:gsLst>
                <a:gs pos="0">
                  <a:schemeClr val="accent1">
                    <a:lumMod val="5000"/>
                    <a:lumOff val="95000"/>
                  </a:schemeClr>
                </a:gs>
                <a:gs pos="100000">
                  <a:srgbClr val="F4F5F7"/>
                </a:gs>
              </a:gsLst>
              <a:lin ang="5400000" scaled="1"/>
            </a:gradFill>
            <a:ln>
              <a:noFill/>
            </a:ln>
            <a:effectLst>
              <a:outerShdw blurRad="177800" dist="228600" dir="8100000" algn="tr"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29" name="椭圆 28"/>
            <p:cNvSpPr/>
            <p:nvPr/>
          </p:nvSpPr>
          <p:spPr>
            <a:xfrm rot="16200000" flipV="1">
              <a:off x="4429874" y="847938"/>
              <a:ext cx="624059" cy="624059"/>
            </a:xfrm>
            <a:prstGeom prst="ellipse">
              <a:avLst/>
            </a:prstGeom>
            <a:gradFill>
              <a:gsLst>
                <a:gs pos="0">
                  <a:schemeClr val="accent1">
                    <a:lumMod val="5000"/>
                    <a:lumOff val="95000"/>
                  </a:schemeClr>
                </a:gs>
                <a:gs pos="100000">
                  <a:srgbClr val="F4F5F7"/>
                </a:gs>
              </a:gsLst>
              <a:lin ang="5400000" scaled="1"/>
            </a:gradFill>
            <a:ln>
              <a:noFill/>
            </a:ln>
            <a:effectLst>
              <a:innerShdw blurRad="317500" dist="177800" dir="18360000">
                <a:schemeClr val="tx1">
                  <a:lumMod val="65000"/>
                  <a:lumOff val="35000"/>
                  <a:alpha val="3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grpSp>
        <p:nvGrpSpPr>
          <p:cNvPr id="30" name="组合 29"/>
          <p:cNvGrpSpPr/>
          <p:nvPr/>
        </p:nvGrpSpPr>
        <p:grpSpPr>
          <a:xfrm>
            <a:off x="10996040" y="1381806"/>
            <a:ext cx="1195960" cy="1195961"/>
            <a:chOff x="10289327" y="881580"/>
            <a:chExt cx="1309667" cy="1309667"/>
          </a:xfrm>
          <a:solidFill>
            <a:schemeClr val="accent1"/>
          </a:solidFill>
        </p:grpSpPr>
        <p:sp>
          <p:nvSpPr>
            <p:cNvPr id="31" name="椭圆 30"/>
            <p:cNvSpPr/>
            <p:nvPr/>
          </p:nvSpPr>
          <p:spPr>
            <a:xfrm>
              <a:off x="10569039" y="1065966"/>
              <a:ext cx="922708" cy="922707"/>
            </a:xfrm>
            <a:prstGeom prst="ellipse">
              <a:avLst/>
            </a:prstGeom>
            <a:grpFill/>
            <a:ln>
              <a:noFill/>
            </a:ln>
            <a:effectLst>
              <a:outerShdw blurRad="660400" dist="4064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32" name="椭圆 31"/>
            <p:cNvSpPr/>
            <p:nvPr/>
          </p:nvSpPr>
          <p:spPr>
            <a:xfrm>
              <a:off x="10289327" y="881580"/>
              <a:ext cx="1309667" cy="1309667"/>
            </a:xfrm>
            <a:prstGeom prst="ellipse">
              <a:avLst/>
            </a:prstGeom>
            <a:grpFill/>
            <a:ln>
              <a:noFill/>
            </a:ln>
            <a:effectLst>
              <a:innerShdw blurRad="482600" dist="749300" dir="18900000">
                <a:schemeClr val="bg2">
                  <a:lumMod val="25000"/>
                  <a:alpha val="42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sp>
        <p:nvSpPr>
          <p:cNvPr id="21" name="文本框 20"/>
          <p:cNvSpPr txBox="1"/>
          <p:nvPr/>
        </p:nvSpPr>
        <p:spPr>
          <a:xfrm>
            <a:off x="1162685" y="1994535"/>
            <a:ext cx="9360535" cy="645160"/>
          </a:xfrm>
          <a:prstGeom prst="rect">
            <a:avLst/>
          </a:prstGeom>
          <a:noFill/>
        </p:spPr>
        <p:txBody>
          <a:bodyPr wrap="square" rtlCol="0">
            <a:spAutoFit/>
          </a:bodyPr>
          <a:lstStyle/>
          <a:p>
            <a:pPr algn="ctr"/>
            <a:r>
              <a:rPr lang="en-US" altLang="zh-CN" sz="3600" b="1">
                <a:latin typeface="Times New Roman" panose="02020603050405020304" pitchFamily="18" charset="0"/>
                <a:cs typeface="Times New Roman" panose="02020603050405020304" pitchFamily="18" charset="0"/>
                <a:sym typeface="+mn-ea"/>
              </a:rPr>
              <a:t>Thank  you!</a:t>
            </a:r>
            <a:endParaRPr lang="en-US" altLang="zh-CN" sz="36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Subtitle 2"/>
          <p:cNvSpPr>
            <a:spLocks noGrp="1"/>
          </p:cNvSpPr>
          <p:nvPr>
            <p:ph type="subTitle" idx="1"/>
          </p:nvPr>
        </p:nvSpPr>
        <p:spPr>
          <a:xfrm>
            <a:off x="1162685" y="2951480"/>
            <a:ext cx="9833610" cy="1674495"/>
          </a:xfrm>
        </p:spPr>
        <p:txBody>
          <a:bodyPr>
            <a:normAutofit/>
          </a:bodyPr>
          <a:p>
            <a:pPr marL="0" indent="0" algn="ctr">
              <a:buNone/>
            </a:pPr>
            <a:r>
              <a:rPr lang="en-US" altLang="zh-CN" dirty="0" err="1">
                <a:latin typeface="Times New Roman" panose="02020603050405020304" pitchFamily="18" charset="0"/>
                <a:ea typeface="+mn-lt"/>
                <a:cs typeface="Times New Roman" panose="02020603050405020304" pitchFamily="18" charset="0"/>
              </a:rPr>
              <a:t>Yali Ma</a:t>
            </a:r>
            <a:r>
              <a:rPr lang="en-US" altLang="zh-CN" baseline="30000" dirty="0">
                <a:latin typeface="Times New Roman" panose="02020603050405020304" pitchFamily="18" charset="0"/>
                <a:ea typeface="+mn-lt"/>
                <a:cs typeface="Times New Roman" panose="02020603050405020304" pitchFamily="18" charset="0"/>
              </a:rPr>
              <a:t>1</a:t>
            </a:r>
            <a:r>
              <a:rPr lang="en-US" altLang="zh-CN" dirty="0">
                <a:latin typeface="Times New Roman" panose="02020603050405020304" pitchFamily="18" charset="0"/>
                <a:ea typeface="+mn-lt"/>
                <a:cs typeface="Times New Roman" panose="02020603050405020304" pitchFamily="18" charset="0"/>
              </a:rPr>
              <a:t>,  Baoyao Yang</a:t>
            </a:r>
            <a:r>
              <a:rPr lang="en-US" altLang="zh-CN" baseline="30000" dirty="0">
                <a:latin typeface="Times New Roman" panose="02020603050405020304" pitchFamily="18" charset="0"/>
                <a:ea typeface="+mn-lt"/>
                <a:cs typeface="Times New Roman" panose="02020603050405020304" pitchFamily="18" charset="0"/>
              </a:rPr>
              <a:t>1,*</a:t>
            </a:r>
            <a:r>
              <a:rPr lang="en-US" altLang="zh-CN" dirty="0">
                <a:latin typeface="Times New Roman" panose="02020603050405020304" pitchFamily="18" charset="0"/>
                <a:ea typeface="+mn-lt"/>
                <a:cs typeface="Times New Roman" panose="02020603050405020304" pitchFamily="18" charset="0"/>
              </a:rPr>
              <a:t>, Yanchao Tang</a:t>
            </a:r>
            <a:r>
              <a:rPr lang="en-US" altLang="zh-CN" baseline="30000" dirty="0">
                <a:latin typeface="Times New Roman" panose="02020603050405020304" pitchFamily="18" charset="0"/>
                <a:ea typeface="+mn-lt"/>
                <a:cs typeface="Times New Roman" panose="02020603050405020304" pitchFamily="18" charset="0"/>
              </a:rPr>
              <a:t>1</a:t>
            </a:r>
            <a:r>
              <a:rPr lang="en-US" altLang="zh-CN" dirty="0">
                <a:latin typeface="Times New Roman" panose="02020603050405020304" pitchFamily="18" charset="0"/>
                <a:ea typeface="+mn-lt"/>
                <a:cs typeface="Times New Roman" panose="02020603050405020304" pitchFamily="18" charset="0"/>
              </a:rPr>
              <a:t>, Weide Zhan</a:t>
            </a:r>
            <a:r>
              <a:rPr lang="en-US" altLang="zh-CN" baseline="30000" dirty="0">
                <a:latin typeface="Times New Roman" panose="02020603050405020304" pitchFamily="18" charset="0"/>
                <a:ea typeface="+mn-lt"/>
                <a:cs typeface="Times New Roman" panose="02020603050405020304" pitchFamily="18" charset="0"/>
              </a:rPr>
              <a:t>1</a:t>
            </a:r>
            <a:r>
              <a:rPr lang="en-US" altLang="zh-CN" dirty="0">
                <a:latin typeface="Times New Roman" panose="02020603050405020304" pitchFamily="18" charset="0"/>
                <a:ea typeface="+mn-lt"/>
                <a:cs typeface="Times New Roman" panose="02020603050405020304" pitchFamily="18" charset="0"/>
              </a:rPr>
              <a:t> , Wenyin Yang</a:t>
            </a:r>
            <a:r>
              <a:rPr lang="en-US" altLang="zh-CN" baseline="30000" dirty="0">
                <a:latin typeface="Times New Roman" panose="02020603050405020304" pitchFamily="18" charset="0"/>
                <a:ea typeface="+mn-lt"/>
                <a:cs typeface="Times New Roman" panose="02020603050405020304" pitchFamily="18" charset="0"/>
              </a:rPr>
              <a:t>2</a:t>
            </a:r>
            <a:endParaRPr lang="en-US" altLang="zh-CN" dirty="0">
              <a:latin typeface="Times New Roman" panose="02020603050405020304" pitchFamily="18" charset="0"/>
              <a:ea typeface="+mn-lt"/>
              <a:cs typeface="Times New Roman" panose="02020603050405020304" pitchFamily="18" charset="0"/>
            </a:endParaRPr>
          </a:p>
          <a:p>
            <a:pPr algn="ctr">
              <a:lnSpc>
                <a:spcPct val="60000"/>
              </a:lnSpc>
              <a:spcBef>
                <a:spcPts val="1000"/>
              </a:spcBef>
              <a:spcAft>
                <a:spcPts val="0"/>
              </a:spcAft>
            </a:pPr>
            <a:r>
              <a:rPr lang="en-US" altLang="zh-CN" sz="1800" baseline="30000" dirty="0">
                <a:latin typeface="Times New Roman" panose="02020603050405020304" pitchFamily="18" charset="0"/>
                <a:ea typeface="+mn-lt"/>
                <a:cs typeface="Times New Roman" panose="02020603050405020304" pitchFamily="18" charset="0"/>
              </a:rPr>
              <a:t>1</a:t>
            </a:r>
            <a:r>
              <a:rPr lang="en-US" altLang="zh-CN" sz="1800" dirty="0">
                <a:latin typeface="Times New Roman" panose="02020603050405020304" pitchFamily="18" charset="0"/>
                <a:ea typeface="+mn-lt"/>
                <a:cs typeface="Times New Roman" panose="02020603050405020304" pitchFamily="18" charset="0"/>
              </a:rPr>
              <a:t>Guangdong University of Technology</a:t>
            </a:r>
            <a:endParaRPr lang="en-US" altLang="zh-CN" sz="1800" dirty="0">
              <a:latin typeface="Times New Roman" panose="02020603050405020304" pitchFamily="18" charset="0"/>
              <a:ea typeface="+mn-lt"/>
              <a:cs typeface="Times New Roman" panose="02020603050405020304" pitchFamily="18" charset="0"/>
            </a:endParaRPr>
          </a:p>
          <a:p>
            <a:pPr algn="ctr">
              <a:lnSpc>
                <a:spcPct val="60000"/>
              </a:lnSpc>
              <a:spcBef>
                <a:spcPts val="1000"/>
              </a:spcBef>
              <a:spcAft>
                <a:spcPts val="0"/>
              </a:spcAft>
            </a:pPr>
            <a:r>
              <a:rPr lang="en-US" altLang="zh-CN" sz="1800" baseline="30000" dirty="0">
                <a:latin typeface="Times New Roman" panose="02020603050405020304" pitchFamily="18" charset="0"/>
                <a:ea typeface="+mn-lt"/>
                <a:cs typeface="Times New Roman" panose="02020603050405020304" pitchFamily="18" charset="0"/>
              </a:rPr>
              <a:t>2</a:t>
            </a:r>
            <a:r>
              <a:rPr lang="en-US" altLang="zh-CN" sz="1800" dirty="0">
                <a:latin typeface="Times New Roman" panose="02020603050405020304" pitchFamily="18" charset="0"/>
                <a:ea typeface="+mn-lt"/>
                <a:cs typeface="Times New Roman" panose="02020603050405020304" pitchFamily="18" charset="0"/>
              </a:rPr>
              <a:t>Foshan University</a:t>
            </a:r>
            <a:endParaRPr lang="en-US" altLang="zh-CN" sz="1800" dirty="0">
              <a:latin typeface="Times New Roman" panose="02020603050405020304" pitchFamily="18" charset="0"/>
              <a:ea typeface="+mn-lt"/>
              <a:cs typeface="Times New Roman" panose="02020603050405020304" pitchFamily="18" charset="0"/>
            </a:endParaRPr>
          </a:p>
        </p:txBody>
      </p:sp>
      <p:pic>
        <p:nvPicPr>
          <p:cNvPr id="5" name="图片 4"/>
          <p:cNvPicPr/>
          <p:nvPr/>
        </p:nvPicPr>
        <p:blipFill>
          <a:blip r:embed="rId1"/>
          <a:srcRect l="20024" r="19941" b="9902"/>
          <a:stretch>
            <a:fillRect/>
          </a:stretch>
        </p:blipFill>
        <p:spPr>
          <a:xfrm>
            <a:off x="3949065" y="4789805"/>
            <a:ext cx="1473835" cy="1408430"/>
          </a:xfrm>
          <a:prstGeom prst="rect">
            <a:avLst/>
          </a:prstGeom>
        </p:spPr>
      </p:pic>
      <p:pic>
        <p:nvPicPr>
          <p:cNvPr id="4" name="图片 3" descr="微信图片_2025-07-22_214138_845"/>
          <p:cNvPicPr>
            <a:picLocks noChangeAspect="1"/>
          </p:cNvPicPr>
          <p:nvPr/>
        </p:nvPicPr>
        <p:blipFill>
          <a:blip r:embed="rId2"/>
          <a:stretch>
            <a:fillRect/>
          </a:stretch>
        </p:blipFill>
        <p:spPr>
          <a:xfrm>
            <a:off x="6440805" y="4817110"/>
            <a:ext cx="1472400" cy="1472400"/>
          </a:xfrm>
          <a:prstGeom prst="rect">
            <a:avLst/>
          </a:prstGeom>
        </p:spPr>
      </p:pic>
      <p:sp>
        <p:nvSpPr>
          <p:cNvPr id="10" name="文本框 9"/>
          <p:cNvSpPr txBox="1"/>
          <p:nvPr/>
        </p:nvSpPr>
        <p:spPr>
          <a:xfrm>
            <a:off x="495300" y="600075"/>
            <a:ext cx="8506460" cy="360680"/>
          </a:xfrm>
          <a:prstGeom prst="rect">
            <a:avLst/>
          </a:prstGeom>
        </p:spPr>
        <p:txBody>
          <a:bodyPr wrap="square">
            <a:spAutoFit/>
          </a:bodyPr>
          <a:p>
            <a:pPr marL="0" indent="0" fontAlgn="ctr">
              <a:lnSpc>
                <a:spcPts val="2100"/>
              </a:lnSpc>
              <a:spcBef>
                <a:spcPct val="0"/>
              </a:spcBef>
              <a:spcAft>
                <a:spcPts val="700"/>
              </a:spcAft>
            </a:pPr>
            <a:r>
              <a:rPr lang="en-US" altLang="zh-CN" sz="2000" b="1" i="0">
                <a:solidFill>
                  <a:srgbClr val="006699"/>
                </a:solidFill>
                <a:latin typeface="Times New Roman" panose="02020603050405020304" pitchFamily="18" charset="0"/>
                <a:ea typeface="Open Sans Condensed"/>
                <a:cs typeface="Times New Roman" panose="02020603050405020304" pitchFamily="18" charset="0"/>
              </a:rPr>
              <a:t>2025 IEEE International Conference on Image Processing</a:t>
            </a:r>
            <a:endParaRPr lang="en-US" altLang="zh-CN" sz="2000" b="1" i="0">
              <a:solidFill>
                <a:srgbClr val="006699"/>
              </a:solidFill>
              <a:latin typeface="Times New Roman" panose="02020603050405020304" pitchFamily="18" charset="0"/>
              <a:ea typeface="Open Sans Condensed"/>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3266</Words>
  <Application>WPS 演示</Application>
  <PresentationFormat>宽屏</PresentationFormat>
  <Paragraphs>59</Paragraphs>
  <Slides>8</Slides>
  <Notes>5</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8</vt:i4>
      </vt:variant>
    </vt:vector>
  </HeadingPairs>
  <TitlesOfParts>
    <vt:vector size="23" baseType="lpstr">
      <vt:lpstr>Arial</vt:lpstr>
      <vt:lpstr>宋体</vt:lpstr>
      <vt:lpstr>Wingdings</vt:lpstr>
      <vt:lpstr>微软雅黑</vt:lpstr>
      <vt:lpstr>Calibri (正文)</vt:lpstr>
      <vt:lpstr>Calibri</vt:lpstr>
      <vt:lpstr>黑体</vt:lpstr>
      <vt:lpstr>Times New Roman</vt:lpstr>
      <vt:lpstr>Open Sans Condensed</vt:lpstr>
      <vt:lpstr>等线</vt:lpstr>
      <vt:lpstr>SWAstro</vt:lpstr>
      <vt:lpstr>Arial Unicode MS</vt:lpstr>
      <vt:lpstr>等线 Light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Huo Yejing</dc:creator>
  <cp:lastModifiedBy>敲死你这坏家伙。</cp:lastModifiedBy>
  <cp:revision>70</cp:revision>
  <dcterms:created xsi:type="dcterms:W3CDTF">2025-06-16T09:13:00Z</dcterms:created>
  <dcterms:modified xsi:type="dcterms:W3CDTF">2025-07-27T13:52:12Z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E3DC3AB2C0974443A9F5ACBBB188BAC8_13</vt:lpwstr>
  </property>
  <property fmtid="{D5CDD505-2E9C-101B-9397-08002B2CF9AE}" pid="3" name="KSOProductBuildVer">
    <vt:lpwstr>2052-12.1.0.21915</vt:lpwstr>
  </property>
</Properties>
</file>