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44.fntdata" ContentType="application/x-fontdata"/>
  <Override PartName="/ppt/fonts/font45.fntdata" ContentType="application/x-fontdata"/>
  <Override PartName="/ppt/fonts/font46.fntdata" ContentType="application/x-fontdata"/>
  <Override PartName="/ppt/fonts/font47.fntdata" ContentType="application/x-fontdata"/>
  <Override PartName="/ppt/fonts/font48.fntdata" ContentType="application/x-fontdata"/>
  <Override PartName="/ppt/fonts/font49.fntdata" ContentType="application/x-fontdata"/>
  <Override PartName="/ppt/fonts/font5.fntdata" ContentType="application/x-fontdata"/>
  <Override PartName="/ppt/fonts/font50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6616700" cy="9359900"/>
  <p:notesSz cx="6616700" cy="9359900"/>
  <p:embeddedFontLst>
    <p:embeddedFont>
      <p:font typeface="VMKTEM+FZXiaoBiaoSong-B05"/>
      <p:regular r:id="rId10"/>
    </p:embeddedFont>
    <p:embeddedFont>
      <p:font typeface="SOPDHT+FZYaSong-M-GBK"/>
      <p:regular r:id="rId11"/>
    </p:embeddedFont>
    <p:embeddedFont>
      <p:font typeface="Times New Roman"/>
      <p:regular r:id="rId12"/>
    </p:embeddedFont>
    <p:embeddedFont>
      <p:font typeface="BELMLJ+Rope Sequence Number ST"/>
      <p:regular r:id="rId13"/>
    </p:embeddedFont>
    <p:embeddedFont>
      <p:font typeface="ORMOWP+FZFangSong-Z02S"/>
      <p:regular r:id="rId14"/>
    </p:embeddedFont>
    <p:embeddedFont>
      <p:font typeface="ANANFS+FZKai-Z03S"/>
      <p:regular r:id="rId15"/>
    </p:embeddedFont>
    <p:embeddedFont>
      <p:font typeface="Times New Roman"/>
      <p:regular r:id="rId16"/>
    </p:embeddedFont>
    <p:embeddedFont>
      <p:font typeface="Times New Roman"/>
      <p:regular r:id="rId17"/>
    </p:embeddedFont>
    <p:embeddedFont>
      <p:font typeface="ANANFS+FZKai-Z03S"/>
      <p:regular r:id="rId18"/>
    </p:embeddedFont>
    <p:embeddedFont>
      <p:font typeface="GPMFOF+FZShuSong-Z01S"/>
      <p:regular r:id="rId19"/>
    </p:embeddedFont>
    <p:embeddedFont>
      <p:font typeface="BELMLJ+Rope Sequence Number ST"/>
      <p:regular r:id="rId20"/>
    </p:embeddedFont>
    <p:embeddedFont>
      <p:font typeface="BELMLJ+Rope Sequence Number ST"/>
      <p:regular r:id="rId21"/>
    </p:embeddedFont>
    <p:embeddedFont>
      <p:font typeface="GPMFOF+FZShuSong-Z01S"/>
      <p:regular r:id="rId22"/>
    </p:embeddedFont>
    <p:embeddedFont>
      <p:font typeface="TEPEDW+Times-Roman"/>
      <p:regular r:id="rId23"/>
    </p:embeddedFont>
    <p:embeddedFont>
      <p:font typeface="Times New Roman"/>
      <p:regular r:id="rId24"/>
    </p:embeddedFont>
    <p:embeddedFont>
      <p:font typeface="DDBVAI+NEU-XT"/>
      <p:regular r:id="rId25"/>
    </p:embeddedFont>
    <p:embeddedFont>
      <p:font typeface="QSUOIE+NEU-XT"/>
      <p:regular r:id="rId26"/>
    </p:embeddedFont>
    <p:embeddedFont>
      <p:font typeface="WGDEQM+Times New Roman"/>
      <p:regular r:id="rId27"/>
    </p:embeddedFont>
    <p:embeddedFont>
      <p:font typeface="RIDQKH+FZShuSong-Z01"/>
      <p:regular r:id="rId28"/>
    </p:embeddedFont>
    <p:embeddedFont>
      <p:font typeface="WFJUMC+FZShuSong-Z01"/>
      <p:regular r:id="rId29"/>
    </p:embeddedFont>
    <p:embeddedFont>
      <p:font typeface="TVQRBD+Times New Roman"/>
      <p:regular r:id="rId30"/>
    </p:embeddedFont>
    <p:embeddedFont>
      <p:font typeface="NTNCFB+Rope Sequence Number ST"/>
      <p:regular r:id="rId31"/>
    </p:embeddedFont>
    <p:embeddedFont>
      <p:font typeface="JQTMRT+FZShuSong-Z01S"/>
      <p:regular r:id="rId32"/>
    </p:embeddedFont>
    <p:embeddedFont>
      <p:font typeface="NTNCFB+Rope Sequence Number ST"/>
      <p:regular r:id="rId33"/>
    </p:embeddedFont>
    <p:embeddedFont>
      <p:font typeface="JRAHAG+FZKai-Z03"/>
      <p:regular r:id="rId34"/>
    </p:embeddedFont>
    <p:embeddedFont>
      <p:font typeface="CVOTCW+FZKai-Z03S"/>
      <p:regular r:id="rId35"/>
    </p:embeddedFont>
    <p:embeddedFont>
      <p:font typeface="WGWCHP+Times-Roman"/>
      <p:regular r:id="rId36"/>
    </p:embeddedFont>
    <p:embeddedFont>
      <p:font typeface="JQTMRT+FZShuSong-Z01S"/>
      <p:regular r:id="rId37"/>
    </p:embeddedFont>
    <p:embeddedFont>
      <p:font typeface="JCJPBM+FZFangSong-Z02S"/>
      <p:regular r:id="rId38"/>
    </p:embeddedFont>
    <p:embeddedFont>
      <p:font typeface="NTNCFB+Rope Sequence Number ST"/>
      <p:regular r:id="rId39"/>
    </p:embeddedFont>
    <p:embeddedFont>
      <p:font typeface="JQTMRT+FZShuSong-Z01S"/>
      <p:regular r:id="rId40"/>
    </p:embeddedFont>
    <p:embeddedFont>
      <p:font typeface="LSOSKJ+NEU-XT"/>
      <p:regular r:id="rId41"/>
    </p:embeddedFont>
    <p:embeddedFont>
      <p:font typeface="GIEKEK+Times New Roman"/>
      <p:regular r:id="rId42"/>
    </p:embeddedFont>
    <p:embeddedFont>
      <p:font typeface="ETWLOL+FZShuSong-Z01"/>
      <p:regular r:id="rId43"/>
    </p:embeddedFont>
    <p:embeddedFont>
      <p:font typeface="MSKHHT+FZKai-Z03S"/>
      <p:regular r:id="rId44"/>
    </p:embeddedFont>
    <p:embeddedFont>
      <p:font typeface="MSKHHT+FZKai-Z03S"/>
      <p:regular r:id="rId45"/>
    </p:embeddedFont>
    <p:embeddedFont>
      <p:font typeface="ECWGTD+Times-Roman"/>
      <p:regular r:id="rId46"/>
    </p:embeddedFont>
    <p:embeddedFont>
      <p:font typeface="PWSOIP+FZShuSong-Z01S"/>
      <p:regular r:id="rId47"/>
    </p:embeddedFont>
    <p:embeddedFont>
      <p:font typeface="STTOVQ+KentenGeneric"/>
      <p:regular r:id="rId48"/>
    </p:embeddedFont>
    <p:embeddedFont>
      <p:font typeface="Times New Roman"/>
      <p:regular r:id="rId49"/>
    </p:embeddedFont>
    <p:embeddedFont>
      <p:font typeface="STTOVQ+KentenGeneric"/>
      <p:regular r:id="rId50"/>
    </p:embeddedFont>
    <p:embeddedFont>
      <p:font typeface="DRJQQK+Rope Sequence Number ST"/>
      <p:regular r:id="rId51"/>
    </p:embeddedFont>
    <p:embeddedFont>
      <p:font typeface="Times New Roman"/>
      <p:regular r:id="rId52"/>
    </p:embeddedFont>
    <p:embeddedFont>
      <p:font typeface="DRJQQK+Rope Sequence Number ST"/>
      <p:regular r:id="rId53"/>
    </p:embeddedFont>
    <p:embeddedFont>
      <p:font typeface="UHBBOR+FZShuSong-Z01"/>
      <p:regular r:id="rId54"/>
    </p:embeddedFont>
    <p:embeddedFont>
      <p:font typeface="EHQMVO+NEU-XT"/>
      <p:regular r:id="rId55"/>
    </p:embeddedFont>
    <p:embeddedFont>
      <p:font typeface="UNHLBA+NEU-XT"/>
      <p:regular r:id="rId56"/>
    </p:embeddedFont>
    <p:embeddedFont>
      <p:font typeface="UHBBOR+FZShuSong-Z01"/>
      <p:regular r:id="rId57"/>
    </p:embeddedFont>
    <p:embeddedFont>
      <p:font typeface="DRJQQK+Rope Sequence Number ST"/>
      <p:regular r:id="rId58"/>
    </p:embeddedFont>
    <p:embeddedFont>
      <p:font typeface="KJVMRU+Times New Roman"/>
      <p:regular r:id="rId5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font" Target="fonts/font1.fntdata" /><Relationship Id="rId11" Type="http://schemas.openxmlformats.org/officeDocument/2006/relationships/font" Target="fonts/font2.fntdata" /><Relationship Id="rId12" Type="http://schemas.openxmlformats.org/officeDocument/2006/relationships/font" Target="fonts/font3.fntdata" /><Relationship Id="rId13" Type="http://schemas.openxmlformats.org/officeDocument/2006/relationships/font" Target="fonts/font4.fntdata" /><Relationship Id="rId14" Type="http://schemas.openxmlformats.org/officeDocument/2006/relationships/font" Target="fonts/font5.fntdata" /><Relationship Id="rId15" Type="http://schemas.openxmlformats.org/officeDocument/2006/relationships/font" Target="fonts/font6.fntdata" /><Relationship Id="rId16" Type="http://schemas.openxmlformats.org/officeDocument/2006/relationships/font" Target="fonts/font7.fntdata" /><Relationship Id="rId17" Type="http://schemas.openxmlformats.org/officeDocument/2006/relationships/font" Target="fonts/font8.fntdata" /><Relationship Id="rId18" Type="http://schemas.openxmlformats.org/officeDocument/2006/relationships/font" Target="fonts/font9.fntdata" /><Relationship Id="rId19" Type="http://schemas.openxmlformats.org/officeDocument/2006/relationships/font" Target="fonts/font10.fntdata" /><Relationship Id="rId2" Type="http://schemas.openxmlformats.org/officeDocument/2006/relationships/tableStyles" Target="tableStyles.xml" /><Relationship Id="rId20" Type="http://schemas.openxmlformats.org/officeDocument/2006/relationships/font" Target="fonts/font11.fntdata" /><Relationship Id="rId21" Type="http://schemas.openxmlformats.org/officeDocument/2006/relationships/font" Target="fonts/font12.fntdata" /><Relationship Id="rId22" Type="http://schemas.openxmlformats.org/officeDocument/2006/relationships/font" Target="fonts/font13.fntdata" /><Relationship Id="rId23" Type="http://schemas.openxmlformats.org/officeDocument/2006/relationships/font" Target="fonts/font14.fntdata" /><Relationship Id="rId24" Type="http://schemas.openxmlformats.org/officeDocument/2006/relationships/font" Target="fonts/font15.fntdata" /><Relationship Id="rId25" Type="http://schemas.openxmlformats.org/officeDocument/2006/relationships/font" Target="fonts/font16.fntdata" /><Relationship Id="rId26" Type="http://schemas.openxmlformats.org/officeDocument/2006/relationships/font" Target="fonts/font17.fntdata" /><Relationship Id="rId27" Type="http://schemas.openxmlformats.org/officeDocument/2006/relationships/font" Target="fonts/font18.fntdata" /><Relationship Id="rId28" Type="http://schemas.openxmlformats.org/officeDocument/2006/relationships/font" Target="fonts/font19.fntdata" /><Relationship Id="rId29" Type="http://schemas.openxmlformats.org/officeDocument/2006/relationships/font" Target="fonts/font20.fntdata" /><Relationship Id="rId3" Type="http://schemas.openxmlformats.org/officeDocument/2006/relationships/viewProps" Target="viewProps.xml" /><Relationship Id="rId30" Type="http://schemas.openxmlformats.org/officeDocument/2006/relationships/font" Target="fonts/font21.fntdata" /><Relationship Id="rId31" Type="http://schemas.openxmlformats.org/officeDocument/2006/relationships/font" Target="fonts/font22.fntdata" /><Relationship Id="rId32" Type="http://schemas.openxmlformats.org/officeDocument/2006/relationships/font" Target="fonts/font23.fntdata" /><Relationship Id="rId33" Type="http://schemas.openxmlformats.org/officeDocument/2006/relationships/font" Target="fonts/font24.fntdata" /><Relationship Id="rId34" Type="http://schemas.openxmlformats.org/officeDocument/2006/relationships/font" Target="fonts/font25.fntdata" /><Relationship Id="rId35" Type="http://schemas.openxmlformats.org/officeDocument/2006/relationships/font" Target="fonts/font26.fntdata" /><Relationship Id="rId36" Type="http://schemas.openxmlformats.org/officeDocument/2006/relationships/font" Target="fonts/font27.fntdata" /><Relationship Id="rId37" Type="http://schemas.openxmlformats.org/officeDocument/2006/relationships/font" Target="fonts/font28.fntdata" /><Relationship Id="rId38" Type="http://schemas.openxmlformats.org/officeDocument/2006/relationships/font" Target="fonts/font29.fntdata" /><Relationship Id="rId39" Type="http://schemas.openxmlformats.org/officeDocument/2006/relationships/font" Target="fonts/font30.fntdata" /><Relationship Id="rId4" Type="http://schemas.openxmlformats.org/officeDocument/2006/relationships/theme" Target="theme/theme1.xml" /><Relationship Id="rId40" Type="http://schemas.openxmlformats.org/officeDocument/2006/relationships/font" Target="fonts/font31.fntdata" /><Relationship Id="rId41" Type="http://schemas.openxmlformats.org/officeDocument/2006/relationships/font" Target="fonts/font32.fntdata" /><Relationship Id="rId42" Type="http://schemas.openxmlformats.org/officeDocument/2006/relationships/font" Target="fonts/font33.fntdata" /><Relationship Id="rId43" Type="http://schemas.openxmlformats.org/officeDocument/2006/relationships/font" Target="fonts/font34.fntdata" /><Relationship Id="rId44" Type="http://schemas.openxmlformats.org/officeDocument/2006/relationships/font" Target="fonts/font35.fntdata" /><Relationship Id="rId45" Type="http://schemas.openxmlformats.org/officeDocument/2006/relationships/font" Target="fonts/font36.fntdata" /><Relationship Id="rId46" Type="http://schemas.openxmlformats.org/officeDocument/2006/relationships/font" Target="fonts/font37.fntdata" /><Relationship Id="rId47" Type="http://schemas.openxmlformats.org/officeDocument/2006/relationships/font" Target="fonts/font38.fntdata" /><Relationship Id="rId48" Type="http://schemas.openxmlformats.org/officeDocument/2006/relationships/font" Target="fonts/font39.fntdata" /><Relationship Id="rId49" Type="http://schemas.openxmlformats.org/officeDocument/2006/relationships/font" Target="fonts/font40.fntdata" /><Relationship Id="rId5" Type="http://schemas.openxmlformats.org/officeDocument/2006/relationships/slideMaster" Target="slideMasters/slideMaster1.xml" /><Relationship Id="rId50" Type="http://schemas.openxmlformats.org/officeDocument/2006/relationships/font" Target="fonts/font41.fntdata" /><Relationship Id="rId51" Type="http://schemas.openxmlformats.org/officeDocument/2006/relationships/font" Target="fonts/font42.fntdata" /><Relationship Id="rId52" Type="http://schemas.openxmlformats.org/officeDocument/2006/relationships/font" Target="fonts/font43.fntdata" /><Relationship Id="rId53" Type="http://schemas.openxmlformats.org/officeDocument/2006/relationships/font" Target="fonts/font44.fntdata" /><Relationship Id="rId54" Type="http://schemas.openxmlformats.org/officeDocument/2006/relationships/font" Target="fonts/font45.fntdata" /><Relationship Id="rId55" Type="http://schemas.openxmlformats.org/officeDocument/2006/relationships/font" Target="fonts/font46.fntdata" /><Relationship Id="rId56" Type="http://schemas.openxmlformats.org/officeDocument/2006/relationships/font" Target="fonts/font47.fntdata" /><Relationship Id="rId57" Type="http://schemas.openxmlformats.org/officeDocument/2006/relationships/font" Target="fonts/font48.fntdata" /><Relationship Id="rId58" Type="http://schemas.openxmlformats.org/officeDocument/2006/relationships/font" Target="fonts/font49.fntdata" /><Relationship Id="rId59" Type="http://schemas.openxmlformats.org/officeDocument/2006/relationships/font" Target="fonts/font50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Relationship Id="rId5" Type="http://schemas.openxmlformats.org/officeDocument/2006/relationships/image" Target="../media/image13.png" /><Relationship Id="rId6" Type="http://schemas.openxmlformats.org/officeDocument/2006/relationships/image" Target="../media/image14.png" /><Relationship Id="rId7" Type="http://schemas.openxmlformats.org/officeDocument/2006/relationships/image" Target="../media/image15.png" /><Relationship Id="rId8" Type="http://schemas.openxmlformats.org/officeDocument/2006/relationships/image" Target="../media/image16.png" /><Relationship Id="rId9" Type="http://schemas.openxmlformats.org/officeDocument/2006/relationships/image" Target="../media/image1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997453" y="7069805"/>
            <a:ext cx="2070020" cy="207002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68772" y="340683"/>
            <a:ext cx="326453" cy="326441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75999" y="5812922"/>
            <a:ext cx="1728000" cy="127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84999" y="3192278"/>
            <a:ext cx="5172354" cy="12700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84999" y="1846079"/>
            <a:ext cx="5172354" cy="12700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401835" y="8819899"/>
            <a:ext cx="12700" cy="179997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864000" y="8819902"/>
            <a:ext cx="12700" cy="179996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0316" y="358044"/>
            <a:ext cx="685800" cy="356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007ec6"/>
                </a:solidFill>
                <a:latin typeface="VMKTEM+FZXiaoBiaoSong-B05"/>
                <a:cs typeface="VMKTEM+FZXiaoBiaoSong-B05"/>
              </a:rPr>
              <a:t>阅读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2000" y="670538"/>
            <a:ext cx="1655788" cy="363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9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>
                <a:solidFill>
                  <a:srgbClr val="221e1f"/>
                </a:solidFill>
                <a:latin typeface="SOPDHT+FZYaSong-M-GBK"/>
                <a:cs typeface="SOPDHT+FZYaSong-M-GBK"/>
              </a:rPr>
              <a:t>9ꢀ</a:t>
            </a:r>
            <a:r>
              <a:rPr dirty="0" sz="2100" spc="5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solidFill>
                  <a:srgbClr val="221e1f"/>
                </a:solidFill>
                <a:latin typeface="SOPDHT+FZYaSong-M-GBK"/>
                <a:cs typeface="SOPDHT+FZYaSong-M-GBK"/>
              </a:rPr>
              <a:t>桃花源记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5313" y="672386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43999" y="1137967"/>
            <a:ext cx="609600" cy="209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ORMOWP+FZFangSong-Z02S"/>
                <a:cs typeface="ORMOWP+FZFangSong-Z02S"/>
              </a:rPr>
              <a:t>陶渊明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6000" y="2057735"/>
            <a:ext cx="628650" cy="245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7ec6"/>
                </a:solidFill>
                <a:latin typeface="ANANFS+FZKai-Z03S"/>
                <a:cs typeface="ANANFS+FZKai-Z03S"/>
              </a:rPr>
              <a:t>预</a:t>
            </a:r>
            <a:r>
              <a:rPr dirty="0" sz="1500" spc="375">
                <a:solidFill>
                  <a:srgbClr val="007ec6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007ec6"/>
                </a:solidFill>
                <a:latin typeface="ANANFS+FZKai-Z03S"/>
                <a:cs typeface="ANANFS+FZKai-Z03S"/>
              </a:rPr>
              <a:t>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9324" y="2334743"/>
            <a:ext cx="5412640" cy="443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2676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7ec6"/>
                </a:solidFill>
                <a:latin typeface="ANANFS+FZKai-Z03S"/>
                <a:cs typeface="ANANFS+FZKai-Z03S"/>
              </a:rPr>
              <a:t>◎</a:t>
            </a:r>
            <a:r>
              <a:rPr dirty="0" sz="1200" spc="485">
                <a:solidFill>
                  <a:srgbClr val="007ec6"/>
                </a:solidFill>
                <a:latin typeface="Times New Roman"/>
                <a:cs typeface="Times New Roman"/>
              </a:rPr>
              <a:t> </a:t>
            </a:r>
            <a:r>
              <a:rPr dirty="0" sz="1200" spc="15">
                <a:solidFill>
                  <a:srgbClr val="007ec6"/>
                </a:solidFill>
                <a:latin typeface="ANANFS+FZKai-Z03S"/>
                <a:cs typeface="ANANFS+FZKai-Z03S"/>
              </a:rPr>
              <a:t>我们现在常用“世外桃源”这一成语指理想中的美好世界。你心中有</a:t>
            </a:r>
          </a:p>
          <a:p>
            <a:pPr marL="0" marR="0">
              <a:lnSpc>
                <a:spcPts val="130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1200">
                <a:solidFill>
                  <a:srgbClr val="007ec6"/>
                </a:solidFill>
                <a:latin typeface="ANANFS+FZKai-Z03S"/>
                <a:cs typeface="ANANFS+FZKai-Z03S"/>
              </a:rPr>
              <a:t>“世外桃源”吗？说说它是什么样的。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1543" y="2812365"/>
            <a:ext cx="4572000" cy="204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7ec6"/>
                </a:solidFill>
                <a:latin typeface="ANANFS+FZKai-Z03S"/>
                <a:cs typeface="ANANFS+FZKai-Z03S"/>
              </a:rPr>
              <a:t>◎</a:t>
            </a:r>
            <a:r>
              <a:rPr dirty="0" sz="1200" spc="485">
                <a:solidFill>
                  <a:srgbClr val="007ec6"/>
                </a:solidFill>
                <a:latin typeface="Times New Roman"/>
                <a:cs typeface="Times New Roman"/>
              </a:rPr>
              <a:t> </a:t>
            </a:r>
            <a:r>
              <a:rPr dirty="0" sz="1200" spc="-60">
                <a:solidFill>
                  <a:srgbClr val="007ec6"/>
                </a:solidFill>
                <a:latin typeface="ANANFS+FZKai-Z03S"/>
                <a:cs typeface="ANANFS+FZKai-Z03S"/>
              </a:rPr>
              <a:t>借助注释，通读课文，感受作者笔下“世外桃源”的美好情景。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73080" y="375343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0703" y="375343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65062" y="375343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1365" y="3781303"/>
            <a:ext cx="5107690" cy="213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52">
                <a:solidFill>
                  <a:srgbClr val="221e1f"/>
                </a:solidFill>
                <a:latin typeface="GPMFOF+FZShuSong-Z01S"/>
                <a:cs typeface="GPMFOF+FZShuSong-Z01S"/>
              </a:rPr>
              <a:t>晋太元</a:t>
            </a:r>
            <a:r>
              <a:rPr dirty="0" sz="1200" spc="711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34">
                <a:solidFill>
                  <a:srgbClr val="221e1f"/>
                </a:solidFill>
                <a:latin typeface="GPMFOF+FZShuSong-Z01S"/>
                <a:cs typeface="GPMFOF+FZShuSong-Z01S"/>
              </a:rPr>
              <a:t>中，武陵</a:t>
            </a:r>
            <a:r>
              <a:rPr dirty="0" sz="1200" spc="72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3">
                <a:solidFill>
                  <a:srgbClr val="221e1f"/>
                </a:solidFill>
                <a:latin typeface="GPMFOF+FZShuSong-Z01S"/>
                <a:cs typeface="GPMFOF+FZShuSong-Z01S"/>
              </a:rPr>
              <a:t>人捕鱼为业。缘</a:t>
            </a:r>
            <a:r>
              <a:rPr dirty="0" sz="1200" spc="71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1">
                <a:solidFill>
                  <a:srgbClr val="221e1f"/>
                </a:solidFill>
                <a:latin typeface="GPMFOF+FZShuSong-Z01S"/>
                <a:cs typeface="GPMFOF+FZShuSong-Z01S"/>
              </a:rPr>
              <a:t>溪行，忘路之远近。忽逢桃花林，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08008" y="399219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81570" y="399219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f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20387" y="399219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03209" y="399219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5521" y="4020064"/>
            <a:ext cx="5413248" cy="451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6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221e1f"/>
                </a:solidFill>
                <a:latin typeface="GPMFOF+FZShuSong-Z01S"/>
                <a:cs typeface="GPMFOF+FZShuSong-Z01S"/>
              </a:rPr>
              <a:t>夹岸数百步，中无杂树，芳草鲜美</a:t>
            </a:r>
            <a:r>
              <a:rPr dirty="0" sz="1200" spc="557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8">
                <a:solidFill>
                  <a:srgbClr val="221e1f"/>
                </a:solidFill>
                <a:latin typeface="GPMFOF+FZShuSong-Z01S"/>
                <a:cs typeface="GPMFOF+FZShuSong-Z01S"/>
              </a:rPr>
              <a:t>，落英</a:t>
            </a:r>
            <a:r>
              <a:rPr dirty="0" sz="1200" spc="719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8">
                <a:solidFill>
                  <a:srgbClr val="221e1f"/>
                </a:solidFill>
                <a:latin typeface="GPMFOF+FZShuSong-Z01S"/>
                <a:cs typeface="GPMFOF+FZShuSong-Z01S"/>
              </a:rPr>
              <a:t>缤纷</a:t>
            </a:r>
            <a:r>
              <a:rPr dirty="0" sz="1200" spc="563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8">
                <a:solidFill>
                  <a:srgbClr val="221e1f"/>
                </a:solidFill>
                <a:latin typeface="GPMFOF+FZShuSong-Z01S"/>
                <a:cs typeface="GPMFOF+FZShuSong-Z01S"/>
              </a:rPr>
              <a:t>。渔人甚异</a:t>
            </a:r>
            <a:r>
              <a:rPr dirty="0" sz="1200" spc="71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1">
                <a:solidFill>
                  <a:srgbClr val="221e1f"/>
                </a:solidFill>
                <a:latin typeface="GPMFOF+FZShuSong-Z01S"/>
                <a:cs typeface="GPMFOF+FZShuSong-Z01S"/>
              </a:rPr>
              <a:t>之，复前行，</a:t>
            </a:r>
          </a:p>
          <a:p>
            <a:pPr marL="0" marR="0">
              <a:lnSpc>
                <a:spcPts val="1378"/>
              </a:lnSpc>
              <a:spcBef>
                <a:spcPts val="232"/>
              </a:spcBef>
              <a:spcAft>
                <a:spcPts val="0"/>
              </a:spcAft>
            </a:pPr>
            <a:r>
              <a:rPr dirty="0" sz="1200" spc="13">
                <a:solidFill>
                  <a:srgbClr val="221e1f"/>
                </a:solidFill>
                <a:latin typeface="GPMFOF+FZShuSong-Z01S"/>
                <a:cs typeface="GPMFOF+FZShuSong-Z01S"/>
              </a:rPr>
              <a:t>欲穷其林</a:t>
            </a:r>
            <a:r>
              <a:rPr dirty="0" sz="1050" baseline="47116" spc="5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i</a:t>
            </a: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。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19568" y="446971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j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41199" y="446971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k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81453" y="4497584"/>
            <a:ext cx="5031534" cy="213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23">
                <a:solidFill>
                  <a:srgbClr val="221e1f"/>
                </a:solidFill>
                <a:latin typeface="GPMFOF+FZShuSong-Z01S"/>
                <a:cs typeface="GPMFOF+FZShuSong-Z01S"/>
              </a:rPr>
              <a:t>林尽水源</a:t>
            </a:r>
            <a:r>
              <a:rPr dirty="0" sz="1200" spc="55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9">
                <a:solidFill>
                  <a:srgbClr val="221e1f"/>
                </a:solidFill>
                <a:latin typeface="GPMFOF+FZShuSong-Z01S"/>
                <a:cs typeface="GPMFOF+FZShuSong-Z01S"/>
              </a:rPr>
              <a:t>，便得一山，山有小口，仿佛</a:t>
            </a:r>
            <a:r>
              <a:rPr dirty="0" sz="1200" spc="717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7">
                <a:solidFill>
                  <a:srgbClr val="221e1f"/>
                </a:solidFill>
                <a:latin typeface="GPMFOF+FZShuSong-Z01S"/>
                <a:cs typeface="GPMFOF+FZShuSong-Z01S"/>
              </a:rPr>
              <a:t>若有光。便舍船，从口入。初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17667" y="4708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l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324102" y="4708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976115" y="4708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75939" y="4736344"/>
            <a:ext cx="5412534" cy="213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2">
                <a:solidFill>
                  <a:srgbClr val="221e1f"/>
                </a:solidFill>
                <a:latin typeface="GPMFOF+FZShuSong-Z01S"/>
                <a:cs typeface="GPMFOF+FZShuSong-Z01S"/>
              </a:rPr>
              <a:t>极狭，才通人</a:t>
            </a:r>
            <a:r>
              <a:rPr dirty="0" sz="1200" spc="56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4">
                <a:solidFill>
                  <a:srgbClr val="221e1f"/>
                </a:solidFill>
                <a:latin typeface="GPMFOF+FZShuSong-Z01S"/>
                <a:cs typeface="GPMFOF+FZShuSong-Z01S"/>
              </a:rPr>
              <a:t>。复行数十步，豁然开朗</a:t>
            </a:r>
            <a:r>
              <a:rPr dirty="0" sz="1200" spc="569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4">
                <a:solidFill>
                  <a:srgbClr val="221e1f"/>
                </a:solidFill>
                <a:latin typeface="GPMFOF+FZShuSong-Z01S"/>
                <a:cs typeface="GPMFOF+FZShuSong-Z01S"/>
              </a:rPr>
              <a:t>。土地平旷，屋舍俨然</a:t>
            </a:r>
            <a:r>
              <a:rPr dirty="0" sz="1200" spc="569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2">
                <a:solidFill>
                  <a:srgbClr val="221e1f"/>
                </a:solidFill>
                <a:latin typeface="GPMFOF+FZShuSong-Z01S"/>
                <a:cs typeface="GPMFOF+FZShuSong-Z01S"/>
              </a:rPr>
              <a:t>，有良田、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64582" y="494723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o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540388" y="494723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p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416194" y="494723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q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667984" y="494723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r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75225" y="4975103"/>
            <a:ext cx="5225691" cy="213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美池、桑竹之属</a:t>
            </a:r>
            <a:r>
              <a:rPr dirty="0" sz="1200" spc="57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。阡陌交通</a:t>
            </a:r>
            <a:r>
              <a:rPr dirty="0" sz="1200" spc="572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，鸡犬相闻</a:t>
            </a:r>
            <a:r>
              <a:rPr dirty="0" sz="1200" spc="572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。其中往来种作，男女衣着，悉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75365" y="5185995"/>
            <a:ext cx="2549466" cy="240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9">
                <a:solidFill>
                  <a:srgbClr val="221e1f"/>
                </a:solidFill>
                <a:latin typeface="GPMFOF+FZShuSong-Z01S"/>
                <a:cs typeface="GPMFOF+FZShuSong-Z01S"/>
              </a:rPr>
              <a:t>如外人。黄发垂髫</a:t>
            </a:r>
            <a:r>
              <a:rPr dirty="0" sz="1050" baseline="47083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s</a:t>
            </a:r>
            <a:r>
              <a:rPr dirty="0" sz="1200">
                <a:solidFill>
                  <a:srgbClr val="221e1f"/>
                </a:solidFill>
                <a:latin typeface="GPMFOF+FZShuSong-Z01S"/>
                <a:cs typeface="GPMFOF+FZShuSong-Z01S"/>
              </a:rPr>
              <a:t>，并怡然自乐。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85426" y="542475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t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233165" y="542475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u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50849" y="542475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v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81351" y="5452624"/>
            <a:ext cx="5107528" cy="213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41">
                <a:solidFill>
                  <a:srgbClr val="221e1f"/>
                </a:solidFill>
                <a:latin typeface="GPMFOF+FZShuSong-Z01S"/>
                <a:cs typeface="GPMFOF+FZShuSong-Z01S"/>
              </a:rPr>
              <a:t>见渔人，乃</a:t>
            </a:r>
            <a:r>
              <a:rPr dirty="0" sz="1200" spc="723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0">
                <a:solidFill>
                  <a:srgbClr val="221e1f"/>
                </a:solidFill>
                <a:latin typeface="GPMFOF+FZShuSong-Z01S"/>
                <a:cs typeface="GPMFOF+FZShuSong-Z01S"/>
              </a:rPr>
              <a:t>大惊，问所从来。具</a:t>
            </a:r>
            <a:r>
              <a:rPr dirty="0" sz="1200" spc="722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1">
                <a:solidFill>
                  <a:srgbClr val="221e1f"/>
                </a:solidFill>
                <a:latin typeface="GPMFOF+FZShuSong-Z01S"/>
                <a:cs typeface="GPMFOF+FZShuSong-Z01S"/>
              </a:rPr>
              <a:t>答之。便要</a:t>
            </a:r>
            <a:r>
              <a:rPr dirty="0" sz="1200" spc="723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2">
                <a:solidFill>
                  <a:srgbClr val="221e1f"/>
                </a:solidFill>
                <a:latin typeface="GPMFOF+FZShuSong-Z01S"/>
                <a:cs typeface="GPMFOF+FZShuSong-Z01S"/>
              </a:rPr>
              <a:t>还家，设酒杀鸡作食。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76000" y="5934696"/>
            <a:ext cx="5336659" cy="181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a</a:t>
            </a:r>
            <a:r>
              <a:rPr dirty="0" sz="900" spc="-37">
                <a:solidFill>
                  <a:srgbClr val="221e1f"/>
                </a:solidFill>
                <a:latin typeface="GPMFOF+FZShuSong-Z01S"/>
                <a:cs typeface="GPMFOF+FZShuSong-Z01S"/>
              </a:rPr>
              <a:t>选自《陶渊明集》卷六（中华书局</a:t>
            </a:r>
            <a:r>
              <a:rPr dirty="0" sz="900" spc="-17">
                <a:solidFill>
                  <a:srgbClr val="221e1f"/>
                </a:solidFill>
                <a:latin typeface="TEPEDW+Times-Roman"/>
                <a:cs typeface="TEPEDW+Times-Roman"/>
              </a:rPr>
              <a:t>1979</a:t>
            </a:r>
            <a:r>
              <a:rPr dirty="0" sz="900" spc="-117">
                <a:solidFill>
                  <a:srgbClr val="221e1f"/>
                </a:solidFill>
                <a:latin typeface="GPMFOF+FZShuSong-Z01S"/>
                <a:cs typeface="GPMFOF+FZShuSong-Z01S"/>
              </a:rPr>
              <a:t>年版）。</a:t>
            </a:r>
            <a:r>
              <a:rPr dirty="0" sz="900" spc="225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m</a:t>
            </a:r>
            <a:r>
              <a:rPr dirty="0" sz="900" spc="69">
                <a:solidFill>
                  <a:srgbClr val="221e1f"/>
                </a:solidFill>
                <a:latin typeface="GPMFOF+FZShuSong-Z01S"/>
                <a:cs typeface="GPMFOF+FZShuSong-Z01S"/>
              </a:rPr>
              <a:t>〔豁然开朗〕形容由狭窄幽暗突然变得开阔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76000" y="6106146"/>
            <a:ext cx="2328174" cy="52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b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〔太元〕东晋孝武帝年号（</a:t>
            </a:r>
            <a:r>
              <a:rPr dirty="0" sz="900">
                <a:solidFill>
                  <a:srgbClr val="221e1f"/>
                </a:solidFill>
                <a:latin typeface="TEPEDW+Times-Roman"/>
                <a:cs typeface="TEPEDW+Times-Roman"/>
              </a:rPr>
              <a:t>376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—</a:t>
            </a:r>
            <a:r>
              <a:rPr dirty="0" sz="900">
                <a:solidFill>
                  <a:srgbClr val="221e1f"/>
                </a:solidFill>
                <a:latin typeface="TEPEDW+Times-Roman"/>
                <a:cs typeface="TEPEDW+Times-Roman"/>
              </a:rPr>
              <a:t>396</a:t>
            </a:r>
            <a:r>
              <a:rPr dirty="0" sz="900" spc="-337">
                <a:solidFill>
                  <a:srgbClr val="221e1f"/>
                </a:solidFill>
                <a:latin typeface="GPMFOF+FZShuSong-Z01S"/>
                <a:cs typeface="GPMFOF+FZShuSong-Z01S"/>
              </a:rPr>
              <a:t>）。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c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〔武陵〕郡名，今湖南常德一带。</a:t>
            </a:r>
          </a:p>
          <a:p>
            <a:pPr marL="0" marR="0">
              <a:lnSpc>
                <a:spcPts val="1033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d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〔缘〕沿着，顺着。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490032" y="6117907"/>
            <a:ext cx="502157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27">
                <a:solidFill>
                  <a:srgbClr val="221e1f"/>
                </a:solidFill>
                <a:latin typeface="GPMFOF+FZShuSong-Z01S"/>
                <a:cs typeface="GPMFOF+FZShuSong-Z01S"/>
              </a:rPr>
              <a:t>敞亮。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312181" y="6264131"/>
            <a:ext cx="1826552" cy="366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n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〔俨（</a:t>
            </a:r>
            <a:r>
              <a:rPr dirty="0" sz="900">
                <a:solidFill>
                  <a:srgbClr val="221e1f"/>
                </a:solidFill>
                <a:latin typeface="DDBVAI+NEU-XT"/>
                <a:cs typeface="DDBVAI+NEU-XT"/>
              </a:rPr>
              <a:t>yǎn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）然〕整齐的样子。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o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〔属〕类。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76000" y="6620496"/>
            <a:ext cx="1985314" cy="52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e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〔鲜美〕新鲜美好。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f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〔落英〕落花。一说，初开的花。</a:t>
            </a:r>
          </a:p>
          <a:p>
            <a:pPr marL="0" marR="0">
              <a:lnSpc>
                <a:spcPts val="1033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g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〔缤纷〕繁多的样子。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311267" y="6620538"/>
            <a:ext cx="2600477" cy="52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14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p</a:t>
            </a:r>
            <a:r>
              <a:rPr dirty="0" sz="900" spc="18">
                <a:solidFill>
                  <a:srgbClr val="221e1f"/>
                </a:solidFill>
                <a:latin typeface="GPMFOF+FZShuSong-Z01S"/>
                <a:cs typeface="GPMFOF+FZShuSong-Z01S"/>
              </a:rPr>
              <a:t>〔阡陌交通〕田间小路交错相通。阡陌，田间</a:t>
            </a:r>
          </a:p>
          <a:p>
            <a:pPr marL="177850" marR="0">
              <a:lnSpc>
                <a:spcPts val="1033"/>
              </a:lnSpc>
              <a:spcBef>
                <a:spcPts val="366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小路。</a:t>
            </a:r>
          </a:p>
          <a:p>
            <a:pPr marL="0" marR="0">
              <a:lnSpc>
                <a:spcPts val="1033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q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〔相闻〕可以互相听到。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576000" y="7134846"/>
            <a:ext cx="3806181" cy="181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h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〔异〕惊异，诧异。这里是“对……感到惊异”</a:t>
            </a:r>
            <a:r>
              <a:rPr dirty="0" sz="900" spc="159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r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〔悉〕全，都。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311267" y="7292831"/>
            <a:ext cx="2254263" cy="194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s</a:t>
            </a:r>
            <a:r>
              <a:rPr dirty="0" sz="900" spc="10">
                <a:solidFill>
                  <a:srgbClr val="221e1f"/>
                </a:solidFill>
                <a:latin typeface="GPMFOF+FZShuSong-Z01S"/>
                <a:cs typeface="GPMFOF+FZShuSong-Z01S"/>
              </a:rPr>
              <a:t>〔黄发垂髫（</a:t>
            </a:r>
            <a:r>
              <a:rPr dirty="0" sz="900">
                <a:solidFill>
                  <a:srgbClr val="221e1f"/>
                </a:solidFill>
                <a:latin typeface="QSUOIE+NEU-XT"/>
                <a:cs typeface="QSUOIE+NEU-XT"/>
              </a:rPr>
              <a:t>tiáo</a:t>
            </a:r>
            <a:r>
              <a:rPr dirty="0" sz="900" spc="-34">
                <a:solidFill>
                  <a:srgbClr val="221e1f"/>
                </a:solidFill>
                <a:latin typeface="GPMFOF+FZShuSong-Z01S"/>
                <a:cs typeface="GPMFOF+FZShuSong-Z01S"/>
              </a:rPr>
              <a:t>）〕指老人和小孩。黄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53051" y="7318015"/>
            <a:ext cx="609600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45">
                <a:solidFill>
                  <a:srgbClr val="221e1f"/>
                </a:solidFill>
                <a:latin typeface="GPMFOF+FZShuSong-Z01S"/>
                <a:cs typeface="GPMFOF+FZShuSong-Z01S"/>
              </a:rPr>
              <a:t>的意思。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75200" y="7477746"/>
            <a:ext cx="2785374" cy="523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i</a:t>
            </a:r>
            <a:r>
              <a:rPr dirty="0" sz="900" spc="-54">
                <a:solidFill>
                  <a:srgbClr val="221e1f"/>
                </a:solidFill>
                <a:latin typeface="GPMFOF+FZShuSong-Z01S"/>
                <a:cs typeface="GPMFOF+FZShuSong-Z01S"/>
              </a:rPr>
              <a:t>〔欲穷其林〕想要走到那片林子的尽头。穷，尽。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j</a:t>
            </a:r>
            <a:r>
              <a:rPr dirty="0" sz="900" spc="-27">
                <a:solidFill>
                  <a:srgbClr val="221e1f"/>
                </a:solidFill>
                <a:latin typeface="GPMFOF+FZShuSong-Z01S"/>
                <a:cs typeface="GPMFOF+FZShuSong-Z01S"/>
              </a:rPr>
              <a:t>〔林尽水源〕林尽于水源，意思是桃林在溪水发</a:t>
            </a:r>
          </a:p>
          <a:p>
            <a:pPr marL="178422" marR="0">
              <a:lnSpc>
                <a:spcPts val="1033"/>
              </a:lnSpc>
              <a:spcBef>
                <a:spcPts val="316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源的地方就到头了。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311038" y="7489507"/>
            <a:ext cx="2479661" cy="512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865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42">
                <a:solidFill>
                  <a:srgbClr val="221e1f"/>
                </a:solidFill>
                <a:latin typeface="GPMFOF+FZShuSong-Z01S"/>
                <a:cs typeface="GPMFOF+FZShuSong-Z01S"/>
              </a:rPr>
              <a:t>说是长寿的特征，用来指老人。垂髫，垂</a:t>
            </a:r>
          </a:p>
          <a:p>
            <a:pPr marL="177850" marR="0">
              <a:lnSpc>
                <a:spcPts val="1033"/>
              </a:lnSpc>
              <a:spcBef>
                <a:spcPts val="366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来的头发，用来指小孩。</a:t>
            </a:r>
          </a:p>
          <a:p>
            <a:pPr marL="0" marR="0">
              <a:lnSpc>
                <a:spcPts val="1033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t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〔乃〕于是，就。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75724" y="7992096"/>
            <a:ext cx="2442514" cy="3525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k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〔仿佛〕隐隐约约，形容看不真切。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l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〔才通人〕仅容一人通过。才，仅仅、只。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311038" y="7992138"/>
            <a:ext cx="1940849" cy="352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u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〔具〕详细。</a:t>
            </a:r>
          </a:p>
          <a:p>
            <a:pPr marL="0" marR="0">
              <a:lnSpc>
                <a:spcPts val="1218"/>
              </a:lnSpc>
              <a:spcBef>
                <a:spcPts val="167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BELMLJ+Rope Sequence Number ST"/>
                <a:cs typeface="BELMLJ+Rope Sequence Number ST"/>
              </a:rPr>
              <a:t>v</a:t>
            </a:r>
            <a:r>
              <a:rPr dirty="0" sz="900">
                <a:solidFill>
                  <a:srgbClr val="221e1f"/>
                </a:solidFill>
                <a:latin typeface="GPMFOF+FZShuSong-Z01S"/>
                <a:cs typeface="GPMFOF+FZShuSong-Z01S"/>
              </a:rPr>
              <a:t>〔要（</a:t>
            </a:r>
            <a:r>
              <a:rPr dirty="0" sz="900">
                <a:solidFill>
                  <a:srgbClr val="221e1f"/>
                </a:solidFill>
                <a:latin typeface="DDBVAI+NEU-XT"/>
                <a:cs typeface="DDBVAI+NEU-XT"/>
              </a:rPr>
              <a:t>yāo</a:t>
            </a:r>
            <a:r>
              <a:rPr dirty="0" sz="900" spc="-79">
                <a:solidFill>
                  <a:srgbClr val="221e1f"/>
                </a:solidFill>
                <a:latin typeface="GPMFOF+FZShuSong-Z01S"/>
                <a:cs typeface="GPMFOF+FZShuSong-Z01S"/>
              </a:rPr>
              <a:t>）〕同“邀”，邀请。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76000" y="8795690"/>
            <a:ext cx="28575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WGDEQM+Times New Roman"/>
                <a:cs typeface="WGDEQM+Times New Roman"/>
              </a:rPr>
              <a:t>54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20634" y="8814528"/>
            <a:ext cx="60960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RIDQKH+FZShuSong-Z01"/>
                <a:cs typeface="RIDQKH+FZShuSong-Z01"/>
              </a:rPr>
              <a:t>第三单元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008634" y="8816328"/>
            <a:ext cx="43815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RIDQKH+FZShuSong-Z01"/>
                <a:cs typeface="RIDQKH+FZShuSong-Z01"/>
              </a:rPr>
              <a:t>阅ꢀ</a:t>
            </a:r>
            <a:r>
              <a:rPr dirty="0" sz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RIDQKH+FZShuSong-Z01"/>
                <a:cs typeface="RIDQKH+FZShuSong-Z01"/>
              </a:rPr>
              <a:t>读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1280313" y="727990"/>
            <a:ext cx="4787160" cy="841183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5759364" y="8819902"/>
            <a:ext cx="12700" cy="17999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5161" y="8814528"/>
            <a:ext cx="780592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WFJUMC+FZShuSong-Z01"/>
                <a:cs typeface="WFJUMC+FZShuSong-Z01"/>
              </a:rPr>
              <a:t>9ꢀ</a:t>
            </a:r>
            <a:r>
              <a:rPr dirty="0" sz="900" spc="45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WFJUMC+FZShuSong-Z01"/>
                <a:cs typeface="WFJUMC+FZShuSong-Z01"/>
              </a:rPr>
              <a:t>桃花源记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8979" y="8816328"/>
            <a:ext cx="43815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WFJUMC+FZShuSong-Z01"/>
                <a:cs typeface="WFJUMC+FZShuSong-Z01"/>
              </a:rPr>
              <a:t>阅ꢀ</a:t>
            </a:r>
            <a:r>
              <a:rPr dirty="0" sz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WFJUMC+FZShuSong-Z01"/>
                <a:cs typeface="WFJUMC+FZShuSong-Z01"/>
              </a:rPr>
              <a:t>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4650" y="8795690"/>
            <a:ext cx="28575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TVQRBD+Times New Roman"/>
                <a:cs typeface="TVQRBD+Times New Roman"/>
              </a:rPr>
              <a:t>55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3997453" y="7069805"/>
            <a:ext cx="2070020" cy="207002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4131350" y="7130310"/>
            <a:ext cx="110394" cy="107162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75999" y="5785784"/>
            <a:ext cx="1728000" cy="127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56771" y="3107502"/>
            <a:ext cx="326453" cy="332417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35999" y="3392093"/>
            <a:ext cx="795667" cy="12700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78386" y="350284"/>
            <a:ext cx="163233" cy="163233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2401835" y="8819898"/>
            <a:ext cx="12700" cy="179996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864000" y="8819900"/>
            <a:ext cx="12700" cy="179996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54780" y="69143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10712" y="69143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91784" y="69143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76000" y="719302"/>
            <a:ext cx="5412599" cy="2131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43">
                <a:solidFill>
                  <a:srgbClr val="221e1f"/>
                </a:solidFill>
                <a:latin typeface="JQTMRT+FZShuSong-Z01S"/>
                <a:cs typeface="JQTMRT+FZShuSong-Z01S"/>
              </a:rPr>
              <a:t>村中闻有此人，咸</a:t>
            </a:r>
            <a:r>
              <a:rPr dirty="0" sz="1200" spc="717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44">
                <a:solidFill>
                  <a:srgbClr val="221e1f"/>
                </a:solidFill>
                <a:latin typeface="JQTMRT+FZShuSong-Z01S"/>
                <a:cs typeface="JQTMRT+FZShuSong-Z01S"/>
              </a:rPr>
              <a:t>来问讯。自云先世避秦时乱，率妻子</a:t>
            </a:r>
            <a:r>
              <a:rPr dirty="0" sz="1200" spc="71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50">
                <a:solidFill>
                  <a:srgbClr val="221e1f"/>
                </a:solidFill>
                <a:latin typeface="JQTMRT+FZShuSong-Z01S"/>
                <a:cs typeface="JQTMRT+FZShuSong-Z01S"/>
              </a:rPr>
              <a:t>邑人来此绝境</a:t>
            </a:r>
            <a:r>
              <a:rPr dirty="0" sz="1200" spc="541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，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04729" y="9301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57626" y="9301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74953" y="9301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f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5961" y="958062"/>
            <a:ext cx="5336304" cy="213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25">
                <a:solidFill>
                  <a:srgbClr val="221e1f"/>
                </a:solidFill>
                <a:latin typeface="JQTMRT+FZShuSong-Z01S"/>
                <a:cs typeface="JQTMRT+FZShuSong-Z01S"/>
              </a:rPr>
              <a:t>不复出焉，遂与外人间隔</a:t>
            </a:r>
            <a:r>
              <a:rPr dirty="0" sz="1200" spc="56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4">
                <a:solidFill>
                  <a:srgbClr val="221e1f"/>
                </a:solidFill>
                <a:latin typeface="JQTMRT+FZShuSong-Z01S"/>
                <a:cs typeface="JQTMRT+FZShuSong-Z01S"/>
              </a:rPr>
              <a:t>。问今是何世，乃</a:t>
            </a:r>
            <a:r>
              <a:rPr dirty="0" sz="1200" spc="72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3">
                <a:solidFill>
                  <a:srgbClr val="221e1f"/>
                </a:solidFill>
                <a:latin typeface="JQTMRT+FZShuSong-Z01S"/>
                <a:cs typeface="JQTMRT+FZShuSong-Z01S"/>
              </a:rPr>
              <a:t>不知有汉，无论</a:t>
            </a:r>
            <a:r>
              <a:rPr dirty="0" sz="1200" spc="72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1">
                <a:solidFill>
                  <a:srgbClr val="221e1f"/>
                </a:solidFill>
                <a:latin typeface="JQTMRT+FZShuSong-Z01S"/>
                <a:cs typeface="JQTMRT+FZShuSong-Z01S"/>
              </a:rPr>
              <a:t>魏晋。此人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72580" y="116895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33958" y="116895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78504" y="1168954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5827" y="1196822"/>
            <a:ext cx="5336126" cy="213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28">
                <a:solidFill>
                  <a:srgbClr val="221e1f"/>
                </a:solidFill>
                <a:latin typeface="JQTMRT+FZShuSong-Z01S"/>
                <a:cs typeface="JQTMRT+FZShuSong-Z01S"/>
              </a:rPr>
              <a:t>一一为具言</a:t>
            </a:r>
            <a:r>
              <a:rPr dirty="0" sz="1200" spc="721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2">
                <a:solidFill>
                  <a:srgbClr val="221e1f"/>
                </a:solidFill>
                <a:latin typeface="JQTMRT+FZShuSong-Z01S"/>
                <a:cs typeface="JQTMRT+FZShuSong-Z01S"/>
              </a:rPr>
              <a:t>所闻，皆叹惋</a:t>
            </a:r>
            <a:r>
              <a:rPr dirty="0" sz="1200" spc="56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8">
                <a:solidFill>
                  <a:srgbClr val="221e1f"/>
                </a:solidFill>
                <a:latin typeface="JQTMRT+FZShuSong-Z01S"/>
                <a:cs typeface="JQTMRT+FZShuSong-Z01S"/>
              </a:rPr>
              <a:t>。余人各复延</a:t>
            </a:r>
            <a:r>
              <a:rPr dirty="0" sz="1200" spc="72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1">
                <a:solidFill>
                  <a:srgbClr val="221e1f"/>
                </a:solidFill>
                <a:latin typeface="JQTMRT+FZShuSong-Z01S"/>
                <a:cs typeface="JQTMRT+FZShuSong-Z01S"/>
              </a:rPr>
              <a:t>至其家，皆出酒食。停数日，辞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61850" y="140771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j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44415" y="140771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k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5515" y="1435582"/>
            <a:ext cx="3022967" cy="2131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去。此中人语云</a:t>
            </a:r>
            <a:r>
              <a:rPr dirty="0" sz="1200" spc="87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-150">
                <a:solidFill>
                  <a:srgbClr val="221e1f"/>
                </a:solidFill>
                <a:latin typeface="JQTMRT+FZShuSong-Z01S"/>
                <a:cs typeface="JQTMRT+FZShuSong-Z01S"/>
              </a:rPr>
              <a:t>：“不足</a:t>
            </a:r>
            <a:r>
              <a:rPr dirty="0" sz="1200" spc="8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-86">
                <a:solidFill>
                  <a:srgbClr val="221e1f"/>
                </a:solidFill>
                <a:latin typeface="JQTMRT+FZShuSong-Z01S"/>
                <a:cs typeface="JQTMRT+FZShuSong-Z01S"/>
              </a:rPr>
              <a:t>为外人道也。”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598037" y="1646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326999" y="1646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28334" y="1646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47580" y="1646475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75882" y="1674342"/>
            <a:ext cx="5412638" cy="451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6070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15">
                <a:solidFill>
                  <a:srgbClr val="221e1f"/>
                </a:solidFill>
                <a:latin typeface="JQTMRT+FZShuSong-Z01S"/>
                <a:cs typeface="JQTMRT+FZShuSong-Z01S"/>
              </a:rPr>
              <a:t>既出，得其船，便扶向路</a:t>
            </a:r>
            <a:r>
              <a:rPr dirty="0" sz="1200" spc="56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9">
                <a:solidFill>
                  <a:srgbClr val="221e1f"/>
                </a:solidFill>
                <a:latin typeface="JQTMRT+FZShuSong-Z01S"/>
                <a:cs typeface="JQTMRT+FZShuSong-Z01S"/>
              </a:rPr>
              <a:t>，处处志</a:t>
            </a:r>
            <a:r>
              <a:rPr dirty="0" sz="1200" spc="72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4">
                <a:solidFill>
                  <a:srgbClr val="221e1f"/>
                </a:solidFill>
                <a:latin typeface="JQTMRT+FZShuSong-Z01S"/>
                <a:cs typeface="JQTMRT+FZShuSong-Z01S"/>
              </a:rPr>
              <a:t>之。及郡下</a:t>
            </a:r>
            <a:r>
              <a:rPr dirty="0" sz="1200" spc="56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9">
                <a:solidFill>
                  <a:srgbClr val="221e1f"/>
                </a:solidFill>
                <a:latin typeface="JQTMRT+FZShuSong-Z01S"/>
                <a:cs typeface="JQTMRT+FZShuSong-Z01S"/>
              </a:rPr>
              <a:t>，诣</a:t>
            </a:r>
            <a:r>
              <a:rPr dirty="0" sz="1200" spc="72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13">
                <a:solidFill>
                  <a:srgbClr val="221e1f"/>
                </a:solidFill>
                <a:latin typeface="JQTMRT+FZShuSong-Z01S"/>
                <a:cs typeface="JQTMRT+FZShuSong-Z01S"/>
              </a:rPr>
              <a:t>太守，说如此。</a:t>
            </a:r>
          </a:p>
          <a:p>
            <a:pPr marL="0" marR="0">
              <a:lnSpc>
                <a:spcPts val="1378"/>
              </a:lnSpc>
              <a:spcBef>
                <a:spcPts val="501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太守即遣人随其往，寻向所志，遂迷，不复得路。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05850" y="21239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93167" y="21239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q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731772" y="21239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r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471488" y="21239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886934" y="21239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75962" y="2151862"/>
            <a:ext cx="5336438" cy="451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5939" marR="0">
              <a:lnSpc>
                <a:spcPts val="1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南阳</a:t>
            </a:r>
            <a:r>
              <a:rPr dirty="0" sz="1200" spc="72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刘子骥</a:t>
            </a:r>
            <a:r>
              <a:rPr dirty="0" sz="1200" spc="5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，高尚士也，闻之，欣然规</a:t>
            </a:r>
            <a:r>
              <a:rPr dirty="0" sz="1200" spc="726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往。未果</a:t>
            </a:r>
            <a:r>
              <a:rPr dirty="0" sz="1200" spc="5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，寻</a:t>
            </a:r>
            <a:r>
              <a:rPr dirty="0" sz="1200" spc="72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病终。后遂</a:t>
            </a:r>
          </a:p>
          <a:p>
            <a:pPr marL="0" marR="0">
              <a:lnSpc>
                <a:spcPts val="137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无问津</a:t>
            </a:r>
            <a:r>
              <a:rPr dirty="0" sz="1050" baseline="47116" spc="15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u</a:t>
            </a:r>
            <a:r>
              <a:rPr dirty="0" sz="1200">
                <a:solidFill>
                  <a:srgbClr val="221e1f"/>
                </a:solidFill>
                <a:latin typeface="JQTMRT+FZShuSong-Z01S"/>
                <a:cs typeface="JQTMRT+FZShuSong-Z01S"/>
              </a:rPr>
              <a:t>者。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69537" y="3123100"/>
            <a:ext cx="914590" cy="245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567abd"/>
                </a:solidFill>
                <a:latin typeface="JRAHAG+FZKai-Z03"/>
                <a:cs typeface="JRAHAG+FZKai-Z03"/>
              </a:rPr>
              <a:t>思考探究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77200" y="3584422"/>
            <a:ext cx="5334000" cy="681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一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在读懂课文的基础上，简要讲述这个故事，并背诵全文。</a:t>
            </a:r>
          </a:p>
          <a:p>
            <a:pPr marL="0" marR="0">
              <a:lnSpc>
                <a:spcPts val="130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二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桃花林的景色和桃花源中的景象有所不同。默读课文前两段，想象其中的</a:t>
            </a:r>
          </a:p>
          <a:p>
            <a:pPr marL="304800" marR="0">
              <a:lnSpc>
                <a:spcPts val="130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画面，说说这些画面给你的感受。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77200" y="4300855"/>
            <a:ext cx="4114800" cy="429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三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CVOTCW+FZKai-Z03S"/>
                <a:cs typeface="CVOTCW+FZKai-Z03S"/>
              </a:rPr>
              <a:t>本文笔法简洁而内涵丰富，试依据课文内容回答问题。</a:t>
            </a:r>
          </a:p>
          <a:p>
            <a:pPr marL="304799" marR="0">
              <a:lnSpc>
                <a:spcPts val="1205"/>
              </a:lnSpc>
              <a:spcBef>
                <a:spcPts val="535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WGWCHP+Times-Roman"/>
                <a:cs typeface="WGWCHP+Times-Roman"/>
              </a:rPr>
              <a:t>1.</a:t>
            </a:r>
            <a:r>
              <a:rPr dirty="0" sz="1050" spc="263">
                <a:solidFill>
                  <a:srgbClr val="221e1f"/>
                </a:solidFill>
                <a:latin typeface="WGWCHP+Times-Roman"/>
                <a:cs typeface="WGWCHP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JQTMRT+FZShuSong-Z01S"/>
                <a:cs typeface="JQTMRT+FZShuSong-Z01S"/>
              </a:rPr>
              <a:t>此人一一为具言所闻，皆叹惋。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882000" y="4775628"/>
            <a:ext cx="3679373" cy="43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880" marR="0">
              <a:lnSpc>
                <a:spcPts val="1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15">
                <a:solidFill>
                  <a:srgbClr val="221e1f"/>
                </a:solidFill>
                <a:latin typeface="JCJPBM+FZFangSong-Z02S"/>
                <a:cs typeface="JCJPBM+FZFangSong-Z02S"/>
              </a:rPr>
              <a:t>（渔人“具言”的是什么？桃花源中人为什么“叹惋”？）</a:t>
            </a:r>
          </a:p>
          <a:p>
            <a:pPr marL="0" marR="0">
              <a:lnSpc>
                <a:spcPts val="1205"/>
              </a:lnSpc>
              <a:spcBef>
                <a:spcPts val="682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WGWCHP+Times-Roman"/>
                <a:cs typeface="WGWCHP+Times-Roman"/>
              </a:rPr>
              <a:t>2.</a:t>
            </a:r>
            <a:r>
              <a:rPr dirty="0" sz="1050" spc="263">
                <a:solidFill>
                  <a:srgbClr val="221e1f"/>
                </a:solidFill>
                <a:latin typeface="WGWCHP+Times-Roman"/>
                <a:cs typeface="WGWCHP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JQTMRT+FZShuSong-Z01S"/>
                <a:cs typeface="JQTMRT+FZShuSong-Z01S"/>
              </a:rPr>
              <a:t>诣太守，说如此。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91880" y="5253021"/>
            <a:ext cx="4918865" cy="42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8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23">
                <a:solidFill>
                  <a:srgbClr val="221e1f"/>
                </a:solidFill>
                <a:latin typeface="JCJPBM+FZFangSong-Z02S"/>
                <a:cs typeface="JCJPBM+FZFangSong-Z02S"/>
              </a:rPr>
              <a:t>（这句话中的“如此”包括哪些内容？如果把这些内容一一写出来，表达效果会</a:t>
            </a:r>
          </a:p>
          <a:p>
            <a:pPr marL="65074" marR="0">
              <a:lnSpc>
                <a:spcPts val="1181"/>
              </a:lnSpc>
              <a:spcBef>
                <a:spcPts val="698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JCJPBM+FZFangSong-Z02S"/>
                <a:cs typeface="JCJPBM+FZFangSong-Z02S"/>
              </a:rPr>
              <a:t>有什么不同？）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76000" y="5910808"/>
            <a:ext cx="1070914" cy="181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a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〔咸〕全，都。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311999" y="5910808"/>
            <a:ext cx="1528114" cy="181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k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〔不足〕不值得，不必。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76000" y="6082258"/>
            <a:ext cx="1756714" cy="35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b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〔妻子〕妻子儿女。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c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〔绝境〕与人世隔绝的地方。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311999" y="6082258"/>
            <a:ext cx="2671074" cy="181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l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〔便扶向路〕就顺着旧路（回去）。扶，沿着、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489735" y="6265428"/>
            <a:ext cx="1181100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顺着。向，先前的。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76000" y="6411652"/>
            <a:ext cx="3799941" cy="194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d</a:t>
            </a:r>
            <a:r>
              <a:rPr dirty="0" sz="900" spc="35">
                <a:solidFill>
                  <a:srgbClr val="221e1f"/>
                </a:solidFill>
                <a:latin typeface="JQTMRT+FZShuSong-Z01S"/>
                <a:cs typeface="JQTMRT+FZShuSong-Z01S"/>
              </a:rPr>
              <a:t>〔遂与外人间（</a:t>
            </a:r>
            <a:r>
              <a:rPr dirty="0" sz="900">
                <a:solidFill>
                  <a:srgbClr val="221e1f"/>
                </a:solidFill>
                <a:latin typeface="LSOSKJ+NEU-XT"/>
                <a:cs typeface="LSOSKJ+NEU-XT"/>
              </a:rPr>
              <a:t>jiàn</a:t>
            </a:r>
            <a:r>
              <a:rPr dirty="0" sz="900" spc="49">
                <a:solidFill>
                  <a:srgbClr val="221e1f"/>
                </a:solidFill>
                <a:latin typeface="JQTMRT+FZShuSong-Z01S"/>
                <a:cs typeface="JQTMRT+FZShuSong-Z01S"/>
              </a:rPr>
              <a:t>）隔〕于是就同外界的人</a:t>
            </a:r>
            <a:r>
              <a:rPr dirty="0" sz="900" spc="199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m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〔志〕做记号。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53622" y="6596608"/>
            <a:ext cx="5206518" cy="1810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43">
                <a:solidFill>
                  <a:srgbClr val="221e1f"/>
                </a:solidFill>
                <a:latin typeface="JQTMRT+FZShuSong-Z01S"/>
                <a:cs typeface="JQTMRT+FZShuSong-Z01S"/>
              </a:rPr>
              <a:t>隔绝了。遂，于是、就。间隔，隔绝、不通</a:t>
            </a:r>
            <a:r>
              <a:rPr dirty="0" sz="900" spc="1998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n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〔及郡下〕到了郡城。及，到。郡，指武陵郡。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11885" y="6754552"/>
            <a:ext cx="1210589" cy="194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o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〔诣（</a:t>
            </a:r>
            <a:r>
              <a:rPr dirty="0" sz="900">
                <a:solidFill>
                  <a:srgbClr val="221e1f"/>
                </a:solidFill>
                <a:latin typeface="LSOSKJ+NEU-XT"/>
                <a:cs typeface="LSOSKJ+NEU-XT"/>
              </a:rPr>
              <a:t>yì</a:t>
            </a:r>
            <a:r>
              <a:rPr dirty="0" sz="900" spc="-90">
                <a:solidFill>
                  <a:srgbClr val="221e1f"/>
                </a:solidFill>
                <a:latin typeface="JQTMRT+FZShuSong-Z01S"/>
                <a:cs typeface="JQTMRT+FZShuSong-Z01S"/>
              </a:rPr>
              <a:t>）〕拜访。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53851" y="6779778"/>
            <a:ext cx="495300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音讯。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76000" y="6939508"/>
            <a:ext cx="2658313" cy="6954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e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〔乃〕竟然，居然。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f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〔无论〕不要说，更不必说。</a:t>
            </a:r>
          </a:p>
          <a:p>
            <a:pPr marL="0" marR="0">
              <a:lnSpc>
                <a:spcPts val="1033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g</a:t>
            </a:r>
            <a:r>
              <a:rPr dirty="0" sz="900" spc="94">
                <a:solidFill>
                  <a:srgbClr val="221e1f"/>
                </a:solidFill>
                <a:latin typeface="JQTMRT+FZShuSong-Z01S"/>
                <a:cs typeface="JQTMRT+FZShuSong-Z01S"/>
              </a:rPr>
              <a:t>〔为具言〕向（桃花源中人）详细地说出。</a:t>
            </a:r>
          </a:p>
          <a:p>
            <a:pPr marL="178536" marR="0">
              <a:lnSpc>
                <a:spcPts val="1033"/>
              </a:lnSpc>
              <a:spcBef>
                <a:spcPts val="366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为，对、向。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311682" y="6939508"/>
            <a:ext cx="2600477" cy="69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p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〔南阳〕郡名，在今河南南阳一带。</a:t>
            </a:r>
          </a:p>
          <a:p>
            <a:pPr marL="317" marR="0">
              <a:lnSpc>
                <a:spcPts val="1218"/>
              </a:lnSpc>
              <a:spcBef>
                <a:spcPts val="168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q</a:t>
            </a:r>
            <a:r>
              <a:rPr dirty="0" sz="900" spc="23">
                <a:solidFill>
                  <a:srgbClr val="221e1f"/>
                </a:solidFill>
                <a:latin typeface="JQTMRT+FZShuSong-Z01S"/>
                <a:cs typeface="JQTMRT+FZShuSong-Z01S"/>
              </a:rPr>
              <a:t>〔刘子骥〕名</a:t>
            </a:r>
            <a:r>
              <a:rPr dirty="0" sz="900" spc="6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 spc="-23">
                <a:solidFill>
                  <a:srgbClr val="221e1f"/>
                </a:solidFill>
                <a:latin typeface="JQTMRT+FZShuSong-Z01S"/>
                <a:cs typeface="JQTMRT+FZShuSong-Z01S"/>
              </a:rPr>
              <a:t>（</a:t>
            </a:r>
            <a:r>
              <a:rPr dirty="0" sz="900" spc="-23">
                <a:solidFill>
                  <a:srgbClr val="221e1f"/>
                </a:solidFill>
                <a:latin typeface="LSOSKJ+NEU-XT"/>
                <a:cs typeface="LSOSKJ+NEU-XT"/>
              </a:rPr>
              <a:t>lín</a:t>
            </a:r>
            <a:r>
              <a:rPr dirty="0" sz="900" spc="-57">
                <a:solidFill>
                  <a:srgbClr val="221e1f"/>
                </a:solidFill>
                <a:latin typeface="JQTMRT+FZShuSong-Z01S"/>
                <a:cs typeface="JQTMRT+FZShuSong-Z01S"/>
              </a:rPr>
              <a:t>）之，字子骥，《晋</a:t>
            </a:r>
            <a:r>
              <a:rPr dirty="0" sz="900" spc="71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·隐</a:t>
            </a:r>
          </a:p>
          <a:p>
            <a:pPr marL="177850" marR="0">
              <a:lnSpc>
                <a:spcPts val="1033"/>
              </a:lnSpc>
              <a:spcBef>
                <a:spcPts val="316"/>
              </a:spcBef>
              <a:spcAft>
                <a:spcPts val="0"/>
              </a:spcAft>
            </a:pPr>
            <a:r>
              <a:rPr dirty="0" sz="900" spc="-47">
                <a:solidFill>
                  <a:srgbClr val="221e1f"/>
                </a:solidFill>
                <a:latin typeface="JQTMRT+FZShuSong-Z01S"/>
                <a:cs typeface="JQTMRT+FZShuSong-Z01S"/>
              </a:rPr>
              <a:t>逸传》里说他“好游山泽”。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r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〔规〕打算，计划。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76686" y="7625308"/>
            <a:ext cx="1299514" cy="35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h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〔叹惋〕感叹惋惜。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i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〔延〕邀请。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311682" y="7625351"/>
            <a:ext cx="1299514" cy="3525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s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〔未果〕没有实现。</a:t>
            </a:r>
          </a:p>
          <a:p>
            <a:pPr marL="0" marR="0">
              <a:lnSpc>
                <a:spcPts val="1033"/>
              </a:lnSpc>
              <a:spcBef>
                <a:spcPts val="274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t</a:t>
            </a: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〔寻〕随即，不久。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76686" y="7954703"/>
            <a:ext cx="4404843" cy="19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j</a:t>
            </a:r>
            <a:r>
              <a:rPr dirty="0" sz="900" spc="19">
                <a:solidFill>
                  <a:srgbClr val="221e1f"/>
                </a:solidFill>
                <a:latin typeface="JQTMRT+FZShuSong-Z01S"/>
                <a:cs typeface="JQTMRT+FZShuSong-Z01S"/>
              </a:rPr>
              <a:t>〔语（</a:t>
            </a:r>
            <a:r>
              <a:rPr dirty="0" sz="900">
                <a:solidFill>
                  <a:srgbClr val="221e1f"/>
                </a:solidFill>
                <a:latin typeface="LSOSKJ+NEU-XT"/>
                <a:cs typeface="LSOSKJ+NEU-XT"/>
              </a:rPr>
              <a:t>yù</a:t>
            </a:r>
            <a:r>
              <a:rPr dirty="0" sz="900" spc="15">
                <a:solidFill>
                  <a:srgbClr val="221e1f"/>
                </a:solidFill>
                <a:latin typeface="JQTMRT+FZShuSong-Z01S"/>
                <a:cs typeface="JQTMRT+FZShuSong-Z01S"/>
              </a:rPr>
              <a:t>）云〕告诉（渔人）说。“语”后省</a:t>
            </a:r>
            <a:r>
              <a:rPr dirty="0" sz="900" spc="201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NTNCFB+Rope Sequence Number ST"/>
                <a:cs typeface="NTNCFB+Rope Sequence Number ST"/>
              </a:rPr>
              <a:t>u</a:t>
            </a:r>
            <a:r>
              <a:rPr dirty="0" sz="900" spc="20">
                <a:solidFill>
                  <a:srgbClr val="221e1f"/>
                </a:solidFill>
                <a:latin typeface="JQTMRT+FZShuSong-Z01S"/>
                <a:cs typeface="JQTMRT+FZShuSong-Z01S"/>
              </a:rPr>
              <a:t>〔问津〕询问渡口。这里是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063216" y="7979972"/>
            <a:ext cx="849173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17">
                <a:solidFill>
                  <a:srgbClr val="221e1f"/>
                </a:solidFill>
                <a:latin typeface="JQTMRT+FZShuSong-Z01S"/>
                <a:cs typeface="JQTMRT+FZShuSong-Z01S"/>
              </a:rPr>
              <a:t>求、探求”的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755222" y="8151378"/>
            <a:ext cx="1181100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37">
                <a:solidFill>
                  <a:srgbClr val="221e1f"/>
                </a:solidFill>
                <a:latin typeface="JQTMRT+FZShuSong-Z01S"/>
                <a:cs typeface="JQTMRT+FZShuSong-Z01S"/>
              </a:rPr>
              <a:t>略“之”，代渔人。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489761" y="8151422"/>
            <a:ext cx="495300" cy="1693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JQTMRT+FZShuSong-Z01S"/>
                <a:cs typeface="JQTMRT+FZShuSong-Z01S"/>
              </a:rPr>
              <a:t>意思。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76000" y="8795689"/>
            <a:ext cx="28575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GIEKEK+Times New Roman"/>
                <a:cs typeface="GIEKEK+Times New Roman"/>
              </a:rPr>
              <a:t>56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520634" y="8814526"/>
            <a:ext cx="60960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ETWLOL+FZShuSong-Z01"/>
                <a:cs typeface="ETWLOL+FZShuSong-Z01"/>
              </a:rPr>
              <a:t>第三单元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008634" y="8816326"/>
            <a:ext cx="43815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ETWLOL+FZShuSong-Z01"/>
                <a:cs typeface="ETWLOL+FZShuSong-Z01"/>
              </a:rPr>
              <a:t>阅ꢀ</a:t>
            </a:r>
            <a:r>
              <a:rPr dirty="0" sz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ETWLOL+FZShuSong-Z01"/>
                <a:cs typeface="ETWLOL+FZShuSong-Z01"/>
              </a:rPr>
              <a:t>读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64004" y="727441"/>
            <a:ext cx="287362" cy="27296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1224000" y="971798"/>
            <a:ext cx="784618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997453" y="7069805"/>
            <a:ext cx="2070020" cy="207002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759364" y="8819900"/>
            <a:ext cx="12700" cy="179996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46615" y="719153"/>
            <a:ext cx="914400" cy="245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00aeef"/>
                </a:solidFill>
                <a:latin typeface="MSKHHT+FZKai-Z03S"/>
                <a:cs typeface="MSKHHT+FZKai-Z03S"/>
              </a:rPr>
              <a:t>积累拓展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5199" y="1196822"/>
            <a:ext cx="1828800" cy="455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四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解释下列加点的词。</a:t>
            </a:r>
          </a:p>
          <a:p>
            <a:pPr marL="304800" marR="0">
              <a:lnSpc>
                <a:spcPts val="1205"/>
              </a:lnSpc>
              <a:spcBef>
                <a:spcPts val="536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1.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武陵人捕鱼为</a:t>
            </a:r>
            <a:r>
              <a:rPr dirty="0" sz="600" baseline="-47587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587" spc="22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64627" y="1431027"/>
            <a:ext cx="1519009" cy="6988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2.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便舍</a:t>
            </a:r>
            <a:r>
              <a:rPr dirty="0" sz="600" baseline="-47587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587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船，从口入</a:t>
            </a:r>
          </a:p>
          <a:p>
            <a:pPr marL="166687" marR="0">
              <a:lnSpc>
                <a:spcPts val="1205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土地平旷，屋舍</a:t>
            </a:r>
            <a:r>
              <a:rPr dirty="0" sz="600" baseline="-47585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585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俨然</a:t>
            </a:r>
          </a:p>
          <a:p>
            <a:pPr marL="0" marR="0">
              <a:lnSpc>
                <a:spcPts val="1205"/>
              </a:lnSpc>
              <a:spcBef>
                <a:spcPts val="437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4.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 spc="-727">
                <a:solidFill>
                  <a:srgbClr val="221e1f"/>
                </a:solidFill>
                <a:latin typeface="PWSOIP+FZShuSong-Z01S"/>
                <a:cs typeface="PWSOIP+FZShuSong-Z01S"/>
              </a:rPr>
              <a:t>寻</a:t>
            </a:r>
            <a:r>
              <a:rPr dirty="0" sz="600" baseline="-47587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587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向所志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36725" y="1674353"/>
            <a:ext cx="1085850" cy="216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不足为</a:t>
            </a:r>
            <a:r>
              <a:rPr dirty="0" sz="600" baseline="-47633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633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外人道也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0037" y="1908484"/>
            <a:ext cx="1252499" cy="2213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3.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见渔人，乃</a:t>
            </a:r>
            <a:r>
              <a:rPr dirty="0" sz="600" baseline="-47633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633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大惊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36725" y="2151872"/>
            <a:ext cx="1485900" cy="216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725">
                <a:solidFill>
                  <a:srgbClr val="221e1f"/>
                </a:solidFill>
                <a:latin typeface="PWSOIP+FZShuSong-Z01S"/>
                <a:cs typeface="PWSOIP+FZShuSong-Z01S"/>
              </a:rPr>
              <a:t>乃</a:t>
            </a:r>
            <a:r>
              <a:rPr dirty="0" sz="600" baseline="-47634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634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不知有汉，无论魏晋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31315" y="2151936"/>
            <a:ext cx="952500" cy="216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未果，寻</a:t>
            </a:r>
            <a:r>
              <a:rPr dirty="0" sz="600" baseline="-47587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  <a:r>
              <a:rPr dirty="0" sz="600" baseline="-47587" spc="175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病终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5199" y="2390622"/>
            <a:ext cx="5411876" cy="668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五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221e1f"/>
                </a:solidFill>
                <a:latin typeface="MSKHHT+FZKai-Z03S"/>
                <a:cs typeface="MSKHHT+FZKai-Z03S"/>
              </a:rPr>
              <a:t>古代汉语中有些词语在现代汉语中仍然使用，但是意思已经发生了变化。</a:t>
            </a:r>
          </a:p>
          <a:p>
            <a:pPr marL="305257" marR="0">
              <a:lnSpc>
                <a:spcPts val="130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1200" spc="-24">
                <a:solidFill>
                  <a:srgbClr val="221e1f"/>
                </a:solidFill>
                <a:latin typeface="MSKHHT+FZKai-Z03S"/>
                <a:cs typeface="MSKHHT+FZKai-Z03S"/>
              </a:rPr>
              <a:t>解释下列加点的词语，注意它们在句中的含义与现代汉语常用义的区别。</a:t>
            </a:r>
          </a:p>
          <a:p>
            <a:pPr marL="304800" marR="0">
              <a:lnSpc>
                <a:spcPts val="1205"/>
              </a:lnSpc>
              <a:spcBef>
                <a:spcPts val="535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1.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芳草鲜美，落英缤纷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4662" y="294275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78012" y="294275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9999" y="3102284"/>
            <a:ext cx="1519237" cy="195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2.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阡陌交通，鸡犬相闻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44662" y="318151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78012" y="318151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9999" y="3341043"/>
            <a:ext cx="2185987" cy="195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3.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率妻子邑人来此绝境，不复出焉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11312" y="342027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44662" y="342027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11412" y="342027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44762" y="342027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69999" y="3579803"/>
            <a:ext cx="1652587" cy="1959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ECWGTD+Times-Roman"/>
                <a:cs typeface="ECWGTD+Times-Roman"/>
              </a:rPr>
              <a:t>4.</a:t>
            </a:r>
            <a:r>
              <a:rPr dirty="0" sz="1050" spc="263">
                <a:solidFill>
                  <a:srgbClr val="221e1f"/>
                </a:solidFill>
                <a:latin typeface="ECWGTD+Times-Roman"/>
                <a:cs typeface="ECWGTD+Times-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乃不知有汉，无论魏晋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78062" y="365903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311412" y="3659033"/>
            <a:ext cx="127000" cy="142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19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">
                <a:solidFill>
                  <a:srgbClr val="221e1f"/>
                </a:solidFill>
                <a:latin typeface="STTOVQ+KentenGeneric"/>
                <a:cs typeface="STTOVQ+KentenGeneric"/>
              </a:rPr>
              <a:t>4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65199" y="3823182"/>
            <a:ext cx="5335980" cy="4430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六</a:t>
            </a:r>
            <a:r>
              <a:rPr dirty="0" sz="1200" spc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结合课文及下面节引的《桃花源诗》中的诗句，讨论：“世外桃源”有哪</a:t>
            </a:r>
          </a:p>
          <a:p>
            <a:pPr marL="305561" marR="0">
              <a:lnSpc>
                <a:spcPts val="1307"/>
              </a:lnSpc>
              <a:spcBef>
                <a:spcPts val="572"/>
              </a:spcBef>
              <a:spcAft>
                <a:spcPts val="0"/>
              </a:spcAft>
            </a:pPr>
            <a:r>
              <a:rPr dirty="0" sz="1200">
                <a:solidFill>
                  <a:srgbClr val="221e1f"/>
                </a:solidFill>
                <a:latin typeface="MSKHHT+FZKai-Z03S"/>
                <a:cs typeface="MSKHHT+FZKai-Z03S"/>
              </a:rPr>
              <a:t>些吸引人的地方？作者借桃花源表达了怎样的社会理想？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18918" y="45115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027703" y="4511593"/>
            <a:ext cx="225366" cy="135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66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b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435499" y="4541688"/>
            <a:ext cx="4764978" cy="198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相命肆农耕</a:t>
            </a:r>
            <a:r>
              <a:rPr dirty="0" sz="1050" spc="593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，日入从所憩</a:t>
            </a:r>
            <a:r>
              <a:rPr dirty="0" sz="1050" spc="593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。</a:t>
            </a:r>
            <a:r>
              <a:rPr dirty="0" sz="1050" spc="2469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 spc="494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a</a:t>
            </a:r>
            <a:r>
              <a:rPr dirty="0" sz="900" spc="42">
                <a:solidFill>
                  <a:srgbClr val="221e1f"/>
                </a:solidFill>
                <a:latin typeface="UHBBOR+FZShuSong-Z01"/>
                <a:cs typeface="UHBBOR+FZShuSong-Z01"/>
              </a:rPr>
              <a:t>相命肆农耕：桃花源中人互相勉励致力于耕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599959" y="4721733"/>
            <a:ext cx="2120115" cy="85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891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田。肆，尽力。ꢀꢀ</a:t>
            </a:r>
          </a:p>
          <a:p>
            <a:pPr marL="41" marR="0">
              <a:lnSpc>
                <a:spcPts val="1218"/>
              </a:lnSpc>
              <a:spcBef>
                <a:spcPts val="117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b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憩（</a:t>
            </a:r>
            <a:r>
              <a:rPr dirty="0" sz="900">
                <a:solidFill>
                  <a:srgbClr val="221e1f"/>
                </a:solidFill>
                <a:latin typeface="EHQMVO+NEU-XT"/>
                <a:cs typeface="EHQMVO+NEU-XT"/>
              </a:rPr>
              <a:t>qì</a:t>
            </a:r>
            <a:r>
              <a:rPr dirty="0" sz="900" spc="-67">
                <a:solidFill>
                  <a:srgbClr val="221e1f"/>
                </a:solidFill>
                <a:latin typeface="UHBBOR+FZShuSong-Z01"/>
                <a:cs typeface="UHBBOR+FZShuSong-Z01"/>
              </a:rPr>
              <a:t>）：休息。</a:t>
            </a:r>
          </a:p>
          <a:p>
            <a:pPr marL="41" marR="0">
              <a:lnSpc>
                <a:spcPts val="1218"/>
              </a:lnSpc>
              <a:spcBef>
                <a:spcPts val="117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c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菽（</a:t>
            </a:r>
            <a:r>
              <a:rPr dirty="0" sz="900">
                <a:solidFill>
                  <a:srgbClr val="221e1f"/>
                </a:solidFill>
                <a:latin typeface="UNHLBA+NEU-XT"/>
                <a:cs typeface="UNHLBA+NEU-XT"/>
              </a:rPr>
              <a:t>shū</a:t>
            </a:r>
            <a:r>
              <a:rPr dirty="0" sz="1350" baseline="2099">
                <a:solidFill>
                  <a:srgbClr val="221e1f"/>
                </a:solidFill>
                <a:latin typeface="UHBBOR+FZShuSong-Z01"/>
                <a:cs typeface="UHBBOR+FZShuSong-Z01"/>
              </a:rPr>
              <a:t>）稷（</a:t>
            </a:r>
            <a:r>
              <a:rPr dirty="0" sz="900">
                <a:solidFill>
                  <a:srgbClr val="221e1f"/>
                </a:solidFill>
                <a:latin typeface="EHQMVO+NEU-XT"/>
                <a:cs typeface="EHQMVO+NEU-XT"/>
              </a:rPr>
              <a:t>jì</a:t>
            </a:r>
            <a:r>
              <a:rPr dirty="0" sz="1350" baseline="2099" spc="-37">
                <a:solidFill>
                  <a:srgbClr val="221e1f"/>
                </a:solidFill>
                <a:latin typeface="UHBBOR+FZShuSong-Z01"/>
                <a:cs typeface="UHBBOR+FZShuSong-Z01"/>
              </a:rPr>
              <a:t>）：泛指粮食作物。</a:t>
            </a:r>
          </a:p>
          <a:p>
            <a:pPr marL="41" marR="0">
              <a:lnSpc>
                <a:spcPts val="1058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d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艺：种植。</a:t>
            </a:r>
          </a:p>
          <a:p>
            <a:pPr marL="0" marR="0">
              <a:lnSpc>
                <a:spcPts val="1058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e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靡：无。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435504" y="4750353"/>
            <a:ext cx="1986634" cy="11837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" marR="0">
              <a:lnSpc>
                <a:spcPts val="1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6">
                <a:solidFill>
                  <a:srgbClr val="221e1f"/>
                </a:solidFill>
                <a:latin typeface="PWSOIP+FZShuSong-Z01S"/>
                <a:cs typeface="PWSOIP+FZShuSong-Z01S"/>
              </a:rPr>
              <a:t>桑竹垂余荫，菽稷</a:t>
            </a:r>
            <a:r>
              <a:rPr dirty="0" sz="1050" baseline="48627" spc="131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c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随时艺</a:t>
            </a:r>
            <a:r>
              <a:rPr dirty="0" sz="1050" baseline="48676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d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。</a:t>
            </a:r>
          </a:p>
          <a:p>
            <a:pPr marL="4" marR="0">
              <a:lnSpc>
                <a:spcPts val="1205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050" spc="15">
                <a:solidFill>
                  <a:srgbClr val="221e1f"/>
                </a:solidFill>
                <a:latin typeface="PWSOIP+FZShuSong-Z01S"/>
                <a:cs typeface="PWSOIP+FZShuSong-Z01S"/>
              </a:rPr>
              <a:t>春蚕收长丝，秋熟靡</a:t>
            </a:r>
            <a:r>
              <a:rPr dirty="0" sz="1050" baseline="48628" spc="131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e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王税。</a:t>
            </a:r>
          </a:p>
          <a:p>
            <a:pPr marL="0" marR="0">
              <a:lnSpc>
                <a:spcPts val="1205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600" baseline="-72941">
                <a:solidFill>
                  <a:srgbClr val="221e1f"/>
                </a:solidFill>
                <a:latin typeface="PWSOIP+FZShuSong-Z01S"/>
                <a:cs typeface="PWSOIP+FZShuSong-Z01S"/>
              </a:rPr>
              <a:t>荒路暧</a:t>
            </a:r>
            <a:r>
              <a:rPr dirty="0" sz="1050" baseline="73014" spc="131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f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交通，鸡犬互鸣吠。</a:t>
            </a:r>
          </a:p>
          <a:p>
            <a:pPr marL="0" marR="0">
              <a:lnSpc>
                <a:spcPts val="1205"/>
              </a:lnSpc>
              <a:spcBef>
                <a:spcPts val="379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俎豆犹古法</a:t>
            </a:r>
            <a:r>
              <a:rPr dirty="0" sz="1050" baseline="48628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g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，衣裳无新制。</a:t>
            </a:r>
          </a:p>
          <a:p>
            <a:pPr marL="0" marR="0">
              <a:lnSpc>
                <a:spcPts val="1205"/>
              </a:lnSpc>
              <a:spcBef>
                <a:spcPts val="329"/>
              </a:spcBef>
              <a:spcAft>
                <a:spcPts val="0"/>
              </a:spcAft>
            </a:pPr>
            <a:r>
              <a:rPr dirty="0" sz="1050" spc="16">
                <a:solidFill>
                  <a:srgbClr val="221e1f"/>
                </a:solidFill>
                <a:latin typeface="PWSOIP+FZShuSong-Z01S"/>
                <a:cs typeface="PWSOIP+FZShuSong-Z01S"/>
              </a:rPr>
              <a:t>童孺纵行歌，斑白</a:t>
            </a:r>
            <a:r>
              <a:rPr dirty="0" sz="1050" baseline="48627" spc="131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h</a:t>
            </a:r>
            <a:r>
              <a:rPr dirty="0" sz="1050">
                <a:solidFill>
                  <a:srgbClr val="221e1f"/>
                </a:solidFill>
                <a:latin typeface="PWSOIP+FZShuSong-Z01S"/>
                <a:cs typeface="PWSOIP+FZShuSong-Z01S"/>
              </a:rPr>
              <a:t>欢游诣。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599959" y="5556926"/>
            <a:ext cx="1174013" cy="194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f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暧（</a:t>
            </a:r>
            <a:r>
              <a:rPr dirty="0" sz="900">
                <a:solidFill>
                  <a:srgbClr val="221e1f"/>
                </a:solidFill>
                <a:latin typeface="EHQMVO+NEU-XT"/>
                <a:cs typeface="EHQMVO+NEU-XT"/>
              </a:rPr>
              <a:t>ài</a:t>
            </a:r>
            <a:r>
              <a:rPr dirty="0" sz="900" spc="-67">
                <a:solidFill>
                  <a:srgbClr val="221e1f"/>
                </a:solidFill>
                <a:latin typeface="UHBBOR+FZShuSong-Z01"/>
                <a:cs typeface="UHBBOR+FZShuSong-Z01"/>
              </a:rPr>
              <a:t>）：遮蔽。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599959" y="5728376"/>
            <a:ext cx="2600475" cy="5374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507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g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俎（</a:t>
            </a:r>
            <a:r>
              <a:rPr dirty="0" sz="900">
                <a:solidFill>
                  <a:srgbClr val="221e1f"/>
                </a:solidFill>
                <a:latin typeface="UNHLBA+NEU-XT"/>
                <a:cs typeface="UNHLBA+NEU-XT"/>
              </a:rPr>
              <a:t>zǔ</a:t>
            </a:r>
            <a:r>
              <a:rPr dirty="0" sz="900" spc="49">
                <a:solidFill>
                  <a:srgbClr val="221e1f"/>
                </a:solidFill>
                <a:latin typeface="UHBBOR+FZShuSong-Z01"/>
                <a:cs typeface="UHBBOR+FZShuSong-Z01"/>
              </a:rPr>
              <a:t>）豆犹古法：按照古制进行祭祀。俎</a:t>
            </a:r>
          </a:p>
          <a:p>
            <a:pPr marL="177850" marR="0">
              <a:lnSpc>
                <a:spcPts val="1058"/>
              </a:lnSpc>
              <a:spcBef>
                <a:spcPts val="291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豆，古代祭祀时用的礼器。</a:t>
            </a:r>
          </a:p>
          <a:p>
            <a:pPr marL="0" marR="0">
              <a:lnSpc>
                <a:spcPts val="1058"/>
              </a:lnSpc>
              <a:spcBef>
                <a:spcPts val="224"/>
              </a:spcBef>
              <a:spcAft>
                <a:spcPts val="0"/>
              </a:spcAft>
            </a:pPr>
            <a:r>
              <a:rPr dirty="0" sz="900" spc="450">
                <a:solidFill>
                  <a:srgbClr val="221e1f"/>
                </a:solidFill>
                <a:latin typeface="DRJQQK+Rope Sequence Number ST"/>
                <a:cs typeface="DRJQQK+Rope Sequence Number ST"/>
              </a:rPr>
              <a:t>h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斑白：头发花白，指老人。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475161" y="8814526"/>
            <a:ext cx="780592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9ꢀ</a:t>
            </a:r>
            <a:r>
              <a:rPr dirty="0" sz="900" spc="454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桃花源记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28979" y="8816326"/>
            <a:ext cx="438150" cy="172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58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阅ꢀ</a:t>
            </a:r>
            <a:r>
              <a:rPr dirty="0" sz="900">
                <a:solidFill>
                  <a:srgbClr val="221e1f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221e1f"/>
                </a:solidFill>
                <a:latin typeface="UHBBOR+FZShuSong-Z01"/>
                <a:cs typeface="UHBBOR+FZShuSong-Z01"/>
              </a:rPr>
              <a:t>读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914650" y="8795689"/>
            <a:ext cx="28575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221e1f"/>
                </a:solidFill>
                <a:latin typeface="KJVMRU+Times New Roman"/>
                <a:cs typeface="KJVMRU+Times New Roman"/>
              </a:rPr>
              <a:t>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2022-05-29T09:52:00+00:00</dcterms:modified>
</cp:coreProperties>
</file>