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7545" r:id="rId7"/>
    <p:sldId id="7548" r:id="rId8"/>
    <p:sldId id="261" r:id="rId9"/>
    <p:sldId id="263" r:id="rId10"/>
    <p:sldId id="262" r:id="rId11"/>
    <p:sldId id="264" r:id="rId12"/>
    <p:sldId id="265" r:id="rId13"/>
    <p:sldId id="267" r:id="rId14"/>
    <p:sldId id="266" r:id="rId15"/>
    <p:sldId id="268" r:id="rId16"/>
    <p:sldId id="7549" r:id="rId17"/>
    <p:sldId id="7546" r:id="rId18"/>
    <p:sldId id="75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54364-675E-4D06-B479-3D1596223479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ED57C-E3A9-423E-8BDE-7D7F2612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713AF1-8820-4C64-9198-6BD6D9A0A2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ED57C-E3A9-423E-8BDE-7D7F261221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2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0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1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5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78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0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62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79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84376" y="360759"/>
            <a:ext cx="993209" cy="993209"/>
          </a:xfrm>
          <a:prstGeom prst="ellipse">
            <a:avLst/>
          </a:prstGeom>
          <a:noFill/>
          <a:ln>
            <a:solidFill>
              <a:srgbClr val="1C1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07824" y="672698"/>
            <a:ext cx="1569660" cy="369332"/>
          </a:xfrm>
          <a:prstGeom prst="rect">
            <a:avLst/>
          </a:prstGeom>
          <a:solidFill>
            <a:srgbClr val="EFEBE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26385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1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8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2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4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15BB24-E312-4329-A549-B897505EBC0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FEB25D-1D81-4D7D-9650-F4F89547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8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21" r:id="rId18"/>
    <p:sldLayoutId id="2147483720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52117-E5F8-4018-8197-4BE67D2F2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知识图谱构建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FA2AEB-770A-4BCD-9A28-40CCED31A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赵子翔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</a:p>
        </p:txBody>
      </p:sp>
    </p:spTree>
    <p:extLst>
      <p:ext uri="{BB962C8B-B14F-4D97-AF65-F5344CB8AC3E}">
        <p14:creationId xmlns:p14="http://schemas.microsoft.com/office/powerpoint/2010/main" val="389185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4A9677-13D0-426C-AD53-2050105C8A22}"/>
              </a:ext>
            </a:extLst>
          </p:cNvPr>
          <p:cNvSpPr txBox="1"/>
          <p:nvPr/>
        </p:nvSpPr>
        <p:spPr>
          <a:xfrm>
            <a:off x="1442301" y="1046375"/>
            <a:ext cx="331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关系抽取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D68872-9465-45AE-B1DE-0A42FEFA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19" y="3148926"/>
            <a:ext cx="6926839" cy="2250549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584B9C-59C6-4783-B8F0-F5D165F28AA1}"/>
              </a:ext>
            </a:extLst>
          </p:cNvPr>
          <p:cNvSpPr txBox="1"/>
          <p:nvPr/>
        </p:nvSpPr>
        <p:spPr>
          <a:xfrm>
            <a:off x="1605265" y="2005317"/>
            <a:ext cx="7982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实体关系抽取是知识图谱构建与信息提取的关键环节，主要提取两个或者多个实体之间的某种联系。格式，三元组（实体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，关系，实体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92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B442A64-3C43-4C3E-9B26-BB194B0D9F43}"/>
              </a:ext>
            </a:extLst>
          </p:cNvPr>
          <p:cNvSpPr txBox="1"/>
          <p:nvPr/>
        </p:nvSpPr>
        <p:spPr>
          <a:xfrm>
            <a:off x="1491792" y="109737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4D4D4D"/>
                </a:solidFill>
                <a:effectLst/>
                <a:latin typeface="-apple-system"/>
              </a:rPr>
              <a:t>BioBERT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90E291-A3ED-453D-9268-5F3197C3DB87}"/>
              </a:ext>
            </a:extLst>
          </p:cNvPr>
          <p:cNvSpPr txBox="1"/>
          <p:nvPr/>
        </p:nvSpPr>
        <p:spPr>
          <a:xfrm>
            <a:off x="2057400" y="20955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下载预训练模型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9BB16C-4A0F-485C-A7F6-1F5A0E73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99" y="2821147"/>
            <a:ext cx="7635902" cy="36350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779924-4870-4E54-AFE0-A68BCCC6C6EB}"/>
              </a:ext>
            </a:extLst>
          </p:cNvPr>
          <p:cNvSpPr txBox="1"/>
          <p:nvPr/>
        </p:nvSpPr>
        <p:spPr>
          <a:xfrm>
            <a:off x="2057400" y="164260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https://github.com/dmis-lab/biobert</a:t>
            </a:r>
          </a:p>
        </p:txBody>
      </p:sp>
    </p:spTree>
    <p:extLst>
      <p:ext uri="{BB962C8B-B14F-4D97-AF65-F5344CB8AC3E}">
        <p14:creationId xmlns:p14="http://schemas.microsoft.com/office/powerpoint/2010/main" val="135589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3A24B1-0A6E-443C-8416-81956E1714B2}"/>
              </a:ext>
            </a:extLst>
          </p:cNvPr>
          <p:cNvSpPr txBox="1"/>
          <p:nvPr/>
        </p:nvSpPr>
        <p:spPr>
          <a:xfrm>
            <a:off x="1247775" y="1438275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命名实体识别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2F9A78-194D-4FB9-8D38-D9E05737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76" y="5490142"/>
            <a:ext cx="8390347" cy="7773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2A5AB-60C2-451C-8C40-AE0695AF6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84" y="1935350"/>
            <a:ext cx="8199831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349C27-AE2F-4A82-9F22-2AA2E90D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1489542"/>
            <a:ext cx="9297206" cy="38789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4D9C31-B3DB-4FC3-9F27-5F6205E2FF76}"/>
              </a:ext>
            </a:extLst>
          </p:cNvPr>
          <p:cNvSpPr txBox="1"/>
          <p:nvPr/>
        </p:nvSpPr>
        <p:spPr>
          <a:xfrm>
            <a:off x="1583703" y="914400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数据集与实体类型</a:t>
            </a:r>
          </a:p>
        </p:txBody>
      </p:sp>
    </p:spTree>
    <p:extLst>
      <p:ext uri="{BB962C8B-B14F-4D97-AF65-F5344CB8AC3E}">
        <p14:creationId xmlns:p14="http://schemas.microsoft.com/office/powerpoint/2010/main" val="311305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FD64C3-9885-4FAF-A193-1369D09DC2A0}"/>
              </a:ext>
            </a:extLst>
          </p:cNvPr>
          <p:cNvSpPr txBox="1"/>
          <p:nvPr/>
        </p:nvSpPr>
        <p:spPr>
          <a:xfrm>
            <a:off x="1457325" y="742950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关系抽取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31453-7B9E-47EB-A23E-BF675DEE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279130"/>
            <a:ext cx="7967065" cy="3080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C37B14-BD04-49F0-85B3-FFF9286B5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02" y="4526183"/>
            <a:ext cx="813124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8D4E0E-D50D-428D-8BF0-B79CF96B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80" y="2499279"/>
            <a:ext cx="9457240" cy="18594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92674B-B7EA-4226-9B21-9AD3F99A479C}"/>
              </a:ext>
            </a:extLst>
          </p:cNvPr>
          <p:cNvSpPr txBox="1"/>
          <p:nvPr/>
        </p:nvSpPr>
        <p:spPr>
          <a:xfrm>
            <a:off x="1367380" y="1696825"/>
            <a:ext cx="44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数据集与实体类型</a:t>
            </a:r>
          </a:p>
        </p:txBody>
      </p:sp>
    </p:spTree>
    <p:extLst>
      <p:ext uri="{BB962C8B-B14F-4D97-AF65-F5344CB8AC3E}">
        <p14:creationId xmlns:p14="http://schemas.microsoft.com/office/powerpoint/2010/main" val="93790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95DCA8-6128-4AE1-8C52-A7564C13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62" y="2235328"/>
            <a:ext cx="6828112" cy="18594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8673D8-95A5-44D7-BD0B-E6D7800248F5}"/>
              </a:ext>
            </a:extLst>
          </p:cNvPr>
          <p:cNvSpPr txBox="1"/>
          <p:nvPr/>
        </p:nvSpPr>
        <p:spPr>
          <a:xfrm>
            <a:off x="1036948" y="1498862"/>
            <a:ext cx="39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实验评估标准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0856DA22-BACD-4C5C-81F2-E6F3FAD7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" b="40870"/>
          <a:stretch/>
        </p:blipFill>
        <p:spPr bwMode="auto">
          <a:xfrm>
            <a:off x="1597862" y="4192181"/>
            <a:ext cx="6966408" cy="23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2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61CCD6-7DF9-45F0-9787-B3D384710413}"/>
              </a:ext>
            </a:extLst>
          </p:cNvPr>
          <p:cNvSpPr txBox="1"/>
          <p:nvPr/>
        </p:nvSpPr>
        <p:spPr>
          <a:xfrm>
            <a:off x="1256515" y="1649691"/>
            <a:ext cx="298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图谱融合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BB7D3B-F008-436F-82CD-B09EFDFC503F}"/>
              </a:ext>
            </a:extLst>
          </p:cNvPr>
          <p:cNvSpPr txBox="1"/>
          <p:nvPr/>
        </p:nvSpPr>
        <p:spPr>
          <a:xfrm>
            <a:off x="794208" y="4397306"/>
            <a:ext cx="924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知识融合的目标就是将不同知识图谱融合为一个统一、一致、简洁的形式，为使用不同知识图谱的应用程序间的交互建立互操作性 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43868-423C-48B1-A122-A0080FE0F0C9}"/>
              </a:ext>
            </a:extLst>
          </p:cNvPr>
          <p:cNvSpPr txBox="1"/>
          <p:nvPr/>
        </p:nvSpPr>
        <p:spPr>
          <a:xfrm>
            <a:off x="794208" y="2675104"/>
            <a:ext cx="9754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知识图谱可以由任何机构和个人自由构建，其背后的数据来源广泛、质量参差不齐，导致它们之间存在多样性和异构性。例如，对于相交领域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(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甚至是相同领域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，通常会存在多个不同的实体指称真实世界中的相同事物。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86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5B279D-1B6B-4180-A296-3137D9921F46}"/>
              </a:ext>
            </a:extLst>
          </p:cNvPr>
          <p:cNvSpPr txBox="1"/>
          <p:nvPr/>
        </p:nvSpPr>
        <p:spPr>
          <a:xfrm>
            <a:off x="1350390" y="2828835"/>
            <a:ext cx="92453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OpenEA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是一个面向基于嵌入的知识图谱实体对齐的开源软件库，由南京大学万维网软件研究组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Websoft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贡献。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OpenEA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Tensorflow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开发得到，集成了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12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种具有代表性的基于嵌入的实体对齐方法，同时它使用了一种灵活的架构，可以较容易地集成大量现有的嵌入模型。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71B29-33CB-48AB-BC38-9D1EDAAF079D}"/>
              </a:ext>
            </a:extLst>
          </p:cNvPr>
          <p:cNvSpPr txBox="1"/>
          <p:nvPr/>
        </p:nvSpPr>
        <p:spPr>
          <a:xfrm>
            <a:off x="1642621" y="508491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https://github.com/nju-websoft/OpenEA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3EED77-E63C-4FC7-87B0-4BF15FA51C8D}"/>
              </a:ext>
            </a:extLst>
          </p:cNvPr>
          <p:cNvSpPr txBox="1"/>
          <p:nvPr/>
        </p:nvSpPr>
        <p:spPr>
          <a:xfrm>
            <a:off x="1520073" y="16629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OpenEA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开源库</a:t>
            </a:r>
          </a:p>
        </p:txBody>
      </p:sp>
    </p:spTree>
    <p:extLst>
      <p:ext uri="{BB962C8B-B14F-4D97-AF65-F5344CB8AC3E}">
        <p14:creationId xmlns:p14="http://schemas.microsoft.com/office/powerpoint/2010/main" val="100090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8A884C-9FF4-4780-8B9B-18E5D263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B25D-1D81-4D7D-9650-F4F895475B2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04B38F-DB66-4558-BDF4-2B65AB1E3514}"/>
              </a:ext>
            </a:extLst>
          </p:cNvPr>
          <p:cNvSpPr txBox="1"/>
          <p:nvPr/>
        </p:nvSpPr>
        <p:spPr>
          <a:xfrm>
            <a:off x="1621410" y="2007909"/>
            <a:ext cx="67024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b="1" dirty="0"/>
              <a:t>知识图谱介绍</a:t>
            </a:r>
            <a:endParaRPr lang="en-US" altLang="zh-C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b="1" dirty="0"/>
              <a:t>知识图谱构建</a:t>
            </a:r>
            <a:endParaRPr lang="en-US" altLang="zh-C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b="1" dirty="0"/>
              <a:t>知识图谱融合</a:t>
            </a:r>
          </a:p>
        </p:txBody>
      </p:sp>
    </p:spTree>
    <p:extLst>
      <p:ext uri="{BB962C8B-B14F-4D97-AF65-F5344CB8AC3E}">
        <p14:creationId xmlns:p14="http://schemas.microsoft.com/office/powerpoint/2010/main" val="108898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D93602-C647-4AB8-B831-F0A800B8D6E4}"/>
              </a:ext>
            </a:extLst>
          </p:cNvPr>
          <p:cNvSpPr txBox="1"/>
          <p:nvPr/>
        </p:nvSpPr>
        <p:spPr>
          <a:xfrm>
            <a:off x="982744" y="1146696"/>
            <a:ext cx="106027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知识图谱的定义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: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在维基百科的官方词条中：知识图谱是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Google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用于增强其搜索引擎功能的知识库。本质上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知识图谱旨在描述真实世界中存在的各种实体或概念及其关系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其构成一张巨大的语义网络图，节点表示实体或概念，边则由属性或关系构成。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B6EC3D-4863-473B-88FB-3D20F499EAAC}"/>
              </a:ext>
            </a:extLst>
          </p:cNvPr>
          <p:cNvSpPr txBox="1"/>
          <p:nvPr/>
        </p:nvSpPr>
        <p:spPr>
          <a:xfrm>
            <a:off x="982744" y="361433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由节点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(Point)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(Edge)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组成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每个节点表示现实世界中存在的“实体”，每条边为实体与实体之间的“关系”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5ABC68-FA0F-4657-A054-698981FF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05" y="5098209"/>
            <a:ext cx="2461473" cy="11278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04C41B-E3D6-4C6F-B719-07547EBB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66" y="5014382"/>
            <a:ext cx="1966130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CE44E8-B8C7-480D-B7B4-18EE5ED7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2" y="2475826"/>
            <a:ext cx="3746189" cy="26050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2E4944-3181-483F-A34E-EEEA1338FFFF}"/>
              </a:ext>
            </a:extLst>
          </p:cNvPr>
          <p:cNvSpPr txBox="1"/>
          <p:nvPr/>
        </p:nvSpPr>
        <p:spPr>
          <a:xfrm>
            <a:off x="1576634" y="84285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04040"/>
                </a:solidFill>
                <a:effectLst/>
                <a:latin typeface="-apple-system"/>
              </a:rPr>
              <a:t>Neo4j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631A1-9867-4776-93AE-B510A94EC32B}"/>
              </a:ext>
            </a:extLst>
          </p:cNvPr>
          <p:cNvSpPr txBox="1"/>
          <p:nvPr/>
        </p:nvSpPr>
        <p:spPr>
          <a:xfrm>
            <a:off x="1576634" y="1826146"/>
            <a:ext cx="883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也可以看作是一个高性能的图引擎，该引擎具有成熟数据库所有特性。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B8CC58-0D97-4F04-8DEF-A4AE3BE5BF4F}"/>
              </a:ext>
            </a:extLst>
          </p:cNvPr>
          <p:cNvSpPr txBox="1"/>
          <p:nvPr/>
        </p:nvSpPr>
        <p:spPr>
          <a:xfrm>
            <a:off x="1576634" y="56458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CQL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代表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Cypher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查询语言。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51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D1FF15-6958-49A8-A7ED-F7F71C733920}"/>
              </a:ext>
            </a:extLst>
          </p:cNvPr>
          <p:cNvSpPr txBox="1"/>
          <p:nvPr/>
        </p:nvSpPr>
        <p:spPr>
          <a:xfrm>
            <a:off x="1206631" y="1291472"/>
            <a:ext cx="262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知识图谱构建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86AA20-1B31-4962-BBB5-F96B700F32CC}"/>
              </a:ext>
            </a:extLst>
          </p:cNvPr>
          <p:cNvSpPr txBox="1"/>
          <p:nvPr/>
        </p:nvSpPr>
        <p:spPr>
          <a:xfrm>
            <a:off x="1414020" y="2690336"/>
            <a:ext cx="828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医疗疾病数据来源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命名实体识别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关系抽取</a:t>
            </a:r>
          </a:p>
        </p:txBody>
      </p:sp>
    </p:spTree>
    <p:extLst>
      <p:ext uri="{BB962C8B-B14F-4D97-AF65-F5344CB8AC3E}">
        <p14:creationId xmlns:p14="http://schemas.microsoft.com/office/powerpoint/2010/main" val="205107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422591" y="5793741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"/>
          <p:cNvSpPr/>
          <p:nvPr/>
        </p:nvSpPr>
        <p:spPr bwMode="auto">
          <a:xfrm rot="10800000">
            <a:off x="578993" y="565249"/>
            <a:ext cx="95672" cy="672108"/>
          </a:xfrm>
          <a:prstGeom prst="rect">
            <a:avLst/>
          </a:prstGeom>
          <a:solidFill>
            <a:srgbClr val="AAA4D1"/>
          </a:solidFill>
          <a:ln w="19050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035" y="579120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charset="0"/>
                <a:ea typeface="黑体" charset="0"/>
                <a:cs typeface="+mn-cs"/>
              </a:rPr>
              <a:t>PubMed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9635" y="1998345"/>
            <a:ext cx="104127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PubMed 是一个提供生物医学方面的论文搜寻以及摘要，并且免费搜寻的数据库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是美国国家医学图书馆(NLM)所属的国家生物技术信息中心(NCBI)于2000年4月开发的一个基于WEB的生物医学信息检索系统,也是NCBI Entrez数据库查询系统中的一个。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Entrez Programming Utilities (E-utilities)：是由九个服务器端程序组成的一套编程工具，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为国家生物技术信息中心 (NCBI) 的 Entrez 查询和数据库系统提供稳定的接口。 E-utilities 使用固定的 URL 语法，将一组标准输入参数转换为各种 NCBI 软件组件搜索和检索请求数据所需的值。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这九个工具包括Einfo、ESearch、EPost、ESummary、EFetch、ELink、EGQuery、ESpell、ECitMatch。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ESearch, ELink, EFetch这3个命令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最为常用的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官方使用手册：https://www.ncbi.nlm.nih.gov/books/NBK25497/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B59F35-43C1-49CE-9D8A-99792EB29B99}"/>
              </a:ext>
            </a:extLst>
          </p:cNvPr>
          <p:cNvSpPr txBox="1"/>
          <p:nvPr/>
        </p:nvSpPr>
        <p:spPr>
          <a:xfrm>
            <a:off x="907331" y="121050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rgbClr val="404040"/>
                </a:solidFill>
                <a:effectLst/>
                <a:latin typeface="Roboto Slab"/>
              </a:rPr>
              <a:t>biopython</a:t>
            </a:r>
            <a:r>
              <a:rPr lang="zh-CN" altLang="en-US" b="1" i="0">
                <a:solidFill>
                  <a:srgbClr val="404040"/>
                </a:solidFill>
                <a:effectLst/>
                <a:latin typeface="Roboto Slab"/>
              </a:rPr>
              <a:t>访问</a:t>
            </a:r>
            <a:r>
              <a:rPr lang="en-US" altLang="zh-CN" b="1" i="0">
                <a:solidFill>
                  <a:srgbClr val="404040"/>
                </a:solidFill>
                <a:effectLst/>
                <a:latin typeface="Roboto Slab"/>
              </a:rPr>
              <a:t>NCBI Entrez</a:t>
            </a:r>
            <a:r>
              <a:rPr lang="zh-CN" altLang="en-US" b="1" i="0">
                <a:solidFill>
                  <a:srgbClr val="404040"/>
                </a:solidFill>
                <a:effectLst/>
                <a:latin typeface="Roboto Slab"/>
              </a:rPr>
              <a:t>数据库</a:t>
            </a:r>
            <a:endParaRPr lang="zh-CN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0938CA-3892-4038-B0CB-4BB18D1CF6E0}"/>
              </a:ext>
            </a:extLst>
          </p:cNvPr>
          <p:cNvSpPr txBox="1"/>
          <p:nvPr/>
        </p:nvSpPr>
        <p:spPr>
          <a:xfrm>
            <a:off x="633953" y="2240925"/>
            <a:ext cx="10348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我们可以使用 </a:t>
            </a:r>
            <a:r>
              <a:rPr lang="en-US" altLang="zh-CN" dirty="0" err="1"/>
              <a:t>Bio.Entrez.esearch</a:t>
            </a:r>
            <a:r>
              <a:rPr lang="en-US" altLang="zh-CN" dirty="0"/>
              <a:t>() </a:t>
            </a:r>
            <a:r>
              <a:rPr lang="zh-CN" altLang="en-US" dirty="0"/>
              <a:t>来搜索任意的数据库。例如，我们在</a:t>
            </a:r>
            <a:r>
              <a:rPr lang="en-US" altLang="zh-CN" dirty="0"/>
              <a:t>PubMed</a:t>
            </a:r>
            <a:r>
              <a:rPr lang="zh-CN" altLang="en-US" dirty="0"/>
              <a:t>中搜索跟</a:t>
            </a:r>
            <a:r>
              <a:rPr lang="en-US" altLang="zh-CN" dirty="0" err="1"/>
              <a:t>Biopython</a:t>
            </a:r>
            <a:r>
              <a:rPr lang="zh-CN" altLang="en-US" dirty="0"/>
              <a:t>相关的文献：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5025D9-985B-44A8-A5FF-85752B37200D}"/>
              </a:ext>
            </a:extLst>
          </p:cNvPr>
          <p:cNvSpPr txBox="1"/>
          <p:nvPr/>
        </p:nvSpPr>
        <p:spPr>
          <a:xfrm>
            <a:off x="794208" y="3970745"/>
            <a:ext cx="10697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ESummary</a:t>
            </a:r>
            <a:r>
              <a:rPr lang="zh-CN" altLang="en-US" dirty="0"/>
              <a:t>可以通过一个</a:t>
            </a:r>
            <a:r>
              <a:rPr lang="en-US" altLang="zh-CN" dirty="0"/>
              <a:t>primary IDs</a:t>
            </a:r>
            <a:r>
              <a:rPr lang="zh-CN" altLang="en-US" dirty="0"/>
              <a:t>来获取文章的摘要（参见 </a:t>
            </a:r>
            <a:r>
              <a:rPr lang="en-US" altLang="zh-CN" dirty="0" err="1"/>
              <a:t>ESummary</a:t>
            </a:r>
            <a:r>
              <a:rPr lang="en-US" altLang="zh-CN" dirty="0"/>
              <a:t> </a:t>
            </a:r>
            <a:r>
              <a:rPr lang="zh-CN" altLang="en-US" dirty="0"/>
              <a:t>帮助页面 来获取更多信息）。在</a:t>
            </a:r>
            <a:r>
              <a:rPr lang="en-US" altLang="zh-CN" dirty="0" err="1"/>
              <a:t>Biopython</a:t>
            </a:r>
            <a:r>
              <a:rPr lang="zh-CN" altLang="en-US" dirty="0"/>
              <a:t>中，</a:t>
            </a:r>
            <a:r>
              <a:rPr lang="en-US" altLang="zh-CN" dirty="0" err="1"/>
              <a:t>ESummary</a:t>
            </a:r>
            <a:r>
              <a:rPr lang="zh-CN" altLang="en-US" dirty="0"/>
              <a:t>以 </a:t>
            </a:r>
            <a:r>
              <a:rPr lang="en-US" altLang="zh-CN" dirty="0" err="1"/>
              <a:t>Bio.Entrez.esummary</a:t>
            </a:r>
            <a:r>
              <a:rPr lang="en-US" altLang="zh-CN" dirty="0"/>
              <a:t>() </a:t>
            </a:r>
            <a:r>
              <a:rPr lang="zh-CN" altLang="en-US" dirty="0"/>
              <a:t>的形式出现。根据上面的搜索结果， 我们可以获得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30367</a:t>
            </a:r>
            <a:r>
              <a:rPr lang="zh-CN" altLang="en-US" dirty="0"/>
              <a:t>杂志相关的更多信息：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02C2E5C-DF4A-4998-A910-3A593472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51" y="2564090"/>
            <a:ext cx="6889077" cy="14174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2DBF92-33B0-4FF4-ACF9-BBE12AFE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79" y="5065022"/>
            <a:ext cx="6873836" cy="13564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08B0D84-5393-49A4-A47F-A365FE9BA2C1}"/>
              </a:ext>
            </a:extLst>
          </p:cNvPr>
          <p:cNvSpPr txBox="1"/>
          <p:nvPr/>
        </p:nvSpPr>
        <p:spPr>
          <a:xfrm>
            <a:off x="907331" y="1752245"/>
            <a:ext cx="9650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Biopython</a:t>
            </a:r>
            <a:r>
              <a:rPr lang="zh-CN" altLang="en-US" dirty="0"/>
              <a:t>说明文档：https://biopython-cn.readthedocs.io/zh_CN/latest/</a:t>
            </a:r>
          </a:p>
        </p:txBody>
      </p:sp>
    </p:spTree>
    <p:extLst>
      <p:ext uri="{BB962C8B-B14F-4D97-AF65-F5344CB8AC3E}">
        <p14:creationId xmlns:p14="http://schemas.microsoft.com/office/powerpoint/2010/main" val="300857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D004E6-E574-4AF2-9264-12DADBA7A993}"/>
              </a:ext>
            </a:extLst>
          </p:cNvPr>
          <p:cNvSpPr txBox="1"/>
          <p:nvPr/>
        </p:nvSpPr>
        <p:spPr>
          <a:xfrm>
            <a:off x="1357460" y="952107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命名实体识别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26C9DE-B4B2-44C4-BCF9-7BACD7C2A365}"/>
              </a:ext>
            </a:extLst>
          </p:cNvPr>
          <p:cNvSpPr txBox="1"/>
          <p:nvPr/>
        </p:nvSpPr>
        <p:spPr>
          <a:xfrm>
            <a:off x="1190134" y="1769585"/>
            <a:ext cx="9801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目的是识别文本中指定类别的实体，主要包括人名、 地名、 机构名、 专有名词等的任务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61158-F36D-42A0-80A4-998CAC8A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93" y="2507470"/>
            <a:ext cx="7137871" cy="39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052857-FF3A-4C1F-A38E-0F1A7953EB23}"/>
              </a:ext>
            </a:extLst>
          </p:cNvPr>
          <p:cNvSpPr txBox="1"/>
          <p:nvPr/>
        </p:nvSpPr>
        <p:spPr>
          <a:xfrm>
            <a:off x="1538926" y="19641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序列标注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73B2F0-4F49-4DEA-84CB-28C0F1660539}"/>
              </a:ext>
            </a:extLst>
          </p:cNvPr>
          <p:cNvSpPr txBox="1"/>
          <p:nvPr/>
        </p:nvSpPr>
        <p:spPr>
          <a:xfrm>
            <a:off x="1114720" y="2719633"/>
            <a:ext cx="10206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BIO标注：将每个元素标注为“B”、“I”或者“O”。</a:t>
            </a:r>
            <a:endParaRPr lang="en-US" altLang="zh-CN" dirty="0"/>
          </a:p>
          <a:p>
            <a:r>
              <a:rPr lang="zh-CN" altLang="en-US" dirty="0"/>
              <a:t>其中，“B” 此元素在片段的开头，“I”表示此元素在片段的中间位置，“O”表示不属于任何类型。      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C09C5-1AC6-4587-A893-B4E2132BE6A8}"/>
              </a:ext>
            </a:extLst>
          </p:cNvPr>
          <p:cNvSpPr txBox="1"/>
          <p:nvPr/>
        </p:nvSpPr>
        <p:spPr>
          <a:xfrm>
            <a:off x="1187777" y="4138367"/>
            <a:ext cx="531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实用工具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standoff2conll</a:t>
            </a:r>
          </a:p>
        </p:txBody>
      </p:sp>
    </p:spTree>
    <p:extLst>
      <p:ext uri="{BB962C8B-B14F-4D97-AF65-F5344CB8AC3E}">
        <p14:creationId xmlns:p14="http://schemas.microsoft.com/office/powerpoint/2010/main" val="304026776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753</Words>
  <Application>Microsoft Office PowerPoint</Application>
  <PresentationFormat>宽屏</PresentationFormat>
  <Paragraphs>60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Helvetica Neue</vt:lpstr>
      <vt:lpstr>Roboto Slab</vt:lpstr>
      <vt:lpstr>等线</vt:lpstr>
      <vt:lpstr>黑体</vt:lpstr>
      <vt:lpstr>幼圆</vt:lpstr>
      <vt:lpstr>Arial</vt:lpstr>
      <vt:lpstr>Tw Cen MT</vt:lpstr>
      <vt:lpstr>Wingdings</vt:lpstr>
      <vt:lpstr>水滴</vt:lpstr>
      <vt:lpstr>知识图谱构建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知识图谱构建</dc:title>
  <dc:creator>子翔 赵</dc:creator>
  <cp:lastModifiedBy>子翔 赵</cp:lastModifiedBy>
  <cp:revision>18</cp:revision>
  <dcterms:created xsi:type="dcterms:W3CDTF">2022-03-17T10:00:23Z</dcterms:created>
  <dcterms:modified xsi:type="dcterms:W3CDTF">2022-03-21T11:47:37Z</dcterms:modified>
</cp:coreProperties>
</file>