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7"/>
  </p:notesMasterIdLst>
  <p:handoutMasterIdLst>
    <p:handoutMasterId r:id="rId28"/>
  </p:handoutMasterIdLst>
  <p:sldIdLst>
    <p:sldId id="256" r:id="rId5"/>
    <p:sldId id="257" r:id="rId6"/>
    <p:sldId id="258" r:id="rId7"/>
    <p:sldId id="27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7" r:id="rId21"/>
    <p:sldId id="275" r:id="rId22"/>
    <p:sldId id="276" r:id="rId23"/>
    <p:sldId id="279" r:id="rId24"/>
    <p:sldId id="272"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8" autoAdjust="0"/>
    <p:restoredTop sz="97430" autoAdjust="0"/>
  </p:normalViewPr>
  <p:slideViewPr>
    <p:cSldViewPr snapToGrid="0">
      <p:cViewPr varScale="1">
        <p:scale>
          <a:sx n="154" d="100"/>
          <a:sy n="154" d="100"/>
        </p:scale>
        <p:origin x="270" y="150"/>
      </p:cViewPr>
      <p:guideLst/>
    </p:cSldViewPr>
  </p:slideViewPr>
  <p:outlineViewPr>
    <p:cViewPr>
      <p:scale>
        <a:sx n="33" d="100"/>
        <a:sy n="33" d="100"/>
      </p:scale>
      <p:origin x="0" y="-1518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0" d="100"/>
          <a:sy n="120" d="100"/>
        </p:scale>
        <p:origin x="1808" y="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2007B9-E524-F504-33CB-E17B0054F9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5386FB-8FD5-4D1D-1E70-4A10B348BF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D50DC5-C686-4A38-AF2A-B0804C11BA0F}" type="datetimeFigureOut">
              <a:rPr lang="en-US" smtClean="0"/>
              <a:t>10/18/2022</a:t>
            </a:fld>
            <a:endParaRPr lang="en-US"/>
          </a:p>
        </p:txBody>
      </p:sp>
      <p:sp>
        <p:nvSpPr>
          <p:cNvPr id="4" name="Footer Placeholder 3">
            <a:extLst>
              <a:ext uri="{FF2B5EF4-FFF2-40B4-BE49-F238E27FC236}">
                <a16:creationId xmlns:a16="http://schemas.microsoft.com/office/drawing/2014/main" id="{26E184F8-AB6B-7907-AE5F-56FE17CD9B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B261611-E2F2-FB34-7476-615F3EEADE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F7B3FC-2BD2-4921-9356-7088D0330818}" type="slidenum">
              <a:rPr lang="en-US" smtClean="0"/>
              <a:t>‹#›</a:t>
            </a:fld>
            <a:endParaRPr lang="en-US"/>
          </a:p>
        </p:txBody>
      </p:sp>
    </p:spTree>
    <p:extLst>
      <p:ext uri="{BB962C8B-B14F-4D97-AF65-F5344CB8AC3E}">
        <p14:creationId xmlns:p14="http://schemas.microsoft.com/office/powerpoint/2010/main" val="3109884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10/18/2022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1</a:t>
            </a:fld>
            <a:endParaRPr lang="en-US" dirty="0"/>
          </a:p>
        </p:txBody>
      </p:sp>
    </p:spTree>
    <p:extLst>
      <p:ext uri="{BB962C8B-B14F-4D97-AF65-F5344CB8AC3E}">
        <p14:creationId xmlns:p14="http://schemas.microsoft.com/office/powerpoint/2010/main" val="1092273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Adds IP Addresses</a:t>
            </a:r>
          </a:p>
        </p:txBody>
      </p:sp>
      <p:sp>
        <p:nvSpPr>
          <p:cNvPr id="4" name="Slide Number Placeholder 3"/>
          <p:cNvSpPr>
            <a:spLocks noGrp="1"/>
          </p:cNvSpPr>
          <p:nvPr>
            <p:ph type="sldNum" sz="quarter" idx="5"/>
          </p:nvPr>
        </p:nvSpPr>
        <p:spPr/>
        <p:txBody>
          <a:bodyPr/>
          <a:lstStyle/>
          <a:p>
            <a:fld id="{5603C52C-5E29-41AF-BAA3-8217E886DA08}" type="slidenum">
              <a:rPr lang="en-US" smtClean="0"/>
              <a:t>10</a:t>
            </a:fld>
            <a:endParaRPr lang="en-US" dirty="0"/>
          </a:p>
        </p:txBody>
      </p:sp>
    </p:spTree>
    <p:extLst>
      <p:ext uri="{BB962C8B-B14F-4D97-AF65-F5344CB8AC3E}">
        <p14:creationId xmlns:p14="http://schemas.microsoft.com/office/powerpoint/2010/main" val="2958431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11</a:t>
            </a:fld>
            <a:endParaRPr lang="en-US" dirty="0"/>
          </a:p>
        </p:txBody>
      </p:sp>
    </p:spTree>
    <p:extLst>
      <p:ext uri="{BB962C8B-B14F-4D97-AF65-F5344CB8AC3E}">
        <p14:creationId xmlns:p14="http://schemas.microsoft.com/office/powerpoint/2010/main" val="34034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000" b="1">
                <a:latin typeface="Arial" panose="020B0604020202020204" pitchFamily="34" charset="0"/>
                <a:cs typeface="Arial" panose="020B0604020202020204" pitchFamily="34" charset="0"/>
              </a:rPr>
              <a:t>Adds </a:t>
            </a:r>
            <a:r>
              <a:rPr lang="en-US" sz="1000" b="1" dirty="0">
                <a:latin typeface="Arial" panose="020B0604020202020204" pitchFamily="34" charset="0"/>
                <a:cs typeface="Arial" panose="020B0604020202020204" pitchFamily="34" charset="0"/>
              </a:rPr>
              <a:t>MAC addresses</a:t>
            </a:r>
          </a:p>
          <a:p>
            <a:pPr marL="171450" indent="-171450">
              <a:buFontTx/>
              <a:buChar char="-"/>
            </a:pPr>
            <a:endParaRPr lang="en-US" sz="1000" b="1" dirty="0">
              <a:latin typeface="Arial" panose="020B0604020202020204" pitchFamily="34" charset="0"/>
              <a:cs typeface="Arial" panose="020B0604020202020204" pitchFamily="34" charset="0"/>
            </a:endParaRPr>
          </a:p>
          <a:p>
            <a:pPr marL="171450" indent="-171450">
              <a:buFontTx/>
              <a:buChar char="-"/>
            </a:pPr>
            <a:r>
              <a:rPr lang="en-US" sz="1000" b="1" dirty="0">
                <a:latin typeface="Arial" panose="020B0604020202020204" pitchFamily="34" charset="0"/>
                <a:cs typeface="Arial" panose="020B0604020202020204" pitchFamily="34" charset="0"/>
              </a:rPr>
              <a:t>CRC (Cyclic Redundancy Check):</a:t>
            </a:r>
            <a:r>
              <a:rPr lang="en-US" sz="1000" dirty="0">
                <a:latin typeface="Arial" panose="020B0604020202020204" pitchFamily="34" charset="0"/>
                <a:cs typeface="Arial" panose="020B0604020202020204" pitchFamily="34" charset="0"/>
              </a:rPr>
              <a:t> an error-detecting code commonly used in digital networks and storage devices to detect accidental changes to digital data. Blocks of data entering these systems get a short check value attached, based on the remainder of a polynomial division of their contents. On retrieval, the calculation is repeated and, in the event the check values do not match, corrective action can be taken against data corruption. CRC is the most popular FCS algorithm.</a:t>
            </a:r>
          </a:p>
        </p:txBody>
      </p:sp>
      <p:sp>
        <p:nvSpPr>
          <p:cNvPr id="4" name="Slide Number Placeholder 3"/>
          <p:cNvSpPr>
            <a:spLocks noGrp="1"/>
          </p:cNvSpPr>
          <p:nvPr>
            <p:ph type="sldNum" sz="quarter" idx="5"/>
          </p:nvPr>
        </p:nvSpPr>
        <p:spPr/>
        <p:txBody>
          <a:bodyPr/>
          <a:lstStyle/>
          <a:p>
            <a:fld id="{5603C52C-5E29-41AF-BAA3-8217E886DA08}" type="slidenum">
              <a:rPr lang="en-US" smtClean="0"/>
              <a:t>12</a:t>
            </a:fld>
            <a:endParaRPr lang="en-US" dirty="0"/>
          </a:p>
        </p:txBody>
      </p:sp>
    </p:spTree>
    <p:extLst>
      <p:ext uri="{BB962C8B-B14F-4D97-AF65-F5344CB8AC3E}">
        <p14:creationId xmlns:p14="http://schemas.microsoft.com/office/powerpoint/2010/main" val="799713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dirty="0">
                <a:solidFill>
                  <a:srgbClr val="202122"/>
                </a:solidFill>
                <a:effectLst/>
                <a:latin typeface="Arial" panose="020B0604020202020204" pitchFamily="34" charset="0"/>
              </a:rPr>
              <a:t>IEEE 802.2: </a:t>
            </a:r>
            <a:r>
              <a:rPr lang="en-US" sz="1000" dirty="0">
                <a:latin typeface="Arial" panose="020B0604020202020204" pitchFamily="34" charset="0"/>
                <a:cs typeface="Arial" panose="020B0604020202020204" pitchFamily="34" charset="0"/>
              </a:rPr>
              <a:t>defines logical link control (LLC) as the upper portion of the data link layer of the OSI Model.  The original standard was developed by the Institute of Electrical and Electronics Engineers (IEEE) in collaboration with the American National Standards Institute (ANSI) was adopted by the International Organization for Standardization (ISO) in 1998.</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LLC is a software component that provides a uniform interface to the user of the data link service, usually the network layer. LLC may offer three types of services:  Unacknowledged </a:t>
            </a:r>
            <a:r>
              <a:rPr lang="en-US" sz="1000" b="1" dirty="0">
                <a:latin typeface="Arial" panose="020B0604020202020204" pitchFamily="34" charset="0"/>
                <a:cs typeface="Arial" panose="020B0604020202020204" pitchFamily="34" charset="0"/>
              </a:rPr>
              <a:t>connectionless</a:t>
            </a:r>
            <a:r>
              <a:rPr lang="en-US" sz="1000" dirty="0">
                <a:latin typeface="Arial" panose="020B0604020202020204" pitchFamily="34" charset="0"/>
                <a:cs typeface="Arial" panose="020B0604020202020204" pitchFamily="34" charset="0"/>
              </a:rPr>
              <a:t> mode services (mandatory) [</a:t>
            </a:r>
            <a:r>
              <a:rPr lang="en-US" sz="1000" b="1" dirty="0">
                <a:latin typeface="Arial" panose="020B0604020202020204" pitchFamily="34" charset="0"/>
                <a:cs typeface="Arial" panose="020B0604020202020204" pitchFamily="34" charset="0"/>
              </a:rPr>
              <a:t>TCP</a:t>
            </a:r>
            <a:r>
              <a:rPr lang="en-US" sz="1000" dirty="0">
                <a:latin typeface="Arial" panose="020B0604020202020204" pitchFamily="34" charset="0"/>
                <a:cs typeface="Arial" panose="020B0604020202020204" pitchFamily="34" charset="0"/>
              </a:rPr>
              <a:t>], Connection mode services (optional), Acknowledged </a:t>
            </a:r>
            <a:r>
              <a:rPr lang="en-US" sz="1000" b="1" dirty="0">
                <a:latin typeface="Arial" panose="020B0604020202020204" pitchFamily="34" charset="0"/>
                <a:cs typeface="Arial" panose="020B0604020202020204" pitchFamily="34" charset="0"/>
              </a:rPr>
              <a:t>connectionless</a:t>
            </a:r>
            <a:r>
              <a:rPr lang="en-US" sz="1000" dirty="0">
                <a:latin typeface="Arial" panose="020B0604020202020204" pitchFamily="34" charset="0"/>
                <a:cs typeface="Arial" panose="020B0604020202020204" pitchFamily="34" charset="0"/>
              </a:rPr>
              <a:t> mode services (optional) [</a:t>
            </a:r>
            <a:r>
              <a:rPr lang="en-US" sz="1000" b="1" dirty="0">
                <a:latin typeface="Arial" panose="020B0604020202020204" pitchFamily="34" charset="0"/>
                <a:cs typeface="Arial" panose="020B0604020202020204" pitchFamily="34" charset="0"/>
              </a:rPr>
              <a:t>UDP</a:t>
            </a:r>
            <a:r>
              <a:rPr lang="en-US" sz="1000" dirty="0">
                <a:latin typeface="Arial" panose="020B0604020202020204" pitchFamily="34" charset="0"/>
                <a:cs typeface="Arial" panose="020B0604020202020204" pitchFamily="34" charset="0"/>
              </a:rPr>
              <a:t>].</a:t>
            </a:r>
          </a:p>
          <a:p>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Token Ring: </a:t>
            </a:r>
            <a:r>
              <a:rPr lang="en-US" sz="1000" dirty="0">
                <a:latin typeface="Arial" panose="020B0604020202020204" pitchFamily="34" charset="0"/>
                <a:cs typeface="Arial" panose="020B0604020202020204" pitchFamily="34" charset="0"/>
              </a:rPr>
              <a:t>A token-ring network is a local area network (LAN) topology that sends data in one direction throughout a specified number of locations by using a token.  Token Ring was introduced by IBM in 1984, and standardized in 1989 as IEEE 802.5. It uses a </a:t>
            </a:r>
            <a:r>
              <a:rPr lang="en-US" sz="1000" b="1" dirty="0">
                <a:latin typeface="Arial" panose="020B0604020202020204" pitchFamily="34" charset="0"/>
                <a:cs typeface="Arial" panose="020B0604020202020204" pitchFamily="34" charset="0"/>
              </a:rPr>
              <a:t>special three-byte frame called a token </a:t>
            </a:r>
            <a:r>
              <a:rPr lang="en-US" sz="1000" dirty="0">
                <a:latin typeface="Arial" panose="020B0604020202020204" pitchFamily="34" charset="0"/>
                <a:cs typeface="Arial" panose="020B0604020202020204" pitchFamily="34" charset="0"/>
              </a:rPr>
              <a:t>that is passed around a logical ring of workstations or servers. This token passing is a channel access method providing fair access for all stations, and eliminating the collisions of contention-based access methods. Token Ring was a successful technology, particularly in corporate environments, but was gradually eclipsed by the later versions of Ethernet.</a:t>
            </a:r>
            <a:endParaRPr lang="en-US" sz="1000" u="sng"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5603C52C-5E29-41AF-BAA3-8217E886DA08}" type="slidenum">
              <a:rPr lang="en-US" smtClean="0"/>
              <a:t>13</a:t>
            </a:fld>
            <a:endParaRPr lang="en-US" dirty="0"/>
          </a:p>
        </p:txBody>
      </p:sp>
    </p:spTree>
    <p:extLst>
      <p:ext uri="{BB962C8B-B14F-4D97-AF65-F5344CB8AC3E}">
        <p14:creationId xmlns:p14="http://schemas.microsoft.com/office/powerpoint/2010/main" val="425809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14</a:t>
            </a:fld>
            <a:endParaRPr lang="en-US" dirty="0"/>
          </a:p>
        </p:txBody>
      </p:sp>
    </p:spTree>
    <p:extLst>
      <p:ext uri="{BB962C8B-B14F-4D97-AF65-F5344CB8AC3E}">
        <p14:creationId xmlns:p14="http://schemas.microsoft.com/office/powerpoint/2010/main" val="193777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latin typeface="Arial" panose="020B0604020202020204" pitchFamily="34" charset="0"/>
                <a:cs typeface="Arial" panose="020B0604020202020204" pitchFamily="34" charset="0"/>
              </a:rPr>
              <a:t>FCS (Frame Check Sequence): </a:t>
            </a:r>
            <a:r>
              <a:rPr lang="en-US" sz="1000" dirty="0">
                <a:latin typeface="Arial" panose="020B0604020202020204" pitchFamily="34" charset="0"/>
                <a:cs typeface="Arial" panose="020B0604020202020204" pitchFamily="34" charset="0"/>
              </a:rPr>
              <a:t>an error-detecting code added to a frame in a communication protocol. Frames are used to send payload data from a source to a destination. The FCS field contains a number that is calculated by the source node based on the data in the frame. This number is added to the end of a frame that is sent. When the destination node receives the frame the FCS number is recalculated and compared with the FCS number included in the frame. If the two numbers are different, an error is assumed and the frame is discarded.</a:t>
            </a:r>
          </a:p>
        </p:txBody>
      </p:sp>
      <p:sp>
        <p:nvSpPr>
          <p:cNvPr id="4" name="Slide Number Placeholder 3"/>
          <p:cNvSpPr>
            <a:spLocks noGrp="1"/>
          </p:cNvSpPr>
          <p:nvPr>
            <p:ph type="sldNum" sz="quarter" idx="5"/>
          </p:nvPr>
        </p:nvSpPr>
        <p:spPr/>
        <p:txBody>
          <a:bodyPr/>
          <a:lstStyle/>
          <a:p>
            <a:fld id="{5603C52C-5E29-41AF-BAA3-8217E886DA08}" type="slidenum">
              <a:rPr lang="en-US" smtClean="0"/>
              <a:t>15</a:t>
            </a:fld>
            <a:endParaRPr lang="en-US" dirty="0"/>
          </a:p>
        </p:txBody>
      </p:sp>
    </p:spTree>
    <p:extLst>
      <p:ext uri="{BB962C8B-B14F-4D97-AF65-F5344CB8AC3E}">
        <p14:creationId xmlns:p14="http://schemas.microsoft.com/office/powerpoint/2010/main" val="857917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16</a:t>
            </a:fld>
            <a:endParaRPr lang="en-US" dirty="0"/>
          </a:p>
        </p:txBody>
      </p:sp>
    </p:spTree>
    <p:extLst>
      <p:ext uri="{BB962C8B-B14F-4D97-AF65-F5344CB8AC3E}">
        <p14:creationId xmlns:p14="http://schemas.microsoft.com/office/powerpoint/2010/main" val="148343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17</a:t>
            </a:fld>
            <a:endParaRPr lang="en-US" dirty="0"/>
          </a:p>
        </p:txBody>
      </p:sp>
    </p:spTree>
    <p:extLst>
      <p:ext uri="{BB962C8B-B14F-4D97-AF65-F5344CB8AC3E}">
        <p14:creationId xmlns:p14="http://schemas.microsoft.com/office/powerpoint/2010/main" val="4258891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18</a:t>
            </a:fld>
            <a:endParaRPr lang="en-US" dirty="0"/>
          </a:p>
        </p:txBody>
      </p:sp>
    </p:spTree>
    <p:extLst>
      <p:ext uri="{BB962C8B-B14F-4D97-AF65-F5344CB8AC3E}">
        <p14:creationId xmlns:p14="http://schemas.microsoft.com/office/powerpoint/2010/main" val="1187929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19</a:t>
            </a:fld>
            <a:endParaRPr lang="en-US" dirty="0"/>
          </a:p>
        </p:txBody>
      </p:sp>
    </p:spTree>
    <p:extLst>
      <p:ext uri="{BB962C8B-B14F-4D97-AF65-F5344CB8AC3E}">
        <p14:creationId xmlns:p14="http://schemas.microsoft.com/office/powerpoint/2010/main" val="209715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 to note OSI is ISO spelled backward.</a:t>
            </a:r>
          </a:p>
        </p:txBody>
      </p:sp>
      <p:sp>
        <p:nvSpPr>
          <p:cNvPr id="4" name="Slide Number Placeholder 3"/>
          <p:cNvSpPr>
            <a:spLocks noGrp="1"/>
          </p:cNvSpPr>
          <p:nvPr>
            <p:ph type="sldNum" sz="quarter" idx="5"/>
          </p:nvPr>
        </p:nvSpPr>
        <p:spPr/>
        <p:txBody>
          <a:bodyPr/>
          <a:lstStyle/>
          <a:p>
            <a:fld id="{5603C52C-5E29-41AF-BAA3-8217E886DA08}" type="slidenum">
              <a:rPr lang="en-US" smtClean="0"/>
              <a:t>2</a:t>
            </a:fld>
            <a:endParaRPr lang="en-US" dirty="0"/>
          </a:p>
        </p:txBody>
      </p:sp>
    </p:spTree>
    <p:extLst>
      <p:ext uri="{BB962C8B-B14F-4D97-AF65-F5344CB8AC3E}">
        <p14:creationId xmlns:p14="http://schemas.microsoft.com/office/powerpoint/2010/main" val="2585993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20</a:t>
            </a:fld>
            <a:endParaRPr lang="en-US" dirty="0"/>
          </a:p>
        </p:txBody>
      </p:sp>
    </p:spTree>
    <p:extLst>
      <p:ext uri="{BB962C8B-B14F-4D97-AF65-F5344CB8AC3E}">
        <p14:creationId xmlns:p14="http://schemas.microsoft.com/office/powerpoint/2010/main" val="431492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21</a:t>
            </a:fld>
            <a:endParaRPr lang="en-US" dirty="0"/>
          </a:p>
        </p:txBody>
      </p:sp>
    </p:spTree>
    <p:extLst>
      <p:ext uri="{BB962C8B-B14F-4D97-AF65-F5344CB8AC3E}">
        <p14:creationId xmlns:p14="http://schemas.microsoft.com/office/powerpoint/2010/main" val="1385164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22</a:t>
            </a:fld>
            <a:endParaRPr lang="en-US" dirty="0"/>
          </a:p>
        </p:txBody>
      </p:sp>
    </p:spTree>
    <p:extLst>
      <p:ext uri="{BB962C8B-B14F-4D97-AF65-F5344CB8AC3E}">
        <p14:creationId xmlns:p14="http://schemas.microsoft.com/office/powerpoint/2010/main" val="100015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3</a:t>
            </a:fld>
            <a:endParaRPr lang="en-US" dirty="0"/>
          </a:p>
        </p:txBody>
      </p:sp>
    </p:spTree>
    <p:extLst>
      <p:ext uri="{BB962C8B-B14F-4D97-AF65-F5344CB8AC3E}">
        <p14:creationId xmlns:p14="http://schemas.microsoft.com/office/powerpoint/2010/main" val="326747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4</a:t>
            </a:fld>
            <a:endParaRPr lang="en-US" dirty="0"/>
          </a:p>
        </p:txBody>
      </p:sp>
    </p:spTree>
    <p:extLst>
      <p:ext uri="{BB962C8B-B14F-4D97-AF65-F5344CB8AC3E}">
        <p14:creationId xmlns:p14="http://schemas.microsoft.com/office/powerpoint/2010/main" val="3811799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5</a:t>
            </a:fld>
            <a:endParaRPr lang="en-US" dirty="0"/>
          </a:p>
        </p:txBody>
      </p:sp>
    </p:spTree>
    <p:extLst>
      <p:ext uri="{BB962C8B-B14F-4D97-AF65-F5344CB8AC3E}">
        <p14:creationId xmlns:p14="http://schemas.microsoft.com/office/powerpoint/2010/main" val="3019237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6</a:t>
            </a:fld>
            <a:endParaRPr lang="en-US" dirty="0"/>
          </a:p>
        </p:txBody>
      </p:sp>
    </p:spTree>
    <p:extLst>
      <p:ext uri="{BB962C8B-B14F-4D97-AF65-F5344CB8AC3E}">
        <p14:creationId xmlns:p14="http://schemas.microsoft.com/office/powerpoint/2010/main" val="3366145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3C52C-5E29-41AF-BAA3-8217E886DA08}" type="slidenum">
              <a:rPr lang="en-US" smtClean="0"/>
              <a:t>7</a:t>
            </a:fld>
            <a:endParaRPr lang="en-US" dirty="0"/>
          </a:p>
        </p:txBody>
      </p:sp>
    </p:spTree>
    <p:extLst>
      <p:ext uri="{BB962C8B-B14F-4D97-AF65-F5344CB8AC3E}">
        <p14:creationId xmlns:p14="http://schemas.microsoft.com/office/powerpoint/2010/main" val="4103203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effectLst/>
                <a:latin typeface="Arial" panose="020B0604020202020204" pitchFamily="34" charset="0"/>
                <a:ea typeface="Calibri" panose="020F0502020204030204" pitchFamily="34" charset="0"/>
                <a:cs typeface="Arial" panose="020B0604020202020204" pitchFamily="34" charset="0"/>
              </a:rPr>
              <a:t>RPC (Remote Procedure Call):</a:t>
            </a:r>
            <a:r>
              <a:rPr lang="en-US" sz="1000" dirty="0">
                <a:effectLst/>
                <a:latin typeface="Arial" panose="020B0604020202020204" pitchFamily="34" charset="0"/>
                <a:ea typeface="Calibri" panose="020F0502020204030204" pitchFamily="34" charset="0"/>
                <a:cs typeface="Arial" panose="020B0604020202020204" pitchFamily="34" charset="0"/>
              </a:rPr>
              <a:t> when a computer program causes a procedure (subroutine) to execute in a different address space (commonly on another computer on a shared network), which is coded as if it were a normal (local) procedure call, without the programmer explicitly coding the details for the remote interaction. The RPC model implies a level of location transparency, namely that calling procedures are largely the same whether they are local or remote, but usually they are not identical, so local calls can be distinguished from remote calls. Remote calls are usually orders of magnitude slower and less reliable than local calls, so distinguishing them is important.</a:t>
            </a:r>
          </a:p>
          <a:p>
            <a:endParaRPr lang="en-US" sz="1000" dirty="0">
              <a:latin typeface="Arial" panose="020B0604020202020204" pitchFamily="34" charset="0"/>
              <a:ea typeface="Calibri" panose="020F0502020204030204" pitchFamily="34" charset="0"/>
              <a:cs typeface="Arial" panose="020B0604020202020204" pitchFamily="34" charset="0"/>
            </a:endParaRPr>
          </a:p>
          <a:p>
            <a:r>
              <a:rPr lang="en-US" sz="1000" b="1" i="0" dirty="0">
                <a:solidFill>
                  <a:srgbClr val="202122"/>
                </a:solidFill>
                <a:effectLst/>
                <a:latin typeface="Arial" panose="020B0604020202020204" pitchFamily="34" charset="0"/>
              </a:rPr>
              <a:t>NetBIOS</a:t>
            </a:r>
            <a:r>
              <a:rPr lang="en-US" sz="1000" b="0" i="0" dirty="0">
                <a:solidFill>
                  <a:srgbClr val="202122"/>
                </a:solidFill>
                <a:effectLst/>
                <a:latin typeface="Arial" panose="020B0604020202020204" pitchFamily="34" charset="0"/>
              </a:rPr>
              <a:t>: an acronym for </a:t>
            </a:r>
            <a:r>
              <a:rPr lang="en-US" sz="1000" b="1" i="0" dirty="0">
                <a:solidFill>
                  <a:srgbClr val="202122"/>
                </a:solidFill>
                <a:effectLst/>
                <a:latin typeface="Arial" panose="020B0604020202020204" pitchFamily="34" charset="0"/>
              </a:rPr>
              <a:t>Network Basic Input/Output System</a:t>
            </a:r>
            <a:r>
              <a:rPr lang="en-US" sz="1000" dirty="0">
                <a:solidFill>
                  <a:srgbClr val="202122"/>
                </a:solidFill>
                <a:latin typeface="Arial" panose="020B0604020202020204" pitchFamily="34" charset="0"/>
              </a:rPr>
              <a:t>, a non-routable OSI Session Layer 5 Protocol and a service that </a:t>
            </a:r>
            <a:r>
              <a:rPr lang="en-US" sz="1000" b="1" dirty="0">
                <a:solidFill>
                  <a:srgbClr val="202122"/>
                </a:solidFill>
                <a:latin typeface="Arial" panose="020B0604020202020204" pitchFamily="34" charset="0"/>
              </a:rPr>
              <a:t>allows applications </a:t>
            </a:r>
            <a:r>
              <a:rPr lang="en-US" sz="1000" dirty="0">
                <a:solidFill>
                  <a:srgbClr val="202122"/>
                </a:solidFill>
                <a:latin typeface="Arial" panose="020B0604020202020204" pitchFamily="34" charset="0"/>
              </a:rPr>
              <a:t>on computers to </a:t>
            </a:r>
            <a:r>
              <a:rPr lang="en-US" sz="1000" b="1" dirty="0">
                <a:solidFill>
                  <a:srgbClr val="202122"/>
                </a:solidFill>
                <a:latin typeface="Arial" panose="020B0604020202020204" pitchFamily="34" charset="0"/>
              </a:rPr>
              <a:t>communicate</a:t>
            </a:r>
            <a:r>
              <a:rPr lang="en-US" sz="1000" dirty="0">
                <a:solidFill>
                  <a:srgbClr val="202122"/>
                </a:solidFill>
                <a:latin typeface="Arial" panose="020B0604020202020204" pitchFamily="34" charset="0"/>
              </a:rPr>
              <a:t> with one another over a </a:t>
            </a:r>
            <a:r>
              <a:rPr lang="en-US" sz="1000" b="1" dirty="0">
                <a:solidFill>
                  <a:srgbClr val="202122"/>
                </a:solidFill>
                <a:latin typeface="Arial" panose="020B0604020202020204" pitchFamily="34" charset="0"/>
              </a:rPr>
              <a:t>local area network (LAN)</a:t>
            </a:r>
            <a:r>
              <a:rPr lang="en-US" sz="1000" dirty="0">
                <a:solidFill>
                  <a:srgbClr val="202122"/>
                </a:solidFill>
                <a:latin typeface="Arial" panose="020B0604020202020204" pitchFamily="34" charset="0"/>
              </a:rPr>
              <a:t>. </a:t>
            </a:r>
            <a:r>
              <a:rPr lang="en-US" sz="1000" b="0" i="0" dirty="0">
                <a:solidFill>
                  <a:srgbClr val="202122"/>
                </a:solidFill>
                <a:effectLst/>
                <a:latin typeface="Arial" panose="020B0604020202020204" pitchFamily="34" charset="0"/>
              </a:rPr>
              <a:t> This results in each computer in the network having both an IP address and a NetBIOS name corresponding to a (possibly different) host name. NetBIOS is also used for identifying system names in TCP/IP (Windows). Simply saying, it is a protocol that allows communication of files and printers through the Session Layer of the OSI Model in a LAN.</a:t>
            </a:r>
            <a:endParaRPr lang="en-US" sz="10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5603C52C-5E29-41AF-BAA3-8217E886DA08}" type="slidenum">
              <a:rPr lang="en-US" smtClean="0"/>
              <a:t>8</a:t>
            </a:fld>
            <a:endParaRPr lang="en-US" dirty="0"/>
          </a:p>
        </p:txBody>
      </p:sp>
    </p:spTree>
    <p:extLst>
      <p:ext uri="{BB962C8B-B14F-4D97-AF65-F5344CB8AC3E}">
        <p14:creationId xmlns:p14="http://schemas.microsoft.com/office/powerpoint/2010/main" val="2469506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Adds Port Numbers</a:t>
            </a:r>
          </a:p>
        </p:txBody>
      </p:sp>
      <p:sp>
        <p:nvSpPr>
          <p:cNvPr id="4" name="Slide Number Placeholder 3"/>
          <p:cNvSpPr>
            <a:spLocks noGrp="1"/>
          </p:cNvSpPr>
          <p:nvPr>
            <p:ph type="sldNum" sz="quarter" idx="5"/>
          </p:nvPr>
        </p:nvSpPr>
        <p:spPr/>
        <p:txBody>
          <a:bodyPr/>
          <a:lstStyle/>
          <a:p>
            <a:fld id="{5603C52C-5E29-41AF-BAA3-8217E886DA08}" type="slidenum">
              <a:rPr lang="en-US" smtClean="0"/>
              <a:t>9</a:t>
            </a:fld>
            <a:endParaRPr lang="en-US" dirty="0"/>
          </a:p>
        </p:txBody>
      </p:sp>
    </p:spTree>
    <p:extLst>
      <p:ext uri="{BB962C8B-B14F-4D97-AF65-F5344CB8AC3E}">
        <p14:creationId xmlns:p14="http://schemas.microsoft.com/office/powerpoint/2010/main" val="1473727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10/18/2022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10/18/2022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10/18/2022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10/18/2022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10/18/2022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10/18/2022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10/18/2022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10/18/2022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592203" y="821265"/>
            <a:ext cx="6212703" cy="5222117"/>
          </a:xfrm>
        </p:spPr>
        <p:txBody>
          <a:bodyPr anchor="ctr">
            <a:normAutofit/>
          </a:bodyPr>
          <a:lstStyle/>
          <a:p>
            <a:pPr algn="r"/>
            <a:r>
              <a:rPr lang="en-US" dirty="0">
                <a:latin typeface="Arial" panose="020B0604020202020204" pitchFamily="34" charset="0"/>
                <a:cs typeface="Arial" panose="020B0604020202020204" pitchFamily="34" charset="0"/>
              </a:rPr>
              <a:t>The OSI Model</a:t>
            </a:r>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705065" y="1529498"/>
            <a:ext cx="3425081" cy="3799003"/>
          </a:xfrm>
        </p:spPr>
        <p:txBody>
          <a:bodyPr anchor="ctr">
            <a:normAutofit/>
          </a:bodyPr>
          <a:lstStyle/>
          <a:p>
            <a:r>
              <a:rPr lang="en-US" sz="2200" dirty="0">
                <a:latin typeface="Arial" panose="020B0604020202020204" pitchFamily="34" charset="0"/>
                <a:cs typeface="Arial" panose="020B0604020202020204" pitchFamily="34" charset="0"/>
              </a:rPr>
              <a:t>Trident Technical College</a:t>
            </a:r>
          </a:p>
          <a:p>
            <a:r>
              <a:rPr lang="en-US" sz="3200" b="1" dirty="0">
                <a:latin typeface="Arial" panose="020B0604020202020204" pitchFamily="34" charset="0"/>
                <a:cs typeface="Arial" panose="020B0604020202020204" pitchFamily="34" charset="0"/>
              </a:rPr>
              <a:t>Frank W. Gibbes</a:t>
            </a:r>
          </a:p>
        </p:txBody>
      </p:sp>
      <p:pic>
        <p:nvPicPr>
          <p:cNvPr id="21" name="Pictur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64F2-ECF0-BAB1-585E-C7D8AEDE469A}"/>
              </a:ext>
            </a:extLst>
          </p:cNvPr>
          <p:cNvSpPr>
            <a:spLocks noGrp="1"/>
          </p:cNvSpPr>
          <p:nvPr>
            <p:ph type="title"/>
          </p:nvPr>
        </p:nvSpPr>
        <p:spPr>
          <a:xfrm>
            <a:off x="2895600" y="511710"/>
            <a:ext cx="8610600" cy="1293028"/>
          </a:xfrm>
          <a:noFill/>
        </p:spPr>
        <p:txBody>
          <a:bodyPr/>
          <a:lstStyle/>
          <a:p>
            <a:r>
              <a:rPr lang="en-US" dirty="0">
                <a:solidFill>
                  <a:schemeClr val="bg1"/>
                </a:solidFill>
                <a:latin typeface="Arial" panose="020B0604020202020204" pitchFamily="34" charset="0"/>
                <a:cs typeface="Arial" panose="020B0604020202020204" pitchFamily="34" charset="0"/>
              </a:rPr>
              <a:t>OSI Layer 3: </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The </a:t>
            </a:r>
            <a:r>
              <a:rPr lang="en-US" b="1" dirty="0">
                <a:solidFill>
                  <a:schemeClr val="bg1"/>
                </a:solidFill>
                <a:latin typeface="Arial" panose="020B0604020202020204" pitchFamily="34" charset="0"/>
                <a:cs typeface="Arial" panose="020B0604020202020204" pitchFamily="34" charset="0"/>
              </a:rPr>
              <a:t>Network</a:t>
            </a:r>
            <a:r>
              <a:rPr lang="en-US" dirty="0">
                <a:solidFill>
                  <a:schemeClr val="bg1"/>
                </a:solidFill>
                <a:latin typeface="Arial" panose="020B0604020202020204" pitchFamily="34" charset="0"/>
                <a:cs typeface="Arial" panose="020B0604020202020204" pitchFamily="34" charset="0"/>
              </a:rPr>
              <a:t> Layer</a:t>
            </a:r>
          </a:p>
        </p:txBody>
      </p:sp>
      <p:sp>
        <p:nvSpPr>
          <p:cNvPr id="3" name="Content Placeholder 2">
            <a:extLst>
              <a:ext uri="{FF2B5EF4-FFF2-40B4-BE49-F238E27FC236}">
                <a16:creationId xmlns:a16="http://schemas.microsoft.com/office/drawing/2014/main" id="{9D1CE32D-450F-3B45-35EB-74839DADEAD2}"/>
              </a:ext>
            </a:extLst>
          </p:cNvPr>
          <p:cNvSpPr>
            <a:spLocks noGrp="1"/>
          </p:cNvSpPr>
          <p:nvPr>
            <p:ph idx="1"/>
          </p:nvPr>
        </p:nvSpPr>
        <p:spPr>
          <a:xfrm>
            <a:off x="685800" y="2237506"/>
            <a:ext cx="10820400" cy="4108784"/>
          </a:xfrm>
        </p:spPr>
        <p:txBody>
          <a:bodyPr>
            <a:noAutofit/>
          </a:bodyPr>
          <a:lstStyle/>
          <a:p>
            <a:pPr>
              <a:spcAft>
                <a:spcPts val="1200"/>
              </a:spcAft>
            </a:pPr>
            <a:r>
              <a:rPr lang="en-US" sz="3200" dirty="0">
                <a:solidFill>
                  <a:schemeClr val="bg1"/>
                </a:solidFill>
                <a:latin typeface="Arial" panose="020B0604020202020204" pitchFamily="34" charset="0"/>
                <a:cs typeface="Arial" panose="020B0604020202020204" pitchFamily="34" charset="0"/>
              </a:rPr>
              <a:t>Converts segments from the Transport layer into </a:t>
            </a:r>
            <a:r>
              <a:rPr lang="en-US" sz="3200" b="1" dirty="0">
                <a:solidFill>
                  <a:schemeClr val="bg1"/>
                </a:solidFill>
                <a:latin typeface="Arial" panose="020B0604020202020204" pitchFamily="34" charset="0"/>
                <a:cs typeface="Arial" panose="020B0604020202020204" pitchFamily="34" charset="0"/>
              </a:rPr>
              <a:t>packets.</a:t>
            </a:r>
            <a:endParaRPr lang="en-US" sz="3200" dirty="0">
              <a:solidFill>
                <a:schemeClr val="bg1"/>
              </a:solidFill>
              <a:latin typeface="Arial" panose="020B0604020202020204" pitchFamily="34" charset="0"/>
              <a:cs typeface="Arial" panose="020B0604020202020204" pitchFamily="34" charset="0"/>
            </a:endParaRPr>
          </a:p>
          <a:p>
            <a:pPr>
              <a:spcAft>
                <a:spcPts val="1200"/>
              </a:spcAft>
            </a:pPr>
            <a:r>
              <a:rPr lang="en-US" sz="3200" dirty="0">
                <a:solidFill>
                  <a:schemeClr val="bg1"/>
                </a:solidFill>
                <a:latin typeface="Arial" panose="020B0604020202020204" pitchFamily="34" charset="0"/>
                <a:cs typeface="Arial" panose="020B0604020202020204" pitchFamily="34" charset="0"/>
              </a:rPr>
              <a:t>Responsible for path determination, routing, and the </a:t>
            </a:r>
            <a:r>
              <a:rPr lang="en-US" sz="3200" b="1" dirty="0">
                <a:solidFill>
                  <a:schemeClr val="bg1"/>
                </a:solidFill>
                <a:latin typeface="Arial" panose="020B0604020202020204" pitchFamily="34" charset="0"/>
                <a:cs typeface="Arial" panose="020B0604020202020204" pitchFamily="34" charset="0"/>
              </a:rPr>
              <a:t>delivery of packets </a:t>
            </a:r>
            <a:r>
              <a:rPr lang="en-US" sz="3200" dirty="0">
                <a:solidFill>
                  <a:schemeClr val="bg1"/>
                </a:solidFill>
                <a:latin typeface="Arial" panose="020B0604020202020204" pitchFamily="34" charset="0"/>
                <a:cs typeface="Arial" panose="020B0604020202020204" pitchFamily="34" charset="0"/>
              </a:rPr>
              <a:t>across internetworks. </a:t>
            </a:r>
          </a:p>
          <a:p>
            <a:pPr>
              <a:spcAft>
                <a:spcPts val="1200"/>
              </a:spcAft>
            </a:pPr>
            <a:r>
              <a:rPr lang="en-US" sz="3200" dirty="0">
                <a:solidFill>
                  <a:schemeClr val="bg1"/>
                </a:solidFill>
                <a:latin typeface="Arial" panose="020B0604020202020204" pitchFamily="34" charset="0"/>
                <a:cs typeface="Arial" panose="020B0604020202020204" pitchFamily="34" charset="0"/>
              </a:rPr>
              <a:t>Adds for </a:t>
            </a:r>
            <a:r>
              <a:rPr lang="en-US" sz="3200" b="1" dirty="0">
                <a:solidFill>
                  <a:schemeClr val="bg1"/>
                </a:solidFill>
                <a:latin typeface="Arial" panose="020B0604020202020204" pitchFamily="34" charset="0"/>
                <a:cs typeface="Arial" panose="020B0604020202020204" pitchFamily="34" charset="0"/>
              </a:rPr>
              <a:t>logical addressing </a:t>
            </a:r>
            <a:r>
              <a:rPr lang="en-US" sz="3200" dirty="0">
                <a:solidFill>
                  <a:schemeClr val="bg1"/>
                </a:solidFill>
                <a:latin typeface="Arial" panose="020B0604020202020204" pitchFamily="34" charset="0"/>
                <a:cs typeface="Arial" panose="020B0604020202020204" pitchFamily="34" charset="0"/>
              </a:rPr>
              <a:t>(also known as network addressing or </a:t>
            </a:r>
            <a:r>
              <a:rPr lang="en-US" sz="3200" b="1" dirty="0">
                <a:solidFill>
                  <a:schemeClr val="bg1"/>
                </a:solidFill>
                <a:latin typeface="Arial" panose="020B0604020202020204" pitchFamily="34" charset="0"/>
                <a:cs typeface="Arial" panose="020B0604020202020204" pitchFamily="34" charset="0"/>
              </a:rPr>
              <a:t>Layer 3 addressing</a:t>
            </a:r>
            <a:r>
              <a:rPr lang="en-US" sz="3200" dirty="0">
                <a:solidFill>
                  <a:schemeClr val="bg1"/>
                </a:solidFill>
                <a:latin typeface="Arial" panose="020B0604020202020204" pitchFamily="34" charset="0"/>
                <a:cs typeface="Arial" panose="020B0604020202020204" pitchFamily="34" charset="0"/>
              </a:rPr>
              <a:t>), for example IP addressing</a:t>
            </a:r>
          </a:p>
        </p:txBody>
      </p:sp>
    </p:spTree>
    <p:extLst>
      <p:ext uri="{BB962C8B-B14F-4D97-AF65-F5344CB8AC3E}">
        <p14:creationId xmlns:p14="http://schemas.microsoft.com/office/powerpoint/2010/main" val="316510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64F2-ECF0-BAB1-585E-C7D8AEDE469A}"/>
              </a:ext>
            </a:extLst>
          </p:cNvPr>
          <p:cNvSpPr>
            <a:spLocks noGrp="1"/>
          </p:cNvSpPr>
          <p:nvPr>
            <p:ph type="title"/>
          </p:nvPr>
        </p:nvSpPr>
        <p:spPr>
          <a:xfrm>
            <a:off x="2895600" y="511710"/>
            <a:ext cx="8610600" cy="1293028"/>
          </a:xfrm>
          <a:noFill/>
        </p:spPr>
        <p:txBody>
          <a:bodyPr>
            <a:normAutofit fontScale="90000"/>
          </a:bodyPr>
          <a:lstStyle/>
          <a:p>
            <a:r>
              <a:rPr lang="en-US" sz="4400" dirty="0">
                <a:solidFill>
                  <a:schemeClr val="bg1"/>
                </a:solidFill>
                <a:latin typeface="Arial" panose="020B0604020202020204" pitchFamily="34" charset="0"/>
                <a:cs typeface="Arial" panose="020B0604020202020204" pitchFamily="34" charset="0"/>
              </a:rPr>
              <a:t>OSI Layer 3: </a:t>
            </a:r>
            <a:br>
              <a:rPr lang="en-US" sz="4400" dirty="0">
                <a:solidFill>
                  <a:schemeClr val="bg1"/>
                </a:solidFill>
                <a:latin typeface="Arial" panose="020B0604020202020204" pitchFamily="34" charset="0"/>
                <a:cs typeface="Arial" panose="020B0604020202020204" pitchFamily="34" charset="0"/>
              </a:rPr>
            </a:br>
            <a:r>
              <a:rPr lang="en-US" sz="4400" dirty="0">
                <a:solidFill>
                  <a:schemeClr val="bg1"/>
                </a:solidFill>
                <a:latin typeface="Arial" panose="020B0604020202020204" pitchFamily="34" charset="0"/>
                <a:cs typeface="Arial" panose="020B0604020202020204" pitchFamily="34" charset="0"/>
              </a:rPr>
              <a:t>The </a:t>
            </a:r>
            <a:r>
              <a:rPr lang="en-US" sz="4400" b="1" dirty="0">
                <a:solidFill>
                  <a:schemeClr val="bg1"/>
                </a:solidFill>
                <a:latin typeface="Arial" panose="020B0604020202020204" pitchFamily="34" charset="0"/>
                <a:cs typeface="Arial" panose="020B0604020202020204" pitchFamily="34" charset="0"/>
              </a:rPr>
              <a:t>Network</a:t>
            </a:r>
            <a:r>
              <a:rPr lang="en-US" sz="4400" dirty="0">
                <a:solidFill>
                  <a:schemeClr val="bg1"/>
                </a:solidFill>
                <a:latin typeface="Arial" panose="020B0604020202020204" pitchFamily="34" charset="0"/>
                <a:cs typeface="Arial" panose="020B0604020202020204" pitchFamily="34" charset="0"/>
              </a:rPr>
              <a:t> Layer</a:t>
            </a:r>
            <a:br>
              <a:rPr lang="en-US"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9D1CE32D-450F-3B45-35EB-74839DADEAD2}"/>
              </a:ext>
            </a:extLst>
          </p:cNvPr>
          <p:cNvSpPr>
            <a:spLocks noGrp="1"/>
          </p:cNvSpPr>
          <p:nvPr>
            <p:ph idx="1"/>
          </p:nvPr>
        </p:nvSpPr>
        <p:spPr>
          <a:xfrm>
            <a:off x="685800" y="2020872"/>
            <a:ext cx="10820400" cy="4108784"/>
          </a:xfrm>
        </p:spPr>
        <p:txBody>
          <a:bodyPr>
            <a:noAutofit/>
          </a:bodyPr>
          <a:lstStyle/>
          <a:p>
            <a:pPr>
              <a:spcAft>
                <a:spcPts val="1200"/>
              </a:spcAft>
            </a:pPr>
            <a:r>
              <a:rPr lang="en-US" sz="3000" dirty="0">
                <a:solidFill>
                  <a:schemeClr val="bg1"/>
                </a:solidFill>
                <a:latin typeface="Arial" panose="020B0604020202020204" pitchFamily="34" charset="0"/>
                <a:cs typeface="Arial" panose="020B0604020202020204" pitchFamily="34" charset="0"/>
              </a:rPr>
              <a:t>Treats packets </a:t>
            </a:r>
            <a:r>
              <a:rPr lang="en-US" sz="3000" b="1" dirty="0">
                <a:solidFill>
                  <a:schemeClr val="bg1"/>
                </a:solidFill>
                <a:latin typeface="Arial" panose="020B0604020202020204" pitchFamily="34" charset="0"/>
                <a:cs typeface="Arial" panose="020B0604020202020204" pitchFamily="34" charset="0"/>
              </a:rPr>
              <a:t>independently</a:t>
            </a:r>
            <a:r>
              <a:rPr lang="en-US" sz="3000" dirty="0">
                <a:solidFill>
                  <a:schemeClr val="bg1"/>
                </a:solidFill>
                <a:latin typeface="Arial" panose="020B0604020202020204" pitchFamily="34" charset="0"/>
                <a:cs typeface="Arial" panose="020B0604020202020204" pitchFamily="34" charset="0"/>
              </a:rPr>
              <a:t>, without recognizing any relationship between individual packets. </a:t>
            </a:r>
          </a:p>
          <a:p>
            <a:pPr>
              <a:spcAft>
                <a:spcPts val="1200"/>
              </a:spcAft>
            </a:pPr>
            <a:r>
              <a:rPr lang="en-US" sz="3000" b="1" dirty="0">
                <a:solidFill>
                  <a:schemeClr val="bg1"/>
                </a:solidFill>
                <a:latin typeface="Arial" panose="020B0604020202020204" pitchFamily="34" charset="0"/>
                <a:cs typeface="Arial" panose="020B0604020202020204" pitchFamily="34" charset="0"/>
              </a:rPr>
              <a:t>Relies</a:t>
            </a:r>
            <a:r>
              <a:rPr lang="en-US" sz="3000" dirty="0">
                <a:solidFill>
                  <a:schemeClr val="bg1"/>
                </a:solidFill>
                <a:latin typeface="Arial" panose="020B0604020202020204" pitchFamily="34" charset="0"/>
                <a:cs typeface="Arial" panose="020B0604020202020204" pitchFamily="34" charset="0"/>
              </a:rPr>
              <a:t> on higher layers for reliable delivery and sequencing.</a:t>
            </a:r>
          </a:p>
          <a:p>
            <a:pPr>
              <a:spcAft>
                <a:spcPts val="1200"/>
              </a:spcAft>
            </a:pPr>
            <a:r>
              <a:rPr lang="en-US" sz="3000" dirty="0">
                <a:solidFill>
                  <a:schemeClr val="bg1"/>
                </a:solidFill>
                <a:latin typeface="Arial" panose="020B0604020202020204" pitchFamily="34" charset="0"/>
                <a:cs typeface="Arial" panose="020B0604020202020204" pitchFamily="34" charset="0"/>
              </a:rPr>
              <a:t>Examples of </a:t>
            </a:r>
            <a:r>
              <a:rPr lang="en-US" sz="3000" b="1" dirty="0">
                <a:solidFill>
                  <a:schemeClr val="bg1"/>
                </a:solidFill>
                <a:latin typeface="Arial" panose="020B0604020202020204" pitchFamily="34" charset="0"/>
                <a:cs typeface="Arial" panose="020B0604020202020204" pitchFamily="34" charset="0"/>
              </a:rPr>
              <a:t>protocols</a:t>
            </a:r>
            <a:r>
              <a:rPr lang="en-US" sz="3000" dirty="0">
                <a:solidFill>
                  <a:schemeClr val="bg1"/>
                </a:solidFill>
                <a:latin typeface="Arial" panose="020B0604020202020204" pitchFamily="34" charset="0"/>
                <a:cs typeface="Arial" panose="020B0604020202020204" pitchFamily="34" charset="0"/>
              </a:rPr>
              <a:t> defined at this layer are IP, ICMP, and ARP. </a:t>
            </a:r>
          </a:p>
          <a:p>
            <a:pPr>
              <a:spcAft>
                <a:spcPts val="1200"/>
              </a:spcAft>
            </a:pPr>
            <a:r>
              <a:rPr lang="en-US" sz="3000" dirty="0">
                <a:solidFill>
                  <a:schemeClr val="bg1"/>
                </a:solidFill>
                <a:latin typeface="Arial" panose="020B0604020202020204" pitchFamily="34" charset="0"/>
                <a:cs typeface="Arial" panose="020B0604020202020204" pitchFamily="34" charset="0"/>
              </a:rPr>
              <a:t>Examples of </a:t>
            </a:r>
            <a:r>
              <a:rPr lang="en-US" sz="3000" b="1" dirty="0">
                <a:solidFill>
                  <a:schemeClr val="bg1"/>
                </a:solidFill>
                <a:latin typeface="Arial" panose="020B0604020202020204" pitchFamily="34" charset="0"/>
                <a:cs typeface="Arial" panose="020B0604020202020204" pitchFamily="34" charset="0"/>
              </a:rPr>
              <a:t>devices</a:t>
            </a:r>
            <a:r>
              <a:rPr lang="en-US" sz="3000" dirty="0">
                <a:solidFill>
                  <a:schemeClr val="bg1"/>
                </a:solidFill>
                <a:latin typeface="Arial" panose="020B0604020202020204" pitchFamily="34" charset="0"/>
                <a:cs typeface="Arial" panose="020B0604020202020204" pitchFamily="34" charset="0"/>
              </a:rPr>
              <a:t> that operate on this layer are layer-3 switches and routers, including WAPs (Wireless Access Points) with built-in routing capabilities.</a:t>
            </a:r>
          </a:p>
        </p:txBody>
      </p:sp>
    </p:spTree>
    <p:extLst>
      <p:ext uri="{BB962C8B-B14F-4D97-AF65-F5344CB8AC3E}">
        <p14:creationId xmlns:p14="http://schemas.microsoft.com/office/powerpoint/2010/main" val="1054633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64F2-ECF0-BAB1-585E-C7D8AEDE469A}"/>
              </a:ext>
            </a:extLst>
          </p:cNvPr>
          <p:cNvSpPr>
            <a:spLocks noGrp="1"/>
          </p:cNvSpPr>
          <p:nvPr>
            <p:ph type="title"/>
          </p:nvPr>
        </p:nvSpPr>
        <p:spPr>
          <a:xfrm>
            <a:off x="2895600" y="511710"/>
            <a:ext cx="8610600" cy="1293028"/>
          </a:xfrm>
          <a:noFill/>
        </p:spPr>
        <p:txBody>
          <a:bodyPr/>
          <a:lstStyle/>
          <a:p>
            <a:r>
              <a:rPr lang="en-US" dirty="0">
                <a:solidFill>
                  <a:schemeClr val="bg1"/>
                </a:solidFill>
                <a:latin typeface="Arial" panose="020B0604020202020204" pitchFamily="34" charset="0"/>
                <a:cs typeface="Arial" panose="020B0604020202020204" pitchFamily="34" charset="0"/>
              </a:rPr>
              <a:t>OSI Layer 2: </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The </a:t>
            </a:r>
            <a:r>
              <a:rPr lang="en-US" b="1" dirty="0">
                <a:solidFill>
                  <a:schemeClr val="bg1"/>
                </a:solidFill>
                <a:latin typeface="Arial" panose="020B0604020202020204" pitchFamily="34" charset="0"/>
                <a:cs typeface="Arial" panose="020B0604020202020204" pitchFamily="34" charset="0"/>
              </a:rPr>
              <a:t>Data link</a:t>
            </a:r>
            <a:r>
              <a:rPr lang="en-US" dirty="0">
                <a:solidFill>
                  <a:schemeClr val="bg1"/>
                </a:solidFill>
                <a:latin typeface="Arial" panose="020B0604020202020204" pitchFamily="34" charset="0"/>
                <a:cs typeface="Arial" panose="020B0604020202020204" pitchFamily="34" charset="0"/>
              </a:rPr>
              <a:t> Layer</a:t>
            </a:r>
          </a:p>
        </p:txBody>
      </p:sp>
      <p:sp>
        <p:nvSpPr>
          <p:cNvPr id="3" name="Content Placeholder 2">
            <a:extLst>
              <a:ext uri="{FF2B5EF4-FFF2-40B4-BE49-F238E27FC236}">
                <a16:creationId xmlns:a16="http://schemas.microsoft.com/office/drawing/2014/main" id="{9D1CE32D-450F-3B45-35EB-74839DADEAD2}"/>
              </a:ext>
            </a:extLst>
          </p:cNvPr>
          <p:cNvSpPr>
            <a:spLocks noGrp="1"/>
          </p:cNvSpPr>
          <p:nvPr>
            <p:ph idx="1"/>
          </p:nvPr>
        </p:nvSpPr>
        <p:spPr>
          <a:xfrm>
            <a:off x="331509" y="1953706"/>
            <a:ext cx="11528981" cy="4108784"/>
          </a:xfrm>
        </p:spPr>
        <p:txBody>
          <a:bodyPr>
            <a:noAutofit/>
          </a:bodyPr>
          <a:lstStyle/>
          <a:p>
            <a:pPr>
              <a:spcAft>
                <a:spcPts val="800"/>
              </a:spcAft>
            </a:pPr>
            <a:r>
              <a:rPr lang="en-US" sz="2800" dirty="0">
                <a:solidFill>
                  <a:schemeClr val="bg1"/>
                </a:solidFill>
                <a:latin typeface="Arial" panose="020B0604020202020204" pitchFamily="34" charset="0"/>
                <a:cs typeface="Arial" panose="020B0604020202020204" pitchFamily="34" charset="0"/>
              </a:rPr>
              <a:t>Adds frame header converting the packets into </a:t>
            </a:r>
            <a:r>
              <a:rPr lang="en-US" sz="2800" b="1" dirty="0">
                <a:solidFill>
                  <a:schemeClr val="bg1"/>
                </a:solidFill>
                <a:latin typeface="Arial" panose="020B0604020202020204" pitchFamily="34" charset="0"/>
                <a:cs typeface="Arial" panose="020B0604020202020204" pitchFamily="34" charset="0"/>
              </a:rPr>
              <a:t>frames</a:t>
            </a:r>
            <a:r>
              <a:rPr lang="en-US" sz="2800" dirty="0">
                <a:solidFill>
                  <a:schemeClr val="bg1"/>
                </a:solidFill>
                <a:latin typeface="Arial" panose="020B0604020202020204" pitchFamily="34" charset="0"/>
                <a:cs typeface="Arial" panose="020B0604020202020204" pitchFamily="34" charset="0"/>
              </a:rPr>
              <a:t>.</a:t>
            </a:r>
          </a:p>
          <a:p>
            <a:pPr>
              <a:spcAft>
                <a:spcPts val="800"/>
              </a:spcAft>
            </a:pPr>
            <a:r>
              <a:rPr lang="en-US" sz="2800" dirty="0">
                <a:solidFill>
                  <a:schemeClr val="bg1"/>
                </a:solidFill>
                <a:latin typeface="Arial" panose="020B0604020202020204" pitchFamily="34" charset="0"/>
                <a:cs typeface="Arial" panose="020B0604020202020204" pitchFamily="34" charset="0"/>
              </a:rPr>
              <a:t>Ensures </a:t>
            </a:r>
            <a:r>
              <a:rPr lang="en-US" sz="2800" b="1" dirty="0">
                <a:solidFill>
                  <a:schemeClr val="bg1"/>
                </a:solidFill>
                <a:latin typeface="Arial" panose="020B0604020202020204" pitchFamily="34" charset="0"/>
                <a:cs typeface="Arial" panose="020B0604020202020204" pitchFamily="34" charset="0"/>
              </a:rPr>
              <a:t>frames</a:t>
            </a:r>
            <a:r>
              <a:rPr lang="en-US" sz="2800" dirty="0">
                <a:solidFill>
                  <a:schemeClr val="bg1"/>
                </a:solidFill>
                <a:latin typeface="Arial" panose="020B0604020202020204" pitchFamily="34" charset="0"/>
                <a:cs typeface="Arial" panose="020B0604020202020204" pitchFamily="34" charset="0"/>
              </a:rPr>
              <a:t> are in the correct order and requests retransmission of frames in case an error occurs. </a:t>
            </a:r>
          </a:p>
          <a:p>
            <a:pPr>
              <a:spcAft>
                <a:spcPts val="800"/>
              </a:spcAft>
            </a:pPr>
            <a:r>
              <a:rPr lang="en-US" sz="2800" dirty="0">
                <a:solidFill>
                  <a:schemeClr val="bg1"/>
                </a:solidFill>
                <a:latin typeface="Arial" panose="020B0604020202020204" pitchFamily="34" charset="0"/>
                <a:cs typeface="Arial" panose="020B0604020202020204" pitchFamily="34" charset="0"/>
              </a:rPr>
              <a:t>Responsible for </a:t>
            </a:r>
            <a:r>
              <a:rPr lang="en-US" sz="2800" b="1" dirty="0">
                <a:solidFill>
                  <a:schemeClr val="bg1"/>
                </a:solidFill>
                <a:latin typeface="Arial" panose="020B0604020202020204" pitchFamily="34" charset="0"/>
                <a:cs typeface="Arial" panose="020B0604020202020204" pitchFamily="34" charset="0"/>
              </a:rPr>
              <a:t>reassembling bits</a:t>
            </a:r>
            <a:r>
              <a:rPr lang="en-US" sz="2800" dirty="0">
                <a:solidFill>
                  <a:schemeClr val="bg1"/>
                </a:solidFill>
                <a:latin typeface="Arial" panose="020B0604020202020204" pitchFamily="34" charset="0"/>
                <a:cs typeface="Arial" panose="020B0604020202020204" pitchFamily="34" charset="0"/>
              </a:rPr>
              <a:t>, taken off the wire by the Physical layer, into frames.</a:t>
            </a:r>
          </a:p>
          <a:p>
            <a:pPr>
              <a:spcAft>
                <a:spcPts val="800"/>
              </a:spcAft>
            </a:pPr>
            <a:r>
              <a:rPr lang="en-US" sz="2800" dirty="0">
                <a:solidFill>
                  <a:schemeClr val="bg1"/>
                </a:solidFill>
                <a:latin typeface="Arial" panose="020B0604020202020204" pitchFamily="34" charset="0"/>
                <a:cs typeface="Arial" panose="020B0604020202020204" pitchFamily="34" charset="0"/>
              </a:rPr>
              <a:t>Provides </a:t>
            </a:r>
            <a:r>
              <a:rPr lang="en-US" sz="2800" b="1" dirty="0">
                <a:solidFill>
                  <a:schemeClr val="bg1"/>
                </a:solidFill>
                <a:latin typeface="Arial" panose="020B0604020202020204" pitchFamily="34" charset="0"/>
                <a:cs typeface="Arial" panose="020B0604020202020204" pitchFamily="34" charset="0"/>
              </a:rPr>
              <a:t>error checking </a:t>
            </a:r>
            <a:r>
              <a:rPr lang="en-US" sz="2800" dirty="0">
                <a:solidFill>
                  <a:schemeClr val="bg1"/>
                </a:solidFill>
                <a:latin typeface="Arial" panose="020B0604020202020204" pitchFamily="34" charset="0"/>
                <a:cs typeface="Arial" panose="020B0604020202020204" pitchFamily="34" charset="0"/>
              </a:rPr>
              <a:t>by adding a CRC (Cyclic Redundancy Check) to the frame.</a:t>
            </a:r>
          </a:p>
          <a:p>
            <a:pPr>
              <a:spcAft>
                <a:spcPts val="800"/>
              </a:spcAft>
            </a:pPr>
            <a:r>
              <a:rPr lang="en-US" sz="2800" dirty="0">
                <a:solidFill>
                  <a:schemeClr val="bg1"/>
                </a:solidFill>
                <a:latin typeface="Arial" panose="020B0604020202020204" pitchFamily="34" charset="0"/>
                <a:cs typeface="Arial" panose="020B0604020202020204" pitchFamily="34" charset="0"/>
              </a:rPr>
              <a:t>Examples of </a:t>
            </a:r>
            <a:r>
              <a:rPr lang="en-US" sz="2800" b="1" dirty="0">
                <a:solidFill>
                  <a:schemeClr val="bg1"/>
                </a:solidFill>
                <a:latin typeface="Arial" panose="020B0604020202020204" pitchFamily="34" charset="0"/>
                <a:cs typeface="Arial" panose="020B0604020202020204" pitchFamily="34" charset="0"/>
              </a:rPr>
              <a:t>devices</a:t>
            </a:r>
            <a:r>
              <a:rPr lang="en-US" sz="2800" dirty="0">
                <a:solidFill>
                  <a:schemeClr val="bg1"/>
                </a:solidFill>
                <a:latin typeface="Arial" panose="020B0604020202020204" pitchFamily="34" charset="0"/>
                <a:cs typeface="Arial" panose="020B0604020202020204" pitchFamily="34" charset="0"/>
              </a:rPr>
              <a:t> operating on this layer are switches, WAPs, and NICs.</a:t>
            </a:r>
          </a:p>
        </p:txBody>
      </p:sp>
    </p:spTree>
    <p:extLst>
      <p:ext uri="{BB962C8B-B14F-4D97-AF65-F5344CB8AC3E}">
        <p14:creationId xmlns:p14="http://schemas.microsoft.com/office/powerpoint/2010/main" val="382910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64F2-ECF0-BAB1-585E-C7D8AEDE469A}"/>
              </a:ext>
            </a:extLst>
          </p:cNvPr>
          <p:cNvSpPr>
            <a:spLocks noGrp="1"/>
          </p:cNvSpPr>
          <p:nvPr>
            <p:ph type="title"/>
          </p:nvPr>
        </p:nvSpPr>
        <p:spPr>
          <a:xfrm>
            <a:off x="2895600" y="355300"/>
            <a:ext cx="8610600" cy="1293028"/>
          </a:xfrm>
          <a:noFill/>
        </p:spPr>
        <p:txBody>
          <a:bodyPr>
            <a:normAutofit fontScale="90000"/>
          </a:bodyPr>
          <a:lstStyle/>
          <a:p>
            <a:r>
              <a:rPr lang="en-US" sz="4400" dirty="0">
                <a:solidFill>
                  <a:schemeClr val="bg1"/>
                </a:solidFill>
                <a:latin typeface="Arial" panose="020B0604020202020204" pitchFamily="34" charset="0"/>
                <a:cs typeface="Arial" panose="020B0604020202020204" pitchFamily="34" charset="0"/>
              </a:rPr>
              <a:t>OSI Layer 2: </a:t>
            </a:r>
            <a:br>
              <a:rPr lang="en-US" sz="4400" dirty="0">
                <a:solidFill>
                  <a:schemeClr val="bg1"/>
                </a:solidFill>
                <a:latin typeface="Arial" panose="020B0604020202020204" pitchFamily="34" charset="0"/>
                <a:cs typeface="Arial" panose="020B0604020202020204" pitchFamily="34" charset="0"/>
              </a:rPr>
            </a:br>
            <a:r>
              <a:rPr lang="en-US" sz="4400" dirty="0">
                <a:solidFill>
                  <a:schemeClr val="bg1"/>
                </a:solidFill>
                <a:latin typeface="Arial" panose="020B0604020202020204" pitchFamily="34" charset="0"/>
                <a:cs typeface="Arial" panose="020B0604020202020204" pitchFamily="34" charset="0"/>
              </a:rPr>
              <a:t>The </a:t>
            </a:r>
            <a:r>
              <a:rPr lang="en-US" sz="4400" b="1" dirty="0">
                <a:solidFill>
                  <a:schemeClr val="bg1"/>
                </a:solidFill>
                <a:latin typeface="Arial" panose="020B0604020202020204" pitchFamily="34" charset="0"/>
                <a:cs typeface="Arial" panose="020B0604020202020204" pitchFamily="34" charset="0"/>
              </a:rPr>
              <a:t>Data link</a:t>
            </a:r>
            <a:r>
              <a:rPr lang="en-US" sz="4400" dirty="0">
                <a:solidFill>
                  <a:schemeClr val="bg1"/>
                </a:solidFill>
                <a:latin typeface="Arial" panose="020B0604020202020204" pitchFamily="34" charset="0"/>
                <a:cs typeface="Arial" panose="020B0604020202020204" pitchFamily="34" charset="0"/>
              </a:rPr>
              <a:t> Layer</a:t>
            </a:r>
            <a:br>
              <a:rPr lang="en-US"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9D1CE32D-450F-3B45-35EB-74839DADEAD2}"/>
              </a:ext>
            </a:extLst>
          </p:cNvPr>
          <p:cNvSpPr>
            <a:spLocks noGrp="1"/>
          </p:cNvSpPr>
          <p:nvPr>
            <p:ph idx="1"/>
          </p:nvPr>
        </p:nvSpPr>
        <p:spPr>
          <a:xfrm>
            <a:off x="430491" y="1854882"/>
            <a:ext cx="11331018" cy="4108784"/>
          </a:xfrm>
        </p:spPr>
        <p:txBody>
          <a:bodyPr>
            <a:noAutofit/>
          </a:bodyPr>
          <a:lstStyle/>
          <a:p>
            <a:pPr marL="0" indent="0">
              <a:spcBef>
                <a:spcPts val="0"/>
              </a:spcBef>
              <a:buNone/>
            </a:pPr>
            <a:r>
              <a:rPr lang="en-US" sz="2800" dirty="0">
                <a:solidFill>
                  <a:schemeClr val="bg1"/>
                </a:solidFill>
                <a:latin typeface="Arial" panose="020B0604020202020204" pitchFamily="34" charset="0"/>
                <a:cs typeface="Arial" panose="020B0604020202020204" pitchFamily="34" charset="0"/>
              </a:rPr>
              <a:t>Consists of two sublayers:</a:t>
            </a:r>
          </a:p>
          <a:p>
            <a:pPr marL="0" indent="0">
              <a:spcAft>
                <a:spcPts val="1200"/>
              </a:spcAft>
              <a:buNone/>
            </a:pPr>
            <a:r>
              <a:rPr lang="en-US" sz="2800" dirty="0">
                <a:solidFill>
                  <a:schemeClr val="bg1"/>
                </a:solidFill>
                <a:latin typeface="Arial" panose="020B0604020202020204" pitchFamily="34" charset="0"/>
                <a:cs typeface="Arial" panose="020B0604020202020204" pitchFamily="34" charset="0"/>
              </a:rPr>
              <a:t>1. </a:t>
            </a:r>
            <a:r>
              <a:rPr lang="en-US" sz="2800" b="1" dirty="0">
                <a:solidFill>
                  <a:schemeClr val="bg1"/>
                </a:solidFill>
                <a:latin typeface="Arial" panose="020B0604020202020204" pitchFamily="34" charset="0"/>
                <a:cs typeface="Arial" panose="020B0604020202020204" pitchFamily="34" charset="0"/>
              </a:rPr>
              <a:t>LLC sublayer </a:t>
            </a:r>
            <a:r>
              <a:rPr lang="en-US" sz="2800" dirty="0">
                <a:solidFill>
                  <a:schemeClr val="bg1"/>
                </a:solidFill>
                <a:latin typeface="Arial" panose="020B0604020202020204" pitchFamily="34" charset="0"/>
                <a:cs typeface="Arial" panose="020B0604020202020204" pitchFamily="34" charset="0"/>
              </a:rPr>
              <a:t>(Logical Link Control) </a:t>
            </a:r>
            <a:endParaRPr lang="en-US" sz="2800" b="1" dirty="0">
              <a:solidFill>
                <a:schemeClr val="bg1"/>
              </a:solidFill>
              <a:latin typeface="Arial" panose="020B0604020202020204" pitchFamily="34" charset="0"/>
              <a:cs typeface="Arial" panose="020B0604020202020204" pitchFamily="34" charset="0"/>
            </a:endParaRPr>
          </a:p>
          <a:p>
            <a:pPr marL="571500">
              <a:spcBef>
                <a:spcPts val="800"/>
              </a:spcBef>
              <a:spcAft>
                <a:spcPts val="800"/>
              </a:spcAft>
            </a:pPr>
            <a:r>
              <a:rPr lang="en-US" sz="2800" dirty="0">
                <a:solidFill>
                  <a:schemeClr val="bg1"/>
                </a:solidFill>
                <a:latin typeface="Arial" panose="020B0604020202020204" pitchFamily="34" charset="0"/>
                <a:cs typeface="Arial" panose="020B0604020202020204" pitchFamily="34" charset="0"/>
              </a:rPr>
              <a:t>Upper sublayer which is </a:t>
            </a:r>
            <a:r>
              <a:rPr lang="en-US" sz="2800" b="1" dirty="0">
                <a:solidFill>
                  <a:schemeClr val="bg1"/>
                </a:solidFill>
                <a:latin typeface="Arial" panose="020B0604020202020204" pitchFamily="34" charset="0"/>
                <a:cs typeface="Arial" panose="020B0604020202020204" pitchFamily="34" charset="0"/>
              </a:rPr>
              <a:t>defined</a:t>
            </a:r>
            <a:r>
              <a:rPr lang="en-US" sz="2800" dirty="0">
                <a:solidFill>
                  <a:schemeClr val="bg1"/>
                </a:solidFill>
                <a:latin typeface="Arial" panose="020B0604020202020204" pitchFamily="34" charset="0"/>
                <a:cs typeface="Arial" panose="020B0604020202020204" pitchFamily="34" charset="0"/>
              </a:rPr>
              <a:t> in the IEEE 802.2 standard. </a:t>
            </a:r>
          </a:p>
          <a:p>
            <a:pPr marL="571500">
              <a:spcBef>
                <a:spcPts val="800"/>
              </a:spcBef>
              <a:spcAft>
                <a:spcPts val="800"/>
              </a:spcAft>
            </a:pPr>
            <a:r>
              <a:rPr lang="en-US" sz="2800" b="1" dirty="0">
                <a:solidFill>
                  <a:schemeClr val="bg1"/>
                </a:solidFill>
                <a:latin typeface="Arial" panose="020B0604020202020204" pitchFamily="34" charset="0"/>
                <a:cs typeface="Arial" panose="020B0604020202020204" pitchFamily="34" charset="0"/>
              </a:rPr>
              <a:t>Masks</a:t>
            </a:r>
            <a:r>
              <a:rPr lang="en-US" sz="2800" dirty="0">
                <a:solidFill>
                  <a:schemeClr val="bg1"/>
                </a:solidFill>
                <a:latin typeface="Arial" panose="020B0604020202020204" pitchFamily="34" charset="0"/>
                <a:cs typeface="Arial" panose="020B0604020202020204" pitchFamily="34" charset="0"/>
              </a:rPr>
              <a:t> the underlying physical network technologies to provide a single interface to the Network layer. </a:t>
            </a:r>
          </a:p>
          <a:p>
            <a:pPr marL="571500">
              <a:spcBef>
                <a:spcPts val="800"/>
              </a:spcBef>
              <a:spcAft>
                <a:spcPts val="800"/>
              </a:spcAft>
            </a:pPr>
            <a:r>
              <a:rPr lang="en-US" sz="2800" dirty="0">
                <a:solidFill>
                  <a:schemeClr val="bg1"/>
                </a:solidFill>
                <a:latin typeface="Arial" panose="020B0604020202020204" pitchFamily="34" charset="0"/>
                <a:cs typeface="Arial" panose="020B0604020202020204" pitchFamily="34" charset="0"/>
              </a:rPr>
              <a:t>Acts as an </a:t>
            </a:r>
            <a:r>
              <a:rPr lang="en-US" sz="2800" b="1" dirty="0">
                <a:solidFill>
                  <a:schemeClr val="bg1"/>
                </a:solidFill>
                <a:latin typeface="Arial" panose="020B0604020202020204" pitchFamily="34" charset="0"/>
                <a:cs typeface="Arial" panose="020B0604020202020204" pitchFamily="34" charset="0"/>
              </a:rPr>
              <a:t>intermediary</a:t>
            </a:r>
            <a:r>
              <a:rPr lang="en-US" sz="2800" dirty="0">
                <a:solidFill>
                  <a:schemeClr val="bg1"/>
                </a:solidFill>
                <a:latin typeface="Arial" panose="020B0604020202020204" pitchFamily="34" charset="0"/>
                <a:cs typeface="Arial" panose="020B0604020202020204" pitchFamily="34" charset="0"/>
              </a:rPr>
              <a:t> between different network protocols (TCP/IP, etc.) and the different network technologies (Ethernet, Token Ring, etc.).</a:t>
            </a:r>
          </a:p>
          <a:p>
            <a:pPr marL="571500">
              <a:spcBef>
                <a:spcPts val="800"/>
              </a:spcBef>
              <a:spcAft>
                <a:spcPts val="800"/>
              </a:spcAft>
            </a:pPr>
            <a:r>
              <a:rPr lang="en-US" sz="2800" dirty="0">
                <a:solidFill>
                  <a:schemeClr val="bg1"/>
                </a:solidFill>
                <a:latin typeface="Arial" panose="020B0604020202020204" pitchFamily="34" charset="0"/>
                <a:cs typeface="Arial" panose="020B0604020202020204" pitchFamily="34" charset="0"/>
              </a:rPr>
              <a:t>Responsible for </a:t>
            </a:r>
            <a:r>
              <a:rPr lang="en-US" sz="2800" b="1" dirty="0">
                <a:solidFill>
                  <a:schemeClr val="bg1"/>
                </a:solidFill>
                <a:latin typeface="Arial" panose="020B0604020202020204" pitchFamily="34" charset="0"/>
                <a:cs typeface="Arial" panose="020B0604020202020204" pitchFamily="34" charset="0"/>
              </a:rPr>
              <a:t>sequencing\acknowledging</a:t>
            </a:r>
            <a:r>
              <a:rPr lang="en-US" sz="2800" dirty="0">
                <a:solidFill>
                  <a:schemeClr val="bg1"/>
                </a:solidFill>
                <a:latin typeface="Arial" panose="020B0604020202020204" pitchFamily="34" charset="0"/>
                <a:cs typeface="Arial" panose="020B0604020202020204" pitchFamily="34" charset="0"/>
              </a:rPr>
              <a:t> of individual frames.</a:t>
            </a:r>
          </a:p>
        </p:txBody>
      </p:sp>
    </p:spTree>
    <p:extLst>
      <p:ext uri="{BB962C8B-B14F-4D97-AF65-F5344CB8AC3E}">
        <p14:creationId xmlns:p14="http://schemas.microsoft.com/office/powerpoint/2010/main" val="1619431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64F2-ECF0-BAB1-585E-C7D8AEDE469A}"/>
              </a:ext>
            </a:extLst>
          </p:cNvPr>
          <p:cNvSpPr>
            <a:spLocks noGrp="1"/>
          </p:cNvSpPr>
          <p:nvPr>
            <p:ph type="title"/>
          </p:nvPr>
        </p:nvSpPr>
        <p:spPr>
          <a:xfrm>
            <a:off x="2895600" y="355300"/>
            <a:ext cx="8610600" cy="1293028"/>
          </a:xfrm>
          <a:noFill/>
        </p:spPr>
        <p:txBody>
          <a:bodyPr>
            <a:normAutofit fontScale="90000"/>
          </a:bodyPr>
          <a:lstStyle/>
          <a:p>
            <a:r>
              <a:rPr lang="en-US" sz="4400" dirty="0">
                <a:solidFill>
                  <a:schemeClr val="bg1"/>
                </a:solidFill>
                <a:latin typeface="Arial" panose="020B0604020202020204" pitchFamily="34" charset="0"/>
                <a:cs typeface="Arial" panose="020B0604020202020204" pitchFamily="34" charset="0"/>
              </a:rPr>
              <a:t>OSI Layer 2: </a:t>
            </a:r>
            <a:br>
              <a:rPr lang="en-US" sz="4400" dirty="0">
                <a:solidFill>
                  <a:schemeClr val="bg1"/>
                </a:solidFill>
                <a:latin typeface="Arial" panose="020B0604020202020204" pitchFamily="34" charset="0"/>
                <a:cs typeface="Arial" panose="020B0604020202020204" pitchFamily="34" charset="0"/>
              </a:rPr>
            </a:br>
            <a:r>
              <a:rPr lang="en-US" sz="4400" dirty="0">
                <a:solidFill>
                  <a:schemeClr val="bg1"/>
                </a:solidFill>
                <a:latin typeface="Arial" panose="020B0604020202020204" pitchFamily="34" charset="0"/>
                <a:cs typeface="Arial" panose="020B0604020202020204" pitchFamily="34" charset="0"/>
              </a:rPr>
              <a:t>The </a:t>
            </a:r>
            <a:r>
              <a:rPr lang="en-US" sz="4400" b="1" dirty="0">
                <a:solidFill>
                  <a:schemeClr val="bg1"/>
                </a:solidFill>
                <a:latin typeface="Arial" panose="020B0604020202020204" pitchFamily="34" charset="0"/>
                <a:cs typeface="Arial" panose="020B0604020202020204" pitchFamily="34" charset="0"/>
              </a:rPr>
              <a:t>Data link</a:t>
            </a:r>
            <a:r>
              <a:rPr lang="en-US" sz="4400" dirty="0">
                <a:solidFill>
                  <a:schemeClr val="bg1"/>
                </a:solidFill>
                <a:latin typeface="Arial" panose="020B0604020202020204" pitchFamily="34" charset="0"/>
                <a:cs typeface="Arial" panose="020B0604020202020204" pitchFamily="34" charset="0"/>
              </a:rPr>
              <a:t> Layer</a:t>
            </a:r>
            <a:br>
              <a:rPr lang="en-US"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(cont.)</a:t>
            </a:r>
          </a:p>
        </p:txBody>
      </p:sp>
      <p:sp>
        <p:nvSpPr>
          <p:cNvPr id="3" name="Content Placeholder 2">
            <a:extLst>
              <a:ext uri="{FF2B5EF4-FFF2-40B4-BE49-F238E27FC236}">
                <a16:creationId xmlns:a16="http://schemas.microsoft.com/office/drawing/2014/main" id="{9D1CE32D-450F-3B45-35EB-74839DADEAD2}"/>
              </a:ext>
            </a:extLst>
          </p:cNvPr>
          <p:cNvSpPr>
            <a:spLocks noGrp="1"/>
          </p:cNvSpPr>
          <p:nvPr>
            <p:ph idx="1"/>
          </p:nvPr>
        </p:nvSpPr>
        <p:spPr>
          <a:xfrm>
            <a:off x="685800" y="1648328"/>
            <a:ext cx="10820400" cy="4461077"/>
          </a:xfrm>
        </p:spPr>
        <p:txBody>
          <a:bodyPr>
            <a:noAutofit/>
          </a:bodyPr>
          <a:lstStyle/>
          <a:p>
            <a:pPr marL="0" indent="0">
              <a:spcAft>
                <a:spcPts val="1200"/>
              </a:spcAft>
              <a:buNone/>
            </a:pPr>
            <a:r>
              <a:rPr lang="en-US" sz="2800" dirty="0">
                <a:solidFill>
                  <a:schemeClr val="bg1"/>
                </a:solidFill>
                <a:latin typeface="Arial" panose="020B0604020202020204" pitchFamily="34" charset="0"/>
                <a:cs typeface="Arial" panose="020B0604020202020204" pitchFamily="34" charset="0"/>
              </a:rPr>
              <a:t>Consists of two sublayers:</a:t>
            </a:r>
          </a:p>
          <a:p>
            <a:pPr marL="0" indent="0">
              <a:spcAft>
                <a:spcPts val="1200"/>
              </a:spcAft>
              <a:buNone/>
            </a:pPr>
            <a:r>
              <a:rPr lang="en-US" sz="2800" dirty="0">
                <a:solidFill>
                  <a:schemeClr val="bg1"/>
                </a:solidFill>
                <a:latin typeface="Arial" panose="020B0604020202020204" pitchFamily="34" charset="0"/>
                <a:cs typeface="Arial" panose="020B0604020202020204" pitchFamily="34" charset="0"/>
              </a:rPr>
              <a:t>2. </a:t>
            </a:r>
            <a:r>
              <a:rPr lang="en-US" sz="2800" b="1" dirty="0">
                <a:solidFill>
                  <a:schemeClr val="bg1"/>
                </a:solidFill>
                <a:latin typeface="Arial" panose="020B0604020202020204" pitchFamily="34" charset="0"/>
                <a:cs typeface="Arial" panose="020B0604020202020204" pitchFamily="34" charset="0"/>
              </a:rPr>
              <a:t>MAC sublayer </a:t>
            </a:r>
            <a:r>
              <a:rPr lang="en-US" sz="2800" dirty="0">
                <a:solidFill>
                  <a:schemeClr val="bg1"/>
                </a:solidFill>
                <a:latin typeface="Arial" panose="020B0604020202020204" pitchFamily="34" charset="0"/>
                <a:cs typeface="Arial" panose="020B0604020202020204" pitchFamily="34" charset="0"/>
              </a:rPr>
              <a:t>(Media Access Control) </a:t>
            </a:r>
          </a:p>
          <a:p>
            <a:pPr marL="571500">
              <a:spcBef>
                <a:spcPts val="800"/>
              </a:spcBef>
              <a:spcAft>
                <a:spcPts val="800"/>
              </a:spcAft>
            </a:pPr>
            <a:r>
              <a:rPr lang="en-US" sz="2800" dirty="0">
                <a:solidFill>
                  <a:schemeClr val="bg1"/>
                </a:solidFill>
                <a:latin typeface="Arial" panose="020B0604020202020204" pitchFamily="34" charset="0"/>
                <a:cs typeface="Arial" panose="020B0604020202020204" pitchFamily="34" charset="0"/>
              </a:rPr>
              <a:t>Takes care of </a:t>
            </a:r>
            <a:r>
              <a:rPr lang="en-US" sz="2800" b="1" dirty="0">
                <a:solidFill>
                  <a:schemeClr val="bg1"/>
                </a:solidFill>
                <a:latin typeface="Arial" panose="020B0604020202020204" pitchFamily="34" charset="0"/>
                <a:cs typeface="Arial" panose="020B0604020202020204" pitchFamily="34" charset="0"/>
              </a:rPr>
              <a:t>physical</a:t>
            </a:r>
            <a:r>
              <a:rPr lang="en-US" sz="2800" dirty="0">
                <a:solidFill>
                  <a:schemeClr val="bg1"/>
                </a:solidFill>
                <a:latin typeface="Arial" panose="020B0604020202020204" pitchFamily="34" charset="0"/>
                <a:cs typeface="Arial" panose="020B0604020202020204" pitchFamily="34" charset="0"/>
              </a:rPr>
              <a:t> </a:t>
            </a:r>
            <a:r>
              <a:rPr lang="en-US" sz="2800" b="1" dirty="0">
                <a:solidFill>
                  <a:schemeClr val="bg1"/>
                </a:solidFill>
                <a:latin typeface="Arial" panose="020B0604020202020204" pitchFamily="34" charset="0"/>
                <a:cs typeface="Arial" panose="020B0604020202020204" pitchFamily="34" charset="0"/>
              </a:rPr>
              <a:t>addressing</a:t>
            </a:r>
            <a:r>
              <a:rPr lang="en-US" sz="2800" dirty="0">
                <a:solidFill>
                  <a:schemeClr val="bg1"/>
                </a:solidFill>
                <a:latin typeface="Arial" panose="020B0604020202020204" pitchFamily="34" charset="0"/>
                <a:cs typeface="Arial" panose="020B0604020202020204" pitchFamily="34" charset="0"/>
              </a:rPr>
              <a:t> (MAC Addresses) and allows upper layers access to physical media.</a:t>
            </a:r>
          </a:p>
          <a:p>
            <a:pPr marL="571500">
              <a:spcBef>
                <a:spcPts val="800"/>
              </a:spcBef>
              <a:spcAft>
                <a:spcPts val="800"/>
              </a:spcAft>
            </a:pPr>
            <a:r>
              <a:rPr lang="en-US" sz="2800" dirty="0">
                <a:solidFill>
                  <a:schemeClr val="bg1"/>
                </a:solidFill>
                <a:latin typeface="Arial" panose="020B0604020202020204" pitchFamily="34" charset="0"/>
                <a:cs typeface="Arial" panose="020B0604020202020204" pitchFamily="34" charset="0"/>
              </a:rPr>
              <a:t>Handles </a:t>
            </a:r>
            <a:r>
              <a:rPr lang="en-US" sz="2800" b="1" dirty="0">
                <a:solidFill>
                  <a:schemeClr val="bg1"/>
                </a:solidFill>
                <a:latin typeface="Arial" panose="020B0604020202020204" pitchFamily="34" charset="0"/>
                <a:cs typeface="Arial" panose="020B0604020202020204" pitchFamily="34" charset="0"/>
              </a:rPr>
              <a:t>frame</a:t>
            </a:r>
            <a:r>
              <a:rPr lang="en-US" sz="2800" dirty="0">
                <a:solidFill>
                  <a:schemeClr val="bg1"/>
                </a:solidFill>
                <a:latin typeface="Arial" panose="020B0604020202020204" pitchFamily="34" charset="0"/>
                <a:cs typeface="Arial" panose="020B0604020202020204" pitchFamily="34" charset="0"/>
              </a:rPr>
              <a:t> </a:t>
            </a:r>
            <a:r>
              <a:rPr lang="en-US" sz="2800" b="1" dirty="0">
                <a:solidFill>
                  <a:schemeClr val="bg1"/>
                </a:solidFill>
                <a:latin typeface="Arial" panose="020B0604020202020204" pitchFamily="34" charset="0"/>
                <a:cs typeface="Arial" panose="020B0604020202020204" pitchFamily="34" charset="0"/>
              </a:rPr>
              <a:t>addressing</a:t>
            </a:r>
            <a:r>
              <a:rPr lang="en-US" sz="2800" dirty="0">
                <a:solidFill>
                  <a:schemeClr val="bg1"/>
                </a:solidFill>
                <a:latin typeface="Arial" panose="020B0604020202020204" pitchFamily="34" charset="0"/>
                <a:cs typeface="Arial" panose="020B0604020202020204" pitchFamily="34" charset="0"/>
              </a:rPr>
              <a:t> and </a:t>
            </a:r>
            <a:r>
              <a:rPr lang="en-US" sz="2800" b="1" dirty="0">
                <a:solidFill>
                  <a:schemeClr val="bg1"/>
                </a:solidFill>
                <a:latin typeface="Arial" panose="020B0604020202020204" pitchFamily="34" charset="0"/>
                <a:cs typeface="Arial" panose="020B0604020202020204" pitchFamily="34" charset="0"/>
              </a:rPr>
              <a:t>error checking</a:t>
            </a:r>
            <a:r>
              <a:rPr lang="en-US" sz="2800" dirty="0">
                <a:solidFill>
                  <a:schemeClr val="bg1"/>
                </a:solidFill>
                <a:latin typeface="Arial" panose="020B0604020202020204" pitchFamily="34" charset="0"/>
                <a:cs typeface="Arial" panose="020B0604020202020204" pitchFamily="34" charset="0"/>
              </a:rPr>
              <a:t>. </a:t>
            </a:r>
          </a:p>
          <a:p>
            <a:pPr marL="571500">
              <a:spcBef>
                <a:spcPts val="800"/>
              </a:spcBef>
              <a:spcAft>
                <a:spcPts val="800"/>
              </a:spcAft>
            </a:pPr>
            <a:r>
              <a:rPr lang="en-US" sz="2800" dirty="0">
                <a:solidFill>
                  <a:schemeClr val="bg1"/>
                </a:solidFill>
                <a:latin typeface="Arial" panose="020B0604020202020204" pitchFamily="34" charset="0"/>
                <a:cs typeface="Arial" panose="020B0604020202020204" pitchFamily="34" charset="0"/>
              </a:rPr>
              <a:t>Controls and communicates </a:t>
            </a:r>
            <a:r>
              <a:rPr lang="en-US" sz="2800" b="1" dirty="0">
                <a:solidFill>
                  <a:schemeClr val="bg1"/>
                </a:solidFill>
                <a:latin typeface="Arial" panose="020B0604020202020204" pitchFamily="34" charset="0"/>
                <a:cs typeface="Arial" panose="020B0604020202020204" pitchFamily="34" charset="0"/>
              </a:rPr>
              <a:t>directly</a:t>
            </a:r>
            <a:r>
              <a:rPr lang="en-US" sz="2800" dirty="0">
                <a:solidFill>
                  <a:schemeClr val="bg1"/>
                </a:solidFill>
                <a:latin typeface="Arial" panose="020B0604020202020204" pitchFamily="34" charset="0"/>
                <a:cs typeface="Arial" panose="020B0604020202020204" pitchFamily="34" charset="0"/>
              </a:rPr>
              <a:t> with the physical network media through the network interface card (NIC). </a:t>
            </a:r>
          </a:p>
          <a:p>
            <a:pPr marL="571500">
              <a:spcBef>
                <a:spcPts val="800"/>
              </a:spcBef>
              <a:spcAft>
                <a:spcPts val="800"/>
              </a:spcAft>
            </a:pPr>
            <a:r>
              <a:rPr lang="en-US" sz="2800" dirty="0">
                <a:solidFill>
                  <a:schemeClr val="bg1"/>
                </a:solidFill>
                <a:latin typeface="Arial" panose="020B0604020202020204" pitchFamily="34" charset="0"/>
                <a:cs typeface="Arial" panose="020B0604020202020204" pitchFamily="34" charset="0"/>
              </a:rPr>
              <a:t>Converts the frames into </a:t>
            </a:r>
            <a:r>
              <a:rPr lang="en-US" sz="2800" b="1" dirty="0">
                <a:solidFill>
                  <a:schemeClr val="bg1"/>
                </a:solidFill>
                <a:latin typeface="Arial" panose="020B0604020202020204" pitchFamily="34" charset="0"/>
                <a:cs typeface="Arial" panose="020B0604020202020204" pitchFamily="34" charset="0"/>
              </a:rPr>
              <a:t>bits</a:t>
            </a:r>
            <a:r>
              <a:rPr lang="en-US" sz="2800" dirty="0">
                <a:solidFill>
                  <a:schemeClr val="bg1"/>
                </a:solidFill>
                <a:latin typeface="Arial" panose="020B0604020202020204" pitchFamily="34" charset="0"/>
                <a:cs typeface="Arial" panose="020B0604020202020204" pitchFamily="34" charset="0"/>
              </a:rPr>
              <a:t> to pass them on to the Physical layer which puts them on the wire (and vice versa). </a:t>
            </a:r>
          </a:p>
        </p:txBody>
      </p:sp>
    </p:spTree>
    <p:extLst>
      <p:ext uri="{BB962C8B-B14F-4D97-AF65-F5344CB8AC3E}">
        <p14:creationId xmlns:p14="http://schemas.microsoft.com/office/powerpoint/2010/main" val="2283291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64F2-ECF0-BAB1-585E-C7D8AEDE469A}"/>
              </a:ext>
            </a:extLst>
          </p:cNvPr>
          <p:cNvSpPr>
            <a:spLocks noGrp="1"/>
          </p:cNvSpPr>
          <p:nvPr>
            <p:ph type="title"/>
          </p:nvPr>
        </p:nvSpPr>
        <p:spPr>
          <a:xfrm>
            <a:off x="2895600" y="309192"/>
            <a:ext cx="8610600" cy="1293028"/>
          </a:xfrm>
          <a:noFill/>
        </p:spPr>
        <p:txBody>
          <a:bodyPr/>
          <a:lstStyle/>
          <a:p>
            <a:r>
              <a:rPr lang="en-US" dirty="0">
                <a:solidFill>
                  <a:schemeClr val="bg1"/>
                </a:solidFill>
                <a:latin typeface="Arial" panose="020B0604020202020204" pitchFamily="34" charset="0"/>
                <a:cs typeface="Arial" panose="020B0604020202020204" pitchFamily="34" charset="0"/>
              </a:rPr>
              <a:t>OSI Layer 1: </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The </a:t>
            </a:r>
            <a:r>
              <a:rPr lang="en-US" b="1" dirty="0">
                <a:solidFill>
                  <a:schemeClr val="bg1"/>
                </a:solidFill>
                <a:latin typeface="Arial" panose="020B0604020202020204" pitchFamily="34" charset="0"/>
                <a:cs typeface="Arial" panose="020B0604020202020204" pitchFamily="34" charset="0"/>
              </a:rPr>
              <a:t>Physical </a:t>
            </a:r>
            <a:r>
              <a:rPr lang="en-US" dirty="0">
                <a:solidFill>
                  <a:schemeClr val="bg1"/>
                </a:solidFill>
                <a:latin typeface="Arial" panose="020B0604020202020204" pitchFamily="34" charset="0"/>
                <a:cs typeface="Arial" panose="020B0604020202020204" pitchFamily="34" charset="0"/>
              </a:rPr>
              <a:t>Layer</a:t>
            </a:r>
          </a:p>
        </p:txBody>
      </p:sp>
      <p:sp>
        <p:nvSpPr>
          <p:cNvPr id="3" name="Content Placeholder 2">
            <a:extLst>
              <a:ext uri="{FF2B5EF4-FFF2-40B4-BE49-F238E27FC236}">
                <a16:creationId xmlns:a16="http://schemas.microsoft.com/office/drawing/2014/main" id="{9D1CE32D-450F-3B45-35EB-74839DADEAD2}"/>
              </a:ext>
            </a:extLst>
          </p:cNvPr>
          <p:cNvSpPr>
            <a:spLocks noGrp="1"/>
          </p:cNvSpPr>
          <p:nvPr>
            <p:ph idx="1"/>
          </p:nvPr>
        </p:nvSpPr>
        <p:spPr>
          <a:xfrm>
            <a:off x="260808" y="1960437"/>
            <a:ext cx="11670383" cy="4704313"/>
          </a:xfrm>
        </p:spPr>
        <p:txBody>
          <a:bodyPr>
            <a:noAutofit/>
          </a:bodyPr>
          <a:lstStyle/>
          <a:p>
            <a:pPr>
              <a:spcBef>
                <a:spcPts val="800"/>
              </a:spcBef>
              <a:spcAft>
                <a:spcPts val="800"/>
              </a:spcAft>
            </a:pPr>
            <a:r>
              <a:rPr lang="en-US" sz="3200" dirty="0">
                <a:solidFill>
                  <a:schemeClr val="bg1"/>
                </a:solidFill>
                <a:latin typeface="Arial" panose="020B0604020202020204" pitchFamily="34" charset="0"/>
                <a:cs typeface="Arial" panose="020B0604020202020204" pitchFamily="34" charset="0"/>
              </a:rPr>
              <a:t>Activates, maintains and deactivates the </a:t>
            </a:r>
            <a:r>
              <a:rPr lang="en-US" sz="3200" b="1" dirty="0">
                <a:solidFill>
                  <a:schemeClr val="bg1"/>
                </a:solidFill>
                <a:latin typeface="Arial" panose="020B0604020202020204" pitchFamily="34" charset="0"/>
                <a:cs typeface="Arial" panose="020B0604020202020204" pitchFamily="34" charset="0"/>
              </a:rPr>
              <a:t>physical link</a:t>
            </a:r>
            <a:r>
              <a:rPr lang="en-US" sz="3200" dirty="0">
                <a:solidFill>
                  <a:schemeClr val="bg1"/>
                </a:solidFill>
                <a:latin typeface="Arial" panose="020B0604020202020204" pitchFamily="34" charset="0"/>
                <a:cs typeface="Arial" panose="020B0604020202020204" pitchFamily="34" charset="0"/>
              </a:rPr>
              <a:t>. </a:t>
            </a:r>
          </a:p>
          <a:p>
            <a:pPr>
              <a:spcBef>
                <a:spcPts val="800"/>
              </a:spcBef>
              <a:spcAft>
                <a:spcPts val="800"/>
              </a:spcAft>
            </a:pPr>
            <a:r>
              <a:rPr lang="en-US" sz="3200" dirty="0">
                <a:solidFill>
                  <a:schemeClr val="bg1"/>
                </a:solidFill>
                <a:latin typeface="Arial" panose="020B0604020202020204" pitchFamily="34" charset="0"/>
                <a:cs typeface="Arial" panose="020B0604020202020204" pitchFamily="34" charset="0"/>
              </a:rPr>
              <a:t>Handles </a:t>
            </a:r>
            <a:r>
              <a:rPr lang="en-US" sz="3200" b="1" dirty="0">
                <a:solidFill>
                  <a:schemeClr val="bg1"/>
                </a:solidFill>
                <a:latin typeface="Arial" panose="020B0604020202020204" pitchFamily="34" charset="0"/>
                <a:cs typeface="Arial" panose="020B0604020202020204" pitchFamily="34" charset="0"/>
              </a:rPr>
              <a:t>raw bits stream </a:t>
            </a:r>
            <a:r>
              <a:rPr lang="en-US" sz="3200" dirty="0">
                <a:solidFill>
                  <a:schemeClr val="bg1"/>
                </a:solidFill>
                <a:latin typeface="Arial" panose="020B0604020202020204" pitchFamily="34" charset="0"/>
                <a:cs typeface="Arial" panose="020B0604020202020204" pitchFamily="34" charset="0"/>
              </a:rPr>
              <a:t>and places it on the wire. </a:t>
            </a:r>
          </a:p>
          <a:p>
            <a:pPr>
              <a:spcBef>
                <a:spcPts val="800"/>
              </a:spcBef>
              <a:spcAft>
                <a:spcPts val="800"/>
              </a:spcAft>
            </a:pPr>
            <a:r>
              <a:rPr lang="en-US" sz="3200" b="1" dirty="0">
                <a:solidFill>
                  <a:schemeClr val="bg1"/>
                </a:solidFill>
                <a:latin typeface="Arial" panose="020B0604020202020204" pitchFamily="34" charset="0"/>
                <a:cs typeface="Arial" panose="020B0604020202020204" pitchFamily="34" charset="0"/>
              </a:rPr>
              <a:t>Defines</a:t>
            </a:r>
            <a:r>
              <a:rPr lang="en-US" sz="3200" dirty="0">
                <a:solidFill>
                  <a:schemeClr val="bg1"/>
                </a:solidFill>
                <a:latin typeface="Arial" panose="020B0604020202020204" pitchFamily="34" charset="0"/>
                <a:cs typeface="Arial" panose="020B0604020202020204" pitchFamily="34" charset="0"/>
              </a:rPr>
              <a:t> electrical and optical signaling, voltage levels, data transmission rates, and mechanical specifications, such as cable lengths, connectors, the number of pins and their functions. </a:t>
            </a:r>
          </a:p>
          <a:p>
            <a:pPr>
              <a:spcBef>
                <a:spcPts val="800"/>
              </a:spcBef>
              <a:spcAft>
                <a:spcPts val="800"/>
              </a:spcAft>
            </a:pPr>
            <a:r>
              <a:rPr lang="en-US" sz="3200" dirty="0">
                <a:solidFill>
                  <a:schemeClr val="bg1"/>
                </a:solidFill>
                <a:latin typeface="Arial" panose="020B0604020202020204" pitchFamily="34" charset="0"/>
                <a:cs typeface="Arial" panose="020B0604020202020204" pitchFamily="34" charset="0"/>
              </a:rPr>
              <a:t>Examples of </a:t>
            </a:r>
            <a:r>
              <a:rPr lang="en-US" sz="3200" b="1" dirty="0">
                <a:solidFill>
                  <a:schemeClr val="bg1"/>
                </a:solidFill>
                <a:latin typeface="Arial" panose="020B0604020202020204" pitchFamily="34" charset="0"/>
                <a:cs typeface="Arial" panose="020B0604020202020204" pitchFamily="34" charset="0"/>
              </a:rPr>
              <a:t>devices</a:t>
            </a:r>
            <a:r>
              <a:rPr lang="en-US" sz="3200" dirty="0">
                <a:solidFill>
                  <a:schemeClr val="bg1"/>
                </a:solidFill>
                <a:latin typeface="Arial" panose="020B0604020202020204" pitchFamily="34" charset="0"/>
                <a:cs typeface="Arial" panose="020B0604020202020204" pitchFamily="34" charset="0"/>
              </a:rPr>
              <a:t> that operate on this layer are hubs, repeaters, NICs, WAPs, and LAN/WAN interfaces.</a:t>
            </a:r>
          </a:p>
        </p:txBody>
      </p:sp>
    </p:spTree>
    <p:extLst>
      <p:ext uri="{BB962C8B-B14F-4D97-AF65-F5344CB8AC3E}">
        <p14:creationId xmlns:p14="http://schemas.microsoft.com/office/powerpoint/2010/main" val="260786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2DD9-C05D-F882-BFFB-0B8FDEC98AEC}"/>
              </a:ext>
            </a:extLst>
          </p:cNvPr>
          <p:cNvSpPr>
            <a:spLocks noGrp="1"/>
          </p:cNvSpPr>
          <p:nvPr>
            <p:ph type="title"/>
          </p:nvPr>
        </p:nvSpPr>
        <p:spPr>
          <a:xfrm>
            <a:off x="685800" y="1470582"/>
            <a:ext cx="3226324" cy="1111017"/>
          </a:xfrm>
          <a:ln>
            <a:solidFill>
              <a:schemeClr val="bg1"/>
            </a:solidFill>
          </a:ln>
        </p:spPr>
        <p:txBody>
          <a:bodyPr anchor="ctr">
            <a:normAutofit fontScale="90000"/>
          </a:bodyPr>
          <a:lstStyle/>
          <a:p>
            <a:r>
              <a:rPr lang="en-US" dirty="0">
                <a:solidFill>
                  <a:schemeClr val="bg1"/>
                </a:solidFill>
                <a:latin typeface="Arial" panose="020B0604020202020204" pitchFamily="34" charset="0"/>
                <a:cs typeface="Arial" panose="020B0604020202020204" pitchFamily="34" charset="0"/>
              </a:rPr>
              <a:t>The OSI Model </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in Action</a:t>
            </a:r>
          </a:p>
        </p:txBody>
      </p:sp>
      <p:sp>
        <p:nvSpPr>
          <p:cNvPr id="4" name="Text Placeholder 3">
            <a:extLst>
              <a:ext uri="{FF2B5EF4-FFF2-40B4-BE49-F238E27FC236}">
                <a16:creationId xmlns:a16="http://schemas.microsoft.com/office/drawing/2014/main" id="{EAD5D814-3269-E9E2-D5DD-D8AB978B638D}"/>
              </a:ext>
            </a:extLst>
          </p:cNvPr>
          <p:cNvSpPr>
            <a:spLocks noGrp="1"/>
          </p:cNvSpPr>
          <p:nvPr>
            <p:ph type="body" sz="half" idx="2"/>
          </p:nvPr>
        </p:nvSpPr>
        <p:spPr>
          <a:xfrm>
            <a:off x="207390" y="2652860"/>
            <a:ext cx="4849426" cy="3945904"/>
          </a:xfrm>
        </p:spPr>
        <p:txBody>
          <a:bodyPr>
            <a:noAutofit/>
          </a:bodyPr>
          <a:lstStyle/>
          <a:p>
            <a:r>
              <a:rPr lang="en-US" sz="2400" dirty="0">
                <a:solidFill>
                  <a:schemeClr val="bg1"/>
                </a:solidFill>
                <a:latin typeface="Arial" panose="020B0604020202020204" pitchFamily="34" charset="0"/>
                <a:cs typeface="Arial" panose="020B0604020202020204" pitchFamily="34" charset="0"/>
              </a:rPr>
              <a:t>The OSI model represents the flow of data from endpoint-to-endpoint.</a:t>
            </a:r>
          </a:p>
          <a:p>
            <a:r>
              <a:rPr lang="en-US" sz="2400" dirty="0">
                <a:solidFill>
                  <a:schemeClr val="bg1"/>
                </a:solidFill>
                <a:latin typeface="Arial" panose="020B0604020202020204" pitchFamily="34" charset="0"/>
                <a:cs typeface="Arial" panose="020B0604020202020204" pitchFamily="34" charset="0"/>
              </a:rPr>
              <a:t>Data entered at the Application Layer on one device (</a:t>
            </a:r>
            <a:r>
              <a:rPr lang="en-US" sz="2400" b="1" dirty="0">
                <a:solidFill>
                  <a:schemeClr val="bg1"/>
                </a:solidFill>
                <a:latin typeface="Arial" panose="020B0604020202020204" pitchFamily="34" charset="0"/>
                <a:cs typeface="Arial" panose="020B0604020202020204" pitchFamily="34" charset="0"/>
              </a:rPr>
              <a:t>Host A</a:t>
            </a:r>
            <a:r>
              <a:rPr lang="en-US" sz="2400" dirty="0">
                <a:solidFill>
                  <a:schemeClr val="bg1"/>
                </a:solidFill>
                <a:latin typeface="Arial" panose="020B0604020202020204" pitchFamily="34" charset="0"/>
                <a:cs typeface="Arial" panose="020B0604020202020204" pitchFamily="34" charset="0"/>
              </a:rPr>
              <a:t>) traverses down through the 7 layers on the source device.</a:t>
            </a:r>
          </a:p>
          <a:p>
            <a:r>
              <a:rPr lang="en-US" sz="2400" dirty="0">
                <a:solidFill>
                  <a:schemeClr val="bg1"/>
                </a:solidFill>
                <a:latin typeface="Arial" panose="020B0604020202020204" pitchFamily="34" charset="0"/>
                <a:cs typeface="Arial" panose="020B0604020202020204" pitchFamily="34" charset="0"/>
              </a:rPr>
              <a:t>Once the data reaches the destination device (</a:t>
            </a:r>
            <a:r>
              <a:rPr lang="en-US" sz="2400" b="1" dirty="0">
                <a:solidFill>
                  <a:schemeClr val="bg1"/>
                </a:solidFill>
                <a:latin typeface="Arial" panose="020B0604020202020204" pitchFamily="34" charset="0"/>
                <a:cs typeface="Arial" panose="020B0604020202020204" pitchFamily="34" charset="0"/>
              </a:rPr>
              <a:t>Host B</a:t>
            </a:r>
            <a:r>
              <a:rPr lang="en-US" sz="2400" dirty="0">
                <a:solidFill>
                  <a:schemeClr val="bg1"/>
                </a:solidFill>
                <a:latin typeface="Arial" panose="020B0604020202020204" pitchFamily="34" charset="0"/>
                <a:cs typeface="Arial" panose="020B0604020202020204" pitchFamily="34" charset="0"/>
              </a:rPr>
              <a:t>), it travels back up the 7 layers in reverse order.</a:t>
            </a:r>
          </a:p>
        </p:txBody>
      </p:sp>
      <p:pic>
        <p:nvPicPr>
          <p:cNvPr id="10" name="Content Placeholder 9" descr="Diagram&#10;&#10;Description automatically generated">
            <a:extLst>
              <a:ext uri="{FF2B5EF4-FFF2-40B4-BE49-F238E27FC236}">
                <a16:creationId xmlns:a16="http://schemas.microsoft.com/office/drawing/2014/main" id="{F6B9681D-7E4F-C870-8255-779EB1EB555B}"/>
              </a:ext>
            </a:extLst>
          </p:cNvPr>
          <p:cNvPicPr>
            <a:picLocks noGrp="1" noChangeAspect="1"/>
          </p:cNvPicPr>
          <p:nvPr>
            <p:ph idx="1"/>
          </p:nvPr>
        </p:nvPicPr>
        <p:blipFill>
          <a:blip r:embed="rId3"/>
          <a:stretch>
            <a:fillRect/>
          </a:stretch>
        </p:blipFill>
        <p:spPr>
          <a:xfrm>
            <a:off x="5056816" y="621137"/>
            <a:ext cx="6449384" cy="5776683"/>
          </a:xfrm>
        </p:spPr>
      </p:pic>
      <p:sp>
        <p:nvSpPr>
          <p:cNvPr id="11" name="TextBox 10">
            <a:extLst>
              <a:ext uri="{FF2B5EF4-FFF2-40B4-BE49-F238E27FC236}">
                <a16:creationId xmlns:a16="http://schemas.microsoft.com/office/drawing/2014/main" id="{B2249D28-0810-09F4-E256-CE068327E32E}"/>
              </a:ext>
            </a:extLst>
          </p:cNvPr>
          <p:cNvSpPr txBox="1"/>
          <p:nvPr/>
        </p:nvSpPr>
        <p:spPr>
          <a:xfrm>
            <a:off x="5801223" y="275514"/>
            <a:ext cx="896399" cy="369332"/>
          </a:xfrm>
          <a:prstGeom prst="rect">
            <a:avLst/>
          </a:prstGeom>
          <a:noFill/>
        </p:spPr>
        <p:txBody>
          <a:bodyPr wrap="none" rtlCol="0">
            <a:spAutoFit/>
          </a:bodyPr>
          <a:lstStyle/>
          <a:p>
            <a:r>
              <a:rPr lang="en-US" b="1" dirty="0">
                <a:solidFill>
                  <a:schemeClr val="bg1"/>
                </a:solidFill>
              </a:rPr>
              <a:t>Host A</a:t>
            </a:r>
          </a:p>
        </p:txBody>
      </p:sp>
      <p:sp>
        <p:nvSpPr>
          <p:cNvPr id="12" name="TextBox 11">
            <a:extLst>
              <a:ext uri="{FF2B5EF4-FFF2-40B4-BE49-F238E27FC236}">
                <a16:creationId xmlns:a16="http://schemas.microsoft.com/office/drawing/2014/main" id="{B32F84A6-C607-E003-B390-45784022DA43}"/>
              </a:ext>
            </a:extLst>
          </p:cNvPr>
          <p:cNvSpPr txBox="1"/>
          <p:nvPr/>
        </p:nvSpPr>
        <p:spPr>
          <a:xfrm>
            <a:off x="9730382" y="275514"/>
            <a:ext cx="953982" cy="369332"/>
          </a:xfrm>
          <a:prstGeom prst="rect">
            <a:avLst/>
          </a:prstGeom>
          <a:noFill/>
        </p:spPr>
        <p:txBody>
          <a:bodyPr wrap="square" rtlCol="0">
            <a:spAutoFit/>
          </a:bodyPr>
          <a:lstStyle/>
          <a:p>
            <a:r>
              <a:rPr lang="en-US" b="1" dirty="0">
                <a:solidFill>
                  <a:schemeClr val="bg1"/>
                </a:solidFill>
              </a:rPr>
              <a:t>Host B </a:t>
            </a:r>
          </a:p>
        </p:txBody>
      </p:sp>
    </p:spTree>
    <p:extLst>
      <p:ext uri="{BB962C8B-B14F-4D97-AF65-F5344CB8AC3E}">
        <p14:creationId xmlns:p14="http://schemas.microsoft.com/office/powerpoint/2010/main" val="374271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F091-B5AE-CF64-1CE9-B36001B13A02}"/>
              </a:ext>
            </a:extLst>
          </p:cNvPr>
          <p:cNvSpPr>
            <a:spLocks noGrp="1"/>
          </p:cNvSpPr>
          <p:nvPr>
            <p:ph type="title"/>
          </p:nvPr>
        </p:nvSpPr>
        <p:spPr>
          <a:xfrm>
            <a:off x="6627043" y="311887"/>
            <a:ext cx="4370109" cy="1293028"/>
          </a:xfrm>
        </p:spPr>
        <p:txBody>
          <a:bodyPr>
            <a:normAutofit/>
          </a:bodyPr>
          <a:lstStyle/>
          <a:p>
            <a:r>
              <a:rPr lang="en-US" sz="4000" dirty="0">
                <a:solidFill>
                  <a:schemeClr val="bg1"/>
                </a:solidFill>
                <a:latin typeface="Arial" panose="020B0604020202020204" pitchFamily="34" charset="0"/>
                <a:cs typeface="Arial" panose="020B0604020202020204" pitchFamily="34" charset="0"/>
              </a:rPr>
              <a:t>The 7 Layers:</a:t>
            </a:r>
            <a:br>
              <a:rPr lang="en-US" sz="4000" dirty="0">
                <a:solidFill>
                  <a:schemeClr val="bg1"/>
                </a:solidFill>
                <a:latin typeface="Arial" panose="020B0604020202020204" pitchFamily="34" charset="0"/>
                <a:cs typeface="Arial" panose="020B0604020202020204" pitchFamily="34" charset="0"/>
              </a:rPr>
            </a:br>
            <a:r>
              <a:rPr lang="en-US" sz="4000" b="1" dirty="0">
                <a:solidFill>
                  <a:schemeClr val="bg1"/>
                </a:solidFill>
                <a:latin typeface="Arial" panose="020B0604020202020204" pitchFamily="34" charset="0"/>
                <a:cs typeface="Arial" panose="020B0604020202020204" pitchFamily="34" charset="0"/>
              </a:rPr>
              <a:t>data headers</a:t>
            </a:r>
            <a:endParaRPr lang="en-US" b="1" dirty="0">
              <a:solidFill>
                <a:schemeClr val="bg1"/>
              </a:solidFill>
            </a:endParaRPr>
          </a:p>
        </p:txBody>
      </p:sp>
      <p:sp>
        <p:nvSpPr>
          <p:cNvPr id="3" name="Content Placeholder 2">
            <a:extLst>
              <a:ext uri="{FF2B5EF4-FFF2-40B4-BE49-F238E27FC236}">
                <a16:creationId xmlns:a16="http://schemas.microsoft.com/office/drawing/2014/main" id="{CB830887-459A-2EDA-E2B0-FD6BD8F5D66F}"/>
              </a:ext>
            </a:extLst>
          </p:cNvPr>
          <p:cNvSpPr>
            <a:spLocks noGrp="1"/>
          </p:cNvSpPr>
          <p:nvPr>
            <p:ph idx="1"/>
          </p:nvPr>
        </p:nvSpPr>
        <p:spPr>
          <a:xfrm>
            <a:off x="685800" y="1604915"/>
            <a:ext cx="10820400" cy="4024125"/>
          </a:xfrm>
        </p:spPr>
        <p:txBody>
          <a:bodyPr>
            <a:normAutofit/>
          </a:bodyPr>
          <a:lstStyle/>
          <a:p>
            <a:r>
              <a:rPr lang="en-US" sz="2400" dirty="0">
                <a:solidFill>
                  <a:schemeClr val="bg1"/>
                </a:solidFill>
                <a:latin typeface="Arial" panose="020B0604020202020204" pitchFamily="34" charset="0"/>
                <a:cs typeface="Arial" panose="020B0604020202020204" pitchFamily="34" charset="0"/>
              </a:rPr>
              <a:t>Each layer of OSI Model (except Physical) adds its own </a:t>
            </a:r>
            <a:r>
              <a:rPr lang="en-US" sz="2400" b="1" dirty="0">
                <a:solidFill>
                  <a:schemeClr val="bg1"/>
                </a:solidFill>
                <a:latin typeface="Arial" panose="020B0604020202020204" pitchFamily="34" charset="0"/>
                <a:cs typeface="Arial" panose="020B0604020202020204" pitchFamily="34" charset="0"/>
              </a:rPr>
              <a:t>header</a:t>
            </a:r>
            <a:r>
              <a:rPr lang="en-US" sz="2400" dirty="0">
                <a:solidFill>
                  <a:schemeClr val="bg1"/>
                </a:solidFill>
                <a:latin typeface="Arial" panose="020B0604020202020204" pitchFamily="34" charset="0"/>
                <a:cs typeface="Arial" panose="020B0604020202020204" pitchFamily="34" charset="0"/>
              </a:rPr>
              <a:t> to the data that originated from the operating system</a:t>
            </a:r>
          </a:p>
          <a:p>
            <a:r>
              <a:rPr lang="en-US" sz="2400" dirty="0">
                <a:solidFill>
                  <a:schemeClr val="bg1"/>
                </a:solidFill>
                <a:latin typeface="Arial" panose="020B0604020202020204" pitchFamily="34" charset="0"/>
                <a:cs typeface="Arial" panose="020B0604020202020204" pitchFamily="34" charset="0"/>
              </a:rPr>
              <a:t>Header contains information that describes what each layer of the OSI Model should do with the data:</a:t>
            </a:r>
          </a:p>
          <a:p>
            <a:endParaRPr lang="en-US" dirty="0">
              <a:solidFill>
                <a:schemeClr val="bg1"/>
              </a:solidFill>
              <a:latin typeface="Arial" panose="020B0604020202020204" pitchFamily="34" charset="0"/>
              <a:cs typeface="Arial" panose="020B0604020202020204" pitchFamily="34" charset="0"/>
            </a:endParaRPr>
          </a:p>
        </p:txBody>
      </p:sp>
      <p:graphicFrame>
        <p:nvGraphicFramePr>
          <p:cNvPr id="6" name="Table 6">
            <a:extLst>
              <a:ext uri="{FF2B5EF4-FFF2-40B4-BE49-F238E27FC236}">
                <a16:creationId xmlns:a16="http://schemas.microsoft.com/office/drawing/2014/main" id="{94121722-E0A8-754F-022C-77CBE9137C69}"/>
              </a:ext>
            </a:extLst>
          </p:cNvPr>
          <p:cNvGraphicFramePr>
            <a:graphicFrameLocks noGrp="1"/>
          </p:cNvGraphicFramePr>
          <p:nvPr>
            <p:extLst>
              <p:ext uri="{D42A27DB-BD31-4B8C-83A1-F6EECF244321}">
                <p14:modId xmlns:p14="http://schemas.microsoft.com/office/powerpoint/2010/main" val="27681959"/>
              </p:ext>
            </p:extLst>
          </p:nvPr>
        </p:nvGraphicFramePr>
        <p:xfrm>
          <a:off x="1970202" y="3167407"/>
          <a:ext cx="8078770" cy="3535063"/>
        </p:xfrm>
        <a:graphic>
          <a:graphicData uri="http://schemas.openxmlformats.org/drawingml/2006/table">
            <a:tbl>
              <a:tblPr firstRow="1" bandRow="1">
                <a:tableStyleId>{5C22544A-7EE6-4342-B048-85BDC9FD1C3A}</a:tableStyleId>
              </a:tblPr>
              <a:tblGrid>
                <a:gridCol w="2078301">
                  <a:extLst>
                    <a:ext uri="{9D8B030D-6E8A-4147-A177-3AD203B41FA5}">
                      <a16:colId xmlns:a16="http://schemas.microsoft.com/office/drawing/2014/main" val="3004072973"/>
                    </a:ext>
                  </a:extLst>
                </a:gridCol>
                <a:gridCol w="3291525">
                  <a:extLst>
                    <a:ext uri="{9D8B030D-6E8A-4147-A177-3AD203B41FA5}">
                      <a16:colId xmlns:a16="http://schemas.microsoft.com/office/drawing/2014/main" val="399518102"/>
                    </a:ext>
                  </a:extLst>
                </a:gridCol>
                <a:gridCol w="2708944">
                  <a:extLst>
                    <a:ext uri="{9D8B030D-6E8A-4147-A177-3AD203B41FA5}">
                      <a16:colId xmlns:a16="http://schemas.microsoft.com/office/drawing/2014/main" val="3933450004"/>
                    </a:ext>
                  </a:extLst>
                </a:gridCol>
              </a:tblGrid>
              <a:tr h="505009">
                <a:tc>
                  <a:txBody>
                    <a:bodyPr/>
                    <a:lstStyle/>
                    <a:p>
                      <a:pPr algn="ctr"/>
                      <a:r>
                        <a:rPr lang="en-US" dirty="0">
                          <a:latin typeface="Arial" panose="020B0604020202020204" pitchFamily="34" charset="0"/>
                          <a:cs typeface="Arial" panose="020B0604020202020204" pitchFamily="34" charset="0"/>
                        </a:rPr>
                        <a:t>OSI Layer</a:t>
                      </a:r>
                    </a:p>
                  </a:txBody>
                  <a:tcPr anchor="ctr"/>
                </a:tc>
                <a:tc>
                  <a:txBody>
                    <a:bodyPr/>
                    <a:lstStyle/>
                    <a:p>
                      <a:pPr algn="ctr"/>
                      <a:r>
                        <a:rPr lang="en-US" dirty="0">
                          <a:latin typeface="Arial" panose="020B0604020202020204" pitchFamily="34" charset="0"/>
                          <a:cs typeface="Arial" panose="020B0604020202020204" pitchFamily="34" charset="0"/>
                        </a:rPr>
                        <a:t>Protocol Data Unit (PDU)</a:t>
                      </a:r>
                    </a:p>
                  </a:txBody>
                  <a:tcPr anchor="ctr"/>
                </a:tc>
                <a:tc>
                  <a:txBody>
                    <a:bodyPr/>
                    <a:lstStyle/>
                    <a:p>
                      <a:pPr algn="ctr"/>
                      <a:r>
                        <a:rPr lang="en-US" dirty="0">
                          <a:latin typeface="Arial" panose="020B0604020202020204" pitchFamily="34" charset="0"/>
                          <a:cs typeface="Arial" panose="020B0604020202020204" pitchFamily="34" charset="0"/>
                        </a:rPr>
                        <a:t>Header </a:t>
                      </a:r>
                    </a:p>
                  </a:txBody>
                  <a:tcPr anchor="ctr"/>
                </a:tc>
                <a:extLst>
                  <a:ext uri="{0D108BD9-81ED-4DB2-BD59-A6C34878D82A}">
                    <a16:rowId xmlns:a16="http://schemas.microsoft.com/office/drawing/2014/main" val="1099102981"/>
                  </a:ext>
                </a:extLst>
              </a:tr>
              <a:tr h="505009">
                <a:tc>
                  <a:txBody>
                    <a:bodyPr/>
                    <a:lstStyle/>
                    <a:p>
                      <a:r>
                        <a:rPr lang="en-US" dirty="0">
                          <a:latin typeface="Arial" panose="020B0604020202020204" pitchFamily="34" charset="0"/>
                          <a:cs typeface="Arial" panose="020B0604020202020204" pitchFamily="34" charset="0"/>
                        </a:rPr>
                        <a:t>Application</a:t>
                      </a:r>
                    </a:p>
                  </a:txBody>
                  <a:tcPr anchor="ctr"/>
                </a:tc>
                <a:tc>
                  <a:txBody>
                    <a:bodyPr/>
                    <a:lstStyle/>
                    <a:p>
                      <a:pPr algn="ctr"/>
                      <a:r>
                        <a:rPr lang="en-US" dirty="0">
                          <a:latin typeface="Arial" panose="020B0604020202020204" pitchFamily="34" charset="0"/>
                          <a:cs typeface="Arial" panose="020B0604020202020204" pitchFamily="34" charset="0"/>
                        </a:rPr>
                        <a:t>Data</a:t>
                      </a:r>
                    </a:p>
                  </a:txBody>
                  <a:tcPr anchor="ct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Data</a:t>
                      </a:r>
                    </a:p>
                  </a:txBody>
                  <a:tcPr anchor="ctr"/>
                </a:tc>
                <a:extLst>
                  <a:ext uri="{0D108BD9-81ED-4DB2-BD59-A6C34878D82A}">
                    <a16:rowId xmlns:a16="http://schemas.microsoft.com/office/drawing/2014/main" val="418572111"/>
                  </a:ext>
                </a:extLst>
              </a:tr>
              <a:tr h="505009">
                <a:tc>
                  <a:txBody>
                    <a:bodyPr/>
                    <a:lstStyle/>
                    <a:p>
                      <a:r>
                        <a:rPr lang="en-US" dirty="0">
                          <a:latin typeface="Arial" panose="020B0604020202020204" pitchFamily="34" charset="0"/>
                          <a:cs typeface="Arial" panose="020B0604020202020204" pitchFamily="34" charset="0"/>
                        </a:rPr>
                        <a:t>Presentation</a:t>
                      </a:r>
                    </a:p>
                  </a:txBody>
                  <a:tcPr anchor="ctr"/>
                </a:tc>
                <a:tc>
                  <a:txBody>
                    <a:bodyPr/>
                    <a:lstStyle/>
                    <a:p>
                      <a:pPr algn="ctr"/>
                      <a:r>
                        <a:rPr lang="en-US" dirty="0">
                          <a:latin typeface="Arial" panose="020B0604020202020204" pitchFamily="34" charset="0"/>
                          <a:cs typeface="Arial" panose="020B0604020202020204" pitchFamily="34" charset="0"/>
                        </a:rPr>
                        <a:t>Data</a:t>
                      </a: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Data</a:t>
                      </a:r>
                    </a:p>
                  </a:txBody>
                  <a:tcPr anchor="ctr"/>
                </a:tc>
                <a:extLst>
                  <a:ext uri="{0D108BD9-81ED-4DB2-BD59-A6C34878D82A}">
                    <a16:rowId xmlns:a16="http://schemas.microsoft.com/office/drawing/2014/main" val="1738936430"/>
                  </a:ext>
                </a:extLst>
              </a:tr>
              <a:tr h="505009">
                <a:tc>
                  <a:txBody>
                    <a:bodyPr/>
                    <a:lstStyle/>
                    <a:p>
                      <a:r>
                        <a:rPr lang="en-US" dirty="0">
                          <a:latin typeface="Arial" panose="020B0604020202020204" pitchFamily="34" charset="0"/>
                          <a:cs typeface="Arial" panose="020B0604020202020204" pitchFamily="34" charset="0"/>
                        </a:rPr>
                        <a:t>Session</a:t>
                      </a:r>
                    </a:p>
                  </a:txBody>
                  <a:tcPr anchor="ctr"/>
                </a:tc>
                <a:tc>
                  <a:txBody>
                    <a:bodyPr/>
                    <a:lstStyle/>
                    <a:p>
                      <a:pPr algn="ctr"/>
                      <a:r>
                        <a:rPr lang="en-US" dirty="0">
                          <a:latin typeface="Arial" panose="020B0604020202020204" pitchFamily="34" charset="0"/>
                          <a:cs typeface="Arial" panose="020B0604020202020204" pitchFamily="34" charset="0"/>
                        </a:rPr>
                        <a:t>Data</a:t>
                      </a: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09771366"/>
                  </a:ext>
                </a:extLst>
              </a:tr>
              <a:tr h="505009">
                <a:tc>
                  <a:txBody>
                    <a:bodyPr/>
                    <a:lstStyle/>
                    <a:p>
                      <a:r>
                        <a:rPr lang="en-US" dirty="0">
                          <a:latin typeface="Arial" panose="020B0604020202020204" pitchFamily="34" charset="0"/>
                          <a:cs typeface="Arial" panose="020B0604020202020204" pitchFamily="34" charset="0"/>
                        </a:rPr>
                        <a:t>Transport</a:t>
                      </a:r>
                    </a:p>
                  </a:txBody>
                  <a:tcPr anchor="ctr"/>
                </a:tc>
                <a:tc>
                  <a:txBody>
                    <a:bodyPr/>
                    <a:lstStyle/>
                    <a:p>
                      <a:pPr algn="ctr"/>
                      <a:r>
                        <a:rPr lang="en-US" dirty="0">
                          <a:latin typeface="Arial" panose="020B0604020202020204" pitchFamily="34" charset="0"/>
                          <a:cs typeface="Arial" panose="020B0604020202020204" pitchFamily="34" charset="0"/>
                        </a:rPr>
                        <a:t>Segment/Datagram</a:t>
                      </a:r>
                    </a:p>
                  </a:txBody>
                  <a:tcPr anchor="ctr"/>
                </a:tc>
                <a:tc>
                  <a:txBody>
                    <a:bodyPr/>
                    <a:lstStyle/>
                    <a:p>
                      <a:r>
                        <a:rPr lang="en-US" dirty="0">
                          <a:latin typeface="Arial" panose="020B0604020202020204" pitchFamily="34" charset="0"/>
                          <a:cs typeface="Arial" panose="020B0604020202020204" pitchFamily="34" charset="0"/>
                        </a:rPr>
                        <a:t>Port Number</a:t>
                      </a:r>
                    </a:p>
                  </a:txBody>
                  <a:tcPr anchor="ctr"/>
                </a:tc>
                <a:extLst>
                  <a:ext uri="{0D108BD9-81ED-4DB2-BD59-A6C34878D82A}">
                    <a16:rowId xmlns:a16="http://schemas.microsoft.com/office/drawing/2014/main" val="3145648527"/>
                  </a:ext>
                </a:extLst>
              </a:tr>
              <a:tr h="505009">
                <a:tc>
                  <a:txBody>
                    <a:bodyPr/>
                    <a:lstStyle/>
                    <a:p>
                      <a:r>
                        <a:rPr lang="en-US" dirty="0">
                          <a:latin typeface="Arial" panose="020B0604020202020204" pitchFamily="34" charset="0"/>
                          <a:cs typeface="Arial" panose="020B0604020202020204" pitchFamily="34" charset="0"/>
                        </a:rPr>
                        <a:t>Network</a:t>
                      </a:r>
                    </a:p>
                  </a:txBody>
                  <a:tcPr anchor="ctr"/>
                </a:tc>
                <a:tc>
                  <a:txBody>
                    <a:bodyPr/>
                    <a:lstStyle/>
                    <a:p>
                      <a:pPr algn="ctr"/>
                      <a:r>
                        <a:rPr lang="en-US" dirty="0">
                          <a:latin typeface="Arial" panose="020B0604020202020204" pitchFamily="34" charset="0"/>
                          <a:cs typeface="Arial" panose="020B0604020202020204" pitchFamily="34" charset="0"/>
                        </a:rPr>
                        <a:t>Packet</a:t>
                      </a:r>
                    </a:p>
                  </a:txBody>
                  <a:tcPr anchor="ctr"/>
                </a:tc>
                <a:tc>
                  <a:txBody>
                    <a:bodyPr/>
                    <a:lstStyle/>
                    <a:p>
                      <a:r>
                        <a:rPr lang="en-US" dirty="0">
                          <a:latin typeface="Arial" panose="020B0604020202020204" pitchFamily="34" charset="0"/>
                          <a:cs typeface="Arial" panose="020B0604020202020204" pitchFamily="34" charset="0"/>
                        </a:rPr>
                        <a:t>IP addresses</a:t>
                      </a:r>
                    </a:p>
                  </a:txBody>
                  <a:tcPr anchor="ctr"/>
                </a:tc>
                <a:extLst>
                  <a:ext uri="{0D108BD9-81ED-4DB2-BD59-A6C34878D82A}">
                    <a16:rowId xmlns:a16="http://schemas.microsoft.com/office/drawing/2014/main" val="3336960259"/>
                  </a:ext>
                </a:extLst>
              </a:tr>
              <a:tr h="505009">
                <a:tc>
                  <a:txBody>
                    <a:bodyPr/>
                    <a:lstStyle/>
                    <a:p>
                      <a:r>
                        <a:rPr lang="en-US" dirty="0">
                          <a:latin typeface="Arial" panose="020B0604020202020204" pitchFamily="34" charset="0"/>
                          <a:cs typeface="Arial" panose="020B0604020202020204" pitchFamily="34" charset="0"/>
                        </a:rPr>
                        <a:t>Data Link</a:t>
                      </a:r>
                    </a:p>
                  </a:txBody>
                  <a:tcPr anchor="ctr"/>
                </a:tc>
                <a:tc>
                  <a:txBody>
                    <a:bodyPr/>
                    <a:lstStyle/>
                    <a:p>
                      <a:pPr algn="ctr"/>
                      <a:r>
                        <a:rPr lang="en-US" dirty="0">
                          <a:latin typeface="Arial" panose="020B0604020202020204" pitchFamily="34" charset="0"/>
                          <a:cs typeface="Arial" panose="020B0604020202020204" pitchFamily="34" charset="0"/>
                        </a:rPr>
                        <a:t>Frame</a:t>
                      </a:r>
                    </a:p>
                  </a:txBody>
                  <a:tcPr anchor="ctr"/>
                </a:tc>
                <a:tc>
                  <a:txBody>
                    <a:bodyPr/>
                    <a:lstStyle/>
                    <a:p>
                      <a:r>
                        <a:rPr lang="en-US" dirty="0">
                          <a:latin typeface="Arial" panose="020B0604020202020204" pitchFamily="34" charset="0"/>
                          <a:cs typeface="Arial" panose="020B0604020202020204" pitchFamily="34" charset="0"/>
                        </a:rPr>
                        <a:t>MAC Address</a:t>
                      </a:r>
                    </a:p>
                  </a:txBody>
                  <a:tcPr anchor="ctr"/>
                </a:tc>
                <a:extLst>
                  <a:ext uri="{0D108BD9-81ED-4DB2-BD59-A6C34878D82A}">
                    <a16:rowId xmlns:a16="http://schemas.microsoft.com/office/drawing/2014/main" val="2272708380"/>
                  </a:ext>
                </a:extLst>
              </a:tr>
            </a:tbl>
          </a:graphicData>
        </a:graphic>
      </p:graphicFrame>
    </p:spTree>
    <p:extLst>
      <p:ext uri="{BB962C8B-B14F-4D97-AF65-F5344CB8AC3E}">
        <p14:creationId xmlns:p14="http://schemas.microsoft.com/office/powerpoint/2010/main" val="3353167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64F2-ECF0-BAB1-585E-C7D8AEDE469A}"/>
              </a:ext>
            </a:extLst>
          </p:cNvPr>
          <p:cNvSpPr>
            <a:spLocks noGrp="1"/>
          </p:cNvSpPr>
          <p:nvPr>
            <p:ph type="title"/>
          </p:nvPr>
        </p:nvSpPr>
        <p:spPr>
          <a:xfrm>
            <a:off x="2895600" y="443862"/>
            <a:ext cx="8610600" cy="1293028"/>
          </a:xfrm>
          <a:noFill/>
        </p:spPr>
        <p:txBody>
          <a:bodyPr/>
          <a:lstStyle/>
          <a:p>
            <a:r>
              <a:rPr lang="en-US" sz="4000" dirty="0">
                <a:solidFill>
                  <a:schemeClr val="bg1"/>
                </a:solidFill>
                <a:latin typeface="Arial" panose="020B0604020202020204" pitchFamily="34" charset="0"/>
                <a:cs typeface="Arial" panose="020B0604020202020204" pitchFamily="34" charset="0"/>
              </a:rPr>
              <a:t>The 7 Layers:</a:t>
            </a:r>
            <a:br>
              <a:rPr lang="en-US" sz="4000" dirty="0">
                <a:solidFill>
                  <a:schemeClr val="bg1"/>
                </a:solidFill>
                <a:latin typeface="Arial" panose="020B0604020202020204" pitchFamily="34" charset="0"/>
                <a:cs typeface="Arial" panose="020B0604020202020204" pitchFamily="34" charset="0"/>
              </a:rPr>
            </a:br>
            <a:r>
              <a:rPr lang="en-US" sz="4000" dirty="0">
                <a:solidFill>
                  <a:schemeClr val="bg1"/>
                </a:solidFill>
                <a:latin typeface="Arial" panose="020B0604020202020204" pitchFamily="34" charset="0"/>
                <a:cs typeface="Arial" panose="020B0604020202020204" pitchFamily="34" charset="0"/>
              </a:rPr>
              <a:t>How They </a:t>
            </a:r>
            <a:r>
              <a:rPr lang="en-US" sz="4000" b="1" dirty="0">
                <a:solidFill>
                  <a:schemeClr val="bg1"/>
                </a:solidFill>
                <a:latin typeface="Arial" panose="020B0604020202020204" pitchFamily="34" charset="0"/>
                <a:cs typeface="Arial" panose="020B0604020202020204" pitchFamily="34" charset="0"/>
              </a:rPr>
              <a:t>Work Together</a:t>
            </a:r>
            <a:endParaRPr lang="en-US" b="1" dirty="0">
              <a:solidFill>
                <a:schemeClr val="bg1"/>
              </a:solidFill>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FFDB3646-B6F1-F653-5985-B771F6BE942B}"/>
              </a:ext>
            </a:extLst>
          </p:cNvPr>
          <p:cNvPicPr>
            <a:picLocks noGrp="1" noChangeAspect="1"/>
          </p:cNvPicPr>
          <p:nvPr>
            <p:ph sz="half" idx="2"/>
          </p:nvPr>
        </p:nvPicPr>
        <p:blipFill>
          <a:blip r:embed="rId3"/>
          <a:stretch>
            <a:fillRect/>
          </a:stretch>
        </p:blipFill>
        <p:spPr>
          <a:xfrm>
            <a:off x="5957740" y="1843259"/>
            <a:ext cx="6013185" cy="4891322"/>
          </a:xfrm>
          <a:prstGeom prst="rect">
            <a:avLst/>
          </a:prstGeom>
        </p:spPr>
      </p:pic>
      <p:sp>
        <p:nvSpPr>
          <p:cNvPr id="8" name="Content Placeholder 7">
            <a:extLst>
              <a:ext uri="{FF2B5EF4-FFF2-40B4-BE49-F238E27FC236}">
                <a16:creationId xmlns:a16="http://schemas.microsoft.com/office/drawing/2014/main" id="{7DB23305-7C05-AD9A-44FD-95D1434793AB}"/>
              </a:ext>
            </a:extLst>
          </p:cNvPr>
          <p:cNvSpPr>
            <a:spLocks noGrp="1"/>
          </p:cNvSpPr>
          <p:nvPr>
            <p:ph sz="half" idx="1"/>
          </p:nvPr>
        </p:nvSpPr>
        <p:spPr>
          <a:xfrm>
            <a:off x="228600" y="1950296"/>
            <a:ext cx="5334000" cy="4677247"/>
          </a:xfrm>
        </p:spPr>
        <p:txBody>
          <a:bodyPr>
            <a:normAutofit fontScale="92500" lnSpcReduction="20000"/>
          </a:bodyPr>
          <a:lstStyle/>
          <a:p>
            <a:r>
              <a:rPr lang="en-US" sz="3600" dirty="0">
                <a:solidFill>
                  <a:schemeClr val="bg1"/>
                </a:solidFill>
                <a:latin typeface="Arial" panose="020B0604020202020204" pitchFamily="34" charset="0"/>
                <a:cs typeface="Arial" panose="020B0604020202020204" pitchFamily="34" charset="0"/>
              </a:rPr>
              <a:t>The 7 Layers move data between layers of the OSI Model using two processes:</a:t>
            </a:r>
          </a:p>
          <a:p>
            <a:endParaRPr lang="en-US" sz="1200" dirty="0">
              <a:solidFill>
                <a:schemeClr val="bg1"/>
              </a:solidFill>
              <a:latin typeface="Arial" panose="020B0604020202020204" pitchFamily="34" charset="0"/>
              <a:cs typeface="Arial" panose="020B0604020202020204" pitchFamily="34" charset="0"/>
            </a:endParaRPr>
          </a:p>
          <a:p>
            <a:pPr lvl="1"/>
            <a:r>
              <a:rPr lang="en-US" sz="4000" b="1" dirty="0">
                <a:solidFill>
                  <a:schemeClr val="bg1"/>
                </a:solidFill>
                <a:latin typeface="Arial" panose="020B0604020202020204" pitchFamily="34" charset="0"/>
                <a:cs typeface="Arial" panose="020B0604020202020204" pitchFamily="34" charset="0"/>
              </a:rPr>
              <a:t>Encapsulation:</a:t>
            </a:r>
            <a:r>
              <a:rPr lang="en-US" sz="4000" dirty="0">
                <a:solidFill>
                  <a:schemeClr val="bg1"/>
                </a:solidFill>
                <a:latin typeface="Arial" panose="020B0604020202020204" pitchFamily="34" charset="0"/>
                <a:cs typeface="Arial" panose="020B0604020202020204" pitchFamily="34" charset="0"/>
              </a:rPr>
              <a:t> Data &gt; segment &gt; packet &gt; frame &gt; bits</a:t>
            </a:r>
          </a:p>
          <a:p>
            <a:pPr lvl="1"/>
            <a:endParaRPr lang="en-US" sz="1000" dirty="0">
              <a:solidFill>
                <a:schemeClr val="bg1"/>
              </a:solidFill>
              <a:latin typeface="Arial" panose="020B0604020202020204" pitchFamily="34" charset="0"/>
              <a:cs typeface="Arial" panose="020B0604020202020204" pitchFamily="34" charset="0"/>
            </a:endParaRPr>
          </a:p>
          <a:p>
            <a:pPr lvl="1">
              <a:spcBef>
                <a:spcPts val="800"/>
              </a:spcBef>
            </a:pPr>
            <a:r>
              <a:rPr lang="en-US" sz="4000" b="1" dirty="0">
                <a:solidFill>
                  <a:schemeClr val="bg1"/>
                </a:solidFill>
                <a:latin typeface="Arial" panose="020B0604020202020204" pitchFamily="34" charset="0"/>
                <a:cs typeface="Arial" panose="020B0604020202020204" pitchFamily="34" charset="0"/>
              </a:rPr>
              <a:t>De-encapsulation:</a:t>
            </a:r>
            <a:r>
              <a:rPr lang="en-US" sz="4000" dirty="0">
                <a:solidFill>
                  <a:schemeClr val="bg1"/>
                </a:solidFill>
                <a:latin typeface="Arial" panose="020B0604020202020204" pitchFamily="34" charset="0"/>
                <a:cs typeface="Arial" panose="020B0604020202020204" pitchFamily="34" charset="0"/>
              </a:rPr>
              <a:t> Bits &gt; frame &gt; packet &gt; segment &gt; data</a:t>
            </a:r>
          </a:p>
          <a:p>
            <a:endParaRPr lang="en-US" dirty="0"/>
          </a:p>
        </p:txBody>
      </p:sp>
    </p:spTree>
    <p:extLst>
      <p:ext uri="{BB962C8B-B14F-4D97-AF65-F5344CB8AC3E}">
        <p14:creationId xmlns:p14="http://schemas.microsoft.com/office/powerpoint/2010/main" val="2010888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3A3E-FAD1-1F8C-D745-1A49CE8DD07B}"/>
              </a:ext>
            </a:extLst>
          </p:cNvPr>
          <p:cNvSpPr>
            <a:spLocks noGrp="1"/>
          </p:cNvSpPr>
          <p:nvPr>
            <p:ph type="title"/>
          </p:nvPr>
        </p:nvSpPr>
        <p:spPr>
          <a:xfrm>
            <a:off x="6231117" y="236472"/>
            <a:ext cx="4869729" cy="1293028"/>
          </a:xfrm>
        </p:spPr>
        <p:txBody>
          <a:bodyPr/>
          <a:lstStyle/>
          <a:p>
            <a:r>
              <a:rPr lang="en-US" dirty="0">
                <a:solidFill>
                  <a:schemeClr val="bg1"/>
                </a:solidFill>
                <a:latin typeface="Arial" panose="020B0604020202020204" pitchFamily="34" charset="0"/>
                <a:cs typeface="Arial" panose="020B0604020202020204" pitchFamily="34" charset="0"/>
              </a:rPr>
              <a:t> the OSI Model:</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 </a:t>
            </a:r>
            <a:r>
              <a:rPr lang="en-US" b="1" dirty="0">
                <a:solidFill>
                  <a:schemeClr val="bg1"/>
                </a:solidFill>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AFF29F82-2F42-3AF2-971E-EFFF0F1AD3A3}"/>
              </a:ext>
            </a:extLst>
          </p:cNvPr>
          <p:cNvSpPr>
            <a:spLocks noGrp="1"/>
          </p:cNvSpPr>
          <p:nvPr>
            <p:ph idx="1"/>
          </p:nvPr>
        </p:nvSpPr>
        <p:spPr>
          <a:xfrm>
            <a:off x="685800" y="1891578"/>
            <a:ext cx="10820400" cy="4024125"/>
          </a:xfrm>
        </p:spPr>
        <p:txBody>
          <a:bodyPr>
            <a:noAutofit/>
          </a:bodyPr>
          <a:lstStyle/>
          <a:p>
            <a:pPr>
              <a:spcBef>
                <a:spcPts val="1800"/>
              </a:spcBef>
            </a:pPr>
            <a:r>
              <a:rPr lang="en-US" sz="3000" dirty="0">
                <a:solidFill>
                  <a:schemeClr val="bg1"/>
                </a:solidFill>
                <a:latin typeface="Arial" panose="020B0604020202020204" pitchFamily="34" charset="0"/>
                <a:cs typeface="Arial" panose="020B0604020202020204" pitchFamily="34" charset="0"/>
              </a:rPr>
              <a:t>The seven layers of the OSI model are </a:t>
            </a:r>
            <a:r>
              <a:rPr lang="en-US" sz="3000" b="1" dirty="0">
                <a:solidFill>
                  <a:schemeClr val="bg1"/>
                </a:solidFill>
                <a:latin typeface="Arial" panose="020B0604020202020204" pitchFamily="34" charset="0"/>
                <a:cs typeface="Arial" panose="020B0604020202020204" pitchFamily="34" charset="0"/>
              </a:rPr>
              <a:t>Application</a:t>
            </a:r>
            <a:r>
              <a:rPr lang="en-US" sz="3000" dirty="0">
                <a:solidFill>
                  <a:schemeClr val="bg1"/>
                </a:solidFill>
                <a:latin typeface="Arial" panose="020B0604020202020204" pitchFamily="34" charset="0"/>
                <a:cs typeface="Arial" panose="020B0604020202020204" pitchFamily="34" charset="0"/>
              </a:rPr>
              <a:t>, </a:t>
            </a:r>
            <a:r>
              <a:rPr lang="en-US" sz="3000" b="1" dirty="0">
                <a:solidFill>
                  <a:schemeClr val="bg1"/>
                </a:solidFill>
                <a:latin typeface="Arial" panose="020B0604020202020204" pitchFamily="34" charset="0"/>
                <a:cs typeface="Arial" panose="020B0604020202020204" pitchFamily="34" charset="0"/>
              </a:rPr>
              <a:t>Presentation</a:t>
            </a:r>
            <a:r>
              <a:rPr lang="en-US" sz="3000" dirty="0">
                <a:solidFill>
                  <a:schemeClr val="bg1"/>
                </a:solidFill>
                <a:latin typeface="Arial" panose="020B0604020202020204" pitchFamily="34" charset="0"/>
                <a:cs typeface="Arial" panose="020B0604020202020204" pitchFamily="34" charset="0"/>
              </a:rPr>
              <a:t>, </a:t>
            </a:r>
            <a:r>
              <a:rPr lang="en-US" sz="3000" b="1" dirty="0">
                <a:solidFill>
                  <a:schemeClr val="bg1"/>
                </a:solidFill>
                <a:latin typeface="Arial" panose="020B0604020202020204" pitchFamily="34" charset="0"/>
                <a:cs typeface="Arial" panose="020B0604020202020204" pitchFamily="34" charset="0"/>
              </a:rPr>
              <a:t>Session</a:t>
            </a:r>
            <a:r>
              <a:rPr lang="en-US" sz="3000" dirty="0">
                <a:solidFill>
                  <a:schemeClr val="bg1"/>
                </a:solidFill>
                <a:latin typeface="Arial" panose="020B0604020202020204" pitchFamily="34" charset="0"/>
                <a:cs typeface="Arial" panose="020B0604020202020204" pitchFamily="34" charset="0"/>
              </a:rPr>
              <a:t>, </a:t>
            </a:r>
            <a:r>
              <a:rPr lang="en-US" sz="3000" b="1" dirty="0">
                <a:solidFill>
                  <a:schemeClr val="bg1"/>
                </a:solidFill>
                <a:latin typeface="Arial" panose="020B0604020202020204" pitchFamily="34" charset="0"/>
                <a:cs typeface="Arial" panose="020B0604020202020204" pitchFamily="34" charset="0"/>
              </a:rPr>
              <a:t>Transport</a:t>
            </a:r>
            <a:r>
              <a:rPr lang="en-US" sz="3000" dirty="0">
                <a:solidFill>
                  <a:schemeClr val="bg1"/>
                </a:solidFill>
                <a:latin typeface="Arial" panose="020B0604020202020204" pitchFamily="34" charset="0"/>
                <a:cs typeface="Arial" panose="020B0604020202020204" pitchFamily="34" charset="0"/>
              </a:rPr>
              <a:t>, </a:t>
            </a:r>
            <a:r>
              <a:rPr lang="en-US" sz="3000" b="1" dirty="0">
                <a:solidFill>
                  <a:schemeClr val="bg1"/>
                </a:solidFill>
                <a:latin typeface="Arial" panose="020B0604020202020204" pitchFamily="34" charset="0"/>
                <a:cs typeface="Arial" panose="020B0604020202020204" pitchFamily="34" charset="0"/>
              </a:rPr>
              <a:t>Network</a:t>
            </a:r>
            <a:r>
              <a:rPr lang="en-US" sz="3000" dirty="0">
                <a:solidFill>
                  <a:schemeClr val="bg1"/>
                </a:solidFill>
                <a:latin typeface="Arial" panose="020B0604020202020204" pitchFamily="34" charset="0"/>
                <a:cs typeface="Arial" panose="020B0604020202020204" pitchFamily="34" charset="0"/>
              </a:rPr>
              <a:t>, </a:t>
            </a:r>
            <a:r>
              <a:rPr lang="en-US" sz="3000" b="1" dirty="0">
                <a:solidFill>
                  <a:schemeClr val="bg1"/>
                </a:solidFill>
                <a:latin typeface="Arial" panose="020B0604020202020204" pitchFamily="34" charset="0"/>
                <a:cs typeface="Arial" panose="020B0604020202020204" pitchFamily="34" charset="0"/>
              </a:rPr>
              <a:t>Data Link</a:t>
            </a:r>
            <a:r>
              <a:rPr lang="en-US" sz="3000" dirty="0">
                <a:solidFill>
                  <a:schemeClr val="bg1"/>
                </a:solidFill>
                <a:latin typeface="Arial" panose="020B0604020202020204" pitchFamily="34" charset="0"/>
                <a:cs typeface="Arial" panose="020B0604020202020204" pitchFamily="34" charset="0"/>
              </a:rPr>
              <a:t>, and </a:t>
            </a:r>
            <a:r>
              <a:rPr lang="en-US" sz="3000" b="1" dirty="0">
                <a:solidFill>
                  <a:schemeClr val="bg1"/>
                </a:solidFill>
                <a:latin typeface="Arial" panose="020B0604020202020204" pitchFamily="34" charset="0"/>
                <a:cs typeface="Arial" panose="020B0604020202020204" pitchFamily="34" charset="0"/>
              </a:rPr>
              <a:t>Physical</a:t>
            </a:r>
            <a:r>
              <a:rPr lang="en-US" sz="3000" dirty="0">
                <a:solidFill>
                  <a:schemeClr val="bg1"/>
                </a:solidFill>
                <a:latin typeface="Arial" panose="020B0604020202020204" pitchFamily="34" charset="0"/>
                <a:cs typeface="Arial" panose="020B0604020202020204" pitchFamily="34" charset="0"/>
              </a:rPr>
              <a:t>.</a:t>
            </a:r>
          </a:p>
          <a:p>
            <a:pPr>
              <a:spcBef>
                <a:spcPts val="1800"/>
              </a:spcBef>
            </a:pPr>
            <a:r>
              <a:rPr lang="en-US" sz="3000" dirty="0">
                <a:solidFill>
                  <a:schemeClr val="bg1"/>
                </a:solidFill>
                <a:latin typeface="Arial" panose="020B0604020202020204" pitchFamily="34" charset="0"/>
                <a:cs typeface="Arial" panose="020B0604020202020204" pitchFamily="34" charset="0"/>
              </a:rPr>
              <a:t>At Layers 7, 6, and 5, user information and input/output are simply identified as </a:t>
            </a:r>
            <a:r>
              <a:rPr lang="en-US" sz="3000" b="1" dirty="0">
                <a:solidFill>
                  <a:schemeClr val="bg1"/>
                </a:solidFill>
                <a:latin typeface="Arial" panose="020B0604020202020204" pitchFamily="34" charset="0"/>
                <a:cs typeface="Arial" panose="020B0604020202020204" pitchFamily="34" charset="0"/>
              </a:rPr>
              <a:t>data</a:t>
            </a:r>
            <a:r>
              <a:rPr lang="en-US" sz="3000" dirty="0">
                <a:solidFill>
                  <a:schemeClr val="bg1"/>
                </a:solidFill>
                <a:latin typeface="Arial" panose="020B0604020202020204" pitchFamily="34" charset="0"/>
                <a:cs typeface="Arial" panose="020B0604020202020204" pitchFamily="34" charset="0"/>
              </a:rPr>
              <a:t>.  These three layers are often referred to together as the </a:t>
            </a:r>
            <a:r>
              <a:rPr lang="en-US" sz="3000" b="1" dirty="0">
                <a:solidFill>
                  <a:schemeClr val="bg1"/>
                </a:solidFill>
                <a:latin typeface="Arial" panose="020B0604020202020204" pitchFamily="34" charset="0"/>
                <a:cs typeface="Arial" panose="020B0604020202020204" pitchFamily="34" charset="0"/>
              </a:rPr>
              <a:t>Application</a:t>
            </a:r>
            <a:r>
              <a:rPr lang="en-US" sz="3000" dirty="0">
                <a:solidFill>
                  <a:schemeClr val="bg1"/>
                </a:solidFill>
                <a:latin typeface="Arial" panose="020B0604020202020204" pitchFamily="34" charset="0"/>
                <a:cs typeface="Arial" panose="020B0604020202020204" pitchFamily="34" charset="0"/>
              </a:rPr>
              <a:t> layers.</a:t>
            </a:r>
          </a:p>
          <a:p>
            <a:pPr>
              <a:spcBef>
                <a:spcPts val="1800"/>
              </a:spcBef>
            </a:pPr>
            <a:r>
              <a:rPr lang="en-US" sz="3000" dirty="0">
                <a:solidFill>
                  <a:schemeClr val="bg1"/>
                </a:solidFill>
                <a:latin typeface="Arial" panose="020B0604020202020204" pitchFamily="34" charset="0"/>
                <a:cs typeface="Arial" panose="020B0604020202020204" pitchFamily="34" charset="0"/>
              </a:rPr>
              <a:t>A message at the Transport layer (layer 4) is called a </a:t>
            </a:r>
            <a:r>
              <a:rPr lang="en-US" sz="3000" b="1" dirty="0">
                <a:solidFill>
                  <a:schemeClr val="bg1"/>
                </a:solidFill>
                <a:latin typeface="Arial" panose="020B0604020202020204" pitchFamily="34" charset="0"/>
                <a:cs typeface="Arial" panose="020B0604020202020204" pitchFamily="34" charset="0"/>
              </a:rPr>
              <a:t>segment</a:t>
            </a:r>
            <a:r>
              <a:rPr lang="en-US" sz="3000" dirty="0">
                <a:solidFill>
                  <a:schemeClr val="bg1"/>
                </a:solidFill>
                <a:latin typeface="Arial" panose="020B0604020202020204" pitchFamily="34" charset="0"/>
                <a:cs typeface="Arial" panose="020B0604020202020204" pitchFamily="34" charset="0"/>
              </a:rPr>
              <a:t> (TCP) or a </a:t>
            </a:r>
            <a:r>
              <a:rPr lang="en-US" sz="3000" b="1" dirty="0">
                <a:solidFill>
                  <a:schemeClr val="bg1"/>
                </a:solidFill>
                <a:latin typeface="Arial" panose="020B0604020202020204" pitchFamily="34" charset="0"/>
                <a:cs typeface="Arial" panose="020B0604020202020204" pitchFamily="34" charset="0"/>
              </a:rPr>
              <a:t>datagram</a:t>
            </a:r>
            <a:r>
              <a:rPr lang="en-US" sz="3000" dirty="0">
                <a:solidFill>
                  <a:schemeClr val="bg1"/>
                </a:solidFill>
                <a:latin typeface="Arial" panose="020B0604020202020204" pitchFamily="34" charset="0"/>
                <a:cs typeface="Arial" panose="020B0604020202020204" pitchFamily="34" charset="0"/>
              </a:rPr>
              <a:t> (UDP). </a:t>
            </a:r>
          </a:p>
        </p:txBody>
      </p:sp>
    </p:spTree>
    <p:extLst>
      <p:ext uri="{BB962C8B-B14F-4D97-AF65-F5344CB8AC3E}">
        <p14:creationId xmlns:p14="http://schemas.microsoft.com/office/powerpoint/2010/main" val="1571499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4649831" y="225506"/>
            <a:ext cx="6414819" cy="735654"/>
          </a:xfrm>
        </p:spPr>
        <p:txBody>
          <a:bodyPr>
            <a:normAutofit/>
          </a:bodyPr>
          <a:lstStyle/>
          <a:p>
            <a:pPr algn="ctr"/>
            <a:r>
              <a:rPr lang="en-US" dirty="0">
                <a:latin typeface="Arial" panose="020B0604020202020204" pitchFamily="34" charset="0"/>
                <a:cs typeface="Arial" panose="020B0604020202020204" pitchFamily="34" charset="0"/>
              </a:rPr>
              <a:t>The OSI model</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3761293" y="1033242"/>
            <a:ext cx="8191893" cy="5525220"/>
          </a:xfrm>
        </p:spPr>
        <p:txBody>
          <a:bodyPr>
            <a:normAutofit fontScale="92500"/>
          </a:bodyPr>
          <a:lstStyle/>
          <a:p>
            <a:pPr>
              <a:lnSpc>
                <a:spcPct val="100000"/>
              </a:lnSpc>
            </a:pPr>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OSI</a:t>
            </a:r>
            <a:r>
              <a:rPr lang="en-US" sz="2400" dirty="0">
                <a:latin typeface="Arial" panose="020B0604020202020204" pitchFamily="34" charset="0"/>
                <a:cs typeface="Arial" panose="020B0604020202020204" pitchFamily="34" charset="0"/>
              </a:rPr>
              <a:t> (Open System Interconnection) model was developed by ISO (International Organization for Standardization) in 1984.</a:t>
            </a:r>
          </a:p>
          <a:p>
            <a:pPr>
              <a:lnSpc>
                <a:spcPct val="100000"/>
              </a:lnSpc>
            </a:pPr>
            <a:r>
              <a:rPr lang="en-US" sz="2400" dirty="0">
                <a:latin typeface="Arial" panose="020B0604020202020204" pitchFamily="34" charset="0"/>
                <a:cs typeface="Arial" panose="020B0604020202020204" pitchFamily="34" charset="0"/>
              </a:rPr>
              <a:t>Its purpose is to provide a </a:t>
            </a:r>
            <a:r>
              <a:rPr lang="en-US" sz="2400" b="1" dirty="0">
                <a:latin typeface="Arial" panose="020B0604020202020204" pitchFamily="34" charset="0"/>
                <a:cs typeface="Arial" panose="020B0604020202020204" pitchFamily="34" charset="0"/>
              </a:rPr>
              <a:t>reference model </a:t>
            </a:r>
            <a:r>
              <a:rPr lang="en-US" sz="2400" dirty="0">
                <a:latin typeface="Arial" panose="020B0604020202020204" pitchFamily="34" charset="0"/>
                <a:cs typeface="Arial" panose="020B0604020202020204" pitchFamily="34" charset="0"/>
              </a:rPr>
              <a:t>and framework</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to explain how different networking technologies work together and interact. </a:t>
            </a:r>
          </a:p>
          <a:p>
            <a:pPr>
              <a:lnSpc>
                <a:spcPct val="100000"/>
              </a:lnSpc>
            </a:pPr>
            <a:r>
              <a:rPr lang="en-US" sz="2400" dirty="0">
                <a:latin typeface="Arial" panose="020B0604020202020204" pitchFamily="34" charset="0"/>
                <a:cs typeface="Arial" panose="020B0604020202020204" pitchFamily="34" charset="0"/>
              </a:rPr>
              <a:t>It divides the different functions and services provided by network technology into </a:t>
            </a:r>
            <a:r>
              <a:rPr lang="en-US" sz="2400" b="1" dirty="0">
                <a:latin typeface="Arial" panose="020B0604020202020204" pitchFamily="34" charset="0"/>
                <a:cs typeface="Arial" panose="020B0604020202020204" pitchFamily="34" charset="0"/>
              </a:rPr>
              <a:t>7 layers</a:t>
            </a:r>
            <a:r>
              <a:rPr lang="en-US" sz="2400" dirty="0">
                <a:latin typeface="Arial" panose="020B0604020202020204" pitchFamily="34" charset="0"/>
                <a:cs typeface="Arial" panose="020B0604020202020204" pitchFamily="34" charset="0"/>
              </a:rPr>
              <a:t>. </a:t>
            </a:r>
          </a:p>
          <a:p>
            <a:pPr>
              <a:lnSpc>
                <a:spcPct val="100000"/>
              </a:lnSpc>
              <a:spcAft>
                <a:spcPts val="600"/>
              </a:spcAft>
            </a:pPr>
            <a:r>
              <a:rPr lang="en-US" sz="2400" dirty="0">
                <a:latin typeface="Arial" panose="020B0604020202020204" pitchFamily="34" charset="0"/>
                <a:cs typeface="Arial" panose="020B0604020202020204" pitchFamily="34" charset="0"/>
              </a:rPr>
              <a:t>The model is intended to:</a:t>
            </a:r>
          </a:p>
          <a:p>
            <a:pPr lvl="1">
              <a:lnSpc>
                <a:spcPct val="100000"/>
              </a:lnSpc>
              <a:spcBef>
                <a:spcPts val="600"/>
              </a:spcBef>
              <a:spcAft>
                <a:spcPts val="800"/>
              </a:spcAft>
            </a:pPr>
            <a:r>
              <a:rPr lang="en-US" sz="2300" dirty="0">
                <a:latin typeface="Arial" panose="020B0604020202020204" pitchFamily="34" charset="0"/>
                <a:cs typeface="Arial" panose="020B0604020202020204" pitchFamily="34" charset="0"/>
              </a:rPr>
              <a:t>facilitate </a:t>
            </a:r>
            <a:r>
              <a:rPr lang="en-US" sz="2300" b="1" dirty="0">
                <a:latin typeface="Arial" panose="020B0604020202020204" pitchFamily="34" charset="0"/>
                <a:cs typeface="Arial" panose="020B0604020202020204" pitchFamily="34" charset="0"/>
              </a:rPr>
              <a:t>modular engineering</a:t>
            </a:r>
          </a:p>
          <a:p>
            <a:pPr lvl="1">
              <a:lnSpc>
                <a:spcPct val="100000"/>
              </a:lnSpc>
              <a:spcBef>
                <a:spcPts val="600"/>
              </a:spcBef>
              <a:spcAft>
                <a:spcPts val="800"/>
              </a:spcAft>
            </a:pPr>
            <a:r>
              <a:rPr lang="en-US" sz="2300" dirty="0">
                <a:latin typeface="Arial" panose="020B0604020202020204" pitchFamily="34" charset="0"/>
                <a:cs typeface="Arial" panose="020B0604020202020204" pitchFamily="34" charset="0"/>
              </a:rPr>
              <a:t>simplify </a:t>
            </a:r>
            <a:r>
              <a:rPr lang="en-US" sz="2300" b="1" dirty="0">
                <a:latin typeface="Arial" panose="020B0604020202020204" pitchFamily="34" charset="0"/>
                <a:cs typeface="Arial" panose="020B0604020202020204" pitchFamily="34" charset="0"/>
              </a:rPr>
              <a:t>teaching and learning </a:t>
            </a:r>
            <a:r>
              <a:rPr lang="en-US" sz="2300" dirty="0">
                <a:latin typeface="Arial" panose="020B0604020202020204" pitchFamily="34" charset="0"/>
                <a:cs typeface="Arial" panose="020B0604020202020204" pitchFamily="34" charset="0"/>
              </a:rPr>
              <a:t>network technologies</a:t>
            </a:r>
          </a:p>
          <a:p>
            <a:pPr lvl="1">
              <a:lnSpc>
                <a:spcPct val="100000"/>
              </a:lnSpc>
              <a:spcBef>
                <a:spcPts val="600"/>
              </a:spcBef>
              <a:spcAft>
                <a:spcPts val="800"/>
              </a:spcAft>
            </a:pPr>
            <a:r>
              <a:rPr lang="en-US" sz="2300" dirty="0">
                <a:latin typeface="Arial" panose="020B0604020202020204" pitchFamily="34" charset="0"/>
                <a:cs typeface="Arial" panose="020B0604020202020204" pitchFamily="34" charset="0"/>
              </a:rPr>
              <a:t>reduce </a:t>
            </a:r>
            <a:r>
              <a:rPr lang="en-US" sz="2300" b="1" dirty="0">
                <a:latin typeface="Arial" panose="020B0604020202020204" pitchFamily="34" charset="0"/>
                <a:cs typeface="Arial" panose="020B0604020202020204" pitchFamily="34" charset="0"/>
              </a:rPr>
              <a:t>complexity</a:t>
            </a:r>
            <a:r>
              <a:rPr lang="en-US" sz="2300" dirty="0">
                <a:latin typeface="Arial" panose="020B0604020202020204" pitchFamily="34" charset="0"/>
                <a:cs typeface="Arial" panose="020B0604020202020204" pitchFamily="34" charset="0"/>
              </a:rPr>
              <a:t>, and </a:t>
            </a:r>
          </a:p>
          <a:p>
            <a:pPr lvl="1">
              <a:lnSpc>
                <a:spcPct val="100000"/>
              </a:lnSpc>
              <a:spcAft>
                <a:spcPts val="600"/>
              </a:spcAft>
            </a:pPr>
            <a:r>
              <a:rPr lang="en-US" sz="2300" dirty="0">
                <a:latin typeface="Arial" panose="020B0604020202020204" pitchFamily="34" charset="0"/>
                <a:cs typeface="Arial" panose="020B0604020202020204" pitchFamily="34" charset="0"/>
              </a:rPr>
              <a:t>ensure </a:t>
            </a:r>
            <a:r>
              <a:rPr lang="en-US" sz="2300" b="1" dirty="0">
                <a:latin typeface="Arial" panose="020B0604020202020204" pitchFamily="34" charset="0"/>
                <a:cs typeface="Arial" panose="020B0604020202020204" pitchFamily="34" charset="0"/>
              </a:rPr>
              <a:t>interoperability, compatibility and standardization</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3A3E-FAD1-1F8C-D745-1A49CE8DD07B}"/>
              </a:ext>
            </a:extLst>
          </p:cNvPr>
          <p:cNvSpPr>
            <a:spLocks noGrp="1"/>
          </p:cNvSpPr>
          <p:nvPr>
            <p:ph type="title"/>
          </p:nvPr>
        </p:nvSpPr>
        <p:spPr>
          <a:xfrm>
            <a:off x="6231117" y="236472"/>
            <a:ext cx="4869729" cy="1293028"/>
          </a:xfrm>
        </p:spPr>
        <p:txBody>
          <a:bodyPr/>
          <a:lstStyle/>
          <a:p>
            <a:r>
              <a:rPr lang="en-US" dirty="0">
                <a:solidFill>
                  <a:schemeClr val="bg1"/>
                </a:solidFill>
                <a:latin typeface="Arial" panose="020B0604020202020204" pitchFamily="34" charset="0"/>
                <a:cs typeface="Arial" panose="020B0604020202020204" pitchFamily="34" charset="0"/>
              </a:rPr>
              <a:t> the OSI Model:</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 </a:t>
            </a:r>
            <a:r>
              <a:rPr lang="en-US" b="1" dirty="0">
                <a:solidFill>
                  <a:schemeClr val="bg1"/>
                </a:solidFill>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AFF29F82-2F42-3AF2-971E-EFFF0F1AD3A3}"/>
              </a:ext>
            </a:extLst>
          </p:cNvPr>
          <p:cNvSpPr>
            <a:spLocks noGrp="1"/>
          </p:cNvSpPr>
          <p:nvPr>
            <p:ph idx="1"/>
          </p:nvPr>
        </p:nvSpPr>
        <p:spPr>
          <a:xfrm>
            <a:off x="685800" y="1762703"/>
            <a:ext cx="10820400" cy="4024125"/>
          </a:xfrm>
        </p:spPr>
        <p:txBody>
          <a:bodyPr>
            <a:noAutofit/>
          </a:bodyPr>
          <a:lstStyle/>
          <a:p>
            <a:pPr>
              <a:spcBef>
                <a:spcPts val="1800"/>
              </a:spcBef>
            </a:pPr>
            <a:r>
              <a:rPr lang="en-US" sz="3000" dirty="0">
                <a:solidFill>
                  <a:schemeClr val="bg1"/>
                </a:solidFill>
                <a:latin typeface="Arial" panose="020B0604020202020204" pitchFamily="34" charset="0"/>
                <a:cs typeface="Arial" panose="020B0604020202020204" pitchFamily="34" charset="0"/>
              </a:rPr>
              <a:t>A message at the Network layer (layer 3) is called a </a:t>
            </a:r>
            <a:r>
              <a:rPr lang="en-US" sz="3000" b="1" dirty="0">
                <a:solidFill>
                  <a:schemeClr val="bg1"/>
                </a:solidFill>
                <a:latin typeface="Arial" panose="020B0604020202020204" pitchFamily="34" charset="0"/>
                <a:cs typeface="Arial" panose="020B0604020202020204" pitchFamily="34" charset="0"/>
              </a:rPr>
              <a:t>packet</a:t>
            </a:r>
            <a:r>
              <a:rPr lang="en-US" sz="3000" dirty="0">
                <a:solidFill>
                  <a:schemeClr val="bg1"/>
                </a:solidFill>
                <a:latin typeface="Arial" panose="020B0604020202020204" pitchFamily="34" charset="0"/>
                <a:cs typeface="Arial" panose="020B0604020202020204" pitchFamily="34" charset="0"/>
              </a:rPr>
              <a:t>.</a:t>
            </a:r>
          </a:p>
          <a:p>
            <a:pPr>
              <a:spcBef>
                <a:spcPts val="1800"/>
              </a:spcBef>
            </a:pPr>
            <a:r>
              <a:rPr lang="en-US" sz="3000" dirty="0">
                <a:solidFill>
                  <a:schemeClr val="bg1"/>
                </a:solidFill>
                <a:latin typeface="Arial" panose="020B0604020202020204" pitchFamily="34" charset="0"/>
                <a:cs typeface="Arial" panose="020B0604020202020204" pitchFamily="34" charset="0"/>
              </a:rPr>
              <a:t>A message at the Data Link layer (layer 2) is called a </a:t>
            </a:r>
            <a:r>
              <a:rPr lang="en-US" sz="3000" b="1" dirty="0">
                <a:solidFill>
                  <a:schemeClr val="bg1"/>
                </a:solidFill>
                <a:latin typeface="Arial" panose="020B0604020202020204" pitchFamily="34" charset="0"/>
                <a:cs typeface="Arial" panose="020B0604020202020204" pitchFamily="34" charset="0"/>
              </a:rPr>
              <a:t>frame</a:t>
            </a:r>
            <a:r>
              <a:rPr lang="en-US" sz="3000" dirty="0">
                <a:solidFill>
                  <a:schemeClr val="bg1"/>
                </a:solidFill>
                <a:latin typeface="Arial" panose="020B0604020202020204" pitchFamily="34" charset="0"/>
                <a:cs typeface="Arial" panose="020B0604020202020204" pitchFamily="34" charset="0"/>
              </a:rPr>
              <a:t>.</a:t>
            </a:r>
          </a:p>
          <a:p>
            <a:pPr>
              <a:spcBef>
                <a:spcPts val="1800"/>
              </a:spcBef>
            </a:pPr>
            <a:r>
              <a:rPr lang="en-US" sz="3000" dirty="0">
                <a:solidFill>
                  <a:schemeClr val="bg1"/>
                </a:solidFill>
                <a:latin typeface="Arial" panose="020B0604020202020204" pitchFamily="34" charset="0"/>
                <a:cs typeface="Arial" panose="020B0604020202020204" pitchFamily="34" charset="0"/>
              </a:rPr>
              <a:t>A message at the Physical layer (layer 1) is put on the wire as </a:t>
            </a:r>
            <a:r>
              <a:rPr lang="en-US" sz="3000" b="1" dirty="0">
                <a:solidFill>
                  <a:schemeClr val="bg1"/>
                </a:solidFill>
                <a:latin typeface="Arial" panose="020B0604020202020204" pitchFamily="34" charset="0"/>
                <a:cs typeface="Arial" panose="020B0604020202020204" pitchFamily="34" charset="0"/>
              </a:rPr>
              <a:t>bits</a:t>
            </a:r>
            <a:r>
              <a:rPr lang="en-US" sz="3000" dirty="0">
                <a:solidFill>
                  <a:schemeClr val="bg1"/>
                </a:solidFill>
                <a:latin typeface="Arial" panose="020B0604020202020204" pitchFamily="34" charset="0"/>
                <a:cs typeface="Arial" panose="020B0604020202020204" pitchFamily="34" charset="0"/>
              </a:rPr>
              <a:t>.</a:t>
            </a:r>
          </a:p>
          <a:p>
            <a:pPr>
              <a:spcBef>
                <a:spcPts val="1800"/>
              </a:spcBef>
            </a:pPr>
            <a:r>
              <a:rPr lang="en-US" sz="3000" dirty="0">
                <a:solidFill>
                  <a:schemeClr val="bg1"/>
                </a:solidFill>
                <a:latin typeface="Arial" panose="020B0604020202020204" pitchFamily="34" charset="0"/>
                <a:cs typeface="Arial" panose="020B0604020202020204" pitchFamily="34" charset="0"/>
              </a:rPr>
              <a:t>Each layer’s information is referred to as a </a:t>
            </a:r>
            <a:r>
              <a:rPr lang="en-US" sz="3000" b="1" dirty="0">
                <a:solidFill>
                  <a:schemeClr val="bg1"/>
                </a:solidFill>
                <a:latin typeface="Arial" panose="020B0604020202020204" pitchFamily="34" charset="0"/>
                <a:cs typeface="Arial" panose="020B0604020202020204" pitchFamily="34" charset="0"/>
              </a:rPr>
              <a:t>Protocol Data Unit (PDU)</a:t>
            </a:r>
            <a:r>
              <a:rPr lang="en-US" sz="3000" dirty="0">
                <a:solidFill>
                  <a:schemeClr val="bg1"/>
                </a:solidFill>
                <a:latin typeface="Arial" panose="020B0604020202020204" pitchFamily="34" charset="0"/>
                <a:cs typeface="Arial" panose="020B0604020202020204" pitchFamily="34" charset="0"/>
              </a:rPr>
              <a:t>.</a:t>
            </a:r>
          </a:p>
          <a:p>
            <a:pPr>
              <a:spcBef>
                <a:spcPts val="1800"/>
              </a:spcBef>
            </a:pPr>
            <a:r>
              <a:rPr lang="en-US" sz="3000" b="1" dirty="0">
                <a:solidFill>
                  <a:schemeClr val="bg1"/>
                </a:solidFill>
                <a:latin typeface="Arial" panose="020B0604020202020204" pitchFamily="34" charset="0"/>
                <a:cs typeface="Arial" panose="020B0604020202020204" pitchFamily="34" charset="0"/>
              </a:rPr>
              <a:t>Encapsulation</a:t>
            </a:r>
            <a:r>
              <a:rPr lang="en-US" sz="3000" dirty="0">
                <a:solidFill>
                  <a:schemeClr val="bg1"/>
                </a:solidFill>
                <a:latin typeface="Arial" panose="020B0604020202020204" pitchFamily="34" charset="0"/>
                <a:cs typeface="Arial" panose="020B0604020202020204" pitchFamily="34" charset="0"/>
              </a:rPr>
              <a:t> and </a:t>
            </a:r>
            <a:r>
              <a:rPr lang="en-US" sz="3000" b="1" dirty="0">
                <a:solidFill>
                  <a:schemeClr val="bg1"/>
                </a:solidFill>
                <a:latin typeface="Arial" panose="020B0604020202020204" pitchFamily="34" charset="0"/>
                <a:cs typeface="Arial" panose="020B0604020202020204" pitchFamily="34" charset="0"/>
              </a:rPr>
              <a:t>Decapsulation</a:t>
            </a:r>
            <a:r>
              <a:rPr lang="en-US" sz="3000" dirty="0">
                <a:solidFill>
                  <a:schemeClr val="bg1"/>
                </a:solidFill>
                <a:latin typeface="Arial" panose="020B0604020202020204" pitchFamily="34" charset="0"/>
                <a:cs typeface="Arial" panose="020B0604020202020204" pitchFamily="34" charset="0"/>
              </a:rPr>
              <a:t> are the two processes which move data between the layers of the OSI model.</a:t>
            </a:r>
          </a:p>
        </p:txBody>
      </p:sp>
    </p:spTree>
    <p:extLst>
      <p:ext uri="{BB962C8B-B14F-4D97-AF65-F5344CB8AC3E}">
        <p14:creationId xmlns:p14="http://schemas.microsoft.com/office/powerpoint/2010/main" val="3148495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AC4E096-914F-8559-029C-5C49340D2896}"/>
              </a:ext>
            </a:extLst>
          </p:cNvPr>
          <p:cNvPicPr>
            <a:picLocks noChangeAspect="1"/>
          </p:cNvPicPr>
          <p:nvPr/>
        </p:nvPicPr>
        <p:blipFill>
          <a:blip r:embed="rId3"/>
          <a:stretch>
            <a:fillRect/>
          </a:stretch>
        </p:blipFill>
        <p:spPr>
          <a:xfrm>
            <a:off x="0" y="1480159"/>
            <a:ext cx="12192000" cy="5377841"/>
          </a:xfrm>
          <a:prstGeom prst="rect">
            <a:avLst/>
          </a:prstGeom>
        </p:spPr>
      </p:pic>
    </p:spTree>
    <p:extLst>
      <p:ext uri="{BB962C8B-B14F-4D97-AF65-F5344CB8AC3E}">
        <p14:creationId xmlns:p14="http://schemas.microsoft.com/office/powerpoint/2010/main" val="975507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BEBB-2C31-BC38-85CE-8AD31EECAAB9}"/>
              </a:ext>
            </a:extLst>
          </p:cNvPr>
          <p:cNvSpPr>
            <a:spLocks noGrp="1"/>
          </p:cNvSpPr>
          <p:nvPr>
            <p:ph type="title"/>
          </p:nvPr>
        </p:nvSpPr>
        <p:spPr>
          <a:xfrm>
            <a:off x="6938126" y="348791"/>
            <a:ext cx="3553905" cy="1001599"/>
          </a:xfrm>
        </p:spPr>
        <p:txBody>
          <a:bodyPr/>
          <a:lstStyle/>
          <a:p>
            <a:r>
              <a:rPr lang="en-US" dirty="0">
                <a:solidFill>
                  <a:schemeClr val="bg1"/>
                </a:solidFill>
              </a:rPr>
              <a:t>References</a:t>
            </a:r>
          </a:p>
        </p:txBody>
      </p:sp>
      <p:sp>
        <p:nvSpPr>
          <p:cNvPr id="5" name="Rectangle 2">
            <a:extLst>
              <a:ext uri="{FF2B5EF4-FFF2-40B4-BE49-F238E27FC236}">
                <a16:creationId xmlns:a16="http://schemas.microsoft.com/office/drawing/2014/main" id="{0BBCB7E5-9FA8-6CA7-476F-8D507AAAE346}"/>
              </a:ext>
            </a:extLst>
          </p:cNvPr>
          <p:cNvSpPr>
            <a:spLocks noGrp="1" noChangeArrowheads="1"/>
          </p:cNvSpPr>
          <p:nvPr>
            <p:ph idx="1"/>
          </p:nvPr>
        </p:nvSpPr>
        <p:spPr bwMode="auto">
          <a:xfrm>
            <a:off x="319646" y="1394773"/>
            <a:ext cx="11552707" cy="503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ts val="180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Datta, </a:t>
            </a:r>
            <a:r>
              <a:rPr kumimoji="0" lang="en-US" altLang="en-US" b="0" i="0" u="none" strike="noStrike" cap="none" normalizeH="0" baseline="0" dirty="0" err="1">
                <a:ln>
                  <a:noFill/>
                </a:ln>
                <a:solidFill>
                  <a:schemeClr val="bg1"/>
                </a:solidFill>
                <a:effectLst/>
                <a:latin typeface="Arial" panose="020B0604020202020204" pitchFamily="34" charset="0"/>
              </a:rPr>
              <a:t>Subham</a:t>
            </a:r>
            <a:r>
              <a:rPr kumimoji="0" lang="en-US" altLang="en-US" b="0" i="0" u="none" strike="noStrike" cap="none" normalizeH="0" baseline="0" dirty="0">
                <a:ln>
                  <a:noFill/>
                </a:ln>
                <a:solidFill>
                  <a:schemeClr val="bg1"/>
                </a:solidFill>
                <a:effectLst/>
                <a:latin typeface="Arial" panose="020B0604020202020204" pitchFamily="34" charset="0"/>
              </a:rPr>
              <a:t>. </a:t>
            </a:r>
            <a:r>
              <a:rPr kumimoji="0" lang="en-US" altLang="en-US" b="0" i="1" u="none" strike="noStrike" cap="none" normalizeH="0" baseline="0" dirty="0">
                <a:ln>
                  <a:noFill/>
                </a:ln>
                <a:solidFill>
                  <a:schemeClr val="bg1"/>
                </a:solidFill>
                <a:effectLst/>
                <a:latin typeface="Arial" panose="020B0604020202020204" pitchFamily="34" charset="0"/>
              </a:rPr>
              <a:t>Definition of Network Units: Packet, Fragment, Frame, Datagram, and Segment</a:t>
            </a:r>
            <a:r>
              <a:rPr kumimoji="0" lang="en-US" altLang="en-US" b="0" i="0" u="none" strike="noStrike" cap="none" normalizeH="0" baseline="0" dirty="0">
                <a:ln>
                  <a:noFill/>
                </a:ln>
                <a:solidFill>
                  <a:schemeClr val="bg1"/>
                </a:solidFill>
                <a:effectLst/>
                <a:latin typeface="Arial" panose="020B0604020202020204" pitchFamily="34" charset="0"/>
              </a:rPr>
              <a:t>. 27 February 2021. 28 May 2022. https://www.baeldung.com/cs/networking-packet-fragment-frame-datagram-segment</a:t>
            </a:r>
          </a:p>
          <a:p>
            <a:pPr marL="0" marR="0" lvl="0" indent="0" algn="l" defTabSz="914400" rtl="0" eaLnBrk="0" fontAlgn="base" latinLnBrk="0" hangingPunct="0">
              <a:lnSpc>
                <a:spcPct val="100000"/>
              </a:lnSpc>
              <a:spcBef>
                <a:spcPts val="1800"/>
              </a:spcBef>
              <a:spcAft>
                <a:spcPct val="0"/>
              </a:spcAft>
              <a:buClrTx/>
              <a:buSzTx/>
              <a:buFontTx/>
              <a:buNone/>
              <a:tabLst/>
            </a:pPr>
            <a:r>
              <a:rPr kumimoji="0" lang="en-US" altLang="en-US" b="0" i="0" u="none" strike="noStrike" cap="none" normalizeH="0" baseline="0" dirty="0" err="1">
                <a:ln>
                  <a:noFill/>
                </a:ln>
                <a:solidFill>
                  <a:schemeClr val="bg1"/>
                </a:solidFill>
                <a:effectLst/>
                <a:latin typeface="Arial" panose="020B0604020202020204" pitchFamily="34" charset="0"/>
              </a:rPr>
              <a:t>GeeksforGeeks</a:t>
            </a:r>
            <a:r>
              <a:rPr kumimoji="0" lang="en-US" altLang="en-US" b="0" i="0" u="none" strike="noStrike" cap="none" normalizeH="0" baseline="0" dirty="0">
                <a:ln>
                  <a:noFill/>
                </a:ln>
                <a:solidFill>
                  <a:schemeClr val="bg1"/>
                </a:solidFill>
                <a:effectLst/>
                <a:latin typeface="Arial" panose="020B0604020202020204" pitchFamily="34" charset="0"/>
              </a:rPr>
              <a:t>. </a:t>
            </a:r>
            <a:r>
              <a:rPr kumimoji="0" lang="en-US" altLang="en-US" b="0" i="1" u="none" strike="noStrike" cap="none" normalizeH="0" baseline="0" dirty="0">
                <a:ln>
                  <a:noFill/>
                </a:ln>
                <a:solidFill>
                  <a:schemeClr val="bg1"/>
                </a:solidFill>
                <a:effectLst/>
                <a:latin typeface="Arial" panose="020B0604020202020204" pitchFamily="34" charset="0"/>
              </a:rPr>
              <a:t>Protocol Data Unit (PDU)</a:t>
            </a:r>
            <a:r>
              <a:rPr kumimoji="0" lang="en-US" altLang="en-US" b="0" i="0" u="none" strike="noStrike" cap="none" normalizeH="0" baseline="0" dirty="0">
                <a:ln>
                  <a:noFill/>
                </a:ln>
                <a:solidFill>
                  <a:schemeClr val="bg1"/>
                </a:solidFill>
                <a:effectLst/>
                <a:latin typeface="Arial" panose="020B0604020202020204" pitchFamily="34" charset="0"/>
              </a:rPr>
              <a:t>. 29 April 2022. 28 May 2022. &lt;https://www.geeksforgeeks.org/protocol-data-unit-pdu/&gt;</a:t>
            </a:r>
          </a:p>
          <a:p>
            <a:pPr marL="0" marR="0" lvl="0" indent="0" algn="l" defTabSz="914400" rtl="0" eaLnBrk="0" fontAlgn="base" latinLnBrk="0" hangingPunct="0">
              <a:lnSpc>
                <a:spcPct val="100000"/>
              </a:lnSpc>
              <a:spcBef>
                <a:spcPts val="180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Infocellar.com. </a:t>
            </a:r>
            <a:r>
              <a:rPr kumimoji="0" lang="en-US" altLang="en-US" b="0" i="1" u="none" strike="noStrike" cap="none" normalizeH="0" baseline="0" dirty="0">
                <a:ln>
                  <a:noFill/>
                </a:ln>
                <a:solidFill>
                  <a:schemeClr val="bg1"/>
                </a:solidFill>
                <a:effectLst/>
                <a:latin typeface="Arial" panose="020B0604020202020204" pitchFamily="34" charset="0"/>
              </a:rPr>
              <a:t>OSI Model</a:t>
            </a:r>
            <a:r>
              <a:rPr kumimoji="0" lang="en-US" altLang="en-US" b="0" i="0" u="none" strike="noStrike" cap="none" normalizeH="0" baseline="0" dirty="0">
                <a:ln>
                  <a:noFill/>
                </a:ln>
                <a:solidFill>
                  <a:schemeClr val="bg1"/>
                </a:solidFill>
                <a:effectLst/>
                <a:latin typeface="Arial" panose="020B0604020202020204" pitchFamily="34" charset="0"/>
              </a:rPr>
              <a:t>. 2022. 28 May 2022. https://infocellar.com/networks/osi-model/</a:t>
            </a:r>
          </a:p>
          <a:p>
            <a:pPr marL="0" marR="0" lvl="0" indent="0" algn="l" defTabSz="914400" rtl="0" eaLnBrk="0" fontAlgn="base" latinLnBrk="0" hangingPunct="0">
              <a:lnSpc>
                <a:spcPct val="100000"/>
              </a:lnSpc>
              <a:spcBef>
                <a:spcPts val="180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IOTdunia.com. </a:t>
            </a:r>
            <a:r>
              <a:rPr kumimoji="0" lang="en-US" altLang="en-US" b="0" i="1" u="none" strike="noStrike" cap="none" normalizeH="0" baseline="0" dirty="0">
                <a:ln>
                  <a:noFill/>
                </a:ln>
                <a:solidFill>
                  <a:schemeClr val="bg1"/>
                </a:solidFill>
                <a:effectLst/>
                <a:latin typeface="Arial" panose="020B0604020202020204" pitchFamily="34" charset="0"/>
              </a:rPr>
              <a:t>What is OSI model? 7 end to end layers in OSI model</a:t>
            </a:r>
            <a:r>
              <a:rPr kumimoji="0" lang="en-US" altLang="en-US" b="0" i="0" u="none" strike="noStrike" cap="none" normalizeH="0" baseline="0" dirty="0">
                <a:ln>
                  <a:noFill/>
                </a:ln>
                <a:solidFill>
                  <a:schemeClr val="bg1"/>
                </a:solidFill>
                <a:effectLst/>
                <a:latin typeface="Arial" panose="020B0604020202020204" pitchFamily="34" charset="0"/>
              </a:rPr>
              <a:t>. 13 May 2022. 28 May 2022. https://iotdunia.com/7-end-to-end-layers-in-osi-model/</a:t>
            </a:r>
          </a:p>
          <a:p>
            <a:pPr marL="0" marR="0" lvl="0" indent="0" algn="l" defTabSz="914400" rtl="0" eaLnBrk="0" fontAlgn="base" latinLnBrk="0" hangingPunct="0">
              <a:lnSpc>
                <a:spcPct val="100000"/>
              </a:lnSpc>
              <a:spcBef>
                <a:spcPts val="180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Jill West, Tamara Dean, Jean Andrews. </a:t>
            </a:r>
            <a:r>
              <a:rPr kumimoji="0" lang="en-US" altLang="en-US" b="0" i="0" u="sng" strike="noStrike" cap="none" normalizeH="0" baseline="0" dirty="0">
                <a:ln>
                  <a:noFill/>
                </a:ln>
                <a:solidFill>
                  <a:schemeClr val="bg1"/>
                </a:solidFill>
                <a:effectLst/>
                <a:latin typeface="Arial" panose="020B0604020202020204" pitchFamily="34" charset="0"/>
              </a:rPr>
              <a:t>Network+ Guide to Networks 7th Edition</a:t>
            </a:r>
            <a:r>
              <a:rPr kumimoji="0" lang="en-US" altLang="en-US" b="0" i="0" u="none" strike="noStrike" cap="none" normalizeH="0" baseline="0" dirty="0">
                <a:ln>
                  <a:noFill/>
                </a:ln>
                <a:solidFill>
                  <a:schemeClr val="bg1"/>
                </a:solidFill>
                <a:effectLst/>
                <a:latin typeface="Arial" panose="020B0604020202020204" pitchFamily="34" charset="0"/>
              </a:rPr>
              <a:t>. Boston, MA: Cengage Learning, 2016.</a:t>
            </a:r>
          </a:p>
          <a:p>
            <a:pPr marL="0" marR="0" lvl="0" indent="0" algn="l" defTabSz="914400" rtl="0" eaLnBrk="0" fontAlgn="base" latinLnBrk="0" hangingPunct="0">
              <a:lnSpc>
                <a:spcPct val="100000"/>
              </a:lnSpc>
              <a:spcBef>
                <a:spcPts val="180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TechExams.net. </a:t>
            </a:r>
            <a:r>
              <a:rPr kumimoji="0" lang="en-US" altLang="en-US" b="0" i="1" u="none" strike="noStrike" cap="none" normalizeH="0" baseline="0" dirty="0">
                <a:ln>
                  <a:noFill/>
                </a:ln>
                <a:solidFill>
                  <a:schemeClr val="bg1"/>
                </a:solidFill>
                <a:effectLst/>
                <a:latin typeface="Arial" panose="020B0604020202020204" pitchFamily="34" charset="0"/>
              </a:rPr>
              <a:t>7-Layer OSI Model</a:t>
            </a:r>
            <a:r>
              <a:rPr kumimoji="0" lang="en-US" altLang="en-US" b="0" i="0" u="none" strike="noStrike" cap="none" normalizeH="0" baseline="0" dirty="0">
                <a:ln>
                  <a:noFill/>
                </a:ln>
                <a:solidFill>
                  <a:schemeClr val="bg1"/>
                </a:solidFill>
                <a:effectLst/>
                <a:latin typeface="Arial" panose="020B0604020202020204" pitchFamily="34" charset="0"/>
              </a:rPr>
              <a:t>. n.d. 28 May 2022</a:t>
            </a:r>
          </a:p>
        </p:txBody>
      </p:sp>
    </p:spTree>
    <p:extLst>
      <p:ext uri="{BB962C8B-B14F-4D97-AF65-F5344CB8AC3E}">
        <p14:creationId xmlns:p14="http://schemas.microsoft.com/office/powerpoint/2010/main" val="49469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A0DC-4017-3E0D-4A09-2D71360AAC69}"/>
              </a:ext>
            </a:extLst>
          </p:cNvPr>
          <p:cNvSpPr>
            <a:spLocks noGrp="1"/>
          </p:cNvSpPr>
          <p:nvPr>
            <p:ph type="title"/>
          </p:nvPr>
        </p:nvSpPr>
        <p:spPr>
          <a:xfrm>
            <a:off x="6761344" y="100236"/>
            <a:ext cx="3934326" cy="1363579"/>
          </a:xfrm>
          <a:ln>
            <a:solidFill>
              <a:schemeClr val="tx1"/>
            </a:solidFill>
          </a:ln>
        </p:spPr>
        <p:txBody>
          <a:bodyPr anchor="ctr"/>
          <a:lstStyle/>
          <a:p>
            <a:pPr algn="ctr"/>
            <a:r>
              <a:rPr lang="en-US" dirty="0">
                <a:solidFill>
                  <a:schemeClr val="bg1"/>
                </a:solidFill>
                <a:latin typeface="Arial" panose="020B0604020202020204" pitchFamily="34" charset="0"/>
                <a:cs typeface="Arial" panose="020B0604020202020204" pitchFamily="34" charset="0"/>
              </a:rPr>
              <a:t>The 7 Layer Framework</a:t>
            </a:r>
          </a:p>
        </p:txBody>
      </p:sp>
      <p:pic>
        <p:nvPicPr>
          <p:cNvPr id="6" name="Content Placeholder 5" descr="Graphical user interface&#10;&#10;Description automatically generated with medium confidence">
            <a:extLst>
              <a:ext uri="{FF2B5EF4-FFF2-40B4-BE49-F238E27FC236}">
                <a16:creationId xmlns:a16="http://schemas.microsoft.com/office/drawing/2014/main" id="{5DB22847-0227-AB5A-1E5A-BB7E77973EB4}"/>
              </a:ext>
            </a:extLst>
          </p:cNvPr>
          <p:cNvPicPr>
            <a:picLocks noGrp="1" noChangeAspect="1"/>
          </p:cNvPicPr>
          <p:nvPr>
            <p:ph idx="1"/>
          </p:nvPr>
        </p:nvPicPr>
        <p:blipFill>
          <a:blip r:embed="rId3"/>
          <a:stretch>
            <a:fillRect/>
          </a:stretch>
        </p:blipFill>
        <p:spPr>
          <a:xfrm>
            <a:off x="4940631" y="1524000"/>
            <a:ext cx="6908638" cy="4446097"/>
          </a:xfrm>
        </p:spPr>
      </p:pic>
      <p:sp>
        <p:nvSpPr>
          <p:cNvPr id="4" name="Text Placeholder 3">
            <a:extLst>
              <a:ext uri="{FF2B5EF4-FFF2-40B4-BE49-F238E27FC236}">
                <a16:creationId xmlns:a16="http://schemas.microsoft.com/office/drawing/2014/main" id="{C602CBD6-2CFA-3C1D-0E3D-B0409300066E}"/>
              </a:ext>
            </a:extLst>
          </p:cNvPr>
          <p:cNvSpPr>
            <a:spLocks noGrp="1"/>
          </p:cNvSpPr>
          <p:nvPr>
            <p:ph type="body" sz="half" idx="2"/>
          </p:nvPr>
        </p:nvSpPr>
        <p:spPr>
          <a:xfrm>
            <a:off x="417310" y="1524000"/>
            <a:ext cx="4383290" cy="4988243"/>
          </a:xfrm>
        </p:spPr>
        <p:txBody>
          <a:bodyPr>
            <a:normAutofit/>
          </a:bodyPr>
          <a:lstStyle/>
          <a:p>
            <a:pPr>
              <a:spcBef>
                <a:spcPts val="1800"/>
              </a:spcBef>
            </a:pPr>
            <a:r>
              <a:rPr lang="en-US" sz="3200" dirty="0">
                <a:solidFill>
                  <a:schemeClr val="bg1"/>
                </a:solidFill>
                <a:latin typeface="Arial" panose="020B0604020202020204" pitchFamily="34" charset="0"/>
                <a:cs typeface="Arial" panose="020B0604020202020204" pitchFamily="34" charset="0"/>
              </a:rPr>
              <a:t>This diagram shows the </a:t>
            </a:r>
            <a:r>
              <a:rPr lang="en-US" sz="3200" b="1" dirty="0">
                <a:solidFill>
                  <a:schemeClr val="bg1"/>
                </a:solidFill>
                <a:latin typeface="Arial" panose="020B0604020202020204" pitchFamily="34" charset="0"/>
                <a:cs typeface="Arial" panose="020B0604020202020204" pitchFamily="34" charset="0"/>
              </a:rPr>
              <a:t>7 layers</a:t>
            </a:r>
            <a:r>
              <a:rPr lang="en-US" sz="3200" dirty="0">
                <a:solidFill>
                  <a:schemeClr val="bg1"/>
                </a:solidFill>
                <a:latin typeface="Arial" panose="020B0604020202020204" pitchFamily="34" charset="0"/>
                <a:cs typeface="Arial" panose="020B0604020202020204" pitchFamily="34" charset="0"/>
              </a:rPr>
              <a:t> of the OSI Model. </a:t>
            </a:r>
          </a:p>
          <a:p>
            <a:pPr>
              <a:spcBef>
                <a:spcPts val="1800"/>
              </a:spcBef>
            </a:pPr>
            <a:r>
              <a:rPr lang="en-US" sz="3200" dirty="0">
                <a:solidFill>
                  <a:schemeClr val="bg1"/>
                </a:solidFill>
                <a:latin typeface="Arial" panose="020B0604020202020204" pitchFamily="34" charset="0"/>
                <a:cs typeface="Arial" panose="020B0604020202020204" pitchFamily="34" charset="0"/>
              </a:rPr>
              <a:t>To remember them in the correct order, a common mnemonic is often used:</a:t>
            </a:r>
          </a:p>
          <a:p>
            <a:pPr>
              <a:spcBef>
                <a:spcPts val="1800"/>
              </a:spcBef>
            </a:pPr>
            <a:r>
              <a:rPr lang="en-US" sz="3200" b="1" dirty="0">
                <a:solidFill>
                  <a:schemeClr val="bg1"/>
                </a:solidFill>
                <a:latin typeface="Arial" panose="020B0604020202020204" pitchFamily="34" charset="0"/>
                <a:cs typeface="Arial" panose="020B0604020202020204" pitchFamily="34" charset="0"/>
              </a:rPr>
              <a:t>A</a:t>
            </a:r>
            <a:r>
              <a:rPr lang="en-US" sz="3200" dirty="0">
                <a:solidFill>
                  <a:schemeClr val="bg1"/>
                </a:solidFill>
                <a:latin typeface="Arial" panose="020B0604020202020204" pitchFamily="34" charset="0"/>
                <a:cs typeface="Arial" panose="020B0604020202020204" pitchFamily="34" charset="0"/>
              </a:rPr>
              <a:t>ll </a:t>
            </a:r>
            <a:r>
              <a:rPr lang="en-US" sz="3200" b="1" dirty="0">
                <a:solidFill>
                  <a:schemeClr val="bg1"/>
                </a:solidFill>
                <a:latin typeface="Arial" panose="020B0604020202020204" pitchFamily="34" charset="0"/>
                <a:cs typeface="Arial" panose="020B0604020202020204" pitchFamily="34" charset="0"/>
              </a:rPr>
              <a:t>P</a:t>
            </a:r>
            <a:r>
              <a:rPr lang="en-US" sz="3200" dirty="0">
                <a:solidFill>
                  <a:schemeClr val="bg1"/>
                </a:solidFill>
                <a:latin typeface="Arial" panose="020B0604020202020204" pitchFamily="34" charset="0"/>
                <a:cs typeface="Arial" panose="020B0604020202020204" pitchFamily="34" charset="0"/>
              </a:rPr>
              <a:t>eople </a:t>
            </a:r>
            <a:r>
              <a:rPr lang="en-US" sz="3200" b="1" dirty="0">
                <a:solidFill>
                  <a:schemeClr val="bg1"/>
                </a:solidFill>
                <a:latin typeface="Arial" panose="020B0604020202020204" pitchFamily="34" charset="0"/>
                <a:cs typeface="Arial" panose="020B0604020202020204" pitchFamily="34" charset="0"/>
              </a:rPr>
              <a:t>S</a:t>
            </a:r>
            <a:r>
              <a:rPr lang="en-US" sz="3200" dirty="0">
                <a:solidFill>
                  <a:schemeClr val="bg1"/>
                </a:solidFill>
                <a:latin typeface="Arial" panose="020B0604020202020204" pitchFamily="34" charset="0"/>
                <a:cs typeface="Arial" panose="020B0604020202020204" pitchFamily="34" charset="0"/>
              </a:rPr>
              <a:t>eem </a:t>
            </a:r>
            <a:r>
              <a:rPr lang="en-US" sz="3200" b="1" dirty="0">
                <a:solidFill>
                  <a:schemeClr val="bg1"/>
                </a:solidFill>
                <a:latin typeface="Arial" panose="020B0604020202020204" pitchFamily="34" charset="0"/>
                <a:cs typeface="Arial" panose="020B0604020202020204" pitchFamily="34" charset="0"/>
              </a:rPr>
              <a:t>T</a:t>
            </a:r>
            <a:r>
              <a:rPr lang="en-US" sz="3200" dirty="0">
                <a:solidFill>
                  <a:schemeClr val="bg1"/>
                </a:solidFill>
                <a:latin typeface="Arial" panose="020B0604020202020204" pitchFamily="34" charset="0"/>
                <a:cs typeface="Arial" panose="020B0604020202020204" pitchFamily="34" charset="0"/>
              </a:rPr>
              <a:t>o </a:t>
            </a:r>
            <a:r>
              <a:rPr lang="en-US" sz="3200" b="1" dirty="0">
                <a:solidFill>
                  <a:schemeClr val="bg1"/>
                </a:solidFill>
                <a:latin typeface="Arial" panose="020B0604020202020204" pitchFamily="34" charset="0"/>
                <a:cs typeface="Arial" panose="020B0604020202020204" pitchFamily="34" charset="0"/>
              </a:rPr>
              <a:t>N</a:t>
            </a:r>
            <a:r>
              <a:rPr lang="en-US" sz="3200" dirty="0">
                <a:solidFill>
                  <a:schemeClr val="bg1"/>
                </a:solidFill>
                <a:latin typeface="Arial" panose="020B0604020202020204" pitchFamily="34" charset="0"/>
                <a:cs typeface="Arial" panose="020B0604020202020204" pitchFamily="34" charset="0"/>
              </a:rPr>
              <a:t>eed </a:t>
            </a:r>
            <a:r>
              <a:rPr lang="en-US" sz="3200" b="1" dirty="0">
                <a:solidFill>
                  <a:schemeClr val="bg1"/>
                </a:solidFill>
                <a:latin typeface="Arial" panose="020B0604020202020204" pitchFamily="34" charset="0"/>
                <a:cs typeface="Arial" panose="020B0604020202020204" pitchFamily="34" charset="0"/>
              </a:rPr>
              <a:t>D</a:t>
            </a:r>
            <a:r>
              <a:rPr lang="en-US" sz="3200" dirty="0">
                <a:solidFill>
                  <a:schemeClr val="bg1"/>
                </a:solidFill>
                <a:latin typeface="Arial" panose="020B0604020202020204" pitchFamily="34" charset="0"/>
                <a:cs typeface="Arial" panose="020B0604020202020204" pitchFamily="34" charset="0"/>
              </a:rPr>
              <a:t>ata </a:t>
            </a:r>
            <a:r>
              <a:rPr lang="en-US" sz="3200" b="1" dirty="0">
                <a:solidFill>
                  <a:schemeClr val="bg1"/>
                </a:solidFill>
                <a:latin typeface="Arial" panose="020B0604020202020204" pitchFamily="34" charset="0"/>
                <a:cs typeface="Arial" panose="020B0604020202020204" pitchFamily="34" charset="0"/>
              </a:rPr>
              <a:t>P</a:t>
            </a:r>
            <a:r>
              <a:rPr lang="en-US" sz="3200" dirty="0">
                <a:solidFill>
                  <a:schemeClr val="bg1"/>
                </a:solidFill>
                <a:latin typeface="Arial" panose="020B0604020202020204" pitchFamily="34" charset="0"/>
                <a:cs typeface="Arial" panose="020B0604020202020204" pitchFamily="34" charset="0"/>
              </a:rPr>
              <a:t>rocessing.</a:t>
            </a:r>
          </a:p>
        </p:txBody>
      </p:sp>
    </p:spTree>
    <p:extLst>
      <p:ext uri="{BB962C8B-B14F-4D97-AF65-F5344CB8AC3E}">
        <p14:creationId xmlns:p14="http://schemas.microsoft.com/office/powerpoint/2010/main" val="3762597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77396-014D-A06E-D412-97DDE34DAD39}"/>
              </a:ext>
            </a:extLst>
          </p:cNvPr>
          <p:cNvSpPr>
            <a:spLocks noGrp="1"/>
          </p:cNvSpPr>
          <p:nvPr>
            <p:ph type="title"/>
          </p:nvPr>
        </p:nvSpPr>
        <p:spPr>
          <a:xfrm>
            <a:off x="5635083" y="489310"/>
            <a:ext cx="5529146" cy="1293028"/>
          </a:xfrm>
        </p:spPr>
        <p:txBody>
          <a:bodyPr>
            <a:normAutofit fontScale="90000"/>
          </a:bodyPr>
          <a:lstStyle/>
          <a:p>
            <a:r>
              <a:rPr lang="en-US" dirty="0">
                <a:solidFill>
                  <a:schemeClr val="bg1"/>
                </a:solidFill>
                <a:latin typeface="Arial" panose="020B0604020202020204" pitchFamily="34" charset="0"/>
                <a:cs typeface="Arial" panose="020B0604020202020204" pitchFamily="34" charset="0"/>
              </a:rPr>
              <a:t>OSI 7 Layers: </a:t>
            </a:r>
            <a:br>
              <a:rPr lang="en-US" dirty="0">
                <a:solidFill>
                  <a:schemeClr val="bg1"/>
                </a:solidFill>
                <a:latin typeface="Arial" panose="020B0604020202020204" pitchFamily="34" charset="0"/>
                <a:cs typeface="Arial" panose="020B0604020202020204" pitchFamily="34" charset="0"/>
              </a:rPr>
            </a:br>
            <a:r>
              <a:rPr lang="en-US" sz="3100" dirty="0">
                <a:solidFill>
                  <a:schemeClr val="bg1"/>
                </a:solidFill>
                <a:latin typeface="Arial" panose="020B0604020202020204" pitchFamily="34" charset="0"/>
                <a:cs typeface="Arial" panose="020B0604020202020204" pitchFamily="34" charset="0"/>
              </a:rPr>
              <a:t>Protocol Data </a:t>
            </a:r>
            <a:r>
              <a:rPr lang="en-US" sz="3100" dirty="0" err="1">
                <a:solidFill>
                  <a:schemeClr val="bg1"/>
                </a:solidFill>
                <a:latin typeface="Arial" panose="020B0604020202020204" pitchFamily="34" charset="0"/>
                <a:cs typeface="Arial" panose="020B0604020202020204" pitchFamily="34" charset="0"/>
              </a:rPr>
              <a:t>UnitS</a:t>
            </a:r>
            <a:r>
              <a:rPr lang="en-US" sz="3100" dirty="0">
                <a:solidFill>
                  <a:schemeClr val="bg1"/>
                </a:solidFill>
                <a:latin typeface="Arial" panose="020B0604020202020204" pitchFamily="34" charset="0"/>
                <a:cs typeface="Arial" panose="020B0604020202020204" pitchFamily="34" charset="0"/>
              </a:rPr>
              <a:t> (PDU)</a:t>
            </a:r>
            <a:endParaRPr lang="en-US" sz="3100" dirty="0">
              <a:solidFill>
                <a:schemeClr val="bg1"/>
              </a:solidFill>
            </a:endParaRPr>
          </a:p>
        </p:txBody>
      </p:sp>
      <p:sp>
        <p:nvSpPr>
          <p:cNvPr id="3" name="Content Placeholder 2">
            <a:extLst>
              <a:ext uri="{FF2B5EF4-FFF2-40B4-BE49-F238E27FC236}">
                <a16:creationId xmlns:a16="http://schemas.microsoft.com/office/drawing/2014/main" id="{006785E4-E61A-97CD-068D-42F007A1E0E6}"/>
              </a:ext>
            </a:extLst>
          </p:cNvPr>
          <p:cNvSpPr>
            <a:spLocks noGrp="1"/>
          </p:cNvSpPr>
          <p:nvPr>
            <p:ph idx="1"/>
          </p:nvPr>
        </p:nvSpPr>
        <p:spPr>
          <a:xfrm>
            <a:off x="728758" y="1973631"/>
            <a:ext cx="10820400" cy="4556044"/>
          </a:xfrm>
        </p:spPr>
        <p:txBody>
          <a:bodyPr>
            <a:normAutofit lnSpcReduction="10000"/>
          </a:bodyPr>
          <a:lstStyle/>
          <a:p>
            <a:pPr>
              <a:spcBef>
                <a:spcPts val="1800"/>
              </a:spcBef>
            </a:pPr>
            <a:r>
              <a:rPr lang="en-US" sz="2400" dirty="0">
                <a:solidFill>
                  <a:schemeClr val="bg1"/>
                </a:solidFill>
                <a:latin typeface="Arial" panose="020B0604020202020204" pitchFamily="34" charset="0"/>
                <a:cs typeface="Arial" panose="020B0604020202020204" pitchFamily="34" charset="0"/>
              </a:rPr>
              <a:t>Each layer’s information is referred to as a </a:t>
            </a:r>
            <a:r>
              <a:rPr lang="en-US" sz="2400" b="1" dirty="0">
                <a:solidFill>
                  <a:schemeClr val="bg1"/>
                </a:solidFill>
                <a:latin typeface="Arial" panose="020B0604020202020204" pitchFamily="34" charset="0"/>
                <a:cs typeface="Arial" panose="020B0604020202020204" pitchFamily="34" charset="0"/>
              </a:rPr>
              <a:t>Protocol Data Unit (PDU)</a:t>
            </a:r>
            <a:r>
              <a:rPr lang="en-US" sz="2400" dirty="0">
                <a:solidFill>
                  <a:schemeClr val="bg1"/>
                </a:solidFill>
                <a:latin typeface="Arial" panose="020B0604020202020204" pitchFamily="34" charset="0"/>
                <a:cs typeface="Arial" panose="020B0604020202020204" pitchFamily="34" charset="0"/>
              </a:rPr>
              <a:t>. </a:t>
            </a:r>
          </a:p>
          <a:p>
            <a:pPr>
              <a:spcBef>
                <a:spcPts val="1800"/>
              </a:spcBef>
            </a:pPr>
            <a:r>
              <a:rPr lang="en-US" sz="2400" dirty="0">
                <a:solidFill>
                  <a:schemeClr val="bg1"/>
                </a:solidFill>
                <a:latin typeface="Arial" panose="020B0604020202020204" pitchFamily="34" charset="0"/>
                <a:cs typeface="Arial" panose="020B0604020202020204" pitchFamily="34" charset="0"/>
              </a:rPr>
              <a:t>Along with the data, a PDU contains protocol-specific control information. </a:t>
            </a:r>
          </a:p>
          <a:p>
            <a:pPr>
              <a:spcBef>
                <a:spcPts val="1800"/>
              </a:spcBef>
            </a:pPr>
            <a:r>
              <a:rPr lang="en-US" sz="2400" dirty="0">
                <a:solidFill>
                  <a:schemeClr val="bg1"/>
                </a:solidFill>
                <a:latin typeface="Arial" panose="020B0604020202020204" pitchFamily="34" charset="0"/>
                <a:cs typeface="Arial" panose="020B0604020202020204" pitchFamily="34" charset="0"/>
              </a:rPr>
              <a:t>Each layer will add (or remove) its protocol information as a PDU moves down (or up) each layer.  This information is added/removed at each layer in a </a:t>
            </a:r>
            <a:r>
              <a:rPr lang="en-US" sz="2400" b="1" dirty="0">
                <a:solidFill>
                  <a:schemeClr val="bg1"/>
                </a:solidFill>
                <a:latin typeface="Arial" panose="020B0604020202020204" pitchFamily="34" charset="0"/>
                <a:cs typeface="Arial" panose="020B0604020202020204" pitchFamily="34" charset="0"/>
              </a:rPr>
              <a:t>header</a:t>
            </a:r>
            <a:r>
              <a:rPr lang="en-US" sz="2400" dirty="0">
                <a:solidFill>
                  <a:schemeClr val="bg1"/>
                </a:solidFill>
                <a:latin typeface="Arial" panose="020B0604020202020204" pitchFamily="34" charset="0"/>
                <a:cs typeface="Arial" panose="020B0604020202020204" pitchFamily="34" charset="0"/>
              </a:rPr>
              <a:t>.</a:t>
            </a:r>
          </a:p>
          <a:p>
            <a:pPr>
              <a:spcBef>
                <a:spcPts val="1800"/>
              </a:spcBef>
              <a:spcAft>
                <a:spcPts val="1200"/>
              </a:spcAft>
            </a:pPr>
            <a:r>
              <a:rPr lang="en-US" sz="2400" dirty="0">
                <a:solidFill>
                  <a:schemeClr val="bg1"/>
                </a:solidFill>
                <a:latin typeface="Arial" panose="020B0604020202020204" pitchFamily="34" charset="0"/>
                <a:cs typeface="Arial" panose="020B0604020202020204" pitchFamily="34" charset="0"/>
              </a:rPr>
              <a:t>The PDU is given a different name at each layer to represent its role:</a:t>
            </a:r>
          </a:p>
          <a:p>
            <a:pPr lvl="1"/>
            <a:r>
              <a:rPr lang="en-US" sz="2400" dirty="0">
                <a:solidFill>
                  <a:schemeClr val="bg1"/>
                </a:solidFill>
                <a:latin typeface="Arial" panose="020B0604020202020204" pitchFamily="34" charset="0"/>
                <a:cs typeface="Arial" panose="020B0604020202020204" pitchFamily="34" charset="0"/>
              </a:rPr>
              <a:t>Application, Presentation, Session (Layers 7, 6, 5) = </a:t>
            </a:r>
            <a:r>
              <a:rPr lang="en-US" sz="2400" b="1" dirty="0">
                <a:solidFill>
                  <a:schemeClr val="bg1"/>
                </a:solidFill>
                <a:latin typeface="Arial" panose="020B0604020202020204" pitchFamily="34" charset="0"/>
                <a:cs typeface="Arial" panose="020B0604020202020204" pitchFamily="34" charset="0"/>
              </a:rPr>
              <a:t>Data</a:t>
            </a:r>
          </a:p>
          <a:p>
            <a:pPr lvl="1"/>
            <a:r>
              <a:rPr lang="en-US" sz="2400" dirty="0">
                <a:solidFill>
                  <a:schemeClr val="bg1"/>
                </a:solidFill>
                <a:latin typeface="Arial" panose="020B0604020202020204" pitchFamily="34" charset="0"/>
                <a:cs typeface="Arial" panose="020B0604020202020204" pitchFamily="34" charset="0"/>
              </a:rPr>
              <a:t>Transport (Layer 4) = </a:t>
            </a:r>
            <a:r>
              <a:rPr lang="en-US" sz="2400" b="1" dirty="0">
                <a:solidFill>
                  <a:schemeClr val="bg1"/>
                </a:solidFill>
                <a:latin typeface="Arial" panose="020B0604020202020204" pitchFamily="34" charset="0"/>
                <a:cs typeface="Arial" panose="020B0604020202020204" pitchFamily="34" charset="0"/>
              </a:rPr>
              <a:t>Segment</a:t>
            </a:r>
          </a:p>
          <a:p>
            <a:pPr lvl="1"/>
            <a:r>
              <a:rPr lang="en-US" sz="2400" dirty="0">
                <a:solidFill>
                  <a:schemeClr val="bg1"/>
                </a:solidFill>
                <a:latin typeface="Arial" panose="020B0604020202020204" pitchFamily="34" charset="0"/>
                <a:cs typeface="Arial" panose="020B0604020202020204" pitchFamily="34" charset="0"/>
              </a:rPr>
              <a:t>Network (Layer 3) = </a:t>
            </a:r>
            <a:r>
              <a:rPr lang="en-US" sz="2400" b="1" dirty="0">
                <a:solidFill>
                  <a:schemeClr val="bg1"/>
                </a:solidFill>
                <a:latin typeface="Arial" panose="020B0604020202020204" pitchFamily="34" charset="0"/>
                <a:cs typeface="Arial" panose="020B0604020202020204" pitchFamily="34" charset="0"/>
              </a:rPr>
              <a:t>Packet</a:t>
            </a:r>
          </a:p>
          <a:p>
            <a:pPr lvl="1"/>
            <a:r>
              <a:rPr lang="en-US" sz="2400" dirty="0">
                <a:solidFill>
                  <a:schemeClr val="bg1"/>
                </a:solidFill>
                <a:latin typeface="Arial" panose="020B0604020202020204" pitchFamily="34" charset="0"/>
                <a:cs typeface="Arial" panose="020B0604020202020204" pitchFamily="34" charset="0"/>
              </a:rPr>
              <a:t>Data Link (Layer 2) = </a:t>
            </a:r>
            <a:r>
              <a:rPr lang="en-US" sz="2400" b="1" dirty="0">
                <a:solidFill>
                  <a:schemeClr val="bg1"/>
                </a:solidFill>
                <a:latin typeface="Arial" panose="020B0604020202020204" pitchFamily="34" charset="0"/>
                <a:cs typeface="Arial" panose="020B0604020202020204" pitchFamily="34" charset="0"/>
              </a:rPr>
              <a:t>Frame</a:t>
            </a:r>
          </a:p>
          <a:p>
            <a:pPr lvl="1"/>
            <a:r>
              <a:rPr lang="en-US" sz="2400" dirty="0">
                <a:solidFill>
                  <a:schemeClr val="bg1"/>
                </a:solidFill>
                <a:latin typeface="Arial" panose="020B0604020202020204" pitchFamily="34" charset="0"/>
                <a:cs typeface="Arial" panose="020B0604020202020204" pitchFamily="34" charset="0"/>
              </a:rPr>
              <a:t>Physical (Layer 1) = </a:t>
            </a:r>
            <a:r>
              <a:rPr lang="en-US" sz="2400" b="1" dirty="0">
                <a:solidFill>
                  <a:schemeClr val="bg1"/>
                </a:solidFill>
                <a:latin typeface="Arial" panose="020B0604020202020204" pitchFamily="34" charset="0"/>
                <a:cs typeface="Arial" panose="020B0604020202020204" pitchFamily="34" charset="0"/>
              </a:rPr>
              <a:t>bits</a:t>
            </a:r>
          </a:p>
          <a:p>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374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0B68-BEA6-A258-4105-BD9F318FE25A}"/>
              </a:ext>
            </a:extLst>
          </p:cNvPr>
          <p:cNvSpPr>
            <a:spLocks noGrp="1"/>
          </p:cNvSpPr>
          <p:nvPr>
            <p:ph type="title"/>
          </p:nvPr>
        </p:nvSpPr>
        <p:spPr>
          <a:xfrm>
            <a:off x="471030" y="351467"/>
            <a:ext cx="5167563" cy="999067"/>
          </a:xfrm>
        </p:spPr>
        <p:txBody>
          <a:bodyPr/>
          <a:lstStyle/>
          <a:p>
            <a:r>
              <a:rPr lang="en-US" dirty="0">
                <a:solidFill>
                  <a:schemeClr val="bg1"/>
                </a:solidFill>
                <a:latin typeface="Arial" panose="020B0604020202020204" pitchFamily="34" charset="0"/>
                <a:cs typeface="Arial" panose="020B0604020202020204" pitchFamily="34" charset="0"/>
              </a:rPr>
              <a:t>OSI 7 Layers: </a:t>
            </a:r>
            <a:br>
              <a:rPr lang="en-US"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A quick Overview</a:t>
            </a:r>
          </a:p>
        </p:txBody>
      </p:sp>
      <p:sp>
        <p:nvSpPr>
          <p:cNvPr id="3" name="Text Placeholder 2">
            <a:extLst>
              <a:ext uri="{FF2B5EF4-FFF2-40B4-BE49-F238E27FC236}">
                <a16:creationId xmlns:a16="http://schemas.microsoft.com/office/drawing/2014/main" id="{274F56A4-671F-4E20-441B-5CE2872A5B4E}"/>
              </a:ext>
            </a:extLst>
          </p:cNvPr>
          <p:cNvSpPr>
            <a:spLocks noGrp="1"/>
          </p:cNvSpPr>
          <p:nvPr>
            <p:ph type="body" sz="half" idx="2"/>
          </p:nvPr>
        </p:nvSpPr>
        <p:spPr>
          <a:xfrm>
            <a:off x="826270" y="1350534"/>
            <a:ext cx="10859680" cy="3460422"/>
          </a:xfrm>
        </p:spPr>
        <p:txBody>
          <a:bodyPr>
            <a:noAutofit/>
          </a:bodyPr>
          <a:lstStyle/>
          <a:p>
            <a:r>
              <a:rPr lang="en-US" sz="2400" dirty="0">
                <a:solidFill>
                  <a:schemeClr val="bg1"/>
                </a:solidFill>
                <a:latin typeface="Arial" panose="020B0604020202020204" pitchFamily="34" charset="0"/>
                <a:cs typeface="Arial" panose="020B0604020202020204" pitchFamily="34" charset="0"/>
              </a:rPr>
              <a:t>1. </a:t>
            </a:r>
            <a:r>
              <a:rPr lang="en-US" sz="2400" b="1" dirty="0">
                <a:solidFill>
                  <a:schemeClr val="bg1"/>
                </a:solidFill>
                <a:latin typeface="Arial" panose="020B0604020202020204" pitchFamily="34" charset="0"/>
                <a:cs typeface="Arial" panose="020B0604020202020204" pitchFamily="34" charset="0"/>
              </a:rPr>
              <a:t>Application, Presentation and Session:</a:t>
            </a:r>
            <a:r>
              <a:rPr lang="en-US" sz="2400" dirty="0">
                <a:solidFill>
                  <a:schemeClr val="bg1"/>
                </a:solidFill>
                <a:latin typeface="Arial" panose="020B0604020202020204" pitchFamily="34" charset="0"/>
                <a:cs typeface="Arial" panose="020B0604020202020204" pitchFamily="34" charset="0"/>
              </a:rPr>
              <a:t> converts user input to </a:t>
            </a:r>
            <a:r>
              <a:rPr lang="en-US" sz="2400" b="1" i="1" dirty="0">
                <a:solidFill>
                  <a:schemeClr val="bg1"/>
                </a:solidFill>
                <a:latin typeface="Arial" panose="020B0604020202020204" pitchFamily="34" charset="0"/>
                <a:cs typeface="Arial" panose="020B0604020202020204" pitchFamily="34" charset="0"/>
              </a:rPr>
              <a:t>data</a:t>
            </a:r>
            <a:r>
              <a:rPr lang="en-US" sz="2400" dirty="0">
                <a:solidFill>
                  <a:schemeClr val="bg1"/>
                </a:solidFill>
                <a:latin typeface="Arial" panose="020B0604020202020204" pitchFamily="34" charset="0"/>
                <a:cs typeface="Arial" panose="020B0604020202020204" pitchFamily="34" charset="0"/>
              </a:rPr>
              <a:t>.</a:t>
            </a:r>
          </a:p>
          <a:p>
            <a:r>
              <a:rPr lang="en-US" sz="2400" dirty="0">
                <a:solidFill>
                  <a:schemeClr val="bg1"/>
                </a:solidFill>
                <a:latin typeface="Arial" panose="020B0604020202020204" pitchFamily="34" charset="0"/>
                <a:cs typeface="Arial" panose="020B0604020202020204" pitchFamily="34" charset="0"/>
              </a:rPr>
              <a:t>2. </a:t>
            </a:r>
            <a:r>
              <a:rPr lang="en-US" sz="2400" b="1" dirty="0">
                <a:solidFill>
                  <a:schemeClr val="bg1"/>
                </a:solidFill>
                <a:latin typeface="Arial" panose="020B0604020202020204" pitchFamily="34" charset="0"/>
                <a:cs typeface="Arial" panose="020B0604020202020204" pitchFamily="34" charset="0"/>
              </a:rPr>
              <a:t>Transport:</a:t>
            </a:r>
            <a:r>
              <a:rPr lang="en-US" sz="2400" dirty="0">
                <a:solidFill>
                  <a:schemeClr val="bg1"/>
                </a:solidFill>
                <a:latin typeface="Arial" panose="020B0604020202020204" pitchFamily="34" charset="0"/>
                <a:cs typeface="Arial" panose="020B0604020202020204" pitchFamily="34" charset="0"/>
              </a:rPr>
              <a:t> adds </a:t>
            </a:r>
            <a:r>
              <a:rPr lang="en-US" sz="2400" b="1" dirty="0">
                <a:solidFill>
                  <a:schemeClr val="bg1"/>
                </a:solidFill>
                <a:latin typeface="Arial" panose="020B0604020202020204" pitchFamily="34" charset="0"/>
                <a:cs typeface="Arial" panose="020B0604020202020204" pitchFamily="34" charset="0"/>
              </a:rPr>
              <a:t>port numbers </a:t>
            </a:r>
            <a:r>
              <a:rPr lang="en-US" sz="2400" dirty="0">
                <a:solidFill>
                  <a:schemeClr val="bg1"/>
                </a:solidFill>
                <a:latin typeface="Arial" panose="020B0604020202020204" pitchFamily="34" charset="0"/>
                <a:cs typeface="Arial" panose="020B0604020202020204" pitchFamily="34" charset="0"/>
              </a:rPr>
              <a:t>converting the data into </a:t>
            </a:r>
            <a:r>
              <a:rPr lang="en-US" sz="2400" b="1" i="1" dirty="0">
                <a:solidFill>
                  <a:schemeClr val="bg1"/>
                </a:solidFill>
                <a:latin typeface="Arial" panose="020B0604020202020204" pitchFamily="34" charset="0"/>
                <a:cs typeface="Arial" panose="020B0604020202020204" pitchFamily="34" charset="0"/>
              </a:rPr>
              <a:t>segments</a:t>
            </a:r>
            <a:r>
              <a:rPr lang="en-US" sz="2400" dirty="0">
                <a:solidFill>
                  <a:schemeClr val="bg1"/>
                </a:solidFill>
                <a:latin typeface="Arial" panose="020B0604020202020204" pitchFamily="34" charset="0"/>
                <a:cs typeface="Arial" panose="020B0604020202020204" pitchFamily="34" charset="0"/>
              </a:rPr>
              <a:t>.</a:t>
            </a:r>
          </a:p>
          <a:p>
            <a:pPr marL="1427163" indent="-1427163"/>
            <a:r>
              <a:rPr lang="en-US" sz="2400" dirty="0">
                <a:solidFill>
                  <a:schemeClr val="bg1"/>
                </a:solidFill>
                <a:latin typeface="Arial" panose="020B0604020202020204" pitchFamily="34" charset="0"/>
                <a:cs typeface="Arial" panose="020B0604020202020204" pitchFamily="34" charset="0"/>
              </a:rPr>
              <a:t>3. </a:t>
            </a:r>
            <a:r>
              <a:rPr lang="en-US" sz="2400" b="1" dirty="0">
                <a:solidFill>
                  <a:schemeClr val="bg1"/>
                </a:solidFill>
                <a:latin typeface="Arial" panose="020B0604020202020204" pitchFamily="34" charset="0"/>
                <a:cs typeface="Arial" panose="020B0604020202020204" pitchFamily="34" charset="0"/>
              </a:rPr>
              <a:t>Network:</a:t>
            </a:r>
            <a:r>
              <a:rPr lang="en-US" sz="2400" dirty="0">
                <a:solidFill>
                  <a:schemeClr val="bg1"/>
                </a:solidFill>
                <a:latin typeface="Arial" panose="020B0604020202020204" pitchFamily="34" charset="0"/>
                <a:cs typeface="Arial" panose="020B0604020202020204" pitchFamily="34" charset="0"/>
              </a:rPr>
              <a:t> adds </a:t>
            </a:r>
            <a:r>
              <a:rPr lang="en-US" sz="2400" b="1" dirty="0">
                <a:solidFill>
                  <a:schemeClr val="bg1"/>
                </a:solidFill>
                <a:latin typeface="Arial" panose="020B0604020202020204" pitchFamily="34" charset="0"/>
                <a:cs typeface="Arial" panose="020B0604020202020204" pitchFamily="34" charset="0"/>
              </a:rPr>
              <a:t>IP addresses </a:t>
            </a:r>
            <a:r>
              <a:rPr lang="en-US" sz="2400" dirty="0">
                <a:solidFill>
                  <a:schemeClr val="bg1"/>
                </a:solidFill>
                <a:latin typeface="Arial" panose="020B0604020202020204" pitchFamily="34" charset="0"/>
                <a:cs typeface="Arial" panose="020B0604020202020204" pitchFamily="34" charset="0"/>
              </a:rPr>
              <a:t>converting segments into </a:t>
            </a:r>
            <a:r>
              <a:rPr lang="en-US" sz="2400" b="1" i="1" dirty="0">
                <a:solidFill>
                  <a:schemeClr val="bg1"/>
                </a:solidFill>
                <a:latin typeface="Arial" panose="020B0604020202020204" pitchFamily="34" charset="0"/>
                <a:cs typeface="Arial" panose="020B0604020202020204" pitchFamily="34" charset="0"/>
              </a:rPr>
              <a:t>packets</a:t>
            </a:r>
            <a:r>
              <a:rPr lang="en-US" sz="2400" dirty="0">
                <a:solidFill>
                  <a:schemeClr val="bg1"/>
                </a:solidFill>
                <a:latin typeface="Arial" panose="020B0604020202020204" pitchFamily="34" charset="0"/>
                <a:cs typeface="Arial" panose="020B0604020202020204" pitchFamily="34" charset="0"/>
              </a:rPr>
              <a:t>.</a:t>
            </a:r>
          </a:p>
          <a:p>
            <a:r>
              <a:rPr lang="en-US" sz="2400" dirty="0">
                <a:solidFill>
                  <a:schemeClr val="bg1"/>
                </a:solidFill>
                <a:latin typeface="Arial" panose="020B0604020202020204" pitchFamily="34" charset="0"/>
                <a:cs typeface="Arial" panose="020B0604020202020204" pitchFamily="34" charset="0"/>
              </a:rPr>
              <a:t>4. </a:t>
            </a:r>
            <a:r>
              <a:rPr lang="en-US" sz="2400" b="1" dirty="0">
                <a:solidFill>
                  <a:schemeClr val="bg1"/>
                </a:solidFill>
                <a:latin typeface="Arial" panose="020B0604020202020204" pitchFamily="34" charset="0"/>
                <a:cs typeface="Arial" panose="020B0604020202020204" pitchFamily="34" charset="0"/>
              </a:rPr>
              <a:t>Data Link: </a:t>
            </a:r>
            <a:r>
              <a:rPr lang="en-US" sz="2400" dirty="0">
                <a:solidFill>
                  <a:schemeClr val="bg1"/>
                </a:solidFill>
                <a:latin typeface="Arial" panose="020B0604020202020204" pitchFamily="34" charset="0"/>
                <a:cs typeface="Arial" panose="020B0604020202020204" pitchFamily="34" charset="0"/>
              </a:rPr>
              <a:t>adds </a:t>
            </a:r>
            <a:r>
              <a:rPr lang="en-US" sz="2400" b="1" dirty="0">
                <a:solidFill>
                  <a:schemeClr val="bg1"/>
                </a:solidFill>
                <a:latin typeface="Arial" panose="020B0604020202020204" pitchFamily="34" charset="0"/>
                <a:cs typeface="Arial" panose="020B0604020202020204" pitchFamily="34" charset="0"/>
              </a:rPr>
              <a:t>MAC addresses </a:t>
            </a:r>
            <a:r>
              <a:rPr lang="en-US" sz="2400" dirty="0">
                <a:solidFill>
                  <a:schemeClr val="bg1"/>
                </a:solidFill>
                <a:latin typeface="Arial" panose="020B0604020202020204" pitchFamily="34" charset="0"/>
                <a:cs typeface="Arial" panose="020B0604020202020204" pitchFamily="34" charset="0"/>
              </a:rPr>
              <a:t>converting the packets into </a:t>
            </a:r>
            <a:r>
              <a:rPr lang="en-US" sz="2400" b="1" i="1" dirty="0">
                <a:solidFill>
                  <a:schemeClr val="bg1"/>
                </a:solidFill>
                <a:latin typeface="Arial" panose="020B0604020202020204" pitchFamily="34" charset="0"/>
                <a:cs typeface="Arial" panose="020B0604020202020204" pitchFamily="34" charset="0"/>
              </a:rPr>
              <a:t>frames</a:t>
            </a:r>
            <a:r>
              <a:rPr lang="en-US" sz="2400" dirty="0">
                <a:solidFill>
                  <a:schemeClr val="bg1"/>
                </a:solidFill>
                <a:latin typeface="Arial" panose="020B0604020202020204" pitchFamily="34" charset="0"/>
                <a:cs typeface="Arial" panose="020B0604020202020204" pitchFamily="34" charset="0"/>
              </a:rPr>
              <a:t>.</a:t>
            </a:r>
          </a:p>
          <a:p>
            <a:pPr marL="287338"/>
            <a:r>
              <a:rPr lang="en-US" sz="2200" dirty="0">
                <a:solidFill>
                  <a:schemeClr val="bg1"/>
                </a:solidFill>
                <a:latin typeface="Arial" panose="020B0604020202020204" pitchFamily="34" charset="0"/>
                <a:cs typeface="Arial" panose="020B0604020202020204" pitchFamily="34" charset="0"/>
              </a:rPr>
              <a:t>a. </a:t>
            </a:r>
            <a:r>
              <a:rPr lang="en-US" sz="2200" b="1" dirty="0">
                <a:solidFill>
                  <a:schemeClr val="bg1"/>
                </a:solidFill>
                <a:latin typeface="Arial" panose="020B0604020202020204" pitchFamily="34" charset="0"/>
                <a:cs typeface="Arial" panose="020B0604020202020204" pitchFamily="34" charset="0"/>
              </a:rPr>
              <a:t>LLC sublayer: </a:t>
            </a:r>
            <a:r>
              <a:rPr lang="en-US" sz="2200" dirty="0">
                <a:solidFill>
                  <a:schemeClr val="bg1"/>
                </a:solidFill>
                <a:latin typeface="Arial" panose="020B0604020202020204" pitchFamily="34" charset="0"/>
                <a:cs typeface="Arial" panose="020B0604020202020204" pitchFamily="34" charset="0"/>
              </a:rPr>
              <a:t>Responsible for sequencing/acknowledging of individual frames</a:t>
            </a:r>
          </a:p>
          <a:p>
            <a:pPr marL="287338"/>
            <a:r>
              <a:rPr lang="en-US" sz="2200" dirty="0">
                <a:solidFill>
                  <a:schemeClr val="bg1"/>
                </a:solidFill>
                <a:latin typeface="Arial" panose="020B0604020202020204" pitchFamily="34" charset="0"/>
                <a:cs typeface="Arial" panose="020B0604020202020204" pitchFamily="34" charset="0"/>
              </a:rPr>
              <a:t>b. </a:t>
            </a:r>
            <a:r>
              <a:rPr lang="en-US" sz="2200" b="1" dirty="0">
                <a:solidFill>
                  <a:schemeClr val="bg1"/>
                </a:solidFill>
                <a:latin typeface="Arial" panose="020B0604020202020204" pitchFamily="34" charset="0"/>
                <a:cs typeface="Arial" panose="020B0604020202020204" pitchFamily="34" charset="0"/>
              </a:rPr>
              <a:t>MAC sublayer: </a:t>
            </a:r>
            <a:r>
              <a:rPr lang="en-US" sz="2200" dirty="0">
                <a:solidFill>
                  <a:schemeClr val="bg1"/>
                </a:solidFill>
                <a:latin typeface="Arial" panose="020B0604020202020204" pitchFamily="34" charset="0"/>
                <a:cs typeface="Arial" panose="020B0604020202020204" pitchFamily="34" charset="0"/>
              </a:rPr>
              <a:t>converts the frames into a bits.</a:t>
            </a:r>
          </a:p>
          <a:p>
            <a:r>
              <a:rPr lang="en-US" sz="2400" dirty="0">
                <a:solidFill>
                  <a:schemeClr val="bg1"/>
                </a:solidFill>
                <a:latin typeface="Arial" panose="020B0604020202020204" pitchFamily="34" charset="0"/>
                <a:cs typeface="Arial" panose="020B0604020202020204" pitchFamily="34" charset="0"/>
              </a:rPr>
              <a:t>5. </a:t>
            </a:r>
            <a:r>
              <a:rPr lang="en-US" sz="2400" b="1" dirty="0">
                <a:solidFill>
                  <a:schemeClr val="bg1"/>
                </a:solidFill>
                <a:latin typeface="Arial" panose="020B0604020202020204" pitchFamily="34" charset="0"/>
                <a:cs typeface="Arial" panose="020B0604020202020204" pitchFamily="34" charset="0"/>
              </a:rPr>
              <a:t>Physical:</a:t>
            </a:r>
            <a:r>
              <a:rPr lang="en-US" sz="2400" dirty="0">
                <a:solidFill>
                  <a:schemeClr val="bg1"/>
                </a:solidFill>
                <a:latin typeface="Arial" panose="020B0604020202020204" pitchFamily="34" charset="0"/>
                <a:cs typeface="Arial" panose="020B0604020202020204" pitchFamily="34" charset="0"/>
              </a:rPr>
              <a:t> puts the </a:t>
            </a:r>
            <a:r>
              <a:rPr lang="en-US" sz="2400" b="1" i="1" dirty="0">
                <a:solidFill>
                  <a:schemeClr val="bg1"/>
                </a:solidFill>
                <a:latin typeface="Arial" panose="020B0604020202020204" pitchFamily="34" charset="0"/>
                <a:cs typeface="Arial" panose="020B0604020202020204" pitchFamily="34" charset="0"/>
              </a:rPr>
              <a:t>bits</a:t>
            </a:r>
            <a:r>
              <a:rPr lang="en-US" sz="2400" dirty="0">
                <a:solidFill>
                  <a:schemeClr val="bg1"/>
                </a:solidFill>
                <a:latin typeface="Arial" panose="020B0604020202020204" pitchFamily="34" charset="0"/>
                <a:cs typeface="Arial" panose="020B0604020202020204" pitchFamily="34" charset="0"/>
              </a:rPr>
              <a:t> on the wire.</a:t>
            </a:r>
          </a:p>
        </p:txBody>
      </p:sp>
    </p:spTree>
    <p:extLst>
      <p:ext uri="{BB962C8B-B14F-4D97-AF65-F5344CB8AC3E}">
        <p14:creationId xmlns:p14="http://schemas.microsoft.com/office/powerpoint/2010/main" val="195184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64F2-ECF0-BAB1-585E-C7D8AEDE469A}"/>
              </a:ext>
            </a:extLst>
          </p:cNvPr>
          <p:cNvSpPr>
            <a:spLocks noGrp="1"/>
          </p:cNvSpPr>
          <p:nvPr>
            <p:ph type="title"/>
          </p:nvPr>
        </p:nvSpPr>
        <p:spPr>
          <a:noFill/>
        </p:spPr>
        <p:txBody>
          <a:bodyPr/>
          <a:lstStyle/>
          <a:p>
            <a:r>
              <a:rPr lang="en-US" dirty="0">
                <a:solidFill>
                  <a:schemeClr val="bg1"/>
                </a:solidFill>
                <a:latin typeface="Arial" panose="020B0604020202020204" pitchFamily="34" charset="0"/>
                <a:cs typeface="Arial" panose="020B0604020202020204" pitchFamily="34" charset="0"/>
              </a:rPr>
              <a:t>OSI Layer 7: </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The </a:t>
            </a:r>
            <a:r>
              <a:rPr lang="en-US" b="1" dirty="0">
                <a:solidFill>
                  <a:schemeClr val="bg1"/>
                </a:solidFill>
                <a:latin typeface="Arial" panose="020B0604020202020204" pitchFamily="34" charset="0"/>
                <a:cs typeface="Arial" panose="020B0604020202020204" pitchFamily="34" charset="0"/>
              </a:rPr>
              <a:t>Application</a:t>
            </a:r>
            <a:r>
              <a:rPr lang="en-US" dirty="0">
                <a:solidFill>
                  <a:schemeClr val="bg1"/>
                </a:solidFill>
                <a:latin typeface="Arial" panose="020B0604020202020204" pitchFamily="34" charset="0"/>
                <a:cs typeface="Arial" panose="020B0604020202020204" pitchFamily="34" charset="0"/>
              </a:rPr>
              <a:t> Layer</a:t>
            </a:r>
          </a:p>
        </p:txBody>
      </p:sp>
      <p:sp>
        <p:nvSpPr>
          <p:cNvPr id="3" name="Content Placeholder 2">
            <a:extLst>
              <a:ext uri="{FF2B5EF4-FFF2-40B4-BE49-F238E27FC236}">
                <a16:creationId xmlns:a16="http://schemas.microsoft.com/office/drawing/2014/main" id="{9D1CE32D-450F-3B45-35EB-74839DADEAD2}"/>
              </a:ext>
            </a:extLst>
          </p:cNvPr>
          <p:cNvSpPr>
            <a:spLocks noGrp="1"/>
          </p:cNvSpPr>
          <p:nvPr>
            <p:ph idx="1"/>
          </p:nvPr>
        </p:nvSpPr>
        <p:spPr>
          <a:xfrm>
            <a:off x="685800" y="2185638"/>
            <a:ext cx="10820400" cy="4085085"/>
          </a:xfrm>
        </p:spPr>
        <p:txBody>
          <a:bodyPr>
            <a:normAutofit/>
          </a:bodyPr>
          <a:lstStyle/>
          <a:p>
            <a:pPr>
              <a:spcAft>
                <a:spcPts val="800"/>
              </a:spcAft>
            </a:pPr>
            <a:r>
              <a:rPr lang="en-US" sz="3400" dirty="0">
                <a:solidFill>
                  <a:schemeClr val="bg1"/>
                </a:solidFill>
                <a:latin typeface="Arial" panose="020B0604020202020204" pitchFamily="34" charset="0"/>
                <a:cs typeface="Arial" panose="020B0604020202020204" pitchFamily="34" charset="0"/>
              </a:rPr>
              <a:t>Describes the </a:t>
            </a:r>
            <a:r>
              <a:rPr lang="en-US" sz="3400" b="1" dirty="0">
                <a:solidFill>
                  <a:schemeClr val="bg1"/>
                </a:solidFill>
                <a:latin typeface="Arial" panose="020B0604020202020204" pitchFamily="34" charset="0"/>
                <a:cs typeface="Arial" panose="020B0604020202020204" pitchFamily="34" charset="0"/>
              </a:rPr>
              <a:t>interface</a:t>
            </a:r>
            <a:r>
              <a:rPr lang="en-US" sz="3400" dirty="0">
                <a:solidFill>
                  <a:schemeClr val="bg1"/>
                </a:solidFill>
                <a:latin typeface="Arial" panose="020B0604020202020204" pitchFamily="34" charset="0"/>
                <a:cs typeface="Arial" panose="020B0604020202020204" pitchFamily="34" charset="0"/>
              </a:rPr>
              <a:t> between two applications on separate computers.</a:t>
            </a:r>
          </a:p>
          <a:p>
            <a:pPr>
              <a:spcAft>
                <a:spcPts val="800"/>
              </a:spcAft>
            </a:pPr>
            <a:r>
              <a:rPr lang="en-US" sz="3400" dirty="0">
                <a:solidFill>
                  <a:schemeClr val="bg1"/>
                </a:solidFill>
                <a:latin typeface="Arial" panose="020B0604020202020204" pitchFamily="34" charset="0"/>
                <a:cs typeface="Arial" panose="020B0604020202020204" pitchFamily="34" charset="0"/>
              </a:rPr>
              <a:t>Provides </a:t>
            </a:r>
            <a:r>
              <a:rPr lang="en-US" sz="3400" b="1" dirty="0">
                <a:solidFill>
                  <a:schemeClr val="bg1"/>
                </a:solidFill>
                <a:latin typeface="Arial" panose="020B0604020202020204" pitchFamily="34" charset="0"/>
                <a:cs typeface="Arial" panose="020B0604020202020204" pitchFamily="34" charset="0"/>
              </a:rPr>
              <a:t>network services </a:t>
            </a:r>
            <a:r>
              <a:rPr lang="en-US" sz="3400" dirty="0">
                <a:solidFill>
                  <a:schemeClr val="bg1"/>
                </a:solidFill>
                <a:latin typeface="Arial" panose="020B0604020202020204" pitchFamily="34" charset="0"/>
                <a:cs typeface="Arial" panose="020B0604020202020204" pitchFamily="34" charset="0"/>
              </a:rPr>
              <a:t>directly to the user's </a:t>
            </a:r>
            <a:r>
              <a:rPr lang="en-US" sz="3400" b="1" dirty="0">
                <a:solidFill>
                  <a:schemeClr val="bg1"/>
                </a:solidFill>
                <a:latin typeface="Arial" panose="020B0604020202020204" pitchFamily="34" charset="0"/>
                <a:cs typeface="Arial" panose="020B0604020202020204" pitchFamily="34" charset="0"/>
              </a:rPr>
              <a:t>application</a:t>
            </a:r>
            <a:r>
              <a:rPr lang="en-US" sz="3400" dirty="0">
                <a:solidFill>
                  <a:schemeClr val="bg1"/>
                </a:solidFill>
                <a:latin typeface="Arial" panose="020B0604020202020204" pitchFamily="34" charset="0"/>
                <a:cs typeface="Arial" panose="020B0604020202020204" pitchFamily="34" charset="0"/>
              </a:rPr>
              <a:t> such as a web browser or email client.</a:t>
            </a:r>
          </a:p>
          <a:p>
            <a:pPr>
              <a:spcAft>
                <a:spcPts val="800"/>
              </a:spcAft>
            </a:pPr>
            <a:r>
              <a:rPr lang="en-US" sz="3400" dirty="0">
                <a:solidFill>
                  <a:schemeClr val="bg1"/>
                </a:solidFill>
                <a:latin typeface="Arial" panose="020B0604020202020204" pitchFamily="34" charset="0"/>
                <a:cs typeface="Arial" panose="020B0604020202020204" pitchFamily="34" charset="0"/>
              </a:rPr>
              <a:t>This layer is said to be "</a:t>
            </a:r>
            <a:r>
              <a:rPr lang="en-US" sz="3400" b="1" dirty="0">
                <a:solidFill>
                  <a:schemeClr val="bg1"/>
                </a:solidFill>
                <a:latin typeface="Arial" panose="020B0604020202020204" pitchFamily="34" charset="0"/>
                <a:cs typeface="Arial" panose="020B0604020202020204" pitchFamily="34" charset="0"/>
              </a:rPr>
              <a:t>closest to the user</a:t>
            </a:r>
            <a:r>
              <a:rPr lang="en-US" sz="3400" dirty="0">
                <a:solidFill>
                  <a:schemeClr val="bg1"/>
                </a:solidFill>
                <a:latin typeface="Arial" panose="020B0604020202020204" pitchFamily="34" charset="0"/>
                <a:cs typeface="Arial" panose="020B0604020202020204" pitchFamily="34" charset="0"/>
              </a:rPr>
              <a:t>". </a:t>
            </a:r>
          </a:p>
          <a:p>
            <a:pPr>
              <a:spcAft>
                <a:spcPts val="800"/>
              </a:spcAft>
            </a:pPr>
            <a:r>
              <a:rPr lang="en-US" sz="3400" b="1" dirty="0">
                <a:solidFill>
                  <a:schemeClr val="bg1"/>
                </a:solidFill>
                <a:latin typeface="Arial" panose="020B0604020202020204" pitchFamily="34" charset="0"/>
                <a:cs typeface="Arial" panose="020B0604020202020204" pitchFamily="34" charset="0"/>
              </a:rPr>
              <a:t>Protocols</a:t>
            </a:r>
            <a:r>
              <a:rPr lang="en-US" sz="3400" dirty="0">
                <a:solidFill>
                  <a:schemeClr val="bg1"/>
                </a:solidFill>
                <a:latin typeface="Arial" panose="020B0604020202020204" pitchFamily="34" charset="0"/>
                <a:cs typeface="Arial" panose="020B0604020202020204" pitchFamily="34" charset="0"/>
              </a:rPr>
              <a:t> that operate on this layer include TELNET, HTTP, FTP, TFTP, SMTP, and NTP.</a:t>
            </a:r>
          </a:p>
        </p:txBody>
      </p:sp>
    </p:spTree>
    <p:extLst>
      <p:ext uri="{BB962C8B-B14F-4D97-AF65-F5344CB8AC3E}">
        <p14:creationId xmlns:p14="http://schemas.microsoft.com/office/powerpoint/2010/main" val="4249681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64F2-ECF0-BAB1-585E-C7D8AEDE469A}"/>
              </a:ext>
            </a:extLst>
          </p:cNvPr>
          <p:cNvSpPr>
            <a:spLocks noGrp="1"/>
          </p:cNvSpPr>
          <p:nvPr>
            <p:ph type="title"/>
          </p:nvPr>
        </p:nvSpPr>
        <p:spPr>
          <a:noFill/>
        </p:spPr>
        <p:txBody>
          <a:bodyPr/>
          <a:lstStyle/>
          <a:p>
            <a:r>
              <a:rPr lang="en-US" dirty="0">
                <a:solidFill>
                  <a:schemeClr val="bg1"/>
                </a:solidFill>
                <a:latin typeface="Arial" panose="020B0604020202020204" pitchFamily="34" charset="0"/>
                <a:cs typeface="Arial" panose="020B0604020202020204" pitchFamily="34" charset="0"/>
              </a:rPr>
              <a:t>OSI Layer 6: </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The </a:t>
            </a:r>
            <a:r>
              <a:rPr lang="en-US" b="1" dirty="0">
                <a:solidFill>
                  <a:schemeClr val="bg1"/>
                </a:solidFill>
                <a:latin typeface="Arial" panose="020B0604020202020204" pitchFamily="34" charset="0"/>
                <a:cs typeface="Arial" panose="020B0604020202020204" pitchFamily="34" charset="0"/>
              </a:rPr>
              <a:t>presentation</a:t>
            </a:r>
            <a:r>
              <a:rPr lang="en-US" dirty="0">
                <a:solidFill>
                  <a:schemeClr val="bg1"/>
                </a:solidFill>
                <a:latin typeface="Arial" panose="020B0604020202020204" pitchFamily="34" charset="0"/>
                <a:cs typeface="Arial" panose="020B0604020202020204" pitchFamily="34" charset="0"/>
              </a:rPr>
              <a:t> Layer</a:t>
            </a:r>
          </a:p>
        </p:txBody>
      </p:sp>
      <p:sp>
        <p:nvSpPr>
          <p:cNvPr id="3" name="Content Placeholder 2">
            <a:extLst>
              <a:ext uri="{FF2B5EF4-FFF2-40B4-BE49-F238E27FC236}">
                <a16:creationId xmlns:a16="http://schemas.microsoft.com/office/drawing/2014/main" id="{9D1CE32D-450F-3B45-35EB-74839DADEAD2}"/>
              </a:ext>
            </a:extLst>
          </p:cNvPr>
          <p:cNvSpPr>
            <a:spLocks noGrp="1"/>
          </p:cNvSpPr>
          <p:nvPr>
            <p:ph idx="1"/>
          </p:nvPr>
        </p:nvSpPr>
        <p:spPr>
          <a:xfrm>
            <a:off x="685800" y="2338343"/>
            <a:ext cx="10820400" cy="3613848"/>
          </a:xfrm>
        </p:spPr>
        <p:txBody>
          <a:bodyPr>
            <a:noAutofit/>
          </a:bodyPr>
          <a:lstStyle/>
          <a:p>
            <a:pPr>
              <a:spcAft>
                <a:spcPts val="1000"/>
              </a:spcAft>
            </a:pPr>
            <a:r>
              <a:rPr lang="en-US" sz="3200" b="1" dirty="0">
                <a:solidFill>
                  <a:schemeClr val="bg1"/>
                </a:solidFill>
                <a:latin typeface="Arial" panose="020B0604020202020204" pitchFamily="34" charset="0"/>
                <a:cs typeface="Arial" panose="020B0604020202020204" pitchFamily="34" charset="0"/>
              </a:rPr>
              <a:t>Represents</a:t>
            </a:r>
            <a:r>
              <a:rPr lang="en-US" sz="3200" dirty="0">
                <a:solidFill>
                  <a:schemeClr val="bg1"/>
                </a:solidFill>
                <a:latin typeface="Arial" panose="020B0604020202020204" pitchFamily="34" charset="0"/>
                <a:cs typeface="Arial" panose="020B0604020202020204" pitchFamily="34" charset="0"/>
              </a:rPr>
              <a:t> data in a particular format to the Application layer by reformatting, compressing, and/or encrypting data in a way that the receiving application can read.</a:t>
            </a:r>
          </a:p>
          <a:p>
            <a:pPr>
              <a:spcAft>
                <a:spcPts val="1000"/>
              </a:spcAft>
            </a:pPr>
            <a:r>
              <a:rPr lang="en-US" sz="3200" b="1" dirty="0">
                <a:solidFill>
                  <a:schemeClr val="bg1"/>
                </a:solidFill>
                <a:latin typeface="Arial" panose="020B0604020202020204" pitchFamily="34" charset="0"/>
                <a:cs typeface="Arial" panose="020B0604020202020204" pitchFamily="34" charset="0"/>
              </a:rPr>
              <a:t>Defines</a:t>
            </a:r>
            <a:r>
              <a:rPr lang="en-US" sz="3200" dirty="0">
                <a:solidFill>
                  <a:schemeClr val="bg1"/>
                </a:solidFill>
                <a:latin typeface="Arial" panose="020B0604020202020204" pitchFamily="34" charset="0"/>
                <a:cs typeface="Arial" panose="020B0604020202020204" pitchFamily="34" charset="0"/>
              </a:rPr>
              <a:t> encryption, compression, conversion and other coding functions. </a:t>
            </a:r>
          </a:p>
          <a:p>
            <a:pPr>
              <a:spcAft>
                <a:spcPts val="1000"/>
              </a:spcAft>
            </a:pPr>
            <a:r>
              <a:rPr lang="en-US" sz="3200" dirty="0">
                <a:solidFill>
                  <a:schemeClr val="bg1"/>
                </a:solidFill>
                <a:latin typeface="Arial" panose="020B0604020202020204" pitchFamily="34" charset="0"/>
                <a:cs typeface="Arial" panose="020B0604020202020204" pitchFamily="34" charset="0"/>
              </a:rPr>
              <a:t>Examples of </a:t>
            </a:r>
            <a:r>
              <a:rPr lang="en-US" sz="3200" b="1" dirty="0">
                <a:solidFill>
                  <a:schemeClr val="bg1"/>
                </a:solidFill>
                <a:latin typeface="Arial" panose="020B0604020202020204" pitchFamily="34" charset="0"/>
                <a:cs typeface="Arial" panose="020B0604020202020204" pitchFamily="34" charset="0"/>
              </a:rPr>
              <a:t>specifications</a:t>
            </a:r>
            <a:r>
              <a:rPr lang="en-US" sz="3200" dirty="0">
                <a:solidFill>
                  <a:schemeClr val="bg1"/>
                </a:solidFill>
                <a:latin typeface="Arial" panose="020B0604020202020204" pitchFamily="34" charset="0"/>
                <a:cs typeface="Arial" panose="020B0604020202020204" pitchFamily="34" charset="0"/>
              </a:rPr>
              <a:t> defined at this layer are GIF, JPEG, MPEG, and ASCII.</a:t>
            </a:r>
          </a:p>
        </p:txBody>
      </p:sp>
    </p:spTree>
    <p:extLst>
      <p:ext uri="{BB962C8B-B14F-4D97-AF65-F5344CB8AC3E}">
        <p14:creationId xmlns:p14="http://schemas.microsoft.com/office/powerpoint/2010/main" val="63316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64F2-ECF0-BAB1-585E-C7D8AEDE469A}"/>
              </a:ext>
            </a:extLst>
          </p:cNvPr>
          <p:cNvSpPr>
            <a:spLocks noGrp="1"/>
          </p:cNvSpPr>
          <p:nvPr>
            <p:ph type="title"/>
          </p:nvPr>
        </p:nvSpPr>
        <p:spPr>
          <a:xfrm>
            <a:off x="2895600" y="387301"/>
            <a:ext cx="8610600" cy="1293028"/>
          </a:xfrm>
          <a:noFill/>
        </p:spPr>
        <p:txBody>
          <a:bodyPr/>
          <a:lstStyle/>
          <a:p>
            <a:r>
              <a:rPr lang="en-US" dirty="0">
                <a:solidFill>
                  <a:schemeClr val="bg1"/>
                </a:solidFill>
                <a:latin typeface="Arial" panose="020B0604020202020204" pitchFamily="34" charset="0"/>
                <a:cs typeface="Arial" panose="020B0604020202020204" pitchFamily="34" charset="0"/>
              </a:rPr>
              <a:t>OSI Layer 5: </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The </a:t>
            </a:r>
            <a:r>
              <a:rPr lang="en-US" b="1" dirty="0">
                <a:solidFill>
                  <a:schemeClr val="bg1"/>
                </a:solidFill>
                <a:latin typeface="Arial" panose="020B0604020202020204" pitchFamily="34" charset="0"/>
                <a:cs typeface="Arial" panose="020B0604020202020204" pitchFamily="34" charset="0"/>
              </a:rPr>
              <a:t>Session</a:t>
            </a:r>
            <a:r>
              <a:rPr lang="en-US" dirty="0">
                <a:solidFill>
                  <a:schemeClr val="bg1"/>
                </a:solidFill>
                <a:latin typeface="Arial" panose="020B0604020202020204" pitchFamily="34" charset="0"/>
                <a:cs typeface="Arial" panose="020B0604020202020204" pitchFamily="34" charset="0"/>
              </a:rPr>
              <a:t> Layer</a:t>
            </a:r>
          </a:p>
        </p:txBody>
      </p:sp>
      <p:sp>
        <p:nvSpPr>
          <p:cNvPr id="3" name="Content Placeholder 2">
            <a:extLst>
              <a:ext uri="{FF2B5EF4-FFF2-40B4-BE49-F238E27FC236}">
                <a16:creationId xmlns:a16="http://schemas.microsoft.com/office/drawing/2014/main" id="{9D1CE32D-450F-3B45-35EB-74839DADEAD2}"/>
              </a:ext>
            </a:extLst>
          </p:cNvPr>
          <p:cNvSpPr>
            <a:spLocks noGrp="1"/>
          </p:cNvSpPr>
          <p:nvPr>
            <p:ph idx="1"/>
          </p:nvPr>
        </p:nvSpPr>
        <p:spPr>
          <a:xfrm>
            <a:off x="685800" y="1774597"/>
            <a:ext cx="10820400" cy="3613848"/>
          </a:xfrm>
        </p:spPr>
        <p:txBody>
          <a:bodyPr>
            <a:noAutofit/>
          </a:bodyPr>
          <a:lstStyle/>
          <a:p>
            <a:pPr>
              <a:spcBef>
                <a:spcPts val="800"/>
              </a:spcBef>
              <a:spcAft>
                <a:spcPts val="800"/>
              </a:spcAft>
            </a:pPr>
            <a:r>
              <a:rPr lang="en-US" sz="3200" dirty="0">
                <a:solidFill>
                  <a:schemeClr val="bg1"/>
                </a:solidFill>
                <a:latin typeface="Arial" panose="020B0604020202020204" pitchFamily="34" charset="0"/>
                <a:cs typeface="Arial" panose="020B0604020202020204" pitchFamily="34" charset="0"/>
              </a:rPr>
              <a:t>Establishes, maintains, and terminates </a:t>
            </a:r>
            <a:r>
              <a:rPr lang="en-US" sz="3200" b="1" dirty="0">
                <a:solidFill>
                  <a:schemeClr val="bg1"/>
                </a:solidFill>
                <a:latin typeface="Arial" panose="020B0604020202020204" pitchFamily="34" charset="0"/>
                <a:cs typeface="Arial" panose="020B0604020202020204" pitchFamily="34" charset="0"/>
              </a:rPr>
              <a:t>end-to-end</a:t>
            </a:r>
            <a:r>
              <a:rPr lang="en-US" sz="3200" dirty="0">
                <a:solidFill>
                  <a:schemeClr val="bg1"/>
                </a:solidFill>
                <a:latin typeface="Arial" panose="020B0604020202020204" pitchFamily="34" charset="0"/>
                <a:cs typeface="Arial" panose="020B0604020202020204" pitchFamily="34" charset="0"/>
              </a:rPr>
              <a:t> connections (sessions) between two applications on two network nodes.</a:t>
            </a:r>
          </a:p>
          <a:p>
            <a:pPr>
              <a:spcBef>
                <a:spcPts val="800"/>
              </a:spcBef>
              <a:spcAft>
                <a:spcPts val="800"/>
              </a:spcAft>
            </a:pPr>
            <a:r>
              <a:rPr lang="en-US" sz="3200" dirty="0">
                <a:solidFill>
                  <a:schemeClr val="bg1"/>
                </a:solidFill>
                <a:latin typeface="Arial" panose="020B0604020202020204" pitchFamily="34" charset="0"/>
                <a:cs typeface="Arial" panose="020B0604020202020204" pitchFamily="34" charset="0"/>
              </a:rPr>
              <a:t>Controls the </a:t>
            </a:r>
            <a:r>
              <a:rPr lang="en-US" sz="3200" b="1" dirty="0">
                <a:solidFill>
                  <a:schemeClr val="bg1"/>
                </a:solidFill>
                <a:latin typeface="Arial" panose="020B0604020202020204" pitchFamily="34" charset="0"/>
                <a:cs typeface="Arial" panose="020B0604020202020204" pitchFamily="34" charset="0"/>
              </a:rPr>
              <a:t>dialogue</a:t>
            </a:r>
            <a:r>
              <a:rPr lang="en-US" sz="3200" dirty="0">
                <a:solidFill>
                  <a:schemeClr val="bg1"/>
                </a:solidFill>
                <a:latin typeface="Arial" panose="020B0604020202020204" pitchFamily="34" charset="0"/>
                <a:cs typeface="Arial" panose="020B0604020202020204" pitchFamily="34" charset="0"/>
              </a:rPr>
              <a:t> between the source and destination node. </a:t>
            </a:r>
          </a:p>
          <a:p>
            <a:pPr>
              <a:spcBef>
                <a:spcPts val="800"/>
              </a:spcBef>
              <a:spcAft>
                <a:spcPts val="800"/>
              </a:spcAft>
            </a:pPr>
            <a:r>
              <a:rPr lang="en-US" sz="3200" dirty="0">
                <a:solidFill>
                  <a:schemeClr val="bg1"/>
                </a:solidFill>
                <a:latin typeface="Arial" panose="020B0604020202020204" pitchFamily="34" charset="0"/>
                <a:cs typeface="Arial" panose="020B0604020202020204" pitchFamily="34" charset="0"/>
              </a:rPr>
              <a:t>Provides </a:t>
            </a:r>
            <a:r>
              <a:rPr lang="en-US" sz="3200" b="1" dirty="0">
                <a:solidFill>
                  <a:schemeClr val="bg1"/>
                </a:solidFill>
                <a:latin typeface="Arial" panose="020B0604020202020204" pitchFamily="34" charset="0"/>
                <a:cs typeface="Arial" panose="020B0604020202020204" pitchFamily="34" charset="0"/>
              </a:rPr>
              <a:t>error reporting </a:t>
            </a:r>
            <a:r>
              <a:rPr lang="en-US" sz="3200" dirty="0">
                <a:solidFill>
                  <a:schemeClr val="bg1"/>
                </a:solidFill>
                <a:latin typeface="Arial" panose="020B0604020202020204" pitchFamily="34" charset="0"/>
                <a:cs typeface="Arial" panose="020B0604020202020204" pitchFamily="34" charset="0"/>
              </a:rPr>
              <a:t>for the Application, Presentation and Session layers. </a:t>
            </a:r>
          </a:p>
          <a:p>
            <a:pPr>
              <a:spcBef>
                <a:spcPts val="800"/>
              </a:spcBef>
              <a:spcAft>
                <a:spcPts val="800"/>
              </a:spcAft>
            </a:pPr>
            <a:r>
              <a:rPr lang="en-US" sz="3200" dirty="0">
                <a:solidFill>
                  <a:schemeClr val="bg1"/>
                </a:solidFill>
                <a:latin typeface="Arial" panose="020B0604020202020204" pitchFamily="34" charset="0"/>
                <a:cs typeface="Arial" panose="020B0604020202020204" pitchFamily="34" charset="0"/>
              </a:rPr>
              <a:t>Examples of </a:t>
            </a:r>
            <a:r>
              <a:rPr lang="en-US" sz="3200" b="1" dirty="0">
                <a:solidFill>
                  <a:schemeClr val="bg1"/>
                </a:solidFill>
                <a:latin typeface="Arial" panose="020B0604020202020204" pitchFamily="34" charset="0"/>
                <a:cs typeface="Arial" panose="020B0604020202020204" pitchFamily="34" charset="0"/>
              </a:rPr>
              <a:t>protocols/API's </a:t>
            </a:r>
            <a:r>
              <a:rPr lang="en-US" sz="3200" dirty="0">
                <a:solidFill>
                  <a:schemeClr val="bg1"/>
                </a:solidFill>
                <a:latin typeface="Arial" panose="020B0604020202020204" pitchFamily="34" charset="0"/>
                <a:cs typeface="Arial" panose="020B0604020202020204" pitchFamily="34" charset="0"/>
              </a:rPr>
              <a:t>that operate on this layer are RPC and NETBIOS.</a:t>
            </a:r>
          </a:p>
        </p:txBody>
      </p:sp>
    </p:spTree>
    <p:extLst>
      <p:ext uri="{BB962C8B-B14F-4D97-AF65-F5344CB8AC3E}">
        <p14:creationId xmlns:p14="http://schemas.microsoft.com/office/powerpoint/2010/main" val="173627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64F2-ECF0-BAB1-585E-C7D8AEDE469A}"/>
              </a:ext>
            </a:extLst>
          </p:cNvPr>
          <p:cNvSpPr>
            <a:spLocks noGrp="1"/>
          </p:cNvSpPr>
          <p:nvPr>
            <p:ph type="title"/>
          </p:nvPr>
        </p:nvSpPr>
        <p:spPr>
          <a:xfrm>
            <a:off x="2895600" y="511710"/>
            <a:ext cx="8610600" cy="1293028"/>
          </a:xfrm>
          <a:noFill/>
        </p:spPr>
        <p:txBody>
          <a:bodyPr/>
          <a:lstStyle/>
          <a:p>
            <a:r>
              <a:rPr lang="en-US" dirty="0">
                <a:solidFill>
                  <a:schemeClr val="bg1"/>
                </a:solidFill>
                <a:latin typeface="Arial" panose="020B0604020202020204" pitchFamily="34" charset="0"/>
                <a:cs typeface="Arial" panose="020B0604020202020204" pitchFamily="34" charset="0"/>
              </a:rPr>
              <a:t>OSI Layer 4: </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The </a:t>
            </a:r>
            <a:r>
              <a:rPr lang="en-US" b="1" dirty="0">
                <a:solidFill>
                  <a:schemeClr val="bg1"/>
                </a:solidFill>
                <a:latin typeface="Arial" panose="020B0604020202020204" pitchFamily="34" charset="0"/>
                <a:cs typeface="Arial" panose="020B0604020202020204" pitchFamily="34" charset="0"/>
              </a:rPr>
              <a:t>Transport</a:t>
            </a:r>
            <a:r>
              <a:rPr lang="en-US" dirty="0">
                <a:solidFill>
                  <a:schemeClr val="bg1"/>
                </a:solidFill>
                <a:latin typeface="Arial" panose="020B0604020202020204" pitchFamily="34" charset="0"/>
                <a:cs typeface="Arial" panose="020B0604020202020204" pitchFamily="34" charset="0"/>
              </a:rPr>
              <a:t> Layer</a:t>
            </a:r>
          </a:p>
        </p:txBody>
      </p:sp>
      <p:sp>
        <p:nvSpPr>
          <p:cNvPr id="3" name="Content Placeholder 2">
            <a:extLst>
              <a:ext uri="{FF2B5EF4-FFF2-40B4-BE49-F238E27FC236}">
                <a16:creationId xmlns:a16="http://schemas.microsoft.com/office/drawing/2014/main" id="{9D1CE32D-450F-3B45-35EB-74839DADEAD2}"/>
              </a:ext>
            </a:extLst>
          </p:cNvPr>
          <p:cNvSpPr>
            <a:spLocks noGrp="1"/>
          </p:cNvSpPr>
          <p:nvPr>
            <p:ph idx="1"/>
          </p:nvPr>
        </p:nvSpPr>
        <p:spPr>
          <a:xfrm>
            <a:off x="345650" y="1925426"/>
            <a:ext cx="11500700" cy="4108784"/>
          </a:xfrm>
        </p:spPr>
        <p:txBody>
          <a:bodyPr>
            <a:noAutofit/>
          </a:bodyPr>
          <a:lstStyle/>
          <a:p>
            <a:pPr>
              <a:spcBef>
                <a:spcPts val="400"/>
              </a:spcBef>
              <a:spcAft>
                <a:spcPts val="1200"/>
              </a:spcAft>
            </a:pPr>
            <a:r>
              <a:rPr lang="en-US" sz="2700" dirty="0">
                <a:solidFill>
                  <a:schemeClr val="bg1"/>
                </a:solidFill>
                <a:latin typeface="Arial" panose="020B0604020202020204" pitchFamily="34" charset="0"/>
                <a:cs typeface="Arial" panose="020B0604020202020204" pitchFamily="34" charset="0"/>
              </a:rPr>
              <a:t>Converts the data received from the upper layers into </a:t>
            </a:r>
            <a:r>
              <a:rPr lang="en-US" sz="2700" b="1" dirty="0">
                <a:solidFill>
                  <a:schemeClr val="bg1"/>
                </a:solidFill>
                <a:latin typeface="Arial" panose="020B0604020202020204" pitchFamily="34" charset="0"/>
                <a:cs typeface="Arial" panose="020B0604020202020204" pitchFamily="34" charset="0"/>
              </a:rPr>
              <a:t>segments </a:t>
            </a:r>
            <a:r>
              <a:rPr lang="en-US" sz="2700" dirty="0">
                <a:solidFill>
                  <a:schemeClr val="bg1"/>
                </a:solidFill>
                <a:latin typeface="Arial" panose="020B0604020202020204" pitchFamily="34" charset="0"/>
                <a:cs typeface="Arial" panose="020B0604020202020204" pitchFamily="34" charset="0"/>
              </a:rPr>
              <a:t>(TCP) or </a:t>
            </a:r>
            <a:r>
              <a:rPr lang="en-US" sz="2700" b="1" dirty="0">
                <a:solidFill>
                  <a:schemeClr val="bg1"/>
                </a:solidFill>
                <a:latin typeface="Arial" panose="020B0604020202020204" pitchFamily="34" charset="0"/>
                <a:cs typeface="Arial" panose="020B0604020202020204" pitchFamily="34" charset="0"/>
              </a:rPr>
              <a:t>datagrams</a:t>
            </a:r>
            <a:r>
              <a:rPr lang="en-US" sz="2700" dirty="0">
                <a:solidFill>
                  <a:schemeClr val="bg1"/>
                </a:solidFill>
                <a:latin typeface="Arial" panose="020B0604020202020204" pitchFamily="34" charset="0"/>
                <a:cs typeface="Arial" panose="020B0604020202020204" pitchFamily="34" charset="0"/>
              </a:rPr>
              <a:t> (UDP) and prepares them for transport by adding </a:t>
            </a:r>
            <a:r>
              <a:rPr lang="en-US" sz="2700" b="1" dirty="0">
                <a:solidFill>
                  <a:schemeClr val="bg1"/>
                </a:solidFill>
                <a:latin typeface="Arial" panose="020B0604020202020204" pitchFamily="34" charset="0"/>
                <a:cs typeface="Arial" panose="020B0604020202020204" pitchFamily="34" charset="0"/>
              </a:rPr>
              <a:t>port numbers</a:t>
            </a:r>
            <a:r>
              <a:rPr lang="en-US" sz="2700" dirty="0">
                <a:solidFill>
                  <a:schemeClr val="bg1"/>
                </a:solidFill>
                <a:latin typeface="Arial" panose="020B0604020202020204" pitchFamily="34" charset="0"/>
                <a:cs typeface="Arial" panose="020B0604020202020204" pitchFamily="34" charset="0"/>
              </a:rPr>
              <a:t> in a </a:t>
            </a:r>
            <a:r>
              <a:rPr lang="en-US" sz="2700" b="1" dirty="0">
                <a:solidFill>
                  <a:schemeClr val="bg1"/>
                </a:solidFill>
                <a:latin typeface="Arial" panose="020B0604020202020204" pitchFamily="34" charset="0"/>
                <a:cs typeface="Arial" panose="020B0604020202020204" pitchFamily="34" charset="0"/>
              </a:rPr>
              <a:t>segment header</a:t>
            </a:r>
            <a:r>
              <a:rPr lang="en-US" sz="2700" dirty="0">
                <a:solidFill>
                  <a:schemeClr val="bg1"/>
                </a:solidFill>
                <a:latin typeface="Arial" panose="020B0604020202020204" pitchFamily="34" charset="0"/>
                <a:cs typeface="Arial" panose="020B0604020202020204" pitchFamily="34" charset="0"/>
              </a:rPr>
              <a:t>.  </a:t>
            </a:r>
          </a:p>
          <a:p>
            <a:pPr>
              <a:spcBef>
                <a:spcPts val="400"/>
              </a:spcBef>
              <a:spcAft>
                <a:spcPts val="1200"/>
              </a:spcAft>
            </a:pPr>
            <a:r>
              <a:rPr lang="en-US" sz="2700" dirty="0">
                <a:solidFill>
                  <a:schemeClr val="bg1"/>
                </a:solidFill>
                <a:latin typeface="Arial" panose="020B0604020202020204" pitchFamily="34" charset="0"/>
                <a:cs typeface="Arial" panose="020B0604020202020204" pitchFamily="34" charset="0"/>
              </a:rPr>
              <a:t>Responsible for </a:t>
            </a:r>
            <a:r>
              <a:rPr lang="en-US" sz="2700" b="1" dirty="0">
                <a:solidFill>
                  <a:schemeClr val="bg1"/>
                </a:solidFill>
                <a:latin typeface="Arial" panose="020B0604020202020204" pitchFamily="34" charset="0"/>
                <a:cs typeface="Arial" panose="020B0604020202020204" pitchFamily="34" charset="0"/>
              </a:rPr>
              <a:t>end-to-end</a:t>
            </a:r>
            <a:r>
              <a:rPr lang="en-US" sz="2700" dirty="0">
                <a:solidFill>
                  <a:schemeClr val="bg1"/>
                </a:solidFill>
                <a:latin typeface="Arial" panose="020B0604020202020204" pitchFamily="34" charset="0"/>
                <a:cs typeface="Arial" panose="020B0604020202020204" pitchFamily="34" charset="0"/>
              </a:rPr>
              <a:t> delivery of entire messages - if a message is too large, messages are divided into smaller </a:t>
            </a:r>
            <a:r>
              <a:rPr lang="en-US" sz="2700" b="1" dirty="0">
                <a:solidFill>
                  <a:schemeClr val="bg1"/>
                </a:solidFill>
                <a:latin typeface="Arial" panose="020B0604020202020204" pitchFamily="34" charset="0"/>
                <a:cs typeface="Arial" panose="020B0604020202020204" pitchFamily="34" charset="0"/>
              </a:rPr>
              <a:t>segments/datagrams</a:t>
            </a:r>
            <a:r>
              <a:rPr lang="en-US" sz="2700" dirty="0">
                <a:solidFill>
                  <a:schemeClr val="bg1"/>
                </a:solidFill>
                <a:latin typeface="Arial" panose="020B0604020202020204" pitchFamily="34" charset="0"/>
                <a:cs typeface="Arial" panose="020B0604020202020204" pitchFamily="34" charset="0"/>
              </a:rPr>
              <a:t>.</a:t>
            </a:r>
          </a:p>
          <a:p>
            <a:pPr>
              <a:spcBef>
                <a:spcPts val="400"/>
              </a:spcBef>
              <a:spcAft>
                <a:spcPts val="1200"/>
              </a:spcAft>
            </a:pPr>
            <a:r>
              <a:rPr lang="en-US" sz="2700" dirty="0">
                <a:solidFill>
                  <a:schemeClr val="bg1"/>
                </a:solidFill>
                <a:latin typeface="Arial" panose="020B0604020202020204" pitchFamily="34" charset="0"/>
                <a:cs typeface="Arial" panose="020B0604020202020204" pitchFamily="34" charset="0"/>
              </a:rPr>
              <a:t>Uses </a:t>
            </a:r>
            <a:r>
              <a:rPr lang="en-US" sz="2700" b="1" dirty="0">
                <a:solidFill>
                  <a:schemeClr val="bg1"/>
                </a:solidFill>
                <a:latin typeface="Arial" panose="020B0604020202020204" pitchFamily="34" charset="0"/>
                <a:cs typeface="Arial" panose="020B0604020202020204" pitchFamily="34" charset="0"/>
              </a:rPr>
              <a:t>sequencing</a:t>
            </a:r>
            <a:r>
              <a:rPr lang="en-US" sz="2700" dirty="0">
                <a:solidFill>
                  <a:schemeClr val="bg1"/>
                </a:solidFill>
                <a:latin typeface="Arial" panose="020B0604020202020204" pitchFamily="34" charset="0"/>
                <a:cs typeface="Arial" panose="020B0604020202020204" pitchFamily="34" charset="0"/>
              </a:rPr>
              <a:t> to guarantee delivery in the same order that it was sent. </a:t>
            </a:r>
          </a:p>
          <a:p>
            <a:pPr>
              <a:spcBef>
                <a:spcPts val="400"/>
              </a:spcBef>
              <a:spcAft>
                <a:spcPts val="1200"/>
              </a:spcAft>
            </a:pPr>
            <a:r>
              <a:rPr lang="en-US" sz="2700" dirty="0">
                <a:solidFill>
                  <a:schemeClr val="bg1"/>
                </a:solidFill>
                <a:latin typeface="Arial" panose="020B0604020202020204" pitchFamily="34" charset="0"/>
                <a:cs typeface="Arial" panose="020B0604020202020204" pitchFamily="34" charset="0"/>
              </a:rPr>
              <a:t>Provides services such as </a:t>
            </a:r>
            <a:r>
              <a:rPr lang="en-US" sz="2700" b="1" dirty="0">
                <a:solidFill>
                  <a:schemeClr val="bg1"/>
                </a:solidFill>
                <a:latin typeface="Arial" panose="020B0604020202020204" pitchFamily="34" charset="0"/>
                <a:cs typeface="Arial" panose="020B0604020202020204" pitchFamily="34" charset="0"/>
              </a:rPr>
              <a:t>error checking</a:t>
            </a:r>
            <a:r>
              <a:rPr lang="en-US" sz="2700" dirty="0">
                <a:solidFill>
                  <a:schemeClr val="bg1"/>
                </a:solidFill>
                <a:latin typeface="Arial" panose="020B0604020202020204" pitchFamily="34" charset="0"/>
                <a:cs typeface="Arial" panose="020B0604020202020204" pitchFamily="34" charset="0"/>
              </a:rPr>
              <a:t> and </a:t>
            </a:r>
            <a:r>
              <a:rPr lang="en-US" sz="2700" b="1" dirty="0">
                <a:solidFill>
                  <a:schemeClr val="bg1"/>
                </a:solidFill>
                <a:latin typeface="Arial" panose="020B0604020202020204" pitchFamily="34" charset="0"/>
                <a:cs typeface="Arial" panose="020B0604020202020204" pitchFamily="34" charset="0"/>
              </a:rPr>
              <a:t>flow control</a:t>
            </a:r>
            <a:r>
              <a:rPr lang="en-US" sz="2700" dirty="0">
                <a:solidFill>
                  <a:schemeClr val="bg1"/>
                </a:solidFill>
                <a:latin typeface="Arial" panose="020B0604020202020204" pitchFamily="34" charset="0"/>
                <a:cs typeface="Arial" panose="020B0604020202020204" pitchFamily="34" charset="0"/>
              </a:rPr>
              <a:t>. </a:t>
            </a:r>
          </a:p>
          <a:p>
            <a:pPr>
              <a:spcBef>
                <a:spcPts val="400"/>
              </a:spcBef>
            </a:pPr>
            <a:r>
              <a:rPr lang="en-US" sz="2700" dirty="0">
                <a:solidFill>
                  <a:schemeClr val="bg1"/>
                </a:solidFill>
                <a:latin typeface="Arial" panose="020B0604020202020204" pitchFamily="34" charset="0"/>
                <a:cs typeface="Arial" panose="020B0604020202020204" pitchFamily="34" charset="0"/>
              </a:rPr>
              <a:t>Examples of </a:t>
            </a:r>
            <a:r>
              <a:rPr lang="en-US" sz="2700" b="1" dirty="0">
                <a:solidFill>
                  <a:schemeClr val="bg1"/>
                </a:solidFill>
                <a:latin typeface="Arial" panose="020B0604020202020204" pitchFamily="34" charset="0"/>
                <a:cs typeface="Arial" panose="020B0604020202020204" pitchFamily="34" charset="0"/>
              </a:rPr>
              <a:t>protocols</a:t>
            </a:r>
            <a:r>
              <a:rPr lang="en-US" sz="2700" dirty="0">
                <a:solidFill>
                  <a:schemeClr val="bg1"/>
                </a:solidFill>
                <a:latin typeface="Arial" panose="020B0604020202020204" pitchFamily="34" charset="0"/>
                <a:cs typeface="Arial" panose="020B0604020202020204" pitchFamily="34" charset="0"/>
              </a:rPr>
              <a:t> operating on this layer are TCP and UDP.</a:t>
            </a:r>
          </a:p>
        </p:txBody>
      </p:sp>
    </p:spTree>
    <p:extLst>
      <p:ext uri="{BB962C8B-B14F-4D97-AF65-F5344CB8AC3E}">
        <p14:creationId xmlns:p14="http://schemas.microsoft.com/office/powerpoint/2010/main" val="37058048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openxmlformats.org/package/2006/metadata/core-properties"/>
    <ds:schemaRef ds:uri="http://schemas.microsoft.com/office/2006/documentManagement/types"/>
    <ds:schemaRef ds:uri="http://purl.org/dc/terms/"/>
    <ds:schemaRef ds:uri="http://purl.org/dc/dcmitype/"/>
    <ds:schemaRef ds:uri="http://purl.org/dc/elements/1.1/"/>
    <ds:schemaRef ds:uri="71af3243-3dd4-4a8d-8c0d-dd76da1f02a5"/>
    <ds:schemaRef ds:uri="16c05727-aa75-4e4a-9b5f-8a80a1165891"/>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655</TotalTime>
  <Words>2374</Words>
  <Application>Microsoft Office PowerPoint</Application>
  <PresentationFormat>Widescreen</PresentationFormat>
  <Paragraphs>176</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Century Gothic</vt:lpstr>
      <vt:lpstr>Vapor Trail</vt:lpstr>
      <vt:lpstr>The OSI Model</vt:lpstr>
      <vt:lpstr>The OSI model</vt:lpstr>
      <vt:lpstr>The 7 Layer Framework</vt:lpstr>
      <vt:lpstr>OSI 7 Layers:  Protocol Data UnitS (PDU)</vt:lpstr>
      <vt:lpstr>OSI 7 Layers:  A quick Overview</vt:lpstr>
      <vt:lpstr>OSI Layer 7:  The Application Layer</vt:lpstr>
      <vt:lpstr>OSI Layer 6:  The presentation Layer</vt:lpstr>
      <vt:lpstr>OSI Layer 5:  The Session Layer</vt:lpstr>
      <vt:lpstr>OSI Layer 4:  The Transport Layer</vt:lpstr>
      <vt:lpstr>OSI Layer 3:  The Network Layer</vt:lpstr>
      <vt:lpstr>OSI Layer 3:  The Network Layer (cont.)</vt:lpstr>
      <vt:lpstr>OSI Layer 2:  The Data link Layer</vt:lpstr>
      <vt:lpstr>OSI Layer 2:  The Data link Layer (cont.)</vt:lpstr>
      <vt:lpstr>OSI Layer 2:  The Data link Layer (cont.)</vt:lpstr>
      <vt:lpstr>OSI Layer 1:  The Physical Layer</vt:lpstr>
      <vt:lpstr>The OSI Model  in Action</vt:lpstr>
      <vt:lpstr>The 7 Layers: data headers</vt:lpstr>
      <vt:lpstr>The 7 Layers: How They Work Together</vt:lpstr>
      <vt:lpstr> the OSI Model:  Summary</vt:lpstr>
      <vt:lpstr> the OSI Model:  Summary</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OSI Model</dc:title>
  <dc:creator>Frank Gibbes</dc:creator>
  <cp:lastModifiedBy>Gibbes,Frank</cp:lastModifiedBy>
  <cp:revision>98</cp:revision>
  <cp:lastPrinted>2022-05-31T17:10:37Z</cp:lastPrinted>
  <dcterms:created xsi:type="dcterms:W3CDTF">2022-05-28T15:52:15Z</dcterms:created>
  <dcterms:modified xsi:type="dcterms:W3CDTF">2022-10-18T15:43:51Z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