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64" r:id="rId5"/>
    <p:sldId id="269" r:id="rId6"/>
    <p:sldId id="342" r:id="rId7"/>
    <p:sldId id="343" r:id="rId8"/>
    <p:sldId id="345" r:id="rId9"/>
    <p:sldId id="344" r:id="rId10"/>
    <p:sldId id="346" r:id="rId11"/>
    <p:sldId id="347" r:id="rId12"/>
    <p:sldId id="348" r:id="rId13"/>
    <p:sldId id="349" r:id="rId14"/>
    <p:sldId id="350" r:id="rId15"/>
    <p:sldId id="351" r:id="rId16"/>
    <p:sldId id="352" r:id="rId17"/>
    <p:sldId id="353" r:id="rId18"/>
    <p:sldId id="354" r:id="rId19"/>
    <p:sldId id="355" r:id="rId20"/>
    <p:sldId id="270" r:id="rId21"/>
    <p:sldId id="340"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4" r:id="rId40"/>
    <p:sldId id="373" r:id="rId41"/>
    <p:sldId id="375" r:id="rId42"/>
    <p:sldId id="376" r:id="rId43"/>
    <p:sldId id="377" r:id="rId44"/>
    <p:sldId id="338" r:id="rId45"/>
    <p:sldId id="341" r:id="rId46"/>
    <p:sldId id="293"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255F"/>
    <a:srgbClr val="004A78"/>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FB401-DC25-4828-A84D-7905CEFD8EF0}" v="22" dt="2021-07-07T22:22:12.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22"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450FB401-DC25-4828-A84D-7905CEFD8EF0}"/>
    <pc:docChg chg="custSel modSld modMainMaster">
      <pc:chgData name="Greenhouse, Brooke" userId="452988ab-1343-4483-bbbf-06c809cf8e3f" providerId="ADAL" clId="{450FB401-DC25-4828-A84D-7905CEFD8EF0}" dt="2021-07-07T22:22:12.918" v="25"/>
      <pc:docMkLst>
        <pc:docMk/>
      </pc:docMkLst>
      <pc:sldChg chg="modSp mod">
        <pc:chgData name="Greenhouse, Brooke" userId="452988ab-1343-4483-bbbf-06c809cf8e3f" providerId="ADAL" clId="{450FB401-DC25-4828-A84D-7905CEFD8EF0}" dt="2021-07-07T22:19:35.688" v="22" actId="20577"/>
        <pc:sldMkLst>
          <pc:docMk/>
          <pc:sldMk cId="1607059438" sldId="264"/>
        </pc:sldMkLst>
        <pc:spChg chg="mod">
          <ac:chgData name="Greenhouse, Brooke" userId="452988ab-1343-4483-bbbf-06c809cf8e3f" providerId="ADAL" clId="{450FB401-DC25-4828-A84D-7905CEFD8EF0}" dt="2021-07-07T22:19:35.688" v="22" actId="20577"/>
          <ac:spMkLst>
            <pc:docMk/>
            <pc:sldMk cId="1607059438" sldId="264"/>
            <ac:spMk id="8" creationId="{00000000-0000-0000-0000-000000000000}"/>
          </ac:spMkLst>
        </pc:spChg>
        <pc:picChg chg="mod">
          <ac:chgData name="Greenhouse, Brooke" userId="452988ab-1343-4483-bbbf-06c809cf8e3f" providerId="ADAL" clId="{450FB401-DC25-4828-A84D-7905CEFD8EF0}" dt="2021-07-06T21:17:20.256" v="0" actId="962"/>
          <ac:picMkLst>
            <pc:docMk/>
            <pc:sldMk cId="1607059438" sldId="264"/>
            <ac:picMk id="3" creationId="{00000000-0000-0000-0000-000000000000}"/>
          </ac:picMkLst>
        </pc:picChg>
      </pc:sldChg>
      <pc:sldChg chg="modSp">
        <pc:chgData name="Greenhouse, Brooke" userId="452988ab-1343-4483-bbbf-06c809cf8e3f" providerId="ADAL" clId="{450FB401-DC25-4828-A84D-7905CEFD8EF0}" dt="2021-07-06T21:17:44.703" v="2" actId="962"/>
        <pc:sldMkLst>
          <pc:docMk/>
          <pc:sldMk cId="778972978" sldId="345"/>
        </pc:sldMkLst>
        <pc:picChg chg="mod">
          <ac:chgData name="Greenhouse, Brooke" userId="452988ab-1343-4483-bbbf-06c809cf8e3f" providerId="ADAL" clId="{450FB401-DC25-4828-A84D-7905CEFD8EF0}" dt="2021-07-06T21:17:44.703" v="2" actId="962"/>
          <ac:picMkLst>
            <pc:docMk/>
            <pc:sldMk cId="778972978" sldId="345"/>
            <ac:picMk id="5" creationId="{00000000-0000-0000-0000-000000000000}"/>
          </ac:picMkLst>
        </pc:picChg>
      </pc:sldChg>
      <pc:sldChg chg="modSp">
        <pc:chgData name="Greenhouse, Brooke" userId="452988ab-1343-4483-bbbf-06c809cf8e3f" providerId="ADAL" clId="{450FB401-DC25-4828-A84D-7905CEFD8EF0}" dt="2021-07-06T21:30:54.609" v="4" actId="962"/>
        <pc:sldMkLst>
          <pc:docMk/>
          <pc:sldMk cId="971976314" sldId="349"/>
        </pc:sldMkLst>
        <pc:picChg chg="mod">
          <ac:chgData name="Greenhouse, Brooke" userId="452988ab-1343-4483-bbbf-06c809cf8e3f" providerId="ADAL" clId="{450FB401-DC25-4828-A84D-7905CEFD8EF0}" dt="2021-07-06T21:30:54.609" v="4" actId="962"/>
          <ac:picMkLst>
            <pc:docMk/>
            <pc:sldMk cId="971976314" sldId="349"/>
            <ac:picMk id="5" creationId="{00000000-0000-0000-0000-000000000000}"/>
          </ac:picMkLst>
        </pc:picChg>
      </pc:sldChg>
      <pc:sldChg chg="modSp">
        <pc:chgData name="Greenhouse, Brooke" userId="452988ab-1343-4483-bbbf-06c809cf8e3f" providerId="ADAL" clId="{450FB401-DC25-4828-A84D-7905CEFD8EF0}" dt="2021-07-06T21:31:11.544" v="6" actId="962"/>
        <pc:sldMkLst>
          <pc:docMk/>
          <pc:sldMk cId="4184589431" sldId="353"/>
        </pc:sldMkLst>
        <pc:picChg chg="mod">
          <ac:chgData name="Greenhouse, Brooke" userId="452988ab-1343-4483-bbbf-06c809cf8e3f" providerId="ADAL" clId="{450FB401-DC25-4828-A84D-7905CEFD8EF0}" dt="2021-07-06T21:31:11.544" v="6" actId="962"/>
          <ac:picMkLst>
            <pc:docMk/>
            <pc:sldMk cId="4184589431" sldId="353"/>
            <ac:picMk id="5" creationId="{00000000-0000-0000-0000-000000000000}"/>
          </ac:picMkLst>
        </pc:picChg>
      </pc:sldChg>
      <pc:sldChg chg="modSp">
        <pc:chgData name="Greenhouse, Brooke" userId="452988ab-1343-4483-bbbf-06c809cf8e3f" providerId="ADAL" clId="{450FB401-DC25-4828-A84D-7905CEFD8EF0}" dt="2021-07-06T21:31:24.368" v="8" actId="962"/>
        <pc:sldMkLst>
          <pc:docMk/>
          <pc:sldMk cId="570099868" sldId="354"/>
        </pc:sldMkLst>
        <pc:picChg chg="mod">
          <ac:chgData name="Greenhouse, Brooke" userId="452988ab-1343-4483-bbbf-06c809cf8e3f" providerId="ADAL" clId="{450FB401-DC25-4828-A84D-7905CEFD8EF0}" dt="2021-07-06T21:31:24.368" v="8" actId="962"/>
          <ac:picMkLst>
            <pc:docMk/>
            <pc:sldMk cId="570099868" sldId="354"/>
            <ac:picMk id="5" creationId="{00000000-0000-0000-0000-000000000000}"/>
          </ac:picMkLst>
        </pc:picChg>
      </pc:sldChg>
      <pc:sldChg chg="modSp">
        <pc:chgData name="Greenhouse, Brooke" userId="452988ab-1343-4483-bbbf-06c809cf8e3f" providerId="ADAL" clId="{450FB401-DC25-4828-A84D-7905CEFD8EF0}" dt="2021-07-06T21:31:40.645" v="10" actId="962"/>
        <pc:sldMkLst>
          <pc:docMk/>
          <pc:sldMk cId="2371611231" sldId="357"/>
        </pc:sldMkLst>
        <pc:picChg chg="mod">
          <ac:chgData name="Greenhouse, Brooke" userId="452988ab-1343-4483-bbbf-06c809cf8e3f" providerId="ADAL" clId="{450FB401-DC25-4828-A84D-7905CEFD8EF0}" dt="2021-07-06T21:31:40.645" v="10" actId="962"/>
          <ac:picMkLst>
            <pc:docMk/>
            <pc:sldMk cId="2371611231" sldId="357"/>
            <ac:picMk id="5" creationId="{00000000-0000-0000-0000-000000000000}"/>
          </ac:picMkLst>
        </pc:picChg>
      </pc:sldChg>
      <pc:sldChg chg="modSp">
        <pc:chgData name="Greenhouse, Brooke" userId="452988ab-1343-4483-bbbf-06c809cf8e3f" providerId="ADAL" clId="{450FB401-DC25-4828-A84D-7905CEFD8EF0}" dt="2021-07-06T21:31:59.036" v="12" actId="962"/>
        <pc:sldMkLst>
          <pc:docMk/>
          <pc:sldMk cId="795703794" sldId="362"/>
        </pc:sldMkLst>
        <pc:picChg chg="mod">
          <ac:chgData name="Greenhouse, Brooke" userId="452988ab-1343-4483-bbbf-06c809cf8e3f" providerId="ADAL" clId="{450FB401-DC25-4828-A84D-7905CEFD8EF0}" dt="2021-07-06T21:31:59.036" v="12" actId="962"/>
          <ac:picMkLst>
            <pc:docMk/>
            <pc:sldMk cId="795703794" sldId="362"/>
            <ac:picMk id="5" creationId="{00000000-0000-0000-0000-000000000000}"/>
          </ac:picMkLst>
        </pc:picChg>
      </pc:sldChg>
      <pc:sldChg chg="modSp">
        <pc:chgData name="Greenhouse, Brooke" userId="452988ab-1343-4483-bbbf-06c809cf8e3f" providerId="ADAL" clId="{450FB401-DC25-4828-A84D-7905CEFD8EF0}" dt="2021-07-06T21:32:13.461" v="14" actId="962"/>
        <pc:sldMkLst>
          <pc:docMk/>
          <pc:sldMk cId="2206651642" sldId="363"/>
        </pc:sldMkLst>
        <pc:picChg chg="mod">
          <ac:chgData name="Greenhouse, Brooke" userId="452988ab-1343-4483-bbbf-06c809cf8e3f" providerId="ADAL" clId="{450FB401-DC25-4828-A84D-7905CEFD8EF0}" dt="2021-07-06T21:32:13.461" v="14" actId="962"/>
          <ac:picMkLst>
            <pc:docMk/>
            <pc:sldMk cId="2206651642" sldId="363"/>
            <ac:picMk id="5" creationId="{00000000-0000-0000-0000-000000000000}"/>
          </ac:picMkLst>
        </pc:picChg>
      </pc:sldChg>
      <pc:sldChg chg="modSp">
        <pc:chgData name="Greenhouse, Brooke" userId="452988ab-1343-4483-bbbf-06c809cf8e3f" providerId="ADAL" clId="{450FB401-DC25-4828-A84D-7905CEFD8EF0}" dt="2021-07-06T21:32:28.307" v="16" actId="962"/>
        <pc:sldMkLst>
          <pc:docMk/>
          <pc:sldMk cId="2966695634" sldId="367"/>
        </pc:sldMkLst>
        <pc:picChg chg="mod">
          <ac:chgData name="Greenhouse, Brooke" userId="452988ab-1343-4483-bbbf-06c809cf8e3f" providerId="ADAL" clId="{450FB401-DC25-4828-A84D-7905CEFD8EF0}" dt="2021-07-06T21:32:28.307" v="16" actId="962"/>
          <ac:picMkLst>
            <pc:docMk/>
            <pc:sldMk cId="2966695634" sldId="367"/>
            <ac:picMk id="5" creationId="{00000000-0000-0000-0000-000000000000}"/>
          </ac:picMkLst>
        </pc:picChg>
      </pc:sldChg>
      <pc:sldChg chg="modSp">
        <pc:chgData name="Greenhouse, Brooke" userId="452988ab-1343-4483-bbbf-06c809cf8e3f" providerId="ADAL" clId="{450FB401-DC25-4828-A84D-7905CEFD8EF0}" dt="2021-07-06T21:32:48.346" v="18" actId="962"/>
        <pc:sldMkLst>
          <pc:docMk/>
          <pc:sldMk cId="1123520550" sldId="371"/>
        </pc:sldMkLst>
        <pc:picChg chg="mod">
          <ac:chgData name="Greenhouse, Brooke" userId="452988ab-1343-4483-bbbf-06c809cf8e3f" providerId="ADAL" clId="{450FB401-DC25-4828-A84D-7905CEFD8EF0}" dt="2021-07-06T21:32:48.346" v="18" actId="962"/>
          <ac:picMkLst>
            <pc:docMk/>
            <pc:sldMk cId="1123520550" sldId="371"/>
            <ac:picMk id="5" creationId="{00000000-0000-0000-0000-000000000000}"/>
          </ac:picMkLst>
        </pc:picChg>
      </pc:sldChg>
      <pc:sldChg chg="modSp">
        <pc:chgData name="Greenhouse, Brooke" userId="452988ab-1343-4483-bbbf-06c809cf8e3f" providerId="ADAL" clId="{450FB401-DC25-4828-A84D-7905CEFD8EF0}" dt="2021-07-06T21:33:36.808" v="20" actId="962"/>
        <pc:sldMkLst>
          <pc:docMk/>
          <pc:sldMk cId="1122789609" sldId="374"/>
        </pc:sldMkLst>
        <pc:picChg chg="mod">
          <ac:chgData name="Greenhouse, Brooke" userId="452988ab-1343-4483-bbbf-06c809cf8e3f" providerId="ADAL" clId="{450FB401-DC25-4828-A84D-7905CEFD8EF0}" dt="2021-07-06T21:33:36.808" v="20" actId="962"/>
          <ac:picMkLst>
            <pc:docMk/>
            <pc:sldMk cId="1122789609" sldId="374"/>
            <ac:picMk id="5" creationId="{00000000-0000-0000-0000-000000000000}"/>
          </ac:picMkLst>
        </pc:picChg>
      </pc:sldChg>
      <pc:sldMasterChg chg="modSldLayout">
        <pc:chgData name="Greenhouse, Brooke" userId="452988ab-1343-4483-bbbf-06c809cf8e3f" providerId="ADAL" clId="{450FB401-DC25-4828-A84D-7905CEFD8EF0}" dt="2021-07-07T22:22:12.918" v="25"/>
        <pc:sldMasterMkLst>
          <pc:docMk/>
          <pc:sldMasterMk cId="0" sldId="2147483648"/>
        </pc:sldMasterMkLst>
        <pc:sldLayoutChg chg="modSp">
          <pc:chgData name="Greenhouse, Brooke" userId="452988ab-1343-4483-bbbf-06c809cf8e3f" providerId="ADAL" clId="{450FB401-DC25-4828-A84D-7905CEFD8EF0}" dt="2021-07-07T22:22:12.918" v="25"/>
          <pc:sldLayoutMkLst>
            <pc:docMk/>
            <pc:sldMasterMk cId="0" sldId="2147483648"/>
            <pc:sldLayoutMk cId="915173020" sldId="2147483713"/>
          </pc:sldLayoutMkLst>
          <pc:spChg chg="mod">
            <ac:chgData name="Greenhouse, Brooke" userId="452988ab-1343-4483-bbbf-06c809cf8e3f" providerId="ADAL" clId="{450FB401-DC25-4828-A84D-7905CEFD8EF0}" dt="2021-07-07T22:22:12.918" v="25"/>
            <ac:spMkLst>
              <pc:docMk/>
              <pc:sldMasterMk cId="0" sldId="2147483648"/>
              <pc:sldLayoutMk cId="915173020" sldId="2147483713"/>
              <ac:spMk id="5"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1035067326" sldId="2147483714"/>
          </pc:sldLayoutMkLst>
          <pc:spChg chg="mod">
            <ac:chgData name="Greenhouse, Brooke" userId="452988ab-1343-4483-bbbf-06c809cf8e3f" providerId="ADAL" clId="{450FB401-DC25-4828-A84D-7905CEFD8EF0}" dt="2021-07-07T22:22:12.918" v="25"/>
            <ac:spMkLst>
              <pc:docMk/>
              <pc:sldMasterMk cId="0" sldId="2147483648"/>
              <pc:sldLayoutMk cId="1035067326" sldId="2147483714"/>
              <ac:spMk id="5" creationId="{00000000-0000-0000-0000-000000000000}"/>
            </ac:spMkLst>
          </pc:spChg>
        </pc:sldLayoutChg>
        <pc:sldLayoutChg chg="modSp mod">
          <pc:chgData name="Greenhouse, Brooke" userId="452988ab-1343-4483-bbbf-06c809cf8e3f" providerId="ADAL" clId="{450FB401-DC25-4828-A84D-7905CEFD8EF0}" dt="2021-07-07T22:19:47.272" v="24" actId="20577"/>
          <pc:sldLayoutMkLst>
            <pc:docMk/>
            <pc:sldMasterMk cId="0" sldId="2147483648"/>
            <pc:sldLayoutMk cId="1759007382" sldId="2147483715"/>
          </pc:sldLayoutMkLst>
          <pc:spChg chg="mod">
            <ac:chgData name="Greenhouse, Brooke" userId="452988ab-1343-4483-bbbf-06c809cf8e3f" providerId="ADAL" clId="{450FB401-DC25-4828-A84D-7905CEFD8EF0}" dt="2021-07-07T22:19:47.272" v="24" actId="20577"/>
            <ac:spMkLst>
              <pc:docMk/>
              <pc:sldMasterMk cId="0" sldId="2147483648"/>
              <pc:sldLayoutMk cId="1759007382" sldId="2147483715"/>
              <ac:spMk id="8"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1377184672" sldId="2147483716"/>
          </pc:sldLayoutMkLst>
          <pc:spChg chg="mod">
            <ac:chgData name="Greenhouse, Brooke" userId="452988ab-1343-4483-bbbf-06c809cf8e3f" providerId="ADAL" clId="{450FB401-DC25-4828-A84D-7905CEFD8EF0}" dt="2021-07-07T22:22:12.918" v="25"/>
            <ac:spMkLst>
              <pc:docMk/>
              <pc:sldMasterMk cId="0" sldId="2147483648"/>
              <pc:sldLayoutMk cId="1377184672" sldId="2147483716"/>
              <ac:spMk id="10"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764034938" sldId="2147483717"/>
          </pc:sldLayoutMkLst>
          <pc:spChg chg="mod">
            <ac:chgData name="Greenhouse, Brooke" userId="452988ab-1343-4483-bbbf-06c809cf8e3f" providerId="ADAL" clId="{450FB401-DC25-4828-A84D-7905CEFD8EF0}" dt="2021-07-07T22:22:12.918" v="25"/>
            <ac:spMkLst>
              <pc:docMk/>
              <pc:sldMasterMk cId="0" sldId="2147483648"/>
              <pc:sldLayoutMk cId="764034938" sldId="2147483717"/>
              <ac:spMk id="6"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879366817" sldId="2147483718"/>
          </pc:sldLayoutMkLst>
          <pc:spChg chg="mod">
            <ac:chgData name="Greenhouse, Brooke" userId="452988ab-1343-4483-bbbf-06c809cf8e3f" providerId="ADAL" clId="{450FB401-DC25-4828-A84D-7905CEFD8EF0}" dt="2021-07-07T22:22:12.918" v="25"/>
            <ac:spMkLst>
              <pc:docMk/>
              <pc:sldMasterMk cId="0" sldId="2147483648"/>
              <pc:sldLayoutMk cId="879366817" sldId="2147483718"/>
              <ac:spMk id="12"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1474805558" sldId="2147483719"/>
          </pc:sldLayoutMkLst>
          <pc:spChg chg="mod">
            <ac:chgData name="Greenhouse, Brooke" userId="452988ab-1343-4483-bbbf-06c809cf8e3f" providerId="ADAL" clId="{450FB401-DC25-4828-A84D-7905CEFD8EF0}" dt="2021-07-07T22:22:12.918" v="25"/>
            <ac:spMkLst>
              <pc:docMk/>
              <pc:sldMasterMk cId="0" sldId="2147483648"/>
              <pc:sldLayoutMk cId="1474805558" sldId="2147483719"/>
              <ac:spMk id="8"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87119275" sldId="2147483720"/>
          </pc:sldLayoutMkLst>
          <pc:spChg chg="mod">
            <ac:chgData name="Greenhouse, Brooke" userId="452988ab-1343-4483-bbbf-06c809cf8e3f" providerId="ADAL" clId="{450FB401-DC25-4828-A84D-7905CEFD8EF0}" dt="2021-07-07T22:22:12.918" v="25"/>
            <ac:spMkLst>
              <pc:docMk/>
              <pc:sldMasterMk cId="0" sldId="2147483648"/>
              <pc:sldLayoutMk cId="87119275" sldId="2147483720"/>
              <ac:spMk id="8"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905811675" sldId="2147483723"/>
          </pc:sldLayoutMkLst>
          <pc:spChg chg="mod">
            <ac:chgData name="Greenhouse, Brooke" userId="452988ab-1343-4483-bbbf-06c809cf8e3f" providerId="ADAL" clId="{450FB401-DC25-4828-A84D-7905CEFD8EF0}" dt="2021-07-07T22:22:12.918" v="25"/>
            <ac:spMkLst>
              <pc:docMk/>
              <pc:sldMasterMk cId="0" sldId="2147483648"/>
              <pc:sldLayoutMk cId="905811675" sldId="2147483723"/>
              <ac:spMk id="5" creationId="{00000000-0000-0000-0000-000000000000}"/>
            </ac:spMkLst>
          </pc:spChg>
        </pc:sldLayoutChg>
        <pc:sldLayoutChg chg="modSp">
          <pc:chgData name="Greenhouse, Brooke" userId="452988ab-1343-4483-bbbf-06c809cf8e3f" providerId="ADAL" clId="{450FB401-DC25-4828-A84D-7905CEFD8EF0}" dt="2021-07-07T22:22:12.918" v="25"/>
          <pc:sldLayoutMkLst>
            <pc:docMk/>
            <pc:sldMasterMk cId="0" sldId="2147483648"/>
            <pc:sldLayoutMk cId="734264713" sldId="2147483724"/>
          </pc:sldLayoutMkLst>
          <pc:spChg chg="mod">
            <ac:chgData name="Greenhouse, Brooke" userId="452988ab-1343-4483-bbbf-06c809cf8e3f" providerId="ADAL" clId="{450FB401-DC25-4828-A84D-7905CEFD8EF0}" dt="2021-07-07T22:22:12.918" v="25"/>
            <ac:spMkLst>
              <pc:docMk/>
              <pc:sldMasterMk cId="0" sldId="2147483648"/>
              <pc:sldLayoutMk cId="734264713" sldId="2147483724"/>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98389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360013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25311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62935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743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Jill West, CompTIA Network+ Guide to Networks, 9th Edition. © 2022 Cengage. All Rights Reserved. May not be scanned, copied or duplicated, or posted to a publicly accessible website, in whole or in part.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a:t>
            </a:r>
            <a:r>
              <a:rPr lang="en-US" altLang="zh-CN" sz="1400"/>
              <a:t>© 2022 </a:t>
            </a:r>
            <a:r>
              <a:rPr lang="en-US" altLang="zh-CN" sz="1400" dirty="0"/>
              <a:t>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096000" y="2355562"/>
            <a:ext cx="3297426" cy="1073438"/>
          </a:xfrm>
        </p:spPr>
        <p:txBody>
          <a:bodyPr/>
          <a:lstStyle/>
          <a:p>
            <a:pPr algn="ctr"/>
            <a:r>
              <a:rPr lang="en-US" altLang="zh-CN" dirty="0"/>
              <a:t>CompTIA Network+ Guide to Networks,</a:t>
            </a:r>
            <a:br>
              <a:rPr lang="en-US" altLang="zh-CN" dirty="0"/>
            </a:br>
            <a:r>
              <a:rPr lang="en-US" altLang="zh-CN" dirty="0"/>
              <a:t>Ninth Edition</a:t>
            </a:r>
            <a:endParaRPr lang="en-US" dirty="0"/>
          </a:p>
        </p:txBody>
      </p:sp>
      <p:sp>
        <p:nvSpPr>
          <p:cNvPr id="5" name="Title 4"/>
          <p:cNvSpPr>
            <a:spLocks noGrp="1"/>
          </p:cNvSpPr>
          <p:nvPr>
            <p:ph type="title"/>
          </p:nvPr>
        </p:nvSpPr>
        <p:spPr>
          <a:xfrm>
            <a:off x="4840289" y="4035474"/>
            <a:ext cx="6402684" cy="672105"/>
          </a:xfrm>
        </p:spPr>
        <p:txBody>
          <a:bodyPr/>
          <a:lstStyle/>
          <a:p>
            <a:pPr algn="ctr"/>
            <a:r>
              <a:rPr lang="en-US" dirty="0"/>
              <a:t>Module 3: Addressing</a:t>
            </a:r>
            <a:br>
              <a:rPr lang="en-US" dirty="0"/>
            </a:br>
            <a:endParaRPr lang="en-US" dirty="0"/>
          </a:p>
        </p:txBody>
      </p:sp>
      <p:sp>
        <p:nvSpPr>
          <p:cNvPr id="8" name="Footer Placeholder 7"/>
          <p:cNvSpPr>
            <a:spLocks noGrp="1"/>
          </p:cNvSpPr>
          <p:nvPr>
            <p:ph type="ftr" sz="quarter" idx="3"/>
          </p:nvPr>
        </p:nvSpPr>
        <p:spPr/>
        <p:txBody>
          <a:bodyPr/>
          <a:lstStyle/>
          <a:p>
            <a:r>
              <a:rPr lang="en-US" dirty="0"/>
              <a:t>Jill West, CompTIA Network+ Guide to Networks, 9th Edition. © 2022 Cengage. All Rights Reserved. May not be scanned, copied or duplicated, or posted to a publicly accessible website, in whole or in part.</a:t>
            </a:r>
          </a:p>
        </p:txBody>
      </p:sp>
      <p:pic>
        <p:nvPicPr>
          <p:cNvPr id="3" name="Picture Placeholder 2">
            <a:extLst>
              <a:ext uri="{C183D7F6-B498-43B3-948B-1728B52AA6E4}">
                <adec:decorative xmlns:adec="http://schemas.microsoft.com/office/drawing/2017/decorative" val="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62" r="462"/>
          <a:stretch>
            <a:fillRect/>
          </a:stretch>
        </p:blipFill>
        <p:spPr/>
      </p:pic>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Addresses (4 of 4)</a:t>
            </a:r>
            <a:endParaRPr lang="zh-CN" altLang="en-US" dirty="0"/>
          </a:p>
        </p:txBody>
      </p:sp>
      <p:pic>
        <p:nvPicPr>
          <p:cNvPr id="5" name="Picture Placeholder 4" descr="An example of how Port Address Translation or PAT works. A gateway makes use of PAT to keep track of which host needs to receive a response from a web server on the Internet. The illustration shows a private network with four computers having the following I P addresses. 10 dot 1 dot 1 dot 120 to 123. These computers are connected to a router that acts as the router with the I P address 95 dot 52 dot 44 dot 1. The gateway receives the response from a web server on the Internet. The gateway sends the responses to the computers in the private network based on the following PAT translation table in its memory. 10 dot 1 dot 1 dot 120 colon 80 equals 92 dot 52 dot 44 dot 1 colon 8000. 10 dot 1 dot 1 dot 121 colon 80 equals 92 dot 52 dot 44 dot 1 colon 8001. 10 dot 1 dot 1 dot 122 colon 80 equals 92 dot 52 dot 44 dot 1 colon 8002. 10 dot 1 dot 1 dot 123 colon 80 equals 92 dot 52 dot 44 dot 1 colon 8003.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65937" y="2036246"/>
            <a:ext cx="6267866" cy="2906144"/>
          </a:xfrm>
        </p:spPr>
      </p:pic>
      <p:sp>
        <p:nvSpPr>
          <p:cNvPr id="4" name="Text Placeholder 3"/>
          <p:cNvSpPr>
            <a:spLocks noGrp="1"/>
          </p:cNvSpPr>
          <p:nvPr>
            <p:ph type="body" sz="quarter" idx="11"/>
          </p:nvPr>
        </p:nvSpPr>
        <p:spPr>
          <a:xfrm>
            <a:off x="7478972" y="5254906"/>
            <a:ext cx="3976406" cy="623914"/>
          </a:xfrm>
        </p:spPr>
        <p:txBody>
          <a:bodyPr/>
          <a:lstStyle/>
          <a:p>
            <a:r>
              <a:rPr lang="en-US" altLang="zh-CN" b="1" dirty="0"/>
              <a:t>Figure 3-12  </a:t>
            </a:r>
            <a:r>
              <a:rPr lang="en-US" altLang="zh-CN" dirty="0"/>
              <a:t>PAT (Port Address Translation)</a:t>
            </a:r>
            <a:endParaRPr lang="zh-CN" altLang="en-US" dirty="0"/>
          </a:p>
        </p:txBody>
      </p:sp>
    </p:spTree>
    <p:extLst>
      <p:ext uri="{BB962C8B-B14F-4D97-AF65-F5344CB8AC3E}">
        <p14:creationId xmlns:p14="http://schemas.microsoft.com/office/powerpoint/2010/main" val="97197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IPv6 Addresses (1 of 2)</a:t>
            </a:r>
            <a:endParaRPr lang="zh-CN" altLang="en-US" dirty="0"/>
          </a:p>
        </p:txBody>
      </p:sp>
      <p:sp>
        <p:nvSpPr>
          <p:cNvPr id="3" name="Text Placeholder 2"/>
          <p:cNvSpPr>
            <a:spLocks noGrp="1"/>
          </p:cNvSpPr>
          <p:nvPr>
            <p:ph type="body" sz="quarter" idx="17"/>
          </p:nvPr>
        </p:nvSpPr>
        <p:spPr/>
        <p:txBody>
          <a:bodyPr/>
          <a:lstStyle/>
          <a:p>
            <a:r>
              <a:rPr lang="en-US" altLang="zh-CN" dirty="0"/>
              <a:t>An IPv6 address has 128 bits written as eight blocks of hexadecimal numbers separated by colons</a:t>
            </a:r>
          </a:p>
          <a:p>
            <a:pPr lvl="1"/>
            <a:r>
              <a:rPr lang="en-US" altLang="zh-CN" dirty="0"/>
              <a:t>Ex: 2001:0000:0B80:0000:0000:00D3:9C5A:00CC</a:t>
            </a:r>
          </a:p>
          <a:p>
            <a:pPr lvl="1"/>
            <a:r>
              <a:rPr lang="en-US" altLang="zh-CN" dirty="0"/>
              <a:t>Each block is 16 bits</a:t>
            </a:r>
          </a:p>
          <a:p>
            <a:pPr lvl="1"/>
            <a:r>
              <a:rPr lang="en-US" altLang="zh-CN" dirty="0"/>
              <a:t>Leading zeros in a four-character hex block can be eliminated</a:t>
            </a:r>
          </a:p>
          <a:p>
            <a:pPr lvl="1"/>
            <a:r>
              <a:rPr lang="en-US" altLang="zh-CN" dirty="0"/>
              <a:t>If blocks contain all zeroes, they can be written as double colons (::), only one set of double colons is used in an IP address</a:t>
            </a:r>
          </a:p>
          <a:p>
            <a:pPr lvl="1"/>
            <a:r>
              <a:rPr lang="en-US" altLang="zh-CN" dirty="0"/>
              <a:t>Therefore, above example can be written two ways:</a:t>
            </a:r>
          </a:p>
          <a:p>
            <a:pPr lvl="2"/>
            <a:r>
              <a:rPr lang="en-US" altLang="zh-CN" dirty="0"/>
              <a:t>2001::B80:0000:0000:D3:9C5A:CC</a:t>
            </a:r>
          </a:p>
          <a:p>
            <a:pPr lvl="2"/>
            <a:r>
              <a:rPr lang="en-US" altLang="zh-CN" dirty="0"/>
              <a:t>2001:0000:B80::D3:9C5A:CC  (this is the preferred method because it contains the fewest zeroes)</a:t>
            </a:r>
          </a:p>
          <a:p>
            <a:endParaRPr lang="en-US" altLang="zh-CN" dirty="0"/>
          </a:p>
          <a:p>
            <a:endParaRPr lang="zh-CN" altLang="en-US" dirty="0"/>
          </a:p>
        </p:txBody>
      </p:sp>
    </p:spTree>
    <p:extLst>
      <p:ext uri="{BB962C8B-B14F-4D97-AF65-F5344CB8AC3E}">
        <p14:creationId xmlns:p14="http://schemas.microsoft.com/office/powerpoint/2010/main" val="333757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IPv6 Addresses (2 of 2)</a:t>
            </a:r>
            <a:endParaRPr lang="zh-CN" altLang="en-US" dirty="0"/>
          </a:p>
        </p:txBody>
      </p:sp>
      <p:sp>
        <p:nvSpPr>
          <p:cNvPr id="3" name="Text Placeholder 2"/>
          <p:cNvSpPr>
            <a:spLocks noGrp="1"/>
          </p:cNvSpPr>
          <p:nvPr>
            <p:ph type="body" sz="quarter" idx="17"/>
          </p:nvPr>
        </p:nvSpPr>
        <p:spPr/>
        <p:txBody>
          <a:bodyPr/>
          <a:lstStyle/>
          <a:p>
            <a:r>
              <a:rPr lang="en-US" altLang="zh-CN" dirty="0"/>
              <a:t>IPv6 terminology:	</a:t>
            </a:r>
          </a:p>
          <a:p>
            <a:pPr lvl="1"/>
            <a:r>
              <a:rPr lang="en-US" altLang="zh-CN" dirty="0"/>
              <a:t>A </a:t>
            </a:r>
            <a:r>
              <a:rPr lang="en-US" altLang="zh-CN" b="1" dirty="0"/>
              <a:t>link</a:t>
            </a:r>
            <a:r>
              <a:rPr lang="en-US" altLang="zh-CN" dirty="0"/>
              <a:t> (sometimes called local link) is any LAN bounded by routers</a:t>
            </a:r>
          </a:p>
          <a:p>
            <a:pPr lvl="1"/>
            <a:r>
              <a:rPr lang="en-US" altLang="zh-CN" b="1" dirty="0"/>
              <a:t>Neighbors</a:t>
            </a:r>
            <a:r>
              <a:rPr lang="en-US" altLang="zh-CN" dirty="0"/>
              <a:t> are two or more nodes on the same link</a:t>
            </a:r>
          </a:p>
          <a:p>
            <a:pPr lvl="1"/>
            <a:r>
              <a:rPr lang="en-US" altLang="zh-CN" b="1" dirty="0"/>
              <a:t>Dual stacked </a:t>
            </a:r>
            <a:r>
              <a:rPr lang="en-US" altLang="zh-CN" dirty="0"/>
              <a:t>is when a network is configured to use both IPv4 and IPv6</a:t>
            </a:r>
          </a:p>
          <a:p>
            <a:pPr lvl="1"/>
            <a:r>
              <a:rPr lang="en-US" altLang="zh-CN" b="1" dirty="0"/>
              <a:t>Tunneling</a:t>
            </a:r>
            <a:r>
              <a:rPr lang="en-US" altLang="zh-CN" dirty="0"/>
              <a:t> is a method used by IPv6 to transport IPv6 packets through or over an IPv4 network</a:t>
            </a:r>
          </a:p>
          <a:p>
            <a:pPr lvl="1"/>
            <a:r>
              <a:rPr lang="en-US" altLang="zh-CN" b="1" dirty="0"/>
              <a:t>Interface ID </a:t>
            </a:r>
            <a:r>
              <a:rPr lang="en-US" altLang="zh-CN" dirty="0"/>
              <a:t>is the last 64 bits or four blocks of an IPv6 address that identify the interface</a:t>
            </a:r>
          </a:p>
          <a:p>
            <a:endParaRPr lang="en-US" altLang="zh-CN" dirty="0"/>
          </a:p>
          <a:p>
            <a:endParaRPr lang="zh-CN" altLang="en-US" dirty="0"/>
          </a:p>
        </p:txBody>
      </p:sp>
    </p:spTree>
    <p:extLst>
      <p:ext uri="{BB962C8B-B14F-4D97-AF65-F5344CB8AC3E}">
        <p14:creationId xmlns:p14="http://schemas.microsoft.com/office/powerpoint/2010/main" val="50907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IPv6 Addresses (1 of 4)</a:t>
            </a:r>
            <a:endParaRPr lang="zh-CN" altLang="en-US" dirty="0"/>
          </a:p>
        </p:txBody>
      </p:sp>
      <p:sp>
        <p:nvSpPr>
          <p:cNvPr id="3" name="Text Placeholder 2"/>
          <p:cNvSpPr>
            <a:spLocks noGrp="1"/>
          </p:cNvSpPr>
          <p:nvPr>
            <p:ph type="body" sz="quarter" idx="17"/>
          </p:nvPr>
        </p:nvSpPr>
        <p:spPr/>
        <p:txBody>
          <a:bodyPr/>
          <a:lstStyle/>
          <a:p>
            <a:r>
              <a:rPr lang="en-US" altLang="zh-CN" b="1" dirty="0"/>
              <a:t>Unicast address </a:t>
            </a:r>
            <a:r>
              <a:rPr lang="en-US" altLang="zh-CN" dirty="0"/>
              <a:t>- specifies a single node on a network</a:t>
            </a:r>
          </a:p>
          <a:p>
            <a:pPr lvl="1"/>
            <a:r>
              <a:rPr lang="en-US" altLang="zh-CN" b="1" dirty="0"/>
              <a:t>Global address </a:t>
            </a:r>
            <a:r>
              <a:rPr lang="en-US" altLang="zh-CN" dirty="0"/>
              <a:t>can be routed on the Internet</a:t>
            </a:r>
          </a:p>
          <a:p>
            <a:pPr lvl="1"/>
            <a:r>
              <a:rPr lang="en-US" altLang="zh-CN" b="1" dirty="0"/>
              <a:t>Link local address </a:t>
            </a:r>
            <a:r>
              <a:rPr lang="en-US" altLang="zh-CN" dirty="0"/>
              <a:t>can be used for communicating with nodes in the same link</a:t>
            </a:r>
          </a:p>
          <a:p>
            <a:pPr lvl="1"/>
            <a:r>
              <a:rPr lang="en-US" altLang="zh-CN" b="1" dirty="0"/>
              <a:t>Loopback address </a:t>
            </a:r>
            <a:r>
              <a:rPr lang="en-US" altLang="zh-CN" dirty="0"/>
              <a:t>can be used to test that an interface and supporting protocol stack are functioning properly</a:t>
            </a:r>
          </a:p>
          <a:p>
            <a:r>
              <a:rPr lang="en-US" altLang="zh-CN" b="1" dirty="0"/>
              <a:t>Multicast address </a:t>
            </a:r>
            <a:r>
              <a:rPr lang="en-US" altLang="zh-CN" dirty="0"/>
              <a:t>– delivers packets to all nodes on a network</a:t>
            </a:r>
          </a:p>
          <a:p>
            <a:r>
              <a:rPr lang="en-US" altLang="zh-CN" b="1" dirty="0"/>
              <a:t>Anycast address </a:t>
            </a:r>
            <a:r>
              <a:rPr lang="en-US" altLang="zh-CN" dirty="0"/>
              <a:t>- can identify multiple destinations, with packets delivered to the closest destination</a:t>
            </a:r>
          </a:p>
          <a:p>
            <a:endParaRPr lang="zh-CN" altLang="en-US" dirty="0"/>
          </a:p>
        </p:txBody>
      </p:sp>
    </p:spTree>
    <p:extLst>
      <p:ext uri="{BB962C8B-B14F-4D97-AF65-F5344CB8AC3E}">
        <p14:creationId xmlns:p14="http://schemas.microsoft.com/office/powerpoint/2010/main" val="352351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IPv6 Addresses (2 of 4)</a:t>
            </a:r>
            <a:endParaRPr lang="zh-CN" altLang="en-US" dirty="0"/>
          </a:p>
        </p:txBody>
      </p:sp>
      <p:pic>
        <p:nvPicPr>
          <p:cNvPr id="5" name="Picture Placeholder 4" descr="An illustration explaining the three types of I P v 6 addresses. The first one is a global address. In a global address, the first 3 bits begin with 0 0 1. This is followed by the global routing prefix which makes up 45 bits. This is followed by the subnet I D which is 16 bits long. The last set of 64 bits makes up the interface I D. The second type of I P v 6 address is the link local address. This address contains two sets of 64 bits. An example for the set of 64 bits is something like F E 80 colon colon back slash 64. The next set of 64 bits makes up the interface I D. The third type of I P v 6 address is the loopback address. The first section of this address is 127 bits long and there is a final 1 bit section. An example shows the first 127 bits containing zeroes in all places and the final 1 bit containing 1."/>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66913" y="1723729"/>
            <a:ext cx="5522684" cy="3438579"/>
          </a:xfrm>
        </p:spPr>
      </p:pic>
      <p:sp>
        <p:nvSpPr>
          <p:cNvPr id="4" name="Text Placeholder 3"/>
          <p:cNvSpPr>
            <a:spLocks noGrp="1"/>
          </p:cNvSpPr>
          <p:nvPr>
            <p:ph type="body" sz="quarter" idx="11"/>
          </p:nvPr>
        </p:nvSpPr>
        <p:spPr>
          <a:xfrm>
            <a:off x="7478972" y="5289630"/>
            <a:ext cx="3976406" cy="589190"/>
          </a:xfrm>
        </p:spPr>
        <p:txBody>
          <a:bodyPr/>
          <a:lstStyle/>
          <a:p>
            <a:r>
              <a:rPr lang="en-US" altLang="zh-CN" b="1" dirty="0"/>
              <a:t>Figure 3-16  </a:t>
            </a:r>
            <a:r>
              <a:rPr lang="en-US" altLang="zh-CN" dirty="0"/>
              <a:t>Three types of IPv6 addresses</a:t>
            </a:r>
            <a:endParaRPr lang="zh-CN" altLang="en-US" dirty="0"/>
          </a:p>
        </p:txBody>
      </p:sp>
    </p:spTree>
    <p:extLst>
      <p:ext uri="{BB962C8B-B14F-4D97-AF65-F5344CB8AC3E}">
        <p14:creationId xmlns:p14="http://schemas.microsoft.com/office/powerpoint/2010/main" val="418458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IPv6 Addresses (3 of 4)</a:t>
            </a:r>
            <a:endParaRPr lang="zh-CN" altLang="en-US" dirty="0"/>
          </a:p>
        </p:txBody>
      </p:sp>
      <p:pic>
        <p:nvPicPr>
          <p:cNvPr id="5" name="Picture Placeholder 4" descr="The result of running the i p config command in the Power Shell command line window in Windows 10. The output indicates that an I P v 6 address has been assigned to a virtual interface. An I P v 4 address has been assigned to this interface as well. An I P v 6 address has been assigned to the physical Wi-Fi interface. An I P v 4 address has also been assigned to this physical Wi-Fi interfac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85732" y="1215912"/>
            <a:ext cx="5078717" cy="4453353"/>
          </a:xfrm>
        </p:spPr>
      </p:pic>
      <p:sp>
        <p:nvSpPr>
          <p:cNvPr id="4" name="Text Placeholder 3"/>
          <p:cNvSpPr>
            <a:spLocks noGrp="1"/>
          </p:cNvSpPr>
          <p:nvPr>
            <p:ph type="body" sz="quarter" idx="11"/>
          </p:nvPr>
        </p:nvSpPr>
        <p:spPr>
          <a:xfrm>
            <a:off x="7478972" y="5000263"/>
            <a:ext cx="3976406" cy="878557"/>
          </a:xfrm>
        </p:spPr>
        <p:txBody>
          <a:bodyPr/>
          <a:lstStyle/>
          <a:p>
            <a:r>
              <a:rPr lang="en-US" altLang="zh-CN" b="1" dirty="0"/>
              <a:t>Figure 3-18  </a:t>
            </a:r>
            <a:r>
              <a:rPr lang="en-US" altLang="zh-CN" dirty="0"/>
              <a:t>The </a:t>
            </a:r>
            <a:r>
              <a:rPr lang="en-US" altLang="zh-CN" dirty="0">
                <a:latin typeface="Courier New" panose="02070309020205020404" pitchFamily="49" charset="0"/>
                <a:cs typeface="Courier New" panose="02070309020205020404" pitchFamily="49" charset="0"/>
              </a:rPr>
              <a:t>ipconfig</a:t>
            </a:r>
            <a:r>
              <a:rPr lang="en-US" altLang="zh-CN" dirty="0"/>
              <a:t> command shows IPv4 and IPv6 addresses assigned to this computer</a:t>
            </a:r>
            <a:endParaRPr lang="zh-CN" altLang="en-US" dirty="0"/>
          </a:p>
        </p:txBody>
      </p:sp>
    </p:spTree>
    <p:extLst>
      <p:ext uri="{BB962C8B-B14F-4D97-AF65-F5344CB8AC3E}">
        <p14:creationId xmlns:p14="http://schemas.microsoft.com/office/powerpoint/2010/main" val="57009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IPv6 Addresses (4 of 4)</a:t>
            </a:r>
            <a:endParaRPr lang="zh-CN" altLang="en-US" dirty="0"/>
          </a:p>
        </p:txBody>
      </p:sp>
      <p:sp>
        <p:nvSpPr>
          <p:cNvPr id="3" name="Text Placeholder 2"/>
          <p:cNvSpPr>
            <a:spLocks noGrp="1"/>
          </p:cNvSpPr>
          <p:nvPr>
            <p:ph type="body" sz="quarter" idx="17"/>
          </p:nvPr>
        </p:nvSpPr>
        <p:spPr/>
        <p:txBody>
          <a:bodyPr/>
          <a:lstStyle/>
          <a:p>
            <a:r>
              <a:rPr lang="en-US" altLang="zh-CN" dirty="0"/>
              <a:t>IPv6 autoconfiguration</a:t>
            </a:r>
          </a:p>
          <a:p>
            <a:pPr lvl="1"/>
            <a:r>
              <a:rPr lang="en-US" altLang="zh-CN" dirty="0"/>
              <a:t>IPv6 addressing is designed so that a computer can autoconfigure its own link local IP address</a:t>
            </a:r>
          </a:p>
          <a:p>
            <a:pPr lvl="1"/>
            <a:r>
              <a:rPr lang="en-US" altLang="zh-CN" dirty="0"/>
              <a:t>This process is called </a:t>
            </a:r>
            <a:r>
              <a:rPr lang="en-US" altLang="zh-CN" b="1" dirty="0"/>
              <a:t>SLAAC (stateless address autoconfiguration)</a:t>
            </a:r>
          </a:p>
          <a:p>
            <a:r>
              <a:rPr lang="en-US" altLang="zh-CN" dirty="0"/>
              <a:t>Step 1 - The computer creates its IPv6 address</a:t>
            </a:r>
          </a:p>
          <a:p>
            <a:pPr lvl="1"/>
            <a:r>
              <a:rPr lang="en-US" altLang="zh-CN" dirty="0"/>
              <a:t>It uses FE80::/64 as the first 64 bits (called prefix)</a:t>
            </a:r>
          </a:p>
          <a:p>
            <a:pPr lvl="1"/>
            <a:r>
              <a:rPr lang="en-US" altLang="zh-CN" dirty="0"/>
              <a:t>The last 64 bits are generated from the network adapter’s MAC address</a:t>
            </a:r>
          </a:p>
          <a:p>
            <a:r>
              <a:rPr lang="en-US" altLang="zh-CN" dirty="0"/>
              <a:t>Step 2 - The computer checks to make sure its IP address is unique on the network</a:t>
            </a:r>
          </a:p>
          <a:p>
            <a:r>
              <a:rPr lang="en-US" altLang="zh-CN" dirty="0"/>
              <a:t>Step 3 - The computer asks if a router on the network can provide configuration information </a:t>
            </a:r>
          </a:p>
          <a:p>
            <a:pPr lvl="1"/>
            <a:r>
              <a:rPr lang="en-US" altLang="zh-CN" dirty="0"/>
              <a:t>This message is called an </a:t>
            </a:r>
            <a:r>
              <a:rPr lang="en-US" altLang="zh-CN" b="1" dirty="0"/>
              <a:t>RS (router solicitation) </a:t>
            </a:r>
            <a:r>
              <a:rPr lang="en-US" altLang="zh-CN" dirty="0"/>
              <a:t>message</a:t>
            </a:r>
          </a:p>
          <a:p>
            <a:endParaRPr lang="zh-CN" altLang="en-US" dirty="0"/>
          </a:p>
        </p:txBody>
      </p:sp>
    </p:spTree>
    <p:extLst>
      <p:ext uri="{BB962C8B-B14F-4D97-AF65-F5344CB8AC3E}">
        <p14:creationId xmlns:p14="http://schemas.microsoft.com/office/powerpoint/2010/main" val="66388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3-1 </a:t>
            </a:r>
          </a:p>
        </p:txBody>
      </p:sp>
      <p:sp>
        <p:nvSpPr>
          <p:cNvPr id="2" name="Text Placeholder 1"/>
          <p:cNvSpPr>
            <a:spLocks noGrp="1"/>
          </p:cNvSpPr>
          <p:nvPr>
            <p:ph type="body" sz="quarter" idx="15"/>
          </p:nvPr>
        </p:nvSpPr>
        <p:spPr/>
        <p:txBody>
          <a:bodyPr/>
          <a:lstStyle/>
          <a:p>
            <a:r>
              <a:rPr lang="en-US" dirty="0"/>
              <a:t>Which of the following IPv4 addresses is a public IP address?</a:t>
            </a:r>
          </a:p>
          <a:p>
            <a:pPr marL="457200" indent="-457200">
              <a:buAutoNum type="alphaLcPeriod"/>
            </a:pPr>
            <a:r>
              <a:rPr lang="en-US" dirty="0"/>
              <a:t>10.0.2.14</a:t>
            </a:r>
          </a:p>
          <a:p>
            <a:pPr marL="457200" indent="-457200">
              <a:buFont typeface="Arial" panose="020B0604020202020204" pitchFamily="34" charset="0"/>
              <a:buAutoNum type="alphaLcPeriod"/>
            </a:pPr>
            <a:r>
              <a:rPr lang="en-US" dirty="0"/>
              <a:t>172.16.156.254</a:t>
            </a:r>
          </a:p>
          <a:p>
            <a:pPr marL="457200" indent="-457200">
              <a:buFont typeface="Arial" panose="020B0604020202020204" pitchFamily="34" charset="0"/>
              <a:buAutoNum type="alphaLcPeriod"/>
            </a:pPr>
            <a:r>
              <a:rPr lang="en-US" dirty="0"/>
              <a:t>192.168.72.73</a:t>
            </a:r>
          </a:p>
          <a:p>
            <a:pPr marL="457200" indent="-457200">
              <a:buFont typeface="Arial" panose="020B0604020202020204" pitchFamily="34" charset="0"/>
              <a:buAutoNum type="alphaLcPeriod"/>
            </a:pPr>
            <a:r>
              <a:rPr lang="en-US" dirty="0"/>
              <a:t>64.233.177.189</a:t>
            </a:r>
          </a:p>
        </p:txBody>
      </p:sp>
    </p:spTree>
    <p:extLst>
      <p:ext uri="{BB962C8B-B14F-4D97-AF65-F5344CB8AC3E}">
        <p14:creationId xmlns:p14="http://schemas.microsoft.com/office/powerpoint/2010/main" val="243882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3-1: Answer</a:t>
            </a:r>
          </a:p>
        </p:txBody>
      </p:sp>
      <p:sp>
        <p:nvSpPr>
          <p:cNvPr id="2" name="Text Placeholder 1"/>
          <p:cNvSpPr>
            <a:spLocks noGrp="1"/>
          </p:cNvSpPr>
          <p:nvPr>
            <p:ph type="body" sz="quarter" idx="15"/>
          </p:nvPr>
        </p:nvSpPr>
        <p:spPr/>
        <p:txBody>
          <a:bodyPr/>
          <a:lstStyle/>
          <a:p>
            <a:r>
              <a:rPr lang="en-US" dirty="0"/>
              <a:t>Which of the following IPv4 addresses is a public IP address?</a:t>
            </a:r>
          </a:p>
          <a:p>
            <a:pPr>
              <a:spcBef>
                <a:spcPts val="600"/>
              </a:spcBef>
              <a:spcAft>
                <a:spcPts val="600"/>
              </a:spcAft>
            </a:pPr>
            <a:endParaRPr lang="en-US" b="1" dirty="0"/>
          </a:p>
          <a:p>
            <a:pPr>
              <a:spcBef>
                <a:spcPts val="600"/>
              </a:spcBef>
              <a:spcAft>
                <a:spcPts val="600"/>
              </a:spcAft>
            </a:pPr>
            <a:r>
              <a:rPr lang="en-US" b="1" dirty="0"/>
              <a:t>Answer: d. 64.233.177.189</a:t>
            </a:r>
          </a:p>
          <a:p>
            <a:pPr>
              <a:spcBef>
                <a:spcPts val="600"/>
              </a:spcBef>
              <a:spcAft>
                <a:spcPts val="600"/>
              </a:spcAft>
            </a:pPr>
            <a:r>
              <a:rPr lang="en-US" b="1" dirty="0"/>
              <a:t>IP addresses within the ranges of 10.0.0.0 through 10.255.255.255, 172.16.0.0 through 172.31.255.255, and 192.168.0.0 through 192.168.255.255 are RFC1918, or private, IP addresses. The address 64.233.177.189 is a public IP address.</a:t>
            </a:r>
          </a:p>
        </p:txBody>
      </p:sp>
    </p:spTree>
    <p:extLst>
      <p:ext uri="{BB962C8B-B14F-4D97-AF65-F5344CB8AC3E}">
        <p14:creationId xmlns:p14="http://schemas.microsoft.com/office/powerpoint/2010/main" val="114885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Ports and Sockets (1 of 2)</a:t>
            </a:r>
            <a:endParaRPr lang="zh-CN" altLang="en-US" dirty="0"/>
          </a:p>
        </p:txBody>
      </p:sp>
      <p:sp>
        <p:nvSpPr>
          <p:cNvPr id="3" name="Text Placeholder 2"/>
          <p:cNvSpPr>
            <a:spLocks noGrp="1"/>
          </p:cNvSpPr>
          <p:nvPr>
            <p:ph type="body" sz="quarter" idx="17"/>
          </p:nvPr>
        </p:nvSpPr>
        <p:spPr/>
        <p:txBody>
          <a:bodyPr/>
          <a:lstStyle/>
          <a:p>
            <a:r>
              <a:rPr lang="en-US" altLang="zh-CN" dirty="0"/>
              <a:t>A port is a number assigned to a process that can receive data</a:t>
            </a:r>
          </a:p>
          <a:p>
            <a:pPr lvl="1"/>
            <a:r>
              <a:rPr lang="en-US" altLang="zh-CN" dirty="0"/>
              <a:t>Port numbers ensure data is transmitted to the correct process among multiple processes running on a single device</a:t>
            </a:r>
          </a:p>
          <a:p>
            <a:r>
              <a:rPr lang="en-US" altLang="zh-CN" dirty="0"/>
              <a:t>A socket consists of host’s IP address and the port number of an application running on the host</a:t>
            </a:r>
          </a:p>
          <a:p>
            <a:pPr lvl="1"/>
            <a:r>
              <a:rPr lang="en-US" altLang="zh-CN" dirty="0"/>
              <a:t>A colon separates the two values</a:t>
            </a:r>
          </a:p>
          <a:p>
            <a:pPr lvl="1"/>
            <a:r>
              <a:rPr lang="en-US" altLang="zh-CN" dirty="0"/>
              <a:t>Example - 10.43.3.87:23</a:t>
            </a:r>
          </a:p>
          <a:p>
            <a:r>
              <a:rPr lang="en-US" altLang="zh-CN" dirty="0"/>
              <a:t>Port numbers are divided into three types:</a:t>
            </a:r>
          </a:p>
          <a:p>
            <a:pPr lvl="1"/>
            <a:r>
              <a:rPr lang="en-US" altLang="zh-CN" dirty="0"/>
              <a:t>Well-known ports - 0 to 1023</a:t>
            </a:r>
          </a:p>
          <a:p>
            <a:pPr lvl="1"/>
            <a:r>
              <a:rPr lang="en-US" altLang="zh-CN" dirty="0"/>
              <a:t>Registered ports - 1024 to 49151</a:t>
            </a:r>
          </a:p>
          <a:p>
            <a:pPr lvl="1"/>
            <a:r>
              <a:rPr lang="en-US" altLang="zh-CN" dirty="0"/>
              <a:t>Dynamic and private ports - 49152 to 65535</a:t>
            </a:r>
          </a:p>
          <a:p>
            <a:endParaRPr lang="zh-CN" altLang="en-US" dirty="0"/>
          </a:p>
        </p:txBody>
      </p:sp>
    </p:spTree>
    <p:extLst>
      <p:ext uri="{BB962C8B-B14F-4D97-AF65-F5344CB8AC3E}">
        <p14:creationId xmlns:p14="http://schemas.microsoft.com/office/powerpoint/2010/main" val="23871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cs typeface="Arial"/>
              </a:rPr>
              <a:t>Module Objectives</a:t>
            </a:r>
            <a:endParaRPr lang="en-US" dirty="0"/>
          </a:p>
        </p:txBody>
      </p:sp>
      <p:sp>
        <p:nvSpPr>
          <p:cNvPr id="2" name="Text Placeholder 1"/>
          <p:cNvSpPr>
            <a:spLocks noGrp="1"/>
          </p:cNvSpPr>
          <p:nvPr>
            <p:ph type="body" sz="quarter" idx="15"/>
          </p:nvPr>
        </p:nvSpPr>
        <p:spPr>
          <a:xfrm>
            <a:off x="740228" y="1037230"/>
            <a:ext cx="10711543" cy="4113504"/>
          </a:xfrm>
        </p:spPr>
        <p:txBody>
          <a:bodyPr/>
          <a:lstStyle/>
          <a:p>
            <a:pPr>
              <a:lnSpc>
                <a:spcPct val="100000"/>
              </a:lnSpc>
              <a:spcBef>
                <a:spcPts val="0"/>
              </a:spcBef>
            </a:pPr>
            <a:r>
              <a:rPr lang="en-US" sz="2000" dirty="0"/>
              <a:t>By the end of this module, you should be able to: </a:t>
            </a:r>
          </a:p>
          <a:p>
            <a:pPr>
              <a:lnSpc>
                <a:spcPct val="100000"/>
              </a:lnSpc>
              <a:spcBef>
                <a:spcPts val="0"/>
              </a:spcBef>
            </a:pPr>
            <a:endParaRPr lang="en-US" sz="2000" dirty="0"/>
          </a:p>
          <a:p>
            <a:pPr>
              <a:lnSpc>
                <a:spcPct val="100000"/>
              </a:lnSpc>
              <a:spcBef>
                <a:spcPts val="0"/>
              </a:spcBef>
            </a:pPr>
            <a:r>
              <a:rPr lang="en-US" altLang="zh-CN" sz="2000" dirty="0">
                <a:latin typeface="Arial"/>
                <a:cs typeface="Arial"/>
              </a:rPr>
              <a:t>1. Work with MAC addresses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Configure TCP/IP settings on a computer, including IP address, subnet mask, default gateway, and DNS servers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Identify the ports of several common network protocols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Describe domain names and the name resolution process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5. Use command-line tools to troubleshoot common network problems</a:t>
            </a:r>
          </a:p>
          <a:p>
            <a:pPr>
              <a:lnSpc>
                <a:spcPct val="100000"/>
              </a:lnSpc>
              <a:spcBef>
                <a:spcPts val="0"/>
              </a:spcBef>
            </a:pPr>
            <a:endParaRPr lang="en-US" altLang="zh-CN" sz="2000" dirty="0">
              <a:latin typeface="Arial"/>
              <a:cs typeface="Arial"/>
            </a:endParaRPr>
          </a:p>
          <a:p>
            <a:pPr>
              <a:lnSpc>
                <a:spcPct val="100000"/>
              </a:lnSpc>
              <a:spcBef>
                <a:spcPts val="0"/>
              </a:spcBef>
            </a:pPr>
            <a:endParaRPr lang="en-US" sz="2000" dirty="0">
              <a:latin typeface="Arial"/>
              <a:cs typeface="Arial"/>
            </a:endParaRPr>
          </a:p>
          <a:p>
            <a:pPr>
              <a:lnSpc>
                <a:spcPct val="100000"/>
              </a:lnSpc>
              <a:spcBef>
                <a:spcPts val="0"/>
              </a:spcBef>
            </a:pPr>
            <a:endParaRPr lang="en-US" sz="2000" dirty="0">
              <a:latin typeface="Arial"/>
              <a:cs typeface="Arial"/>
            </a:endParaRPr>
          </a:p>
          <a:p>
            <a:endParaRPr lang="en-US" dirty="0"/>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Ports and Sockets (2 of 2)</a:t>
            </a:r>
            <a:endParaRPr lang="zh-CN" altLang="en-US" dirty="0"/>
          </a:p>
        </p:txBody>
      </p:sp>
      <p:pic>
        <p:nvPicPr>
          <p:cNvPr id="5" name="Picture Placeholder 4" descr="An illustration that shows how the telnet service works. A client computer requests for a telnet connection on port 23 from a server computer. The server computer responds by sending an acknowledgement for the connection with port 23."/>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86621" y="2296451"/>
            <a:ext cx="6736005" cy="2418053"/>
          </a:xfrm>
        </p:spPr>
      </p:pic>
      <p:sp>
        <p:nvSpPr>
          <p:cNvPr id="4" name="Text Placeholder 3"/>
          <p:cNvSpPr>
            <a:spLocks noGrp="1"/>
          </p:cNvSpPr>
          <p:nvPr>
            <p:ph type="body" sz="quarter" idx="11"/>
          </p:nvPr>
        </p:nvSpPr>
        <p:spPr>
          <a:xfrm>
            <a:off x="7478972" y="5243332"/>
            <a:ext cx="3976406" cy="635488"/>
          </a:xfrm>
        </p:spPr>
        <p:txBody>
          <a:bodyPr/>
          <a:lstStyle/>
          <a:p>
            <a:r>
              <a:rPr lang="en-US" altLang="zh-CN" b="1" dirty="0"/>
              <a:t>Figure 3-19  </a:t>
            </a:r>
            <a:r>
              <a:rPr lang="en-US" altLang="zh-CN" dirty="0"/>
              <a:t>A virtual connection for the Telnet service</a:t>
            </a:r>
            <a:endParaRPr lang="zh-CN" altLang="en-US" dirty="0"/>
          </a:p>
        </p:txBody>
      </p:sp>
    </p:spTree>
    <p:extLst>
      <p:ext uri="{BB962C8B-B14F-4D97-AF65-F5344CB8AC3E}">
        <p14:creationId xmlns:p14="http://schemas.microsoft.com/office/powerpoint/2010/main" val="237161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Names and DNS (1 of 2)</a:t>
            </a:r>
            <a:endParaRPr lang="zh-CN" altLang="en-US" dirty="0"/>
          </a:p>
        </p:txBody>
      </p:sp>
      <p:sp>
        <p:nvSpPr>
          <p:cNvPr id="3" name="Text Placeholder 2"/>
          <p:cNvSpPr>
            <a:spLocks noGrp="1"/>
          </p:cNvSpPr>
          <p:nvPr>
            <p:ph type="body" sz="quarter" idx="17"/>
          </p:nvPr>
        </p:nvSpPr>
        <p:spPr/>
        <p:txBody>
          <a:bodyPr/>
          <a:lstStyle/>
          <a:p>
            <a:r>
              <a:rPr lang="en-US" altLang="zh-CN" dirty="0"/>
              <a:t>Character-based names are easier to remember than numeric IP addresses</a:t>
            </a:r>
          </a:p>
          <a:p>
            <a:r>
              <a:rPr lang="en-US" altLang="zh-CN" dirty="0"/>
              <a:t>A </a:t>
            </a:r>
            <a:r>
              <a:rPr lang="en-US" altLang="zh-CN" b="1" dirty="0"/>
              <a:t>URL (uniform resource locator) </a:t>
            </a:r>
            <a:r>
              <a:rPr lang="en-US" altLang="zh-CN" dirty="0"/>
              <a:t>is an addressing scheme that identifies where to find a particular resource on a network</a:t>
            </a:r>
          </a:p>
          <a:p>
            <a:r>
              <a:rPr lang="en-US" altLang="zh-CN" dirty="0"/>
              <a:t>Last part of an FQDN is called the </a:t>
            </a:r>
            <a:r>
              <a:rPr lang="en-US" altLang="zh-CN" b="1" dirty="0"/>
              <a:t>top-level domain (TLD)</a:t>
            </a:r>
          </a:p>
          <a:p>
            <a:r>
              <a:rPr lang="en-US" altLang="zh-CN" dirty="0"/>
              <a:t>Domain names must be registered with an Internet naming authority that works on behalf of ICANN</a:t>
            </a:r>
          </a:p>
          <a:p>
            <a:pPr lvl="1"/>
            <a:r>
              <a:rPr lang="en-US" altLang="zh-CN" dirty="0"/>
              <a:t>ICANN restricts what type of hosts can be associated with .arpa, .mil, .int, .edu, and .gov</a:t>
            </a:r>
          </a:p>
          <a:p>
            <a:r>
              <a:rPr lang="en-US" altLang="zh-CN" dirty="0"/>
              <a:t>Name resolution is the process of discovering the IP address of a host when you know the FQDN</a:t>
            </a:r>
          </a:p>
          <a:p>
            <a:endParaRPr lang="zh-CN" altLang="en-US" dirty="0"/>
          </a:p>
        </p:txBody>
      </p:sp>
    </p:spTree>
    <p:extLst>
      <p:ext uri="{BB962C8B-B14F-4D97-AF65-F5344CB8AC3E}">
        <p14:creationId xmlns:p14="http://schemas.microsoft.com/office/powerpoint/2010/main" val="136358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Domain Names and DNS (2 of 2)</a:t>
            </a:r>
            <a:endParaRPr lang="zh-CN" altLang="en-US" dirty="0"/>
          </a:p>
        </p:txBody>
      </p:sp>
      <p:sp>
        <p:nvSpPr>
          <p:cNvPr id="3" name="Text Placeholder 2"/>
          <p:cNvSpPr>
            <a:spLocks noGrp="1"/>
          </p:cNvSpPr>
          <p:nvPr>
            <p:ph type="body" sz="quarter" idx="17"/>
          </p:nvPr>
        </p:nvSpPr>
        <p:spPr/>
        <p:txBody>
          <a:bodyPr/>
          <a:lstStyle/>
          <a:p>
            <a:r>
              <a:rPr lang="en-US" altLang="zh-CN" dirty="0"/>
              <a:t>DNS is an Application layer client-server system of computers and databases made up of these elements:</a:t>
            </a:r>
          </a:p>
          <a:p>
            <a:pPr lvl="1"/>
            <a:r>
              <a:rPr lang="en-US" altLang="zh-CN" b="1" dirty="0"/>
              <a:t>Namespace</a:t>
            </a:r>
            <a:r>
              <a:rPr lang="en-US" altLang="zh-CN" dirty="0"/>
              <a:t> - the entire collection of computer names and their associated IP addresses stored in databases on DNS name servers around the globe</a:t>
            </a:r>
          </a:p>
          <a:p>
            <a:pPr lvl="1"/>
            <a:r>
              <a:rPr lang="en-US" altLang="zh-CN" b="1" dirty="0"/>
              <a:t>Name servers </a:t>
            </a:r>
            <a:r>
              <a:rPr lang="en-US" altLang="zh-CN" dirty="0"/>
              <a:t>- hold databases, which are organized in a hierarchical structure</a:t>
            </a:r>
          </a:p>
          <a:p>
            <a:pPr lvl="1"/>
            <a:r>
              <a:rPr lang="en-US" altLang="zh-CN" b="1" dirty="0"/>
              <a:t>Resolvers </a:t>
            </a:r>
            <a:r>
              <a:rPr lang="en-US" altLang="zh-CN" dirty="0"/>
              <a:t>- a DNS client that requests information from DNS name servers</a:t>
            </a:r>
          </a:p>
          <a:p>
            <a:endParaRPr lang="en-US" altLang="zh-CN" dirty="0"/>
          </a:p>
          <a:p>
            <a:endParaRPr lang="zh-CN" altLang="en-US" dirty="0"/>
          </a:p>
        </p:txBody>
      </p:sp>
    </p:spTree>
    <p:extLst>
      <p:ext uri="{BB962C8B-B14F-4D97-AF65-F5344CB8AC3E}">
        <p14:creationId xmlns:p14="http://schemas.microsoft.com/office/powerpoint/2010/main" val="1037957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Namespace Databases</a:t>
            </a:r>
            <a:endParaRPr lang="zh-CN" altLang="en-US" dirty="0"/>
          </a:p>
        </p:txBody>
      </p:sp>
      <p:sp>
        <p:nvSpPr>
          <p:cNvPr id="3" name="Text Placeholder 2"/>
          <p:cNvSpPr>
            <a:spLocks noGrp="1"/>
          </p:cNvSpPr>
          <p:nvPr>
            <p:ph type="body" sz="quarter" idx="17"/>
          </p:nvPr>
        </p:nvSpPr>
        <p:spPr/>
        <p:txBody>
          <a:bodyPr/>
          <a:lstStyle/>
          <a:p>
            <a:r>
              <a:rPr lang="en-US" altLang="zh-CN" dirty="0"/>
              <a:t>Each organization that provides host services is responsible for providing and maintaining its own DNS authoritative servers for public access</a:t>
            </a:r>
          </a:p>
          <a:p>
            <a:pPr lvl="1"/>
            <a:r>
              <a:rPr lang="en-US" altLang="zh-CN" dirty="0"/>
              <a:t>An </a:t>
            </a:r>
            <a:r>
              <a:rPr lang="en-US" altLang="zh-CN" b="1" dirty="0"/>
              <a:t>authoritative name server </a:t>
            </a:r>
            <a:r>
              <a:rPr lang="en-US" altLang="zh-CN" dirty="0"/>
              <a:t>is the authority on computer names and their IP addresses for computers in their domains</a:t>
            </a:r>
          </a:p>
          <a:p>
            <a:r>
              <a:rPr lang="en-US" altLang="zh-CN" dirty="0"/>
              <a:t>The domains that the organization is responsible for managing are called a </a:t>
            </a:r>
            <a:r>
              <a:rPr lang="en-US" altLang="zh-CN" b="1" dirty="0"/>
              <a:t>DNS zone</a:t>
            </a:r>
          </a:p>
          <a:p>
            <a:endParaRPr lang="zh-CN" altLang="en-US" dirty="0"/>
          </a:p>
        </p:txBody>
      </p:sp>
    </p:spTree>
    <p:extLst>
      <p:ext uri="{BB962C8B-B14F-4D97-AF65-F5344CB8AC3E}">
        <p14:creationId xmlns:p14="http://schemas.microsoft.com/office/powerpoint/2010/main" val="356114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Name Servers (1 of 4)</a:t>
            </a:r>
            <a:endParaRPr lang="zh-CN" altLang="en-US" dirty="0"/>
          </a:p>
        </p:txBody>
      </p:sp>
      <p:sp>
        <p:nvSpPr>
          <p:cNvPr id="3" name="Text Placeholder 2"/>
          <p:cNvSpPr>
            <a:spLocks noGrp="1"/>
          </p:cNvSpPr>
          <p:nvPr>
            <p:ph type="body" sz="quarter" idx="17"/>
          </p:nvPr>
        </p:nvSpPr>
        <p:spPr/>
        <p:txBody>
          <a:bodyPr/>
          <a:lstStyle/>
          <a:p>
            <a:r>
              <a:rPr lang="en-US" altLang="zh-CN" dirty="0"/>
              <a:t>Four common types of DNS servers:</a:t>
            </a:r>
          </a:p>
          <a:p>
            <a:pPr lvl="1"/>
            <a:r>
              <a:rPr lang="en-US" altLang="zh-CN" b="1" dirty="0"/>
              <a:t>Primary DNS server </a:t>
            </a:r>
            <a:r>
              <a:rPr lang="en-US" altLang="zh-CN" dirty="0"/>
              <a:t>– the authoritative name server for the organization</a:t>
            </a:r>
          </a:p>
          <a:p>
            <a:pPr lvl="2"/>
            <a:r>
              <a:rPr lang="en-US" altLang="zh-CN" dirty="0"/>
              <a:t>Holds the authoritative DNS database for the organization’s zones</a:t>
            </a:r>
          </a:p>
          <a:p>
            <a:pPr lvl="1"/>
            <a:r>
              <a:rPr lang="en-US" altLang="zh-CN" b="1" dirty="0"/>
              <a:t>Secondary DNS server </a:t>
            </a:r>
            <a:r>
              <a:rPr lang="en-US" altLang="zh-CN" dirty="0"/>
              <a:t>– backup authoritative name server for the organization</a:t>
            </a:r>
          </a:p>
          <a:p>
            <a:pPr lvl="1"/>
            <a:r>
              <a:rPr lang="en-US" altLang="zh-CN" b="1" dirty="0"/>
              <a:t>Caching DNS server </a:t>
            </a:r>
            <a:r>
              <a:rPr lang="en-US" altLang="zh-CN" dirty="0"/>
              <a:t>– accesses the public DNS data and caches the DNS information it collects</a:t>
            </a:r>
          </a:p>
          <a:p>
            <a:pPr lvl="1"/>
            <a:r>
              <a:rPr lang="en-US" altLang="zh-CN" b="1" dirty="0"/>
              <a:t>Forwarding DNS server </a:t>
            </a:r>
            <a:r>
              <a:rPr lang="en-US" altLang="zh-CN" dirty="0"/>
              <a:t>– receives queries from local clients but doesn’t work to resolve the queries</a:t>
            </a:r>
          </a:p>
          <a:p>
            <a:r>
              <a:rPr lang="en-US" altLang="zh-CN" dirty="0"/>
              <a:t>Any of these DNS server types can co-exist on the same machine</a:t>
            </a:r>
          </a:p>
          <a:p>
            <a:r>
              <a:rPr lang="en-US" altLang="zh-CN" dirty="0"/>
              <a:t>DNS name servers are organized in a hierarchical structure</a:t>
            </a:r>
          </a:p>
          <a:p>
            <a:r>
              <a:rPr lang="en-US" altLang="zh-CN" dirty="0"/>
              <a:t>At the root level, 13 clusters of </a:t>
            </a:r>
            <a:r>
              <a:rPr lang="en-US" altLang="zh-CN" b="1" dirty="0"/>
              <a:t>root DNS servers </a:t>
            </a:r>
            <a:r>
              <a:rPr lang="en-US" altLang="zh-CN" dirty="0"/>
              <a:t>hold information used to locate top-level domain (TLD) servers</a:t>
            </a:r>
          </a:p>
          <a:p>
            <a:endParaRPr lang="en-US" altLang="zh-CN" dirty="0"/>
          </a:p>
        </p:txBody>
      </p:sp>
    </p:spTree>
    <p:extLst>
      <p:ext uri="{BB962C8B-B14F-4D97-AF65-F5344CB8AC3E}">
        <p14:creationId xmlns:p14="http://schemas.microsoft.com/office/powerpoint/2010/main" val="274377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Name Servers (2 of 4)</a:t>
            </a:r>
            <a:endParaRPr lang="zh-CN" altLang="en-US" dirty="0"/>
          </a:p>
        </p:txBody>
      </p:sp>
      <p:pic>
        <p:nvPicPr>
          <p:cNvPr id="5" name="Picture Placeholder 4" descr="An illustration showing the hierarchy of name servers on the world wide web. At the top of the hierarchy are the D N S root servers. Below the root servers are the top-level domain or T L D servers, some of which are dot com, dot o r g, and dot e d u. Below the T L D servers are the authoritative servers. Under the dot com T L D we have the Microsoft, amazon, and google authoritative servers. Under the dot o r g T L D we have the s t Jude and p b s authoritative servers. Under the dot e d u T L D we have the u a and m d c authoritative servers.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63508" y="2442258"/>
            <a:ext cx="6011004" cy="2072510"/>
          </a:xfrm>
        </p:spPr>
      </p:pic>
      <p:sp>
        <p:nvSpPr>
          <p:cNvPr id="4" name="Text Placeholder 3"/>
          <p:cNvSpPr>
            <a:spLocks noGrp="1"/>
          </p:cNvSpPr>
          <p:nvPr>
            <p:ph type="body" sz="quarter" idx="11"/>
          </p:nvPr>
        </p:nvSpPr>
        <p:spPr>
          <a:xfrm>
            <a:off x="7478972" y="5312780"/>
            <a:ext cx="3976406" cy="566040"/>
          </a:xfrm>
        </p:spPr>
        <p:txBody>
          <a:bodyPr/>
          <a:lstStyle/>
          <a:p>
            <a:r>
              <a:rPr lang="en-US" altLang="zh-CN" b="1" dirty="0"/>
              <a:t>Figure 3-21  </a:t>
            </a:r>
            <a:r>
              <a:rPr lang="en-US" altLang="zh-CN" dirty="0"/>
              <a:t>Hierarchy of name servers</a:t>
            </a:r>
            <a:endParaRPr lang="zh-CN" altLang="en-US" dirty="0"/>
          </a:p>
        </p:txBody>
      </p:sp>
    </p:spTree>
    <p:extLst>
      <p:ext uri="{BB962C8B-B14F-4D97-AF65-F5344CB8AC3E}">
        <p14:creationId xmlns:p14="http://schemas.microsoft.com/office/powerpoint/2010/main" val="79570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Name Servers (3 of 4)</a:t>
            </a:r>
            <a:endParaRPr lang="zh-CN" altLang="en-US" dirty="0"/>
          </a:p>
        </p:txBody>
      </p:sp>
      <p:pic>
        <p:nvPicPr>
          <p:cNvPr id="5" name="Picture Placeholder 4" descr="A network diagram that shows how the queries for the website w w w dot m d c dot e d u is resolved on the Internet. This is a process know as name resolution. A client computer such queries a server which is a local D N S name resolver. The local D N S name resolver passes the query to the root D N S name server. The result of this query is passed on to the local D N S name resolver. The local D N S name resolver then queries the T L D D N S name server for dot e d u. This server responds with the required information. The local D N S name resolver now contacts the authoritative D N S name server for m d c dot e d u. Once, the response is received, it is sent to the client computer by the local D N S name resolv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90286" y="1909822"/>
            <a:ext cx="5817710" cy="3229337"/>
          </a:xfrm>
        </p:spPr>
      </p:pic>
      <p:sp>
        <p:nvSpPr>
          <p:cNvPr id="4" name="Text Placeholder 3"/>
          <p:cNvSpPr>
            <a:spLocks noGrp="1"/>
          </p:cNvSpPr>
          <p:nvPr>
            <p:ph type="body" sz="quarter" idx="11"/>
          </p:nvPr>
        </p:nvSpPr>
        <p:spPr>
          <a:xfrm>
            <a:off x="7478972" y="5266481"/>
            <a:ext cx="3976406" cy="612339"/>
          </a:xfrm>
        </p:spPr>
        <p:txBody>
          <a:bodyPr/>
          <a:lstStyle/>
          <a:p>
            <a:r>
              <a:rPr lang="en-US" altLang="zh-CN" b="1" dirty="0"/>
              <a:t>Figure 3-22  </a:t>
            </a:r>
            <a:r>
              <a:rPr lang="en-US" altLang="zh-CN" dirty="0"/>
              <a:t>Queries for name resolution of </a:t>
            </a:r>
            <a:r>
              <a:rPr lang="en-US" altLang="zh-CN" i="1" dirty="0"/>
              <a:t>www.mdc.edu</a:t>
            </a:r>
            <a:endParaRPr lang="zh-CN" altLang="en-US" i="1" dirty="0"/>
          </a:p>
        </p:txBody>
      </p:sp>
    </p:spTree>
    <p:extLst>
      <p:ext uri="{BB962C8B-B14F-4D97-AF65-F5344CB8AC3E}">
        <p14:creationId xmlns:p14="http://schemas.microsoft.com/office/powerpoint/2010/main" val="220665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Name Servers (4 of 4)</a:t>
            </a:r>
            <a:endParaRPr lang="zh-CN" altLang="en-US" dirty="0"/>
          </a:p>
        </p:txBody>
      </p:sp>
      <p:sp>
        <p:nvSpPr>
          <p:cNvPr id="3" name="Text Placeholder 2"/>
          <p:cNvSpPr>
            <a:spLocks noGrp="1"/>
          </p:cNvSpPr>
          <p:nvPr>
            <p:ph type="body" sz="quarter" idx="17"/>
          </p:nvPr>
        </p:nvSpPr>
        <p:spPr/>
        <p:txBody>
          <a:bodyPr/>
          <a:lstStyle/>
          <a:p>
            <a:r>
              <a:rPr lang="en-US" altLang="zh-CN" dirty="0"/>
              <a:t>Ways the resolution process can get more complex:</a:t>
            </a:r>
          </a:p>
          <a:p>
            <a:pPr lvl="1"/>
            <a:r>
              <a:rPr lang="en-US" altLang="zh-CN" dirty="0"/>
              <a:t>A caching server typically is not the same machine as the authoritative server</a:t>
            </a:r>
          </a:p>
          <a:p>
            <a:pPr lvl="2"/>
            <a:r>
              <a:rPr lang="en-US" altLang="zh-CN" dirty="0"/>
              <a:t>The caching server exists only to resolve names for its own local clients</a:t>
            </a:r>
          </a:p>
          <a:p>
            <a:pPr lvl="1"/>
            <a:r>
              <a:rPr lang="en-US" altLang="zh-CN" dirty="0"/>
              <a:t>Name servers within a company might not have access to root servers</a:t>
            </a:r>
          </a:p>
          <a:p>
            <a:pPr lvl="1"/>
            <a:r>
              <a:rPr lang="en-US" altLang="zh-CN" dirty="0"/>
              <a:t>A TLD name server might be aware of an intermediate name server rather than the authoritative name server</a:t>
            </a:r>
          </a:p>
          <a:p>
            <a:r>
              <a:rPr lang="en-US" altLang="zh-CN" dirty="0"/>
              <a:t>Two types of DNS requests:</a:t>
            </a:r>
          </a:p>
          <a:p>
            <a:pPr lvl="1"/>
            <a:r>
              <a:rPr lang="en-US" altLang="zh-CN" b="1" dirty="0"/>
              <a:t>Recursive lookup </a:t>
            </a:r>
            <a:r>
              <a:rPr lang="en-US" altLang="zh-CN" dirty="0"/>
              <a:t>– a query that demands a resolution or the answer “It can’t be found”</a:t>
            </a:r>
          </a:p>
          <a:p>
            <a:pPr lvl="1"/>
            <a:r>
              <a:rPr lang="en-US" altLang="zh-CN" b="1" dirty="0"/>
              <a:t>Iterative lookup </a:t>
            </a:r>
            <a:r>
              <a:rPr lang="en-US" altLang="zh-CN" dirty="0"/>
              <a:t>– a query where the local server issues queries to other servers</a:t>
            </a:r>
          </a:p>
          <a:p>
            <a:pPr lvl="2"/>
            <a:r>
              <a:rPr lang="en-US" altLang="zh-CN" dirty="0"/>
              <a:t>Other servers only provide information if they have it</a:t>
            </a:r>
          </a:p>
          <a:p>
            <a:pPr lvl="2"/>
            <a:r>
              <a:rPr lang="en-US" altLang="zh-CN" dirty="0"/>
              <a:t>Do not demand a resolution</a:t>
            </a:r>
          </a:p>
          <a:p>
            <a:endParaRPr lang="zh-CN" altLang="en-US" dirty="0"/>
          </a:p>
        </p:txBody>
      </p:sp>
    </p:spTree>
    <p:extLst>
      <p:ext uri="{BB962C8B-B14F-4D97-AF65-F5344CB8AC3E}">
        <p14:creationId xmlns:p14="http://schemas.microsoft.com/office/powerpoint/2010/main" val="414058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Resource Records in a DNS Database</a:t>
            </a:r>
            <a:endParaRPr lang="zh-CN" altLang="en-US" dirty="0"/>
          </a:p>
        </p:txBody>
      </p:sp>
      <p:sp>
        <p:nvSpPr>
          <p:cNvPr id="3" name="Text Placeholder 2"/>
          <p:cNvSpPr>
            <a:spLocks noGrp="1"/>
          </p:cNvSpPr>
          <p:nvPr>
            <p:ph type="body" sz="quarter" idx="17"/>
          </p:nvPr>
        </p:nvSpPr>
        <p:spPr/>
        <p:txBody>
          <a:bodyPr/>
          <a:lstStyle/>
          <a:p>
            <a:r>
              <a:rPr lang="en-US" altLang="zh-CN" dirty="0"/>
              <a:t>Several types of records, called resource records are kept in a DNS database:</a:t>
            </a:r>
          </a:p>
          <a:p>
            <a:pPr lvl="1"/>
            <a:r>
              <a:rPr lang="en-US" altLang="zh-CN" b="1" dirty="0"/>
              <a:t>SOA (start of authority) record </a:t>
            </a:r>
            <a:r>
              <a:rPr lang="en-US" altLang="zh-CN" dirty="0"/>
              <a:t>– gives information about the zone</a:t>
            </a:r>
          </a:p>
          <a:p>
            <a:pPr lvl="1"/>
            <a:r>
              <a:rPr lang="en-US" altLang="zh-CN" b="1" dirty="0"/>
              <a:t>A (address) record </a:t>
            </a:r>
            <a:r>
              <a:rPr lang="en-US" altLang="zh-CN" dirty="0"/>
              <a:t>– stores the name-to-address mapping for a host</a:t>
            </a:r>
          </a:p>
          <a:p>
            <a:pPr lvl="1"/>
            <a:r>
              <a:rPr lang="en-US" altLang="zh-CN" b="1" dirty="0"/>
              <a:t>AAAA (address) record </a:t>
            </a:r>
            <a:r>
              <a:rPr lang="en-US" altLang="zh-CN" dirty="0"/>
              <a:t>– holds the name-to-address mapping, the IP address is an IPv6 type IP address</a:t>
            </a:r>
          </a:p>
          <a:p>
            <a:pPr lvl="1"/>
            <a:r>
              <a:rPr lang="en-US" altLang="zh-CN" b="1" dirty="0"/>
              <a:t>CNAME (canonical Name) record</a:t>
            </a:r>
            <a:r>
              <a:rPr lang="en-US" altLang="zh-CN" dirty="0"/>
              <a:t> – holds alternative names for a host</a:t>
            </a:r>
          </a:p>
          <a:p>
            <a:pPr lvl="1"/>
            <a:r>
              <a:rPr lang="en-US" altLang="zh-CN" b="1" dirty="0"/>
              <a:t>PTR (pointer) record </a:t>
            </a:r>
            <a:r>
              <a:rPr lang="en-US" altLang="zh-CN" dirty="0"/>
              <a:t>– used for reverse lookups</a:t>
            </a:r>
          </a:p>
          <a:p>
            <a:pPr lvl="1"/>
            <a:r>
              <a:rPr lang="en-US" altLang="zh-CN" b="1" dirty="0"/>
              <a:t>NS (name Server) record </a:t>
            </a:r>
            <a:r>
              <a:rPr lang="en-US" altLang="zh-CN" dirty="0"/>
              <a:t>– indicates the authoritative name server for a domain</a:t>
            </a:r>
          </a:p>
          <a:p>
            <a:pPr lvl="1"/>
            <a:r>
              <a:rPr lang="en-US" altLang="zh-CN" b="1" dirty="0"/>
              <a:t>MX (mail exchanger) record </a:t>
            </a:r>
            <a:r>
              <a:rPr lang="en-US" altLang="zh-CN" dirty="0"/>
              <a:t>– identifies a mail server and is used for email traffic</a:t>
            </a:r>
          </a:p>
          <a:p>
            <a:pPr lvl="1"/>
            <a:r>
              <a:rPr lang="en-US" altLang="zh-CN" b="1" dirty="0"/>
              <a:t>SRV (service) record </a:t>
            </a:r>
            <a:r>
              <a:rPr lang="en-US" altLang="zh-CN" dirty="0"/>
              <a:t>– identifies the hostname and port of a computer that hosts a specific network services besides email</a:t>
            </a:r>
          </a:p>
          <a:p>
            <a:pPr lvl="1"/>
            <a:r>
              <a:rPr lang="en-US" altLang="zh-CN" b="1" dirty="0"/>
              <a:t>TXT (text) record </a:t>
            </a:r>
            <a:r>
              <a:rPr lang="en-US" altLang="zh-CN" dirty="0"/>
              <a:t>– holds any type of free-form text</a:t>
            </a:r>
          </a:p>
        </p:txBody>
      </p:sp>
    </p:spTree>
    <p:extLst>
      <p:ext uri="{BB962C8B-B14F-4D97-AF65-F5344CB8AC3E}">
        <p14:creationId xmlns:p14="http://schemas.microsoft.com/office/powerpoint/2010/main" val="3522586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Server Software</a:t>
            </a:r>
            <a:endParaRPr lang="zh-CN" altLang="en-US" dirty="0"/>
          </a:p>
        </p:txBody>
      </p:sp>
      <p:sp>
        <p:nvSpPr>
          <p:cNvPr id="3" name="Text Placeholder 2"/>
          <p:cNvSpPr>
            <a:spLocks noGrp="1"/>
          </p:cNvSpPr>
          <p:nvPr>
            <p:ph type="body" sz="quarter" idx="17"/>
          </p:nvPr>
        </p:nvSpPr>
        <p:spPr/>
        <p:txBody>
          <a:bodyPr/>
          <a:lstStyle/>
          <a:p>
            <a:r>
              <a:rPr lang="en-US" altLang="zh-CN" dirty="0"/>
              <a:t>BIND (Berkeley Internet Name Domain) is the most popular DNS server software</a:t>
            </a:r>
          </a:p>
          <a:p>
            <a:pPr lvl="1"/>
            <a:r>
              <a:rPr lang="en-US" altLang="zh-CN" dirty="0"/>
              <a:t>Open source - the term for software whose code is publicly available for use and modification</a:t>
            </a:r>
          </a:p>
          <a:p>
            <a:r>
              <a:rPr lang="en-US" altLang="zh-CN" dirty="0"/>
              <a:t>Microsoft DNS Server is a built-in DNS service in the Windows Server OS</a:t>
            </a:r>
          </a:p>
          <a:p>
            <a:r>
              <a:rPr lang="en-US" altLang="zh-CN" dirty="0"/>
              <a:t>Windows Server is capable of split-brain or split-horizon deployment, which is used to handle internal clients and external clients</a:t>
            </a:r>
          </a:p>
        </p:txBody>
      </p:sp>
    </p:spTree>
    <p:extLst>
      <p:ext uri="{BB962C8B-B14F-4D97-AF65-F5344CB8AC3E}">
        <p14:creationId xmlns:p14="http://schemas.microsoft.com/office/powerpoint/2010/main" val="214681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Addressing Overview</a:t>
            </a:r>
            <a:endParaRPr lang="zh-CN" altLang="en-US" dirty="0"/>
          </a:p>
        </p:txBody>
      </p:sp>
      <p:sp>
        <p:nvSpPr>
          <p:cNvPr id="3" name="Text Placeholder 2"/>
          <p:cNvSpPr>
            <a:spLocks noGrp="1"/>
          </p:cNvSpPr>
          <p:nvPr>
            <p:ph type="body" sz="quarter" idx="17"/>
          </p:nvPr>
        </p:nvSpPr>
        <p:spPr/>
        <p:txBody>
          <a:bodyPr/>
          <a:lstStyle/>
          <a:p>
            <a:r>
              <a:rPr lang="en-US" altLang="zh-CN" dirty="0"/>
              <a:t>There are four addressing methods:</a:t>
            </a:r>
          </a:p>
          <a:p>
            <a:pPr lvl="1"/>
            <a:r>
              <a:rPr lang="en-US" altLang="zh-CN" dirty="0"/>
              <a:t>Data link layer MAC (Media Access Control) address is 48 bits, written as six hex numbers separated by colons</a:t>
            </a:r>
          </a:p>
          <a:p>
            <a:pPr lvl="2"/>
            <a:r>
              <a:rPr lang="en-US" altLang="zh-CN" dirty="0"/>
              <a:t>It is also called a physical address</a:t>
            </a:r>
          </a:p>
          <a:p>
            <a:pPr lvl="2"/>
            <a:r>
              <a:rPr lang="en-US" altLang="zh-CN" dirty="0"/>
              <a:t>MAC addresses are embedded on every NIC in the world</a:t>
            </a:r>
          </a:p>
          <a:p>
            <a:pPr lvl="1"/>
            <a:r>
              <a:rPr lang="en-US" altLang="zh-CN" dirty="0"/>
              <a:t>Network layer IP (Internet Address) address can be used to find any computer in the world</a:t>
            </a:r>
          </a:p>
          <a:p>
            <a:pPr lvl="2"/>
            <a:r>
              <a:rPr lang="en-US" altLang="zh-CN" dirty="0"/>
              <a:t>IPv4 addresses have 32 bits and are written as four decimal numbers called octets</a:t>
            </a:r>
          </a:p>
          <a:p>
            <a:pPr lvl="2"/>
            <a:r>
              <a:rPr lang="en-US" altLang="zh-CN" dirty="0"/>
              <a:t>IPv6 addresses have 128 bits and are written as eight blocks of hexadecimal number</a:t>
            </a:r>
          </a:p>
          <a:p>
            <a:pPr lvl="1"/>
            <a:r>
              <a:rPr lang="en-US" altLang="zh-CN" dirty="0"/>
              <a:t>Transport layer port numbers are used to find applications</a:t>
            </a:r>
          </a:p>
          <a:p>
            <a:pPr lvl="1"/>
            <a:r>
              <a:rPr lang="en-US" altLang="zh-CN" dirty="0"/>
              <a:t>Application layer FQDNs, computer names, and host names</a:t>
            </a:r>
          </a:p>
          <a:p>
            <a:pPr lvl="2"/>
            <a:r>
              <a:rPr lang="en-US" altLang="zh-CN" dirty="0"/>
              <a:t>Fully qualified domain name (FQDN) – a unique character-based name</a:t>
            </a:r>
          </a:p>
          <a:p>
            <a:endParaRPr lang="zh-CN" altLang="en-US" dirty="0"/>
          </a:p>
        </p:txBody>
      </p:sp>
    </p:spTree>
    <p:extLst>
      <p:ext uri="{BB962C8B-B14F-4D97-AF65-F5344CB8AC3E}">
        <p14:creationId xmlns:p14="http://schemas.microsoft.com/office/powerpoint/2010/main" val="122339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Address Problems</a:t>
            </a:r>
            <a:endParaRPr lang="zh-CN" altLang="en-US" dirty="0"/>
          </a:p>
        </p:txBody>
      </p:sp>
      <p:pic>
        <p:nvPicPr>
          <p:cNvPr id="5" name="Picture Placeholder 4" descr="The Event Viewer window from Windows 10 that displays a list of administrative events that have occurred on a computer. A printer problem is listed and a diagnosis is provided for the same. The steps to fix the problem are also list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73280" y="1515385"/>
            <a:ext cx="5779008" cy="3663696"/>
          </a:xfrm>
        </p:spPr>
      </p:pic>
      <p:sp>
        <p:nvSpPr>
          <p:cNvPr id="4" name="Text Placeholder 3"/>
          <p:cNvSpPr>
            <a:spLocks noGrp="1"/>
          </p:cNvSpPr>
          <p:nvPr>
            <p:ph type="body" sz="quarter" idx="11"/>
          </p:nvPr>
        </p:nvSpPr>
        <p:spPr>
          <a:xfrm>
            <a:off x="7478972" y="5011838"/>
            <a:ext cx="3976406" cy="866982"/>
          </a:xfrm>
        </p:spPr>
        <p:txBody>
          <a:bodyPr/>
          <a:lstStyle/>
          <a:p>
            <a:r>
              <a:rPr lang="en-US" altLang="zh-CN" b="1" dirty="0"/>
              <a:t>Figure 3-24  </a:t>
            </a:r>
            <a:r>
              <a:rPr lang="en-US" altLang="zh-CN" dirty="0"/>
              <a:t>Event Viewer provided the diagnosis of a printer problem and recommended steps to fix the problem</a:t>
            </a:r>
            <a:endParaRPr lang="zh-CN" altLang="en-US" dirty="0"/>
          </a:p>
        </p:txBody>
      </p:sp>
    </p:spTree>
    <p:extLst>
      <p:ext uri="{BB962C8B-B14F-4D97-AF65-F5344CB8AC3E}">
        <p14:creationId xmlns:p14="http://schemas.microsoft.com/office/powerpoint/2010/main" val="2966695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(1 of 8)</a:t>
            </a:r>
            <a:endParaRPr lang="zh-CN" altLang="en-US" dirty="0"/>
          </a:p>
        </p:txBody>
      </p:sp>
      <p:sp>
        <p:nvSpPr>
          <p:cNvPr id="3" name="Text Placeholder 2"/>
          <p:cNvSpPr>
            <a:spLocks noGrp="1"/>
          </p:cNvSpPr>
          <p:nvPr>
            <p:ph type="body" sz="quarter" idx="17"/>
          </p:nvPr>
        </p:nvSpPr>
        <p:spPr/>
        <p:txBody>
          <a:bodyPr/>
          <a:lstStyle/>
          <a:p>
            <a:r>
              <a:rPr lang="en-US" altLang="zh-CN" dirty="0"/>
              <a:t>Command-line tools are a great resource to troubleshoot network problems</a:t>
            </a:r>
          </a:p>
          <a:p>
            <a:r>
              <a:rPr lang="en-US" altLang="zh-CN" b="1" dirty="0"/>
              <a:t>ping (Packet Internet Groper) </a:t>
            </a:r>
            <a:r>
              <a:rPr lang="en-US" altLang="zh-CN" dirty="0"/>
              <a:t>utility is used to verify that TCP/IP is:</a:t>
            </a:r>
          </a:p>
          <a:p>
            <a:pPr lvl="1"/>
            <a:r>
              <a:rPr lang="en-US" altLang="zh-CN" dirty="0"/>
              <a:t>Installed</a:t>
            </a:r>
          </a:p>
          <a:p>
            <a:pPr lvl="1"/>
            <a:r>
              <a:rPr lang="en-US" altLang="zh-CN" dirty="0"/>
              <a:t>Bound to the NIC</a:t>
            </a:r>
          </a:p>
          <a:p>
            <a:pPr lvl="1"/>
            <a:r>
              <a:rPr lang="en-US" altLang="zh-CN" dirty="0"/>
              <a:t>Configured correctly</a:t>
            </a:r>
          </a:p>
          <a:p>
            <a:pPr lvl="1"/>
            <a:r>
              <a:rPr lang="en-US" altLang="zh-CN" dirty="0"/>
              <a:t>Communicating with the network</a:t>
            </a:r>
          </a:p>
          <a:p>
            <a:r>
              <a:rPr lang="en-US" altLang="zh-CN" dirty="0"/>
              <a:t>The ping utility sends out a signal called an echo request to another device (request for a response)</a:t>
            </a:r>
          </a:p>
          <a:p>
            <a:pPr lvl="1"/>
            <a:r>
              <a:rPr lang="en-US" altLang="zh-CN" dirty="0"/>
              <a:t>The other computer responds in the form of an echo reply</a:t>
            </a:r>
          </a:p>
          <a:p>
            <a:r>
              <a:rPr lang="en-US" altLang="zh-CN" b="1" dirty="0"/>
              <a:t>ICMP (Internet Control Message Protocol) </a:t>
            </a:r>
            <a:r>
              <a:rPr lang="en-US" altLang="zh-CN" dirty="0"/>
              <a:t>is the protocol used by the echo request/reply to carry error messages and information about the network</a:t>
            </a:r>
          </a:p>
          <a:p>
            <a:endParaRPr lang="zh-CN" altLang="en-US" dirty="0"/>
          </a:p>
        </p:txBody>
      </p:sp>
    </p:spTree>
    <p:extLst>
      <p:ext uri="{BB962C8B-B14F-4D97-AF65-F5344CB8AC3E}">
        <p14:creationId xmlns:p14="http://schemas.microsoft.com/office/powerpoint/2010/main" val="63958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(2 of 8)</a:t>
            </a:r>
            <a:endParaRPr lang="zh-CN" altLang="en-US" dirty="0"/>
          </a:p>
        </p:txBody>
      </p:sp>
      <p:sp>
        <p:nvSpPr>
          <p:cNvPr id="3" name="Text Placeholder 2"/>
          <p:cNvSpPr>
            <a:spLocks noGrp="1"/>
          </p:cNvSpPr>
          <p:nvPr>
            <p:ph type="body" sz="quarter" idx="17"/>
          </p:nvPr>
        </p:nvSpPr>
        <p:spPr/>
        <p:txBody>
          <a:bodyPr/>
          <a:lstStyle/>
          <a:p>
            <a:r>
              <a:rPr lang="en-US" altLang="zh-CN" dirty="0"/>
              <a:t>IPv6 networks use a version of ICMP called ICMPv6</a:t>
            </a:r>
          </a:p>
          <a:p>
            <a:pPr lvl="1"/>
            <a:r>
              <a:rPr lang="en-US" altLang="zh-CN" dirty="0"/>
              <a:t>ping6 – on Linux computers running IPv6, use </a:t>
            </a:r>
            <a:r>
              <a:rPr lang="en-US" altLang="zh-CN" dirty="0">
                <a:latin typeface="Courier New" panose="02070309020205020404" pitchFamily="49" charset="0"/>
                <a:cs typeface="Courier New" panose="02070309020205020404" pitchFamily="49" charset="0"/>
              </a:rPr>
              <a:t>ping6</a:t>
            </a:r>
            <a:r>
              <a:rPr lang="en-US" altLang="zh-CN" dirty="0"/>
              <a:t> to verify whether an IPv6 host is available</a:t>
            </a:r>
          </a:p>
          <a:p>
            <a:pPr lvl="1"/>
            <a:r>
              <a:rPr lang="en-US" altLang="zh-CN" dirty="0"/>
              <a:t>ping -6 – on  Windows computers, use </a:t>
            </a:r>
            <a:r>
              <a:rPr lang="en-US" altLang="zh-CN" dirty="0">
                <a:latin typeface="Courier New" panose="02070309020205020404" pitchFamily="49" charset="0"/>
                <a:cs typeface="Courier New" panose="02070309020205020404" pitchFamily="49" charset="0"/>
              </a:rPr>
              <a:t>ping</a:t>
            </a:r>
            <a:r>
              <a:rPr lang="en-US" altLang="zh-CN" dirty="0"/>
              <a:t> with the </a:t>
            </a:r>
            <a:r>
              <a:rPr lang="en-US" altLang="zh-CN" dirty="0">
                <a:latin typeface="Courier New" panose="02070309020205020404" pitchFamily="49" charset="0"/>
                <a:cs typeface="Courier New" panose="02070309020205020404" pitchFamily="49" charset="0"/>
              </a:rPr>
              <a:t>-6</a:t>
            </a:r>
            <a:r>
              <a:rPr lang="en-US" altLang="zh-CN" dirty="0"/>
              <a:t> switch to verify connectivity on IPv6 networks</a:t>
            </a:r>
          </a:p>
          <a:p>
            <a:r>
              <a:rPr lang="en-US" altLang="zh-CN" dirty="0"/>
              <a:t>For the </a:t>
            </a:r>
            <a:r>
              <a:rPr lang="en-US" altLang="zh-CN" dirty="0">
                <a:latin typeface="Courier New" panose="02070309020205020404" pitchFamily="49" charset="0"/>
                <a:cs typeface="Courier New" panose="02070309020205020404" pitchFamily="49" charset="0"/>
              </a:rPr>
              <a:t>ping6</a:t>
            </a:r>
            <a:r>
              <a:rPr lang="en-US" altLang="zh-CN" dirty="0"/>
              <a:t> and </a:t>
            </a:r>
            <a:r>
              <a:rPr lang="en-US" altLang="zh-CN" dirty="0">
                <a:latin typeface="Courier New" panose="02070309020205020404" pitchFamily="49" charset="0"/>
                <a:cs typeface="Courier New" panose="02070309020205020404" pitchFamily="49" charset="0"/>
              </a:rPr>
              <a:t>ping -6</a:t>
            </a:r>
            <a:r>
              <a:rPr lang="en-US" altLang="zh-CN" dirty="0"/>
              <a:t> commands to work over the Internet, you must have access to the IPv6 Internet</a:t>
            </a:r>
          </a:p>
        </p:txBody>
      </p:sp>
    </p:spTree>
    <p:extLst>
      <p:ext uri="{BB962C8B-B14F-4D97-AF65-F5344CB8AC3E}">
        <p14:creationId xmlns:p14="http://schemas.microsoft.com/office/powerpoint/2010/main" val="261351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(3 of 8)</a:t>
            </a:r>
            <a:endParaRPr lang="zh-CN" altLang="en-US" dirty="0"/>
          </a:p>
        </p:txBody>
      </p:sp>
      <p:sp>
        <p:nvSpPr>
          <p:cNvPr id="3" name="Text Placeholder 2"/>
          <p:cNvSpPr>
            <a:spLocks noGrp="1"/>
          </p:cNvSpPr>
          <p:nvPr>
            <p:ph type="body" sz="quarter" idx="17"/>
          </p:nvPr>
        </p:nvSpPr>
        <p:spPr/>
        <p:txBody>
          <a:bodyPr/>
          <a:lstStyle/>
          <a:p>
            <a:r>
              <a:rPr lang="en-US" altLang="zh-CN" dirty="0"/>
              <a:t>The </a:t>
            </a:r>
            <a:r>
              <a:rPr lang="en-US" altLang="zh-CN" b="1" dirty="0">
                <a:latin typeface="Courier New" panose="02070309020205020404" pitchFamily="49" charset="0"/>
                <a:cs typeface="Courier New" panose="02070309020205020404" pitchFamily="49" charset="0"/>
              </a:rPr>
              <a:t>ipconfig</a:t>
            </a:r>
            <a:r>
              <a:rPr lang="en-US" altLang="zh-CN" b="1" dirty="0"/>
              <a:t> </a:t>
            </a:r>
            <a:r>
              <a:rPr lang="en-US" altLang="zh-CN" dirty="0"/>
              <a:t>command shows current TCP/IP addressing and domain name information on a Windows computer</a:t>
            </a:r>
          </a:p>
          <a:p>
            <a:pPr lvl="1"/>
            <a:r>
              <a:rPr lang="en-US" altLang="zh-CN" dirty="0"/>
              <a:t>Use </a:t>
            </a:r>
            <a:r>
              <a:rPr lang="en-US" altLang="zh-CN" dirty="0">
                <a:latin typeface="Courier New" panose="02070309020205020404" pitchFamily="49" charset="0"/>
                <a:cs typeface="Courier New" panose="02070309020205020404" pitchFamily="49" charset="0"/>
              </a:rPr>
              <a:t>ipconfig/all</a:t>
            </a:r>
            <a:r>
              <a:rPr lang="en-US" altLang="zh-CN" dirty="0"/>
              <a:t> to see a more complete summary of TCP/IP addressing information</a:t>
            </a:r>
          </a:p>
        </p:txBody>
      </p:sp>
    </p:spTree>
    <p:extLst>
      <p:ext uri="{BB962C8B-B14F-4D97-AF65-F5344CB8AC3E}">
        <p14:creationId xmlns:p14="http://schemas.microsoft.com/office/powerpoint/2010/main" val="427648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(4 of 8)</a:t>
            </a:r>
            <a:endParaRPr lang="zh-CN" altLang="en-US" dirty="0"/>
          </a:p>
        </p:txBody>
      </p:sp>
      <p:pic>
        <p:nvPicPr>
          <p:cNvPr id="5" name="Picture Placeholder 4" descr="The output of executing the i p config with the forward slash all switch is displayed in a Power Shell command line window. More information that using the i p config command is displayed. The MAC address used by the Wi-Fi adapter, the I P address of the D H C P server and D N S server are display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79246" y="2071868"/>
            <a:ext cx="5966587" cy="2867578"/>
          </a:xfrm>
        </p:spPr>
      </p:pic>
      <p:sp>
        <p:nvSpPr>
          <p:cNvPr id="4" name="Text Placeholder 3"/>
          <p:cNvSpPr>
            <a:spLocks noGrp="1"/>
          </p:cNvSpPr>
          <p:nvPr>
            <p:ph type="body" sz="quarter" idx="11"/>
          </p:nvPr>
        </p:nvSpPr>
        <p:spPr>
          <a:xfrm>
            <a:off x="7478972" y="5266481"/>
            <a:ext cx="3976406" cy="612339"/>
          </a:xfrm>
        </p:spPr>
        <p:txBody>
          <a:bodyPr/>
          <a:lstStyle/>
          <a:p>
            <a:r>
              <a:rPr lang="en-US" altLang="zh-CN" b="1" dirty="0"/>
              <a:t>Figure 3-29  </a:t>
            </a:r>
            <a:r>
              <a:rPr lang="en-US" altLang="zh-CN" dirty="0">
                <a:latin typeface="Courier New" panose="02070309020205020404" pitchFamily="49" charset="0"/>
                <a:cs typeface="Courier New" panose="02070309020205020404" pitchFamily="49" charset="0"/>
              </a:rPr>
              <a:t>ipconfig /all </a:t>
            </a:r>
            <a:r>
              <a:rPr lang="en-US" altLang="zh-CN" dirty="0"/>
              <a:t>gives more information than ipconfig by itself</a:t>
            </a:r>
            <a:endParaRPr lang="zh-CN" altLang="en-US" dirty="0"/>
          </a:p>
        </p:txBody>
      </p:sp>
    </p:spTree>
    <p:extLst>
      <p:ext uri="{BB962C8B-B14F-4D97-AF65-F5344CB8AC3E}">
        <p14:creationId xmlns:p14="http://schemas.microsoft.com/office/powerpoint/2010/main" val="1123520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(5 of 8)</a:t>
            </a:r>
            <a:endParaRPr lang="zh-CN" altLang="en-US" dirty="0"/>
          </a:p>
        </p:txBody>
      </p:sp>
      <p:sp>
        <p:nvSpPr>
          <p:cNvPr id="3" name="Text Placeholder 2"/>
          <p:cNvSpPr>
            <a:spLocks noGrp="1"/>
          </p:cNvSpPr>
          <p:nvPr>
            <p:ph type="body" sz="quarter" idx="17"/>
          </p:nvPr>
        </p:nvSpPr>
        <p:spPr/>
        <p:txBody>
          <a:bodyPr/>
          <a:lstStyle/>
          <a:p>
            <a:r>
              <a:rPr lang="en-US" altLang="zh-CN" dirty="0"/>
              <a:t>Use the </a:t>
            </a:r>
            <a:r>
              <a:rPr lang="en-US" altLang="zh-CN" dirty="0">
                <a:latin typeface="Courier New" panose="02070309020205020404" pitchFamily="49" charset="0"/>
                <a:cs typeface="Courier New" panose="02070309020205020404" pitchFamily="49" charset="0"/>
              </a:rPr>
              <a:t>ip </a:t>
            </a:r>
            <a:r>
              <a:rPr lang="en-US" altLang="zh-CN" dirty="0"/>
              <a:t>utility to view and manage TCP/IP settings</a:t>
            </a:r>
          </a:p>
          <a:p>
            <a:r>
              <a:rPr lang="en-US" altLang="zh-CN" dirty="0"/>
              <a:t>The </a:t>
            </a:r>
            <a:r>
              <a:rPr lang="en-US" altLang="zh-CN" dirty="0">
                <a:latin typeface="Courier New" panose="02070309020205020404" pitchFamily="49" charset="0"/>
                <a:cs typeface="Courier New" panose="02070309020205020404" pitchFamily="49" charset="0"/>
              </a:rPr>
              <a:t>ip</a:t>
            </a:r>
            <a:r>
              <a:rPr lang="en-US" altLang="zh-CN" dirty="0"/>
              <a:t> utility is only available on UNIX and Linux systems</a:t>
            </a:r>
          </a:p>
          <a:p>
            <a:r>
              <a:rPr lang="en-US" altLang="zh-CN" dirty="0"/>
              <a:t>Any </a:t>
            </a:r>
            <a:r>
              <a:rPr lang="en-US" altLang="zh-CN" dirty="0">
                <a:latin typeface="Courier New" panose="02070309020205020404" pitchFamily="49" charset="0"/>
                <a:cs typeface="Courier New" panose="02070309020205020404" pitchFamily="49" charset="0"/>
              </a:rPr>
              <a:t>ip</a:t>
            </a:r>
            <a:r>
              <a:rPr lang="en-US" altLang="zh-CN" dirty="0"/>
              <a:t> commands that change the state of a link require elevated privileges</a:t>
            </a:r>
          </a:p>
          <a:p>
            <a:pPr lvl="1"/>
            <a:r>
              <a:rPr lang="en-US" altLang="zh-CN" dirty="0"/>
              <a:t>This is accomplished by logging in as the root user or by temporarily elevating the current user's privileges with the </a:t>
            </a:r>
            <a:r>
              <a:rPr lang="en-US" altLang="zh-CN" dirty="0">
                <a:latin typeface="Courier New" panose="02070309020205020404" pitchFamily="49" charset="0"/>
                <a:cs typeface="Courier New" panose="02070309020205020404" pitchFamily="49" charset="0"/>
              </a:rPr>
              <a:t>sudo</a:t>
            </a:r>
            <a:r>
              <a:rPr lang="en-US" altLang="zh-CN" dirty="0"/>
              <a:t> (superuser do) command</a:t>
            </a:r>
          </a:p>
          <a:p>
            <a:r>
              <a:rPr lang="en-US" altLang="zh-CN" dirty="0">
                <a:latin typeface="Courier New" panose="02070309020205020404" pitchFamily="49" charset="0"/>
                <a:cs typeface="Courier New" panose="02070309020205020404" pitchFamily="49" charset="0"/>
              </a:rPr>
              <a:t>ifconfig</a:t>
            </a:r>
            <a:r>
              <a:rPr lang="en-US" altLang="zh-CN" dirty="0"/>
              <a:t> is a similar utility used to view and manage TCP/IP settings</a:t>
            </a:r>
          </a:p>
          <a:p>
            <a:r>
              <a:rPr lang="en-US" altLang="zh-CN" dirty="0"/>
              <a:t>If your Linux or UNIX system provides a GUI</a:t>
            </a:r>
          </a:p>
          <a:p>
            <a:pPr lvl="1"/>
            <a:r>
              <a:rPr lang="en-US" altLang="zh-CN" dirty="0"/>
              <a:t>Open a shell prompt, then type </a:t>
            </a:r>
            <a:r>
              <a:rPr lang="en-US" altLang="zh-CN" dirty="0">
                <a:latin typeface="Courier New" panose="02070309020205020404" pitchFamily="49" charset="0"/>
                <a:cs typeface="Courier New" panose="02070309020205020404" pitchFamily="49" charset="0"/>
              </a:rPr>
              <a:t>ifconfig</a:t>
            </a:r>
          </a:p>
          <a:p>
            <a:endParaRPr lang="zh-CN" altLang="en-US" dirty="0"/>
          </a:p>
        </p:txBody>
      </p:sp>
    </p:spTree>
    <p:extLst>
      <p:ext uri="{BB962C8B-B14F-4D97-AF65-F5344CB8AC3E}">
        <p14:creationId xmlns:p14="http://schemas.microsoft.com/office/powerpoint/2010/main" val="106435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(6 of 8)</a:t>
            </a:r>
            <a:endParaRPr lang="zh-CN" altLang="en-US" dirty="0"/>
          </a:p>
        </p:txBody>
      </p:sp>
      <p:pic>
        <p:nvPicPr>
          <p:cNvPr id="5" name="Picture Placeholder 4" descr="The output of running the host name command in a terminal window with different arguments on a Linux Virtual Machine is demonstrated. The hostname command in itself displays the name of the computer as jill west hyphen Virtual hyphen Machine. The command host name hyphen uppercase A displays the fully qualified domain name of the computer as jill west hyphen Virtual hyphen Machine dot m s home dot net. The command host name hyphen uppercase I displays the I P address of the system as 192 dot 168 dot 201 dot 186. The host name of the computer is changed by entering the command sudo host name jill west. After changing the host name, entering the command host name displays the host name of the computer as jill wes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51267" y="1643605"/>
            <a:ext cx="6135198" cy="3326205"/>
          </a:xfrm>
        </p:spPr>
      </p:pic>
      <p:sp>
        <p:nvSpPr>
          <p:cNvPr id="4" name="Text Placeholder 3"/>
          <p:cNvSpPr>
            <a:spLocks noGrp="1"/>
          </p:cNvSpPr>
          <p:nvPr>
            <p:ph type="body" sz="quarter" idx="11"/>
          </p:nvPr>
        </p:nvSpPr>
        <p:spPr>
          <a:xfrm>
            <a:off x="7478972" y="5197033"/>
            <a:ext cx="3976406" cy="681787"/>
          </a:xfrm>
        </p:spPr>
        <p:txBody>
          <a:bodyPr/>
          <a:lstStyle/>
          <a:p>
            <a:r>
              <a:rPr lang="en-US" altLang="zh-CN" b="1" dirty="0"/>
              <a:t>Figure 3-32  </a:t>
            </a:r>
            <a:r>
              <a:rPr lang="en-US" altLang="zh-CN" dirty="0"/>
              <a:t>Use </a:t>
            </a:r>
            <a:r>
              <a:rPr lang="en-US" altLang="zh-CN" dirty="0">
                <a:latin typeface="Courier New" panose="02070309020205020404" pitchFamily="49" charset="0"/>
                <a:cs typeface="Courier New" panose="02070309020205020404" pitchFamily="49" charset="0"/>
              </a:rPr>
              <a:t>hostname</a:t>
            </a:r>
            <a:r>
              <a:rPr lang="en-US" altLang="zh-CN" dirty="0"/>
              <a:t> to view or change a device’s host name</a:t>
            </a:r>
            <a:endParaRPr lang="zh-CN" altLang="en-US" dirty="0"/>
          </a:p>
        </p:txBody>
      </p:sp>
    </p:spTree>
    <p:extLst>
      <p:ext uri="{BB962C8B-B14F-4D97-AF65-F5344CB8AC3E}">
        <p14:creationId xmlns:p14="http://schemas.microsoft.com/office/powerpoint/2010/main" val="1122789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(7 of 8)</a:t>
            </a:r>
            <a:endParaRPr lang="zh-CN" altLang="en-US" dirty="0"/>
          </a:p>
        </p:txBody>
      </p:sp>
      <p:sp>
        <p:nvSpPr>
          <p:cNvPr id="3" name="Text Placeholder 2"/>
          <p:cNvSpPr>
            <a:spLocks noGrp="1"/>
          </p:cNvSpPr>
          <p:nvPr>
            <p:ph type="body" sz="quarter" idx="17"/>
          </p:nvPr>
        </p:nvSpPr>
        <p:spPr/>
        <p:txBody>
          <a:bodyPr/>
          <a:lstStyle/>
          <a:p>
            <a:r>
              <a:rPr lang="en-US" altLang="zh-CN" dirty="0"/>
              <a:t>The </a:t>
            </a:r>
            <a:r>
              <a:rPr lang="en-US" altLang="zh-CN" dirty="0">
                <a:latin typeface="Courier New" panose="02070309020205020404" pitchFamily="49" charset="0"/>
                <a:cs typeface="Courier New" panose="02070309020205020404" pitchFamily="49" charset="0"/>
              </a:rPr>
              <a:t>nslookup</a:t>
            </a:r>
            <a:r>
              <a:rPr lang="en-US" altLang="zh-CN" dirty="0"/>
              <a:t> (name space lookup) utility allows you to query the DNS database from any computer on a network</a:t>
            </a:r>
          </a:p>
          <a:p>
            <a:pPr lvl="1"/>
            <a:r>
              <a:rPr lang="en-US" altLang="zh-CN" dirty="0"/>
              <a:t>To find the host name of a device by specifying its IP address, or vice versa</a:t>
            </a:r>
          </a:p>
          <a:p>
            <a:pPr lvl="1"/>
            <a:r>
              <a:rPr lang="en-US" altLang="zh-CN" dirty="0"/>
              <a:t>It is useful for verifying a host is configured correctly or for troubleshooting DNS resolution problems</a:t>
            </a:r>
          </a:p>
          <a:p>
            <a:r>
              <a:rPr lang="en-US" altLang="zh-CN" dirty="0"/>
              <a:t>Reverse DNS lookup - to find the host name of a device whose IP address you know</a:t>
            </a:r>
          </a:p>
          <a:p>
            <a:pPr lvl="1"/>
            <a:r>
              <a:rPr lang="en-US" altLang="zh-CN" dirty="0">
                <a:latin typeface="Courier New" panose="02070309020205020404" pitchFamily="49" charset="0"/>
                <a:cs typeface="Courier New" panose="02070309020205020404" pitchFamily="49" charset="0"/>
              </a:rPr>
              <a:t>nslookup 69.23.208.74</a:t>
            </a:r>
          </a:p>
          <a:p>
            <a:r>
              <a:rPr lang="en-US" altLang="zh-CN" dirty="0"/>
              <a:t>The nslookup utility is available in two modes:</a:t>
            </a:r>
          </a:p>
          <a:p>
            <a:pPr lvl="1"/>
            <a:r>
              <a:rPr lang="en-US" altLang="zh-CN" dirty="0"/>
              <a:t>Interactive - to test multiple DNS servers at one time</a:t>
            </a:r>
          </a:p>
          <a:p>
            <a:pPr lvl="1"/>
            <a:r>
              <a:rPr lang="en-US" altLang="zh-CN" dirty="0"/>
              <a:t>Noninteractive - test a single DNS server</a:t>
            </a:r>
          </a:p>
          <a:p>
            <a:r>
              <a:rPr lang="en-US" altLang="zh-CN" dirty="0"/>
              <a:t>You can change DNS servers from within interactive mode with the server subcommand and specifying the IP address of the new DNS server</a:t>
            </a:r>
          </a:p>
          <a:p>
            <a:r>
              <a:rPr lang="en-US" altLang="zh-CN" dirty="0"/>
              <a:t>To exit nslookup’s interactive mode, enter </a:t>
            </a:r>
            <a:r>
              <a:rPr lang="en-US" altLang="zh-CN" dirty="0">
                <a:latin typeface="Courier New" panose="02070309020205020404" pitchFamily="49" charset="0"/>
                <a:cs typeface="Courier New" panose="02070309020205020404" pitchFamily="49" charset="0"/>
              </a:rPr>
              <a:t>exit</a:t>
            </a:r>
          </a:p>
          <a:p>
            <a:pPr lvl="1"/>
            <a:endParaRPr lang="en-US" altLang="zh-CN" dirty="0"/>
          </a:p>
        </p:txBody>
      </p:sp>
    </p:spTree>
    <p:extLst>
      <p:ext uri="{BB962C8B-B14F-4D97-AF65-F5344CB8AC3E}">
        <p14:creationId xmlns:p14="http://schemas.microsoft.com/office/powerpoint/2010/main" val="85595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Tools (8 of 8)</a:t>
            </a:r>
            <a:endParaRPr lang="zh-CN" altLang="en-US" dirty="0"/>
          </a:p>
        </p:txBody>
      </p:sp>
      <p:sp>
        <p:nvSpPr>
          <p:cNvPr id="3" name="Text Placeholder 2"/>
          <p:cNvSpPr>
            <a:spLocks noGrp="1"/>
          </p:cNvSpPr>
          <p:nvPr>
            <p:ph type="body" sz="quarter" idx="17"/>
          </p:nvPr>
        </p:nvSpPr>
        <p:spPr/>
        <p:txBody>
          <a:bodyPr/>
          <a:lstStyle/>
          <a:p>
            <a:r>
              <a:rPr lang="en-US" altLang="zh-CN" dirty="0"/>
              <a:t>The </a:t>
            </a:r>
            <a:r>
              <a:rPr lang="en-US" altLang="zh-CN" b="1" dirty="0"/>
              <a:t>dig (domain information groper) </a:t>
            </a:r>
            <a:r>
              <a:rPr lang="en-US" altLang="zh-CN" dirty="0"/>
              <a:t>utility is available on Linux and macOS</a:t>
            </a:r>
          </a:p>
          <a:p>
            <a:pPr lvl="1"/>
            <a:r>
              <a:rPr lang="en-US" altLang="zh-CN" dirty="0">
                <a:cs typeface="Courier New" panose="02070309020205020404" pitchFamily="49" charset="0"/>
              </a:rPr>
              <a:t>Provides more detailed information than nslookup and uses more reliable sources of information to output its results</a:t>
            </a:r>
          </a:p>
          <a:p>
            <a:r>
              <a:rPr lang="en-US" altLang="zh-CN" dirty="0"/>
              <a:t>Use dig to query DNS nameservers for information about host addresses and other DNS records</a:t>
            </a:r>
          </a:p>
          <a:p>
            <a:r>
              <a:rPr lang="en-US" altLang="zh-CN" dirty="0"/>
              <a:t>An </a:t>
            </a:r>
            <a:r>
              <a:rPr lang="en-US" altLang="zh-CN" b="1" dirty="0"/>
              <a:t>IP scanner </a:t>
            </a:r>
            <a:r>
              <a:rPr lang="en-US" altLang="zh-CN" dirty="0"/>
              <a:t>can be used to gather information about all devices connected to a network</a:t>
            </a:r>
          </a:p>
        </p:txBody>
      </p:sp>
    </p:spTree>
    <p:extLst>
      <p:ext uri="{BB962C8B-B14F-4D97-AF65-F5344CB8AC3E}">
        <p14:creationId xmlns:p14="http://schemas.microsoft.com/office/powerpoint/2010/main" val="1937829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 Network Issues (1 of 2)</a:t>
            </a:r>
            <a:endParaRPr lang="zh-CN" altLang="en-US" dirty="0"/>
          </a:p>
        </p:txBody>
      </p:sp>
      <p:sp>
        <p:nvSpPr>
          <p:cNvPr id="3" name="Text Placeholder 2"/>
          <p:cNvSpPr>
            <a:spLocks noGrp="1"/>
          </p:cNvSpPr>
          <p:nvPr>
            <p:ph type="body" sz="quarter" idx="17"/>
          </p:nvPr>
        </p:nvSpPr>
        <p:spPr/>
        <p:txBody>
          <a:bodyPr/>
          <a:lstStyle/>
          <a:p>
            <a:r>
              <a:rPr lang="en-US" altLang="zh-CN" dirty="0"/>
              <a:t>Incorrect time</a:t>
            </a:r>
          </a:p>
          <a:p>
            <a:pPr lvl="1"/>
            <a:r>
              <a:rPr lang="en-US" altLang="zh-CN" dirty="0"/>
              <a:t>Check a domain computer’s time source from a Command Prompt window by entering </a:t>
            </a:r>
            <a:r>
              <a:rPr lang="en-US" altLang="zh-CN" dirty="0">
                <a:latin typeface="Courier New" panose="02070309020205020404" pitchFamily="49" charset="0"/>
                <a:cs typeface="Courier New" panose="02070309020205020404" pitchFamily="49" charset="0"/>
              </a:rPr>
              <a:t>w32tm /query /source</a:t>
            </a:r>
          </a:p>
          <a:p>
            <a:r>
              <a:rPr lang="en-US" altLang="zh-CN" dirty="0"/>
              <a:t>DHCP Issues</a:t>
            </a:r>
          </a:p>
          <a:p>
            <a:pPr lvl="1"/>
            <a:r>
              <a:rPr lang="en-US" altLang="zh-CN" dirty="0">
                <a:cs typeface="Courier New" panose="02070309020205020404" pitchFamily="49" charset="0"/>
              </a:rPr>
              <a:t>If you are getting DHCP errors or if multiple clients are having trouble connecting to the network, try the following:</a:t>
            </a:r>
          </a:p>
          <a:p>
            <a:pPr lvl="2"/>
            <a:r>
              <a:rPr lang="en-US" altLang="zh-CN" dirty="0">
                <a:cs typeface="Courier New" panose="02070309020205020404" pitchFamily="49" charset="0"/>
              </a:rPr>
              <a:t>Check the settings on your DHCP server</a:t>
            </a:r>
          </a:p>
          <a:p>
            <a:pPr lvl="2"/>
            <a:r>
              <a:rPr lang="en-US" altLang="zh-CN" dirty="0">
                <a:cs typeface="Courier New" panose="02070309020205020404" pitchFamily="49" charset="0"/>
              </a:rPr>
              <a:t>Make sure the DHCP scope is large enough to account for the number of clients the network must support</a:t>
            </a:r>
          </a:p>
          <a:p>
            <a:pPr lvl="1"/>
            <a:r>
              <a:rPr lang="en-US" altLang="zh-CN" dirty="0">
                <a:cs typeface="Courier New" panose="02070309020205020404" pitchFamily="49" charset="0"/>
              </a:rPr>
              <a:t>Consider implementing a shorter lease time on larger networks</a:t>
            </a:r>
          </a:p>
          <a:p>
            <a:pPr lvl="1"/>
            <a:endParaRPr lang="en-US" altLang="zh-C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827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MAC Addresses (1 of 2)</a:t>
            </a:r>
            <a:endParaRPr lang="zh-CN" altLang="en-US" dirty="0"/>
          </a:p>
        </p:txBody>
      </p:sp>
      <p:sp>
        <p:nvSpPr>
          <p:cNvPr id="3" name="Text Placeholder 2"/>
          <p:cNvSpPr>
            <a:spLocks noGrp="1"/>
          </p:cNvSpPr>
          <p:nvPr>
            <p:ph type="body" sz="quarter" idx="17"/>
          </p:nvPr>
        </p:nvSpPr>
        <p:spPr/>
        <p:txBody>
          <a:bodyPr/>
          <a:lstStyle/>
          <a:p>
            <a:r>
              <a:rPr lang="en-US" altLang="zh-CN" dirty="0"/>
              <a:t>Traditional MAC addresses contain two parts</a:t>
            </a:r>
          </a:p>
          <a:p>
            <a:pPr lvl="1"/>
            <a:r>
              <a:rPr lang="en-US" altLang="zh-CN" dirty="0"/>
              <a:t>The first 24 bits are known as the </a:t>
            </a:r>
            <a:r>
              <a:rPr lang="en-US" altLang="zh-CN" b="1" dirty="0"/>
              <a:t>OUI (Organizationally Unique Identifier) </a:t>
            </a:r>
            <a:r>
              <a:rPr lang="en-US" altLang="zh-CN" dirty="0"/>
              <a:t>or manufacturer-ID</a:t>
            </a:r>
          </a:p>
          <a:p>
            <a:pPr lvl="2"/>
            <a:r>
              <a:rPr lang="en-US" altLang="zh-CN" dirty="0"/>
              <a:t>This part is assigned by the IEEE</a:t>
            </a:r>
          </a:p>
          <a:p>
            <a:pPr lvl="1"/>
            <a:r>
              <a:rPr lang="en-US" altLang="zh-CN" dirty="0"/>
              <a:t>The last 24 bits make up the </a:t>
            </a:r>
            <a:r>
              <a:rPr lang="en-US" altLang="zh-CN" b="1" dirty="0"/>
              <a:t>extension identifier </a:t>
            </a:r>
            <a:r>
              <a:rPr lang="en-US" altLang="zh-CN" dirty="0"/>
              <a:t>or </a:t>
            </a:r>
            <a:r>
              <a:rPr lang="en-US" altLang="zh-CN" b="1" dirty="0"/>
              <a:t>device ID</a:t>
            </a:r>
          </a:p>
          <a:p>
            <a:pPr lvl="2"/>
            <a:r>
              <a:rPr lang="en-US" altLang="zh-CN" dirty="0"/>
              <a:t>Manufacturer’s assign each NIC a unique device ID</a:t>
            </a:r>
          </a:p>
          <a:p>
            <a:r>
              <a:rPr lang="en-US" altLang="zh-CN" dirty="0"/>
              <a:t>Switches use MAC addresses to identify devices on the local area network</a:t>
            </a:r>
            <a:endParaRPr lang="zh-CN" altLang="en-US" dirty="0"/>
          </a:p>
        </p:txBody>
      </p:sp>
    </p:spTree>
    <p:extLst>
      <p:ext uri="{BB962C8B-B14F-4D97-AF65-F5344CB8AC3E}">
        <p14:creationId xmlns:p14="http://schemas.microsoft.com/office/powerpoint/2010/main" val="2544420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 Network Issues (2 of 2)</a:t>
            </a:r>
            <a:endParaRPr lang="zh-CN" altLang="en-US" dirty="0"/>
          </a:p>
        </p:txBody>
      </p:sp>
      <p:sp>
        <p:nvSpPr>
          <p:cNvPr id="3" name="Text Placeholder 2"/>
          <p:cNvSpPr>
            <a:spLocks noGrp="1"/>
          </p:cNvSpPr>
          <p:nvPr>
            <p:ph type="body" sz="quarter" idx="17"/>
          </p:nvPr>
        </p:nvSpPr>
        <p:spPr/>
        <p:txBody>
          <a:bodyPr/>
          <a:lstStyle/>
          <a:p>
            <a:r>
              <a:rPr lang="en-US" altLang="zh-CN" dirty="0"/>
              <a:t>Network Connection Configuration Issues</a:t>
            </a:r>
          </a:p>
          <a:p>
            <a:pPr lvl="1"/>
            <a:r>
              <a:rPr lang="en-US" altLang="zh-CN" dirty="0">
                <a:cs typeface="Courier New" panose="02070309020205020404" pitchFamily="49" charset="0"/>
              </a:rPr>
              <a:t>Common configuration errors:</a:t>
            </a:r>
          </a:p>
          <a:p>
            <a:pPr lvl="2"/>
            <a:r>
              <a:rPr lang="en-US" altLang="zh-CN" dirty="0">
                <a:cs typeface="Courier New" panose="02070309020205020404" pitchFamily="49" charset="0"/>
              </a:rPr>
              <a:t>Incorrect IP address</a:t>
            </a:r>
          </a:p>
          <a:p>
            <a:pPr lvl="2"/>
            <a:r>
              <a:rPr lang="en-US" altLang="zh-CN" dirty="0">
                <a:cs typeface="Courier New" panose="02070309020205020404" pitchFamily="49" charset="0"/>
              </a:rPr>
              <a:t>Duplicate IP address</a:t>
            </a:r>
          </a:p>
          <a:p>
            <a:pPr lvl="2"/>
            <a:r>
              <a:rPr lang="en-US" altLang="zh-CN" dirty="0">
                <a:cs typeface="Courier New" panose="02070309020205020404" pitchFamily="49" charset="0"/>
              </a:rPr>
              <a:t>Incorrect subnet mask</a:t>
            </a:r>
          </a:p>
          <a:p>
            <a:pPr lvl="2"/>
            <a:r>
              <a:rPr lang="en-US" altLang="zh-CN" dirty="0">
                <a:cs typeface="Courier New" panose="02070309020205020404" pitchFamily="49" charset="0"/>
              </a:rPr>
              <a:t>Incorrect gateway</a:t>
            </a:r>
          </a:p>
          <a:p>
            <a:pPr lvl="2"/>
            <a:r>
              <a:rPr lang="en-US" altLang="zh-CN" dirty="0">
                <a:cs typeface="Courier New" panose="02070309020205020404" pitchFamily="49" charset="0"/>
              </a:rPr>
              <a:t>Incorrect DNS or DNS issues</a:t>
            </a:r>
          </a:p>
          <a:p>
            <a:pPr lvl="1"/>
            <a:r>
              <a:rPr lang="en-US" altLang="zh-CN" dirty="0">
                <a:cs typeface="Courier New" panose="02070309020205020404" pitchFamily="49" charset="0"/>
              </a:rPr>
              <a:t>When a computer is struggling to establish a network connection</a:t>
            </a:r>
          </a:p>
          <a:p>
            <a:pPr lvl="2"/>
            <a:r>
              <a:rPr lang="en-US" altLang="zh-CN" dirty="0">
                <a:cs typeface="Courier New" panose="02070309020205020404" pitchFamily="49" charset="0"/>
              </a:rPr>
              <a:t>Check its TCP/IP configuration settings</a:t>
            </a:r>
          </a:p>
          <a:p>
            <a:pPr lvl="1"/>
            <a:r>
              <a:rPr lang="en-US" altLang="zh-CN" dirty="0"/>
              <a:t>If the computer is not obtaining an IP address and related information from a DHCP server</a:t>
            </a:r>
          </a:p>
          <a:p>
            <a:pPr lvl="2"/>
            <a:r>
              <a:rPr lang="en-US" altLang="zh-CN" dirty="0"/>
              <a:t>Static settings might be using the wrong information</a:t>
            </a:r>
          </a:p>
          <a:p>
            <a:pPr lvl="2"/>
            <a:r>
              <a:rPr lang="en-US" altLang="zh-CN" dirty="0"/>
              <a:t>Try switching to DHCP</a:t>
            </a:r>
          </a:p>
        </p:txBody>
      </p:sp>
    </p:spTree>
    <p:extLst>
      <p:ext uri="{BB962C8B-B14F-4D97-AF65-F5344CB8AC3E}">
        <p14:creationId xmlns:p14="http://schemas.microsoft.com/office/powerpoint/2010/main" val="380763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3-2 </a:t>
            </a:r>
          </a:p>
        </p:txBody>
      </p:sp>
      <p:sp>
        <p:nvSpPr>
          <p:cNvPr id="2" name="Text Placeholder 1"/>
          <p:cNvSpPr>
            <a:spLocks noGrp="1"/>
          </p:cNvSpPr>
          <p:nvPr>
            <p:ph type="body" sz="quarter" idx="15"/>
          </p:nvPr>
        </p:nvSpPr>
        <p:spPr/>
        <p:txBody>
          <a:bodyPr/>
          <a:lstStyle/>
          <a:p>
            <a:r>
              <a:rPr lang="en-US" dirty="0"/>
              <a:t>What protocol does ping use?</a:t>
            </a:r>
          </a:p>
          <a:p>
            <a:pPr marL="457200" indent="-457200">
              <a:buAutoNum type="alphaLcPeriod"/>
            </a:pPr>
            <a:r>
              <a:rPr lang="en-US" dirty="0"/>
              <a:t>HTTP</a:t>
            </a:r>
          </a:p>
          <a:p>
            <a:pPr marL="457200" indent="-457200">
              <a:buFont typeface="Arial" panose="020B0604020202020204" pitchFamily="34" charset="0"/>
              <a:buAutoNum type="alphaLcPeriod"/>
            </a:pPr>
            <a:r>
              <a:rPr lang="en-US" dirty="0"/>
              <a:t>ICMP</a:t>
            </a:r>
          </a:p>
          <a:p>
            <a:pPr marL="457200" indent="-457200">
              <a:buFont typeface="Arial" panose="020B0604020202020204" pitchFamily="34" charset="0"/>
              <a:buAutoNum type="alphaLcPeriod"/>
            </a:pPr>
            <a:r>
              <a:rPr lang="en-US" dirty="0"/>
              <a:t>DHCP</a:t>
            </a:r>
          </a:p>
          <a:p>
            <a:pPr marL="457200" indent="-457200">
              <a:buFont typeface="Arial" panose="020B0604020202020204" pitchFamily="34" charset="0"/>
              <a:buAutoNum type="alphaLcPeriod"/>
            </a:pPr>
            <a:r>
              <a:rPr lang="en-US" dirty="0"/>
              <a:t>FTP</a:t>
            </a:r>
          </a:p>
        </p:txBody>
      </p:sp>
    </p:spTree>
    <p:extLst>
      <p:ext uri="{BB962C8B-B14F-4D97-AF65-F5344CB8AC3E}">
        <p14:creationId xmlns:p14="http://schemas.microsoft.com/office/powerpoint/2010/main" val="1509534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3-2: Answer</a:t>
            </a:r>
          </a:p>
        </p:txBody>
      </p:sp>
      <p:sp>
        <p:nvSpPr>
          <p:cNvPr id="2" name="Text Placeholder 1"/>
          <p:cNvSpPr>
            <a:spLocks noGrp="1"/>
          </p:cNvSpPr>
          <p:nvPr>
            <p:ph type="body" sz="quarter" idx="15"/>
          </p:nvPr>
        </p:nvSpPr>
        <p:spPr/>
        <p:txBody>
          <a:bodyPr/>
          <a:lstStyle/>
          <a:p>
            <a:r>
              <a:rPr lang="en-US" dirty="0"/>
              <a:t>What protocol does ping use?</a:t>
            </a:r>
          </a:p>
          <a:p>
            <a:pPr>
              <a:spcBef>
                <a:spcPts val="600"/>
              </a:spcBef>
              <a:spcAft>
                <a:spcPts val="600"/>
              </a:spcAft>
            </a:pPr>
            <a:endParaRPr lang="en-US" b="1" dirty="0"/>
          </a:p>
          <a:p>
            <a:pPr>
              <a:spcBef>
                <a:spcPts val="600"/>
              </a:spcBef>
              <a:spcAft>
                <a:spcPts val="600"/>
              </a:spcAft>
            </a:pPr>
            <a:r>
              <a:rPr lang="en-US" b="1" dirty="0"/>
              <a:t>Answer: b. ICMP</a:t>
            </a:r>
          </a:p>
          <a:p>
            <a:pPr>
              <a:spcBef>
                <a:spcPts val="600"/>
              </a:spcBef>
              <a:spcAft>
                <a:spcPts val="600"/>
              </a:spcAft>
            </a:pPr>
            <a:r>
              <a:rPr lang="en-US" b="1" dirty="0"/>
              <a:t>The protocol used by the ping echo request and echo reply is ICMP (Internet Control Message Protocol), a lightweight protocol used to carry error messages and information about a network.</a:t>
            </a:r>
          </a:p>
        </p:txBody>
      </p:sp>
    </p:spTree>
    <p:extLst>
      <p:ext uri="{BB962C8B-B14F-4D97-AF65-F5344CB8AC3E}">
        <p14:creationId xmlns:p14="http://schemas.microsoft.com/office/powerpoint/2010/main" val="3282624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5"/>
          </p:nvPr>
        </p:nvSpPr>
        <p:spPr/>
        <p:txBody>
          <a:bodyPr/>
          <a:lstStyle/>
          <a:p>
            <a:pPr>
              <a:lnSpc>
                <a:spcPct val="100000"/>
              </a:lnSpc>
              <a:spcBef>
                <a:spcPts val="1800"/>
              </a:spcBef>
            </a:pPr>
            <a:r>
              <a:rPr lang="en-US" dirty="0"/>
              <a:t>Now that the lesson has ended, you should be able to:</a:t>
            </a:r>
          </a:p>
          <a:p>
            <a:pPr marL="342900" indent="-342900">
              <a:lnSpc>
                <a:spcPct val="100000"/>
              </a:lnSpc>
              <a:spcBef>
                <a:spcPts val="0"/>
              </a:spcBef>
              <a:buFont typeface="Arial" panose="020B0604020202020204" pitchFamily="34" charset="0"/>
              <a:buChar char="•"/>
            </a:pPr>
            <a:r>
              <a:rPr lang="en-US" altLang="zh-CN" dirty="0">
                <a:latin typeface="Arial"/>
                <a:cs typeface="Arial"/>
              </a:rPr>
              <a:t>Work with MAC addresses</a:t>
            </a:r>
          </a:p>
          <a:p>
            <a:pPr marL="342900" indent="-342900">
              <a:lnSpc>
                <a:spcPct val="100000"/>
              </a:lnSpc>
              <a:spcBef>
                <a:spcPts val="0"/>
              </a:spcBef>
              <a:buFont typeface="Arial" panose="020B0604020202020204" pitchFamily="34" charset="0"/>
              <a:buChar char="•"/>
            </a:pPr>
            <a:r>
              <a:rPr lang="en-US" dirty="0">
                <a:latin typeface="Arial"/>
                <a:cs typeface="Arial"/>
              </a:rPr>
              <a:t>Configure TCP/IP settings on a computer, including IP address, subnet mask, default gateway, and DNS servers</a:t>
            </a:r>
          </a:p>
          <a:p>
            <a:pPr marL="342900" indent="-342900">
              <a:lnSpc>
                <a:spcPct val="100000"/>
              </a:lnSpc>
              <a:spcBef>
                <a:spcPts val="0"/>
              </a:spcBef>
              <a:buFont typeface="Arial" panose="020B0604020202020204" pitchFamily="34" charset="0"/>
              <a:buChar char="•"/>
            </a:pPr>
            <a:r>
              <a:rPr lang="en-US" dirty="0">
                <a:latin typeface="Arial"/>
                <a:cs typeface="Arial"/>
              </a:rPr>
              <a:t>Identify the ports of several common network protocols</a:t>
            </a:r>
          </a:p>
          <a:p>
            <a:pPr marL="342900" indent="-342900">
              <a:lnSpc>
                <a:spcPct val="100000"/>
              </a:lnSpc>
              <a:spcBef>
                <a:spcPts val="0"/>
              </a:spcBef>
              <a:buFont typeface="Arial" panose="020B0604020202020204" pitchFamily="34" charset="0"/>
              <a:buChar char="•"/>
            </a:pPr>
            <a:r>
              <a:rPr lang="en-US" dirty="0">
                <a:latin typeface="Arial"/>
                <a:cs typeface="Arial"/>
              </a:rPr>
              <a:t>Describe domain names and the name resolution process</a:t>
            </a:r>
          </a:p>
          <a:p>
            <a:pPr marL="342900" indent="-342900">
              <a:lnSpc>
                <a:spcPct val="100000"/>
              </a:lnSpc>
              <a:spcBef>
                <a:spcPts val="0"/>
              </a:spcBef>
              <a:buFont typeface="Arial" panose="020B0604020202020204" pitchFamily="34" charset="0"/>
              <a:buChar char="•"/>
            </a:pPr>
            <a:r>
              <a:rPr lang="en-US" dirty="0">
                <a:latin typeface="Arial"/>
                <a:cs typeface="Arial"/>
              </a:rPr>
              <a:t>Use command-line tools to troubleshoot common network problems</a:t>
            </a:r>
            <a:endParaRPr lang="en-US" dirty="0"/>
          </a:p>
          <a:p>
            <a:pPr marL="342900" indent="-342900">
              <a:lnSpc>
                <a:spcPct val="100000"/>
              </a:lnSpc>
              <a:spcBef>
                <a:spcPts val="1800"/>
              </a:spcBef>
              <a:buFont typeface="Arial" panose="020B0604020202020204" pitchFamily="34" charset="0"/>
              <a:buChar char="•"/>
            </a:pPr>
            <a:endParaRPr lang="en-US" dirty="0"/>
          </a:p>
          <a:p>
            <a:endParaRPr lang="en-US" sz="2000" dirty="0"/>
          </a:p>
        </p:txBody>
      </p:sp>
    </p:spTree>
    <p:extLst>
      <p:ext uri="{BB962C8B-B14F-4D97-AF65-F5344CB8AC3E}">
        <p14:creationId xmlns:p14="http://schemas.microsoft.com/office/powerpoint/2010/main" val="35576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MAC Addresses (2 of 2)</a:t>
            </a:r>
            <a:endParaRPr lang="zh-CN" altLang="en-US" dirty="0"/>
          </a:p>
        </p:txBody>
      </p:sp>
      <p:pic>
        <p:nvPicPr>
          <p:cNvPr id="5" name="Picture Placeholder 4" descr="A network diagram shows a computer sending a message to another computer through a switch. The switch learns the MAC address of the sending device in the following manner. This message is coming into my port 1. It says&#10;the source MAC address is 12 colon 34 colon 56 colon 78 colon A B colon C D. I’ll add that one to my list! The switch knows that the message is address to the computer with the MAC address, W X colon Y X colon 0 9 colon 87 colon 65 colon 43."/>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5520" y="2395511"/>
            <a:ext cx="6974587" cy="2315384"/>
          </a:xfrm>
        </p:spPr>
      </p:pic>
      <p:sp>
        <p:nvSpPr>
          <p:cNvPr id="4" name="Text Placeholder 3"/>
          <p:cNvSpPr>
            <a:spLocks noGrp="1"/>
          </p:cNvSpPr>
          <p:nvPr>
            <p:ph type="body" sz="quarter" idx="11"/>
          </p:nvPr>
        </p:nvSpPr>
        <p:spPr>
          <a:xfrm>
            <a:off x="7478972" y="5266481"/>
            <a:ext cx="3976406" cy="612339"/>
          </a:xfrm>
        </p:spPr>
        <p:txBody>
          <a:bodyPr/>
          <a:lstStyle/>
          <a:p>
            <a:r>
              <a:rPr lang="en-US" altLang="zh-CN" b="1" dirty="0"/>
              <a:t>Figure 3-3  </a:t>
            </a:r>
            <a:r>
              <a:rPr lang="en-US" altLang="zh-CN" dirty="0"/>
              <a:t>The switch learns the sending device’s MAC address</a:t>
            </a:r>
            <a:endParaRPr lang="zh-CN" altLang="en-US" dirty="0"/>
          </a:p>
        </p:txBody>
      </p:sp>
    </p:spTree>
    <p:extLst>
      <p:ext uri="{BB962C8B-B14F-4D97-AF65-F5344CB8AC3E}">
        <p14:creationId xmlns:p14="http://schemas.microsoft.com/office/powerpoint/2010/main" val="7789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Addresses</a:t>
            </a:r>
            <a:endParaRPr lang="zh-CN" altLang="en-US" dirty="0"/>
          </a:p>
        </p:txBody>
      </p:sp>
      <p:sp>
        <p:nvSpPr>
          <p:cNvPr id="3" name="Text Placeholder 2"/>
          <p:cNvSpPr>
            <a:spLocks noGrp="1"/>
          </p:cNvSpPr>
          <p:nvPr>
            <p:ph type="body" sz="quarter" idx="17"/>
          </p:nvPr>
        </p:nvSpPr>
        <p:spPr/>
        <p:txBody>
          <a:bodyPr/>
          <a:lstStyle/>
          <a:p>
            <a:r>
              <a:rPr lang="en-US" altLang="zh-CN" dirty="0"/>
              <a:t>Static IP addresses are assigned manually by the network administrator</a:t>
            </a:r>
          </a:p>
          <a:p>
            <a:r>
              <a:rPr lang="en-US" altLang="zh-CN" dirty="0"/>
              <a:t>Dynamic IP addresses are automatically assigned by a DHCP server</a:t>
            </a:r>
          </a:p>
          <a:p>
            <a:pPr lvl="1"/>
            <a:r>
              <a:rPr lang="en-US" altLang="zh-CN" dirty="0"/>
              <a:t>You’ll learn more about DHCP later in the chapter</a:t>
            </a:r>
          </a:p>
          <a:p>
            <a:r>
              <a:rPr lang="en-US" altLang="zh-CN" dirty="0"/>
              <a:t>There are two types of IP addresses:</a:t>
            </a:r>
          </a:p>
          <a:p>
            <a:pPr lvl="1"/>
            <a:r>
              <a:rPr lang="en-US" altLang="zh-CN" dirty="0"/>
              <a:t>IPv4 is a 32-bit address</a:t>
            </a:r>
          </a:p>
          <a:p>
            <a:pPr lvl="1"/>
            <a:r>
              <a:rPr lang="en-US" altLang="zh-CN" dirty="0"/>
              <a:t>IPv6 is a 128-bit address</a:t>
            </a:r>
          </a:p>
          <a:p>
            <a:endParaRPr lang="en-US" altLang="zh-CN" dirty="0"/>
          </a:p>
        </p:txBody>
      </p:sp>
    </p:spTree>
    <p:extLst>
      <p:ext uri="{BB962C8B-B14F-4D97-AF65-F5344CB8AC3E}">
        <p14:creationId xmlns:p14="http://schemas.microsoft.com/office/powerpoint/2010/main" val="44968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Addresses (1 of 4)</a:t>
            </a:r>
            <a:endParaRPr lang="zh-CN" altLang="en-US" dirty="0"/>
          </a:p>
        </p:txBody>
      </p:sp>
      <p:sp>
        <p:nvSpPr>
          <p:cNvPr id="3" name="Text Placeholder 2"/>
          <p:cNvSpPr>
            <a:spLocks noGrp="1"/>
          </p:cNvSpPr>
          <p:nvPr>
            <p:ph type="body" sz="quarter" idx="17"/>
          </p:nvPr>
        </p:nvSpPr>
        <p:spPr/>
        <p:txBody>
          <a:bodyPr/>
          <a:lstStyle/>
          <a:p>
            <a:r>
              <a:rPr lang="en-US" altLang="zh-CN" dirty="0"/>
              <a:t>A 32-bit IPv4 address is organized into four groups of 8 bits each (known as octets)</a:t>
            </a:r>
          </a:p>
          <a:p>
            <a:pPr lvl="1"/>
            <a:r>
              <a:rPr lang="en-US" altLang="zh-CN" dirty="0"/>
              <a:t>Each of the four octets can be any number from 0 to 255</a:t>
            </a:r>
          </a:p>
          <a:p>
            <a:pPr lvl="1"/>
            <a:r>
              <a:rPr lang="en-US" altLang="zh-CN" dirty="0"/>
              <a:t>Some IP addresses are reserved</a:t>
            </a:r>
          </a:p>
          <a:p>
            <a:r>
              <a:rPr lang="en-US" altLang="zh-CN" dirty="0"/>
              <a:t>Example of an IPv4 address:  72.56.105.12</a:t>
            </a:r>
          </a:p>
          <a:p>
            <a:r>
              <a:rPr lang="en-US" altLang="zh-CN" dirty="0"/>
              <a:t>Classful addressing</a:t>
            </a:r>
          </a:p>
          <a:p>
            <a:pPr lvl="1"/>
            <a:r>
              <a:rPr lang="en-US" altLang="zh-CN" dirty="0"/>
              <a:t>The dividing line between the network and host portions is determined by the numerical range the IP address falls in</a:t>
            </a:r>
          </a:p>
          <a:p>
            <a:r>
              <a:rPr lang="en-US" altLang="zh-CN" dirty="0"/>
              <a:t>Classful IPv4 addresses are divided into five classes:</a:t>
            </a:r>
          </a:p>
          <a:p>
            <a:pPr lvl="1"/>
            <a:r>
              <a:rPr lang="en-US" altLang="zh-CN" dirty="0"/>
              <a:t>Class A, Class B, Class C, Class D, and Class E</a:t>
            </a:r>
          </a:p>
          <a:p>
            <a:endParaRPr lang="en-US" altLang="zh-CN" dirty="0"/>
          </a:p>
          <a:p>
            <a:endParaRPr lang="zh-CN" altLang="en-US" dirty="0"/>
          </a:p>
        </p:txBody>
      </p:sp>
    </p:spTree>
    <p:extLst>
      <p:ext uri="{BB962C8B-B14F-4D97-AF65-F5344CB8AC3E}">
        <p14:creationId xmlns:p14="http://schemas.microsoft.com/office/powerpoint/2010/main" val="233855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Addresses (2 of 4)</a:t>
            </a:r>
            <a:endParaRPr lang="zh-CN" altLang="en-US" dirty="0"/>
          </a:p>
        </p:txBody>
      </p:sp>
      <p:sp>
        <p:nvSpPr>
          <p:cNvPr id="3" name="Text Placeholder 2"/>
          <p:cNvSpPr>
            <a:spLocks noGrp="1"/>
          </p:cNvSpPr>
          <p:nvPr>
            <p:ph type="body" sz="quarter" idx="17"/>
          </p:nvPr>
        </p:nvSpPr>
        <p:spPr/>
        <p:txBody>
          <a:bodyPr/>
          <a:lstStyle/>
          <a:p>
            <a:r>
              <a:rPr lang="en-US" altLang="zh-CN" dirty="0"/>
              <a:t>Class A, B, and C licensed IP addresses are available for use on the Internet</a:t>
            </a:r>
          </a:p>
          <a:p>
            <a:pPr lvl="1"/>
            <a:r>
              <a:rPr lang="en-US" altLang="zh-CN" dirty="0"/>
              <a:t>These are called </a:t>
            </a:r>
            <a:r>
              <a:rPr lang="en-US" altLang="zh-CN" b="1" dirty="0"/>
              <a:t>public IP addresses</a:t>
            </a:r>
          </a:p>
          <a:p>
            <a:r>
              <a:rPr lang="en-US" altLang="zh-CN" dirty="0"/>
              <a:t>A company can use </a:t>
            </a:r>
            <a:r>
              <a:rPr lang="en-US" altLang="zh-CN" b="1" dirty="0"/>
              <a:t>private IP addresses </a:t>
            </a:r>
            <a:r>
              <a:rPr lang="en-US" altLang="zh-CN" dirty="0"/>
              <a:t>on its private networks</a:t>
            </a:r>
          </a:p>
          <a:p>
            <a:r>
              <a:rPr lang="en-US" altLang="zh-CN" dirty="0"/>
              <a:t>The IANA recommends the following IP addresses be used for private networks:</a:t>
            </a:r>
          </a:p>
          <a:p>
            <a:pPr lvl="1"/>
            <a:r>
              <a:rPr lang="en-US" altLang="zh-CN" dirty="0"/>
              <a:t>10.0.0.0 through 10.255.255.255</a:t>
            </a:r>
          </a:p>
          <a:p>
            <a:pPr lvl="1"/>
            <a:r>
              <a:rPr lang="en-US" altLang="zh-CN" dirty="0"/>
              <a:t>172.16.0.0 through 172.31.255.255</a:t>
            </a:r>
          </a:p>
          <a:p>
            <a:pPr lvl="1"/>
            <a:r>
              <a:rPr lang="en-US" altLang="zh-CN" dirty="0"/>
              <a:t>192.168.0.0 through 192.168.255.255</a:t>
            </a:r>
          </a:p>
          <a:p>
            <a:r>
              <a:rPr lang="en-US" altLang="zh-CN" b="1" dirty="0"/>
              <a:t>Classless addressing </a:t>
            </a:r>
            <a:r>
              <a:rPr lang="en-US" altLang="zh-CN" dirty="0"/>
              <a:t>allows the dividing line between network and host portions to fall anywhere along the string of binary bits in an IP address</a:t>
            </a:r>
          </a:p>
          <a:p>
            <a:r>
              <a:rPr lang="en-US" altLang="zh-CN" b="1" dirty="0"/>
              <a:t>CIDR (Classless Interdomain Routing) notation </a:t>
            </a:r>
            <a:r>
              <a:rPr lang="en-US" altLang="zh-CN" dirty="0"/>
              <a:t>takes the network ID or a host’s IP address and follows it with a forward slash (/) followed by the number of bits that are used for the network ID</a:t>
            </a:r>
            <a:endParaRPr lang="zh-CN" altLang="en-US" dirty="0"/>
          </a:p>
        </p:txBody>
      </p:sp>
    </p:spTree>
    <p:extLst>
      <p:ext uri="{BB962C8B-B14F-4D97-AF65-F5344CB8AC3E}">
        <p14:creationId xmlns:p14="http://schemas.microsoft.com/office/powerpoint/2010/main" val="23783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IPv4 Addresses (3 of 4)</a:t>
            </a:r>
            <a:endParaRPr lang="zh-CN" altLang="en-US" dirty="0"/>
          </a:p>
        </p:txBody>
      </p:sp>
      <p:sp>
        <p:nvSpPr>
          <p:cNvPr id="3" name="Text Placeholder 2"/>
          <p:cNvSpPr>
            <a:spLocks noGrp="1"/>
          </p:cNvSpPr>
          <p:nvPr>
            <p:ph type="body" sz="quarter" idx="17"/>
          </p:nvPr>
        </p:nvSpPr>
        <p:spPr/>
        <p:txBody>
          <a:bodyPr/>
          <a:lstStyle/>
          <a:p>
            <a:r>
              <a:rPr lang="en-US" altLang="zh-CN" b="1" dirty="0"/>
              <a:t>Network Address Translation (NAT) </a:t>
            </a:r>
            <a:r>
              <a:rPr lang="en-US" altLang="zh-CN" dirty="0"/>
              <a:t>is a technique designed to conserve public IP addresses needed by a network</a:t>
            </a:r>
          </a:p>
          <a:p>
            <a:r>
              <a:rPr lang="en-US" altLang="zh-CN" dirty="0"/>
              <a:t>Address translation is a process where a gateway device substitutes the private IP addresses with its own public address</a:t>
            </a:r>
          </a:p>
          <a:p>
            <a:pPr lvl="1"/>
            <a:r>
              <a:rPr lang="en-US" altLang="zh-CN" dirty="0"/>
              <a:t>When these computers need access to other networks or Internet</a:t>
            </a:r>
          </a:p>
          <a:p>
            <a:r>
              <a:rPr lang="en-US" altLang="zh-CN" dirty="0"/>
              <a:t>Port Address Translation (PAT) is the process of assigning a TCP port number to each ongoing session between a local host and Internet host</a:t>
            </a:r>
          </a:p>
          <a:p>
            <a:r>
              <a:rPr lang="en-US" altLang="zh-CN" dirty="0"/>
              <a:t>Two variations of NAT to be aware of:</a:t>
            </a:r>
          </a:p>
          <a:p>
            <a:pPr lvl="1"/>
            <a:r>
              <a:rPr lang="en-US" altLang="zh-CN" b="1" dirty="0"/>
              <a:t>SNAT (Source Network Address Translation) </a:t>
            </a:r>
            <a:r>
              <a:rPr lang="en-US" altLang="zh-CN" dirty="0"/>
              <a:t>- the gateway assigns the same public IP address to a host each time it makes a request to access the Internet</a:t>
            </a:r>
          </a:p>
          <a:p>
            <a:pPr lvl="1"/>
            <a:r>
              <a:rPr lang="en-US" altLang="zh-CN" b="1" dirty="0"/>
              <a:t>DNAT (Dynamic Network Address Translation) </a:t>
            </a:r>
            <a:r>
              <a:rPr lang="en-US" altLang="zh-CN" dirty="0"/>
              <a:t>- the gateway has a pool of public address that it is free to assign to a local host when it makes a request to access the Internet</a:t>
            </a:r>
          </a:p>
          <a:p>
            <a:endParaRPr lang="en-US" altLang="zh-CN" dirty="0"/>
          </a:p>
        </p:txBody>
      </p:sp>
    </p:spTree>
    <p:extLst>
      <p:ext uri="{BB962C8B-B14F-4D97-AF65-F5344CB8AC3E}">
        <p14:creationId xmlns:p14="http://schemas.microsoft.com/office/powerpoint/2010/main" val="254550119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D83D5-733A-4FD2-B124-BEA55F840D9D}">
  <ds:schemaRefs>
    <ds:schemaRef ds:uri="0f302c04-584d-4df5-8948-8b6dd1f3c1a5"/>
    <ds:schemaRef ds:uri="48fa25a7-52b6-4e1f-81c8-80356bf07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A9BA192-EF86-48DF-982C-2C526A268392}">
  <ds:schemaRefs>
    <ds:schemaRef ds:uri="http://www.w3.org/XML/1998/namespace"/>
    <ds:schemaRef ds:uri="http://purl.org/dc/elements/1.1/"/>
    <ds:schemaRef ds:uri="48fa25a7-52b6-4e1f-81c8-80356bf0725f"/>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0f302c04-584d-4df5-8948-8b6dd1f3c1a5"/>
    <ds:schemaRef ds:uri="http://schemas.microsoft.com/office/2006/metadata/propertie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6257</TotalTime>
  <Words>3226</Words>
  <Application>Microsoft Office PowerPoint</Application>
  <PresentationFormat>Widescreen</PresentationFormat>
  <Paragraphs>292</Paragraphs>
  <Slides>43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Courier New</vt:lpstr>
      <vt:lpstr>Helvetica</vt:lpstr>
      <vt:lpstr>Open Sans</vt:lpstr>
      <vt:lpstr>Summer Font</vt:lpstr>
      <vt:lpstr>Office Theme</vt:lpstr>
      <vt:lpstr>Module 3: Addressing </vt:lpstr>
      <vt:lpstr>Module Objectives</vt:lpstr>
      <vt:lpstr>Addressing Overview</vt:lpstr>
      <vt:lpstr>MAC Addresses (1 of 2)</vt:lpstr>
      <vt:lpstr>MAC Addresses (2 of 2)</vt:lpstr>
      <vt:lpstr>IP Addresses</vt:lpstr>
      <vt:lpstr>IPv4 Addresses (1 of 4)</vt:lpstr>
      <vt:lpstr>IPv4 Addresses (2 of 4)</vt:lpstr>
      <vt:lpstr>IPv4 Addresses (3 of 4)</vt:lpstr>
      <vt:lpstr>IPv4 Addresses (4 of 4)</vt:lpstr>
      <vt:lpstr>IPv6 Addresses (1 of 2)</vt:lpstr>
      <vt:lpstr>IPv6 Addresses (2 of 2)</vt:lpstr>
      <vt:lpstr>Types of IPv6 Addresses (1 of 4)</vt:lpstr>
      <vt:lpstr>Types of IPv6 Addresses (2 of 4)</vt:lpstr>
      <vt:lpstr>Types of IPv6 Addresses (3 of 4)</vt:lpstr>
      <vt:lpstr>Types of IPv6 Addresses (4 of 4)</vt:lpstr>
      <vt:lpstr>Knowledge Check Activity 3-1 </vt:lpstr>
      <vt:lpstr>Knowledge Check Activity 3-1: Answer</vt:lpstr>
      <vt:lpstr>Ports and Sockets (1 of 2)</vt:lpstr>
      <vt:lpstr>Ports and Sockets (2 of 2)</vt:lpstr>
      <vt:lpstr>Domain Names and DNS (1 of 2)</vt:lpstr>
      <vt:lpstr>Domain Names and DNS (2 of 2)</vt:lpstr>
      <vt:lpstr>Namespace Databases</vt:lpstr>
      <vt:lpstr>Name Servers (1 of 4)</vt:lpstr>
      <vt:lpstr>Name Servers (2 of 4)</vt:lpstr>
      <vt:lpstr>Name Servers (3 of 4)</vt:lpstr>
      <vt:lpstr>Name Servers (4 of 4)</vt:lpstr>
      <vt:lpstr>Resource Records in a DNS Database</vt:lpstr>
      <vt:lpstr>DNS Server Software</vt:lpstr>
      <vt:lpstr>Troubleshooting Address Problems</vt:lpstr>
      <vt:lpstr>Troubleshooting Tools (1 of 8)</vt:lpstr>
      <vt:lpstr>Troubleshooting Tools (2 of 8)</vt:lpstr>
      <vt:lpstr>Troubleshooting Tools (3 of 8)</vt:lpstr>
      <vt:lpstr>Troubleshooting Tools (4 of 8)</vt:lpstr>
      <vt:lpstr>Troubleshooting Tools (5 of 8)</vt:lpstr>
      <vt:lpstr>Troubleshooting Tools (6 of 8)</vt:lpstr>
      <vt:lpstr>Troubleshooting Tools (7 of 8)</vt:lpstr>
      <vt:lpstr>Troubleshooting Tools (8 of 8)</vt:lpstr>
      <vt:lpstr>Common Network Issues (1 of 2)</vt:lpstr>
      <vt:lpstr>Common Network Issues (2 of 2)</vt:lpstr>
      <vt:lpstr>Knowledge Check Activity 3-2 </vt:lpstr>
      <vt:lpstr>Knowledge Check Activity 3-2: Answer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Greenhouse, Brooke</cp:lastModifiedBy>
  <cp:revision>119</cp:revision>
  <dcterms:created xsi:type="dcterms:W3CDTF">2020-07-27T16:46:05Z</dcterms:created>
  <dcterms:modified xsi:type="dcterms:W3CDTF">2021-07-07T22:22:27Z</dcterms:modified>
</cp:coreProperties>
</file>