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264" r:id="rId5"/>
    <p:sldId id="269" r:id="rId6"/>
    <p:sldId id="342" r:id="rId7"/>
    <p:sldId id="344" r:id="rId8"/>
    <p:sldId id="343"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270" r:id="rId24"/>
    <p:sldId id="340" r:id="rId25"/>
    <p:sldId id="359" r:id="rId26"/>
    <p:sldId id="360" r:id="rId27"/>
    <p:sldId id="361" r:id="rId28"/>
    <p:sldId id="362" r:id="rId29"/>
    <p:sldId id="363" r:id="rId30"/>
    <p:sldId id="364" r:id="rId31"/>
    <p:sldId id="365" r:id="rId32"/>
    <p:sldId id="366" r:id="rId33"/>
    <p:sldId id="367" r:id="rId34"/>
    <p:sldId id="368" r:id="rId35"/>
    <p:sldId id="370" r:id="rId36"/>
    <p:sldId id="371" r:id="rId37"/>
    <p:sldId id="372" r:id="rId38"/>
    <p:sldId id="373" r:id="rId39"/>
    <p:sldId id="374" r:id="rId40"/>
    <p:sldId id="375" r:id="rId41"/>
    <p:sldId id="376" r:id="rId42"/>
    <p:sldId id="378" r:id="rId43"/>
    <p:sldId id="377" r:id="rId44"/>
    <p:sldId id="379" r:id="rId45"/>
    <p:sldId id="380" r:id="rId46"/>
    <p:sldId id="338" r:id="rId47"/>
    <p:sldId id="341" r:id="rId48"/>
    <p:sldId id="293" r:id="rId4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255F"/>
    <a:srgbClr val="004A78"/>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C891E-695E-4F57-BA43-DC555A5DD593}" v="22" dt="2021-07-07T22:22:47.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22"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DEDC891E-695E-4F57-BA43-DC555A5DD593}"/>
    <pc:docChg chg="custSel modSld modMainMaster">
      <pc:chgData name="Greenhouse, Brooke" userId="452988ab-1343-4483-bbbf-06c809cf8e3f" providerId="ADAL" clId="{DEDC891E-695E-4F57-BA43-DC555A5DD593}" dt="2021-07-07T22:22:47.402" v="23"/>
      <pc:docMkLst>
        <pc:docMk/>
      </pc:docMkLst>
      <pc:sldChg chg="modSp mod">
        <pc:chgData name="Greenhouse, Brooke" userId="452988ab-1343-4483-bbbf-06c809cf8e3f" providerId="ADAL" clId="{DEDC891E-695E-4F57-BA43-DC555A5DD593}" dt="2021-07-06T22:53:53.707" v="22" actId="20577"/>
        <pc:sldMkLst>
          <pc:docMk/>
          <pc:sldMk cId="1607059438" sldId="264"/>
        </pc:sldMkLst>
        <pc:spChg chg="mod">
          <ac:chgData name="Greenhouse, Brooke" userId="452988ab-1343-4483-bbbf-06c809cf8e3f" providerId="ADAL" clId="{DEDC891E-695E-4F57-BA43-DC555A5DD593}" dt="2021-07-06T22:53:53.707" v="22" actId="20577"/>
          <ac:spMkLst>
            <pc:docMk/>
            <pc:sldMk cId="1607059438" sldId="264"/>
            <ac:spMk id="8" creationId="{00000000-0000-0000-0000-000000000000}"/>
          </ac:spMkLst>
        </pc:spChg>
        <pc:picChg chg="mod">
          <ac:chgData name="Greenhouse, Brooke" userId="452988ab-1343-4483-bbbf-06c809cf8e3f" providerId="ADAL" clId="{DEDC891E-695E-4F57-BA43-DC555A5DD593}" dt="2021-07-06T22:49:42.044" v="0" actId="962"/>
          <ac:picMkLst>
            <pc:docMk/>
            <pc:sldMk cId="1607059438" sldId="264"/>
            <ac:picMk id="3" creationId="{00000000-0000-0000-0000-000000000000}"/>
          </ac:picMkLst>
        </pc:picChg>
      </pc:sldChg>
      <pc:sldChg chg="modSp">
        <pc:chgData name="Greenhouse, Brooke" userId="452988ab-1343-4483-bbbf-06c809cf8e3f" providerId="ADAL" clId="{DEDC891E-695E-4F57-BA43-DC555A5DD593}" dt="2021-07-06T22:50:02.300" v="2" actId="962"/>
        <pc:sldMkLst>
          <pc:docMk/>
          <pc:sldMk cId="879083076" sldId="344"/>
        </pc:sldMkLst>
        <pc:picChg chg="mod">
          <ac:chgData name="Greenhouse, Brooke" userId="452988ab-1343-4483-bbbf-06c809cf8e3f" providerId="ADAL" clId="{DEDC891E-695E-4F57-BA43-DC555A5DD593}" dt="2021-07-06T22:50:02.300" v="2" actId="962"/>
          <ac:picMkLst>
            <pc:docMk/>
            <pc:sldMk cId="879083076" sldId="344"/>
            <ac:picMk id="5" creationId="{00000000-0000-0000-0000-000000000000}"/>
          </ac:picMkLst>
        </pc:picChg>
      </pc:sldChg>
      <pc:sldChg chg="modSp">
        <pc:chgData name="Greenhouse, Brooke" userId="452988ab-1343-4483-bbbf-06c809cf8e3f" providerId="ADAL" clId="{DEDC891E-695E-4F57-BA43-DC555A5DD593}" dt="2021-07-06T22:50:17.524" v="4" actId="962"/>
        <pc:sldMkLst>
          <pc:docMk/>
          <pc:sldMk cId="564299080" sldId="346"/>
        </pc:sldMkLst>
        <pc:picChg chg="mod">
          <ac:chgData name="Greenhouse, Brooke" userId="452988ab-1343-4483-bbbf-06c809cf8e3f" providerId="ADAL" clId="{DEDC891E-695E-4F57-BA43-DC555A5DD593}" dt="2021-07-06T22:50:17.524" v="4" actId="962"/>
          <ac:picMkLst>
            <pc:docMk/>
            <pc:sldMk cId="564299080" sldId="346"/>
            <ac:picMk id="5" creationId="{00000000-0000-0000-0000-000000000000}"/>
          </ac:picMkLst>
        </pc:picChg>
      </pc:sldChg>
      <pc:sldChg chg="modSp">
        <pc:chgData name="Greenhouse, Brooke" userId="452988ab-1343-4483-bbbf-06c809cf8e3f" providerId="ADAL" clId="{DEDC891E-695E-4F57-BA43-DC555A5DD593}" dt="2021-07-06T22:50:47.543" v="6" actId="962"/>
        <pc:sldMkLst>
          <pc:docMk/>
          <pc:sldMk cId="1613041369" sldId="348"/>
        </pc:sldMkLst>
        <pc:picChg chg="mod">
          <ac:chgData name="Greenhouse, Brooke" userId="452988ab-1343-4483-bbbf-06c809cf8e3f" providerId="ADAL" clId="{DEDC891E-695E-4F57-BA43-DC555A5DD593}" dt="2021-07-06T22:50:47.543" v="6" actId="962"/>
          <ac:picMkLst>
            <pc:docMk/>
            <pc:sldMk cId="1613041369" sldId="348"/>
            <ac:picMk id="5" creationId="{00000000-0000-0000-0000-000000000000}"/>
          </ac:picMkLst>
        </pc:picChg>
      </pc:sldChg>
      <pc:sldChg chg="modSp">
        <pc:chgData name="Greenhouse, Brooke" userId="452988ab-1343-4483-bbbf-06c809cf8e3f" providerId="ADAL" clId="{DEDC891E-695E-4F57-BA43-DC555A5DD593}" dt="2021-07-06T22:51:17.401" v="8" actId="962"/>
        <pc:sldMkLst>
          <pc:docMk/>
          <pc:sldMk cId="1797864704" sldId="351"/>
        </pc:sldMkLst>
        <pc:picChg chg="mod">
          <ac:chgData name="Greenhouse, Brooke" userId="452988ab-1343-4483-bbbf-06c809cf8e3f" providerId="ADAL" clId="{DEDC891E-695E-4F57-BA43-DC555A5DD593}" dt="2021-07-06T22:51:17.401" v="8" actId="962"/>
          <ac:picMkLst>
            <pc:docMk/>
            <pc:sldMk cId="1797864704" sldId="351"/>
            <ac:picMk id="5" creationId="{00000000-0000-0000-0000-000000000000}"/>
          </ac:picMkLst>
        </pc:picChg>
      </pc:sldChg>
      <pc:sldChg chg="modSp">
        <pc:chgData name="Greenhouse, Brooke" userId="452988ab-1343-4483-bbbf-06c809cf8e3f" providerId="ADAL" clId="{DEDC891E-695E-4F57-BA43-DC555A5DD593}" dt="2021-07-06T22:51:33.938" v="10" actId="962"/>
        <pc:sldMkLst>
          <pc:docMk/>
          <pc:sldMk cId="375841490" sldId="355"/>
        </pc:sldMkLst>
        <pc:picChg chg="mod">
          <ac:chgData name="Greenhouse, Brooke" userId="452988ab-1343-4483-bbbf-06c809cf8e3f" providerId="ADAL" clId="{DEDC891E-695E-4F57-BA43-DC555A5DD593}" dt="2021-07-06T22:51:33.938" v="10" actId="962"/>
          <ac:picMkLst>
            <pc:docMk/>
            <pc:sldMk cId="375841490" sldId="355"/>
            <ac:picMk id="5" creationId="{00000000-0000-0000-0000-000000000000}"/>
          </ac:picMkLst>
        </pc:picChg>
      </pc:sldChg>
      <pc:sldChg chg="modSp">
        <pc:chgData name="Greenhouse, Brooke" userId="452988ab-1343-4483-bbbf-06c809cf8e3f" providerId="ADAL" clId="{DEDC891E-695E-4F57-BA43-DC555A5DD593}" dt="2021-07-06T22:51:53.963" v="12" actId="962"/>
        <pc:sldMkLst>
          <pc:docMk/>
          <pc:sldMk cId="2808651243" sldId="358"/>
        </pc:sldMkLst>
        <pc:picChg chg="mod">
          <ac:chgData name="Greenhouse, Brooke" userId="452988ab-1343-4483-bbbf-06c809cf8e3f" providerId="ADAL" clId="{DEDC891E-695E-4F57-BA43-DC555A5DD593}" dt="2021-07-06T22:51:53.963" v="12" actId="962"/>
          <ac:picMkLst>
            <pc:docMk/>
            <pc:sldMk cId="2808651243" sldId="358"/>
            <ac:picMk id="5" creationId="{00000000-0000-0000-0000-000000000000}"/>
          </ac:picMkLst>
        </pc:picChg>
      </pc:sldChg>
      <pc:sldChg chg="modSp">
        <pc:chgData name="Greenhouse, Brooke" userId="452988ab-1343-4483-bbbf-06c809cf8e3f" providerId="ADAL" clId="{DEDC891E-695E-4F57-BA43-DC555A5DD593}" dt="2021-07-06T22:52:07.329" v="14" actId="962"/>
        <pc:sldMkLst>
          <pc:docMk/>
          <pc:sldMk cId="342816294" sldId="361"/>
        </pc:sldMkLst>
        <pc:picChg chg="mod">
          <ac:chgData name="Greenhouse, Brooke" userId="452988ab-1343-4483-bbbf-06c809cf8e3f" providerId="ADAL" clId="{DEDC891E-695E-4F57-BA43-DC555A5DD593}" dt="2021-07-06T22:52:07.329" v="14" actId="962"/>
          <ac:picMkLst>
            <pc:docMk/>
            <pc:sldMk cId="342816294" sldId="361"/>
            <ac:picMk id="5" creationId="{00000000-0000-0000-0000-000000000000}"/>
          </ac:picMkLst>
        </pc:picChg>
      </pc:sldChg>
      <pc:sldChg chg="modSp">
        <pc:chgData name="Greenhouse, Brooke" userId="452988ab-1343-4483-bbbf-06c809cf8e3f" providerId="ADAL" clId="{DEDC891E-695E-4F57-BA43-DC555A5DD593}" dt="2021-07-06T22:52:33.874" v="16" actId="962"/>
        <pc:sldMkLst>
          <pc:docMk/>
          <pc:sldMk cId="612199995" sldId="368"/>
        </pc:sldMkLst>
        <pc:picChg chg="mod">
          <ac:chgData name="Greenhouse, Brooke" userId="452988ab-1343-4483-bbbf-06c809cf8e3f" providerId="ADAL" clId="{DEDC891E-695E-4F57-BA43-DC555A5DD593}" dt="2021-07-06T22:52:33.874" v="16" actId="962"/>
          <ac:picMkLst>
            <pc:docMk/>
            <pc:sldMk cId="612199995" sldId="368"/>
            <ac:picMk id="5" creationId="{00000000-0000-0000-0000-000000000000}"/>
          </ac:picMkLst>
        </pc:picChg>
      </pc:sldChg>
      <pc:sldChg chg="modSp">
        <pc:chgData name="Greenhouse, Brooke" userId="452988ab-1343-4483-bbbf-06c809cf8e3f" providerId="ADAL" clId="{DEDC891E-695E-4F57-BA43-DC555A5DD593}" dt="2021-07-06T22:52:56.475" v="18" actId="962"/>
        <pc:sldMkLst>
          <pc:docMk/>
          <pc:sldMk cId="3301462367" sldId="373"/>
        </pc:sldMkLst>
        <pc:picChg chg="mod">
          <ac:chgData name="Greenhouse, Brooke" userId="452988ab-1343-4483-bbbf-06c809cf8e3f" providerId="ADAL" clId="{DEDC891E-695E-4F57-BA43-DC555A5DD593}" dt="2021-07-06T22:52:56.475" v="18" actId="962"/>
          <ac:picMkLst>
            <pc:docMk/>
            <pc:sldMk cId="3301462367" sldId="373"/>
            <ac:picMk id="5" creationId="{00000000-0000-0000-0000-000000000000}"/>
          </ac:picMkLst>
        </pc:picChg>
      </pc:sldChg>
      <pc:sldChg chg="modSp">
        <pc:chgData name="Greenhouse, Brooke" userId="452988ab-1343-4483-bbbf-06c809cf8e3f" providerId="ADAL" clId="{DEDC891E-695E-4F57-BA43-DC555A5DD593}" dt="2021-07-06T22:53:11.323" v="20" actId="962"/>
        <pc:sldMkLst>
          <pc:docMk/>
          <pc:sldMk cId="1360134032" sldId="378"/>
        </pc:sldMkLst>
        <pc:picChg chg="mod">
          <ac:chgData name="Greenhouse, Brooke" userId="452988ab-1343-4483-bbbf-06c809cf8e3f" providerId="ADAL" clId="{DEDC891E-695E-4F57-BA43-DC555A5DD593}" dt="2021-07-06T22:53:11.323" v="20" actId="962"/>
          <ac:picMkLst>
            <pc:docMk/>
            <pc:sldMk cId="1360134032" sldId="378"/>
            <ac:picMk id="5" creationId="{00000000-0000-0000-0000-000000000000}"/>
          </ac:picMkLst>
        </pc:picChg>
      </pc:sldChg>
      <pc:sldMasterChg chg="modSldLayout">
        <pc:chgData name="Greenhouse, Brooke" userId="452988ab-1343-4483-bbbf-06c809cf8e3f" providerId="ADAL" clId="{DEDC891E-695E-4F57-BA43-DC555A5DD593}" dt="2021-07-07T22:22:47.402" v="23"/>
        <pc:sldMasterMkLst>
          <pc:docMk/>
          <pc:sldMasterMk cId="0" sldId="2147483648"/>
        </pc:sldMasterMkLst>
        <pc:sldLayoutChg chg="modSp">
          <pc:chgData name="Greenhouse, Brooke" userId="452988ab-1343-4483-bbbf-06c809cf8e3f" providerId="ADAL" clId="{DEDC891E-695E-4F57-BA43-DC555A5DD593}" dt="2021-07-07T22:22:47.402" v="23"/>
          <pc:sldLayoutMkLst>
            <pc:docMk/>
            <pc:sldMasterMk cId="0" sldId="2147483648"/>
            <pc:sldLayoutMk cId="915173020" sldId="2147483713"/>
          </pc:sldLayoutMkLst>
          <pc:spChg chg="mod">
            <ac:chgData name="Greenhouse, Brooke" userId="452988ab-1343-4483-bbbf-06c809cf8e3f" providerId="ADAL" clId="{DEDC891E-695E-4F57-BA43-DC555A5DD593}" dt="2021-07-07T22:22:47.402" v="23"/>
            <ac:spMkLst>
              <pc:docMk/>
              <pc:sldMasterMk cId="0" sldId="2147483648"/>
              <pc:sldLayoutMk cId="915173020" sldId="2147483713"/>
              <ac:spMk id="5"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1035067326" sldId="2147483714"/>
          </pc:sldLayoutMkLst>
          <pc:spChg chg="mod">
            <ac:chgData name="Greenhouse, Brooke" userId="452988ab-1343-4483-bbbf-06c809cf8e3f" providerId="ADAL" clId="{DEDC891E-695E-4F57-BA43-DC555A5DD593}" dt="2021-07-07T22:22:47.402" v="23"/>
            <ac:spMkLst>
              <pc:docMk/>
              <pc:sldMasterMk cId="0" sldId="2147483648"/>
              <pc:sldLayoutMk cId="1035067326" sldId="2147483714"/>
              <ac:spMk id="5"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1759007382" sldId="2147483715"/>
          </pc:sldLayoutMkLst>
          <pc:spChg chg="mod">
            <ac:chgData name="Greenhouse, Brooke" userId="452988ab-1343-4483-bbbf-06c809cf8e3f" providerId="ADAL" clId="{DEDC891E-695E-4F57-BA43-DC555A5DD593}" dt="2021-07-07T22:22:47.402" v="23"/>
            <ac:spMkLst>
              <pc:docMk/>
              <pc:sldMasterMk cId="0" sldId="2147483648"/>
              <pc:sldLayoutMk cId="1759007382" sldId="2147483715"/>
              <ac:spMk id="8"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1377184672" sldId="2147483716"/>
          </pc:sldLayoutMkLst>
          <pc:spChg chg="mod">
            <ac:chgData name="Greenhouse, Brooke" userId="452988ab-1343-4483-bbbf-06c809cf8e3f" providerId="ADAL" clId="{DEDC891E-695E-4F57-BA43-DC555A5DD593}" dt="2021-07-07T22:22:47.402" v="23"/>
            <ac:spMkLst>
              <pc:docMk/>
              <pc:sldMasterMk cId="0" sldId="2147483648"/>
              <pc:sldLayoutMk cId="1377184672" sldId="2147483716"/>
              <ac:spMk id="10"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764034938" sldId="2147483717"/>
          </pc:sldLayoutMkLst>
          <pc:spChg chg="mod">
            <ac:chgData name="Greenhouse, Brooke" userId="452988ab-1343-4483-bbbf-06c809cf8e3f" providerId="ADAL" clId="{DEDC891E-695E-4F57-BA43-DC555A5DD593}" dt="2021-07-07T22:22:47.402" v="23"/>
            <ac:spMkLst>
              <pc:docMk/>
              <pc:sldMasterMk cId="0" sldId="2147483648"/>
              <pc:sldLayoutMk cId="764034938" sldId="2147483717"/>
              <ac:spMk id="6"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879366817" sldId="2147483718"/>
          </pc:sldLayoutMkLst>
          <pc:spChg chg="mod">
            <ac:chgData name="Greenhouse, Brooke" userId="452988ab-1343-4483-bbbf-06c809cf8e3f" providerId="ADAL" clId="{DEDC891E-695E-4F57-BA43-DC555A5DD593}" dt="2021-07-07T22:22:47.402" v="23"/>
            <ac:spMkLst>
              <pc:docMk/>
              <pc:sldMasterMk cId="0" sldId="2147483648"/>
              <pc:sldLayoutMk cId="879366817" sldId="2147483718"/>
              <ac:spMk id="12"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1474805558" sldId="2147483719"/>
          </pc:sldLayoutMkLst>
          <pc:spChg chg="mod">
            <ac:chgData name="Greenhouse, Brooke" userId="452988ab-1343-4483-bbbf-06c809cf8e3f" providerId="ADAL" clId="{DEDC891E-695E-4F57-BA43-DC555A5DD593}" dt="2021-07-07T22:22:47.402" v="23"/>
            <ac:spMkLst>
              <pc:docMk/>
              <pc:sldMasterMk cId="0" sldId="2147483648"/>
              <pc:sldLayoutMk cId="1474805558" sldId="2147483719"/>
              <ac:spMk id="8"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87119275" sldId="2147483720"/>
          </pc:sldLayoutMkLst>
          <pc:spChg chg="mod">
            <ac:chgData name="Greenhouse, Brooke" userId="452988ab-1343-4483-bbbf-06c809cf8e3f" providerId="ADAL" clId="{DEDC891E-695E-4F57-BA43-DC555A5DD593}" dt="2021-07-07T22:22:47.402" v="23"/>
            <ac:spMkLst>
              <pc:docMk/>
              <pc:sldMasterMk cId="0" sldId="2147483648"/>
              <pc:sldLayoutMk cId="87119275" sldId="2147483720"/>
              <ac:spMk id="8"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905811675" sldId="2147483723"/>
          </pc:sldLayoutMkLst>
          <pc:spChg chg="mod">
            <ac:chgData name="Greenhouse, Brooke" userId="452988ab-1343-4483-bbbf-06c809cf8e3f" providerId="ADAL" clId="{DEDC891E-695E-4F57-BA43-DC555A5DD593}" dt="2021-07-07T22:22:47.402" v="23"/>
            <ac:spMkLst>
              <pc:docMk/>
              <pc:sldMasterMk cId="0" sldId="2147483648"/>
              <pc:sldLayoutMk cId="905811675" sldId="2147483723"/>
              <ac:spMk id="5" creationId="{00000000-0000-0000-0000-000000000000}"/>
            </ac:spMkLst>
          </pc:spChg>
        </pc:sldLayoutChg>
        <pc:sldLayoutChg chg="modSp">
          <pc:chgData name="Greenhouse, Brooke" userId="452988ab-1343-4483-bbbf-06c809cf8e3f" providerId="ADAL" clId="{DEDC891E-695E-4F57-BA43-DC555A5DD593}" dt="2021-07-07T22:22:47.402" v="23"/>
          <pc:sldLayoutMkLst>
            <pc:docMk/>
            <pc:sldMasterMk cId="0" sldId="2147483648"/>
            <pc:sldLayoutMk cId="734264713" sldId="2147483724"/>
          </pc:sldLayoutMkLst>
          <pc:spChg chg="mod">
            <ac:chgData name="Greenhouse, Brooke" userId="452988ab-1343-4483-bbbf-06c809cf8e3f" providerId="ADAL" clId="{DEDC891E-695E-4F57-BA43-DC555A5DD593}" dt="2021-07-07T22:22:47.402" v="23"/>
            <ac:spMkLst>
              <pc:docMk/>
              <pc:sldMasterMk cId="0" sldId="2147483648"/>
              <pc:sldLayoutMk cId="734264713" sldId="2147483724"/>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98389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60013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Net+: you will choose two of the Self-Check questions from each module and re-use them for Knowledge Check Activities. The activity numbers change based on the module you are in. (e.g., 1-1 and 1-2; 2-1 and 2-2; etc.) The CM will provide you with the final page proofs from the textbook.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253118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Open Sans" panose="020B0606030504020204" pitchFamily="34" charset="0"/>
                <a:ea typeface="Times New Roman" panose="02020603050405020304" pitchFamily="18" charset="0"/>
                <a:cs typeface="Times New Roman" panose="02020603050405020304" pitchFamily="18" charset="0"/>
              </a:rPr>
              <a:t>Include only the question and the correct answer on the slide or include only the correct answer on the slide. The CM will provide you with the Solution and Answer Guide for the correct answers.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62935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743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Jill West, CompTIA Network+ Guide to Networks, 9th Edition. © 2022 Cengage. All Rights Reserved. May not be scanned, copied or duplicated, or posted to a publicly accessible website, in whole or in part.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096000" y="2355562"/>
            <a:ext cx="3297426" cy="1073438"/>
          </a:xfrm>
        </p:spPr>
        <p:txBody>
          <a:bodyPr/>
          <a:lstStyle/>
          <a:p>
            <a:pPr algn="ctr"/>
            <a:r>
              <a:rPr lang="en-US" altLang="zh-CN" dirty="0"/>
              <a:t>CompTIA Network+ Guide to Networks,</a:t>
            </a:r>
            <a:br>
              <a:rPr lang="en-US" altLang="zh-CN" dirty="0"/>
            </a:br>
            <a:r>
              <a:rPr lang="en-US" altLang="zh-CN" dirty="0"/>
              <a:t>Ninth Edition</a:t>
            </a:r>
            <a:endParaRPr lang="en-US" dirty="0"/>
          </a:p>
        </p:txBody>
      </p:sp>
      <p:sp>
        <p:nvSpPr>
          <p:cNvPr id="5" name="Title 4"/>
          <p:cNvSpPr>
            <a:spLocks noGrp="1"/>
          </p:cNvSpPr>
          <p:nvPr>
            <p:ph type="title"/>
          </p:nvPr>
        </p:nvSpPr>
        <p:spPr>
          <a:xfrm>
            <a:off x="4840289" y="4035474"/>
            <a:ext cx="6402684" cy="672105"/>
          </a:xfrm>
        </p:spPr>
        <p:txBody>
          <a:bodyPr/>
          <a:lstStyle/>
          <a:p>
            <a:pPr algn="ctr"/>
            <a:r>
              <a:rPr lang="en-US" dirty="0"/>
              <a:t>Module 4: Protocols</a:t>
            </a:r>
            <a:br>
              <a:rPr lang="en-US" dirty="0"/>
            </a:br>
            <a:endParaRPr lang="en-US" dirty="0"/>
          </a:p>
        </p:txBody>
      </p:sp>
      <p:sp>
        <p:nvSpPr>
          <p:cNvPr id="8" name="Footer Placeholder 7"/>
          <p:cNvSpPr>
            <a:spLocks noGrp="1"/>
          </p:cNvSpPr>
          <p:nvPr>
            <p:ph type="ftr" sz="quarter" idx="3"/>
          </p:nvPr>
        </p:nvSpPr>
        <p:spPr/>
        <p:txBody>
          <a:bodyPr/>
          <a:lstStyle/>
          <a:p>
            <a:r>
              <a:rPr lang="en-US" dirty="0"/>
              <a:t>Jill West, CompTIA Network+ Guide to Networks, 9th Edition. © 2022 Cengage. All Rights Reserved. May not be scanned, copied or duplicated, or posted to a publicly accessible website, in whole or in part.</a:t>
            </a:r>
          </a:p>
        </p:txBody>
      </p:sp>
      <p:pic>
        <p:nvPicPr>
          <p:cNvPr id="3" name="Picture Placeholder 2">
            <a:extLst>
              <a:ext uri="{C183D7F6-B498-43B3-948B-1728B52AA6E4}">
                <adec:decorative xmlns:adec="http://schemas.microsoft.com/office/drawing/2017/decorative" val="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462" r="462"/>
          <a:stretch>
            <a:fillRect/>
          </a:stretch>
        </p:blipFill>
        <p:spPr/>
      </p:pic>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UDP (User Datagram Protocol)</a:t>
            </a:r>
            <a:endParaRPr lang="zh-CN" altLang="en-US" dirty="0"/>
          </a:p>
        </p:txBody>
      </p:sp>
      <p:sp>
        <p:nvSpPr>
          <p:cNvPr id="3" name="Text Placeholder 2"/>
          <p:cNvSpPr>
            <a:spLocks noGrp="1"/>
          </p:cNvSpPr>
          <p:nvPr>
            <p:ph type="body" sz="quarter" idx="17"/>
          </p:nvPr>
        </p:nvSpPr>
        <p:spPr/>
        <p:txBody>
          <a:bodyPr/>
          <a:lstStyle/>
          <a:p>
            <a:r>
              <a:rPr lang="en-US" altLang="zh-CN" dirty="0"/>
              <a:t>UDP is an unreliable, connectionless protocol</a:t>
            </a:r>
          </a:p>
          <a:p>
            <a:pPr lvl="1"/>
            <a:r>
              <a:rPr lang="en-US" altLang="zh-CN" dirty="0"/>
              <a:t>No three-way handshake is performed </a:t>
            </a:r>
          </a:p>
          <a:p>
            <a:pPr lvl="1"/>
            <a:r>
              <a:rPr lang="en-US" altLang="zh-CN" dirty="0"/>
              <a:t>UDP does not guarantee delivery of data</a:t>
            </a:r>
          </a:p>
          <a:p>
            <a:r>
              <a:rPr lang="en-US" altLang="zh-CN" dirty="0"/>
              <a:t>UDP provides no error checking, sequencing, or flow control</a:t>
            </a:r>
          </a:p>
          <a:p>
            <a:pPr lvl="1"/>
            <a:r>
              <a:rPr lang="en-US" altLang="zh-CN" dirty="0"/>
              <a:t>This makes UDP more efficient than TCP</a:t>
            </a:r>
          </a:p>
          <a:p>
            <a:r>
              <a:rPr lang="en-US" altLang="zh-CN" dirty="0"/>
              <a:t>Useful for live audio or video transmissions over the Internet</a:t>
            </a:r>
          </a:p>
          <a:p>
            <a:r>
              <a:rPr lang="en-US" altLang="zh-CN" dirty="0"/>
              <a:t>Also more efficient for carrying messages that fit within one data packet</a:t>
            </a:r>
          </a:p>
          <a:p>
            <a:r>
              <a:rPr lang="en-US" altLang="zh-CN" dirty="0"/>
              <a:t>A UDP header contains only four fields: Source port, Destination port, Length, and Checksum</a:t>
            </a:r>
          </a:p>
          <a:p>
            <a:pPr lvl="1"/>
            <a:r>
              <a:rPr lang="en-US" altLang="zh-CN" dirty="0"/>
              <a:t>Use of Checksum field in UDP is optional in IPv4, but required in IPv6</a:t>
            </a:r>
          </a:p>
          <a:p>
            <a:endParaRPr lang="zh-CN" altLang="en-US" dirty="0"/>
          </a:p>
        </p:txBody>
      </p:sp>
    </p:spTree>
    <p:extLst>
      <p:ext uri="{BB962C8B-B14F-4D97-AF65-F5344CB8AC3E}">
        <p14:creationId xmlns:p14="http://schemas.microsoft.com/office/powerpoint/2010/main" val="13521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(1 of 3)</a:t>
            </a:r>
            <a:endParaRPr lang="zh-CN" altLang="en-US" dirty="0"/>
          </a:p>
        </p:txBody>
      </p:sp>
      <p:sp>
        <p:nvSpPr>
          <p:cNvPr id="3" name="Text Placeholder 2"/>
          <p:cNvSpPr>
            <a:spLocks noGrp="1"/>
          </p:cNvSpPr>
          <p:nvPr>
            <p:ph type="body" sz="quarter" idx="17"/>
          </p:nvPr>
        </p:nvSpPr>
        <p:spPr/>
        <p:txBody>
          <a:bodyPr/>
          <a:lstStyle/>
          <a:p>
            <a:r>
              <a:rPr lang="en-US" altLang="zh-CN" dirty="0"/>
              <a:t>IP operates at the network layer of the OSI model</a:t>
            </a:r>
          </a:p>
          <a:p>
            <a:pPr lvl="1"/>
            <a:r>
              <a:rPr lang="en-US" altLang="zh-CN" dirty="0"/>
              <a:t>It specifies where data should be delivered</a:t>
            </a:r>
          </a:p>
          <a:p>
            <a:pPr lvl="1"/>
            <a:r>
              <a:rPr lang="en-US" altLang="zh-CN" dirty="0"/>
              <a:t>Identifies the data’s source and destination IP addresses</a:t>
            </a:r>
          </a:p>
          <a:p>
            <a:r>
              <a:rPr lang="en-US" altLang="zh-CN" dirty="0"/>
              <a:t>IP enables TCP/IP to internetwork</a:t>
            </a:r>
          </a:p>
          <a:p>
            <a:pPr lvl="1"/>
            <a:r>
              <a:rPr lang="en-US" altLang="zh-CN" dirty="0"/>
              <a:t>To traverse more than one LAN segment and more than one type of network through a router</a:t>
            </a:r>
          </a:p>
          <a:p>
            <a:r>
              <a:rPr lang="en-US" altLang="zh-CN" dirty="0"/>
              <a:t>IP is an unreliable, connectionless protocol</a:t>
            </a:r>
          </a:p>
          <a:p>
            <a:pPr lvl="1"/>
            <a:r>
              <a:rPr lang="en-US" altLang="zh-CN" dirty="0"/>
              <a:t>That means that IP does not guarantee delivery of data and no session is established before data is transmitted</a:t>
            </a:r>
          </a:p>
          <a:p>
            <a:r>
              <a:rPr lang="en-US" altLang="zh-CN" dirty="0"/>
              <a:t>IP depends on TCP to ensure messages are put back together in the right order and to ensure each message reaches the correct application on the receiving host</a:t>
            </a:r>
          </a:p>
          <a:p>
            <a:endParaRPr lang="en-US" altLang="zh-CN" dirty="0"/>
          </a:p>
          <a:p>
            <a:endParaRPr lang="zh-CN" altLang="en-US" dirty="0"/>
          </a:p>
        </p:txBody>
      </p:sp>
    </p:spTree>
    <p:extLst>
      <p:ext uri="{BB962C8B-B14F-4D97-AF65-F5344CB8AC3E}">
        <p14:creationId xmlns:p14="http://schemas.microsoft.com/office/powerpoint/2010/main" val="350970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(2 of 3)</a:t>
            </a:r>
            <a:endParaRPr lang="zh-CN" altLang="en-US" dirty="0"/>
          </a:p>
        </p:txBody>
      </p:sp>
      <p:pic>
        <p:nvPicPr>
          <p:cNvPr id="5" name="Picture Placeholder 4" descr="The fields in an I P v 4 packet. The fields are depicted in a stack of 7 rows with each row representing 32 bits. In the first row, the first 16 bits are taken by the fields for version, Internet Header Length, and Differentiated Services. The next 16 bits are taken up by the Total length field. In the second row, the Identification field takes up the first 16 bits. The next 16 bits are taken up by the Flags and Fragment offset fields. In the third row, the first 8 bits are taken up by the Time To Live field, the next 8 bits by the Protocol field, and the last 16 bits by the Header checksum field. In the fourth row, we have the Source I P address field. In the fifth row, we have the Destination I P address field. In the sixth row, the first 24 bits are taken up by the Options field and the next 8 bits are taken up by the Padding field. The first 6 rows of fields make up the I P v 4 header. In the seventh row, we have the Data field which is made up of the T C P Segment or U D P Datagram."/>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18419" y="1723729"/>
            <a:ext cx="6150482" cy="3557994"/>
          </a:xfrm>
        </p:spPr>
      </p:pic>
      <p:sp>
        <p:nvSpPr>
          <p:cNvPr id="4" name="Text Placeholder 3"/>
          <p:cNvSpPr>
            <a:spLocks noGrp="1"/>
          </p:cNvSpPr>
          <p:nvPr>
            <p:ph type="body" sz="quarter" idx="11"/>
          </p:nvPr>
        </p:nvSpPr>
        <p:spPr>
          <a:xfrm>
            <a:off x="7478972" y="5486400"/>
            <a:ext cx="3976406" cy="392420"/>
          </a:xfrm>
        </p:spPr>
        <p:txBody>
          <a:bodyPr/>
          <a:lstStyle/>
          <a:p>
            <a:r>
              <a:rPr lang="en-US" altLang="zh-CN" b="1" dirty="0"/>
              <a:t>Figure 4-7  </a:t>
            </a:r>
            <a:r>
              <a:rPr lang="en-US" altLang="zh-CN" dirty="0"/>
              <a:t>An IPv4 packet</a:t>
            </a:r>
            <a:endParaRPr lang="zh-CN" altLang="en-US" dirty="0"/>
          </a:p>
        </p:txBody>
      </p:sp>
    </p:spTree>
    <p:extLst>
      <p:ext uri="{BB962C8B-B14F-4D97-AF65-F5344CB8AC3E}">
        <p14:creationId xmlns:p14="http://schemas.microsoft.com/office/powerpoint/2010/main" val="179786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(3 of 3)</a:t>
            </a:r>
            <a:endParaRPr lang="zh-CN" altLang="en-US" dirty="0"/>
          </a:p>
        </p:txBody>
      </p:sp>
      <p:sp>
        <p:nvSpPr>
          <p:cNvPr id="3" name="Text Placeholder 2"/>
          <p:cNvSpPr>
            <a:spLocks noGrp="1"/>
          </p:cNvSpPr>
          <p:nvPr>
            <p:ph type="body" sz="quarter" idx="17"/>
          </p:nvPr>
        </p:nvSpPr>
        <p:spPr/>
        <p:txBody>
          <a:bodyPr/>
          <a:lstStyle/>
          <a:p>
            <a:r>
              <a:rPr lang="en-US" altLang="zh-CN" dirty="0"/>
              <a:t>IPv6 Packets</a:t>
            </a:r>
          </a:p>
          <a:p>
            <a:pPr lvl="1"/>
            <a:r>
              <a:rPr lang="en-US" altLang="zh-CN" dirty="0"/>
              <a:t>IPv6 uses a different packet format than IPv4</a:t>
            </a:r>
          </a:p>
          <a:p>
            <a:pPr lvl="1"/>
            <a:r>
              <a:rPr lang="en-US" altLang="zh-CN" dirty="0"/>
              <a:t>IPv6 can accommodate the much longer IPv6 addresses</a:t>
            </a:r>
          </a:p>
          <a:p>
            <a:pPr lvl="1"/>
            <a:r>
              <a:rPr lang="en-US" altLang="zh-CN" dirty="0"/>
              <a:t>There is no Fragment offset field</a:t>
            </a:r>
          </a:p>
          <a:p>
            <a:pPr lvl="2"/>
            <a:r>
              <a:rPr lang="en-US" altLang="zh-CN" dirty="0"/>
              <a:t>IPv6 hosts adjust their packet sizes to fit the requirements of the network before sending IPv6 messages</a:t>
            </a:r>
          </a:p>
          <a:p>
            <a:endParaRPr lang="zh-CN" altLang="en-US" dirty="0"/>
          </a:p>
        </p:txBody>
      </p:sp>
    </p:spTree>
    <p:extLst>
      <p:ext uri="{BB962C8B-B14F-4D97-AF65-F5344CB8AC3E}">
        <p14:creationId xmlns:p14="http://schemas.microsoft.com/office/powerpoint/2010/main" val="286580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 (Internet Control Message Protocol)</a:t>
            </a:r>
            <a:endParaRPr lang="zh-CN" altLang="en-US" dirty="0"/>
          </a:p>
        </p:txBody>
      </p:sp>
      <p:sp>
        <p:nvSpPr>
          <p:cNvPr id="3" name="Text Placeholder 2"/>
          <p:cNvSpPr>
            <a:spLocks noGrp="1"/>
          </p:cNvSpPr>
          <p:nvPr>
            <p:ph type="body" sz="quarter" idx="17"/>
          </p:nvPr>
        </p:nvSpPr>
        <p:spPr/>
        <p:txBody>
          <a:bodyPr/>
          <a:lstStyle/>
          <a:p>
            <a:r>
              <a:rPr lang="en-US" altLang="zh-CN" dirty="0"/>
              <a:t>ICMP is a core network layer protocol that reports on the success or failure of data delivery</a:t>
            </a:r>
          </a:p>
          <a:p>
            <a:r>
              <a:rPr lang="en-US" altLang="zh-CN" dirty="0"/>
              <a:t>ICMP can indicate the following:</a:t>
            </a:r>
          </a:p>
          <a:p>
            <a:pPr lvl="1"/>
            <a:r>
              <a:rPr lang="en-US" altLang="zh-CN" dirty="0"/>
              <a:t>When part of a network is congested</a:t>
            </a:r>
          </a:p>
          <a:p>
            <a:pPr lvl="1"/>
            <a:r>
              <a:rPr lang="en-US" altLang="zh-CN" dirty="0"/>
              <a:t>When data fails to reach its destination</a:t>
            </a:r>
          </a:p>
          <a:p>
            <a:pPr lvl="1"/>
            <a:r>
              <a:rPr lang="en-US" altLang="zh-CN" dirty="0"/>
              <a:t>When data has been discarded because the allotted TTL has expired</a:t>
            </a:r>
          </a:p>
          <a:p>
            <a:r>
              <a:rPr lang="en-US" altLang="zh-CN" dirty="0"/>
              <a:t>ICMP announces transmission failures to the sender but does not correct errors it detects</a:t>
            </a:r>
          </a:p>
          <a:p>
            <a:r>
              <a:rPr lang="en-US" altLang="zh-CN" dirty="0"/>
              <a:t>It provides critical information for troubleshooting network problems</a:t>
            </a:r>
          </a:p>
          <a:p>
            <a:r>
              <a:rPr lang="en-US" altLang="zh-CN" dirty="0"/>
              <a:t>ICMPv6 on IPv6 networks performs the functions of ICMP and ARP on IPv4 networks</a:t>
            </a:r>
          </a:p>
          <a:p>
            <a:endParaRPr lang="zh-CN" altLang="en-US" dirty="0"/>
          </a:p>
        </p:txBody>
      </p:sp>
    </p:spTree>
    <p:extLst>
      <p:ext uri="{BB962C8B-B14F-4D97-AF65-F5344CB8AC3E}">
        <p14:creationId xmlns:p14="http://schemas.microsoft.com/office/powerpoint/2010/main" val="314615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ARP (Address Resolution Protocol) on IPv4 Networks (1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ARP works in conjunction with IPv4 to discover the MAC address of a host or node on the local network</a:t>
            </a:r>
          </a:p>
          <a:p>
            <a:pPr lvl="1"/>
            <a:r>
              <a:rPr lang="en-US" altLang="zh-CN" dirty="0"/>
              <a:t>And to maintain a database that maps IP addresses to MAC addresses on the local network</a:t>
            </a:r>
          </a:p>
          <a:p>
            <a:r>
              <a:rPr lang="en-US" altLang="zh-CN" dirty="0"/>
              <a:t>ARP is a Layer 2 protocol that uses IP in Layer 3 and relies on broadcasting</a:t>
            </a:r>
          </a:p>
          <a:p>
            <a:pPr lvl="1"/>
            <a:r>
              <a:rPr lang="en-US" altLang="zh-CN" dirty="0"/>
              <a:t>Operates only within its local network</a:t>
            </a:r>
          </a:p>
          <a:p>
            <a:r>
              <a:rPr lang="en-US" altLang="zh-CN" dirty="0"/>
              <a:t>ARP table is the database of IP-to-MAC address mappings</a:t>
            </a:r>
          </a:p>
          <a:p>
            <a:r>
              <a:rPr lang="en-US" altLang="zh-CN" dirty="0"/>
              <a:t>An ARP table can contain two types of entries:</a:t>
            </a:r>
          </a:p>
          <a:p>
            <a:pPr lvl="1"/>
            <a:r>
              <a:rPr lang="en-US" altLang="zh-CN" b="1" dirty="0"/>
              <a:t>Dynamic</a:t>
            </a:r>
            <a:r>
              <a:rPr lang="en-US" altLang="zh-CN" dirty="0"/>
              <a:t> - created when a client makes an ARP request that could not be satisfied by data already in the ARP table</a:t>
            </a:r>
          </a:p>
          <a:p>
            <a:pPr lvl="1"/>
            <a:r>
              <a:rPr lang="en-US" altLang="zh-CN" b="1" dirty="0"/>
              <a:t>Static</a:t>
            </a:r>
            <a:r>
              <a:rPr lang="en-US" altLang="zh-CN" dirty="0"/>
              <a:t> - those someone entered manually using the ARP utility (</a:t>
            </a:r>
            <a:r>
              <a:rPr lang="en-US" altLang="zh-CN" dirty="0">
                <a:latin typeface="Courier New" panose="02070309020205020404" pitchFamily="49" charset="0"/>
                <a:cs typeface="Courier New" panose="02070309020205020404" pitchFamily="49" charset="0"/>
              </a:rPr>
              <a:t>arp</a:t>
            </a:r>
            <a:r>
              <a:rPr lang="en-US" altLang="zh-CN" dirty="0"/>
              <a:t> command)</a:t>
            </a:r>
          </a:p>
          <a:p>
            <a:r>
              <a:rPr lang="en-US" altLang="zh-CN" dirty="0"/>
              <a:t>To view a Window’s workstation’s ARP table, enter the command:</a:t>
            </a:r>
          </a:p>
          <a:p>
            <a:pPr lvl="1"/>
            <a:r>
              <a:rPr lang="en-US" altLang="zh-CN" dirty="0">
                <a:latin typeface="Courier New" panose="02070309020205020404" pitchFamily="49" charset="0"/>
                <a:cs typeface="Courier New" panose="02070309020205020404" pitchFamily="49" charset="0"/>
              </a:rPr>
              <a:t>arp -a</a:t>
            </a:r>
          </a:p>
          <a:p>
            <a:endParaRPr lang="zh-CN" altLang="en-US" dirty="0"/>
          </a:p>
        </p:txBody>
      </p:sp>
    </p:spTree>
    <p:extLst>
      <p:ext uri="{BB962C8B-B14F-4D97-AF65-F5344CB8AC3E}">
        <p14:creationId xmlns:p14="http://schemas.microsoft.com/office/powerpoint/2010/main" val="275368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ARP (Address Resolution Protocol) on IPv4 Networks (2 of 2)</a:t>
            </a:r>
            <a:endParaRPr lang="zh-CN" altLang="en-US" dirty="0"/>
          </a:p>
        </p:txBody>
      </p:sp>
      <p:pic>
        <p:nvPicPr>
          <p:cNvPr id="5" name="Picture Placeholder 4" descr="The output of running the a r p hyphen a command in Windows Power Shell. The output lists all devices on the network. The virtual network interface and the physical network interface on the computer are listed and the devices connected to the networks on these interfaces are list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53979" y="1490198"/>
            <a:ext cx="5864452" cy="4071222"/>
          </a:xfrm>
        </p:spPr>
      </p:pic>
      <p:sp>
        <p:nvSpPr>
          <p:cNvPr id="4" name="Text Placeholder 3"/>
          <p:cNvSpPr>
            <a:spLocks noGrp="1"/>
          </p:cNvSpPr>
          <p:nvPr>
            <p:ph type="body" sz="quarter" idx="11"/>
          </p:nvPr>
        </p:nvSpPr>
        <p:spPr>
          <a:xfrm>
            <a:off x="7478972" y="5301205"/>
            <a:ext cx="3976406" cy="577615"/>
          </a:xfrm>
        </p:spPr>
        <p:txBody>
          <a:bodyPr/>
          <a:lstStyle/>
          <a:p>
            <a:r>
              <a:rPr lang="en-US" altLang="zh-CN" b="1" dirty="0"/>
              <a:t>Figure 4-13  </a:t>
            </a:r>
            <a:r>
              <a:rPr lang="en-US" altLang="zh-CN" dirty="0"/>
              <a:t>The </a:t>
            </a:r>
            <a:r>
              <a:rPr lang="en-US" altLang="zh-CN" dirty="0">
                <a:latin typeface="Courier New" panose="02070309020205020404" pitchFamily="49" charset="0"/>
                <a:cs typeface="Courier New" panose="02070309020205020404" pitchFamily="49" charset="0"/>
              </a:rPr>
              <a:t>arp –a</a:t>
            </a:r>
            <a:r>
              <a:rPr lang="en-US" altLang="zh-CN" dirty="0"/>
              <a:t> command lists devices on the network</a:t>
            </a:r>
            <a:endParaRPr lang="zh-CN" altLang="en-US" dirty="0"/>
          </a:p>
        </p:txBody>
      </p:sp>
    </p:spTree>
    <p:extLst>
      <p:ext uri="{BB962C8B-B14F-4D97-AF65-F5344CB8AC3E}">
        <p14:creationId xmlns:p14="http://schemas.microsoft.com/office/powerpoint/2010/main" val="37584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NDP (Neighbor Discovery Protocol)</a:t>
            </a:r>
            <a:endParaRPr lang="zh-CN" altLang="en-US" dirty="0"/>
          </a:p>
        </p:txBody>
      </p:sp>
      <p:sp>
        <p:nvSpPr>
          <p:cNvPr id="3" name="Text Placeholder 2"/>
          <p:cNvSpPr>
            <a:spLocks noGrp="1"/>
          </p:cNvSpPr>
          <p:nvPr>
            <p:ph type="body" sz="quarter" idx="17"/>
          </p:nvPr>
        </p:nvSpPr>
        <p:spPr/>
        <p:txBody>
          <a:bodyPr/>
          <a:lstStyle/>
          <a:p>
            <a:r>
              <a:rPr lang="en-US" altLang="zh-CN" dirty="0"/>
              <a:t>IPv6 devices learn about other devices on their networks through a process called neighbor discovery</a:t>
            </a:r>
          </a:p>
          <a:p>
            <a:r>
              <a:rPr lang="en-US" altLang="zh-CN" b="1" dirty="0"/>
              <a:t>NDP (Neighbor Discovery Protocol) </a:t>
            </a:r>
            <a:r>
              <a:rPr lang="en-US" altLang="zh-CN" dirty="0"/>
              <a:t>information carried in ICMPv6 messages automatically detects neighboring devices and automatically adjusts when nodes fail or are removed</a:t>
            </a:r>
          </a:p>
          <a:p>
            <a:r>
              <a:rPr lang="en-US" altLang="zh-CN" dirty="0"/>
              <a:t>NDP offers several ICMPv6 message types:</a:t>
            </a:r>
          </a:p>
          <a:p>
            <a:pPr lvl="1"/>
            <a:r>
              <a:rPr lang="en-US" altLang="zh-CN" dirty="0"/>
              <a:t>RA (router advertisement)</a:t>
            </a:r>
          </a:p>
          <a:p>
            <a:pPr lvl="1"/>
            <a:r>
              <a:rPr lang="en-US" altLang="zh-CN" dirty="0"/>
              <a:t>RS (router solicitation)</a:t>
            </a:r>
          </a:p>
          <a:p>
            <a:pPr lvl="1"/>
            <a:r>
              <a:rPr lang="en-US" altLang="zh-CN" dirty="0"/>
              <a:t>Redirect</a:t>
            </a:r>
          </a:p>
          <a:p>
            <a:pPr lvl="1"/>
            <a:r>
              <a:rPr lang="en-US" altLang="zh-CN" dirty="0"/>
              <a:t>NS (neighbor solicitation)</a:t>
            </a:r>
          </a:p>
          <a:p>
            <a:pPr lvl="1"/>
            <a:r>
              <a:rPr lang="en-US" altLang="zh-CN" dirty="0"/>
              <a:t>NA (neighbor advertisement)</a:t>
            </a:r>
            <a:endParaRPr lang="zh-CN" altLang="en-US" dirty="0"/>
          </a:p>
        </p:txBody>
      </p:sp>
    </p:spTree>
    <p:extLst>
      <p:ext uri="{BB962C8B-B14F-4D97-AF65-F5344CB8AC3E}">
        <p14:creationId xmlns:p14="http://schemas.microsoft.com/office/powerpoint/2010/main" val="310590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(1 of 2)</a:t>
            </a:r>
            <a:endParaRPr lang="zh-CN" altLang="en-US" dirty="0"/>
          </a:p>
        </p:txBody>
      </p:sp>
      <p:sp>
        <p:nvSpPr>
          <p:cNvPr id="3" name="Text Placeholder 2"/>
          <p:cNvSpPr>
            <a:spLocks noGrp="1"/>
          </p:cNvSpPr>
          <p:nvPr>
            <p:ph type="body" sz="quarter" idx="17"/>
          </p:nvPr>
        </p:nvSpPr>
        <p:spPr/>
        <p:txBody>
          <a:bodyPr/>
          <a:lstStyle/>
          <a:p>
            <a:r>
              <a:rPr lang="en-US" altLang="zh-CN" dirty="0"/>
              <a:t>Ethernet is the most important data link layer standard</a:t>
            </a:r>
          </a:p>
          <a:p>
            <a:pPr lvl="1"/>
            <a:r>
              <a:rPr lang="en-US" altLang="zh-CN" dirty="0"/>
              <a:t>It is capable of running on a variety of network media</a:t>
            </a:r>
          </a:p>
          <a:p>
            <a:pPr lvl="1"/>
            <a:r>
              <a:rPr lang="en-US" altLang="zh-CN" dirty="0"/>
              <a:t>Ethernet offers excellent throughput at a reasonable cost</a:t>
            </a:r>
          </a:p>
          <a:p>
            <a:pPr lvl="1"/>
            <a:r>
              <a:rPr lang="en-US" altLang="zh-CN" dirty="0"/>
              <a:t>It is the most popular network technology used on modern LANs</a:t>
            </a:r>
          </a:p>
          <a:p>
            <a:r>
              <a:rPr lang="en-US" altLang="zh-CN" dirty="0"/>
              <a:t>Ethernet II is the current standard</a:t>
            </a:r>
          </a:p>
          <a:p>
            <a:r>
              <a:rPr lang="en-US" altLang="zh-CN" dirty="0"/>
              <a:t>Ethernet adds both a header and a trailer to the payload</a:t>
            </a:r>
          </a:p>
          <a:p>
            <a:pPr lvl="1"/>
            <a:r>
              <a:rPr lang="en-US" altLang="zh-CN" dirty="0"/>
              <a:t>This creates a frame around the payload</a:t>
            </a:r>
          </a:p>
          <a:p>
            <a:r>
              <a:rPr lang="en-US" altLang="zh-CN" dirty="0"/>
              <a:t>The header and FCS make up the 18-byte “frame” around the data</a:t>
            </a:r>
          </a:p>
          <a:p>
            <a:r>
              <a:rPr lang="en-US" altLang="zh-CN" dirty="0"/>
              <a:t>The data portion of an Ethernet frame may contain from 46 to 1500 bytes </a:t>
            </a:r>
          </a:p>
          <a:p>
            <a:r>
              <a:rPr lang="en-US" altLang="zh-CN" dirty="0"/>
              <a:t>MTU (maximum transmission unit) is the largest size that routers in a message’s path will allow at the Network Layer</a:t>
            </a:r>
          </a:p>
          <a:p>
            <a:endParaRPr lang="zh-CN" altLang="en-US" dirty="0"/>
          </a:p>
        </p:txBody>
      </p:sp>
    </p:spTree>
    <p:extLst>
      <p:ext uri="{BB962C8B-B14F-4D97-AF65-F5344CB8AC3E}">
        <p14:creationId xmlns:p14="http://schemas.microsoft.com/office/powerpoint/2010/main" val="237082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Ethernet (2 of 2)</a:t>
            </a:r>
            <a:endParaRPr lang="zh-CN" altLang="en-US" dirty="0"/>
          </a:p>
        </p:txBody>
      </p:sp>
      <p:pic>
        <p:nvPicPr>
          <p:cNvPr id="5" name="Picture Placeholder 4" descr="An illustration showing the fields in an Ethernet 2 frame. The first field is a preamble and S F D that is 8 bytes long. This is followed by a destination address that makes up 6 bytes. Then comes the source address which also makes up 6 bytes. This is followed by the ethernet type which is 2 bytes long. Then, there is the data plus padding which may be between 46 to 1500 bytes. The last field is made of the F C S which is 4 bytes long."/>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51308" y="2997843"/>
            <a:ext cx="6427664" cy="1603621"/>
          </a:xfrm>
        </p:spPr>
      </p:pic>
      <p:sp>
        <p:nvSpPr>
          <p:cNvPr id="4" name="Text Placeholder 3"/>
          <p:cNvSpPr>
            <a:spLocks noGrp="1"/>
          </p:cNvSpPr>
          <p:nvPr>
            <p:ph type="body" sz="quarter" idx="11"/>
          </p:nvPr>
        </p:nvSpPr>
        <p:spPr>
          <a:xfrm>
            <a:off x="7478972" y="5463251"/>
            <a:ext cx="3976406" cy="415569"/>
          </a:xfrm>
        </p:spPr>
        <p:txBody>
          <a:bodyPr/>
          <a:lstStyle/>
          <a:p>
            <a:r>
              <a:rPr lang="en-US" altLang="zh-CN" dirty="0"/>
              <a:t>Fig</a:t>
            </a:r>
            <a:r>
              <a:rPr lang="en-US" altLang="zh-CN" b="1" dirty="0"/>
              <a:t>ure 4-14  </a:t>
            </a:r>
            <a:r>
              <a:rPr lang="en-US" altLang="zh-CN" dirty="0"/>
              <a:t>Ethernet II frame</a:t>
            </a:r>
            <a:endParaRPr lang="zh-CN" altLang="en-US" dirty="0"/>
          </a:p>
        </p:txBody>
      </p:sp>
    </p:spTree>
    <p:extLst>
      <p:ext uri="{BB962C8B-B14F-4D97-AF65-F5344CB8AC3E}">
        <p14:creationId xmlns:p14="http://schemas.microsoft.com/office/powerpoint/2010/main" val="280865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cs typeface="Arial"/>
              </a:rPr>
              <a:t>Module Objectives</a:t>
            </a:r>
            <a:endParaRPr lang="en-US" dirty="0"/>
          </a:p>
        </p:txBody>
      </p:sp>
      <p:sp>
        <p:nvSpPr>
          <p:cNvPr id="2" name="Text Placeholder 1"/>
          <p:cNvSpPr>
            <a:spLocks noGrp="1"/>
          </p:cNvSpPr>
          <p:nvPr>
            <p:ph type="body" sz="quarter" idx="15"/>
          </p:nvPr>
        </p:nvSpPr>
        <p:spPr>
          <a:xfrm>
            <a:off x="740228" y="1037230"/>
            <a:ext cx="10711543" cy="4113504"/>
          </a:xfrm>
        </p:spPr>
        <p:txBody>
          <a:bodyPr/>
          <a:lstStyle/>
          <a:p>
            <a:pPr>
              <a:lnSpc>
                <a:spcPct val="100000"/>
              </a:lnSpc>
              <a:spcBef>
                <a:spcPts val="0"/>
              </a:spcBef>
            </a:pPr>
            <a:r>
              <a:rPr lang="en-US" sz="2000" dirty="0"/>
              <a:t>By the end of this module, you should be able to: </a:t>
            </a:r>
          </a:p>
          <a:p>
            <a:pPr>
              <a:lnSpc>
                <a:spcPct val="100000"/>
              </a:lnSpc>
              <a:spcBef>
                <a:spcPts val="0"/>
              </a:spcBef>
            </a:pPr>
            <a:endParaRPr lang="en-US" sz="2000" dirty="0"/>
          </a:p>
          <a:p>
            <a:pPr>
              <a:lnSpc>
                <a:spcPct val="100000"/>
              </a:lnSpc>
              <a:spcBef>
                <a:spcPts val="0"/>
              </a:spcBef>
            </a:pPr>
            <a:r>
              <a:rPr lang="en-US" altLang="zh-CN" sz="2000" dirty="0">
                <a:latin typeface="Arial"/>
                <a:cs typeface="Arial"/>
              </a:rPr>
              <a:t>1. Describe the functions of core TCP/IP protocols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Identify how each protocol’s information is formatted in a TCP/IP message</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Secure network connections using encryption protocols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Configure remote access connections between devices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5. Employ various TCP/IP utilities for network discovery and troubleshooting</a:t>
            </a:r>
          </a:p>
          <a:p>
            <a:pPr>
              <a:lnSpc>
                <a:spcPct val="100000"/>
              </a:lnSpc>
              <a:spcBef>
                <a:spcPts val="0"/>
              </a:spcBef>
            </a:pPr>
            <a:endParaRPr lang="en-US" altLang="zh-CN" sz="2000" dirty="0">
              <a:latin typeface="Arial"/>
              <a:cs typeface="Arial"/>
            </a:endParaRPr>
          </a:p>
          <a:p>
            <a:pPr>
              <a:lnSpc>
                <a:spcPct val="100000"/>
              </a:lnSpc>
              <a:spcBef>
                <a:spcPts val="0"/>
              </a:spcBef>
            </a:pPr>
            <a:endParaRPr lang="en-US" sz="2000" dirty="0">
              <a:latin typeface="Arial"/>
              <a:cs typeface="Arial"/>
            </a:endParaRPr>
          </a:p>
          <a:p>
            <a:pPr>
              <a:lnSpc>
                <a:spcPct val="100000"/>
              </a:lnSpc>
              <a:spcBef>
                <a:spcPts val="0"/>
              </a:spcBef>
            </a:pPr>
            <a:endParaRPr lang="en-US" sz="2000" dirty="0">
              <a:latin typeface="Arial"/>
              <a:cs typeface="Arial"/>
            </a:endParaRPr>
          </a:p>
          <a:p>
            <a:endParaRPr lang="en-US" dirty="0"/>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4-1 </a:t>
            </a:r>
          </a:p>
        </p:txBody>
      </p:sp>
      <p:sp>
        <p:nvSpPr>
          <p:cNvPr id="2" name="Text Placeholder 1"/>
          <p:cNvSpPr>
            <a:spLocks noGrp="1"/>
          </p:cNvSpPr>
          <p:nvPr>
            <p:ph type="body" sz="quarter" idx="15"/>
          </p:nvPr>
        </p:nvSpPr>
        <p:spPr/>
        <p:txBody>
          <a:bodyPr/>
          <a:lstStyle/>
          <a:p>
            <a:r>
              <a:rPr lang="en-US" dirty="0"/>
              <a:t>Which protocol’s header includes the source MAC address?</a:t>
            </a:r>
          </a:p>
          <a:p>
            <a:pPr marL="457200" indent="-457200">
              <a:buAutoNum type="alphaLcPeriod"/>
            </a:pPr>
            <a:r>
              <a:rPr lang="en-US" dirty="0"/>
              <a:t>Ethernet</a:t>
            </a:r>
          </a:p>
          <a:p>
            <a:pPr marL="457200" indent="-457200">
              <a:buFont typeface="Arial" panose="020B0604020202020204" pitchFamily="34" charset="0"/>
              <a:buAutoNum type="alphaLcPeriod"/>
            </a:pPr>
            <a:r>
              <a:rPr lang="en-US" dirty="0"/>
              <a:t>UDP</a:t>
            </a:r>
          </a:p>
          <a:p>
            <a:pPr marL="457200" indent="-457200">
              <a:buFont typeface="Arial" panose="020B0604020202020204" pitchFamily="34" charset="0"/>
              <a:buAutoNum type="alphaLcPeriod"/>
            </a:pPr>
            <a:r>
              <a:rPr lang="en-US" dirty="0"/>
              <a:t>IP</a:t>
            </a:r>
          </a:p>
          <a:p>
            <a:pPr marL="457200" indent="-457200">
              <a:buFont typeface="Arial" panose="020B0604020202020204" pitchFamily="34" charset="0"/>
              <a:buAutoNum type="alphaLcPeriod"/>
            </a:pPr>
            <a:r>
              <a:rPr lang="en-US" dirty="0"/>
              <a:t>TCP</a:t>
            </a:r>
          </a:p>
        </p:txBody>
      </p:sp>
    </p:spTree>
    <p:extLst>
      <p:ext uri="{BB962C8B-B14F-4D97-AF65-F5344CB8AC3E}">
        <p14:creationId xmlns:p14="http://schemas.microsoft.com/office/powerpoint/2010/main" val="243882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4-1: Answer</a:t>
            </a:r>
          </a:p>
        </p:txBody>
      </p:sp>
      <p:sp>
        <p:nvSpPr>
          <p:cNvPr id="2" name="Text Placeholder 1"/>
          <p:cNvSpPr>
            <a:spLocks noGrp="1"/>
          </p:cNvSpPr>
          <p:nvPr>
            <p:ph type="body" sz="quarter" idx="15"/>
          </p:nvPr>
        </p:nvSpPr>
        <p:spPr/>
        <p:txBody>
          <a:bodyPr/>
          <a:lstStyle/>
          <a:p>
            <a:r>
              <a:rPr lang="en-US" dirty="0"/>
              <a:t>Which protocol’s header includes the source MAC address?</a:t>
            </a:r>
          </a:p>
          <a:p>
            <a:pPr>
              <a:spcBef>
                <a:spcPts val="600"/>
              </a:spcBef>
              <a:spcAft>
                <a:spcPts val="600"/>
              </a:spcAft>
            </a:pPr>
            <a:endParaRPr lang="en-US" b="1" dirty="0"/>
          </a:p>
          <a:p>
            <a:pPr>
              <a:spcBef>
                <a:spcPts val="600"/>
              </a:spcBef>
              <a:spcAft>
                <a:spcPts val="600"/>
              </a:spcAft>
            </a:pPr>
            <a:r>
              <a:rPr lang="en-US" b="1" dirty="0"/>
              <a:t>Answer: a. Ethernet</a:t>
            </a:r>
          </a:p>
          <a:p>
            <a:pPr>
              <a:spcBef>
                <a:spcPts val="600"/>
              </a:spcBef>
              <a:spcAft>
                <a:spcPts val="600"/>
              </a:spcAft>
            </a:pPr>
            <a:r>
              <a:rPr lang="en-US" b="1" dirty="0"/>
              <a:t>Ethernet encapsulates data with a header and trailer, creating a frame. This frame includes the MAC address of the sender. </a:t>
            </a:r>
          </a:p>
        </p:txBody>
      </p:sp>
    </p:spTree>
    <p:extLst>
      <p:ext uri="{BB962C8B-B14F-4D97-AF65-F5344CB8AC3E}">
        <p14:creationId xmlns:p14="http://schemas.microsoft.com/office/powerpoint/2010/main" val="114885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Encryption Protocols</a:t>
            </a:r>
            <a:endParaRPr lang="zh-CN" altLang="en-US" dirty="0"/>
          </a:p>
        </p:txBody>
      </p:sp>
      <p:sp>
        <p:nvSpPr>
          <p:cNvPr id="3" name="Text Placeholder 2"/>
          <p:cNvSpPr>
            <a:spLocks noGrp="1"/>
          </p:cNvSpPr>
          <p:nvPr>
            <p:ph type="body" sz="quarter" idx="17"/>
          </p:nvPr>
        </p:nvSpPr>
        <p:spPr/>
        <p:txBody>
          <a:bodyPr/>
          <a:lstStyle/>
          <a:p>
            <a:r>
              <a:rPr lang="en-US" altLang="zh-CN" dirty="0"/>
              <a:t>Encryption protocols use a mathematical code, called a cipher, to scramble data into a format that can be read only by reversing the cipher</a:t>
            </a:r>
          </a:p>
          <a:p>
            <a:r>
              <a:rPr lang="en-US" altLang="zh-CN" dirty="0"/>
              <a:t>The purpose of encryption is to keep information private</a:t>
            </a:r>
          </a:p>
          <a:p>
            <a:r>
              <a:rPr lang="en-US" altLang="zh-CN" dirty="0"/>
              <a:t>Encryption methods are primarily evaluated by three benchmarks:</a:t>
            </a:r>
          </a:p>
          <a:p>
            <a:pPr lvl="1"/>
            <a:r>
              <a:rPr lang="en-US" altLang="zh-CN" dirty="0"/>
              <a:t>Confidentiality</a:t>
            </a:r>
          </a:p>
          <a:p>
            <a:pPr lvl="1"/>
            <a:r>
              <a:rPr lang="en-US" altLang="zh-CN" dirty="0"/>
              <a:t>Integrity</a:t>
            </a:r>
          </a:p>
          <a:p>
            <a:pPr lvl="1"/>
            <a:r>
              <a:rPr lang="en-US" altLang="zh-CN" dirty="0"/>
              <a:t>Availability</a:t>
            </a:r>
          </a:p>
          <a:p>
            <a:r>
              <a:rPr lang="en-US" altLang="zh-CN" dirty="0"/>
              <a:t>The principles above form the standard security model called the CIA triad</a:t>
            </a:r>
          </a:p>
          <a:p>
            <a:endParaRPr lang="zh-CN" altLang="en-US" dirty="0"/>
          </a:p>
        </p:txBody>
      </p:sp>
    </p:spTree>
    <p:extLst>
      <p:ext uri="{BB962C8B-B14F-4D97-AF65-F5344CB8AC3E}">
        <p14:creationId xmlns:p14="http://schemas.microsoft.com/office/powerpoint/2010/main" val="1561248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Encryption (1 of 2)</a:t>
            </a:r>
            <a:endParaRPr lang="zh-CN" altLang="en-US" dirty="0"/>
          </a:p>
        </p:txBody>
      </p:sp>
      <p:sp>
        <p:nvSpPr>
          <p:cNvPr id="3" name="Text Placeholder 2"/>
          <p:cNvSpPr>
            <a:spLocks noGrp="1"/>
          </p:cNvSpPr>
          <p:nvPr>
            <p:ph type="body" sz="quarter" idx="17"/>
          </p:nvPr>
        </p:nvSpPr>
        <p:spPr/>
        <p:txBody>
          <a:bodyPr/>
          <a:lstStyle/>
          <a:p>
            <a:r>
              <a:rPr lang="en-US" altLang="zh-CN" dirty="0"/>
              <a:t>A key is a random string of characters woven into original data’s bits</a:t>
            </a:r>
          </a:p>
          <a:p>
            <a:pPr lvl="1"/>
            <a:r>
              <a:rPr lang="en-US" altLang="zh-CN" dirty="0"/>
              <a:t>It generates unique data block called ciphertext</a:t>
            </a:r>
          </a:p>
          <a:p>
            <a:pPr lvl="1"/>
            <a:r>
              <a:rPr lang="en-US" altLang="zh-CN" dirty="0"/>
              <a:t>The key is created according to a specific set of rules (algorithms)</a:t>
            </a:r>
          </a:p>
          <a:p>
            <a:r>
              <a:rPr lang="en-US" altLang="zh-CN" dirty="0"/>
              <a:t>Key encryption can be separated into two categories:</a:t>
            </a:r>
          </a:p>
          <a:p>
            <a:pPr lvl="1"/>
            <a:r>
              <a:rPr lang="en-US" altLang="zh-CN" dirty="0"/>
              <a:t>Private key encryption</a:t>
            </a:r>
          </a:p>
          <a:p>
            <a:pPr lvl="1"/>
            <a:r>
              <a:rPr lang="en-US" altLang="zh-CN" dirty="0"/>
              <a:t>Public key encryption</a:t>
            </a:r>
          </a:p>
          <a:p>
            <a:endParaRPr lang="zh-CN" altLang="en-US" dirty="0"/>
          </a:p>
        </p:txBody>
      </p:sp>
    </p:spTree>
    <p:extLst>
      <p:ext uri="{BB962C8B-B14F-4D97-AF65-F5344CB8AC3E}">
        <p14:creationId xmlns:p14="http://schemas.microsoft.com/office/powerpoint/2010/main" val="365801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 Encryption (2 of 2)</a:t>
            </a:r>
            <a:endParaRPr lang="zh-CN" altLang="en-US" dirty="0"/>
          </a:p>
        </p:txBody>
      </p:sp>
      <p:pic>
        <p:nvPicPr>
          <p:cNvPr id="5" name="Picture Placeholder 4" descr="An illustration explaining private key and private key encryption. In private key encryption, the private key is securely communicated to the receiver by the sender. Messages are encrypted with the private key and sent to the receiver who decrypts the message with the private key. In public key encryption, the sender encrypts the message with a private key that is known only to him. The receiver decrypts the message with a public key that is made available through a third party such as certificate authority. "/>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699141" y="1412110"/>
            <a:ext cx="3854113" cy="4774695"/>
          </a:xfrm>
        </p:spPr>
      </p:pic>
      <p:sp>
        <p:nvSpPr>
          <p:cNvPr id="4" name="Text Placeholder 3"/>
          <p:cNvSpPr>
            <a:spLocks noGrp="1"/>
          </p:cNvSpPr>
          <p:nvPr>
            <p:ph type="body" sz="quarter" idx="11"/>
          </p:nvPr>
        </p:nvSpPr>
        <p:spPr>
          <a:xfrm>
            <a:off x="7478972" y="3981691"/>
            <a:ext cx="3976406" cy="1897129"/>
          </a:xfrm>
        </p:spPr>
        <p:txBody>
          <a:bodyPr/>
          <a:lstStyle/>
          <a:p>
            <a:r>
              <a:rPr lang="en-US" altLang="zh-CN" b="1" dirty="0"/>
              <a:t>Figure 4-15  </a:t>
            </a:r>
            <a:r>
              <a:rPr lang="en-US" altLang="zh-CN" dirty="0"/>
              <a:t>Private key encryption uses only one key, which must be securely communicated between sender and receiver, while public key encryption relies on a second, public key that can safely be obtained by anyone</a:t>
            </a:r>
            <a:endParaRPr lang="zh-CN" altLang="en-US" dirty="0"/>
          </a:p>
        </p:txBody>
      </p:sp>
    </p:spTree>
    <p:extLst>
      <p:ext uri="{BB962C8B-B14F-4D97-AF65-F5344CB8AC3E}">
        <p14:creationId xmlns:p14="http://schemas.microsoft.com/office/powerpoint/2010/main" val="34281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IPsec (Internet Protocol Security)</a:t>
            </a:r>
            <a:endParaRPr lang="zh-CN" altLang="en-US" dirty="0"/>
          </a:p>
        </p:txBody>
      </p:sp>
      <p:sp>
        <p:nvSpPr>
          <p:cNvPr id="3" name="Text Placeholder 2"/>
          <p:cNvSpPr>
            <a:spLocks noGrp="1"/>
          </p:cNvSpPr>
          <p:nvPr>
            <p:ph type="body" sz="quarter" idx="17"/>
          </p:nvPr>
        </p:nvSpPr>
        <p:spPr/>
        <p:txBody>
          <a:bodyPr/>
          <a:lstStyle/>
          <a:p>
            <a:r>
              <a:rPr lang="en-US" altLang="zh-CN" b="1" dirty="0"/>
              <a:t>IPsec</a:t>
            </a:r>
            <a:r>
              <a:rPr lang="en-US" altLang="zh-CN" dirty="0"/>
              <a:t> is an encryption protocol suite that defines rules for encryption, authentication, and key management for TCP/IP transmissions</a:t>
            </a:r>
          </a:p>
          <a:p>
            <a:r>
              <a:rPr lang="en-US" altLang="zh-CN" dirty="0"/>
              <a:t>IPsec creates secure connections in five steps:</a:t>
            </a:r>
          </a:p>
          <a:p>
            <a:pPr lvl="1"/>
            <a:r>
              <a:rPr lang="en-US" altLang="zh-CN" dirty="0"/>
              <a:t>1. IPsec initiation</a:t>
            </a:r>
          </a:p>
          <a:p>
            <a:pPr lvl="1"/>
            <a:r>
              <a:rPr lang="en-US" altLang="zh-CN" dirty="0"/>
              <a:t>2. Key management</a:t>
            </a:r>
          </a:p>
          <a:p>
            <a:pPr lvl="1"/>
            <a:r>
              <a:rPr lang="en-US" altLang="zh-CN" dirty="0"/>
              <a:t>3. Security negotiations</a:t>
            </a:r>
          </a:p>
          <a:p>
            <a:pPr lvl="1"/>
            <a:r>
              <a:rPr lang="en-US" altLang="zh-CN" dirty="0"/>
              <a:t>4. Data transfer</a:t>
            </a:r>
          </a:p>
          <a:p>
            <a:pPr lvl="1"/>
            <a:r>
              <a:rPr lang="en-US" altLang="zh-CN" dirty="0"/>
              <a:t>5. Termination</a:t>
            </a:r>
          </a:p>
          <a:p>
            <a:r>
              <a:rPr lang="en-US" altLang="zh-CN" dirty="0"/>
              <a:t>Operates in two modes:</a:t>
            </a:r>
          </a:p>
          <a:p>
            <a:pPr lvl="1"/>
            <a:r>
              <a:rPr lang="en-US" altLang="zh-CN" dirty="0"/>
              <a:t>Transport mode</a:t>
            </a:r>
          </a:p>
          <a:p>
            <a:pPr lvl="1"/>
            <a:r>
              <a:rPr lang="en-US" altLang="zh-CN" dirty="0"/>
              <a:t>Tunnel mode</a:t>
            </a:r>
          </a:p>
          <a:p>
            <a:endParaRPr lang="zh-CN" altLang="en-US" dirty="0"/>
          </a:p>
        </p:txBody>
      </p:sp>
    </p:spTree>
    <p:extLst>
      <p:ext uri="{BB962C8B-B14F-4D97-AF65-F5344CB8AC3E}">
        <p14:creationId xmlns:p14="http://schemas.microsoft.com/office/powerpoint/2010/main" val="322855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SSL (Secure Sockets Layer) and TLS (Transport Layer Security)</a:t>
            </a:r>
            <a:endParaRPr lang="zh-CN" altLang="en-US" dirty="0"/>
          </a:p>
        </p:txBody>
      </p:sp>
      <p:sp>
        <p:nvSpPr>
          <p:cNvPr id="3" name="Text Placeholder 2"/>
          <p:cNvSpPr>
            <a:spLocks noGrp="1"/>
          </p:cNvSpPr>
          <p:nvPr>
            <p:ph type="body" sz="quarter" idx="17"/>
          </p:nvPr>
        </p:nvSpPr>
        <p:spPr/>
        <p:txBody>
          <a:bodyPr/>
          <a:lstStyle/>
          <a:p>
            <a:r>
              <a:rPr lang="en-US" altLang="zh-CN" dirty="0"/>
              <a:t>Both SSL and TLS  are methods of encrypting TCP/IP transmissions</a:t>
            </a:r>
          </a:p>
          <a:p>
            <a:r>
              <a:rPr lang="en-US" altLang="zh-CN" dirty="0"/>
              <a:t>Both protocols work side by side and are widely known as SSL/TLS or TLS/SSL</a:t>
            </a:r>
          </a:p>
          <a:p>
            <a:r>
              <a:rPr lang="en-US" altLang="zh-CN" dirty="0"/>
              <a:t>When a client and server establish a SSL/TLS connection, they establish a unique session which is an association between client and server</a:t>
            </a:r>
          </a:p>
          <a:p>
            <a:pPr lvl="1"/>
            <a:r>
              <a:rPr lang="en-US" altLang="zh-CN" dirty="0"/>
              <a:t>The session is defined by an agreement on a specific set of encryption techniques</a:t>
            </a:r>
          </a:p>
          <a:p>
            <a:pPr lvl="1"/>
            <a:r>
              <a:rPr lang="en-US" altLang="zh-CN" dirty="0"/>
              <a:t>A session is created by an SSL handshake protocol</a:t>
            </a:r>
          </a:p>
          <a:p>
            <a:r>
              <a:rPr lang="en-US" altLang="zh-CN" dirty="0"/>
              <a:t>The handshake protocol allows client and server to authenticate</a:t>
            </a:r>
          </a:p>
          <a:p>
            <a:pPr lvl="1"/>
            <a:r>
              <a:rPr lang="en-US" altLang="zh-CN" dirty="0"/>
              <a:t>This handshake is similar to a TCP three-way handshake</a:t>
            </a:r>
          </a:p>
          <a:p>
            <a:endParaRPr lang="zh-CN" altLang="en-US" dirty="0"/>
          </a:p>
        </p:txBody>
      </p:sp>
    </p:spTree>
    <p:extLst>
      <p:ext uri="{BB962C8B-B14F-4D97-AF65-F5344CB8AC3E}">
        <p14:creationId xmlns:p14="http://schemas.microsoft.com/office/powerpoint/2010/main" val="322598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Remote Access Protocols</a:t>
            </a:r>
            <a:endParaRPr lang="zh-CN" altLang="en-US" dirty="0"/>
          </a:p>
        </p:txBody>
      </p:sp>
      <p:sp>
        <p:nvSpPr>
          <p:cNvPr id="3" name="Text Placeholder 2"/>
          <p:cNvSpPr>
            <a:spLocks noGrp="1"/>
          </p:cNvSpPr>
          <p:nvPr>
            <p:ph type="body" sz="quarter" idx="17"/>
          </p:nvPr>
        </p:nvSpPr>
        <p:spPr/>
        <p:txBody>
          <a:bodyPr/>
          <a:lstStyle/>
          <a:p>
            <a:r>
              <a:rPr lang="en-US" altLang="zh-CN" b="1" dirty="0"/>
              <a:t>Remote access </a:t>
            </a:r>
            <a:r>
              <a:rPr lang="en-US" altLang="zh-CN" dirty="0"/>
              <a:t>is a service that allows a client to connect with and log on to a server, LAN, or WAN in a different geographical location</a:t>
            </a:r>
          </a:p>
          <a:p>
            <a:r>
              <a:rPr lang="en-US" altLang="zh-CN" dirty="0"/>
              <a:t>Remote access requires a type of RAS (remote access server)</a:t>
            </a:r>
          </a:p>
          <a:p>
            <a:r>
              <a:rPr lang="en-US" altLang="zh-CN" dirty="0"/>
              <a:t>There are two types of remote access servers:</a:t>
            </a:r>
          </a:p>
          <a:p>
            <a:pPr lvl="1"/>
            <a:r>
              <a:rPr lang="en-US" altLang="zh-CN" dirty="0"/>
              <a:t>Dedicated devices</a:t>
            </a:r>
          </a:p>
          <a:p>
            <a:pPr lvl="1"/>
            <a:r>
              <a:rPr lang="en-US" altLang="zh-CN" dirty="0"/>
              <a:t>Software running on a server</a:t>
            </a:r>
          </a:p>
          <a:p>
            <a:r>
              <a:rPr lang="en-US" altLang="zh-CN" dirty="0"/>
              <a:t>Types of remote access include:</a:t>
            </a:r>
          </a:p>
          <a:p>
            <a:pPr lvl="1"/>
            <a:r>
              <a:rPr lang="en-US" altLang="zh-CN" dirty="0"/>
              <a:t>Remote file access</a:t>
            </a:r>
          </a:p>
          <a:p>
            <a:pPr lvl="1"/>
            <a:r>
              <a:rPr lang="en-US" altLang="zh-CN" dirty="0"/>
              <a:t>Terminal emulation, also called remote virtual computing</a:t>
            </a:r>
          </a:p>
          <a:p>
            <a:pPr lvl="1"/>
            <a:r>
              <a:rPr lang="en-US" altLang="zh-CN" dirty="0"/>
              <a:t>VPN (virtual private network) </a:t>
            </a:r>
          </a:p>
          <a:p>
            <a:endParaRPr lang="zh-CN" altLang="en-US" dirty="0"/>
          </a:p>
        </p:txBody>
      </p:sp>
    </p:spTree>
    <p:extLst>
      <p:ext uri="{BB962C8B-B14F-4D97-AF65-F5344CB8AC3E}">
        <p14:creationId xmlns:p14="http://schemas.microsoft.com/office/powerpoint/2010/main" val="2053219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Remote File Access</a:t>
            </a:r>
            <a:endParaRPr lang="zh-CN" altLang="en-US" dirty="0"/>
          </a:p>
        </p:txBody>
      </p:sp>
      <p:sp>
        <p:nvSpPr>
          <p:cNvPr id="3" name="Text Placeholder 2"/>
          <p:cNvSpPr>
            <a:spLocks noGrp="1"/>
          </p:cNvSpPr>
          <p:nvPr>
            <p:ph type="body" sz="quarter" idx="17"/>
          </p:nvPr>
        </p:nvSpPr>
        <p:spPr/>
        <p:txBody>
          <a:bodyPr/>
          <a:lstStyle/>
          <a:p>
            <a:r>
              <a:rPr lang="en-US" altLang="zh-CN" b="1" dirty="0"/>
              <a:t>FTP (File Transfer Protocol) </a:t>
            </a:r>
            <a:r>
              <a:rPr lang="en-US" altLang="zh-CN" dirty="0"/>
              <a:t>provides remote file access</a:t>
            </a:r>
          </a:p>
          <a:p>
            <a:r>
              <a:rPr lang="en-US" altLang="zh-CN" dirty="0"/>
              <a:t>Three related technologies include the following:</a:t>
            </a:r>
          </a:p>
          <a:p>
            <a:pPr lvl="1"/>
            <a:r>
              <a:rPr lang="en-US" altLang="zh-CN" b="1" dirty="0"/>
              <a:t>FTPS (FTP Secure or FTP over SSL) </a:t>
            </a:r>
            <a:r>
              <a:rPr lang="en-US" altLang="zh-CN" dirty="0"/>
              <a:t>offers an added layer of protection for FTP using SSL/TLS</a:t>
            </a:r>
          </a:p>
          <a:p>
            <a:pPr lvl="1"/>
            <a:r>
              <a:rPr lang="en-US" altLang="zh-CN" b="1" dirty="0"/>
              <a:t>SFTP (Secure FTP) </a:t>
            </a:r>
            <a:r>
              <a:rPr lang="en-US" altLang="zh-CN" dirty="0"/>
              <a:t>is a file-transfer version SSH that include encryption and authentication for transferring files</a:t>
            </a:r>
          </a:p>
          <a:p>
            <a:pPr lvl="1"/>
            <a:r>
              <a:rPr lang="en-US" altLang="zh-CN" b="1" dirty="0"/>
              <a:t>TFTP (Trivial FTP) </a:t>
            </a:r>
            <a:r>
              <a:rPr lang="en-US" altLang="zh-CN" dirty="0"/>
              <a:t>is a simple protocol similar to FTP except that it includes no authentication or security for transferring files</a:t>
            </a:r>
            <a:endParaRPr lang="zh-CN" altLang="en-US" dirty="0"/>
          </a:p>
        </p:txBody>
      </p:sp>
    </p:spTree>
    <p:extLst>
      <p:ext uri="{BB962C8B-B14F-4D97-AF65-F5344CB8AC3E}">
        <p14:creationId xmlns:p14="http://schemas.microsoft.com/office/powerpoint/2010/main" val="422771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Terminal Emulation (1 of 4)</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terminal emulator </a:t>
            </a:r>
            <a:r>
              <a:rPr lang="en-US" altLang="zh-CN" dirty="0"/>
              <a:t>is software that allows a user on one computer (client) to control another computer (host or server)</a:t>
            </a:r>
          </a:p>
          <a:p>
            <a:r>
              <a:rPr lang="en-US" altLang="zh-CN" dirty="0"/>
              <a:t>Examples of command-line software:</a:t>
            </a:r>
          </a:p>
          <a:p>
            <a:pPr lvl="1"/>
            <a:r>
              <a:rPr lang="en-US" altLang="zh-CN" dirty="0"/>
              <a:t>Telnet and SSH</a:t>
            </a:r>
          </a:p>
          <a:p>
            <a:r>
              <a:rPr lang="en-US" altLang="zh-CN" dirty="0"/>
              <a:t>Examples of GUI-based software:</a:t>
            </a:r>
          </a:p>
          <a:p>
            <a:pPr lvl="1"/>
            <a:r>
              <a:rPr lang="en-US" altLang="zh-CN" dirty="0"/>
              <a:t>Remote Desktop for Windows</a:t>
            </a:r>
          </a:p>
          <a:p>
            <a:pPr lvl="1"/>
            <a:r>
              <a:rPr lang="en-US" altLang="zh-CN" dirty="0"/>
              <a:t>join.me</a:t>
            </a:r>
          </a:p>
          <a:p>
            <a:pPr lvl="1"/>
            <a:r>
              <a:rPr lang="en-US" altLang="zh-CN" dirty="0"/>
              <a:t>VNC</a:t>
            </a:r>
          </a:p>
          <a:p>
            <a:pPr lvl="1"/>
            <a:r>
              <a:rPr lang="en-US" altLang="zh-CN" dirty="0"/>
              <a:t>Team Viewer</a:t>
            </a:r>
          </a:p>
          <a:p>
            <a:endParaRPr lang="zh-CN" altLang="en-US" dirty="0"/>
          </a:p>
        </p:txBody>
      </p:sp>
    </p:spTree>
    <p:extLst>
      <p:ext uri="{BB962C8B-B14F-4D97-AF65-F5344CB8AC3E}">
        <p14:creationId xmlns:p14="http://schemas.microsoft.com/office/powerpoint/2010/main" val="425930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(1 of 3)</a:t>
            </a:r>
            <a:endParaRPr lang="zh-CN" altLang="en-US" dirty="0"/>
          </a:p>
        </p:txBody>
      </p:sp>
      <p:sp>
        <p:nvSpPr>
          <p:cNvPr id="3" name="Text Placeholder 2"/>
          <p:cNvSpPr>
            <a:spLocks noGrp="1"/>
          </p:cNvSpPr>
          <p:nvPr>
            <p:ph type="body" sz="quarter" idx="17"/>
          </p:nvPr>
        </p:nvSpPr>
        <p:spPr/>
        <p:txBody>
          <a:bodyPr/>
          <a:lstStyle/>
          <a:p>
            <a:r>
              <a:rPr lang="en-US" altLang="zh-CN" dirty="0"/>
              <a:t>TCP/IP is a suite of protocols including:</a:t>
            </a:r>
          </a:p>
          <a:p>
            <a:pPr lvl="1"/>
            <a:r>
              <a:rPr lang="en-US" altLang="zh-CN" dirty="0"/>
              <a:t>TCP, IP (IPv4 and IPv6), UDP, ARP, and many others</a:t>
            </a:r>
          </a:p>
          <a:p>
            <a:r>
              <a:rPr lang="en-US" altLang="zh-CN" dirty="0"/>
              <a:t>TCP/IP protocols add a header to data inherited from the layer above it</a:t>
            </a:r>
          </a:p>
          <a:p>
            <a:r>
              <a:rPr lang="en-US" altLang="zh-CN" dirty="0"/>
              <a:t>Layers 7, 6, and 5 - Data and instructions, known as payload, are generated by applications running on source host</a:t>
            </a:r>
          </a:p>
          <a:p>
            <a:r>
              <a:rPr lang="en-US" altLang="zh-CN" dirty="0"/>
              <a:t>Layer 4 – A Transport Layer protocol, usually TCP or UDP, adds a header to the payload</a:t>
            </a:r>
          </a:p>
          <a:p>
            <a:pPr lvl="1"/>
            <a:r>
              <a:rPr lang="en-US" altLang="zh-CN" dirty="0"/>
              <a:t>Includes a port number to identify the receiving app</a:t>
            </a:r>
          </a:p>
          <a:p>
            <a:r>
              <a:rPr lang="en-US" altLang="zh-CN" dirty="0"/>
              <a:t>Layer 3 - Network layer adds it own header and becomes a packet</a:t>
            </a:r>
          </a:p>
          <a:p>
            <a:r>
              <a:rPr lang="en-US" altLang="zh-CN" dirty="0"/>
              <a:t>Layer 2 - packet is passed to Data Link layer on NIC, which encapsulates data with its own header and trailer, creating a frame</a:t>
            </a:r>
          </a:p>
          <a:p>
            <a:r>
              <a:rPr lang="en-US" altLang="zh-CN" dirty="0"/>
              <a:t>Layer 1 - Physical layer on the NIC receives the frame and places the transmission on the network</a:t>
            </a:r>
          </a:p>
          <a:p>
            <a:endParaRPr lang="zh-CN" altLang="en-US" dirty="0"/>
          </a:p>
        </p:txBody>
      </p:sp>
    </p:spTree>
    <p:extLst>
      <p:ext uri="{BB962C8B-B14F-4D97-AF65-F5344CB8AC3E}">
        <p14:creationId xmlns:p14="http://schemas.microsoft.com/office/powerpoint/2010/main" val="122339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Terminal Emulation (2 of 4)</a:t>
            </a:r>
            <a:endParaRPr lang="zh-CN" altLang="en-US" dirty="0"/>
          </a:p>
        </p:txBody>
      </p:sp>
      <p:sp>
        <p:nvSpPr>
          <p:cNvPr id="3" name="Text Placeholder 2"/>
          <p:cNvSpPr>
            <a:spLocks noGrp="1"/>
          </p:cNvSpPr>
          <p:nvPr>
            <p:ph type="body" sz="quarter" idx="17"/>
          </p:nvPr>
        </p:nvSpPr>
        <p:spPr/>
        <p:txBody>
          <a:bodyPr/>
          <a:lstStyle/>
          <a:p>
            <a:r>
              <a:rPr lang="en-US" altLang="zh-CN" b="1" dirty="0"/>
              <a:t>Telnet</a:t>
            </a:r>
            <a:r>
              <a:rPr lang="en-US" altLang="zh-CN" dirty="0"/>
              <a:t> is a terminal emulation utility that allows an administrator or other user to control a computer remotely</a:t>
            </a:r>
          </a:p>
          <a:p>
            <a:pPr lvl="1"/>
            <a:r>
              <a:rPr lang="en-US" altLang="zh-CN" dirty="0"/>
              <a:t>It provides little security for establishing a connection (poor authentication)</a:t>
            </a:r>
          </a:p>
          <a:p>
            <a:pPr lvl="1"/>
            <a:r>
              <a:rPr lang="en-US" altLang="zh-CN" dirty="0"/>
              <a:t>It provides no security for transmitting data (no encryption)</a:t>
            </a:r>
          </a:p>
          <a:p>
            <a:r>
              <a:rPr lang="en-US" altLang="zh-CN" b="1" dirty="0"/>
              <a:t>SSH (Secure Shell) </a:t>
            </a:r>
            <a:r>
              <a:rPr lang="en-US" altLang="zh-CN" dirty="0"/>
              <a:t>is a collection of protocols that provides for secure authentication and encryption</a:t>
            </a:r>
          </a:p>
          <a:p>
            <a:pPr lvl="1"/>
            <a:r>
              <a:rPr lang="en-US" altLang="zh-CN" dirty="0"/>
              <a:t>Guards against a number of security threats</a:t>
            </a:r>
          </a:p>
          <a:p>
            <a:pPr lvl="2"/>
            <a:r>
              <a:rPr lang="en-US" altLang="zh-CN" dirty="0"/>
              <a:t>Unauthorized access to a host</a:t>
            </a:r>
          </a:p>
          <a:p>
            <a:pPr lvl="2"/>
            <a:r>
              <a:rPr lang="en-US" altLang="zh-CN" b="1" dirty="0"/>
              <a:t>IP spoofing</a:t>
            </a:r>
          </a:p>
          <a:p>
            <a:pPr lvl="2"/>
            <a:r>
              <a:rPr lang="en-US" altLang="zh-CN" dirty="0"/>
              <a:t>Interception of data in transit</a:t>
            </a:r>
          </a:p>
          <a:p>
            <a:pPr lvl="2"/>
            <a:r>
              <a:rPr lang="en-US" altLang="zh-CN" dirty="0"/>
              <a:t>DNS spoofing</a:t>
            </a:r>
          </a:p>
          <a:p>
            <a:pPr lvl="1"/>
            <a:r>
              <a:rPr lang="en-US" altLang="zh-CN" dirty="0"/>
              <a:t>Secure connection requires SSH running on both client and server</a:t>
            </a:r>
          </a:p>
          <a:p>
            <a:pPr lvl="1"/>
            <a:r>
              <a:rPr lang="en-US" altLang="zh-CN" dirty="0"/>
              <a:t>Allows for password authentication using public and private key generation</a:t>
            </a:r>
          </a:p>
          <a:p>
            <a:endParaRPr lang="zh-CN" altLang="en-US" dirty="0"/>
          </a:p>
        </p:txBody>
      </p:sp>
    </p:spTree>
    <p:extLst>
      <p:ext uri="{BB962C8B-B14F-4D97-AF65-F5344CB8AC3E}">
        <p14:creationId xmlns:p14="http://schemas.microsoft.com/office/powerpoint/2010/main" val="2439149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Terminal Emulation (3 of 4)</a:t>
            </a:r>
            <a:endParaRPr lang="zh-CN" altLang="en-US" dirty="0"/>
          </a:p>
        </p:txBody>
      </p:sp>
      <p:pic>
        <p:nvPicPr>
          <p:cNvPr id="5" name="Picture Placeholder 4" descr="The user interface of the PuTTY utility that can be used on a Windows computer to connect to a remote computer using Secure Shell."/>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075781" y="1433137"/>
            <a:ext cx="4359743" cy="4283638"/>
          </a:xfrm>
        </p:spPr>
      </p:pic>
      <p:sp>
        <p:nvSpPr>
          <p:cNvPr id="4" name="Text Placeholder 3"/>
          <p:cNvSpPr>
            <a:spLocks noGrp="1"/>
          </p:cNvSpPr>
          <p:nvPr>
            <p:ph type="body" sz="quarter" idx="11"/>
          </p:nvPr>
        </p:nvSpPr>
        <p:spPr>
          <a:xfrm>
            <a:off x="7478972" y="4988689"/>
            <a:ext cx="3976406" cy="890131"/>
          </a:xfrm>
        </p:spPr>
        <p:txBody>
          <a:bodyPr/>
          <a:lstStyle/>
          <a:p>
            <a:r>
              <a:rPr lang="en-US" altLang="zh-CN" b="1" dirty="0"/>
              <a:t>Figure 4-20  </a:t>
            </a:r>
            <a:r>
              <a:rPr lang="en-US" altLang="zh-CN" dirty="0"/>
              <a:t>On a Windows computer, use an app like PuTTY to create an SSH connection to another computer</a:t>
            </a:r>
            <a:endParaRPr lang="zh-CN" altLang="en-US" dirty="0"/>
          </a:p>
        </p:txBody>
      </p:sp>
    </p:spTree>
    <p:extLst>
      <p:ext uri="{BB962C8B-B14F-4D97-AF65-F5344CB8AC3E}">
        <p14:creationId xmlns:p14="http://schemas.microsoft.com/office/powerpoint/2010/main" val="61219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Terminal Emulation (4 of 4)</a:t>
            </a:r>
            <a:endParaRPr lang="zh-CN" altLang="en-US" dirty="0"/>
          </a:p>
        </p:txBody>
      </p:sp>
      <p:sp>
        <p:nvSpPr>
          <p:cNvPr id="3" name="Text Placeholder 2"/>
          <p:cNvSpPr>
            <a:spLocks noGrp="1"/>
          </p:cNvSpPr>
          <p:nvPr>
            <p:ph type="body" sz="quarter" idx="17"/>
          </p:nvPr>
        </p:nvSpPr>
        <p:spPr/>
        <p:txBody>
          <a:bodyPr>
            <a:normAutofit/>
          </a:bodyPr>
          <a:lstStyle/>
          <a:p>
            <a:r>
              <a:rPr lang="en-US" altLang="zh-CN" b="1" dirty="0"/>
              <a:t>RDP (Remote Desktop Protocol) </a:t>
            </a:r>
            <a:r>
              <a:rPr lang="en-US" altLang="zh-CN" dirty="0"/>
              <a:t>is a Microsoft proprietary protocol used to connect to and control a remote computer</a:t>
            </a:r>
          </a:p>
          <a:p>
            <a:r>
              <a:rPr lang="en-US" altLang="zh-CN" b="1" dirty="0"/>
              <a:t>VNC (Virtual Network Computing)</a:t>
            </a:r>
            <a:r>
              <a:rPr lang="en-US" altLang="zh-CN" dirty="0"/>
              <a:t> uses the cross-platform protocol RFB (remote frame buffer) to remotely control a workstation or server</a:t>
            </a:r>
          </a:p>
          <a:p>
            <a:pPr lvl="1"/>
            <a:r>
              <a:rPr lang="en-US" altLang="zh-CN" dirty="0"/>
              <a:t>VNC is open source so many companies have developed their own software that can:</a:t>
            </a:r>
          </a:p>
          <a:p>
            <a:pPr lvl="2"/>
            <a:r>
              <a:rPr lang="en-US" altLang="zh-CN" dirty="0"/>
              <a:t>Run OSes on client computers</a:t>
            </a:r>
          </a:p>
          <a:p>
            <a:pPr lvl="2"/>
            <a:r>
              <a:rPr lang="en-US" altLang="zh-CN" dirty="0"/>
              <a:t>Remotely access computers, tablets, and smartphones</a:t>
            </a:r>
          </a:p>
          <a:p>
            <a:pPr lvl="2"/>
            <a:r>
              <a:rPr lang="en-US" altLang="zh-CN" dirty="0"/>
              <a:t>Remotely control media equipment and surveillance systems</a:t>
            </a:r>
          </a:p>
          <a:p>
            <a:r>
              <a:rPr lang="en-US" altLang="zh-CN" b="1" dirty="0"/>
              <a:t>Out-of-band management </a:t>
            </a:r>
            <a:r>
              <a:rPr lang="en-US" altLang="zh-CN" dirty="0"/>
              <a:t>relies on a dedicated connection between the network administrator’s computer and each network device</a:t>
            </a:r>
          </a:p>
          <a:p>
            <a:pPr lvl="1"/>
            <a:r>
              <a:rPr lang="en-US" altLang="zh-CN" dirty="0"/>
              <a:t>A remote management card is attached to the network device’s console port</a:t>
            </a:r>
          </a:p>
          <a:p>
            <a:pPr lvl="1"/>
            <a:r>
              <a:rPr lang="en-US" altLang="zh-CN" dirty="0"/>
              <a:t>A single device, such as a console server or console router, provides centralized management of all linked devices</a:t>
            </a:r>
          </a:p>
          <a:p>
            <a:endParaRPr lang="zh-CN" altLang="en-US" dirty="0"/>
          </a:p>
        </p:txBody>
      </p:sp>
    </p:spTree>
    <p:extLst>
      <p:ext uri="{BB962C8B-B14F-4D97-AF65-F5344CB8AC3E}">
        <p14:creationId xmlns:p14="http://schemas.microsoft.com/office/powerpoint/2010/main" val="398702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VPNs (Virtual Private Networks) (1 of 4)</a:t>
            </a:r>
            <a:endParaRPr lang="zh-CN" altLang="en-US" dirty="0"/>
          </a:p>
        </p:txBody>
      </p:sp>
      <p:sp>
        <p:nvSpPr>
          <p:cNvPr id="3" name="Text Placeholder 2"/>
          <p:cNvSpPr>
            <a:spLocks noGrp="1"/>
          </p:cNvSpPr>
          <p:nvPr>
            <p:ph type="body" sz="quarter" idx="17"/>
          </p:nvPr>
        </p:nvSpPr>
        <p:spPr/>
        <p:txBody>
          <a:bodyPr/>
          <a:lstStyle/>
          <a:p>
            <a:r>
              <a:rPr lang="en-US" altLang="zh-CN" dirty="0"/>
              <a:t>A VPN is a network connection encrypted from end to end that creates a private connection to a remote network</a:t>
            </a:r>
          </a:p>
          <a:p>
            <a:pPr lvl="1"/>
            <a:r>
              <a:rPr lang="en-US" altLang="zh-CN" dirty="0"/>
              <a:t>A VPN is sometimes referred to as a tunnel</a:t>
            </a:r>
          </a:p>
          <a:p>
            <a:r>
              <a:rPr lang="en-US" altLang="zh-CN" dirty="0"/>
              <a:t>VPNs can be classified according to three models:</a:t>
            </a:r>
          </a:p>
          <a:p>
            <a:pPr lvl="1"/>
            <a:r>
              <a:rPr lang="en-US" altLang="zh-CN" dirty="0"/>
              <a:t>Site-to-site VPN</a:t>
            </a:r>
          </a:p>
          <a:p>
            <a:pPr lvl="1"/>
            <a:r>
              <a:rPr lang="en-US" altLang="zh-CN" dirty="0"/>
              <a:t>Client-to-site VPN</a:t>
            </a:r>
          </a:p>
          <a:p>
            <a:pPr lvl="2"/>
            <a:r>
              <a:rPr lang="en-US" altLang="zh-CN" dirty="0"/>
              <a:t>Also called host-to-site VPN or remote-access VPN</a:t>
            </a:r>
          </a:p>
          <a:p>
            <a:pPr lvl="1"/>
            <a:r>
              <a:rPr lang="en-US" altLang="zh-CN" dirty="0"/>
              <a:t>Host-to-host VPN</a:t>
            </a:r>
          </a:p>
          <a:p>
            <a:endParaRPr lang="zh-CN" altLang="en-US" dirty="0"/>
          </a:p>
        </p:txBody>
      </p:sp>
    </p:spTree>
    <p:extLst>
      <p:ext uri="{BB962C8B-B14F-4D97-AF65-F5344CB8AC3E}">
        <p14:creationId xmlns:p14="http://schemas.microsoft.com/office/powerpoint/2010/main" val="1445471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VPNs (Virtual Private Networks) (2 of 4)</a:t>
            </a:r>
            <a:endParaRPr lang="zh-CN" altLang="en-US" dirty="0"/>
          </a:p>
        </p:txBody>
      </p:sp>
      <p:sp>
        <p:nvSpPr>
          <p:cNvPr id="3" name="Text Placeholder 2"/>
          <p:cNvSpPr>
            <a:spLocks noGrp="1"/>
          </p:cNvSpPr>
          <p:nvPr>
            <p:ph type="body" sz="quarter" idx="17"/>
          </p:nvPr>
        </p:nvSpPr>
        <p:spPr/>
        <p:txBody>
          <a:bodyPr/>
          <a:lstStyle/>
          <a:p>
            <a:r>
              <a:rPr lang="en-US" altLang="zh-CN" dirty="0"/>
              <a:t>To ensure VPNs can carry all types of data securely, special VPN protocols encapsulate higher-layer protocols in a process known as tunneling</a:t>
            </a:r>
          </a:p>
          <a:p>
            <a:r>
              <a:rPr lang="en-US" altLang="zh-CN" dirty="0"/>
              <a:t>Many VPN tunneling protocols operate at the data link layer to encapsulate the VPN frame into a network layer packet</a:t>
            </a:r>
          </a:p>
          <a:p>
            <a:r>
              <a:rPr lang="en-US" altLang="zh-CN" dirty="0"/>
              <a:t>Some VPN tunneling protocols work at Layer 3, which enables additional features and options</a:t>
            </a:r>
          </a:p>
          <a:p>
            <a:r>
              <a:rPr lang="en-US" altLang="zh-CN" dirty="0"/>
              <a:t>Most tunneling protocols rely on an additional encryption protocol to provide data security</a:t>
            </a:r>
          </a:p>
          <a:p>
            <a:r>
              <a:rPr lang="en-US" altLang="zh-CN" dirty="0"/>
              <a:t>Common VPN tunneling protocols include:</a:t>
            </a:r>
          </a:p>
          <a:p>
            <a:pPr lvl="1"/>
            <a:r>
              <a:rPr lang="en-US" altLang="zh-CN" dirty="0"/>
              <a:t>L2TP (Layer 2 Tunneling Protocol)</a:t>
            </a:r>
          </a:p>
          <a:p>
            <a:pPr lvl="1"/>
            <a:r>
              <a:rPr lang="en-US" altLang="zh-CN" dirty="0"/>
              <a:t>GRE (Generic Routing Encapsulation)</a:t>
            </a:r>
          </a:p>
          <a:p>
            <a:pPr lvl="1"/>
            <a:r>
              <a:rPr lang="en-US" altLang="zh-CN" dirty="0"/>
              <a:t>Open VPN</a:t>
            </a:r>
          </a:p>
          <a:p>
            <a:pPr lvl="1"/>
            <a:r>
              <a:rPr lang="en-US" altLang="zh-CN" dirty="0"/>
              <a:t>IKEv2</a:t>
            </a:r>
            <a:endParaRPr lang="zh-CN" altLang="en-US" dirty="0"/>
          </a:p>
        </p:txBody>
      </p:sp>
    </p:spTree>
    <p:extLst>
      <p:ext uri="{BB962C8B-B14F-4D97-AF65-F5344CB8AC3E}">
        <p14:creationId xmlns:p14="http://schemas.microsoft.com/office/powerpoint/2010/main" val="3086426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VPNs (Virtual Private Networks) (3 of 4)</a:t>
            </a:r>
            <a:endParaRPr lang="zh-CN" altLang="en-US" dirty="0"/>
          </a:p>
        </p:txBody>
      </p:sp>
      <p:pic>
        <p:nvPicPr>
          <p:cNvPr id="5" name="Picture Placeholder 4" descr="An illustration showing the fields in a network layer I P packet and a V N P frame encapsulated inside it. An I P packet begins with an I P header. It is followed by an I P Sec header, a U D P or T C P header if needed, V P N header, a payload, and an I P Sec trailer. Starting from the U D P or T C P header to the I P Sec trailer, we have a V P N frame that is encrypted by I P Sec."/>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454298" y="1816326"/>
            <a:ext cx="5817327" cy="2987167"/>
          </a:xfrm>
        </p:spPr>
      </p:pic>
      <p:sp>
        <p:nvSpPr>
          <p:cNvPr id="4" name="Text Placeholder 3"/>
          <p:cNvSpPr>
            <a:spLocks noGrp="1"/>
          </p:cNvSpPr>
          <p:nvPr>
            <p:ph type="body" sz="quarter" idx="11"/>
          </p:nvPr>
        </p:nvSpPr>
        <p:spPr>
          <a:xfrm>
            <a:off x="7478972" y="5000263"/>
            <a:ext cx="3976406" cy="878557"/>
          </a:xfrm>
        </p:spPr>
        <p:txBody>
          <a:bodyPr/>
          <a:lstStyle/>
          <a:p>
            <a:r>
              <a:rPr lang="en-US" altLang="zh-CN" b="1" dirty="0"/>
              <a:t>Figure 4-25  </a:t>
            </a:r>
            <a:r>
              <a:rPr lang="en-US" altLang="zh-CN" dirty="0"/>
              <a:t>The VPN frame, such as GRE or L2TP, is encapsulated inside the network layer packet</a:t>
            </a:r>
            <a:endParaRPr lang="zh-CN" altLang="en-US" dirty="0"/>
          </a:p>
        </p:txBody>
      </p:sp>
    </p:spTree>
    <p:extLst>
      <p:ext uri="{BB962C8B-B14F-4D97-AF65-F5344CB8AC3E}">
        <p14:creationId xmlns:p14="http://schemas.microsoft.com/office/powerpoint/2010/main" val="3301462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VPNs (Virtual Private Networks) (4 of 4)</a:t>
            </a:r>
            <a:endParaRPr lang="zh-CN" altLang="en-US" dirty="0"/>
          </a:p>
        </p:txBody>
      </p:sp>
      <p:sp>
        <p:nvSpPr>
          <p:cNvPr id="3" name="Text Placeholder 2"/>
          <p:cNvSpPr>
            <a:spLocks noGrp="1"/>
          </p:cNvSpPr>
          <p:nvPr>
            <p:ph type="body" sz="quarter" idx="17"/>
          </p:nvPr>
        </p:nvSpPr>
        <p:spPr/>
        <p:txBody>
          <a:bodyPr/>
          <a:lstStyle/>
          <a:p>
            <a:r>
              <a:rPr lang="en-US" altLang="zh-CN" dirty="0"/>
              <a:t>Cisco developed a proprietary protocol called mGRE (multipoint GRE) that allows the configuration of multiple tunnel destinations on a single interface</a:t>
            </a:r>
          </a:p>
          <a:p>
            <a:r>
              <a:rPr lang="en-US" altLang="zh-CN" dirty="0"/>
              <a:t>A type of enterprise VPN using Cisco devices is called </a:t>
            </a:r>
            <a:r>
              <a:rPr lang="en-US" altLang="zh-CN" b="1" dirty="0"/>
              <a:t>DMVPN (Dynamic Multipoint VPN)</a:t>
            </a:r>
          </a:p>
          <a:p>
            <a:r>
              <a:rPr lang="en-US" altLang="zh-CN" dirty="0"/>
              <a:t>DMVPN dynamically creates VPN tunnels between branch locations as needed rather than requiring constant, static tunnels for site-to-site connections</a:t>
            </a:r>
            <a:endParaRPr lang="zh-CN" altLang="en-US" dirty="0"/>
          </a:p>
        </p:txBody>
      </p:sp>
    </p:spTree>
    <p:extLst>
      <p:ext uri="{BB962C8B-B14F-4D97-AF65-F5344CB8AC3E}">
        <p14:creationId xmlns:p14="http://schemas.microsoft.com/office/powerpoint/2010/main" val="1625281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Remote Access Policies</a:t>
            </a:r>
            <a:endParaRPr lang="zh-CN" altLang="en-US" dirty="0"/>
          </a:p>
        </p:txBody>
      </p:sp>
      <p:sp>
        <p:nvSpPr>
          <p:cNvPr id="3" name="Text Placeholder 2"/>
          <p:cNvSpPr>
            <a:spLocks noGrp="1"/>
          </p:cNvSpPr>
          <p:nvPr>
            <p:ph type="body" sz="quarter" idx="17"/>
          </p:nvPr>
        </p:nvSpPr>
        <p:spPr/>
        <p:txBody>
          <a:bodyPr/>
          <a:lstStyle/>
          <a:p>
            <a:r>
              <a:rPr lang="en-US" altLang="zh-CN" dirty="0"/>
              <a:t>Common requirements of a good remote access policy:</a:t>
            </a:r>
          </a:p>
          <a:p>
            <a:pPr lvl="1"/>
            <a:r>
              <a:rPr lang="en-US" altLang="zh-CN" dirty="0"/>
              <a:t>Remote access devices must be up to date with patches, anti-malware software, and a firewall</a:t>
            </a:r>
          </a:p>
          <a:p>
            <a:pPr lvl="1"/>
            <a:r>
              <a:rPr lang="en-US" altLang="zh-CN" dirty="0"/>
              <a:t>Device access must be controlled by a strong password or biometric measures</a:t>
            </a:r>
          </a:p>
          <a:p>
            <a:pPr lvl="1"/>
            <a:r>
              <a:rPr lang="en-US" altLang="zh-CN" dirty="0"/>
              <a:t>Passwords must be strong and must be changed periodically </a:t>
            </a:r>
          </a:p>
          <a:p>
            <a:pPr lvl="1"/>
            <a:r>
              <a:rPr lang="en-US" altLang="zh-CN" dirty="0"/>
              <a:t>The device’s internal and external storage devices must be encrypted</a:t>
            </a:r>
          </a:p>
          <a:p>
            <a:pPr lvl="1"/>
            <a:r>
              <a:rPr lang="en-US" altLang="zh-CN" dirty="0"/>
              <a:t>Company and customer data must be kept secure</a:t>
            </a:r>
          </a:p>
          <a:p>
            <a:pPr lvl="1"/>
            <a:r>
              <a:rPr lang="en-US" altLang="zh-CN" dirty="0"/>
              <a:t>The loss or theft of any devices used for remote access must be reported immediately</a:t>
            </a:r>
          </a:p>
          <a:p>
            <a:pPr lvl="1"/>
            <a:r>
              <a:rPr lang="en-US" altLang="zh-CN" dirty="0"/>
              <a:t>Encrypted VPN software must be used to remotely access company network resources</a:t>
            </a:r>
          </a:p>
          <a:p>
            <a:pPr lvl="1"/>
            <a:r>
              <a:rPr lang="en-US" altLang="zh-CN" dirty="0"/>
              <a:t>While remotely connected to the company network, the device must not be connected to the open Internet or any other network not fully owned or controlled by the employee</a:t>
            </a:r>
          </a:p>
          <a:p>
            <a:pPr lvl="1"/>
            <a:r>
              <a:rPr lang="en-US" altLang="zh-CN" dirty="0"/>
              <a:t>Remote sessions must be terminated when not in use</a:t>
            </a:r>
          </a:p>
          <a:p>
            <a:endParaRPr lang="zh-CN" altLang="en-US" dirty="0"/>
          </a:p>
        </p:txBody>
      </p:sp>
    </p:spTree>
    <p:extLst>
      <p:ext uri="{BB962C8B-B14F-4D97-AF65-F5344CB8AC3E}">
        <p14:creationId xmlns:p14="http://schemas.microsoft.com/office/powerpoint/2010/main" val="2422057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Network Issues (1 of 3)</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latin typeface="Courier New" panose="02070309020205020404" pitchFamily="49" charset="0"/>
                <a:cs typeface="Courier New" panose="02070309020205020404" pitchFamily="49" charset="0"/>
              </a:rPr>
              <a:t>netstat</a:t>
            </a:r>
            <a:r>
              <a:rPr lang="en-US" altLang="zh-CN" dirty="0"/>
              <a:t> displays TCP/IP statistics and details about TCP/IP components/connections on a host</a:t>
            </a:r>
          </a:p>
          <a:p>
            <a:pPr lvl="1"/>
            <a:r>
              <a:rPr lang="en-US" altLang="zh-CN" dirty="0"/>
              <a:t>Information that can be obtained from the </a:t>
            </a:r>
            <a:r>
              <a:rPr lang="en-US" altLang="zh-CN" dirty="0">
                <a:latin typeface="Courier New" panose="02070309020205020404" pitchFamily="49" charset="0"/>
                <a:cs typeface="Courier New" panose="02070309020205020404" pitchFamily="49" charset="0"/>
              </a:rPr>
              <a:t>netstat </a:t>
            </a:r>
            <a:r>
              <a:rPr lang="en-US" altLang="zh-CN" dirty="0"/>
              <a:t>command includes:</a:t>
            </a:r>
          </a:p>
          <a:p>
            <a:pPr lvl="2"/>
            <a:r>
              <a:rPr lang="en-US" altLang="zh-CN" dirty="0"/>
              <a:t>The port on which a TCP/IP service is running</a:t>
            </a:r>
          </a:p>
          <a:p>
            <a:pPr lvl="2"/>
            <a:r>
              <a:rPr lang="en-US" altLang="zh-CN" dirty="0"/>
              <a:t>Which network connections are currently established for a client</a:t>
            </a:r>
          </a:p>
          <a:p>
            <a:pPr lvl="2"/>
            <a:r>
              <a:rPr lang="en-US" altLang="zh-CN" dirty="0"/>
              <a:t>How many messages have been handled by an interface since it was activated</a:t>
            </a:r>
          </a:p>
          <a:p>
            <a:pPr lvl="2"/>
            <a:r>
              <a:rPr lang="en-US" altLang="zh-CN" dirty="0"/>
              <a:t>How many data errors have occurred on a particular network interface</a:t>
            </a:r>
          </a:p>
          <a:p>
            <a:r>
              <a:rPr lang="en-US" altLang="zh-CN" dirty="0">
                <a:latin typeface="Courier New" panose="02070309020205020404" pitchFamily="49" charset="0"/>
                <a:cs typeface="Courier New" panose="02070309020205020404" pitchFamily="49" charset="0"/>
              </a:rPr>
              <a:t>tracert</a:t>
            </a:r>
            <a:r>
              <a:rPr lang="en-US" altLang="zh-CN" dirty="0"/>
              <a:t> or </a:t>
            </a:r>
            <a:r>
              <a:rPr lang="en-US" altLang="zh-CN" dirty="0">
                <a:latin typeface="Courier New" panose="02070309020205020404" pitchFamily="49" charset="0"/>
                <a:cs typeface="Courier New" panose="02070309020205020404" pitchFamily="49" charset="0"/>
              </a:rPr>
              <a:t>traceroute</a:t>
            </a:r>
            <a:r>
              <a:rPr lang="en-US" altLang="zh-CN" dirty="0"/>
              <a:t> </a:t>
            </a:r>
          </a:p>
          <a:p>
            <a:pPr lvl="1"/>
            <a:r>
              <a:rPr lang="en-US" altLang="zh-CN" dirty="0"/>
              <a:t>Windows </a:t>
            </a:r>
            <a:r>
              <a:rPr lang="en-US" altLang="zh-CN" dirty="0">
                <a:latin typeface="Courier New" panose="02070309020205020404" pitchFamily="49" charset="0"/>
                <a:cs typeface="Courier New" panose="02070309020205020404" pitchFamily="49" charset="0"/>
              </a:rPr>
              <a:t>tracert</a:t>
            </a:r>
            <a:r>
              <a:rPr lang="en-US" altLang="zh-CN" dirty="0"/>
              <a:t> utility uses ICMP echo requests to trace the path from one networked node to another, identifying all intermediate hops between the nodes</a:t>
            </a:r>
          </a:p>
          <a:p>
            <a:pPr lvl="1"/>
            <a:r>
              <a:rPr lang="en-US" altLang="zh-CN" dirty="0"/>
              <a:t>Linux, UNIX, and OS X system use the </a:t>
            </a:r>
            <a:r>
              <a:rPr lang="en-US" altLang="zh-CN" dirty="0">
                <a:latin typeface="Courier New" panose="02070309020205020404" pitchFamily="49" charset="0"/>
                <a:cs typeface="Courier New" panose="02070309020205020404" pitchFamily="49" charset="0"/>
              </a:rPr>
              <a:t>traceroute </a:t>
            </a:r>
            <a:r>
              <a:rPr lang="en-US" altLang="zh-CN" dirty="0"/>
              <a:t>utility to send UDP messages to a random port on the destination node (concept is the same as tracert)</a:t>
            </a:r>
          </a:p>
          <a:p>
            <a:pPr marL="0" indent="0">
              <a:buNone/>
            </a:pPr>
            <a:endParaRPr lang="zh-CN" altLang="en-US" dirty="0"/>
          </a:p>
        </p:txBody>
      </p:sp>
    </p:spTree>
    <p:extLst>
      <p:ext uri="{BB962C8B-B14F-4D97-AF65-F5344CB8AC3E}">
        <p14:creationId xmlns:p14="http://schemas.microsoft.com/office/powerpoint/2010/main" val="298490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Network Issues (2 of 3)</a:t>
            </a:r>
            <a:endParaRPr lang="zh-CN" altLang="en-US" dirty="0"/>
          </a:p>
        </p:txBody>
      </p:sp>
      <p:pic>
        <p:nvPicPr>
          <p:cNvPr id="5" name="Picture Placeholder 4" descr="A network diagram shows a desktop computer that acts as source node which needs to connect to a server which acts as the destination node. In between this route are routers 1 and 2. The diagram shows how the trace route utility uses error messages from router to map nodes on a route. The process as explained in this diagram has the following steps. Step 1: The source node sends a U D P message to router 1 with a T T L of 1. Router 1 sends an I C M P message saying &quot;T T L Exceeded&quot; to the source node. Step 2: The source node sends a U D P message with a T T L of 2 to router 2. Router 2 sends an I C M P message saying &quot;T T L Exceeded&quot; to the source node. Step 3: The source node sends a U D P message with a T T L of 3 to the destination node. The destination node sends an I C M P message saying &quot;Port unreachable&quot; to the source nod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8200" y="1928316"/>
            <a:ext cx="6297168" cy="2907792"/>
          </a:xfrm>
        </p:spPr>
      </p:pic>
      <p:sp>
        <p:nvSpPr>
          <p:cNvPr id="4" name="Text Placeholder 3"/>
          <p:cNvSpPr>
            <a:spLocks noGrp="1"/>
          </p:cNvSpPr>
          <p:nvPr>
            <p:ph type="body" sz="quarter" idx="11"/>
          </p:nvPr>
        </p:nvSpPr>
        <p:spPr>
          <a:xfrm>
            <a:off x="7478972" y="5000263"/>
            <a:ext cx="3976406" cy="878557"/>
          </a:xfrm>
        </p:spPr>
        <p:txBody>
          <a:bodyPr/>
          <a:lstStyle/>
          <a:p>
            <a:r>
              <a:rPr lang="en-US" altLang="zh-CN" b="1" dirty="0"/>
              <a:t>Figure 4-27  </a:t>
            </a:r>
            <a:r>
              <a:rPr lang="en-US" altLang="zh-CN" dirty="0"/>
              <a:t>The traceroute utility uses error messages from routers to map nodes on a route</a:t>
            </a:r>
            <a:endParaRPr lang="zh-CN" altLang="en-US" dirty="0"/>
          </a:p>
        </p:txBody>
      </p:sp>
    </p:spTree>
    <p:extLst>
      <p:ext uri="{BB962C8B-B14F-4D97-AF65-F5344CB8AC3E}">
        <p14:creationId xmlns:p14="http://schemas.microsoft.com/office/powerpoint/2010/main" val="136013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(2 of 3)</a:t>
            </a:r>
            <a:endParaRPr lang="zh-CN" altLang="en-US" dirty="0"/>
          </a:p>
        </p:txBody>
      </p:sp>
      <p:pic>
        <p:nvPicPr>
          <p:cNvPr id="5" name="Picture Placeholder 4" descr="An illustration that shows how the layers in the O S I model add its own data and addresses during a transmission between a web browser and a web server. The data and instructions known as a payload is generated by the application running in the source host. The browser creates the payload and this data is passed from the application layer and it goes through the presentation and session layer. The payload reaches the transportation layer which encapsulates it by adding a header and thereby creating a segment or datagram. The segment goes to the network layer which adds its own header thereby making a packet. The packet is passed to the data link layer which adds a header and trailer to the packet, thereby creating a frame. The frame is then passed on to the physical layer. In this layer, the Network Interface Card receives the frame and transmits the bits on the network. The web server which receives the transmission decapsulates the message at each layer in reverse order and then presents the payload to the web server applicati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08146" y="2639028"/>
            <a:ext cx="6316659" cy="1854753"/>
          </a:xfrm>
        </p:spPr>
      </p:pic>
      <p:sp>
        <p:nvSpPr>
          <p:cNvPr id="4" name="Text Placeholder 3"/>
          <p:cNvSpPr>
            <a:spLocks noGrp="1"/>
          </p:cNvSpPr>
          <p:nvPr>
            <p:ph type="body" sz="quarter" idx="11"/>
          </p:nvPr>
        </p:nvSpPr>
        <p:spPr>
          <a:xfrm>
            <a:off x="7478972" y="4699322"/>
            <a:ext cx="3976406" cy="1179498"/>
          </a:xfrm>
        </p:spPr>
        <p:txBody>
          <a:bodyPr/>
          <a:lstStyle/>
          <a:p>
            <a:r>
              <a:rPr lang="en-US" altLang="zh-CN" b="1" dirty="0"/>
              <a:t>Figure 4-1  </a:t>
            </a:r>
            <a:r>
              <a:rPr lang="en-US" altLang="zh-CN" dirty="0"/>
              <a:t>Each layer adds its own data and addresses its transmission to the corresponding layer in the destination device</a:t>
            </a:r>
            <a:endParaRPr lang="zh-CN" altLang="en-US" dirty="0"/>
          </a:p>
        </p:txBody>
      </p:sp>
    </p:spTree>
    <p:extLst>
      <p:ext uri="{BB962C8B-B14F-4D97-AF65-F5344CB8AC3E}">
        <p14:creationId xmlns:p14="http://schemas.microsoft.com/office/powerpoint/2010/main" val="879083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Troubleshooting Network Issues (3 of 3)</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latin typeface="Courier New" panose="02070309020205020404" pitchFamily="49" charset="0"/>
                <a:cs typeface="Courier New" panose="02070309020205020404" pitchFamily="49" charset="0"/>
              </a:rPr>
              <a:t>tcpdump</a:t>
            </a:r>
            <a:r>
              <a:rPr lang="en-US" altLang="zh-CN" dirty="0"/>
              <a:t> is a free, command-line packet sniffer that runs on Linux and other Unix OSs</a:t>
            </a:r>
          </a:p>
          <a:p>
            <a:pPr lvl="1"/>
            <a:r>
              <a:rPr lang="en-US" altLang="zh-CN" dirty="0"/>
              <a:t>It captures traffic that crosses a computer’s network interface</a:t>
            </a:r>
          </a:p>
          <a:p>
            <a:pPr lvl="1"/>
            <a:r>
              <a:rPr lang="en-US" altLang="zh-CN" dirty="0"/>
              <a:t>Output can be saved to a file that you can filter or play back</a:t>
            </a:r>
          </a:p>
          <a:p>
            <a:pPr lvl="1"/>
            <a:r>
              <a:rPr lang="en-US" altLang="zh-CN" dirty="0"/>
              <a:t>You must either use the </a:t>
            </a:r>
            <a:r>
              <a:rPr lang="en-US" altLang="zh-CN" dirty="0">
                <a:latin typeface="Courier New" panose="02070309020205020404" pitchFamily="49" charset="0"/>
                <a:cs typeface="Courier New" panose="02070309020205020404" pitchFamily="49" charset="0"/>
              </a:rPr>
              <a:t>sudo</a:t>
            </a:r>
            <a:r>
              <a:rPr lang="en-US" altLang="zh-CN" dirty="0"/>
              <a:t> command or log in as root to access </a:t>
            </a:r>
            <a:r>
              <a:rPr lang="en-US" altLang="zh-CN" dirty="0">
                <a:latin typeface="Courier New" panose="02070309020205020404" pitchFamily="49" charset="0"/>
                <a:cs typeface="Courier New" panose="02070309020205020404" pitchFamily="49" charset="0"/>
              </a:rPr>
              <a:t>tcpdump</a:t>
            </a:r>
          </a:p>
          <a:p>
            <a:pPr marL="0" indent="0">
              <a:buNone/>
            </a:pPr>
            <a:endParaRPr lang="zh-CN" altLang="en-US" dirty="0"/>
          </a:p>
        </p:txBody>
      </p:sp>
    </p:spTree>
    <p:extLst>
      <p:ext uri="{BB962C8B-B14F-4D97-AF65-F5344CB8AC3E}">
        <p14:creationId xmlns:p14="http://schemas.microsoft.com/office/powerpoint/2010/main" val="59921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Common Network Problems (1 of 2)</a:t>
            </a:r>
            <a:endParaRPr lang="zh-CN" altLang="en-US" dirty="0"/>
          </a:p>
        </p:txBody>
      </p:sp>
      <p:sp>
        <p:nvSpPr>
          <p:cNvPr id="3" name="Text Placeholder 2"/>
          <p:cNvSpPr>
            <a:spLocks noGrp="1"/>
          </p:cNvSpPr>
          <p:nvPr>
            <p:ph type="body" sz="quarter" idx="17"/>
          </p:nvPr>
        </p:nvSpPr>
        <p:spPr/>
        <p:txBody>
          <a:bodyPr/>
          <a:lstStyle/>
          <a:p>
            <a:r>
              <a:rPr lang="en-US" altLang="zh-CN" dirty="0"/>
              <a:t>Duplicate MAC Addresses</a:t>
            </a:r>
          </a:p>
          <a:p>
            <a:pPr lvl="1"/>
            <a:r>
              <a:rPr lang="en-US" altLang="zh-CN" dirty="0"/>
              <a:t>Two devices on the same network with the same MAC address is a problem</a:t>
            </a:r>
          </a:p>
          <a:p>
            <a:pPr lvl="1"/>
            <a:r>
              <a:rPr lang="en-US" altLang="zh-CN" dirty="0"/>
              <a:t>MAC addresses can be impersonated, which is a security risk called </a:t>
            </a:r>
            <a:r>
              <a:rPr lang="en-US" altLang="zh-CN" b="1" dirty="0"/>
              <a:t>spoofing</a:t>
            </a:r>
          </a:p>
          <a:p>
            <a:pPr lvl="1"/>
            <a:r>
              <a:rPr lang="en-US" altLang="zh-CN" dirty="0"/>
              <a:t>It happens most often when managing multiple virtual devices on a large network</a:t>
            </a:r>
          </a:p>
          <a:p>
            <a:pPr lvl="1"/>
            <a:r>
              <a:rPr lang="en-US" altLang="zh-CN" dirty="0"/>
              <a:t>Most switches will detect the problem and produce helpful error messages</a:t>
            </a:r>
          </a:p>
          <a:p>
            <a:pPr lvl="2"/>
            <a:r>
              <a:rPr lang="en-US" altLang="zh-CN" dirty="0"/>
              <a:t>Then it’s a matter of tracking down which virtual devices have the same MAC address and update each device’s configuration</a:t>
            </a:r>
          </a:p>
          <a:p>
            <a:endParaRPr lang="zh-CN" altLang="en-US" dirty="0"/>
          </a:p>
        </p:txBody>
      </p:sp>
    </p:spTree>
    <p:extLst>
      <p:ext uri="{BB962C8B-B14F-4D97-AF65-F5344CB8AC3E}">
        <p14:creationId xmlns:p14="http://schemas.microsoft.com/office/powerpoint/2010/main" val="1345327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Solving Common Network Problems (2 of 2)</a:t>
            </a:r>
            <a:endParaRPr lang="zh-CN" altLang="en-US" dirty="0"/>
          </a:p>
        </p:txBody>
      </p:sp>
      <p:sp>
        <p:nvSpPr>
          <p:cNvPr id="3" name="Text Placeholder 2"/>
          <p:cNvSpPr>
            <a:spLocks noGrp="1"/>
          </p:cNvSpPr>
          <p:nvPr>
            <p:ph type="body" sz="quarter" idx="17"/>
          </p:nvPr>
        </p:nvSpPr>
        <p:spPr/>
        <p:txBody>
          <a:bodyPr/>
          <a:lstStyle/>
          <a:p>
            <a:r>
              <a:rPr lang="en-US" altLang="zh-CN" dirty="0"/>
              <a:t>Hardware Failure - when a router, switch, NIC, or other hardware goes down:</a:t>
            </a:r>
          </a:p>
          <a:p>
            <a:pPr lvl="1"/>
            <a:r>
              <a:rPr lang="en-US" altLang="zh-CN" dirty="0"/>
              <a:t>Use </a:t>
            </a:r>
            <a:r>
              <a:rPr lang="en-US" altLang="zh-CN" dirty="0">
                <a:latin typeface="Courier New" panose="02070309020205020404" pitchFamily="49" charset="0"/>
                <a:cs typeface="Courier New" panose="02070309020205020404" pitchFamily="49" charset="0"/>
              </a:rPr>
              <a:t>tracert</a:t>
            </a:r>
            <a:r>
              <a:rPr lang="en-US" altLang="zh-CN" dirty="0"/>
              <a:t> or </a:t>
            </a:r>
            <a:r>
              <a:rPr lang="en-US" altLang="zh-CN" dirty="0">
                <a:latin typeface="Courier New" panose="02070309020205020404" pitchFamily="49" charset="0"/>
                <a:cs typeface="Courier New" panose="02070309020205020404" pitchFamily="49" charset="0"/>
              </a:rPr>
              <a:t>traceroute </a:t>
            </a:r>
            <a:r>
              <a:rPr lang="en-US" altLang="zh-CN" dirty="0"/>
              <a:t>to track down malfunctioning routers and other devices on larger networks</a:t>
            </a:r>
          </a:p>
          <a:p>
            <a:pPr lvl="1"/>
            <a:r>
              <a:rPr lang="en-US" altLang="zh-CN" dirty="0"/>
              <a:t>Get more accurate trace feedback on a questionable router by targeting a node on the other side of that router, rather than aiming for that router itself</a:t>
            </a:r>
          </a:p>
          <a:p>
            <a:pPr lvl="1"/>
            <a:r>
              <a:rPr lang="en-US" altLang="zh-CN" dirty="0"/>
              <a:t>Use </a:t>
            </a:r>
            <a:r>
              <a:rPr lang="en-US" altLang="zh-CN" dirty="0">
                <a:latin typeface="Courier New" panose="02070309020205020404" pitchFamily="49" charset="0"/>
                <a:cs typeface="Courier New" panose="02070309020205020404" pitchFamily="49" charset="0"/>
              </a:rPr>
              <a:t>ping</a:t>
            </a:r>
            <a:r>
              <a:rPr lang="en-US" altLang="zh-CN" dirty="0"/>
              <a:t> to test for network connectivity</a:t>
            </a:r>
          </a:p>
          <a:p>
            <a:endParaRPr lang="zh-CN" altLang="en-US" dirty="0"/>
          </a:p>
        </p:txBody>
      </p:sp>
    </p:spTree>
    <p:extLst>
      <p:ext uri="{BB962C8B-B14F-4D97-AF65-F5344CB8AC3E}">
        <p14:creationId xmlns:p14="http://schemas.microsoft.com/office/powerpoint/2010/main" val="2321051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4-2 </a:t>
            </a:r>
          </a:p>
        </p:txBody>
      </p:sp>
      <p:sp>
        <p:nvSpPr>
          <p:cNvPr id="2" name="Text Placeholder 1"/>
          <p:cNvSpPr>
            <a:spLocks noGrp="1"/>
          </p:cNvSpPr>
          <p:nvPr>
            <p:ph type="body" sz="quarter" idx="15"/>
          </p:nvPr>
        </p:nvSpPr>
        <p:spPr/>
        <p:txBody>
          <a:bodyPr/>
          <a:lstStyle/>
          <a:p>
            <a:r>
              <a:rPr lang="en-US" dirty="0"/>
              <a:t>What protocol must be allowed through a firewall for tracert to work correctly?</a:t>
            </a:r>
          </a:p>
          <a:p>
            <a:pPr marL="457200" indent="-457200">
              <a:buAutoNum type="alphaLcPeriod"/>
            </a:pPr>
            <a:r>
              <a:rPr lang="en-US" dirty="0"/>
              <a:t>SSH</a:t>
            </a:r>
          </a:p>
          <a:p>
            <a:pPr marL="457200" indent="-457200">
              <a:buFont typeface="Arial" panose="020B0604020202020204" pitchFamily="34" charset="0"/>
              <a:buAutoNum type="alphaLcPeriod"/>
            </a:pPr>
            <a:r>
              <a:rPr lang="en-US" dirty="0"/>
              <a:t>NDP</a:t>
            </a:r>
          </a:p>
          <a:p>
            <a:pPr marL="457200" indent="-457200">
              <a:buFont typeface="Arial" panose="020B0604020202020204" pitchFamily="34" charset="0"/>
              <a:buAutoNum type="alphaLcPeriod"/>
            </a:pPr>
            <a:r>
              <a:rPr lang="en-US" dirty="0"/>
              <a:t>ICMP</a:t>
            </a:r>
          </a:p>
          <a:p>
            <a:pPr marL="457200" indent="-457200">
              <a:buFont typeface="Arial" panose="020B0604020202020204" pitchFamily="34" charset="0"/>
              <a:buAutoNum type="alphaLcPeriod"/>
            </a:pPr>
            <a:r>
              <a:rPr lang="en-US" dirty="0"/>
              <a:t>TLS</a:t>
            </a:r>
          </a:p>
        </p:txBody>
      </p:sp>
    </p:spTree>
    <p:extLst>
      <p:ext uri="{BB962C8B-B14F-4D97-AF65-F5344CB8AC3E}">
        <p14:creationId xmlns:p14="http://schemas.microsoft.com/office/powerpoint/2010/main" val="1509534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4-2: Answer</a:t>
            </a:r>
          </a:p>
        </p:txBody>
      </p:sp>
      <p:sp>
        <p:nvSpPr>
          <p:cNvPr id="2" name="Text Placeholder 1"/>
          <p:cNvSpPr>
            <a:spLocks noGrp="1"/>
          </p:cNvSpPr>
          <p:nvPr>
            <p:ph type="body" sz="quarter" idx="15"/>
          </p:nvPr>
        </p:nvSpPr>
        <p:spPr/>
        <p:txBody>
          <a:bodyPr/>
          <a:lstStyle/>
          <a:p>
            <a:r>
              <a:rPr lang="en-US" dirty="0"/>
              <a:t>What protocol must be allowed through a firewall for tracert to work correctly?</a:t>
            </a:r>
          </a:p>
          <a:p>
            <a:pPr>
              <a:spcBef>
                <a:spcPts val="600"/>
              </a:spcBef>
              <a:spcAft>
                <a:spcPts val="600"/>
              </a:spcAft>
            </a:pPr>
            <a:endParaRPr lang="en-US" b="1" dirty="0"/>
          </a:p>
          <a:p>
            <a:pPr>
              <a:spcBef>
                <a:spcPts val="600"/>
              </a:spcBef>
              <a:spcAft>
                <a:spcPts val="600"/>
              </a:spcAft>
            </a:pPr>
            <a:r>
              <a:rPr lang="en-US" b="1" dirty="0"/>
              <a:t>Answer: c. ICMP</a:t>
            </a:r>
          </a:p>
          <a:p>
            <a:pPr>
              <a:spcBef>
                <a:spcPts val="600"/>
              </a:spcBef>
              <a:spcAft>
                <a:spcPts val="600"/>
              </a:spcAft>
            </a:pPr>
            <a:r>
              <a:rPr lang="en-US" b="1" dirty="0"/>
              <a:t>The Windows tracert utility sends an ICMP (Internet Control Message Protocol) echo request to the destination node and listens for an ICMP echo reply from that node.</a:t>
            </a:r>
          </a:p>
        </p:txBody>
      </p:sp>
    </p:spTree>
    <p:extLst>
      <p:ext uri="{BB962C8B-B14F-4D97-AF65-F5344CB8AC3E}">
        <p14:creationId xmlns:p14="http://schemas.microsoft.com/office/powerpoint/2010/main" val="3282624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2" name="Text Placeholder 1"/>
          <p:cNvSpPr>
            <a:spLocks noGrp="1"/>
          </p:cNvSpPr>
          <p:nvPr>
            <p:ph type="body" sz="quarter" idx="15"/>
          </p:nvPr>
        </p:nvSpPr>
        <p:spPr/>
        <p:txBody>
          <a:bodyPr/>
          <a:lstStyle/>
          <a:p>
            <a:pPr>
              <a:lnSpc>
                <a:spcPct val="100000"/>
              </a:lnSpc>
              <a:spcBef>
                <a:spcPts val="1800"/>
              </a:spcBef>
            </a:pPr>
            <a:r>
              <a:rPr lang="en-US" dirty="0"/>
              <a:t>Now that the lesson has ended, you should be able to:</a:t>
            </a:r>
          </a:p>
          <a:p>
            <a:pPr marL="342900" indent="-342900">
              <a:lnSpc>
                <a:spcPct val="100000"/>
              </a:lnSpc>
              <a:spcBef>
                <a:spcPts val="0"/>
              </a:spcBef>
              <a:buFont typeface="Arial" panose="020B0604020202020204" pitchFamily="34" charset="0"/>
              <a:buChar char="•"/>
            </a:pPr>
            <a:r>
              <a:rPr lang="en-US" altLang="zh-CN" dirty="0">
                <a:latin typeface="Arial"/>
                <a:cs typeface="Arial"/>
              </a:rPr>
              <a:t>Describe the functions of core TCP/IP protocols</a:t>
            </a:r>
          </a:p>
          <a:p>
            <a:pPr marL="342900" indent="-342900">
              <a:lnSpc>
                <a:spcPct val="100000"/>
              </a:lnSpc>
              <a:spcBef>
                <a:spcPts val="0"/>
              </a:spcBef>
              <a:buFont typeface="Arial" panose="020B0604020202020204" pitchFamily="34" charset="0"/>
              <a:buChar char="•"/>
            </a:pPr>
            <a:r>
              <a:rPr lang="en-US" dirty="0">
                <a:latin typeface="Arial"/>
                <a:cs typeface="Arial"/>
              </a:rPr>
              <a:t>Identify how each protocol’s information is formatted in a TCP/IP message</a:t>
            </a:r>
          </a:p>
          <a:p>
            <a:pPr marL="342900" indent="-342900">
              <a:lnSpc>
                <a:spcPct val="100000"/>
              </a:lnSpc>
              <a:spcBef>
                <a:spcPts val="0"/>
              </a:spcBef>
              <a:buFont typeface="Arial" panose="020B0604020202020204" pitchFamily="34" charset="0"/>
              <a:buChar char="•"/>
            </a:pPr>
            <a:r>
              <a:rPr lang="en-US" dirty="0">
                <a:latin typeface="Arial"/>
                <a:cs typeface="Arial"/>
              </a:rPr>
              <a:t>Secure network connections using encryption protocols</a:t>
            </a:r>
          </a:p>
          <a:p>
            <a:pPr marL="342900" indent="-342900">
              <a:lnSpc>
                <a:spcPct val="100000"/>
              </a:lnSpc>
              <a:spcBef>
                <a:spcPts val="0"/>
              </a:spcBef>
              <a:buFont typeface="Arial" panose="020B0604020202020204" pitchFamily="34" charset="0"/>
              <a:buChar char="•"/>
            </a:pPr>
            <a:r>
              <a:rPr lang="en-US" dirty="0">
                <a:latin typeface="Arial"/>
                <a:cs typeface="Arial"/>
              </a:rPr>
              <a:t>Configure remote access connections between devices</a:t>
            </a:r>
          </a:p>
          <a:p>
            <a:pPr marL="342900" indent="-342900">
              <a:lnSpc>
                <a:spcPct val="100000"/>
              </a:lnSpc>
              <a:spcBef>
                <a:spcPts val="0"/>
              </a:spcBef>
              <a:buFont typeface="Arial" panose="020B0604020202020204" pitchFamily="34" charset="0"/>
              <a:buChar char="•"/>
            </a:pPr>
            <a:r>
              <a:rPr lang="en-US" dirty="0">
                <a:latin typeface="Arial"/>
                <a:cs typeface="Arial"/>
              </a:rPr>
              <a:t>Employ various TCP/IP utilities for network discovery and troubleshooting</a:t>
            </a:r>
            <a:endParaRPr lang="en-US" dirty="0"/>
          </a:p>
          <a:p>
            <a:pPr marL="342900" indent="-342900">
              <a:lnSpc>
                <a:spcPct val="100000"/>
              </a:lnSpc>
              <a:spcBef>
                <a:spcPts val="1800"/>
              </a:spcBef>
              <a:buFont typeface="Arial" panose="020B0604020202020204" pitchFamily="34" charset="0"/>
              <a:buChar char="•"/>
            </a:pPr>
            <a:endParaRPr lang="en-US" dirty="0"/>
          </a:p>
          <a:p>
            <a:endParaRPr lang="en-US" sz="2000" dirty="0"/>
          </a:p>
        </p:txBody>
      </p:sp>
    </p:spTree>
    <p:extLst>
      <p:ext uri="{BB962C8B-B14F-4D97-AF65-F5344CB8AC3E}">
        <p14:creationId xmlns:p14="http://schemas.microsoft.com/office/powerpoint/2010/main" val="35576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(3 of 3)</a:t>
            </a:r>
            <a:endParaRPr lang="zh-CN" altLang="en-US" dirty="0"/>
          </a:p>
        </p:txBody>
      </p:sp>
      <p:sp>
        <p:nvSpPr>
          <p:cNvPr id="3" name="Text Placeholder 2"/>
          <p:cNvSpPr>
            <a:spLocks noGrp="1"/>
          </p:cNvSpPr>
          <p:nvPr>
            <p:ph type="body" sz="quarter" idx="17"/>
          </p:nvPr>
        </p:nvSpPr>
        <p:spPr/>
        <p:txBody>
          <a:bodyPr/>
          <a:lstStyle/>
          <a:p>
            <a:r>
              <a:rPr lang="en-US" altLang="zh-CN" dirty="0"/>
              <a:t>The receiving host decapsulates the message at each layer in reverse order and presents payload to the receiving applications</a:t>
            </a:r>
          </a:p>
          <a:p>
            <a:pPr lvl="1"/>
            <a:r>
              <a:rPr lang="en-US" altLang="zh-CN" dirty="0"/>
              <a:t>In transit, transmissions might pass through a number of connectivity devices</a:t>
            </a:r>
          </a:p>
          <a:p>
            <a:r>
              <a:rPr lang="en-US" altLang="zh-CN" dirty="0"/>
              <a:t>Connectivity devices are specialized devices that allow two or more networks or multiple parts of one network to connect and exchange data</a:t>
            </a:r>
          </a:p>
          <a:p>
            <a:pPr lvl="1"/>
            <a:r>
              <a:rPr lang="en-US" altLang="zh-CN" dirty="0"/>
              <a:t>Known by the highest OSI layer they read and process</a:t>
            </a:r>
          </a:p>
          <a:p>
            <a:endParaRPr lang="zh-CN" altLang="en-US" dirty="0"/>
          </a:p>
        </p:txBody>
      </p:sp>
    </p:spTree>
    <p:extLst>
      <p:ext uri="{BB962C8B-B14F-4D97-AF65-F5344CB8AC3E}">
        <p14:creationId xmlns:p14="http://schemas.microsoft.com/office/powerpoint/2010/main" val="369664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(1 of 4)</a:t>
            </a:r>
            <a:endParaRPr lang="zh-CN" altLang="en-US" dirty="0"/>
          </a:p>
        </p:txBody>
      </p:sp>
      <p:sp>
        <p:nvSpPr>
          <p:cNvPr id="3" name="Text Placeholder 2"/>
          <p:cNvSpPr>
            <a:spLocks noGrp="1"/>
          </p:cNvSpPr>
          <p:nvPr>
            <p:ph type="body" sz="quarter" idx="17"/>
          </p:nvPr>
        </p:nvSpPr>
        <p:spPr/>
        <p:txBody>
          <a:bodyPr/>
          <a:lstStyle/>
          <a:p>
            <a:r>
              <a:rPr lang="en-US" altLang="zh-CN" dirty="0"/>
              <a:t>TCP operates in the transport layer of OSI model</a:t>
            </a:r>
          </a:p>
          <a:p>
            <a:r>
              <a:rPr lang="en-US" altLang="zh-CN" dirty="0"/>
              <a:t>Three characteristics of TCP:</a:t>
            </a:r>
          </a:p>
          <a:p>
            <a:pPr lvl="1"/>
            <a:r>
              <a:rPr lang="en-US" altLang="zh-CN" b="1" dirty="0"/>
              <a:t>Connection-oriented </a:t>
            </a:r>
            <a:r>
              <a:rPr lang="en-US" altLang="zh-CN" dirty="0"/>
              <a:t>- TCP ensures that a connection or session is established by using a three-step process called a three-way handshake</a:t>
            </a:r>
          </a:p>
          <a:p>
            <a:pPr lvl="1"/>
            <a:r>
              <a:rPr lang="en-US" altLang="zh-CN" b="1" dirty="0"/>
              <a:t>Sequencing and checksums </a:t>
            </a:r>
            <a:r>
              <a:rPr lang="en-US" altLang="zh-CN" dirty="0"/>
              <a:t>- TCP sends a character string called a checksum that is checked by the destination host along with a sequence number for each segment</a:t>
            </a:r>
          </a:p>
          <a:p>
            <a:pPr lvl="1"/>
            <a:r>
              <a:rPr lang="en-US" altLang="zh-CN" b="1" dirty="0"/>
              <a:t>Flow control </a:t>
            </a:r>
            <a:r>
              <a:rPr lang="en-US" altLang="zh-CN" dirty="0"/>
              <a:t>- gauges rate of transmission based on how quickly recipient can accept data </a:t>
            </a:r>
          </a:p>
          <a:p>
            <a:endParaRPr lang="zh-CN" altLang="en-US" dirty="0"/>
          </a:p>
        </p:txBody>
      </p:sp>
    </p:spTree>
    <p:extLst>
      <p:ext uri="{BB962C8B-B14F-4D97-AF65-F5344CB8AC3E}">
        <p14:creationId xmlns:p14="http://schemas.microsoft.com/office/powerpoint/2010/main" val="44249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(2 of 4)</a:t>
            </a:r>
            <a:endParaRPr lang="zh-CN" altLang="en-US" dirty="0"/>
          </a:p>
        </p:txBody>
      </p:sp>
      <p:pic>
        <p:nvPicPr>
          <p:cNvPr id="5" name="Picture Placeholder 4" descr="The fields in a T C P segment. The fields are depicted in a stack of 7 rows with each row representing 32 bits. In the first row, there is a field for the source port and a field for the destination port each taking up 16 bits. In the second row, we have a sequence number. In the third row, there is an acknowledgement field. In the fourth row, the following fields make up the first 16 bits. Header length. Reserved. U R G. A C K. P S H. R S T. S Y N. F I N. The rest of the 16 bits is taken up by a sliding-window size field. The fifth row has the following fields taking up 16 bits each. Checksum. Urgent pointer. The sixth row has an options field that takes up 24 bits and a padding field that takes up 8 bits. The fields in the first 6 rows make up the T C P header. The seventh row has a data field that takes up 32 bit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30096" y="1979803"/>
            <a:ext cx="5638226" cy="3251954"/>
          </a:xfrm>
        </p:spPr>
      </p:pic>
      <p:sp>
        <p:nvSpPr>
          <p:cNvPr id="4" name="Text Placeholder 3"/>
          <p:cNvSpPr>
            <a:spLocks noGrp="1"/>
          </p:cNvSpPr>
          <p:nvPr>
            <p:ph type="body" sz="quarter" idx="11"/>
          </p:nvPr>
        </p:nvSpPr>
        <p:spPr>
          <a:xfrm>
            <a:off x="7478972" y="5555848"/>
            <a:ext cx="3976406" cy="322972"/>
          </a:xfrm>
        </p:spPr>
        <p:txBody>
          <a:bodyPr/>
          <a:lstStyle/>
          <a:p>
            <a:r>
              <a:rPr lang="en-US" altLang="zh-CN" b="1" dirty="0"/>
              <a:t>Figure 4-3  </a:t>
            </a:r>
            <a:r>
              <a:rPr lang="en-US" altLang="zh-CN" dirty="0"/>
              <a:t>A TCP segment</a:t>
            </a:r>
            <a:endParaRPr lang="zh-CN" altLang="en-US" dirty="0"/>
          </a:p>
        </p:txBody>
      </p:sp>
    </p:spTree>
    <p:extLst>
      <p:ext uri="{BB962C8B-B14F-4D97-AF65-F5344CB8AC3E}">
        <p14:creationId xmlns:p14="http://schemas.microsoft.com/office/powerpoint/2010/main" val="56429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(3 of 4)</a:t>
            </a:r>
            <a:endParaRPr lang="zh-CN" altLang="en-US" dirty="0"/>
          </a:p>
        </p:txBody>
      </p:sp>
      <p:sp>
        <p:nvSpPr>
          <p:cNvPr id="3" name="Text Placeholder 2"/>
          <p:cNvSpPr>
            <a:spLocks noGrp="1"/>
          </p:cNvSpPr>
          <p:nvPr>
            <p:ph type="body" sz="quarter" idx="17"/>
          </p:nvPr>
        </p:nvSpPr>
        <p:spPr/>
        <p:txBody>
          <a:bodyPr/>
          <a:lstStyle/>
          <a:p>
            <a:r>
              <a:rPr lang="en-US" altLang="zh-CN" dirty="0"/>
              <a:t>The TCP three-way handshake establishes a session before TCP transmits actual data</a:t>
            </a:r>
          </a:p>
          <a:p>
            <a:pPr lvl="1"/>
            <a:r>
              <a:rPr lang="en-US" altLang="zh-CN" dirty="0"/>
              <a:t>Three transmissions are sent before data transmission:</a:t>
            </a:r>
          </a:p>
          <a:p>
            <a:pPr lvl="2"/>
            <a:r>
              <a:rPr lang="en-US" altLang="zh-CN" dirty="0"/>
              <a:t>Step 1 – a request for a connection (SYN)</a:t>
            </a:r>
          </a:p>
          <a:p>
            <a:pPr lvl="2"/>
            <a:r>
              <a:rPr lang="en-US" altLang="zh-CN" dirty="0"/>
              <a:t>Step 2 – a response to the request (SYN/ACK)</a:t>
            </a:r>
          </a:p>
          <a:p>
            <a:pPr lvl="2"/>
            <a:r>
              <a:rPr lang="en-US" altLang="zh-CN" dirty="0"/>
              <a:t>Step 3 – a connection is established (ACK)</a:t>
            </a:r>
          </a:p>
          <a:p>
            <a:pPr lvl="1"/>
            <a:r>
              <a:rPr lang="en-US" altLang="zh-CN" dirty="0"/>
              <a:t>After the three initial messages, the payload or data is sent</a:t>
            </a:r>
          </a:p>
          <a:p>
            <a:pPr lvl="1"/>
            <a:r>
              <a:rPr lang="en-US" altLang="zh-CN" dirty="0"/>
              <a:t>Sequence numbers will be increased by the number of bits included in each received segment</a:t>
            </a:r>
          </a:p>
          <a:p>
            <a:pPr lvl="2"/>
            <a:r>
              <a:rPr lang="en-US" altLang="zh-CN" dirty="0"/>
              <a:t>Confirms the correct length of message was received</a:t>
            </a:r>
          </a:p>
        </p:txBody>
      </p:sp>
    </p:spTree>
    <p:extLst>
      <p:ext uri="{BB962C8B-B14F-4D97-AF65-F5344CB8AC3E}">
        <p14:creationId xmlns:p14="http://schemas.microsoft.com/office/powerpoint/2010/main" val="18016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(4 of 4)</a:t>
            </a:r>
            <a:endParaRPr lang="zh-CN" altLang="en-US" dirty="0"/>
          </a:p>
        </p:txBody>
      </p:sp>
      <p:pic>
        <p:nvPicPr>
          <p:cNvPr id="5" name="Picture Placeholder 4" descr="The steps in a T C P three-way handshake that establishes a session between computer A and B before actual data transmission takes place. Computer A sends a segment to computer B. In the message, the sequence number is set to 937013558 which is a random number that will be used to synchronize communication. The S Y N flag is activated by setting the S Y N bit to 1. The A C K bit is set to 0. The S Y N flag indicates the desire to communicate and synchronize sequence numbers. Computer B receives the message and responds with a segment in which the A C K and S Y N bits are set to 1. The sequence number field is set randomly to 304958669. The S Y N and A C K bits indicate that the computer is listening. Computer A receives this segment and responds with the following segment to computer B. The sequence number is set to 937013558. The acknowledgement number field is set to the sequence number sent by computer B plus 1. This number is thus set to 3043958670. The A C K bit is set to 1. The connection is now establish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86059" y="2141316"/>
            <a:ext cx="6052251" cy="2860286"/>
          </a:xfrm>
        </p:spPr>
      </p:pic>
      <p:sp>
        <p:nvSpPr>
          <p:cNvPr id="4" name="Text Placeholder 3"/>
          <p:cNvSpPr>
            <a:spLocks noGrp="1"/>
          </p:cNvSpPr>
          <p:nvPr>
            <p:ph type="body" sz="quarter" idx="11"/>
          </p:nvPr>
        </p:nvSpPr>
        <p:spPr>
          <a:xfrm>
            <a:off x="7478972" y="5208608"/>
            <a:ext cx="3976406" cy="670212"/>
          </a:xfrm>
        </p:spPr>
        <p:txBody>
          <a:bodyPr/>
          <a:lstStyle/>
          <a:p>
            <a:r>
              <a:rPr lang="en-US" altLang="zh-CN" b="1" dirty="0"/>
              <a:t>Figure 4-4  </a:t>
            </a:r>
            <a:r>
              <a:rPr lang="en-US" altLang="zh-CN" dirty="0"/>
              <a:t>The three-way handshake process establishes a TCP session</a:t>
            </a:r>
            <a:endParaRPr lang="zh-CN" altLang="en-US" dirty="0"/>
          </a:p>
        </p:txBody>
      </p:sp>
    </p:spTree>
    <p:extLst>
      <p:ext uri="{BB962C8B-B14F-4D97-AF65-F5344CB8AC3E}">
        <p14:creationId xmlns:p14="http://schemas.microsoft.com/office/powerpoint/2010/main" val="161304136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0f302c04-584d-4df5-8948-8b6dd1f3c1a5"/>
    <ds:schemaRef ds:uri="48fa25a7-52b6-4e1f-81c8-80356bf07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9BA192-EF86-48DF-982C-2C526A268392}">
  <ds:schemaRefs>
    <ds:schemaRef ds:uri="http://purl.org/dc/terms/"/>
    <ds:schemaRef ds:uri="http://www.w3.org/XML/1998/namespace"/>
    <ds:schemaRef ds:uri="http://schemas.openxmlformats.org/package/2006/metadata/core-properties"/>
    <ds:schemaRef ds:uri="0f302c04-584d-4df5-8948-8b6dd1f3c1a5"/>
    <ds:schemaRef ds:uri="http://purl.org/dc/elements/1.1/"/>
    <ds:schemaRef ds:uri="http://schemas.microsoft.com/office/2006/documentManagement/types"/>
    <ds:schemaRef ds:uri="http://schemas.microsoft.com/office/2006/metadata/properties"/>
    <ds:schemaRef ds:uri="http://schemas.microsoft.com/office/infopath/2007/PartnerControls"/>
    <ds:schemaRef ds:uri="48fa25a7-52b6-4e1f-81c8-80356bf0725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16463</TotalTime>
  <Words>3365</Words>
  <Application>Microsoft Office PowerPoint</Application>
  <PresentationFormat>Widescreen</PresentationFormat>
  <Paragraphs>317</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vt:lpstr>
      <vt:lpstr>Calibri</vt:lpstr>
      <vt:lpstr>Courier New</vt:lpstr>
      <vt:lpstr>Helvetica</vt:lpstr>
      <vt:lpstr>Open Sans</vt:lpstr>
      <vt:lpstr>Summer Font</vt:lpstr>
      <vt:lpstr>Office Theme</vt:lpstr>
      <vt:lpstr>Module 4: Protocols </vt:lpstr>
      <vt:lpstr>Module Objectives</vt:lpstr>
      <vt:lpstr>TCP/IP Core Protocols (1 of 3)</vt:lpstr>
      <vt:lpstr>TCP/IP Core Protocols (2 of 3)</vt:lpstr>
      <vt:lpstr>TCP/IP Core Protocols (3 of 3)</vt:lpstr>
      <vt:lpstr>TCP (Transmission Control Protocol) (1 of 4)</vt:lpstr>
      <vt:lpstr>TCP (Transmission Control Protocol) (2 of 4)</vt:lpstr>
      <vt:lpstr>TCP (Transmission Control Protocol) (3 of 4)</vt:lpstr>
      <vt:lpstr>TCP (Transmission Control Protocol) (4 of 4)</vt:lpstr>
      <vt:lpstr>UDP (User Datagram Protocol)</vt:lpstr>
      <vt:lpstr>IP (Internet Protocol) (1 of 3)</vt:lpstr>
      <vt:lpstr>IP (Internet Protocol) (2 of 3)</vt:lpstr>
      <vt:lpstr>IP (Internet Protocol) (3 of 3)</vt:lpstr>
      <vt:lpstr>ICMP (Internet Control Message Protocol)</vt:lpstr>
      <vt:lpstr>ARP (Address Resolution Protocol) on IPv4 Networks (1 of 2)</vt:lpstr>
      <vt:lpstr>ARP (Address Resolution Protocol) on IPv4 Networks (2 of 2)</vt:lpstr>
      <vt:lpstr>NDP (Neighbor Discovery Protocol)</vt:lpstr>
      <vt:lpstr>Ethernet (1 of 2)</vt:lpstr>
      <vt:lpstr>Ethernet (2 of 2)</vt:lpstr>
      <vt:lpstr>Knowledge Check Activity 4-1 </vt:lpstr>
      <vt:lpstr>Knowledge Check Activity 4-1: Answer</vt:lpstr>
      <vt:lpstr>Encryption Protocols</vt:lpstr>
      <vt:lpstr>Key Encryption (1 of 2)</vt:lpstr>
      <vt:lpstr>Key Encryption (2 of 2)</vt:lpstr>
      <vt:lpstr>IPsec (Internet Protocol Security)</vt:lpstr>
      <vt:lpstr>SSL (Secure Sockets Layer) and TLS (Transport Layer Security)</vt:lpstr>
      <vt:lpstr>Remote Access Protocols</vt:lpstr>
      <vt:lpstr>Remote File Access</vt:lpstr>
      <vt:lpstr>Terminal Emulation (1 of 4)</vt:lpstr>
      <vt:lpstr>Terminal Emulation (2 of 4)</vt:lpstr>
      <vt:lpstr>Terminal Emulation (3 of 4)</vt:lpstr>
      <vt:lpstr>Terminal Emulation (4 of 4)</vt:lpstr>
      <vt:lpstr>VPNs (Virtual Private Networks) (1 of 4)</vt:lpstr>
      <vt:lpstr>VPNs (Virtual Private Networks) (2 of 4)</vt:lpstr>
      <vt:lpstr>VPNs (Virtual Private Networks) (3 of 4)</vt:lpstr>
      <vt:lpstr>VPNs (Virtual Private Networks) (4 of 4)</vt:lpstr>
      <vt:lpstr>Remote Access Policies</vt:lpstr>
      <vt:lpstr>Troubleshooting Network Issues (1 of 3)</vt:lpstr>
      <vt:lpstr>Troubleshooting Network Issues (2 of 3)</vt:lpstr>
      <vt:lpstr>Troubleshooting Network Issues (3 of 3)</vt:lpstr>
      <vt:lpstr>Solving Common Network Problems (1 of 2)</vt:lpstr>
      <vt:lpstr>Solving Common Network Problems (2 of 2)</vt:lpstr>
      <vt:lpstr>Knowledge Check Activity 4-2 </vt:lpstr>
      <vt:lpstr>Knowledge Check Activity 4-2: Answer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Greenhouse, Brooke</cp:lastModifiedBy>
  <cp:revision>164</cp:revision>
  <dcterms:created xsi:type="dcterms:W3CDTF">2020-07-27T16:46:05Z</dcterms:created>
  <dcterms:modified xsi:type="dcterms:W3CDTF">2021-07-07T22:23:02Z</dcterms:modified>
</cp:coreProperties>
</file>