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3"/>
  </p:notesMasterIdLst>
  <p:handoutMasterIdLst>
    <p:handoutMasterId r:id="rId54"/>
  </p:handoutMasterIdLst>
  <p:sldIdLst>
    <p:sldId id="264" r:id="rId5"/>
    <p:sldId id="269" r:id="rId6"/>
    <p:sldId id="342" r:id="rId7"/>
    <p:sldId id="343" r:id="rId8"/>
    <p:sldId id="344" r:id="rId9"/>
    <p:sldId id="345" r:id="rId10"/>
    <p:sldId id="346" r:id="rId11"/>
    <p:sldId id="347" r:id="rId12"/>
    <p:sldId id="348" r:id="rId13"/>
    <p:sldId id="349" r:id="rId14"/>
    <p:sldId id="350" r:id="rId15"/>
    <p:sldId id="351" r:id="rId16"/>
    <p:sldId id="352" r:id="rId17"/>
    <p:sldId id="353" r:id="rId18"/>
    <p:sldId id="354" r:id="rId19"/>
    <p:sldId id="355" r:id="rId20"/>
    <p:sldId id="356" r:id="rId21"/>
    <p:sldId id="357" r:id="rId22"/>
    <p:sldId id="358" r:id="rId23"/>
    <p:sldId id="359" r:id="rId24"/>
    <p:sldId id="360" r:id="rId25"/>
    <p:sldId id="361" r:id="rId26"/>
    <p:sldId id="362" r:id="rId27"/>
    <p:sldId id="363" r:id="rId28"/>
    <p:sldId id="364" r:id="rId29"/>
    <p:sldId id="270" r:id="rId30"/>
    <p:sldId id="340" r:id="rId31"/>
    <p:sldId id="365" r:id="rId32"/>
    <p:sldId id="366" r:id="rId33"/>
    <p:sldId id="367" r:id="rId34"/>
    <p:sldId id="368" r:id="rId35"/>
    <p:sldId id="369" r:id="rId36"/>
    <p:sldId id="370" r:id="rId37"/>
    <p:sldId id="371" r:id="rId38"/>
    <p:sldId id="372" r:id="rId39"/>
    <p:sldId id="373" r:id="rId40"/>
    <p:sldId id="374" r:id="rId41"/>
    <p:sldId id="375" r:id="rId42"/>
    <p:sldId id="376" r:id="rId43"/>
    <p:sldId id="377" r:id="rId44"/>
    <p:sldId id="378" r:id="rId45"/>
    <p:sldId id="379" r:id="rId46"/>
    <p:sldId id="380" r:id="rId47"/>
    <p:sldId id="381" r:id="rId48"/>
    <p:sldId id="382" r:id="rId49"/>
    <p:sldId id="338" r:id="rId50"/>
    <p:sldId id="341" r:id="rId51"/>
    <p:sldId id="293" r:id="rId5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Onderdonk, Natalie" initials="ON" lastIdx="1" clrIdx="1">
    <p:extLst>
      <p:ext uri="{19B8F6BF-5375-455C-9EA6-DF929625EA0E}">
        <p15:presenceInfo xmlns:p15="http://schemas.microsoft.com/office/powerpoint/2012/main" userId="S::Natalie.Onderdonk@cengage.com::794b6c7a-2b12-4b61-8069-51114120681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9255F"/>
    <a:srgbClr val="004A78"/>
    <a:srgbClr val="006298"/>
    <a:srgbClr val="FF6300"/>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C63AA5-6156-4AD1-823E-FA5069241F9D}" v="16" dt="2021-07-07T22:23:19.7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89322" autoAdjust="0"/>
  </p:normalViewPr>
  <p:slideViewPr>
    <p:cSldViewPr snapToGrid="0">
      <p:cViewPr varScale="1">
        <p:scale>
          <a:sx n="86" d="100"/>
          <a:sy n="86" d="100"/>
        </p:scale>
        <p:origin x="562" y="53"/>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enhouse, Brooke" userId="452988ab-1343-4483-bbbf-06c809cf8e3f" providerId="ADAL" clId="{52C63AA5-6156-4AD1-823E-FA5069241F9D}"/>
    <pc:docChg chg="modSld modMainMaster">
      <pc:chgData name="Greenhouse, Brooke" userId="452988ab-1343-4483-bbbf-06c809cf8e3f" providerId="ADAL" clId="{52C63AA5-6156-4AD1-823E-FA5069241F9D}" dt="2021-07-07T22:23:19.795" v="15"/>
      <pc:docMkLst>
        <pc:docMk/>
      </pc:docMkLst>
      <pc:sldChg chg="modSp">
        <pc:chgData name="Greenhouse, Brooke" userId="452988ab-1343-4483-bbbf-06c809cf8e3f" providerId="ADAL" clId="{52C63AA5-6156-4AD1-823E-FA5069241F9D}" dt="2021-07-07T22:23:19.795" v="15"/>
        <pc:sldMkLst>
          <pc:docMk/>
          <pc:sldMk cId="1607059438" sldId="264"/>
        </pc:sldMkLst>
        <pc:spChg chg="mod">
          <ac:chgData name="Greenhouse, Brooke" userId="452988ab-1343-4483-bbbf-06c809cf8e3f" providerId="ADAL" clId="{52C63AA5-6156-4AD1-823E-FA5069241F9D}" dt="2021-07-07T22:23:19.795" v="15"/>
          <ac:spMkLst>
            <pc:docMk/>
            <pc:sldMk cId="1607059438" sldId="264"/>
            <ac:spMk id="8" creationId="{00000000-0000-0000-0000-000000000000}"/>
          </ac:spMkLst>
        </pc:spChg>
        <pc:picChg chg="mod">
          <ac:chgData name="Greenhouse, Brooke" userId="452988ab-1343-4483-bbbf-06c809cf8e3f" providerId="ADAL" clId="{52C63AA5-6156-4AD1-823E-FA5069241F9D}" dt="2021-07-06T22:54:41.467" v="0" actId="962"/>
          <ac:picMkLst>
            <pc:docMk/>
            <pc:sldMk cId="1607059438" sldId="264"/>
            <ac:picMk id="3" creationId="{00000000-0000-0000-0000-000000000000}"/>
          </ac:picMkLst>
        </pc:picChg>
      </pc:sldChg>
      <pc:sldChg chg="modSp">
        <pc:chgData name="Greenhouse, Brooke" userId="452988ab-1343-4483-bbbf-06c809cf8e3f" providerId="ADAL" clId="{52C63AA5-6156-4AD1-823E-FA5069241F9D}" dt="2021-07-06T22:55:03.149" v="2" actId="962"/>
        <pc:sldMkLst>
          <pc:docMk/>
          <pc:sldMk cId="1690776880" sldId="347"/>
        </pc:sldMkLst>
        <pc:picChg chg="mod">
          <ac:chgData name="Greenhouse, Brooke" userId="452988ab-1343-4483-bbbf-06c809cf8e3f" providerId="ADAL" clId="{52C63AA5-6156-4AD1-823E-FA5069241F9D}" dt="2021-07-06T22:55:03.149" v="2" actId="962"/>
          <ac:picMkLst>
            <pc:docMk/>
            <pc:sldMk cId="1690776880" sldId="347"/>
            <ac:picMk id="5" creationId="{00000000-0000-0000-0000-000000000000}"/>
          </ac:picMkLst>
        </pc:picChg>
      </pc:sldChg>
      <pc:sldChg chg="modSp">
        <pc:chgData name="Greenhouse, Brooke" userId="452988ab-1343-4483-bbbf-06c809cf8e3f" providerId="ADAL" clId="{52C63AA5-6156-4AD1-823E-FA5069241F9D}" dt="2021-07-06T22:55:16.504" v="4" actId="962"/>
        <pc:sldMkLst>
          <pc:docMk/>
          <pc:sldMk cId="2333665182" sldId="352"/>
        </pc:sldMkLst>
        <pc:picChg chg="mod">
          <ac:chgData name="Greenhouse, Brooke" userId="452988ab-1343-4483-bbbf-06c809cf8e3f" providerId="ADAL" clId="{52C63AA5-6156-4AD1-823E-FA5069241F9D}" dt="2021-07-06T22:55:16.504" v="4" actId="962"/>
          <ac:picMkLst>
            <pc:docMk/>
            <pc:sldMk cId="2333665182" sldId="352"/>
            <ac:picMk id="5" creationId="{00000000-0000-0000-0000-000000000000}"/>
          </ac:picMkLst>
        </pc:picChg>
      </pc:sldChg>
      <pc:sldChg chg="modSp">
        <pc:chgData name="Greenhouse, Brooke" userId="452988ab-1343-4483-bbbf-06c809cf8e3f" providerId="ADAL" clId="{52C63AA5-6156-4AD1-823E-FA5069241F9D}" dt="2021-07-06T22:55:31.930" v="6" actId="962"/>
        <pc:sldMkLst>
          <pc:docMk/>
          <pc:sldMk cId="4097736479" sldId="355"/>
        </pc:sldMkLst>
        <pc:picChg chg="mod">
          <ac:chgData name="Greenhouse, Brooke" userId="452988ab-1343-4483-bbbf-06c809cf8e3f" providerId="ADAL" clId="{52C63AA5-6156-4AD1-823E-FA5069241F9D}" dt="2021-07-06T22:55:31.930" v="6" actId="962"/>
          <ac:picMkLst>
            <pc:docMk/>
            <pc:sldMk cId="4097736479" sldId="355"/>
            <ac:picMk id="5" creationId="{00000000-0000-0000-0000-000000000000}"/>
          </ac:picMkLst>
        </pc:picChg>
      </pc:sldChg>
      <pc:sldChg chg="modSp">
        <pc:chgData name="Greenhouse, Brooke" userId="452988ab-1343-4483-bbbf-06c809cf8e3f" providerId="ADAL" clId="{52C63AA5-6156-4AD1-823E-FA5069241F9D}" dt="2021-07-06T22:55:45.841" v="8" actId="962"/>
        <pc:sldMkLst>
          <pc:docMk/>
          <pc:sldMk cId="4018297629" sldId="356"/>
        </pc:sldMkLst>
        <pc:picChg chg="mod">
          <ac:chgData name="Greenhouse, Brooke" userId="452988ab-1343-4483-bbbf-06c809cf8e3f" providerId="ADAL" clId="{52C63AA5-6156-4AD1-823E-FA5069241F9D}" dt="2021-07-06T22:55:45.841" v="8" actId="962"/>
          <ac:picMkLst>
            <pc:docMk/>
            <pc:sldMk cId="4018297629" sldId="356"/>
            <ac:picMk id="5" creationId="{00000000-0000-0000-0000-000000000000}"/>
          </ac:picMkLst>
        </pc:picChg>
      </pc:sldChg>
      <pc:sldChg chg="modSp">
        <pc:chgData name="Greenhouse, Brooke" userId="452988ab-1343-4483-bbbf-06c809cf8e3f" providerId="ADAL" clId="{52C63AA5-6156-4AD1-823E-FA5069241F9D}" dt="2021-07-06T22:55:58.455" v="10" actId="962"/>
        <pc:sldMkLst>
          <pc:docMk/>
          <pc:sldMk cId="3193920364" sldId="360"/>
        </pc:sldMkLst>
        <pc:picChg chg="mod">
          <ac:chgData name="Greenhouse, Brooke" userId="452988ab-1343-4483-bbbf-06c809cf8e3f" providerId="ADAL" clId="{52C63AA5-6156-4AD1-823E-FA5069241F9D}" dt="2021-07-06T22:55:58.455" v="10" actId="962"/>
          <ac:picMkLst>
            <pc:docMk/>
            <pc:sldMk cId="3193920364" sldId="360"/>
            <ac:picMk id="5" creationId="{00000000-0000-0000-0000-000000000000}"/>
          </ac:picMkLst>
        </pc:picChg>
      </pc:sldChg>
      <pc:sldChg chg="modSp">
        <pc:chgData name="Greenhouse, Brooke" userId="452988ab-1343-4483-bbbf-06c809cf8e3f" providerId="ADAL" clId="{52C63AA5-6156-4AD1-823E-FA5069241F9D}" dt="2021-07-06T22:56:45.543" v="12" actId="962"/>
        <pc:sldMkLst>
          <pc:docMk/>
          <pc:sldMk cId="2013280960" sldId="363"/>
        </pc:sldMkLst>
        <pc:picChg chg="mod">
          <ac:chgData name="Greenhouse, Brooke" userId="452988ab-1343-4483-bbbf-06c809cf8e3f" providerId="ADAL" clId="{52C63AA5-6156-4AD1-823E-FA5069241F9D}" dt="2021-07-06T22:56:45.543" v="12" actId="962"/>
          <ac:picMkLst>
            <pc:docMk/>
            <pc:sldMk cId="2013280960" sldId="363"/>
            <ac:picMk id="5" creationId="{00000000-0000-0000-0000-000000000000}"/>
          </ac:picMkLst>
        </pc:picChg>
      </pc:sldChg>
      <pc:sldChg chg="modSp">
        <pc:chgData name="Greenhouse, Brooke" userId="452988ab-1343-4483-bbbf-06c809cf8e3f" providerId="ADAL" clId="{52C63AA5-6156-4AD1-823E-FA5069241F9D}" dt="2021-07-06T22:57:05.588" v="14" actId="962"/>
        <pc:sldMkLst>
          <pc:docMk/>
          <pc:sldMk cId="3435927207" sldId="366"/>
        </pc:sldMkLst>
        <pc:picChg chg="mod">
          <ac:chgData name="Greenhouse, Brooke" userId="452988ab-1343-4483-bbbf-06c809cf8e3f" providerId="ADAL" clId="{52C63AA5-6156-4AD1-823E-FA5069241F9D}" dt="2021-07-06T22:57:05.588" v="14" actId="962"/>
          <ac:picMkLst>
            <pc:docMk/>
            <pc:sldMk cId="3435927207" sldId="366"/>
            <ac:picMk id="5" creationId="{00000000-0000-0000-0000-000000000000}"/>
          </ac:picMkLst>
        </pc:picChg>
      </pc:sldChg>
      <pc:sldMasterChg chg="modSldLayout">
        <pc:chgData name="Greenhouse, Brooke" userId="452988ab-1343-4483-bbbf-06c809cf8e3f" providerId="ADAL" clId="{52C63AA5-6156-4AD1-823E-FA5069241F9D}" dt="2021-07-07T22:23:19.795" v="15"/>
        <pc:sldMasterMkLst>
          <pc:docMk/>
          <pc:sldMasterMk cId="0" sldId="2147483648"/>
        </pc:sldMasterMkLst>
        <pc:sldLayoutChg chg="modSp">
          <pc:chgData name="Greenhouse, Brooke" userId="452988ab-1343-4483-bbbf-06c809cf8e3f" providerId="ADAL" clId="{52C63AA5-6156-4AD1-823E-FA5069241F9D}" dt="2021-07-07T22:23:19.795" v="15"/>
          <pc:sldLayoutMkLst>
            <pc:docMk/>
            <pc:sldMasterMk cId="0" sldId="2147483648"/>
            <pc:sldLayoutMk cId="915173020" sldId="2147483713"/>
          </pc:sldLayoutMkLst>
          <pc:spChg chg="mod">
            <ac:chgData name="Greenhouse, Brooke" userId="452988ab-1343-4483-bbbf-06c809cf8e3f" providerId="ADAL" clId="{52C63AA5-6156-4AD1-823E-FA5069241F9D}" dt="2021-07-07T22:23:19.795" v="15"/>
            <ac:spMkLst>
              <pc:docMk/>
              <pc:sldMasterMk cId="0" sldId="2147483648"/>
              <pc:sldLayoutMk cId="915173020" sldId="2147483713"/>
              <ac:spMk id="5" creationId="{00000000-0000-0000-0000-000000000000}"/>
            </ac:spMkLst>
          </pc:spChg>
        </pc:sldLayoutChg>
        <pc:sldLayoutChg chg="modSp">
          <pc:chgData name="Greenhouse, Brooke" userId="452988ab-1343-4483-bbbf-06c809cf8e3f" providerId="ADAL" clId="{52C63AA5-6156-4AD1-823E-FA5069241F9D}" dt="2021-07-07T22:23:19.795" v="15"/>
          <pc:sldLayoutMkLst>
            <pc:docMk/>
            <pc:sldMasterMk cId="0" sldId="2147483648"/>
            <pc:sldLayoutMk cId="1035067326" sldId="2147483714"/>
          </pc:sldLayoutMkLst>
          <pc:spChg chg="mod">
            <ac:chgData name="Greenhouse, Brooke" userId="452988ab-1343-4483-bbbf-06c809cf8e3f" providerId="ADAL" clId="{52C63AA5-6156-4AD1-823E-FA5069241F9D}" dt="2021-07-07T22:23:19.795" v="15"/>
            <ac:spMkLst>
              <pc:docMk/>
              <pc:sldMasterMk cId="0" sldId="2147483648"/>
              <pc:sldLayoutMk cId="1035067326" sldId="2147483714"/>
              <ac:spMk id="5" creationId="{00000000-0000-0000-0000-000000000000}"/>
            </ac:spMkLst>
          </pc:spChg>
        </pc:sldLayoutChg>
        <pc:sldLayoutChg chg="modSp">
          <pc:chgData name="Greenhouse, Brooke" userId="452988ab-1343-4483-bbbf-06c809cf8e3f" providerId="ADAL" clId="{52C63AA5-6156-4AD1-823E-FA5069241F9D}" dt="2021-07-07T22:23:19.795" v="15"/>
          <pc:sldLayoutMkLst>
            <pc:docMk/>
            <pc:sldMasterMk cId="0" sldId="2147483648"/>
            <pc:sldLayoutMk cId="1759007382" sldId="2147483715"/>
          </pc:sldLayoutMkLst>
          <pc:spChg chg="mod">
            <ac:chgData name="Greenhouse, Brooke" userId="452988ab-1343-4483-bbbf-06c809cf8e3f" providerId="ADAL" clId="{52C63AA5-6156-4AD1-823E-FA5069241F9D}" dt="2021-07-07T22:23:19.795" v="15"/>
            <ac:spMkLst>
              <pc:docMk/>
              <pc:sldMasterMk cId="0" sldId="2147483648"/>
              <pc:sldLayoutMk cId="1759007382" sldId="2147483715"/>
              <ac:spMk id="8" creationId="{00000000-0000-0000-0000-000000000000}"/>
            </ac:spMkLst>
          </pc:spChg>
        </pc:sldLayoutChg>
        <pc:sldLayoutChg chg="modSp">
          <pc:chgData name="Greenhouse, Brooke" userId="452988ab-1343-4483-bbbf-06c809cf8e3f" providerId="ADAL" clId="{52C63AA5-6156-4AD1-823E-FA5069241F9D}" dt="2021-07-07T22:23:19.795" v="15"/>
          <pc:sldLayoutMkLst>
            <pc:docMk/>
            <pc:sldMasterMk cId="0" sldId="2147483648"/>
            <pc:sldLayoutMk cId="1377184672" sldId="2147483716"/>
          </pc:sldLayoutMkLst>
          <pc:spChg chg="mod">
            <ac:chgData name="Greenhouse, Brooke" userId="452988ab-1343-4483-bbbf-06c809cf8e3f" providerId="ADAL" clId="{52C63AA5-6156-4AD1-823E-FA5069241F9D}" dt="2021-07-07T22:23:19.795" v="15"/>
            <ac:spMkLst>
              <pc:docMk/>
              <pc:sldMasterMk cId="0" sldId="2147483648"/>
              <pc:sldLayoutMk cId="1377184672" sldId="2147483716"/>
              <ac:spMk id="10" creationId="{00000000-0000-0000-0000-000000000000}"/>
            </ac:spMkLst>
          </pc:spChg>
        </pc:sldLayoutChg>
        <pc:sldLayoutChg chg="modSp">
          <pc:chgData name="Greenhouse, Brooke" userId="452988ab-1343-4483-bbbf-06c809cf8e3f" providerId="ADAL" clId="{52C63AA5-6156-4AD1-823E-FA5069241F9D}" dt="2021-07-07T22:23:19.795" v="15"/>
          <pc:sldLayoutMkLst>
            <pc:docMk/>
            <pc:sldMasterMk cId="0" sldId="2147483648"/>
            <pc:sldLayoutMk cId="764034938" sldId="2147483717"/>
          </pc:sldLayoutMkLst>
          <pc:spChg chg="mod">
            <ac:chgData name="Greenhouse, Brooke" userId="452988ab-1343-4483-bbbf-06c809cf8e3f" providerId="ADAL" clId="{52C63AA5-6156-4AD1-823E-FA5069241F9D}" dt="2021-07-07T22:23:19.795" v="15"/>
            <ac:spMkLst>
              <pc:docMk/>
              <pc:sldMasterMk cId="0" sldId="2147483648"/>
              <pc:sldLayoutMk cId="764034938" sldId="2147483717"/>
              <ac:spMk id="6" creationId="{00000000-0000-0000-0000-000000000000}"/>
            </ac:spMkLst>
          </pc:spChg>
        </pc:sldLayoutChg>
        <pc:sldLayoutChg chg="modSp">
          <pc:chgData name="Greenhouse, Brooke" userId="452988ab-1343-4483-bbbf-06c809cf8e3f" providerId="ADAL" clId="{52C63AA5-6156-4AD1-823E-FA5069241F9D}" dt="2021-07-07T22:23:19.795" v="15"/>
          <pc:sldLayoutMkLst>
            <pc:docMk/>
            <pc:sldMasterMk cId="0" sldId="2147483648"/>
            <pc:sldLayoutMk cId="879366817" sldId="2147483718"/>
          </pc:sldLayoutMkLst>
          <pc:spChg chg="mod">
            <ac:chgData name="Greenhouse, Brooke" userId="452988ab-1343-4483-bbbf-06c809cf8e3f" providerId="ADAL" clId="{52C63AA5-6156-4AD1-823E-FA5069241F9D}" dt="2021-07-07T22:23:19.795" v="15"/>
            <ac:spMkLst>
              <pc:docMk/>
              <pc:sldMasterMk cId="0" sldId="2147483648"/>
              <pc:sldLayoutMk cId="879366817" sldId="2147483718"/>
              <ac:spMk id="12" creationId="{00000000-0000-0000-0000-000000000000}"/>
            </ac:spMkLst>
          </pc:spChg>
        </pc:sldLayoutChg>
        <pc:sldLayoutChg chg="modSp">
          <pc:chgData name="Greenhouse, Brooke" userId="452988ab-1343-4483-bbbf-06c809cf8e3f" providerId="ADAL" clId="{52C63AA5-6156-4AD1-823E-FA5069241F9D}" dt="2021-07-07T22:23:19.795" v="15"/>
          <pc:sldLayoutMkLst>
            <pc:docMk/>
            <pc:sldMasterMk cId="0" sldId="2147483648"/>
            <pc:sldLayoutMk cId="1474805558" sldId="2147483719"/>
          </pc:sldLayoutMkLst>
          <pc:spChg chg="mod">
            <ac:chgData name="Greenhouse, Brooke" userId="452988ab-1343-4483-bbbf-06c809cf8e3f" providerId="ADAL" clId="{52C63AA5-6156-4AD1-823E-FA5069241F9D}" dt="2021-07-07T22:23:19.795" v="15"/>
            <ac:spMkLst>
              <pc:docMk/>
              <pc:sldMasterMk cId="0" sldId="2147483648"/>
              <pc:sldLayoutMk cId="1474805558" sldId="2147483719"/>
              <ac:spMk id="8" creationId="{00000000-0000-0000-0000-000000000000}"/>
            </ac:spMkLst>
          </pc:spChg>
        </pc:sldLayoutChg>
        <pc:sldLayoutChg chg="modSp">
          <pc:chgData name="Greenhouse, Brooke" userId="452988ab-1343-4483-bbbf-06c809cf8e3f" providerId="ADAL" clId="{52C63AA5-6156-4AD1-823E-FA5069241F9D}" dt="2021-07-07T22:23:19.795" v="15"/>
          <pc:sldLayoutMkLst>
            <pc:docMk/>
            <pc:sldMasterMk cId="0" sldId="2147483648"/>
            <pc:sldLayoutMk cId="87119275" sldId="2147483720"/>
          </pc:sldLayoutMkLst>
          <pc:spChg chg="mod">
            <ac:chgData name="Greenhouse, Brooke" userId="452988ab-1343-4483-bbbf-06c809cf8e3f" providerId="ADAL" clId="{52C63AA5-6156-4AD1-823E-FA5069241F9D}" dt="2021-07-07T22:23:19.795" v="15"/>
            <ac:spMkLst>
              <pc:docMk/>
              <pc:sldMasterMk cId="0" sldId="2147483648"/>
              <pc:sldLayoutMk cId="87119275" sldId="2147483720"/>
              <ac:spMk id="8" creationId="{00000000-0000-0000-0000-000000000000}"/>
            </ac:spMkLst>
          </pc:spChg>
        </pc:sldLayoutChg>
        <pc:sldLayoutChg chg="modSp">
          <pc:chgData name="Greenhouse, Brooke" userId="452988ab-1343-4483-bbbf-06c809cf8e3f" providerId="ADAL" clId="{52C63AA5-6156-4AD1-823E-FA5069241F9D}" dt="2021-07-07T22:23:19.795" v="15"/>
          <pc:sldLayoutMkLst>
            <pc:docMk/>
            <pc:sldMasterMk cId="0" sldId="2147483648"/>
            <pc:sldLayoutMk cId="905811675" sldId="2147483723"/>
          </pc:sldLayoutMkLst>
          <pc:spChg chg="mod">
            <ac:chgData name="Greenhouse, Brooke" userId="452988ab-1343-4483-bbbf-06c809cf8e3f" providerId="ADAL" clId="{52C63AA5-6156-4AD1-823E-FA5069241F9D}" dt="2021-07-07T22:23:19.795" v="15"/>
            <ac:spMkLst>
              <pc:docMk/>
              <pc:sldMasterMk cId="0" sldId="2147483648"/>
              <pc:sldLayoutMk cId="905811675" sldId="2147483723"/>
              <ac:spMk id="5" creationId="{00000000-0000-0000-0000-000000000000}"/>
            </ac:spMkLst>
          </pc:spChg>
        </pc:sldLayoutChg>
        <pc:sldLayoutChg chg="modSp">
          <pc:chgData name="Greenhouse, Brooke" userId="452988ab-1343-4483-bbbf-06c809cf8e3f" providerId="ADAL" clId="{52C63AA5-6156-4AD1-823E-FA5069241F9D}" dt="2021-07-07T22:23:19.795" v="15"/>
          <pc:sldLayoutMkLst>
            <pc:docMk/>
            <pc:sldMasterMk cId="0" sldId="2147483648"/>
            <pc:sldLayoutMk cId="734264713" sldId="2147483724"/>
          </pc:sldLayoutMkLst>
          <pc:spChg chg="mod">
            <ac:chgData name="Greenhouse, Brooke" userId="452988ab-1343-4483-bbbf-06c809cf8e3f" providerId="ADAL" clId="{52C63AA5-6156-4AD1-823E-FA5069241F9D}" dt="2021-07-07T22:23:19.795" v="15"/>
            <ac:spMkLst>
              <pc:docMk/>
              <pc:sldMasterMk cId="0" sldId="2147483648"/>
              <pc:sldLayoutMk cId="734264713" sldId="2147483724"/>
              <ac:spMk id="5"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7/7/2021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7/7/2021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983890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dirty="0"/>
          </a:p>
        </p:txBody>
      </p:sp>
    </p:spTree>
    <p:extLst>
      <p:ext uri="{BB962C8B-B14F-4D97-AF65-F5344CB8AC3E}">
        <p14:creationId xmlns:p14="http://schemas.microsoft.com/office/powerpoint/2010/main" val="1729541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Instructions: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Net+: you will choose two of the Self-Check questions from each module and re-use them for Knowledge Check Activities. The activity numbers change based on the module you are in. (e.g., 1-1 and 1-2; 2-1 and 2-2; etc.) The CM will provide you with the final page proofs from the textbook.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26</a:t>
            </a:fld>
            <a:endParaRPr lang="en-US" dirty="0"/>
          </a:p>
        </p:txBody>
      </p:sp>
    </p:spTree>
    <p:extLst>
      <p:ext uri="{BB962C8B-B14F-4D97-AF65-F5344CB8AC3E}">
        <p14:creationId xmlns:p14="http://schemas.microsoft.com/office/powerpoint/2010/main" val="1305702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Open Sans" panose="020B0606030504020204" pitchFamily="34" charset="0"/>
                <a:ea typeface="Times New Roman" panose="02020603050405020304" pitchFamily="18" charset="0"/>
                <a:cs typeface="Times New Roman" panose="02020603050405020304" pitchFamily="18" charset="0"/>
              </a:rPr>
              <a:t>Include only the question and the correct answer on the slide or include only the correct answer on the slide. The CM will provide you with the Solution and Answer Guide for the correct answers.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27</a:t>
            </a:fld>
            <a:endParaRPr lang="en-US" dirty="0"/>
          </a:p>
        </p:txBody>
      </p:sp>
    </p:spTree>
    <p:extLst>
      <p:ext uri="{BB962C8B-B14F-4D97-AF65-F5344CB8AC3E}">
        <p14:creationId xmlns:p14="http://schemas.microsoft.com/office/powerpoint/2010/main" val="3600137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Instructions: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Net+: you will choose two of the Self-Check questions from each module and re-use them for Knowledge Check Activities. The activity numbers change based on the module you are in. (e.g., 1-1 and 1-2; 2-1 and 2-2; etc.) The CM will provide you with the final page proofs from the textbook.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46</a:t>
            </a:fld>
            <a:endParaRPr lang="en-US" dirty="0"/>
          </a:p>
        </p:txBody>
      </p:sp>
    </p:spTree>
    <p:extLst>
      <p:ext uri="{BB962C8B-B14F-4D97-AF65-F5344CB8AC3E}">
        <p14:creationId xmlns:p14="http://schemas.microsoft.com/office/powerpoint/2010/main" val="2531185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Open Sans" panose="020B0606030504020204" pitchFamily="34" charset="0"/>
                <a:ea typeface="Times New Roman" panose="02020603050405020304" pitchFamily="18" charset="0"/>
                <a:cs typeface="Times New Roman" panose="02020603050405020304" pitchFamily="18" charset="0"/>
              </a:rPr>
              <a:t>Include only the question and the correct answer on the slide or include only the correct answer on the slide. The CM will provide you with the Solution and Answer Guide for the correct answers.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47</a:t>
            </a:fld>
            <a:endParaRPr lang="en-US" dirty="0"/>
          </a:p>
        </p:txBody>
      </p:sp>
    </p:spTree>
    <p:extLst>
      <p:ext uri="{BB962C8B-B14F-4D97-AF65-F5344CB8AC3E}">
        <p14:creationId xmlns:p14="http://schemas.microsoft.com/office/powerpoint/2010/main" val="629356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48</a:t>
            </a:fld>
            <a:endParaRPr lang="en-US" dirty="0"/>
          </a:p>
        </p:txBody>
      </p:sp>
    </p:spTree>
    <p:extLst>
      <p:ext uri="{BB962C8B-B14F-4D97-AF65-F5344CB8AC3E}">
        <p14:creationId xmlns:p14="http://schemas.microsoft.com/office/powerpoint/2010/main" val="7434484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a:t>
            </a:r>
          </a:p>
          <a:p>
            <a:pPr lvl="0"/>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a:t>
            </a:r>
          </a:p>
          <a:p>
            <a:pPr lvl="0"/>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a:t>
            </a:r>
          </a:p>
          <a:p>
            <a:pPr lvl="0"/>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a:t>
            </a:r>
          </a:p>
          <a:p>
            <a:pPr lvl="0"/>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a:t>
            </a:r>
          </a:p>
          <a:p>
            <a:pPr lvl="0"/>
            <a:r>
              <a:rPr lang="en-US" err="1"/>
              <a:t>Sed</a:t>
            </a:r>
            <a:r>
              <a:rPr lang="en-US"/>
              <a:t>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a:t>
            </a:r>
          </a:p>
          <a:p>
            <a:pPr lvl="0"/>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a:t>
            </a:r>
          </a:p>
          <a:p>
            <a:pPr lvl="0"/>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a:t>
            </a:r>
          </a:p>
          <a:p>
            <a:pPr lvl="0"/>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a:t>
            </a:r>
          </a:p>
          <a:p>
            <a:pPr lvl="0"/>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a:t>
            </a:r>
          </a:p>
          <a:p>
            <a:pPr lvl="0"/>
            <a:r>
              <a:rPr lang="en-US"/>
              <a:t>Sed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Jill West, CompTIA Network+ Guide to Networks, 9th Edition. © 2022 Cengage. All Rights Reserved. May not be scanned, copied or duplicated, or posted to a publicly accessible website, in whole or in part.</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 </a:t>
            </a:r>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 </a:t>
            </a:r>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 </a:t>
            </a:r>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 Sed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 </a:t>
            </a:r>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 Sed </a:t>
            </a:r>
            <a:r>
              <a:rPr lang="en-US" err="1"/>
              <a:t>ullamcorper</a:t>
            </a:r>
            <a:r>
              <a:rPr lang="en-US"/>
              <a:t> </a:t>
            </a:r>
            <a:r>
              <a:rPr lang="en-US" err="1"/>
              <a:t>morbi</a:t>
            </a:r>
            <a:r>
              <a:rPr lang="en-US"/>
              <a:t> </a:t>
            </a:r>
            <a:r>
              <a:rPr lang="en-US" err="1"/>
              <a:t>tincidunt</a:t>
            </a:r>
            <a:r>
              <a:rPr lang="en-US"/>
              <a:t> </a:t>
            </a:r>
            <a:r>
              <a:rPr lang="en-US" err="1"/>
              <a:t>ornare</a:t>
            </a:r>
            <a:r>
              <a:rPr lang="en-US"/>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 </a:t>
            </a:r>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 </a:t>
            </a:r>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 Massa </a:t>
            </a:r>
            <a:r>
              <a:rPr lang="en-US" err="1"/>
              <a:t>tempor</a:t>
            </a:r>
            <a:r>
              <a:rPr lang="en-US"/>
              <a:t> </a:t>
            </a:r>
            <a:r>
              <a:rPr lang="en-US" err="1"/>
              <a:t>nec</a:t>
            </a:r>
            <a:r>
              <a:rPr lang="en-US"/>
              <a:t> </a:t>
            </a:r>
            <a:r>
              <a:rPr lang="en-US" err="1"/>
              <a:t>feugiat</a:t>
            </a:r>
            <a:r>
              <a:rPr lang="en-US"/>
              <a:t> </a:t>
            </a:r>
            <a:r>
              <a:rPr lang="en-US" err="1"/>
              <a:t>nisl</a:t>
            </a:r>
            <a:r>
              <a:rPr lang="en-US"/>
              <a:t> </a:t>
            </a:r>
            <a:r>
              <a:rPr lang="en-US" err="1"/>
              <a:t>pretium</a:t>
            </a:r>
            <a:r>
              <a:rPr lang="en-US"/>
              <a:t> </a:t>
            </a:r>
            <a:r>
              <a:rPr lang="en-US" err="1"/>
              <a:t>fusce</a:t>
            </a:r>
            <a:r>
              <a:rPr lang="en-US"/>
              <a:t> id </a:t>
            </a:r>
            <a:r>
              <a:rPr lang="en-US" err="1"/>
              <a:t>velit</a:t>
            </a:r>
            <a:r>
              <a:rPr lang="en-US"/>
              <a:t>. </a:t>
            </a:r>
            <a:r>
              <a:rPr lang="en-US" err="1"/>
              <a:t>Amet</a:t>
            </a:r>
            <a:r>
              <a:rPr lang="en-US"/>
              <a:t> </a:t>
            </a:r>
            <a:r>
              <a:rPr lang="en-US" err="1"/>
              <a:t>est</a:t>
            </a:r>
            <a:r>
              <a:rPr lang="en-US"/>
              <a:t> </a:t>
            </a:r>
            <a:r>
              <a:rPr lang="en-US" err="1"/>
              <a:t>placerat</a:t>
            </a:r>
            <a:r>
              <a:rPr lang="en-US"/>
              <a:t> in </a:t>
            </a:r>
            <a:r>
              <a:rPr lang="en-US" err="1"/>
              <a:t>egestas</a:t>
            </a:r>
            <a:r>
              <a:rPr lang="en-US"/>
              <a:t> </a:t>
            </a:r>
            <a:r>
              <a:rPr lang="en-US" err="1"/>
              <a:t>erat</a:t>
            </a:r>
            <a:r>
              <a:rPr lang="en-US"/>
              <a:t> </a:t>
            </a:r>
            <a:r>
              <a:rPr lang="en-US" err="1"/>
              <a:t>imperdiet</a:t>
            </a:r>
            <a:r>
              <a:rPr lang="en-US"/>
              <a:t> </a:t>
            </a:r>
            <a:r>
              <a:rPr lang="en-US" err="1"/>
              <a:t>sed</a:t>
            </a:r>
            <a:r>
              <a:rPr lang="en-US"/>
              <a:t> </a:t>
            </a:r>
            <a:r>
              <a:rPr lang="en-US" err="1"/>
              <a:t>euismod</a:t>
            </a:r>
            <a:r>
              <a:rPr lang="en-US"/>
              <a:t>. In </a:t>
            </a:r>
            <a:r>
              <a:rPr lang="en-US" err="1"/>
              <a:t>egestas</a:t>
            </a:r>
            <a:r>
              <a:rPr lang="en-US"/>
              <a:t> </a:t>
            </a:r>
            <a:r>
              <a:rPr lang="en-US" err="1"/>
              <a:t>erat</a:t>
            </a:r>
            <a:r>
              <a:rPr lang="en-US"/>
              <a:t> </a:t>
            </a:r>
            <a:r>
              <a:rPr lang="en-US" err="1"/>
              <a:t>imperdiet</a:t>
            </a:r>
            <a:r>
              <a:rPr lang="en-US"/>
              <a:t> </a:t>
            </a:r>
            <a:r>
              <a:rPr lang="en-US" err="1"/>
              <a:t>sed</a:t>
            </a:r>
            <a:r>
              <a:rPr lang="en-US"/>
              <a:t> </a:t>
            </a:r>
            <a:r>
              <a:rPr lang="en-US" err="1"/>
              <a:t>euismod</a:t>
            </a:r>
            <a:r>
              <a:rPr lang="en-US"/>
              <a:t> nisi porta lorem. </a:t>
            </a:r>
            <a:r>
              <a:rPr lang="en-US" err="1"/>
              <a:t>Fermentum</a:t>
            </a:r>
            <a:r>
              <a:rPr lang="en-US"/>
              <a:t> et </a:t>
            </a:r>
            <a:r>
              <a:rPr lang="en-US" err="1"/>
              <a:t>sollicitudin</a:t>
            </a:r>
            <a:r>
              <a:rPr lang="en-US"/>
              <a:t> ac </a:t>
            </a:r>
            <a:r>
              <a:rPr lang="en-US" err="1"/>
              <a:t>orci</a:t>
            </a:r>
            <a:r>
              <a:rPr lang="en-US"/>
              <a:t> </a:t>
            </a:r>
            <a:r>
              <a:rPr lang="en-US" err="1"/>
              <a:t>phasellus</a:t>
            </a:r>
            <a:r>
              <a:rPr lang="en-US"/>
              <a:t> </a:t>
            </a:r>
            <a:r>
              <a:rPr lang="en-US" err="1"/>
              <a:t>egestas</a:t>
            </a:r>
            <a:r>
              <a:rPr lang="en-US"/>
              <a:t> </a:t>
            </a:r>
            <a:r>
              <a:rPr lang="en-US" err="1"/>
              <a:t>tellus</a:t>
            </a:r>
            <a:r>
              <a:rPr lang="en-US"/>
              <a:t> </a:t>
            </a:r>
            <a:r>
              <a:rPr lang="en-US" err="1"/>
              <a:t>rutrum</a:t>
            </a:r>
            <a:r>
              <a:rPr lang="en-US"/>
              <a:t> </a:t>
            </a:r>
            <a:r>
              <a:rPr lang="en-US" err="1"/>
              <a:t>tellus</a:t>
            </a:r>
            <a:r>
              <a:rPr lang="en-US"/>
              <a:t>. </a:t>
            </a:r>
            <a:r>
              <a:rPr lang="en-US" err="1"/>
              <a:t>Nec</a:t>
            </a:r>
            <a:r>
              <a:rPr lang="en-US"/>
              <a:t> dui </a:t>
            </a:r>
            <a:r>
              <a:rPr lang="en-US" err="1"/>
              <a:t>nunc</a:t>
            </a:r>
            <a:r>
              <a:rPr lang="en-US"/>
              <a:t> </a:t>
            </a:r>
            <a:r>
              <a:rPr lang="en-US" err="1"/>
              <a:t>mattis</a:t>
            </a:r>
            <a:r>
              <a:rPr lang="en-US"/>
              <a:t> </a:t>
            </a:r>
            <a:r>
              <a:rPr lang="en-US" err="1"/>
              <a:t>enim</a:t>
            </a:r>
            <a:r>
              <a:rPr lang="en-US"/>
              <a:t>. </a:t>
            </a:r>
            <a:r>
              <a:rPr lang="en-US" err="1"/>
              <a:t>Nisl</a:t>
            </a:r>
            <a:r>
              <a:rPr lang="en-US"/>
              <a:t> </a:t>
            </a:r>
            <a:r>
              <a:rPr lang="en-US" err="1"/>
              <a:t>condimentum</a:t>
            </a:r>
            <a:r>
              <a:rPr lang="en-US"/>
              <a:t> id </a:t>
            </a:r>
            <a:r>
              <a:rPr lang="en-US" err="1"/>
              <a:t>venenatis</a:t>
            </a:r>
            <a:r>
              <a:rPr lang="en-US"/>
              <a:t> a </a:t>
            </a:r>
            <a:r>
              <a:rPr lang="en-US" err="1"/>
              <a:t>condimentum</a:t>
            </a:r>
            <a:r>
              <a:rPr lang="en-US"/>
              <a:t>. Non </a:t>
            </a:r>
            <a:r>
              <a:rPr lang="en-US" err="1"/>
              <a:t>enim</a:t>
            </a:r>
            <a:r>
              <a:rPr lang="en-US"/>
              <a:t> </a:t>
            </a:r>
            <a:r>
              <a:rPr lang="en-US" err="1"/>
              <a:t>praesent</a:t>
            </a:r>
            <a:r>
              <a:rPr lang="en-US"/>
              <a:t> </a:t>
            </a:r>
            <a:r>
              <a:rPr lang="en-US" err="1"/>
              <a:t>elementum</a:t>
            </a:r>
            <a:r>
              <a:rPr lang="en-US"/>
              <a:t> </a:t>
            </a:r>
            <a:r>
              <a:rPr lang="en-US" err="1"/>
              <a:t>facilisis</a:t>
            </a:r>
            <a:r>
              <a:rPr lang="en-US"/>
              <a:t> </a:t>
            </a:r>
            <a:r>
              <a:rPr lang="en-US" err="1"/>
              <a:t>leo</a:t>
            </a:r>
            <a:r>
              <a:rPr lang="en-US"/>
              <a:t> vel </a:t>
            </a:r>
            <a:r>
              <a:rPr lang="en-US" err="1"/>
              <a:t>fringilla</a:t>
            </a:r>
            <a:r>
              <a:rPr lang="en-US"/>
              <a:t> </a:t>
            </a:r>
            <a:r>
              <a:rPr lang="en-US" err="1"/>
              <a:t>est</a:t>
            </a:r>
            <a:r>
              <a:rPr lang="en-US"/>
              <a:t> </a:t>
            </a:r>
            <a:r>
              <a:rPr lang="en-US" err="1"/>
              <a:t>ullamcorper</a:t>
            </a:r>
            <a:r>
              <a:rPr lang="en-US"/>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p>
          <a:p>
            <a:pPr lvl="0"/>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 Massa </a:t>
            </a:r>
            <a:r>
              <a:rPr lang="en-US" err="1"/>
              <a:t>tempor</a:t>
            </a:r>
            <a:r>
              <a:rPr lang="en-US"/>
              <a:t> </a:t>
            </a:r>
            <a:r>
              <a:rPr lang="en-US" err="1"/>
              <a:t>nec</a:t>
            </a:r>
            <a:r>
              <a:rPr lang="en-US"/>
              <a:t> </a:t>
            </a:r>
            <a:r>
              <a:rPr lang="en-US" err="1"/>
              <a:t>feugiat</a:t>
            </a:r>
            <a:r>
              <a:rPr lang="en-US"/>
              <a:t> </a:t>
            </a:r>
            <a:r>
              <a:rPr lang="en-US" err="1"/>
              <a:t>nisl</a:t>
            </a:r>
            <a:r>
              <a:rPr lang="en-US"/>
              <a:t> </a:t>
            </a:r>
            <a:r>
              <a:rPr lang="en-US" err="1"/>
              <a:t>pretium</a:t>
            </a:r>
            <a:r>
              <a:rPr lang="en-US"/>
              <a:t> </a:t>
            </a:r>
            <a:r>
              <a:rPr lang="en-US" err="1"/>
              <a:t>fusce</a:t>
            </a:r>
            <a:r>
              <a:rPr lang="en-US"/>
              <a:t> id </a:t>
            </a:r>
            <a:r>
              <a:rPr lang="en-US" err="1"/>
              <a:t>velit</a:t>
            </a:r>
            <a:r>
              <a:rPr lang="en-US"/>
              <a:t>. </a:t>
            </a:r>
          </a:p>
          <a:p>
            <a:pPr lvl="0"/>
            <a:r>
              <a:rPr lang="en-US" err="1"/>
              <a:t>Amet</a:t>
            </a:r>
            <a:r>
              <a:rPr lang="en-US"/>
              <a:t> </a:t>
            </a:r>
            <a:r>
              <a:rPr lang="en-US" err="1"/>
              <a:t>est</a:t>
            </a:r>
            <a:r>
              <a:rPr lang="en-US"/>
              <a:t> </a:t>
            </a:r>
            <a:r>
              <a:rPr lang="en-US" err="1"/>
              <a:t>placerat</a:t>
            </a:r>
            <a:r>
              <a:rPr lang="en-US"/>
              <a:t> in </a:t>
            </a:r>
            <a:r>
              <a:rPr lang="en-US" err="1"/>
              <a:t>egestas</a:t>
            </a:r>
            <a:r>
              <a:rPr lang="en-US"/>
              <a:t> </a:t>
            </a:r>
            <a:r>
              <a:rPr lang="en-US" err="1"/>
              <a:t>erat</a:t>
            </a:r>
            <a:r>
              <a:rPr lang="en-US"/>
              <a:t> </a:t>
            </a:r>
            <a:r>
              <a:rPr lang="en-US" err="1"/>
              <a:t>imperdiet</a:t>
            </a:r>
            <a:r>
              <a:rPr lang="en-US"/>
              <a:t> </a:t>
            </a:r>
            <a:r>
              <a:rPr lang="en-US" err="1"/>
              <a:t>sed</a:t>
            </a:r>
            <a:r>
              <a:rPr lang="en-US"/>
              <a:t> </a:t>
            </a:r>
            <a:r>
              <a:rPr lang="en-US" err="1"/>
              <a:t>euismod</a:t>
            </a:r>
            <a:r>
              <a:rPr lang="en-US"/>
              <a:t>. In </a:t>
            </a:r>
            <a:r>
              <a:rPr lang="en-US" err="1"/>
              <a:t>egestas</a:t>
            </a:r>
            <a:r>
              <a:rPr lang="en-US"/>
              <a:t> </a:t>
            </a:r>
            <a:r>
              <a:rPr lang="en-US" err="1"/>
              <a:t>erat</a:t>
            </a:r>
            <a:r>
              <a:rPr lang="en-US"/>
              <a:t> </a:t>
            </a:r>
            <a:r>
              <a:rPr lang="en-US" err="1"/>
              <a:t>imperdiet</a:t>
            </a:r>
            <a:r>
              <a:rPr lang="en-US"/>
              <a:t> </a:t>
            </a:r>
            <a:r>
              <a:rPr lang="en-US" err="1"/>
              <a:t>sed</a:t>
            </a:r>
            <a:r>
              <a:rPr lang="en-US"/>
              <a:t> </a:t>
            </a:r>
            <a:r>
              <a:rPr lang="en-US" err="1"/>
              <a:t>euismod</a:t>
            </a:r>
            <a:r>
              <a:rPr lang="en-US"/>
              <a:t> nisi porta lorem. </a:t>
            </a:r>
            <a:r>
              <a:rPr lang="en-US" err="1"/>
              <a:t>Fermentum</a:t>
            </a:r>
            <a:r>
              <a:rPr lang="en-US"/>
              <a:t> et </a:t>
            </a:r>
            <a:r>
              <a:rPr lang="en-US" err="1"/>
              <a:t>sollicitudin</a:t>
            </a:r>
            <a:r>
              <a:rPr lang="en-US"/>
              <a:t> ac </a:t>
            </a:r>
            <a:r>
              <a:rPr lang="en-US" err="1"/>
              <a:t>orci</a:t>
            </a:r>
            <a:r>
              <a:rPr lang="en-US"/>
              <a:t> </a:t>
            </a:r>
            <a:r>
              <a:rPr lang="en-US" err="1"/>
              <a:t>phasellus</a:t>
            </a:r>
            <a:r>
              <a:rPr lang="en-US"/>
              <a:t> </a:t>
            </a:r>
            <a:r>
              <a:rPr lang="en-US" err="1"/>
              <a:t>egestas</a:t>
            </a:r>
            <a:r>
              <a:rPr lang="en-US"/>
              <a:t> </a:t>
            </a:r>
            <a:r>
              <a:rPr lang="en-US" err="1"/>
              <a:t>tellus</a:t>
            </a:r>
            <a:r>
              <a:rPr lang="en-US"/>
              <a:t> </a:t>
            </a:r>
            <a:r>
              <a:rPr lang="en-US" err="1"/>
              <a:t>rutrum</a:t>
            </a:r>
            <a:r>
              <a:rPr lang="en-US"/>
              <a:t> </a:t>
            </a:r>
            <a:r>
              <a:rPr lang="en-US" err="1"/>
              <a:t>tellus</a:t>
            </a:r>
            <a:r>
              <a:rPr lang="en-US"/>
              <a:t>. </a:t>
            </a:r>
            <a:r>
              <a:rPr lang="en-US" err="1"/>
              <a:t>Nec</a:t>
            </a:r>
            <a:r>
              <a:rPr lang="en-US"/>
              <a:t> dui </a:t>
            </a:r>
            <a:r>
              <a:rPr lang="en-US" err="1"/>
              <a:t>nunc</a:t>
            </a:r>
            <a:r>
              <a:rPr lang="en-US"/>
              <a:t> </a:t>
            </a:r>
            <a:r>
              <a:rPr lang="en-US" err="1"/>
              <a:t>mattis</a:t>
            </a:r>
            <a:r>
              <a:rPr lang="en-US"/>
              <a:t> </a:t>
            </a:r>
            <a:r>
              <a:rPr lang="en-US" err="1"/>
              <a:t>enim</a:t>
            </a:r>
            <a:r>
              <a:rPr lang="en-US"/>
              <a:t>. </a:t>
            </a:r>
            <a:r>
              <a:rPr lang="en-US" err="1"/>
              <a:t>Nisl</a:t>
            </a:r>
            <a:r>
              <a:rPr lang="en-US"/>
              <a:t> </a:t>
            </a:r>
            <a:r>
              <a:rPr lang="en-US" err="1"/>
              <a:t>condimentum</a:t>
            </a:r>
            <a:r>
              <a:rPr lang="en-US"/>
              <a:t> id </a:t>
            </a:r>
            <a:r>
              <a:rPr lang="en-US" err="1"/>
              <a:t>venenatis</a:t>
            </a:r>
            <a:r>
              <a:rPr lang="en-US"/>
              <a:t> a </a:t>
            </a:r>
            <a:r>
              <a:rPr lang="en-US" err="1"/>
              <a:t>condimentum</a:t>
            </a:r>
            <a:r>
              <a:rPr lang="en-US"/>
              <a:t>. Non </a:t>
            </a:r>
            <a:r>
              <a:rPr lang="en-US" err="1"/>
              <a:t>enim</a:t>
            </a:r>
            <a:r>
              <a:rPr lang="en-US"/>
              <a:t> </a:t>
            </a:r>
            <a:r>
              <a:rPr lang="en-US" err="1"/>
              <a:t>praesent</a:t>
            </a:r>
            <a:r>
              <a:rPr lang="en-US"/>
              <a:t> </a:t>
            </a:r>
            <a:r>
              <a:rPr lang="en-US" err="1"/>
              <a:t>elementum</a:t>
            </a:r>
            <a:r>
              <a:rPr lang="en-US"/>
              <a:t> </a:t>
            </a:r>
            <a:r>
              <a:rPr lang="en-US" err="1"/>
              <a:t>facilisis</a:t>
            </a:r>
            <a:r>
              <a:rPr lang="en-US"/>
              <a:t> </a:t>
            </a:r>
            <a:r>
              <a:rPr lang="en-US" err="1"/>
              <a:t>leo</a:t>
            </a:r>
            <a:r>
              <a:rPr lang="en-US"/>
              <a:t> </a:t>
            </a:r>
            <a:r>
              <a:rPr lang="en-US" err="1"/>
              <a:t>vel</a:t>
            </a:r>
            <a:r>
              <a:rPr lang="en-US"/>
              <a:t> </a:t>
            </a:r>
            <a:r>
              <a:rPr lang="en-US" err="1"/>
              <a:t>fringilla</a:t>
            </a:r>
            <a:r>
              <a:rPr lang="en-US"/>
              <a:t> </a:t>
            </a:r>
            <a:r>
              <a:rPr lang="en-US" err="1"/>
              <a:t>est</a:t>
            </a:r>
            <a:r>
              <a:rPr lang="en-US"/>
              <a:t> </a:t>
            </a:r>
            <a:r>
              <a:rPr lang="en-US" err="1"/>
              <a:t>ullamcorper</a:t>
            </a:r>
            <a:r>
              <a:rPr lang="en-US"/>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 </a:t>
            </a:r>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 </a:t>
            </a:r>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 </a:t>
            </a:r>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 Sed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text styles</a:t>
            </a:r>
          </a:p>
        </p:txBody>
      </p:sp>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096000" y="2355562"/>
            <a:ext cx="3297426" cy="1073438"/>
          </a:xfrm>
        </p:spPr>
        <p:txBody>
          <a:bodyPr/>
          <a:lstStyle/>
          <a:p>
            <a:pPr algn="ctr"/>
            <a:r>
              <a:rPr lang="en-US" altLang="zh-CN" dirty="0"/>
              <a:t>CompTIA Network+ Guide to Networks,</a:t>
            </a:r>
            <a:br>
              <a:rPr lang="en-US" altLang="zh-CN" dirty="0"/>
            </a:br>
            <a:r>
              <a:rPr lang="en-US" altLang="zh-CN" dirty="0"/>
              <a:t>Ninth Edition</a:t>
            </a:r>
            <a:endParaRPr lang="en-US" dirty="0"/>
          </a:p>
        </p:txBody>
      </p:sp>
      <p:sp>
        <p:nvSpPr>
          <p:cNvPr id="5" name="Title 4"/>
          <p:cNvSpPr>
            <a:spLocks noGrp="1"/>
          </p:cNvSpPr>
          <p:nvPr>
            <p:ph type="title"/>
          </p:nvPr>
        </p:nvSpPr>
        <p:spPr>
          <a:xfrm>
            <a:off x="4840289" y="4035474"/>
            <a:ext cx="6402684" cy="672105"/>
          </a:xfrm>
        </p:spPr>
        <p:txBody>
          <a:bodyPr/>
          <a:lstStyle/>
          <a:p>
            <a:pPr algn="ctr"/>
            <a:r>
              <a:rPr lang="en-US" dirty="0"/>
              <a:t>Module 5: Cabling</a:t>
            </a:r>
            <a:br>
              <a:rPr lang="en-US" dirty="0"/>
            </a:br>
            <a:endParaRPr lang="en-US" dirty="0"/>
          </a:p>
        </p:txBody>
      </p:sp>
      <p:sp>
        <p:nvSpPr>
          <p:cNvPr id="8" name="Footer Placeholder 7"/>
          <p:cNvSpPr>
            <a:spLocks noGrp="1"/>
          </p:cNvSpPr>
          <p:nvPr>
            <p:ph type="ftr" sz="quarter" idx="3"/>
          </p:nvPr>
        </p:nvSpPr>
        <p:spPr/>
        <p:txBody>
          <a:bodyPr/>
          <a:lstStyle/>
          <a:p>
            <a:r>
              <a:rPr lang="en-US" dirty="0"/>
              <a:t>Jill West, CompTIA Network+ Guide to Networks, 9th Edition. © 2022 Cengage. All Rights Reserved. May not be scanned, copied or duplicated, or posted to a publicly accessible website, in whole or in part.</a:t>
            </a:r>
          </a:p>
        </p:txBody>
      </p:sp>
      <p:pic>
        <p:nvPicPr>
          <p:cNvPr id="3" name="Picture Placeholder 2">
            <a:extLst>
              <a:ext uri="{C183D7F6-B498-43B3-948B-1728B52AA6E4}">
                <adec:decorative xmlns:adec="http://schemas.microsoft.com/office/drawing/2017/decorative" val="1"/>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462" r="462"/>
          <a:stretch>
            <a:fillRect/>
          </a:stretch>
        </p:blipFill>
        <p:spPr/>
      </p:pic>
    </p:spTree>
    <p:extLst>
      <p:ext uri="{BB962C8B-B14F-4D97-AF65-F5344CB8AC3E}">
        <p14:creationId xmlns:p14="http://schemas.microsoft.com/office/powerpoint/2010/main" val="1607059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Multiplexing (2 of 2)</a:t>
            </a:r>
            <a:endParaRPr lang="zh-CN" altLang="en-US" dirty="0"/>
          </a:p>
        </p:txBody>
      </p:sp>
      <p:sp>
        <p:nvSpPr>
          <p:cNvPr id="3" name="Text Placeholder 2"/>
          <p:cNvSpPr>
            <a:spLocks noGrp="1"/>
          </p:cNvSpPr>
          <p:nvPr>
            <p:ph type="body" sz="quarter" idx="17"/>
          </p:nvPr>
        </p:nvSpPr>
        <p:spPr/>
        <p:txBody>
          <a:bodyPr>
            <a:normAutofit/>
          </a:bodyPr>
          <a:lstStyle/>
          <a:p>
            <a:r>
              <a:rPr lang="en-US" altLang="zh-CN" dirty="0"/>
              <a:t>Three types of multiplexing are used on fiber-optic cable</a:t>
            </a:r>
          </a:p>
          <a:p>
            <a:pPr lvl="1"/>
            <a:r>
              <a:rPr lang="en-US" altLang="zh-CN" b="1" dirty="0"/>
              <a:t>WDM (Wavelength Division Multiplexing) </a:t>
            </a:r>
            <a:r>
              <a:rPr lang="en-US" altLang="zh-CN" dirty="0"/>
              <a:t>carries multiple light signals simultaneously by dividing a light beam into different wavelengths or colors</a:t>
            </a:r>
          </a:p>
          <a:p>
            <a:pPr lvl="1"/>
            <a:r>
              <a:rPr lang="en-US" altLang="zh-CN" b="1" dirty="0"/>
              <a:t>DWDM (Dense Wavelength Division Multiplexing) </a:t>
            </a:r>
            <a:r>
              <a:rPr lang="en-US" altLang="zh-CN" dirty="0"/>
              <a:t>increases the number of channels provided by normal WDM </a:t>
            </a:r>
          </a:p>
          <a:p>
            <a:pPr lvl="1"/>
            <a:r>
              <a:rPr lang="en-US" altLang="zh-CN" b="1" dirty="0"/>
              <a:t>CWDM (Coarse Wavelength Division Multiplexing) </a:t>
            </a:r>
            <a:r>
              <a:rPr lang="en-US" altLang="zh-CN" dirty="0"/>
              <a:t>lowers cost by spacing frequency bands wider apart to allow for cheaper transceiver equipment</a:t>
            </a:r>
          </a:p>
          <a:p>
            <a:endParaRPr lang="zh-CN" altLang="en-US" dirty="0"/>
          </a:p>
        </p:txBody>
      </p:sp>
    </p:spTree>
    <p:extLst>
      <p:ext uri="{BB962C8B-B14F-4D97-AF65-F5344CB8AC3E}">
        <p14:creationId xmlns:p14="http://schemas.microsoft.com/office/powerpoint/2010/main" val="438218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Coaxial Cable and Twinaxial Cable (1 of 3)</a:t>
            </a:r>
            <a:endParaRPr lang="zh-CN" altLang="en-US" dirty="0"/>
          </a:p>
        </p:txBody>
      </p:sp>
      <p:sp>
        <p:nvSpPr>
          <p:cNvPr id="3" name="Text Placeholder 2"/>
          <p:cNvSpPr>
            <a:spLocks noGrp="1"/>
          </p:cNvSpPr>
          <p:nvPr>
            <p:ph type="body" sz="quarter" idx="17"/>
          </p:nvPr>
        </p:nvSpPr>
        <p:spPr/>
        <p:txBody>
          <a:bodyPr/>
          <a:lstStyle/>
          <a:p>
            <a:r>
              <a:rPr lang="en-US" altLang="zh-CN" b="1" dirty="0"/>
              <a:t>Coaxial cable</a:t>
            </a:r>
            <a:r>
              <a:rPr lang="en-US" altLang="zh-CN" dirty="0"/>
              <a:t>, called “coax”, was the foundation for Ethernet networks in the 1980s</a:t>
            </a:r>
          </a:p>
          <a:p>
            <a:pPr lvl="1"/>
            <a:r>
              <a:rPr lang="en-US" altLang="zh-CN" dirty="0"/>
              <a:t>Coax has been replaced by newer media types</a:t>
            </a:r>
          </a:p>
          <a:p>
            <a:pPr lvl="1"/>
            <a:r>
              <a:rPr lang="en-US" altLang="zh-CN" dirty="0"/>
              <a:t>A form of coax is still used for cable Internet, cable TV, and some multimedia connection types</a:t>
            </a:r>
          </a:p>
          <a:p>
            <a:r>
              <a:rPr lang="en-US" altLang="zh-CN" dirty="0"/>
              <a:t>Coax has a central metal core surrounded by an insulator, a braided metal shielding, and an outer cover, called the sheath or jacket</a:t>
            </a:r>
          </a:p>
          <a:p>
            <a:r>
              <a:rPr lang="en-US" altLang="zh-CN" dirty="0"/>
              <a:t>Two types of coax, RG-6 and RG-59, can terminate with one of two connector types:</a:t>
            </a:r>
          </a:p>
          <a:p>
            <a:pPr lvl="1"/>
            <a:r>
              <a:rPr lang="en-US" altLang="zh-CN" dirty="0"/>
              <a:t>F-connector</a:t>
            </a:r>
          </a:p>
          <a:p>
            <a:pPr lvl="1"/>
            <a:r>
              <a:rPr lang="en-US" altLang="zh-CN" dirty="0"/>
              <a:t>BNC connector</a:t>
            </a:r>
            <a:endParaRPr lang="zh-CN" altLang="en-US" dirty="0"/>
          </a:p>
        </p:txBody>
      </p:sp>
    </p:spTree>
    <p:extLst>
      <p:ext uri="{BB962C8B-B14F-4D97-AF65-F5344CB8AC3E}">
        <p14:creationId xmlns:p14="http://schemas.microsoft.com/office/powerpoint/2010/main" val="325954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Coaxial Cable and Twinaxial Cable (2 of 3)</a:t>
            </a:r>
            <a:endParaRPr lang="zh-CN" altLang="en-US" dirty="0"/>
          </a:p>
        </p:txBody>
      </p:sp>
      <p:sp>
        <p:nvSpPr>
          <p:cNvPr id="3" name="Text Placeholder 2"/>
          <p:cNvSpPr>
            <a:spLocks noGrp="1"/>
          </p:cNvSpPr>
          <p:nvPr>
            <p:ph type="body" sz="quarter" idx="17"/>
          </p:nvPr>
        </p:nvSpPr>
        <p:spPr/>
        <p:txBody>
          <a:bodyPr/>
          <a:lstStyle/>
          <a:p>
            <a:r>
              <a:rPr lang="en-US" altLang="zh-CN" b="1" dirty="0"/>
              <a:t>Twinaxial cable</a:t>
            </a:r>
            <a:r>
              <a:rPr lang="en-US" altLang="zh-CN" dirty="0"/>
              <a:t>, called “twinax”, looks similar to coax except there are two cores </a:t>
            </a:r>
          </a:p>
          <a:p>
            <a:r>
              <a:rPr lang="en-US" altLang="zh-CN" dirty="0"/>
              <a:t>The two cores cooperate in a half-duplex fashion to transmit data</a:t>
            </a:r>
          </a:p>
          <a:p>
            <a:pPr lvl="1"/>
            <a:r>
              <a:rPr lang="en-US" altLang="zh-CN" dirty="0"/>
              <a:t>This makes it capable of supporting much higher throughput than coax</a:t>
            </a:r>
          </a:p>
          <a:p>
            <a:r>
              <a:rPr lang="en-US" altLang="zh-CN" dirty="0"/>
              <a:t>Twinax is made from 26 or 28 AWG copper so it is resistant to damage from rough handling</a:t>
            </a:r>
          </a:p>
          <a:p>
            <a:r>
              <a:rPr lang="en-US" altLang="zh-CN" dirty="0"/>
              <a:t>The type of twinax cable determines its maximum supported distances	</a:t>
            </a:r>
          </a:p>
          <a:p>
            <a:pPr lvl="1"/>
            <a:r>
              <a:rPr lang="en-US" altLang="zh-CN" dirty="0"/>
              <a:t>Passive is sufficient for the shortest distances of less than about 5 or 7 meters</a:t>
            </a:r>
          </a:p>
          <a:p>
            <a:pPr lvl="1"/>
            <a:r>
              <a:rPr lang="en-US" altLang="zh-CN" dirty="0"/>
              <a:t>Active contains internal electrical components to strengthen signals up to 10 meters</a:t>
            </a:r>
            <a:endParaRPr lang="zh-CN" altLang="en-US" dirty="0"/>
          </a:p>
        </p:txBody>
      </p:sp>
    </p:spTree>
    <p:extLst>
      <p:ext uri="{BB962C8B-B14F-4D97-AF65-F5344CB8AC3E}">
        <p14:creationId xmlns:p14="http://schemas.microsoft.com/office/powerpoint/2010/main" val="4292631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Coaxial Cable and Twinaxial Cable (3 of 3)</a:t>
            </a:r>
            <a:endParaRPr lang="zh-CN" altLang="en-US" dirty="0"/>
          </a:p>
        </p:txBody>
      </p:sp>
      <p:pic>
        <p:nvPicPr>
          <p:cNvPr id="5" name="Picture Placeholder 4" descr="A photograph showing a Twinax cable terminating on to a transceiver. Inside the transceiver, each core pair is soldered on to a circuit board."/>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291362" y="2122477"/>
            <a:ext cx="5484108" cy="2623143"/>
          </a:xfrm>
        </p:spPr>
      </p:pic>
      <p:sp>
        <p:nvSpPr>
          <p:cNvPr id="4" name="Text Placeholder 3"/>
          <p:cNvSpPr>
            <a:spLocks noGrp="1"/>
          </p:cNvSpPr>
          <p:nvPr>
            <p:ph type="body" sz="quarter" idx="11"/>
          </p:nvPr>
        </p:nvSpPr>
        <p:spPr>
          <a:xfrm>
            <a:off x="7478972" y="4745620"/>
            <a:ext cx="3976406" cy="1133200"/>
          </a:xfrm>
        </p:spPr>
        <p:txBody>
          <a:bodyPr/>
          <a:lstStyle/>
          <a:p>
            <a:r>
              <a:rPr lang="en-US" altLang="zh-CN" b="1" dirty="0"/>
              <a:t>Figure 5-10  </a:t>
            </a:r>
            <a:r>
              <a:rPr lang="en-US" altLang="zh-CN" dirty="0"/>
              <a:t>Twinax cable is factory terminated with transceivers; each core pair is welded to a circuit board inside the transceiver </a:t>
            </a:r>
            <a:endParaRPr lang="zh-CN" altLang="en-US" dirty="0"/>
          </a:p>
        </p:txBody>
      </p:sp>
    </p:spTree>
    <p:extLst>
      <p:ext uri="{BB962C8B-B14F-4D97-AF65-F5344CB8AC3E}">
        <p14:creationId xmlns:p14="http://schemas.microsoft.com/office/powerpoint/2010/main" val="2333665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Twisted-Pair Cable</a:t>
            </a:r>
            <a:endParaRPr lang="zh-CN" altLang="en-US" dirty="0"/>
          </a:p>
        </p:txBody>
      </p:sp>
      <p:sp>
        <p:nvSpPr>
          <p:cNvPr id="3" name="Text Placeholder 2"/>
          <p:cNvSpPr>
            <a:spLocks noGrp="1"/>
          </p:cNvSpPr>
          <p:nvPr>
            <p:ph type="body" sz="quarter" idx="17"/>
          </p:nvPr>
        </p:nvSpPr>
        <p:spPr/>
        <p:txBody>
          <a:bodyPr/>
          <a:lstStyle/>
          <a:p>
            <a:r>
              <a:rPr lang="en-US" altLang="zh-CN" dirty="0"/>
              <a:t>Twisted-pair cable consists of color-coded insulated copper wire pairs each with a 0.4 to 0.8 mm diameter</a:t>
            </a:r>
          </a:p>
          <a:p>
            <a:pPr lvl="1"/>
            <a:r>
              <a:rPr lang="en-US" altLang="zh-CN" dirty="0"/>
              <a:t>Every two wires are twisted together to form pairs encased in a plastic sheath</a:t>
            </a:r>
          </a:p>
          <a:p>
            <a:r>
              <a:rPr lang="en-US" altLang="zh-CN" dirty="0"/>
              <a:t>Twisted-pair cabling in Ethernet networks contains four wire pairs</a:t>
            </a:r>
          </a:p>
          <a:p>
            <a:pPr lvl="1"/>
            <a:r>
              <a:rPr lang="en-US" altLang="zh-CN" b="1" dirty="0"/>
              <a:t>Fast Ethernet </a:t>
            </a:r>
            <a:r>
              <a:rPr lang="en-US" altLang="zh-CN" dirty="0"/>
              <a:t>uses one pair to send data and one pair to receive data</a:t>
            </a:r>
          </a:p>
          <a:p>
            <a:pPr lvl="1"/>
            <a:r>
              <a:rPr lang="en-US" altLang="zh-CN" dirty="0"/>
              <a:t>Networks using </a:t>
            </a:r>
            <a:r>
              <a:rPr lang="en-US" altLang="zh-CN" b="1" dirty="0"/>
              <a:t>Gigabit Ethernet </a:t>
            </a:r>
            <a:r>
              <a:rPr lang="en-US" altLang="zh-CN" dirty="0"/>
              <a:t>use all four pairs for both sending and receiving</a:t>
            </a:r>
          </a:p>
          <a:p>
            <a:r>
              <a:rPr lang="en-US" altLang="zh-CN" dirty="0"/>
              <a:t>Most common twisted pair types include the following:</a:t>
            </a:r>
          </a:p>
          <a:p>
            <a:pPr lvl="1"/>
            <a:r>
              <a:rPr lang="en-US" altLang="zh-CN" dirty="0"/>
              <a:t>Category (cat) 3, 5, 5e, 6, 6a, 7, 7a, and 8</a:t>
            </a:r>
          </a:p>
          <a:p>
            <a:pPr lvl="1"/>
            <a:r>
              <a:rPr lang="en-US" altLang="zh-CN" dirty="0"/>
              <a:t>CAT 5e or higher used in modern LANs</a:t>
            </a:r>
          </a:p>
          <a:p>
            <a:r>
              <a:rPr lang="en-US" altLang="zh-CN" dirty="0"/>
              <a:t>All twisted-pair cable falls into one of two classifications:</a:t>
            </a:r>
          </a:p>
          <a:p>
            <a:pPr lvl="1"/>
            <a:r>
              <a:rPr lang="en-US" altLang="zh-CN" dirty="0"/>
              <a:t>Shielded twisted pair (STP)</a:t>
            </a:r>
          </a:p>
          <a:p>
            <a:pPr lvl="1"/>
            <a:r>
              <a:rPr lang="en-US" altLang="zh-CN" dirty="0"/>
              <a:t>Unshielded twisted pair (UTP)</a:t>
            </a:r>
          </a:p>
          <a:p>
            <a:pPr lvl="1"/>
            <a:endParaRPr lang="zh-CN" altLang="en-US" dirty="0"/>
          </a:p>
        </p:txBody>
      </p:sp>
    </p:spTree>
    <p:extLst>
      <p:ext uri="{BB962C8B-B14F-4D97-AF65-F5344CB8AC3E}">
        <p14:creationId xmlns:p14="http://schemas.microsoft.com/office/powerpoint/2010/main" val="2907109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STP (Shielded Twisted Pair) (1 of 3)</a:t>
            </a:r>
            <a:endParaRPr lang="zh-CN" altLang="en-US" dirty="0"/>
          </a:p>
        </p:txBody>
      </p:sp>
      <p:sp>
        <p:nvSpPr>
          <p:cNvPr id="3" name="Text Placeholder 2"/>
          <p:cNvSpPr>
            <a:spLocks noGrp="1"/>
          </p:cNvSpPr>
          <p:nvPr>
            <p:ph type="body" sz="quarter" idx="17"/>
          </p:nvPr>
        </p:nvSpPr>
        <p:spPr/>
        <p:txBody>
          <a:bodyPr/>
          <a:lstStyle/>
          <a:p>
            <a:r>
              <a:rPr lang="en-US" altLang="zh-CN" dirty="0"/>
              <a:t>Wires in STP cable are individually insulated and may also be surrounded by metallic substance shielding (foil)</a:t>
            </a:r>
          </a:p>
          <a:p>
            <a:pPr lvl="1"/>
            <a:r>
              <a:rPr lang="en-US" altLang="zh-CN" dirty="0"/>
              <a:t>Shielding acts as a barrier to external electromagnetic forces</a:t>
            </a:r>
          </a:p>
          <a:p>
            <a:r>
              <a:rPr lang="en-US" altLang="zh-CN" dirty="0"/>
              <a:t>The shielding must be grounded to enhance its protective effects</a:t>
            </a:r>
          </a:p>
          <a:p>
            <a:r>
              <a:rPr lang="en-US" altLang="zh-CN" dirty="0"/>
              <a:t>Effectiveness of STP’s shield depends on the following:</a:t>
            </a:r>
          </a:p>
          <a:p>
            <a:pPr lvl="1"/>
            <a:r>
              <a:rPr lang="en-US" altLang="zh-CN" dirty="0"/>
              <a:t>Level and type of environmental noise</a:t>
            </a:r>
          </a:p>
          <a:p>
            <a:pPr lvl="1"/>
            <a:r>
              <a:rPr lang="en-US" altLang="zh-CN" dirty="0"/>
              <a:t>Thickness and material used for the shield</a:t>
            </a:r>
          </a:p>
          <a:p>
            <a:pPr lvl="1"/>
            <a:r>
              <a:rPr lang="en-US" altLang="zh-CN" dirty="0"/>
              <a:t>Grounding mechanism</a:t>
            </a:r>
          </a:p>
          <a:p>
            <a:pPr lvl="1"/>
            <a:r>
              <a:rPr lang="en-US" altLang="zh-CN" dirty="0"/>
              <a:t>Symmetry and consistency of the shielding</a:t>
            </a:r>
          </a:p>
          <a:p>
            <a:r>
              <a:rPr lang="en-US" altLang="zh-CN" dirty="0"/>
              <a:t>Newer types of cable, such as Cat 8, incorporate more sophisticated shielding materials, more tightly twisted wires, higher bandwidths to offer data rates rivaling fiber-optic cable at short distances</a:t>
            </a:r>
          </a:p>
          <a:p>
            <a:endParaRPr lang="zh-CN" altLang="en-US" dirty="0"/>
          </a:p>
        </p:txBody>
      </p:sp>
    </p:spTree>
    <p:extLst>
      <p:ext uri="{BB962C8B-B14F-4D97-AF65-F5344CB8AC3E}">
        <p14:creationId xmlns:p14="http://schemas.microsoft.com/office/powerpoint/2010/main" val="832440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STP (Shielded Twisted Pair) (2 of 3)</a:t>
            </a:r>
            <a:endParaRPr lang="zh-CN" altLang="en-US" dirty="0"/>
          </a:p>
        </p:txBody>
      </p:sp>
      <p:pic>
        <p:nvPicPr>
          <p:cNvPr id="5" name="Picture Placeholder 4" descr="An illustration that shows the different layers in an S T P cable. An S T P cable has a jacket or sheath on the outside. Within the sheath is a layer of braided copper shielding. Within the shielding is a layer of foil shielding. Inside the foil shielding are four twisted pairs of wire that are color-coded. Each pair comes in its own jacket."/>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419379" y="2042466"/>
            <a:ext cx="5875817" cy="2883863"/>
          </a:xfrm>
        </p:spPr>
      </p:pic>
      <p:sp>
        <p:nvSpPr>
          <p:cNvPr id="4" name="Text Placeholder 3"/>
          <p:cNvSpPr>
            <a:spLocks noGrp="1"/>
          </p:cNvSpPr>
          <p:nvPr>
            <p:ph type="body" sz="quarter" idx="11"/>
          </p:nvPr>
        </p:nvSpPr>
        <p:spPr>
          <a:xfrm>
            <a:off x="7478972" y="5486400"/>
            <a:ext cx="3976406" cy="392420"/>
          </a:xfrm>
        </p:spPr>
        <p:txBody>
          <a:bodyPr/>
          <a:lstStyle/>
          <a:p>
            <a:r>
              <a:rPr lang="en-US" altLang="zh-CN" b="1" dirty="0"/>
              <a:t>Figure 5-13  </a:t>
            </a:r>
            <a:r>
              <a:rPr lang="en-US" altLang="zh-CN" dirty="0"/>
              <a:t>STP cable</a:t>
            </a:r>
            <a:endParaRPr lang="zh-CN" altLang="en-US" dirty="0"/>
          </a:p>
        </p:txBody>
      </p:sp>
    </p:spTree>
    <p:extLst>
      <p:ext uri="{BB962C8B-B14F-4D97-AF65-F5344CB8AC3E}">
        <p14:creationId xmlns:p14="http://schemas.microsoft.com/office/powerpoint/2010/main" val="4097736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STP (Shielded Twisted Pair) (3 of 3)</a:t>
            </a:r>
            <a:endParaRPr lang="zh-CN" altLang="en-US" dirty="0"/>
          </a:p>
        </p:txBody>
      </p:sp>
      <p:pic>
        <p:nvPicPr>
          <p:cNvPr id="5" name="Picture Placeholder 4" descr="A photograph showing the insides of a Cat 8 cable. The cable has an outer sheath. Inside the sheath is braided shielding. Inside the shielding is a layer of foil within which are four pairs of twisted wires. Each twisted pair comes in its own shield foil."/>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653399" y="1851660"/>
            <a:ext cx="5365646" cy="3345487"/>
          </a:xfrm>
        </p:spPr>
      </p:pic>
      <p:sp>
        <p:nvSpPr>
          <p:cNvPr id="4" name="Text Placeholder 3"/>
          <p:cNvSpPr>
            <a:spLocks noGrp="1"/>
          </p:cNvSpPr>
          <p:nvPr>
            <p:ph type="body" sz="quarter" idx="11"/>
          </p:nvPr>
        </p:nvSpPr>
        <p:spPr>
          <a:xfrm>
            <a:off x="7478972" y="5309755"/>
            <a:ext cx="3976406" cy="569065"/>
          </a:xfrm>
        </p:spPr>
        <p:txBody>
          <a:bodyPr/>
          <a:lstStyle/>
          <a:p>
            <a:r>
              <a:rPr lang="en-US" altLang="zh-CN" b="1" dirty="0"/>
              <a:t>Figure 5-14  </a:t>
            </a:r>
            <a:r>
              <a:rPr lang="en-US" altLang="zh-CN" dirty="0"/>
              <a:t>The insides of a Cat 8 cable</a:t>
            </a:r>
            <a:endParaRPr lang="zh-CN" altLang="en-US" dirty="0"/>
          </a:p>
        </p:txBody>
      </p:sp>
    </p:spTree>
    <p:extLst>
      <p:ext uri="{BB962C8B-B14F-4D97-AF65-F5344CB8AC3E}">
        <p14:creationId xmlns:p14="http://schemas.microsoft.com/office/powerpoint/2010/main" val="4018297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UTP (Unshielded Twisted Pair)</a:t>
            </a:r>
            <a:endParaRPr lang="zh-CN" altLang="en-US" dirty="0"/>
          </a:p>
        </p:txBody>
      </p:sp>
      <p:sp>
        <p:nvSpPr>
          <p:cNvPr id="3" name="Text Placeholder 2"/>
          <p:cNvSpPr>
            <a:spLocks noGrp="1"/>
          </p:cNvSpPr>
          <p:nvPr>
            <p:ph type="body" sz="quarter" idx="17"/>
          </p:nvPr>
        </p:nvSpPr>
        <p:spPr/>
        <p:txBody>
          <a:bodyPr/>
          <a:lstStyle/>
          <a:p>
            <a:r>
              <a:rPr lang="en-US" altLang="zh-CN" dirty="0"/>
              <a:t>UTP cabling consists of one or more insulated wire pairs encased in plastic sheath</a:t>
            </a:r>
          </a:p>
          <a:p>
            <a:r>
              <a:rPr lang="en-US" altLang="zh-CN" dirty="0"/>
              <a:t>UTP does not contain additional shielding</a:t>
            </a:r>
          </a:p>
          <a:p>
            <a:pPr lvl="1"/>
            <a:r>
              <a:rPr lang="en-US" altLang="zh-CN" dirty="0"/>
              <a:t>This makes UTP less expensive and less resistant to noise than STP</a:t>
            </a:r>
          </a:p>
          <a:p>
            <a:r>
              <a:rPr lang="en-US" altLang="zh-CN" dirty="0"/>
              <a:t>Historically, UTP was more popular than STP</a:t>
            </a:r>
          </a:p>
          <a:p>
            <a:pPr lvl="1"/>
            <a:r>
              <a:rPr lang="en-US" altLang="zh-CN" dirty="0"/>
              <a:t>Modern cable prices have dropped low enough that STP prices are becoming more reasonable</a:t>
            </a:r>
          </a:p>
          <a:p>
            <a:endParaRPr lang="zh-CN" altLang="en-US" dirty="0"/>
          </a:p>
        </p:txBody>
      </p:sp>
    </p:spTree>
    <p:extLst>
      <p:ext uri="{BB962C8B-B14F-4D97-AF65-F5344CB8AC3E}">
        <p14:creationId xmlns:p14="http://schemas.microsoft.com/office/powerpoint/2010/main" val="2406636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Comparing STP and UTP</a:t>
            </a:r>
            <a:endParaRPr lang="zh-CN" altLang="en-US" dirty="0"/>
          </a:p>
        </p:txBody>
      </p:sp>
      <p:sp>
        <p:nvSpPr>
          <p:cNvPr id="3" name="Text Placeholder 2"/>
          <p:cNvSpPr>
            <a:spLocks noGrp="1"/>
          </p:cNvSpPr>
          <p:nvPr>
            <p:ph type="body" sz="quarter" idx="17"/>
          </p:nvPr>
        </p:nvSpPr>
        <p:spPr/>
        <p:txBody>
          <a:bodyPr/>
          <a:lstStyle/>
          <a:p>
            <a:r>
              <a:rPr lang="en-US" altLang="zh-CN" dirty="0"/>
              <a:t>STP and UTP similarities and differences include the following:</a:t>
            </a:r>
          </a:p>
          <a:p>
            <a:r>
              <a:rPr lang="en-US" altLang="zh-CN" dirty="0"/>
              <a:t>Throughput – STP and UTP can transmit the same rates</a:t>
            </a:r>
          </a:p>
          <a:p>
            <a:r>
              <a:rPr lang="en-US" altLang="zh-CN" dirty="0"/>
              <a:t>Cost – STP and UTP vary in cost</a:t>
            </a:r>
          </a:p>
          <a:p>
            <a:pPr lvl="1"/>
            <a:r>
              <a:rPr lang="en-US" altLang="zh-CN" dirty="0"/>
              <a:t>STP is typically more expensive than UTP</a:t>
            </a:r>
          </a:p>
          <a:p>
            <a:r>
              <a:rPr lang="en-US" altLang="zh-CN" dirty="0"/>
              <a:t>Connector – STP and UTP use RJ-45 (registered jack 45)</a:t>
            </a:r>
          </a:p>
          <a:p>
            <a:r>
              <a:rPr lang="en-US" altLang="zh-CN" dirty="0"/>
              <a:t>Noise immunity – STP is more noise resistant</a:t>
            </a:r>
          </a:p>
          <a:p>
            <a:r>
              <a:rPr lang="en-US" altLang="zh-CN" dirty="0"/>
              <a:t>Size and scalability – The maximum segment length for both is 100 meters on Ethernet networks that support data rates from 1 Mbps and 10 Gbps</a:t>
            </a:r>
          </a:p>
          <a:p>
            <a:pPr lvl="1"/>
            <a:r>
              <a:rPr lang="en-US" altLang="zh-CN" dirty="0"/>
              <a:t>Some categories of STP require shorter segment lengths to achieve maximum throughput</a:t>
            </a:r>
          </a:p>
          <a:p>
            <a:endParaRPr lang="zh-CN" altLang="en-US" dirty="0"/>
          </a:p>
        </p:txBody>
      </p:sp>
    </p:spTree>
    <p:extLst>
      <p:ext uri="{BB962C8B-B14F-4D97-AF65-F5344CB8AC3E}">
        <p14:creationId xmlns:p14="http://schemas.microsoft.com/office/powerpoint/2010/main" val="3266106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a:cs typeface="Arial"/>
              </a:rPr>
              <a:t>Module Objectives</a:t>
            </a:r>
            <a:endParaRPr lang="en-US" dirty="0"/>
          </a:p>
        </p:txBody>
      </p:sp>
      <p:sp>
        <p:nvSpPr>
          <p:cNvPr id="2" name="Text Placeholder 1"/>
          <p:cNvSpPr>
            <a:spLocks noGrp="1"/>
          </p:cNvSpPr>
          <p:nvPr>
            <p:ph type="body" sz="quarter" idx="15"/>
          </p:nvPr>
        </p:nvSpPr>
        <p:spPr>
          <a:xfrm>
            <a:off x="740228" y="1037230"/>
            <a:ext cx="10711543" cy="4113504"/>
          </a:xfrm>
        </p:spPr>
        <p:txBody>
          <a:bodyPr/>
          <a:lstStyle/>
          <a:p>
            <a:pPr>
              <a:lnSpc>
                <a:spcPct val="100000"/>
              </a:lnSpc>
              <a:spcBef>
                <a:spcPts val="0"/>
              </a:spcBef>
            </a:pPr>
            <a:r>
              <a:rPr lang="en-US" sz="2000" dirty="0"/>
              <a:t>By the end of this module, you should be able to: </a:t>
            </a:r>
          </a:p>
          <a:p>
            <a:pPr>
              <a:lnSpc>
                <a:spcPct val="100000"/>
              </a:lnSpc>
              <a:spcBef>
                <a:spcPts val="0"/>
              </a:spcBef>
            </a:pPr>
            <a:endParaRPr lang="en-US" sz="2000" dirty="0"/>
          </a:p>
          <a:p>
            <a:pPr>
              <a:lnSpc>
                <a:spcPct val="100000"/>
              </a:lnSpc>
              <a:spcBef>
                <a:spcPts val="0"/>
              </a:spcBef>
            </a:pPr>
            <a:r>
              <a:rPr lang="en-US" altLang="zh-CN" sz="2000" dirty="0">
                <a:latin typeface="Arial"/>
                <a:cs typeface="Arial"/>
              </a:rPr>
              <a:t>1. Explain basic data transmission concepts, including frequency, bandwidth, throughput, multiplexing, and common transmission flaws</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2. Describe the physical characteristics of and official standards for coaxial cable, twinaxial cable, twisted-pair cable, fiber-optic cable, and their related connectors</a:t>
            </a:r>
          </a:p>
          <a:p>
            <a:pPr>
              <a:lnSpc>
                <a:spcPct val="100000"/>
              </a:lnSpc>
              <a:spcBef>
                <a:spcPts val="0"/>
              </a:spcBef>
            </a:pPr>
            <a:r>
              <a:rPr lang="en-US" altLang="zh-CN" sz="2000" dirty="0">
                <a:latin typeface="Arial"/>
                <a:cs typeface="Arial"/>
              </a:rPr>
              <a:t> </a:t>
            </a:r>
          </a:p>
          <a:p>
            <a:pPr>
              <a:lnSpc>
                <a:spcPct val="100000"/>
              </a:lnSpc>
              <a:spcBef>
                <a:spcPts val="0"/>
              </a:spcBef>
            </a:pPr>
            <a:r>
              <a:rPr lang="en-US" altLang="zh-CN" sz="2000" dirty="0">
                <a:latin typeface="Arial"/>
                <a:cs typeface="Arial"/>
              </a:rPr>
              <a:t>3. Compare the benefits and limitations of various networking media</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4. Select and use the appropriate tool to troubleshoot common cable problems</a:t>
            </a:r>
          </a:p>
          <a:p>
            <a:pPr>
              <a:lnSpc>
                <a:spcPct val="100000"/>
              </a:lnSpc>
              <a:spcBef>
                <a:spcPts val="0"/>
              </a:spcBef>
            </a:pPr>
            <a:endParaRPr lang="en-US" altLang="zh-CN" sz="2000" dirty="0">
              <a:latin typeface="Arial"/>
              <a:cs typeface="Arial"/>
            </a:endParaRPr>
          </a:p>
          <a:p>
            <a:pPr>
              <a:lnSpc>
                <a:spcPct val="100000"/>
              </a:lnSpc>
              <a:spcBef>
                <a:spcPts val="0"/>
              </a:spcBef>
            </a:pPr>
            <a:endParaRPr lang="en-US" sz="2000" dirty="0">
              <a:latin typeface="Arial"/>
              <a:cs typeface="Arial"/>
            </a:endParaRPr>
          </a:p>
          <a:p>
            <a:pPr>
              <a:lnSpc>
                <a:spcPct val="100000"/>
              </a:lnSpc>
              <a:spcBef>
                <a:spcPts val="0"/>
              </a:spcBef>
            </a:pPr>
            <a:endParaRPr lang="en-US" sz="2000" dirty="0">
              <a:latin typeface="Arial"/>
              <a:cs typeface="Arial"/>
            </a:endParaRPr>
          </a:p>
          <a:p>
            <a:endParaRPr lang="en-US" dirty="0"/>
          </a:p>
        </p:txBody>
      </p:sp>
    </p:spTree>
    <p:extLst>
      <p:ext uri="{BB962C8B-B14F-4D97-AF65-F5344CB8AC3E}">
        <p14:creationId xmlns:p14="http://schemas.microsoft.com/office/powerpoint/2010/main" val="54954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Cable Pinouts (1 of 3)</a:t>
            </a:r>
            <a:endParaRPr lang="zh-CN" altLang="en-US" dirty="0"/>
          </a:p>
        </p:txBody>
      </p:sp>
      <p:sp>
        <p:nvSpPr>
          <p:cNvPr id="3" name="Text Placeholder 2"/>
          <p:cNvSpPr>
            <a:spLocks noGrp="1"/>
          </p:cNvSpPr>
          <p:nvPr>
            <p:ph type="body" sz="quarter" idx="17"/>
          </p:nvPr>
        </p:nvSpPr>
        <p:spPr/>
        <p:txBody>
          <a:bodyPr/>
          <a:lstStyle/>
          <a:p>
            <a:r>
              <a:rPr lang="en-US" altLang="zh-CN" dirty="0"/>
              <a:t>Proper cable termination is a requirement for two nodes on a network to communicate</a:t>
            </a:r>
          </a:p>
          <a:p>
            <a:pPr lvl="1"/>
            <a:r>
              <a:rPr lang="en-US" altLang="zh-CN" dirty="0"/>
              <a:t>Poor terminations can lead to loss or noise in a signal</a:t>
            </a:r>
          </a:p>
          <a:p>
            <a:r>
              <a:rPr lang="en-US" altLang="zh-CN" dirty="0"/>
              <a:t>TIA/EIA specifies two methods of inserting wires into RJ-45 plugs:</a:t>
            </a:r>
          </a:p>
          <a:p>
            <a:pPr lvl="1"/>
            <a:r>
              <a:rPr lang="en-US" altLang="zh-CN" b="1" dirty="0"/>
              <a:t>TIA/EIA 568A</a:t>
            </a:r>
          </a:p>
          <a:p>
            <a:pPr lvl="1"/>
            <a:r>
              <a:rPr lang="en-US" altLang="zh-CN" b="1" dirty="0"/>
              <a:t>TIA/EIA 568B</a:t>
            </a:r>
          </a:p>
          <a:p>
            <a:r>
              <a:rPr lang="en-US" altLang="zh-CN" dirty="0"/>
              <a:t>There is no functional difference between the two standards</a:t>
            </a:r>
          </a:p>
          <a:p>
            <a:pPr lvl="1"/>
            <a:r>
              <a:rPr lang="en-US" altLang="zh-CN" dirty="0"/>
              <a:t>Just make sure you use the same standard on every RJ-45 plug and jack</a:t>
            </a:r>
          </a:p>
          <a:p>
            <a:endParaRPr lang="zh-CN" altLang="en-US" dirty="0"/>
          </a:p>
        </p:txBody>
      </p:sp>
    </p:spTree>
    <p:extLst>
      <p:ext uri="{BB962C8B-B14F-4D97-AF65-F5344CB8AC3E}">
        <p14:creationId xmlns:p14="http://schemas.microsoft.com/office/powerpoint/2010/main" val="2641503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Cable Pinouts (2 of 3)</a:t>
            </a:r>
            <a:endParaRPr lang="zh-CN" altLang="en-US" dirty="0"/>
          </a:p>
        </p:txBody>
      </p:sp>
      <p:pic>
        <p:nvPicPr>
          <p:cNvPr id="5" name="Picture Placeholder 4" descr="An illustration showing the terminals on an R J 45 plug and the patterns for the T 568 A and T 568 B wiring standards. An R J 45 plug has terminals from 1 to 8. The T 568 A wiring pattern is as given below for terminals 1 to 8. Green-white. Green. Orange-white. Blue. Blue-white. Orange. Brown-white. Brown. To simplify, from terminals 1 to 8 we have the green pair first, then the blue pair, the orange pair on either sides of the blue pair, and the brown pair in the end. The T 568 B wiring pattern is as given below for terminals 1 to 8. Orange-white. Orange. Green-white. Blue. Blue-white. Green. Brown-white. Brown. To simplify, from terminals 1 to 8 we have the orange pair first, then the blue pair, the green pair on either sides of the blue pair, and the brown pair in the end. "/>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744548" y="1300724"/>
            <a:ext cx="6416040" cy="4578096"/>
          </a:xfrm>
        </p:spPr>
      </p:pic>
      <p:sp>
        <p:nvSpPr>
          <p:cNvPr id="4" name="Text Placeholder 3"/>
          <p:cNvSpPr>
            <a:spLocks noGrp="1"/>
          </p:cNvSpPr>
          <p:nvPr>
            <p:ph type="body" sz="quarter" idx="11"/>
          </p:nvPr>
        </p:nvSpPr>
        <p:spPr>
          <a:xfrm>
            <a:off x="7478972" y="4966855"/>
            <a:ext cx="3976406" cy="911965"/>
          </a:xfrm>
        </p:spPr>
        <p:txBody>
          <a:bodyPr/>
          <a:lstStyle/>
          <a:p>
            <a:r>
              <a:rPr lang="en-US" altLang="zh-CN" b="1" dirty="0"/>
              <a:t>Figure 5-17  </a:t>
            </a:r>
            <a:r>
              <a:rPr lang="en-US" altLang="zh-CN" dirty="0"/>
              <a:t>T568A and T568B standard terminations for Fast Ethernet and Gigabit Ethernet</a:t>
            </a:r>
            <a:endParaRPr lang="zh-CN" altLang="en-US" dirty="0"/>
          </a:p>
        </p:txBody>
      </p:sp>
    </p:spTree>
    <p:extLst>
      <p:ext uri="{BB962C8B-B14F-4D97-AF65-F5344CB8AC3E}">
        <p14:creationId xmlns:p14="http://schemas.microsoft.com/office/powerpoint/2010/main" val="3193920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Cable Pinouts (3 of 3)</a:t>
            </a:r>
            <a:endParaRPr lang="zh-CN" altLang="en-US" dirty="0"/>
          </a:p>
        </p:txBody>
      </p:sp>
      <p:sp>
        <p:nvSpPr>
          <p:cNvPr id="3" name="Text Placeholder 2"/>
          <p:cNvSpPr>
            <a:spLocks noGrp="1"/>
          </p:cNvSpPr>
          <p:nvPr>
            <p:ph type="body" sz="quarter" idx="17"/>
          </p:nvPr>
        </p:nvSpPr>
        <p:spPr/>
        <p:txBody>
          <a:bodyPr/>
          <a:lstStyle/>
          <a:p>
            <a:r>
              <a:rPr lang="en-US" altLang="zh-CN" dirty="0"/>
              <a:t>The most common type of networking cable is a </a:t>
            </a:r>
            <a:r>
              <a:rPr lang="en-US" altLang="zh-CN" b="1" dirty="0"/>
              <a:t>straight-through cable </a:t>
            </a:r>
            <a:r>
              <a:rPr lang="en-US" altLang="zh-CN" dirty="0"/>
              <a:t>(also called </a:t>
            </a:r>
            <a:r>
              <a:rPr lang="en-US" altLang="zh-CN" b="1" dirty="0"/>
              <a:t>patch cable</a:t>
            </a:r>
            <a:r>
              <a:rPr lang="en-US" altLang="zh-CN" dirty="0"/>
              <a:t>)</a:t>
            </a:r>
          </a:p>
          <a:p>
            <a:pPr lvl="1"/>
            <a:r>
              <a:rPr lang="en-US" altLang="zh-CN" dirty="0"/>
              <a:t>To create one, terminate RJ-45 plugs at both ends identically</a:t>
            </a:r>
          </a:p>
          <a:p>
            <a:r>
              <a:rPr lang="en-US" altLang="zh-CN" b="1" dirty="0"/>
              <a:t>Rollover cables </a:t>
            </a:r>
            <a:r>
              <a:rPr lang="en-US" altLang="zh-CN" dirty="0"/>
              <a:t>(also called </a:t>
            </a:r>
            <a:r>
              <a:rPr lang="en-US" altLang="zh-CN" b="1" dirty="0"/>
              <a:t>console cables</a:t>
            </a:r>
            <a:r>
              <a:rPr lang="en-US" altLang="zh-CN" dirty="0"/>
              <a:t>) are used to connect a computer to the console port of a router</a:t>
            </a:r>
          </a:p>
          <a:p>
            <a:pPr lvl="1"/>
            <a:r>
              <a:rPr lang="en-US" altLang="zh-CN" dirty="0"/>
              <a:t>All wires are reversed</a:t>
            </a:r>
          </a:p>
          <a:p>
            <a:pPr lvl="1"/>
            <a:r>
              <a:rPr lang="en-US" altLang="zh-CN" dirty="0"/>
              <a:t>Terminations are a mirror image of each other</a:t>
            </a:r>
          </a:p>
          <a:p>
            <a:endParaRPr lang="zh-CN" altLang="en-US" dirty="0"/>
          </a:p>
        </p:txBody>
      </p:sp>
    </p:spTree>
    <p:extLst>
      <p:ext uri="{BB962C8B-B14F-4D97-AF65-F5344CB8AC3E}">
        <p14:creationId xmlns:p14="http://schemas.microsoft.com/office/powerpoint/2010/main" val="2157523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PoE (Power over Ethernet) (1 of 2)</a:t>
            </a:r>
            <a:endParaRPr lang="zh-CN" altLang="en-US" dirty="0"/>
          </a:p>
        </p:txBody>
      </p:sp>
      <p:sp>
        <p:nvSpPr>
          <p:cNvPr id="3" name="Text Placeholder 2"/>
          <p:cNvSpPr>
            <a:spLocks noGrp="1"/>
          </p:cNvSpPr>
          <p:nvPr>
            <p:ph type="body" sz="quarter" idx="17"/>
          </p:nvPr>
        </p:nvSpPr>
        <p:spPr/>
        <p:txBody>
          <a:bodyPr/>
          <a:lstStyle/>
          <a:p>
            <a:r>
              <a:rPr lang="en-US" altLang="zh-CN" dirty="0"/>
              <a:t>PoE is an IEEE 802.3af standard which specifies a method for supplying electrical power over twisted-pair Ethernet connections</a:t>
            </a:r>
          </a:p>
          <a:p>
            <a:r>
              <a:rPr lang="en-US" altLang="zh-CN" dirty="0"/>
              <a:t>Amount of power provided is 15.4 watts for standard PoE devices and 25.5 watts for newer PoE+ devices (802.3at standard)</a:t>
            </a:r>
          </a:p>
          <a:p>
            <a:r>
              <a:rPr lang="en-US" altLang="zh-CN" dirty="0"/>
              <a:t>PoE standard specifies two types of devices:</a:t>
            </a:r>
          </a:p>
          <a:p>
            <a:pPr lvl="1"/>
            <a:r>
              <a:rPr lang="en-US" altLang="zh-CN" dirty="0"/>
              <a:t>PSE (power sourcing equipment)</a:t>
            </a:r>
          </a:p>
          <a:p>
            <a:pPr lvl="1"/>
            <a:r>
              <a:rPr lang="en-US" altLang="zh-CN" dirty="0"/>
              <a:t>PDs (powered devices)</a:t>
            </a:r>
          </a:p>
          <a:p>
            <a:r>
              <a:rPr lang="en-US" altLang="zh-CN" dirty="0"/>
              <a:t>PoE requires Cat 5 or better copper cable</a:t>
            </a:r>
          </a:p>
          <a:p>
            <a:r>
              <a:rPr lang="en-US" altLang="zh-CN" dirty="0"/>
              <a:t>The PSE device first determines whether a node is PoE-capable before attempting to supply it with power</a:t>
            </a:r>
          </a:p>
          <a:p>
            <a:r>
              <a:rPr lang="en-US" altLang="zh-CN" dirty="0"/>
              <a:t>On networks that demand PoE but don’t have PoE-capable equipment, you can add PoE adapters</a:t>
            </a:r>
          </a:p>
          <a:p>
            <a:endParaRPr lang="zh-CN" altLang="en-US" dirty="0"/>
          </a:p>
        </p:txBody>
      </p:sp>
    </p:spTree>
    <p:extLst>
      <p:ext uri="{BB962C8B-B14F-4D97-AF65-F5344CB8AC3E}">
        <p14:creationId xmlns:p14="http://schemas.microsoft.com/office/powerpoint/2010/main" val="2548552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PoE (Power over Ethernet) (2 of 2)</a:t>
            </a:r>
            <a:endParaRPr lang="zh-CN" altLang="en-US" dirty="0"/>
          </a:p>
        </p:txBody>
      </p:sp>
      <p:pic>
        <p:nvPicPr>
          <p:cNvPr id="5" name="Picture Placeholder 4" descr="A network diagram showing devices that need Power on Ethernet but do not have Power on Ethernet capable equipment. In such a case, two types of Power on Ethernet adapters known as an injector and a splitter are used. The network diagram shows two sections of a network that are connected via LAN. The first section uses a P o E switch that is connected to a power strip through which it receives power. The switch is connected to a P o E security camera. Power and data is transferred through the cable from the switch to the security camera. In the other section, there is a non-P o E switch. This switch receives data from the P o E switch in the first section of the diagram through the LAN. This switch is connected to a power strip through which it receives power. The switch is connected to an injector. The injector also gets is power supply from the power strip described initially. The injector receives data from the switch. The injector is further connected to a splitter. The splitter is connected a non P o E security camera. The camera gets power from the splitter through a power line and sends data to it through a separate cable."/>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265760" y="1505256"/>
            <a:ext cx="5912280" cy="3813489"/>
          </a:xfrm>
        </p:spPr>
      </p:pic>
      <p:sp>
        <p:nvSpPr>
          <p:cNvPr id="4" name="Text Placeholder 3"/>
          <p:cNvSpPr>
            <a:spLocks noGrp="1"/>
          </p:cNvSpPr>
          <p:nvPr>
            <p:ph type="body" sz="quarter" idx="11"/>
          </p:nvPr>
        </p:nvSpPr>
        <p:spPr>
          <a:xfrm>
            <a:off x="7478972" y="5029200"/>
            <a:ext cx="3976406" cy="849620"/>
          </a:xfrm>
        </p:spPr>
        <p:txBody>
          <a:bodyPr/>
          <a:lstStyle/>
          <a:p>
            <a:r>
              <a:rPr lang="en-US" altLang="zh-CN" b="1" dirty="0"/>
              <a:t>Figure 5-30  </a:t>
            </a:r>
            <a:r>
              <a:rPr lang="en-US" altLang="zh-CN" dirty="0"/>
              <a:t>PoE adapters can add functionality to non-PoE devices on a network</a:t>
            </a:r>
            <a:endParaRPr lang="zh-CN" altLang="en-US" dirty="0"/>
          </a:p>
        </p:txBody>
      </p:sp>
    </p:spTree>
    <p:extLst>
      <p:ext uri="{BB962C8B-B14F-4D97-AF65-F5344CB8AC3E}">
        <p14:creationId xmlns:p14="http://schemas.microsoft.com/office/powerpoint/2010/main" val="2013280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Ethernet Standards for Twisted-Pair Cable</a:t>
            </a:r>
            <a:endParaRPr lang="zh-CN" altLang="en-US" dirty="0"/>
          </a:p>
        </p:txBody>
      </p:sp>
      <p:sp>
        <p:nvSpPr>
          <p:cNvPr id="3" name="Text Placeholder 2"/>
          <p:cNvSpPr>
            <a:spLocks noGrp="1"/>
          </p:cNvSpPr>
          <p:nvPr>
            <p:ph type="body" sz="quarter" idx="17"/>
          </p:nvPr>
        </p:nvSpPr>
        <p:spPr/>
        <p:txBody>
          <a:bodyPr/>
          <a:lstStyle/>
          <a:p>
            <a:r>
              <a:rPr lang="en-US" altLang="zh-CN" dirty="0"/>
              <a:t>A cable’s category (Cat 5e or Cat 6) determines the fastest network speed it can support</a:t>
            </a:r>
          </a:p>
          <a:p>
            <a:pPr lvl="1"/>
            <a:r>
              <a:rPr lang="en-US" altLang="zh-CN" dirty="0"/>
              <a:t>This is a Layer 1 characteristic</a:t>
            </a:r>
          </a:p>
          <a:p>
            <a:r>
              <a:rPr lang="en-US" altLang="zh-CN" dirty="0"/>
              <a:t>A device’s NIC is also rated for maximum network speeds</a:t>
            </a:r>
          </a:p>
          <a:p>
            <a:r>
              <a:rPr lang="en-US" altLang="zh-CN" dirty="0"/>
              <a:t>Most LANs today use devices and NICs that can support Fast Ethernet and Gigabit Ethernet</a:t>
            </a:r>
          </a:p>
          <a:p>
            <a:pPr lvl="1"/>
            <a:r>
              <a:rPr lang="en-US" altLang="zh-CN" dirty="0"/>
              <a:t>Devices can auto-negotiate for the fastest standard they have in common</a:t>
            </a:r>
          </a:p>
          <a:p>
            <a:r>
              <a:rPr lang="en-US" altLang="zh-CN" dirty="0"/>
              <a:t>The fastest Ethernet standard currently is 100GBASE-T</a:t>
            </a:r>
          </a:p>
          <a:p>
            <a:r>
              <a:rPr lang="en-US" altLang="zh-CN" dirty="0"/>
              <a:t>Two new standards were recently ratified by IEEE:</a:t>
            </a:r>
          </a:p>
          <a:p>
            <a:pPr lvl="1"/>
            <a:r>
              <a:rPr lang="en-US" altLang="zh-CN" dirty="0"/>
              <a:t>2.5GBASE-T</a:t>
            </a:r>
          </a:p>
          <a:p>
            <a:pPr lvl="1"/>
            <a:r>
              <a:rPr lang="en-US" altLang="zh-CN" dirty="0"/>
              <a:t>5GBASE-T</a:t>
            </a:r>
          </a:p>
          <a:p>
            <a:r>
              <a:rPr lang="en-US" altLang="zh-CN" dirty="0"/>
              <a:t>These new standards provide intermediate steps between Gigabit Ethernet and 10-Gigabit Ethernet</a:t>
            </a:r>
            <a:endParaRPr lang="zh-CN" altLang="en-US" dirty="0"/>
          </a:p>
        </p:txBody>
      </p:sp>
    </p:spTree>
    <p:extLst>
      <p:ext uri="{BB962C8B-B14F-4D97-AF65-F5344CB8AC3E}">
        <p14:creationId xmlns:p14="http://schemas.microsoft.com/office/powerpoint/2010/main" val="2115728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 Activity 5-1 </a:t>
            </a:r>
          </a:p>
        </p:txBody>
      </p:sp>
      <p:sp>
        <p:nvSpPr>
          <p:cNvPr id="2" name="Text Placeholder 1"/>
          <p:cNvSpPr>
            <a:spLocks noGrp="1"/>
          </p:cNvSpPr>
          <p:nvPr>
            <p:ph type="body" sz="quarter" idx="15"/>
          </p:nvPr>
        </p:nvSpPr>
        <p:spPr/>
        <p:txBody>
          <a:bodyPr/>
          <a:lstStyle/>
          <a:p>
            <a:r>
              <a:rPr lang="en-US" dirty="0"/>
              <a:t>What is the typical maximum segment length for Ethernet networks?</a:t>
            </a:r>
          </a:p>
          <a:p>
            <a:pPr marL="457200" indent="-457200">
              <a:buAutoNum type="alphaLcPeriod"/>
            </a:pPr>
            <a:r>
              <a:rPr lang="en-US" dirty="0"/>
              <a:t>10 meters</a:t>
            </a:r>
          </a:p>
          <a:p>
            <a:pPr marL="457200" indent="-457200">
              <a:buFont typeface="Arial" panose="020B0604020202020204" pitchFamily="34" charset="0"/>
              <a:buAutoNum type="alphaLcPeriod"/>
            </a:pPr>
            <a:r>
              <a:rPr lang="en-US" dirty="0"/>
              <a:t>100 meters</a:t>
            </a:r>
          </a:p>
          <a:p>
            <a:pPr marL="457200" indent="-457200">
              <a:buFont typeface="Arial" panose="020B0604020202020204" pitchFamily="34" charset="0"/>
              <a:buAutoNum type="alphaLcPeriod"/>
            </a:pPr>
            <a:r>
              <a:rPr lang="en-US" dirty="0"/>
              <a:t>1000 meters</a:t>
            </a:r>
          </a:p>
          <a:p>
            <a:pPr marL="457200" indent="-457200">
              <a:buFont typeface="Arial" panose="020B0604020202020204" pitchFamily="34" charset="0"/>
              <a:buAutoNum type="alphaLcPeriod"/>
            </a:pPr>
            <a:r>
              <a:rPr lang="en-US" dirty="0"/>
              <a:t>10,000 meters</a:t>
            </a:r>
          </a:p>
        </p:txBody>
      </p:sp>
    </p:spTree>
    <p:extLst>
      <p:ext uri="{BB962C8B-B14F-4D97-AF65-F5344CB8AC3E}">
        <p14:creationId xmlns:p14="http://schemas.microsoft.com/office/powerpoint/2010/main" val="2438829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 Activity 5-1: Answer</a:t>
            </a:r>
          </a:p>
        </p:txBody>
      </p:sp>
      <p:sp>
        <p:nvSpPr>
          <p:cNvPr id="2" name="Text Placeholder 1"/>
          <p:cNvSpPr>
            <a:spLocks noGrp="1"/>
          </p:cNvSpPr>
          <p:nvPr>
            <p:ph type="body" sz="quarter" idx="15"/>
          </p:nvPr>
        </p:nvSpPr>
        <p:spPr/>
        <p:txBody>
          <a:bodyPr/>
          <a:lstStyle/>
          <a:p>
            <a:r>
              <a:rPr lang="en-US" dirty="0"/>
              <a:t>What is the typical maximum segment length for Ethernet networks?</a:t>
            </a:r>
          </a:p>
          <a:p>
            <a:pPr>
              <a:spcBef>
                <a:spcPts val="600"/>
              </a:spcBef>
              <a:spcAft>
                <a:spcPts val="600"/>
              </a:spcAft>
            </a:pPr>
            <a:endParaRPr lang="en-US" b="1" dirty="0"/>
          </a:p>
          <a:p>
            <a:pPr>
              <a:spcBef>
                <a:spcPts val="600"/>
              </a:spcBef>
              <a:spcAft>
                <a:spcPts val="600"/>
              </a:spcAft>
            </a:pPr>
            <a:r>
              <a:rPr lang="en-US" b="1" dirty="0"/>
              <a:t>Answer: b. 100 meters</a:t>
            </a:r>
          </a:p>
          <a:p>
            <a:pPr>
              <a:spcBef>
                <a:spcPts val="600"/>
              </a:spcBef>
              <a:spcAft>
                <a:spcPts val="600"/>
              </a:spcAft>
            </a:pPr>
            <a:r>
              <a:rPr lang="en-US" b="1" dirty="0"/>
              <a:t>The maximum segment length for both STP and UTP is 100 meters, or 328 feet, on Ethernet networks that support data rates from 1Mbps to 10 Gbps. </a:t>
            </a:r>
          </a:p>
        </p:txBody>
      </p:sp>
    </p:spTree>
    <p:extLst>
      <p:ext uri="{BB962C8B-B14F-4D97-AF65-F5344CB8AC3E}">
        <p14:creationId xmlns:p14="http://schemas.microsoft.com/office/powerpoint/2010/main" val="1148854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Fiber-Optic Cable (1 of 3)</a:t>
            </a:r>
            <a:endParaRPr lang="zh-CN" altLang="en-US" dirty="0"/>
          </a:p>
        </p:txBody>
      </p:sp>
      <p:sp>
        <p:nvSpPr>
          <p:cNvPr id="3" name="Text Placeholder 2"/>
          <p:cNvSpPr>
            <a:spLocks noGrp="1"/>
          </p:cNvSpPr>
          <p:nvPr>
            <p:ph type="body" sz="quarter" idx="17"/>
          </p:nvPr>
        </p:nvSpPr>
        <p:spPr/>
        <p:txBody>
          <a:bodyPr/>
          <a:lstStyle/>
          <a:p>
            <a:r>
              <a:rPr lang="en-US" altLang="zh-CN" dirty="0"/>
              <a:t>Fiber-optic cable, also called </a:t>
            </a:r>
            <a:r>
              <a:rPr lang="en-US" altLang="zh-CN" i="1" dirty="0"/>
              <a:t>fiber</a:t>
            </a:r>
            <a:r>
              <a:rPr lang="en-US" altLang="zh-CN" dirty="0"/>
              <a:t>, contains one or more glass or plastic fibers at its center (</a:t>
            </a:r>
            <a:r>
              <a:rPr lang="en-US" altLang="zh-CN" b="1" dirty="0"/>
              <a:t>core</a:t>
            </a:r>
            <a:r>
              <a:rPr lang="en-US" altLang="zh-CN" dirty="0"/>
              <a:t>)</a:t>
            </a:r>
          </a:p>
          <a:p>
            <a:r>
              <a:rPr lang="en-US" altLang="zh-CN" dirty="0"/>
              <a:t>Data is transmitted via a pulsing light sent from laser or light-emitting diode (LED) through central fibers</a:t>
            </a:r>
          </a:p>
          <a:p>
            <a:r>
              <a:rPr lang="en-US" altLang="zh-CN" dirty="0"/>
              <a:t>Surrounding the fibers is a layer of glass or plastic called cladding</a:t>
            </a:r>
          </a:p>
          <a:p>
            <a:pPr lvl="1"/>
            <a:r>
              <a:rPr lang="en-US" altLang="zh-CN" dirty="0"/>
              <a:t>The cladding is less dense than the glass or plastic in the strands and so reflects light back to the core in patterns</a:t>
            </a:r>
          </a:p>
          <a:p>
            <a:pPr lvl="1"/>
            <a:r>
              <a:rPr lang="en-US" altLang="zh-CN" dirty="0"/>
              <a:t>This reflections allows the fiber to bend</a:t>
            </a:r>
          </a:p>
          <a:p>
            <a:r>
              <a:rPr lang="en-US" altLang="zh-CN" dirty="0"/>
              <a:t>Outside the cladding, a plastic buffer protects the cladding and core</a:t>
            </a:r>
          </a:p>
          <a:p>
            <a:pPr lvl="1"/>
            <a:r>
              <a:rPr lang="en-US" altLang="zh-CN" dirty="0"/>
              <a:t>The buffer is opaque, it absorbs escaping light</a:t>
            </a:r>
          </a:p>
          <a:p>
            <a:pPr lvl="1"/>
            <a:r>
              <a:rPr lang="en-US" altLang="zh-CN" dirty="0"/>
              <a:t>It is surrounded by Kevlar (polymeric fiber) strands</a:t>
            </a:r>
          </a:p>
          <a:p>
            <a:endParaRPr lang="zh-CN" altLang="en-US" dirty="0"/>
          </a:p>
        </p:txBody>
      </p:sp>
    </p:spTree>
    <p:extLst>
      <p:ext uri="{BB962C8B-B14F-4D97-AF65-F5344CB8AC3E}">
        <p14:creationId xmlns:p14="http://schemas.microsoft.com/office/powerpoint/2010/main" val="410905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Fiber-Optic Cable (2 of 3)</a:t>
            </a:r>
            <a:endParaRPr lang="zh-CN" altLang="en-US" dirty="0"/>
          </a:p>
        </p:txBody>
      </p:sp>
      <p:pic>
        <p:nvPicPr>
          <p:cNvPr id="5" name="Picture Placeholder 4" descr="A photograph of a fiber-optic cable. One end of this cable has been stripped open and the individual cables are visible."/>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710277" y="2305356"/>
            <a:ext cx="5589995" cy="2346653"/>
          </a:xfrm>
        </p:spPr>
      </p:pic>
      <p:sp>
        <p:nvSpPr>
          <p:cNvPr id="4" name="Text Placeholder 3"/>
          <p:cNvSpPr>
            <a:spLocks noGrp="1"/>
          </p:cNvSpPr>
          <p:nvPr>
            <p:ph type="body" sz="quarter" idx="11"/>
          </p:nvPr>
        </p:nvSpPr>
        <p:spPr>
          <a:xfrm>
            <a:off x="7478972" y="5496791"/>
            <a:ext cx="3976406" cy="382029"/>
          </a:xfrm>
        </p:spPr>
        <p:txBody>
          <a:bodyPr/>
          <a:lstStyle/>
          <a:p>
            <a:r>
              <a:rPr lang="en-US" altLang="zh-CN" b="1" dirty="0"/>
              <a:t>Figure 5-32  </a:t>
            </a:r>
            <a:r>
              <a:rPr lang="en-US" altLang="zh-CN" dirty="0"/>
              <a:t>A fiber-optic cable</a:t>
            </a:r>
            <a:endParaRPr lang="zh-CN" altLang="en-US" dirty="0"/>
          </a:p>
        </p:txBody>
      </p:sp>
    </p:spTree>
    <p:extLst>
      <p:ext uri="{BB962C8B-B14F-4D97-AF65-F5344CB8AC3E}">
        <p14:creationId xmlns:p14="http://schemas.microsoft.com/office/powerpoint/2010/main" val="3435927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Transmission Basics</a:t>
            </a:r>
            <a:endParaRPr lang="zh-CN" altLang="en-US" dirty="0"/>
          </a:p>
        </p:txBody>
      </p:sp>
      <p:sp>
        <p:nvSpPr>
          <p:cNvPr id="3" name="Text Placeholder 2"/>
          <p:cNvSpPr>
            <a:spLocks noGrp="1"/>
          </p:cNvSpPr>
          <p:nvPr>
            <p:ph type="body" sz="quarter" idx="17"/>
          </p:nvPr>
        </p:nvSpPr>
        <p:spPr/>
        <p:txBody>
          <a:bodyPr/>
          <a:lstStyle/>
          <a:p>
            <a:r>
              <a:rPr lang="en-US" altLang="zh-CN" dirty="0"/>
              <a:t>Transmission techniques in use on today’s network are complex and varied</a:t>
            </a:r>
          </a:p>
          <a:p>
            <a:r>
              <a:rPr lang="en-US" altLang="zh-CN" dirty="0"/>
              <a:t>This section covers:</a:t>
            </a:r>
          </a:p>
          <a:p>
            <a:pPr lvl="1"/>
            <a:r>
              <a:rPr lang="en-US" altLang="zh-CN" dirty="0"/>
              <a:t>Measurements that indicate network efficiency</a:t>
            </a:r>
          </a:p>
          <a:p>
            <a:pPr lvl="1"/>
            <a:r>
              <a:rPr lang="en-US" altLang="zh-CN" dirty="0"/>
              <a:t>Obstacles to good network performance</a:t>
            </a:r>
          </a:p>
          <a:p>
            <a:endParaRPr lang="zh-CN" altLang="en-US" dirty="0"/>
          </a:p>
        </p:txBody>
      </p:sp>
    </p:spTree>
    <p:extLst>
      <p:ext uri="{BB962C8B-B14F-4D97-AF65-F5344CB8AC3E}">
        <p14:creationId xmlns:p14="http://schemas.microsoft.com/office/powerpoint/2010/main" val="457751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Fiber-Optic Cable (3 of 3)</a:t>
            </a:r>
            <a:endParaRPr lang="zh-CN" altLang="en-US" dirty="0"/>
          </a:p>
        </p:txBody>
      </p:sp>
      <p:sp>
        <p:nvSpPr>
          <p:cNvPr id="3" name="Text Placeholder 2"/>
          <p:cNvSpPr>
            <a:spLocks noGrp="1"/>
          </p:cNvSpPr>
          <p:nvPr>
            <p:ph type="body" sz="quarter" idx="17"/>
          </p:nvPr>
        </p:nvSpPr>
        <p:spPr/>
        <p:txBody>
          <a:bodyPr/>
          <a:lstStyle/>
          <a:p>
            <a:r>
              <a:rPr lang="en-US" altLang="zh-CN" dirty="0"/>
              <a:t>Fiber-optic cabling offers the following benefits over copper cabling:</a:t>
            </a:r>
          </a:p>
          <a:p>
            <a:pPr lvl="1"/>
            <a:r>
              <a:rPr lang="en-US" altLang="zh-CN" dirty="0"/>
              <a:t>Extremely high throughput</a:t>
            </a:r>
          </a:p>
          <a:p>
            <a:pPr lvl="1"/>
            <a:r>
              <a:rPr lang="en-US" altLang="zh-CN" dirty="0"/>
              <a:t>Very high noise resistance</a:t>
            </a:r>
          </a:p>
          <a:p>
            <a:pPr lvl="1"/>
            <a:r>
              <a:rPr lang="en-US" altLang="zh-CN" dirty="0"/>
              <a:t>Excellent security</a:t>
            </a:r>
          </a:p>
          <a:p>
            <a:pPr lvl="1"/>
            <a:r>
              <a:rPr lang="en-US" altLang="zh-CN" dirty="0"/>
              <a:t>Able to carry signals for longer distances</a:t>
            </a:r>
          </a:p>
          <a:p>
            <a:r>
              <a:rPr lang="en-US" altLang="zh-CN" dirty="0"/>
              <a:t>Drawbacks</a:t>
            </a:r>
          </a:p>
          <a:p>
            <a:pPr lvl="1"/>
            <a:r>
              <a:rPr lang="en-US" altLang="zh-CN" dirty="0"/>
              <a:t>More expensive than twisted pair cable</a:t>
            </a:r>
          </a:p>
          <a:p>
            <a:pPr lvl="1"/>
            <a:r>
              <a:rPr lang="en-US" altLang="zh-CN" dirty="0"/>
              <a:t>Requires special equipment to splice</a:t>
            </a:r>
          </a:p>
          <a:p>
            <a:endParaRPr lang="zh-CN" altLang="en-US" dirty="0"/>
          </a:p>
        </p:txBody>
      </p:sp>
    </p:spTree>
    <p:extLst>
      <p:ext uri="{BB962C8B-B14F-4D97-AF65-F5344CB8AC3E}">
        <p14:creationId xmlns:p14="http://schemas.microsoft.com/office/powerpoint/2010/main" val="641909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SMF (Single Mode Fiber)</a:t>
            </a:r>
            <a:endParaRPr lang="zh-CN" altLang="en-US" dirty="0"/>
          </a:p>
        </p:txBody>
      </p:sp>
      <p:sp>
        <p:nvSpPr>
          <p:cNvPr id="3" name="Text Placeholder 2"/>
          <p:cNvSpPr>
            <a:spLocks noGrp="1"/>
          </p:cNvSpPr>
          <p:nvPr>
            <p:ph type="body" sz="quarter" idx="17"/>
          </p:nvPr>
        </p:nvSpPr>
        <p:spPr/>
        <p:txBody>
          <a:bodyPr/>
          <a:lstStyle/>
          <a:p>
            <a:r>
              <a:rPr lang="en-US" altLang="zh-CN" dirty="0"/>
              <a:t>SMF (single mode fiber) consists of a narrow core (8-10 microns in diameter)</a:t>
            </a:r>
          </a:p>
          <a:p>
            <a:pPr lvl="1"/>
            <a:r>
              <a:rPr lang="en-US" altLang="zh-CN" dirty="0"/>
              <a:t>Laser-generated light travels over one path, reflecting very little</a:t>
            </a:r>
          </a:p>
          <a:p>
            <a:pPr lvl="1"/>
            <a:r>
              <a:rPr lang="en-US" altLang="zh-CN" dirty="0"/>
              <a:t>The light does not disperse as the signal travels</a:t>
            </a:r>
          </a:p>
          <a:p>
            <a:r>
              <a:rPr lang="en-US" altLang="zh-CN" dirty="0"/>
              <a:t>SMF can carry signals many miles before repeating is required</a:t>
            </a:r>
          </a:p>
          <a:p>
            <a:r>
              <a:rPr lang="en-US" altLang="zh-CN" dirty="0"/>
              <a:t>SMF is rarely used for shorter connections due to high cost</a:t>
            </a:r>
          </a:p>
          <a:p>
            <a:r>
              <a:rPr lang="en-US" altLang="zh-CN" dirty="0"/>
              <a:t>The Internet backbone depends on SMF</a:t>
            </a:r>
          </a:p>
          <a:p>
            <a:endParaRPr lang="zh-CN" altLang="en-US" dirty="0"/>
          </a:p>
        </p:txBody>
      </p:sp>
    </p:spTree>
    <p:extLst>
      <p:ext uri="{BB962C8B-B14F-4D97-AF65-F5344CB8AC3E}">
        <p14:creationId xmlns:p14="http://schemas.microsoft.com/office/powerpoint/2010/main" val="976765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MMF (Multimode Fiber)</a:t>
            </a:r>
            <a:endParaRPr lang="zh-CN" altLang="en-US" dirty="0"/>
          </a:p>
        </p:txBody>
      </p:sp>
      <p:sp>
        <p:nvSpPr>
          <p:cNvPr id="3" name="Text Placeholder 2"/>
          <p:cNvSpPr>
            <a:spLocks noGrp="1"/>
          </p:cNvSpPr>
          <p:nvPr>
            <p:ph type="body" sz="quarter" idx="17"/>
          </p:nvPr>
        </p:nvSpPr>
        <p:spPr/>
        <p:txBody>
          <a:bodyPr/>
          <a:lstStyle/>
          <a:p>
            <a:r>
              <a:rPr lang="en-US" altLang="zh-CN" b="1" dirty="0"/>
              <a:t>MMF</a:t>
            </a:r>
            <a:r>
              <a:rPr lang="en-US" altLang="zh-CN" dirty="0"/>
              <a:t> (</a:t>
            </a:r>
            <a:r>
              <a:rPr lang="en-US" altLang="zh-CN" b="1" dirty="0"/>
              <a:t>multimode fiber</a:t>
            </a:r>
            <a:r>
              <a:rPr lang="en-US" altLang="zh-CN" dirty="0"/>
              <a:t>) contains a core with a larger diameter than single mode fiber</a:t>
            </a:r>
          </a:p>
          <a:p>
            <a:pPr lvl="1"/>
            <a:r>
              <a:rPr lang="en-US" altLang="zh-CN" dirty="0"/>
              <a:t>Common sizes are 50 or 62.5 microns</a:t>
            </a:r>
          </a:p>
          <a:p>
            <a:r>
              <a:rPr lang="en-US" altLang="zh-CN" dirty="0"/>
              <a:t>Laser or LED generated light pulses travel at different angles through MMF</a:t>
            </a:r>
          </a:p>
          <a:p>
            <a:r>
              <a:rPr lang="en-US" altLang="zh-CN" dirty="0"/>
              <a:t>Signals traveling over MMF experience greater attenuation than single-mode fiber</a:t>
            </a:r>
          </a:p>
          <a:p>
            <a:r>
              <a:rPr lang="en-US" altLang="zh-CN" dirty="0"/>
              <a:t>Common uses include the following:</a:t>
            </a:r>
          </a:p>
          <a:p>
            <a:pPr lvl="1"/>
            <a:r>
              <a:rPr lang="en-US" altLang="zh-CN" dirty="0"/>
              <a:t>Cables connecting routers, switches, and servers on the backbone of a network</a:t>
            </a:r>
          </a:p>
          <a:p>
            <a:pPr lvl="1"/>
            <a:r>
              <a:rPr lang="en-US" altLang="zh-CN" dirty="0"/>
              <a:t>Cables to connect a desktop workstation to the network</a:t>
            </a:r>
          </a:p>
          <a:p>
            <a:r>
              <a:rPr lang="en-US" altLang="zh-CN" dirty="0"/>
              <a:t>The transition between SMF and MMF might occur at an FDP (fiber distribution panel)</a:t>
            </a:r>
          </a:p>
          <a:p>
            <a:endParaRPr lang="zh-CN" altLang="en-US" dirty="0"/>
          </a:p>
        </p:txBody>
      </p:sp>
    </p:spTree>
    <p:extLst>
      <p:ext uri="{BB962C8B-B14F-4D97-AF65-F5344CB8AC3E}">
        <p14:creationId xmlns:p14="http://schemas.microsoft.com/office/powerpoint/2010/main" val="2988679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Fiber Connectors</a:t>
            </a:r>
            <a:endParaRPr lang="zh-CN" altLang="en-US" dirty="0"/>
          </a:p>
        </p:txBody>
      </p:sp>
      <p:sp>
        <p:nvSpPr>
          <p:cNvPr id="3" name="Text Placeholder 2"/>
          <p:cNvSpPr>
            <a:spLocks noGrp="1"/>
          </p:cNvSpPr>
          <p:nvPr>
            <p:ph type="body" sz="quarter" idx="17"/>
          </p:nvPr>
        </p:nvSpPr>
        <p:spPr/>
        <p:txBody>
          <a:bodyPr/>
          <a:lstStyle/>
          <a:p>
            <a:r>
              <a:rPr lang="en-US" altLang="zh-CN" dirty="0"/>
              <a:t>MMF connectors can be classified by the number of fibers they connect</a:t>
            </a:r>
          </a:p>
          <a:p>
            <a:r>
              <a:rPr lang="en-US" altLang="zh-CN" dirty="0"/>
              <a:t>SMF connectors are classified by size and shape of the ferrule</a:t>
            </a:r>
          </a:p>
          <a:p>
            <a:r>
              <a:rPr lang="en-US" altLang="zh-CN" dirty="0"/>
              <a:t>The </a:t>
            </a:r>
            <a:r>
              <a:rPr lang="en-US" altLang="zh-CN" b="1" dirty="0"/>
              <a:t>ferrule</a:t>
            </a:r>
            <a:r>
              <a:rPr lang="en-US" altLang="zh-CN" dirty="0"/>
              <a:t> is the extended tip of a connector that makes contact with the receptacle in the jack</a:t>
            </a:r>
          </a:p>
          <a:p>
            <a:r>
              <a:rPr lang="en-US" altLang="zh-CN" dirty="0"/>
              <a:t>Shapes and polishes used by SMF ferrules to reduce back reflection include the following:</a:t>
            </a:r>
          </a:p>
          <a:p>
            <a:pPr lvl="1"/>
            <a:r>
              <a:rPr lang="en-US" altLang="zh-CN" b="1" dirty="0"/>
              <a:t>Ultra Polished Connector (UPC)</a:t>
            </a:r>
          </a:p>
          <a:p>
            <a:pPr lvl="1"/>
            <a:r>
              <a:rPr lang="en-US" altLang="zh-CN" b="1" dirty="0"/>
              <a:t>Angle Polished Connector (APC)</a:t>
            </a:r>
          </a:p>
          <a:p>
            <a:r>
              <a:rPr lang="en-US" altLang="zh-CN" dirty="0"/>
              <a:t>SMF connectors are typically available with a 1.25-mm ferrule or a 2.5-mm ferrule</a:t>
            </a:r>
          </a:p>
          <a:p>
            <a:pPr lvl="1"/>
            <a:r>
              <a:rPr lang="en-US" altLang="zh-CN" dirty="0"/>
              <a:t>The most common 1.25-mm connector is the </a:t>
            </a:r>
            <a:r>
              <a:rPr lang="en-US" altLang="zh-CN" b="1" dirty="0"/>
              <a:t>LC (local connector)</a:t>
            </a:r>
          </a:p>
          <a:p>
            <a:pPr lvl="1"/>
            <a:r>
              <a:rPr lang="en-US" altLang="zh-CN" dirty="0"/>
              <a:t>Two 2.5-mm connectors are the </a:t>
            </a:r>
            <a:r>
              <a:rPr lang="en-US" altLang="zh-CN" b="1" dirty="0"/>
              <a:t>SC (standard connector) </a:t>
            </a:r>
            <a:r>
              <a:rPr lang="en-US" altLang="zh-CN" dirty="0"/>
              <a:t>and </a:t>
            </a:r>
            <a:r>
              <a:rPr lang="en-US" altLang="zh-CN" b="1" dirty="0"/>
              <a:t>ST (straight tip)</a:t>
            </a:r>
          </a:p>
          <a:p>
            <a:r>
              <a:rPr lang="en-US" altLang="zh-CN" dirty="0"/>
              <a:t>Most common MMF connector is the </a:t>
            </a:r>
            <a:r>
              <a:rPr lang="en-US" altLang="zh-CN" b="1" dirty="0"/>
              <a:t>MTRJ (mechanical transfer-registered jack)</a:t>
            </a:r>
          </a:p>
          <a:p>
            <a:endParaRPr lang="zh-CN" altLang="en-US" dirty="0"/>
          </a:p>
        </p:txBody>
      </p:sp>
    </p:spTree>
    <p:extLst>
      <p:ext uri="{BB962C8B-B14F-4D97-AF65-F5344CB8AC3E}">
        <p14:creationId xmlns:p14="http://schemas.microsoft.com/office/powerpoint/2010/main" val="2189584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Media Converters</a:t>
            </a:r>
            <a:endParaRPr lang="zh-CN" altLang="en-US" dirty="0"/>
          </a:p>
        </p:txBody>
      </p:sp>
      <p:sp>
        <p:nvSpPr>
          <p:cNvPr id="3" name="Text Placeholder 2"/>
          <p:cNvSpPr>
            <a:spLocks noGrp="1"/>
          </p:cNvSpPr>
          <p:nvPr>
            <p:ph type="body" sz="quarter" idx="17"/>
          </p:nvPr>
        </p:nvSpPr>
        <p:spPr/>
        <p:txBody>
          <a:bodyPr/>
          <a:lstStyle/>
          <a:p>
            <a:r>
              <a:rPr lang="en-US" altLang="zh-CN" dirty="0"/>
              <a:t>A </a:t>
            </a:r>
            <a:r>
              <a:rPr lang="en-US" altLang="zh-CN" b="1" dirty="0"/>
              <a:t>media converter </a:t>
            </a:r>
            <a:r>
              <a:rPr lang="en-US" altLang="zh-CN" dirty="0"/>
              <a:t>is hardware that enables networks or segments running on different media to interconnect and exchange signals</a:t>
            </a:r>
          </a:p>
          <a:p>
            <a:r>
              <a:rPr lang="en-US" altLang="zh-CN" dirty="0"/>
              <a:t>The media converter completes the physical connection and converts electrical signals from copper cable to light wave signals </a:t>
            </a:r>
          </a:p>
          <a:p>
            <a:pPr lvl="2"/>
            <a:r>
              <a:rPr lang="en-US" altLang="zh-CN" dirty="0"/>
              <a:t>Can also be used to convert networks using MMF with networks using SMF</a:t>
            </a:r>
          </a:p>
          <a:p>
            <a:endParaRPr lang="zh-CN" altLang="en-US" dirty="0"/>
          </a:p>
        </p:txBody>
      </p:sp>
    </p:spTree>
    <p:extLst>
      <p:ext uri="{BB962C8B-B14F-4D97-AF65-F5344CB8AC3E}">
        <p14:creationId xmlns:p14="http://schemas.microsoft.com/office/powerpoint/2010/main" val="4061723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Fiber Transceivers (1 of 2)</a:t>
            </a:r>
            <a:endParaRPr lang="zh-CN" altLang="en-US" dirty="0"/>
          </a:p>
        </p:txBody>
      </p:sp>
      <p:sp>
        <p:nvSpPr>
          <p:cNvPr id="3" name="Text Placeholder 2"/>
          <p:cNvSpPr>
            <a:spLocks noGrp="1"/>
          </p:cNvSpPr>
          <p:nvPr>
            <p:ph type="body" sz="quarter" idx="17"/>
          </p:nvPr>
        </p:nvSpPr>
        <p:spPr/>
        <p:txBody>
          <a:bodyPr/>
          <a:lstStyle/>
          <a:p>
            <a:r>
              <a:rPr lang="en-US" altLang="zh-CN" dirty="0"/>
              <a:t>Some switches allow you to change and upgrade its interfaces</a:t>
            </a:r>
          </a:p>
          <a:p>
            <a:pPr lvl="1"/>
            <a:r>
              <a:rPr lang="en-US" altLang="zh-CN" dirty="0"/>
              <a:t>They contain sockets where one of many types of modular interfaces, called </a:t>
            </a:r>
            <a:r>
              <a:rPr lang="en-US" altLang="zh-CN" b="1" dirty="0"/>
              <a:t>transceivers</a:t>
            </a:r>
            <a:r>
              <a:rPr lang="en-US" altLang="zh-CN" dirty="0"/>
              <a:t>, can be plugged in</a:t>
            </a:r>
          </a:p>
          <a:p>
            <a:r>
              <a:rPr lang="en-US" altLang="zh-CN" dirty="0"/>
              <a:t>GBIC, pronounced </a:t>
            </a:r>
            <a:r>
              <a:rPr lang="en-US" altLang="zh-CN" i="1" dirty="0"/>
              <a:t>jee-bick</a:t>
            </a:r>
            <a:r>
              <a:rPr lang="en-US" altLang="zh-CN" dirty="0"/>
              <a:t>, was a standard type of transceiver designed for Gigabit Ethernet connections</a:t>
            </a:r>
          </a:p>
          <a:p>
            <a:r>
              <a:rPr lang="en-US" altLang="zh-CN" dirty="0"/>
              <a:t>Newer transceivers that have made the GBIC obsolete include the following:</a:t>
            </a:r>
          </a:p>
          <a:p>
            <a:pPr lvl="1"/>
            <a:r>
              <a:rPr lang="en-US" altLang="zh-CN" b="1" dirty="0"/>
              <a:t>SFP (small form-factor pluggable)</a:t>
            </a:r>
          </a:p>
          <a:p>
            <a:pPr lvl="1"/>
            <a:r>
              <a:rPr lang="en-US" altLang="zh-CN" b="1" dirty="0"/>
              <a:t>XFP (10 Gigabit small form-factor pluggable)</a:t>
            </a:r>
          </a:p>
          <a:p>
            <a:pPr lvl="1"/>
            <a:r>
              <a:rPr lang="en-US" altLang="zh-CN" b="1" dirty="0"/>
              <a:t>SFP+</a:t>
            </a:r>
          </a:p>
          <a:p>
            <a:pPr lvl="1"/>
            <a:r>
              <a:rPr lang="en-US" altLang="zh-CN" b="1" dirty="0"/>
              <a:t>QSFP (quad small form-factor pluggable)</a:t>
            </a:r>
          </a:p>
          <a:p>
            <a:pPr lvl="1"/>
            <a:r>
              <a:rPr lang="en-US" altLang="zh-CN" b="1" dirty="0"/>
              <a:t>QSFP+</a:t>
            </a:r>
          </a:p>
          <a:p>
            <a:pPr lvl="1"/>
            <a:r>
              <a:rPr lang="en-US" altLang="zh-CN" b="1" dirty="0"/>
              <a:t>CFP (centum form-factor pluggable)</a:t>
            </a:r>
          </a:p>
          <a:p>
            <a:endParaRPr lang="zh-CN" altLang="en-US" dirty="0"/>
          </a:p>
        </p:txBody>
      </p:sp>
    </p:spTree>
    <p:extLst>
      <p:ext uri="{BB962C8B-B14F-4D97-AF65-F5344CB8AC3E}">
        <p14:creationId xmlns:p14="http://schemas.microsoft.com/office/powerpoint/2010/main" val="16506477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Fiber Transceivers (2 of 2)</a:t>
            </a:r>
            <a:endParaRPr lang="zh-CN" altLang="en-US" dirty="0"/>
          </a:p>
        </p:txBody>
      </p:sp>
      <p:sp>
        <p:nvSpPr>
          <p:cNvPr id="3" name="Text Placeholder 2"/>
          <p:cNvSpPr>
            <a:spLocks noGrp="1"/>
          </p:cNvSpPr>
          <p:nvPr>
            <p:ph type="body" sz="quarter" idx="17"/>
          </p:nvPr>
        </p:nvSpPr>
        <p:spPr/>
        <p:txBody>
          <a:bodyPr/>
          <a:lstStyle/>
          <a:p>
            <a:r>
              <a:rPr lang="en-US" altLang="zh-CN" dirty="0"/>
              <a:t>To avoid using the incorrect transceiver, you must pair these devices based on supported speeds and protocols</a:t>
            </a:r>
          </a:p>
          <a:p>
            <a:r>
              <a:rPr lang="en-US" altLang="zh-CN" dirty="0"/>
              <a:t>Installing a transceiver can be achieved by sliding the transceiver into a socket on the back of the connectivity device</a:t>
            </a:r>
          </a:p>
          <a:p>
            <a:pPr lvl="1"/>
            <a:r>
              <a:rPr lang="en-US" altLang="zh-CN" dirty="0"/>
              <a:t>Most transceivers come with a tab or latch system and keyed so that they will slide into the socket when aligned properly</a:t>
            </a:r>
          </a:p>
          <a:p>
            <a:endParaRPr lang="zh-CN" altLang="en-US" dirty="0"/>
          </a:p>
        </p:txBody>
      </p:sp>
    </p:spTree>
    <p:extLst>
      <p:ext uri="{BB962C8B-B14F-4D97-AF65-F5344CB8AC3E}">
        <p14:creationId xmlns:p14="http://schemas.microsoft.com/office/powerpoint/2010/main" val="40511912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Ethernet Standards for Fiber-Optic Cable</a:t>
            </a:r>
            <a:endParaRPr lang="zh-CN" altLang="en-US" dirty="0"/>
          </a:p>
        </p:txBody>
      </p:sp>
      <p:sp>
        <p:nvSpPr>
          <p:cNvPr id="3" name="Text Placeholder 2"/>
          <p:cNvSpPr>
            <a:spLocks noGrp="1"/>
          </p:cNvSpPr>
          <p:nvPr>
            <p:ph type="body" sz="quarter" idx="17"/>
          </p:nvPr>
        </p:nvSpPr>
        <p:spPr/>
        <p:txBody>
          <a:bodyPr/>
          <a:lstStyle/>
          <a:p>
            <a:r>
              <a:rPr lang="en-US" altLang="zh-CN" dirty="0"/>
              <a:t>Important details about Ethernet standards include the following:	</a:t>
            </a:r>
          </a:p>
          <a:p>
            <a:pPr lvl="1"/>
            <a:r>
              <a:rPr lang="en-US" altLang="zh-CN" dirty="0"/>
              <a:t>100BASE-SX is a low-cost solution for Fast Ethernet and uses a short 850-nanometer wavelength light signal</a:t>
            </a:r>
          </a:p>
          <a:p>
            <a:pPr lvl="1"/>
            <a:r>
              <a:rPr lang="en-US" altLang="zh-CN" dirty="0"/>
              <a:t>100BASE-FX also offers Fast Ethernet speeds, uses a longer wavelength, and is rated up to 2 kilometers</a:t>
            </a:r>
          </a:p>
          <a:p>
            <a:pPr lvl="1"/>
            <a:r>
              <a:rPr lang="en-US" altLang="zh-CN" dirty="0"/>
              <a:t>1000BASE-SX is a form of Gigabit Ethernet and uses short wavelengths of 850 nanometers</a:t>
            </a:r>
          </a:p>
          <a:p>
            <a:pPr lvl="1"/>
            <a:r>
              <a:rPr lang="en-US" altLang="zh-CN" dirty="0"/>
              <a:t>1000BASE-LX is the more common fiber version of Gigabit Ethernet and uses long wavelengths or 1300 nanometers</a:t>
            </a:r>
          </a:p>
          <a:p>
            <a:pPr lvl="1"/>
            <a:r>
              <a:rPr lang="en-US" altLang="zh-CN" dirty="0"/>
              <a:t>10GBASE-SR is the “short range” standard for 10-Gigabit Ethernet</a:t>
            </a:r>
          </a:p>
          <a:p>
            <a:pPr lvl="1"/>
            <a:r>
              <a:rPr lang="en-US" altLang="zh-CN" dirty="0"/>
              <a:t>10GBASE-LR uses lasers emitting 1310 nanometer light</a:t>
            </a:r>
            <a:endParaRPr lang="zh-CN" altLang="en-US" dirty="0"/>
          </a:p>
        </p:txBody>
      </p:sp>
    </p:spTree>
    <p:extLst>
      <p:ext uri="{BB962C8B-B14F-4D97-AF65-F5344CB8AC3E}">
        <p14:creationId xmlns:p14="http://schemas.microsoft.com/office/powerpoint/2010/main" val="4073244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Common Fiber-Cable Problems</a:t>
            </a:r>
            <a:endParaRPr lang="zh-CN" altLang="en-US" dirty="0"/>
          </a:p>
        </p:txBody>
      </p:sp>
      <p:sp>
        <p:nvSpPr>
          <p:cNvPr id="3" name="Text Placeholder 2"/>
          <p:cNvSpPr>
            <a:spLocks noGrp="1"/>
          </p:cNvSpPr>
          <p:nvPr>
            <p:ph type="body" sz="quarter" idx="17"/>
          </p:nvPr>
        </p:nvSpPr>
        <p:spPr/>
        <p:txBody>
          <a:bodyPr/>
          <a:lstStyle/>
          <a:p>
            <a:r>
              <a:rPr lang="en-US" altLang="zh-CN" b="1" dirty="0"/>
              <a:t>Fiber type mismatch </a:t>
            </a:r>
            <a:r>
              <a:rPr lang="en-US" altLang="zh-CN" dirty="0"/>
              <a:t>is actually more of a fiber core mismatch</a:t>
            </a:r>
          </a:p>
          <a:p>
            <a:pPr lvl="1"/>
            <a:r>
              <a:rPr lang="en-US" altLang="zh-CN" dirty="0"/>
              <a:t>Even same-mode cables can be mismatched if the cores have different widths</a:t>
            </a:r>
          </a:p>
          <a:p>
            <a:r>
              <a:rPr lang="en-US" altLang="zh-CN" b="1" dirty="0"/>
              <a:t>Wavelength mismatch </a:t>
            </a:r>
            <a:r>
              <a:rPr lang="en-US" altLang="zh-CN" dirty="0"/>
              <a:t>occurs when transmissions are optimized for one type of cable but sent over a different type of cable</a:t>
            </a:r>
          </a:p>
          <a:p>
            <a:r>
              <a:rPr lang="en-US" altLang="zh-CN" b="1" dirty="0"/>
              <a:t>Dirty connectors </a:t>
            </a:r>
          </a:p>
          <a:p>
            <a:pPr lvl="1"/>
            <a:r>
              <a:rPr lang="en-US" altLang="zh-CN" dirty="0"/>
              <a:t>If fiber connectors get dirty, signal loss and other errors can start to cause problems</a:t>
            </a:r>
          </a:p>
          <a:p>
            <a:r>
              <a:rPr lang="en-US" altLang="zh-CN" b="1" dirty="0"/>
              <a:t>Link loss </a:t>
            </a:r>
            <a:r>
              <a:rPr lang="en-US" altLang="zh-CN" dirty="0"/>
              <a:t>– the power of a light signal emitted at one end of a connection is subjected to many losses along its way to the other end</a:t>
            </a:r>
          </a:p>
          <a:p>
            <a:pPr lvl="1"/>
            <a:r>
              <a:rPr lang="en-US" altLang="zh-CN" dirty="0"/>
              <a:t>These include losses from distance along the cable, losses from multiplexing, and losses from imperfect connections, patches, or splices</a:t>
            </a:r>
          </a:p>
          <a:p>
            <a:endParaRPr lang="zh-CN" altLang="en-US" dirty="0"/>
          </a:p>
        </p:txBody>
      </p:sp>
    </p:spTree>
    <p:extLst>
      <p:ext uri="{BB962C8B-B14F-4D97-AF65-F5344CB8AC3E}">
        <p14:creationId xmlns:p14="http://schemas.microsoft.com/office/powerpoint/2010/main" val="9636962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Cable Troubleshooting Tools</a:t>
            </a:r>
            <a:endParaRPr lang="zh-CN" altLang="en-US" dirty="0"/>
          </a:p>
        </p:txBody>
      </p:sp>
      <p:sp>
        <p:nvSpPr>
          <p:cNvPr id="3" name="Text Placeholder 2"/>
          <p:cNvSpPr>
            <a:spLocks noGrp="1"/>
          </p:cNvSpPr>
          <p:nvPr>
            <p:ph type="body" sz="quarter" idx="17"/>
          </p:nvPr>
        </p:nvSpPr>
        <p:spPr/>
        <p:txBody>
          <a:bodyPr/>
          <a:lstStyle/>
          <a:p>
            <a:r>
              <a:rPr lang="en-US" altLang="zh-CN" dirty="0"/>
              <a:t>You can start troubleshooting a network connection problem by checking the network connection LED status indicator lights</a:t>
            </a:r>
          </a:p>
          <a:p>
            <a:pPr lvl="1"/>
            <a:r>
              <a:rPr lang="en-US" altLang="zh-CN" dirty="0"/>
              <a:t>A steady light indicates connectivity</a:t>
            </a:r>
          </a:p>
          <a:p>
            <a:pPr lvl="1"/>
            <a:r>
              <a:rPr lang="en-US" altLang="zh-CN" dirty="0"/>
              <a:t>A blinking light indicates activity</a:t>
            </a:r>
          </a:p>
          <a:p>
            <a:pPr lvl="1"/>
            <a:r>
              <a:rPr lang="en-US" altLang="zh-CN" dirty="0"/>
              <a:t>A red or amber light might indicate a problem</a:t>
            </a:r>
          </a:p>
          <a:p>
            <a:r>
              <a:rPr lang="en-US" altLang="zh-CN" dirty="0"/>
              <a:t>If a cabling issue is suspected, you need to know which tools are designed to analyze and isolate problems</a:t>
            </a:r>
          </a:p>
          <a:p>
            <a:pPr lvl="1"/>
            <a:endParaRPr lang="en-US" altLang="zh-CN" dirty="0"/>
          </a:p>
          <a:p>
            <a:endParaRPr lang="zh-CN" altLang="en-US" dirty="0"/>
          </a:p>
        </p:txBody>
      </p:sp>
    </p:spTree>
    <p:extLst>
      <p:ext uri="{BB962C8B-B14F-4D97-AF65-F5344CB8AC3E}">
        <p14:creationId xmlns:p14="http://schemas.microsoft.com/office/powerpoint/2010/main" val="3174822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Frequency, Bandwidth, and Throughput</a:t>
            </a:r>
            <a:endParaRPr lang="zh-CN" altLang="en-US" dirty="0"/>
          </a:p>
        </p:txBody>
      </p:sp>
      <p:sp>
        <p:nvSpPr>
          <p:cNvPr id="3" name="Text Placeholder 2"/>
          <p:cNvSpPr>
            <a:spLocks noGrp="1"/>
          </p:cNvSpPr>
          <p:nvPr>
            <p:ph type="body" sz="quarter" idx="17"/>
          </p:nvPr>
        </p:nvSpPr>
        <p:spPr/>
        <p:txBody>
          <a:bodyPr/>
          <a:lstStyle/>
          <a:p>
            <a:r>
              <a:rPr lang="en-US" altLang="zh-CN" b="1" dirty="0"/>
              <a:t>Frequency</a:t>
            </a:r>
            <a:r>
              <a:rPr lang="en-US" altLang="zh-CN" dirty="0"/>
              <a:t> is typically measured in MHz or GHz, which indicates the number of times in a second that an electrical signal can change states</a:t>
            </a:r>
          </a:p>
          <a:p>
            <a:r>
              <a:rPr lang="en-US" altLang="zh-CN" b="1" dirty="0"/>
              <a:t>Bandwidth</a:t>
            </a:r>
            <a:r>
              <a:rPr lang="en-US" altLang="zh-CN" dirty="0"/>
              <a:t> is the amount of data that could be theoretically transmitted during a given period of time</a:t>
            </a:r>
          </a:p>
          <a:p>
            <a:r>
              <a:rPr lang="en-US" altLang="zh-CN" b="1" dirty="0"/>
              <a:t>Throughput</a:t>
            </a:r>
            <a:r>
              <a:rPr lang="en-US" altLang="zh-CN" dirty="0"/>
              <a:t> is the measure of how much data is actually transmitted during given time period</a:t>
            </a:r>
          </a:p>
          <a:p>
            <a:r>
              <a:rPr lang="en-US" altLang="zh-CN" dirty="0"/>
              <a:t>New technologies such as modulation (sending data over an analog signal) and encoding (converting data into a digital signal for transmission) offer methods for increasing theoretical bandwidth and effective data throughput given the same maximum frequency</a:t>
            </a:r>
          </a:p>
          <a:p>
            <a:endParaRPr lang="zh-CN" altLang="en-US" dirty="0"/>
          </a:p>
        </p:txBody>
      </p:sp>
    </p:spTree>
    <p:extLst>
      <p:ext uri="{BB962C8B-B14F-4D97-AF65-F5344CB8AC3E}">
        <p14:creationId xmlns:p14="http://schemas.microsoft.com/office/powerpoint/2010/main" val="11318775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Toner and Probe Kit</a:t>
            </a:r>
            <a:endParaRPr lang="zh-CN" altLang="en-US" dirty="0"/>
          </a:p>
        </p:txBody>
      </p:sp>
      <p:sp>
        <p:nvSpPr>
          <p:cNvPr id="3" name="Text Placeholder 2"/>
          <p:cNvSpPr>
            <a:spLocks noGrp="1"/>
          </p:cNvSpPr>
          <p:nvPr>
            <p:ph type="body" sz="quarter" idx="17"/>
          </p:nvPr>
        </p:nvSpPr>
        <p:spPr/>
        <p:txBody>
          <a:bodyPr/>
          <a:lstStyle/>
          <a:p>
            <a:r>
              <a:rPr lang="en-US" altLang="zh-CN" b="1" dirty="0"/>
              <a:t>Tone generator (toner)</a:t>
            </a:r>
            <a:r>
              <a:rPr lang="en-US" altLang="zh-CN" dirty="0"/>
              <a:t> is a small electronic device that issues a signal on a wire pair</a:t>
            </a:r>
          </a:p>
          <a:p>
            <a:r>
              <a:rPr lang="en-US" altLang="zh-CN" b="1" dirty="0"/>
              <a:t>Tone locator (probe) </a:t>
            </a:r>
            <a:r>
              <a:rPr lang="en-US" altLang="zh-CN" dirty="0"/>
              <a:t>is a device that emits a tone when electrical activity detected</a:t>
            </a:r>
          </a:p>
          <a:p>
            <a:r>
              <a:rPr lang="en-US" altLang="zh-CN" dirty="0"/>
              <a:t>Probe kit or toner probe is a generator and locator combination, sold as a set</a:t>
            </a:r>
          </a:p>
          <a:p>
            <a:r>
              <a:rPr lang="en-US" altLang="zh-CN" dirty="0"/>
              <a:t>Tone generators and tone locators are used to determine where wired pair terminates</a:t>
            </a:r>
          </a:p>
          <a:p>
            <a:pPr lvl="1"/>
            <a:r>
              <a:rPr lang="en-US" altLang="zh-CN" dirty="0"/>
              <a:t>They cannot be used to determine cable characteristics</a:t>
            </a:r>
          </a:p>
          <a:p>
            <a:endParaRPr lang="zh-CN" altLang="en-US" dirty="0"/>
          </a:p>
        </p:txBody>
      </p:sp>
    </p:spTree>
    <p:extLst>
      <p:ext uri="{BB962C8B-B14F-4D97-AF65-F5344CB8AC3E}">
        <p14:creationId xmlns:p14="http://schemas.microsoft.com/office/powerpoint/2010/main" val="38632104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Multimeter</a:t>
            </a:r>
            <a:endParaRPr lang="zh-CN" altLang="en-US" dirty="0"/>
          </a:p>
        </p:txBody>
      </p:sp>
      <p:sp>
        <p:nvSpPr>
          <p:cNvPr id="3" name="Text Placeholder 2"/>
          <p:cNvSpPr>
            <a:spLocks noGrp="1"/>
          </p:cNvSpPr>
          <p:nvPr>
            <p:ph type="body" sz="quarter" idx="17"/>
          </p:nvPr>
        </p:nvSpPr>
        <p:spPr/>
        <p:txBody>
          <a:bodyPr/>
          <a:lstStyle/>
          <a:p>
            <a:r>
              <a:rPr lang="en-US" altLang="zh-CN" dirty="0"/>
              <a:t>A </a:t>
            </a:r>
            <a:r>
              <a:rPr lang="en-US" altLang="zh-CN" b="1" dirty="0"/>
              <a:t>multimeter</a:t>
            </a:r>
            <a:r>
              <a:rPr lang="en-US" altLang="zh-CN" dirty="0"/>
              <a:t> measures electric circuit characteristics such as resistance, voltage, and impedance</a:t>
            </a:r>
          </a:p>
          <a:p>
            <a:r>
              <a:rPr lang="en-US" altLang="zh-CN" dirty="0"/>
              <a:t>Use a multimeter to do the following:</a:t>
            </a:r>
          </a:p>
          <a:p>
            <a:pPr lvl="1"/>
            <a:r>
              <a:rPr lang="en-US" altLang="zh-CN" dirty="0"/>
              <a:t>Measure voltage to verify cable is conducting electricity</a:t>
            </a:r>
          </a:p>
          <a:p>
            <a:pPr lvl="1"/>
            <a:r>
              <a:rPr lang="en-US" altLang="zh-CN" dirty="0"/>
              <a:t>Check for the presence of noise</a:t>
            </a:r>
          </a:p>
          <a:p>
            <a:pPr lvl="1"/>
            <a:r>
              <a:rPr lang="en-US" altLang="zh-CN" dirty="0"/>
              <a:t>Test for short or open circuits in the wire</a:t>
            </a:r>
          </a:p>
          <a:p>
            <a:pPr lvl="2"/>
            <a:r>
              <a:rPr lang="en-US" altLang="zh-CN" dirty="0"/>
              <a:t>A </a:t>
            </a:r>
            <a:r>
              <a:rPr lang="en-US" altLang="zh-CN" b="1" dirty="0"/>
              <a:t>short circuit </a:t>
            </a:r>
            <a:r>
              <a:rPr lang="en-US" altLang="zh-CN" dirty="0"/>
              <a:t>is an unwanted connection</a:t>
            </a:r>
          </a:p>
          <a:p>
            <a:pPr lvl="2"/>
            <a:r>
              <a:rPr lang="en-US" altLang="zh-CN" dirty="0"/>
              <a:t>An </a:t>
            </a:r>
            <a:r>
              <a:rPr lang="en-US" altLang="zh-CN" b="1" dirty="0"/>
              <a:t>open circuit </a:t>
            </a:r>
            <a:r>
              <a:rPr lang="en-US" altLang="zh-CN" dirty="0"/>
              <a:t>is one where needed connections are missing </a:t>
            </a:r>
          </a:p>
          <a:p>
            <a:endParaRPr lang="en-US" altLang="zh-CN" dirty="0"/>
          </a:p>
          <a:p>
            <a:endParaRPr lang="zh-CN" altLang="en-US" dirty="0"/>
          </a:p>
        </p:txBody>
      </p:sp>
    </p:spTree>
    <p:extLst>
      <p:ext uri="{BB962C8B-B14F-4D97-AF65-F5344CB8AC3E}">
        <p14:creationId xmlns:p14="http://schemas.microsoft.com/office/powerpoint/2010/main" val="7773467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Cable Continuity Tester</a:t>
            </a:r>
            <a:endParaRPr lang="zh-CN" altLang="en-US" dirty="0"/>
          </a:p>
        </p:txBody>
      </p:sp>
      <p:sp>
        <p:nvSpPr>
          <p:cNvPr id="3" name="Text Placeholder 2"/>
          <p:cNvSpPr>
            <a:spLocks noGrp="1"/>
          </p:cNvSpPr>
          <p:nvPr>
            <p:ph type="body" sz="quarter" idx="17"/>
          </p:nvPr>
        </p:nvSpPr>
        <p:spPr/>
        <p:txBody>
          <a:bodyPr/>
          <a:lstStyle/>
          <a:p>
            <a:r>
              <a:rPr lang="en-US" altLang="zh-CN" b="1" dirty="0"/>
              <a:t>Cable continuity testers (cable testers) </a:t>
            </a:r>
            <a:r>
              <a:rPr lang="en-US" altLang="zh-CN" dirty="0"/>
              <a:t>test whether a cable carries a signal to destination</a:t>
            </a:r>
          </a:p>
          <a:p>
            <a:r>
              <a:rPr lang="en-US" altLang="zh-CN" dirty="0"/>
              <a:t>Copper-based cable tester consists of two parts:</a:t>
            </a:r>
          </a:p>
          <a:p>
            <a:pPr lvl="1"/>
            <a:r>
              <a:rPr lang="en-US" altLang="zh-CN" dirty="0"/>
              <a:t>A base unit generates voltage</a:t>
            </a:r>
          </a:p>
          <a:p>
            <a:pPr lvl="1"/>
            <a:r>
              <a:rPr lang="en-US" altLang="zh-CN" dirty="0"/>
              <a:t>A remote unit detects voltage</a:t>
            </a:r>
          </a:p>
          <a:p>
            <a:r>
              <a:rPr lang="en-US" altLang="zh-CN" dirty="0"/>
              <a:t>Most cable testers provide a series of lights and some emit an audible tone</a:t>
            </a:r>
          </a:p>
          <a:p>
            <a:pPr lvl="1"/>
            <a:r>
              <a:rPr lang="en-US" altLang="zh-CN" dirty="0"/>
              <a:t>They are used to signal pass/fail</a:t>
            </a:r>
          </a:p>
          <a:p>
            <a:r>
              <a:rPr lang="en-US" altLang="zh-CN" dirty="0"/>
              <a:t>Some continuity testers verify UTP, STP wires are paired correctly</a:t>
            </a:r>
          </a:p>
          <a:p>
            <a:pPr lvl="1"/>
            <a:r>
              <a:rPr lang="en-US" altLang="zh-CN" dirty="0"/>
              <a:t>Not reversed, crossed, or split</a:t>
            </a:r>
          </a:p>
          <a:p>
            <a:r>
              <a:rPr lang="en-US" altLang="zh-CN" dirty="0"/>
              <a:t>Fiber optic continuity testers issue light pulses on the fiber and determine whether pulses reach the other end</a:t>
            </a:r>
          </a:p>
          <a:p>
            <a:r>
              <a:rPr lang="en-US" altLang="zh-CN" dirty="0"/>
              <a:t>Most testers are portable, lightweight, and are inexpensive</a:t>
            </a:r>
          </a:p>
          <a:p>
            <a:endParaRPr lang="zh-CN" altLang="en-US" dirty="0"/>
          </a:p>
        </p:txBody>
      </p:sp>
    </p:spTree>
    <p:extLst>
      <p:ext uri="{BB962C8B-B14F-4D97-AF65-F5344CB8AC3E}">
        <p14:creationId xmlns:p14="http://schemas.microsoft.com/office/powerpoint/2010/main" val="32129589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Cable Performance Tester (1 of 2)</a:t>
            </a:r>
            <a:endParaRPr lang="zh-CN" altLang="en-US" dirty="0"/>
          </a:p>
        </p:txBody>
      </p:sp>
      <p:sp>
        <p:nvSpPr>
          <p:cNvPr id="3" name="Text Placeholder 2"/>
          <p:cNvSpPr>
            <a:spLocks noGrp="1"/>
          </p:cNvSpPr>
          <p:nvPr>
            <p:ph type="body" sz="quarter" idx="17"/>
          </p:nvPr>
        </p:nvSpPr>
        <p:spPr/>
        <p:txBody>
          <a:bodyPr/>
          <a:lstStyle/>
          <a:p>
            <a:r>
              <a:rPr lang="en-US" altLang="zh-CN" dirty="0"/>
              <a:t>A </a:t>
            </a:r>
            <a:r>
              <a:rPr lang="en-US" altLang="zh-CN" b="1" dirty="0"/>
              <a:t>cable performance tester</a:t>
            </a:r>
            <a:r>
              <a:rPr lang="en-US" altLang="zh-CN" dirty="0"/>
              <a:t>, line tester, or certifier performs similarly to continuity testers but can be used to:</a:t>
            </a:r>
          </a:p>
          <a:p>
            <a:pPr lvl="1"/>
            <a:r>
              <a:rPr lang="en-US" altLang="zh-CN" dirty="0"/>
              <a:t>Measure distance to a connectivity device, termination point, or cable fault</a:t>
            </a:r>
          </a:p>
          <a:p>
            <a:pPr lvl="1"/>
            <a:r>
              <a:rPr lang="en-US" altLang="zh-CN" dirty="0"/>
              <a:t>Measure attenuation</a:t>
            </a:r>
          </a:p>
          <a:p>
            <a:pPr lvl="1"/>
            <a:r>
              <a:rPr lang="en-US" altLang="zh-CN" dirty="0"/>
              <a:t>Measure NEXT (near end cross-talk)</a:t>
            </a:r>
          </a:p>
          <a:p>
            <a:pPr lvl="1"/>
            <a:r>
              <a:rPr lang="en-US" altLang="zh-CN" dirty="0"/>
              <a:t>Measure termination resistance and impedance</a:t>
            </a:r>
          </a:p>
          <a:p>
            <a:pPr lvl="1"/>
            <a:r>
              <a:rPr lang="en-US" altLang="zh-CN" dirty="0"/>
              <a:t>Issue pass/fail ratings for Cat 3-7 standards</a:t>
            </a:r>
          </a:p>
          <a:p>
            <a:pPr lvl="1"/>
            <a:r>
              <a:rPr lang="en-US" altLang="zh-CN" dirty="0"/>
              <a:t>Store and print results or save to a computer database</a:t>
            </a:r>
          </a:p>
          <a:p>
            <a:pPr lvl="1"/>
            <a:r>
              <a:rPr lang="en-US" altLang="zh-CN" dirty="0"/>
              <a:t>Graphically depict attenuation and cross-talk</a:t>
            </a:r>
          </a:p>
          <a:p>
            <a:endParaRPr lang="zh-CN" altLang="en-US" dirty="0"/>
          </a:p>
        </p:txBody>
      </p:sp>
    </p:spTree>
    <p:extLst>
      <p:ext uri="{BB962C8B-B14F-4D97-AF65-F5344CB8AC3E}">
        <p14:creationId xmlns:p14="http://schemas.microsoft.com/office/powerpoint/2010/main" val="25825395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Cable Performance Tester (2 of 2)</a:t>
            </a:r>
            <a:endParaRPr lang="zh-CN" altLang="en-US" dirty="0"/>
          </a:p>
        </p:txBody>
      </p:sp>
      <p:sp>
        <p:nvSpPr>
          <p:cNvPr id="3" name="Text Placeholder 2"/>
          <p:cNvSpPr>
            <a:spLocks noGrp="1"/>
          </p:cNvSpPr>
          <p:nvPr>
            <p:ph type="body" sz="quarter" idx="17"/>
          </p:nvPr>
        </p:nvSpPr>
        <p:spPr/>
        <p:txBody>
          <a:bodyPr/>
          <a:lstStyle/>
          <a:p>
            <a:r>
              <a:rPr lang="en-US" altLang="zh-CN" dirty="0"/>
              <a:t>A </a:t>
            </a:r>
            <a:r>
              <a:rPr lang="en-US" altLang="zh-CN" b="1" dirty="0"/>
              <a:t>TDR (time domain reflectometer) </a:t>
            </a:r>
            <a:r>
              <a:rPr lang="en-US" altLang="zh-CN" dirty="0"/>
              <a:t>issues a signal then measures the way the signal bounces back to the TDR</a:t>
            </a:r>
          </a:p>
          <a:p>
            <a:pPr lvl="1"/>
            <a:r>
              <a:rPr lang="en-US" altLang="zh-CN" dirty="0"/>
              <a:t>Indicates distance between nodes</a:t>
            </a:r>
          </a:p>
          <a:p>
            <a:pPr lvl="1"/>
            <a:r>
              <a:rPr lang="en-US" altLang="zh-CN" dirty="0"/>
              <a:t>Indicates whether terminators are properly installed and functional</a:t>
            </a:r>
          </a:p>
          <a:p>
            <a:r>
              <a:rPr lang="en-US" altLang="zh-CN" b="1" dirty="0"/>
              <a:t>OTDRs (optical time domain reflectometers) </a:t>
            </a:r>
            <a:r>
              <a:rPr lang="en-US" altLang="zh-CN" dirty="0"/>
              <a:t>measure fiber length</a:t>
            </a:r>
          </a:p>
          <a:p>
            <a:r>
              <a:rPr lang="en-US" altLang="zh-CN" dirty="0"/>
              <a:t>OTDRs also determine faulty splice locations, breaks, connectors, bends and measure attenuation over cable</a:t>
            </a:r>
          </a:p>
          <a:p>
            <a:r>
              <a:rPr lang="en-US" altLang="zh-CN" dirty="0"/>
              <a:t>They can measure attenuation over the cable</a:t>
            </a:r>
          </a:p>
          <a:p>
            <a:r>
              <a:rPr lang="en-US" altLang="zh-CN" dirty="0"/>
              <a:t>OTDRs can be expensive</a:t>
            </a:r>
          </a:p>
          <a:p>
            <a:endParaRPr lang="en-US" altLang="zh-CN" dirty="0"/>
          </a:p>
        </p:txBody>
      </p:sp>
    </p:spTree>
    <p:extLst>
      <p:ext uri="{BB962C8B-B14F-4D97-AF65-F5344CB8AC3E}">
        <p14:creationId xmlns:p14="http://schemas.microsoft.com/office/powerpoint/2010/main" val="12675636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OPM (Optical Power Meter)</a:t>
            </a:r>
            <a:endParaRPr lang="zh-CN" altLang="en-US" dirty="0"/>
          </a:p>
        </p:txBody>
      </p:sp>
      <p:sp>
        <p:nvSpPr>
          <p:cNvPr id="3" name="Text Placeholder 2"/>
          <p:cNvSpPr>
            <a:spLocks noGrp="1"/>
          </p:cNvSpPr>
          <p:nvPr>
            <p:ph type="body" sz="quarter" idx="17"/>
          </p:nvPr>
        </p:nvSpPr>
        <p:spPr/>
        <p:txBody>
          <a:bodyPr/>
          <a:lstStyle/>
          <a:p>
            <a:r>
              <a:rPr lang="en-US" altLang="zh-CN" dirty="0"/>
              <a:t>An </a:t>
            </a:r>
            <a:r>
              <a:rPr lang="en-US" altLang="zh-CN" b="1" dirty="0"/>
              <a:t>OPM (Optical Power Meter)</a:t>
            </a:r>
            <a:r>
              <a:rPr lang="en-US" altLang="zh-CN" dirty="0"/>
              <a:t>,</a:t>
            </a:r>
            <a:r>
              <a:rPr lang="en-US" altLang="zh-CN" b="1" dirty="0"/>
              <a:t> </a:t>
            </a:r>
            <a:r>
              <a:rPr lang="en-US" altLang="zh-CN" dirty="0"/>
              <a:t>also called a light meter, measures the amount of light power transmitted on a fiber-optic line</a:t>
            </a:r>
          </a:p>
          <a:p>
            <a:r>
              <a:rPr lang="en-US" altLang="zh-CN" dirty="0"/>
              <a:t>An OPM must be calibrated precisely, following highly accurate optical power standards</a:t>
            </a:r>
          </a:p>
          <a:p>
            <a:pPr lvl="1"/>
            <a:r>
              <a:rPr lang="en-US" altLang="zh-CN" dirty="0"/>
              <a:t>The surrounding room temperature, connection type, and the skill of the technician all affect the final test results</a:t>
            </a:r>
          </a:p>
          <a:p>
            <a:endParaRPr lang="zh-CN" altLang="en-US" dirty="0"/>
          </a:p>
        </p:txBody>
      </p:sp>
    </p:spTree>
    <p:extLst>
      <p:ext uri="{BB962C8B-B14F-4D97-AF65-F5344CB8AC3E}">
        <p14:creationId xmlns:p14="http://schemas.microsoft.com/office/powerpoint/2010/main" val="1685546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 Activity 5-2 </a:t>
            </a:r>
          </a:p>
        </p:txBody>
      </p:sp>
      <p:sp>
        <p:nvSpPr>
          <p:cNvPr id="2" name="Text Placeholder 1"/>
          <p:cNvSpPr>
            <a:spLocks noGrp="1"/>
          </p:cNvSpPr>
          <p:nvPr>
            <p:ph type="body" sz="quarter" idx="15"/>
          </p:nvPr>
        </p:nvSpPr>
        <p:spPr/>
        <p:txBody>
          <a:bodyPr/>
          <a:lstStyle/>
          <a:p>
            <a:r>
              <a:rPr lang="en-US" dirty="0"/>
              <a:t>Which tool could you use to test a twisted-pair cable’s pinout?</a:t>
            </a:r>
          </a:p>
          <a:p>
            <a:pPr marL="457200" indent="-457200">
              <a:buAutoNum type="alphaLcPeriod"/>
            </a:pPr>
            <a:r>
              <a:rPr lang="en-US" dirty="0"/>
              <a:t>OTDR</a:t>
            </a:r>
          </a:p>
          <a:p>
            <a:pPr marL="457200" indent="-457200">
              <a:buFont typeface="Arial" panose="020B0604020202020204" pitchFamily="34" charset="0"/>
              <a:buAutoNum type="alphaLcPeriod"/>
            </a:pPr>
            <a:r>
              <a:rPr lang="en-US" dirty="0"/>
              <a:t>Toner probe</a:t>
            </a:r>
          </a:p>
          <a:p>
            <a:pPr marL="457200" indent="-457200">
              <a:buFont typeface="Arial" panose="020B0604020202020204" pitchFamily="34" charset="0"/>
              <a:buAutoNum type="alphaLcPeriod"/>
            </a:pPr>
            <a:r>
              <a:rPr lang="en-US" dirty="0"/>
              <a:t>OPM</a:t>
            </a:r>
          </a:p>
          <a:p>
            <a:pPr marL="457200" indent="-457200">
              <a:buFont typeface="Arial" panose="020B0604020202020204" pitchFamily="34" charset="0"/>
              <a:buAutoNum type="alphaLcPeriod"/>
            </a:pPr>
            <a:r>
              <a:rPr lang="en-US" dirty="0"/>
              <a:t>Continuity tester</a:t>
            </a:r>
          </a:p>
        </p:txBody>
      </p:sp>
    </p:spTree>
    <p:extLst>
      <p:ext uri="{BB962C8B-B14F-4D97-AF65-F5344CB8AC3E}">
        <p14:creationId xmlns:p14="http://schemas.microsoft.com/office/powerpoint/2010/main" val="15095346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 Activity 2-2: Answer</a:t>
            </a:r>
          </a:p>
        </p:txBody>
      </p:sp>
      <p:sp>
        <p:nvSpPr>
          <p:cNvPr id="2" name="Text Placeholder 1"/>
          <p:cNvSpPr>
            <a:spLocks noGrp="1"/>
          </p:cNvSpPr>
          <p:nvPr>
            <p:ph type="body" sz="quarter" idx="15"/>
          </p:nvPr>
        </p:nvSpPr>
        <p:spPr/>
        <p:txBody>
          <a:bodyPr/>
          <a:lstStyle/>
          <a:p>
            <a:r>
              <a:rPr lang="en-US" dirty="0"/>
              <a:t>Which tool could you use to test a twisted-pair cable’s pinout?</a:t>
            </a:r>
          </a:p>
          <a:p>
            <a:pPr>
              <a:spcBef>
                <a:spcPts val="600"/>
              </a:spcBef>
              <a:spcAft>
                <a:spcPts val="600"/>
              </a:spcAft>
            </a:pPr>
            <a:endParaRPr lang="en-US" b="1" dirty="0"/>
          </a:p>
          <a:p>
            <a:pPr>
              <a:spcBef>
                <a:spcPts val="600"/>
              </a:spcBef>
              <a:spcAft>
                <a:spcPts val="600"/>
              </a:spcAft>
            </a:pPr>
            <a:r>
              <a:rPr lang="en-US" b="1" dirty="0"/>
              <a:t>Answer: d. Continuity tester</a:t>
            </a:r>
          </a:p>
          <a:p>
            <a:pPr>
              <a:spcBef>
                <a:spcPts val="600"/>
              </a:spcBef>
              <a:spcAft>
                <a:spcPts val="600"/>
              </a:spcAft>
            </a:pPr>
            <a:r>
              <a:rPr lang="en-US" b="1" dirty="0"/>
              <a:t>Some continuity testers will verify that the wires in a UTP or STP cable are paired correctly following TIA/EIA 568 standards. OTDRs and OPMs are used to test fiber-optic cables. A toner probe can help determine where a wire, possibly out of hundreds, terminates.</a:t>
            </a:r>
          </a:p>
        </p:txBody>
      </p:sp>
    </p:spTree>
    <p:extLst>
      <p:ext uri="{BB962C8B-B14F-4D97-AF65-F5344CB8AC3E}">
        <p14:creationId xmlns:p14="http://schemas.microsoft.com/office/powerpoint/2010/main" val="32826240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2" name="Text Placeholder 1"/>
          <p:cNvSpPr>
            <a:spLocks noGrp="1"/>
          </p:cNvSpPr>
          <p:nvPr>
            <p:ph type="body" sz="quarter" idx="15"/>
          </p:nvPr>
        </p:nvSpPr>
        <p:spPr/>
        <p:txBody>
          <a:bodyPr/>
          <a:lstStyle/>
          <a:p>
            <a:pPr>
              <a:lnSpc>
                <a:spcPct val="100000"/>
              </a:lnSpc>
              <a:spcBef>
                <a:spcPts val="1800"/>
              </a:spcBef>
            </a:pPr>
            <a:r>
              <a:rPr lang="en-US" dirty="0"/>
              <a:t>Now that the lesson has ended, you should be able to:</a:t>
            </a:r>
          </a:p>
          <a:p>
            <a:pPr marL="342900" indent="-342900">
              <a:lnSpc>
                <a:spcPct val="100000"/>
              </a:lnSpc>
              <a:spcBef>
                <a:spcPts val="0"/>
              </a:spcBef>
              <a:buFont typeface="Arial" panose="020B0604020202020204" pitchFamily="34" charset="0"/>
              <a:buChar char="•"/>
            </a:pPr>
            <a:r>
              <a:rPr lang="en-US" altLang="zh-CN" dirty="0">
                <a:latin typeface="Arial"/>
                <a:cs typeface="Arial"/>
              </a:rPr>
              <a:t>Explain basic data transmission concepts, including frequency, bandwidth, throughput, multiplexing, and common transmission flaws</a:t>
            </a:r>
          </a:p>
          <a:p>
            <a:pPr marL="342900" indent="-342900">
              <a:lnSpc>
                <a:spcPct val="100000"/>
              </a:lnSpc>
              <a:spcBef>
                <a:spcPts val="0"/>
              </a:spcBef>
              <a:buFont typeface="Arial" panose="020B0604020202020204" pitchFamily="34" charset="0"/>
              <a:buChar char="•"/>
            </a:pPr>
            <a:r>
              <a:rPr lang="en-US" dirty="0">
                <a:latin typeface="Arial"/>
                <a:cs typeface="Arial"/>
              </a:rPr>
              <a:t>Describe the physical characteristics of and official standards for coaxial cable, twinaxial cable, twisted-pair cable, fiber-optic cable, and their related connectors</a:t>
            </a:r>
          </a:p>
          <a:p>
            <a:pPr marL="342900" indent="-342900">
              <a:lnSpc>
                <a:spcPct val="100000"/>
              </a:lnSpc>
              <a:spcBef>
                <a:spcPts val="0"/>
              </a:spcBef>
              <a:buFont typeface="Arial" panose="020B0604020202020204" pitchFamily="34" charset="0"/>
              <a:buChar char="•"/>
            </a:pPr>
            <a:r>
              <a:rPr lang="en-US" dirty="0">
                <a:latin typeface="Arial"/>
                <a:cs typeface="Arial"/>
              </a:rPr>
              <a:t>Compare the benefits and limitations of various networking media</a:t>
            </a:r>
          </a:p>
          <a:p>
            <a:pPr marL="342900" indent="-342900">
              <a:lnSpc>
                <a:spcPct val="100000"/>
              </a:lnSpc>
              <a:spcBef>
                <a:spcPts val="0"/>
              </a:spcBef>
              <a:buFont typeface="Arial" panose="020B0604020202020204" pitchFamily="34" charset="0"/>
              <a:buChar char="•"/>
            </a:pPr>
            <a:r>
              <a:rPr lang="en-US" dirty="0">
                <a:latin typeface="Arial"/>
                <a:cs typeface="Arial"/>
              </a:rPr>
              <a:t>Select and use the appropriate tool to troubleshoot common cable problems</a:t>
            </a:r>
            <a:endParaRPr lang="en-US" dirty="0"/>
          </a:p>
          <a:p>
            <a:endParaRPr lang="en-US" sz="2000" dirty="0"/>
          </a:p>
        </p:txBody>
      </p:sp>
    </p:spTree>
    <p:extLst>
      <p:ext uri="{BB962C8B-B14F-4D97-AF65-F5344CB8AC3E}">
        <p14:creationId xmlns:p14="http://schemas.microsoft.com/office/powerpoint/2010/main" val="35576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Transmission Flaws (1 of 2)</a:t>
            </a:r>
            <a:endParaRPr lang="zh-CN" altLang="en-US" dirty="0"/>
          </a:p>
        </p:txBody>
      </p:sp>
      <p:sp>
        <p:nvSpPr>
          <p:cNvPr id="3" name="Text Placeholder 2"/>
          <p:cNvSpPr>
            <a:spLocks noGrp="1"/>
          </p:cNvSpPr>
          <p:nvPr>
            <p:ph type="body" sz="quarter" idx="17"/>
          </p:nvPr>
        </p:nvSpPr>
        <p:spPr/>
        <p:txBody>
          <a:bodyPr/>
          <a:lstStyle/>
          <a:p>
            <a:r>
              <a:rPr lang="en-US" altLang="zh-CN" dirty="0"/>
              <a:t>Noise is any undesirable influence degrading or distorting signal</a:t>
            </a:r>
          </a:p>
          <a:p>
            <a:pPr lvl="1"/>
            <a:r>
              <a:rPr lang="en-US" altLang="zh-CN" dirty="0"/>
              <a:t>Noise is measured in dB (decibels)</a:t>
            </a:r>
          </a:p>
          <a:p>
            <a:r>
              <a:rPr lang="en-US" altLang="zh-CN" dirty="0"/>
              <a:t>Two common sources of noise include the following:</a:t>
            </a:r>
          </a:p>
          <a:p>
            <a:pPr lvl="1"/>
            <a:r>
              <a:rPr lang="en-US" altLang="zh-CN" b="1" dirty="0"/>
              <a:t>EMI (electromagnetic interference) </a:t>
            </a:r>
            <a:r>
              <a:rPr lang="en-US" altLang="zh-CN" dirty="0"/>
              <a:t>is caused by motors, power lines, televisions, copiers, fluorescent lights, etc…</a:t>
            </a:r>
          </a:p>
          <a:p>
            <a:pPr lvl="2"/>
            <a:r>
              <a:rPr lang="en-US" altLang="zh-CN" dirty="0"/>
              <a:t>One type of EMI is RFI (radio frequency interference)</a:t>
            </a:r>
          </a:p>
          <a:p>
            <a:pPr lvl="1"/>
            <a:r>
              <a:rPr lang="en-US" altLang="zh-CN" b="1" dirty="0"/>
              <a:t>Cross-talk</a:t>
            </a:r>
            <a:r>
              <a:rPr lang="en-US" altLang="zh-CN" dirty="0"/>
              <a:t> occurs when the signal on one wire infringes on adjacent wire signal</a:t>
            </a:r>
          </a:p>
          <a:p>
            <a:pPr lvl="2"/>
            <a:r>
              <a:rPr lang="en-US" altLang="zh-CN" b="1" dirty="0"/>
              <a:t>Alien cross-talk </a:t>
            </a:r>
            <a:r>
              <a:rPr lang="en-US" altLang="zh-CN" dirty="0"/>
              <a:t>occurs between two cables</a:t>
            </a:r>
          </a:p>
          <a:p>
            <a:pPr lvl="2"/>
            <a:r>
              <a:rPr lang="en-US" altLang="zh-CN" b="1" dirty="0"/>
              <a:t>Near end cross-talk (NEXT) </a:t>
            </a:r>
            <a:r>
              <a:rPr lang="en-US" altLang="zh-CN" dirty="0"/>
              <a:t>occurs near source</a:t>
            </a:r>
          </a:p>
          <a:p>
            <a:pPr lvl="2"/>
            <a:r>
              <a:rPr lang="en-US" altLang="zh-CN" b="1" dirty="0"/>
              <a:t>Far end cross-talk (FEXT) </a:t>
            </a:r>
            <a:r>
              <a:rPr lang="en-US" altLang="zh-CN" dirty="0"/>
              <a:t>occurs at the far end </a:t>
            </a:r>
          </a:p>
          <a:p>
            <a:endParaRPr lang="zh-CN" altLang="en-US" dirty="0"/>
          </a:p>
        </p:txBody>
      </p:sp>
    </p:spTree>
    <p:extLst>
      <p:ext uri="{BB962C8B-B14F-4D97-AF65-F5344CB8AC3E}">
        <p14:creationId xmlns:p14="http://schemas.microsoft.com/office/powerpoint/2010/main" val="417337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Transmission Flaws (2 of 2)</a:t>
            </a:r>
            <a:endParaRPr lang="zh-CN" altLang="en-US" dirty="0"/>
          </a:p>
        </p:txBody>
      </p:sp>
      <p:sp>
        <p:nvSpPr>
          <p:cNvPr id="3" name="Text Placeholder 2"/>
          <p:cNvSpPr>
            <a:spLocks noGrp="1"/>
          </p:cNvSpPr>
          <p:nvPr>
            <p:ph type="body" sz="quarter" idx="17"/>
          </p:nvPr>
        </p:nvSpPr>
        <p:spPr/>
        <p:txBody>
          <a:bodyPr/>
          <a:lstStyle/>
          <a:p>
            <a:r>
              <a:rPr lang="en-US" altLang="zh-CN" b="1" dirty="0"/>
              <a:t>Attenuation</a:t>
            </a:r>
            <a:r>
              <a:rPr lang="en-US" altLang="zh-CN" dirty="0"/>
              <a:t> is the loss of a signal’s strength as it travels away from source</a:t>
            </a:r>
          </a:p>
          <a:p>
            <a:r>
              <a:rPr lang="en-US" altLang="zh-CN" dirty="0"/>
              <a:t>Signals can be boosted using a </a:t>
            </a:r>
            <a:r>
              <a:rPr lang="en-US" altLang="zh-CN" b="1" dirty="0"/>
              <a:t>repeater</a:t>
            </a:r>
            <a:r>
              <a:rPr lang="en-US" altLang="zh-CN" dirty="0"/>
              <a:t>, which regenerates a digital signal in its original form without noise previously accumulated</a:t>
            </a:r>
          </a:p>
          <a:p>
            <a:r>
              <a:rPr lang="en-US" altLang="zh-CN" b="1" dirty="0"/>
              <a:t>Latency</a:t>
            </a:r>
            <a:r>
              <a:rPr lang="en-US" altLang="zh-CN" dirty="0"/>
              <a:t> is the delay between signal transmission and receipt</a:t>
            </a:r>
          </a:p>
          <a:p>
            <a:pPr lvl="1"/>
            <a:r>
              <a:rPr lang="en-US" altLang="zh-CN" dirty="0"/>
              <a:t>Latency may cause network transmission errors</a:t>
            </a:r>
          </a:p>
          <a:p>
            <a:r>
              <a:rPr lang="en-US" altLang="zh-CN" dirty="0"/>
              <a:t>The length of the cable affects latency, as does the existence of any intervening device</a:t>
            </a:r>
          </a:p>
          <a:p>
            <a:r>
              <a:rPr lang="en-US" altLang="zh-CN" b="1" dirty="0"/>
              <a:t>RTT (round trip time) </a:t>
            </a:r>
            <a:r>
              <a:rPr lang="en-US" altLang="zh-CN" dirty="0"/>
              <a:t>is the time for packet to go from sender to receiver, then back from receiver to sender</a:t>
            </a:r>
          </a:p>
          <a:p>
            <a:r>
              <a:rPr lang="en-US" altLang="zh-CN" dirty="0"/>
              <a:t>If packets experience varying amounts of delay they can arrive out of order</a:t>
            </a:r>
          </a:p>
          <a:p>
            <a:pPr lvl="1"/>
            <a:r>
              <a:rPr lang="en-US" altLang="zh-CN" dirty="0"/>
              <a:t>A problem commonly called </a:t>
            </a:r>
            <a:r>
              <a:rPr lang="en-US" altLang="zh-CN" b="1" dirty="0"/>
              <a:t>jitter </a:t>
            </a:r>
            <a:r>
              <a:rPr lang="en-US" altLang="zh-CN" dirty="0"/>
              <a:t>or PDV (packet delay variation)</a:t>
            </a:r>
          </a:p>
          <a:p>
            <a:endParaRPr lang="en-US" altLang="zh-CN" dirty="0"/>
          </a:p>
        </p:txBody>
      </p:sp>
    </p:spTree>
    <p:extLst>
      <p:ext uri="{BB962C8B-B14F-4D97-AF65-F5344CB8AC3E}">
        <p14:creationId xmlns:p14="http://schemas.microsoft.com/office/powerpoint/2010/main" val="3292046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Duplex, Half-Duplex, and Simplex (1 of 2)</a:t>
            </a:r>
            <a:endParaRPr lang="zh-CN" altLang="en-US" dirty="0"/>
          </a:p>
        </p:txBody>
      </p:sp>
      <p:sp>
        <p:nvSpPr>
          <p:cNvPr id="3" name="Text Placeholder 2"/>
          <p:cNvSpPr>
            <a:spLocks noGrp="1"/>
          </p:cNvSpPr>
          <p:nvPr>
            <p:ph type="body" sz="quarter" idx="17"/>
          </p:nvPr>
        </p:nvSpPr>
        <p:spPr/>
        <p:txBody>
          <a:bodyPr/>
          <a:lstStyle/>
          <a:p>
            <a:r>
              <a:rPr lang="en-US" altLang="zh-CN" dirty="0"/>
              <a:t>NIC settings include the direction in which signals travel over the media and the number of signals that can traverse the media at any given time</a:t>
            </a:r>
          </a:p>
          <a:p>
            <a:pPr lvl="1"/>
            <a:r>
              <a:rPr lang="en-US" altLang="zh-CN" dirty="0"/>
              <a:t>These two settings are combined to create different methods of communication</a:t>
            </a:r>
          </a:p>
          <a:p>
            <a:r>
              <a:rPr lang="en-US" altLang="zh-CN" b="1" dirty="0"/>
              <a:t>Full-duplex</a:t>
            </a:r>
            <a:r>
              <a:rPr lang="en-US" altLang="zh-CN" dirty="0"/>
              <a:t> – Signals travel in both directions over a medium simultaneously</a:t>
            </a:r>
          </a:p>
          <a:p>
            <a:r>
              <a:rPr lang="en-US" altLang="zh-CN" b="1" dirty="0"/>
              <a:t>Half-duplex</a:t>
            </a:r>
            <a:r>
              <a:rPr lang="en-US" altLang="zh-CN" dirty="0"/>
              <a:t> – Signals may travel in both directions but only in one direction at a time</a:t>
            </a:r>
          </a:p>
          <a:p>
            <a:r>
              <a:rPr lang="en-US" altLang="zh-CN" b="1" dirty="0"/>
              <a:t>Simplex</a:t>
            </a:r>
            <a:r>
              <a:rPr lang="en-US" altLang="zh-CN" dirty="0"/>
              <a:t> – Signals may travel in only one direction and is sometimes called one-way or unidirectional, communication</a:t>
            </a:r>
          </a:p>
          <a:p>
            <a:r>
              <a:rPr lang="en-US" altLang="zh-CN" dirty="0"/>
              <a:t>In Windows, use Device Manager to configure a NIC, including speed and duplex settings</a:t>
            </a:r>
            <a:endParaRPr lang="zh-CN" altLang="en-US" dirty="0"/>
          </a:p>
        </p:txBody>
      </p:sp>
    </p:spTree>
    <p:extLst>
      <p:ext uri="{BB962C8B-B14F-4D97-AF65-F5344CB8AC3E}">
        <p14:creationId xmlns:p14="http://schemas.microsoft.com/office/powerpoint/2010/main" val="1289783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Duplex, Half-Duplex, and Simplex (2 of 2)</a:t>
            </a:r>
            <a:endParaRPr lang="zh-CN" altLang="en-US" dirty="0"/>
          </a:p>
        </p:txBody>
      </p:sp>
      <p:pic>
        <p:nvPicPr>
          <p:cNvPr id="5" name="Picture Placeholder 4" descr="The Properties dialog box for a Network Adapter that has been opened from the Device Manager utility in Windows 10. In the Properties window, the Advanced tab is displayed. In this tab, a Property list is displayed. One can select Speed and Duplex from this list and change its configuration as required in the Value drop down menu. "/>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325880" y="1363074"/>
            <a:ext cx="5825490" cy="4275716"/>
          </a:xfrm>
        </p:spPr>
      </p:pic>
      <p:sp>
        <p:nvSpPr>
          <p:cNvPr id="4" name="Text Placeholder 3"/>
          <p:cNvSpPr>
            <a:spLocks noGrp="1"/>
          </p:cNvSpPr>
          <p:nvPr>
            <p:ph type="body" sz="quarter" idx="11"/>
          </p:nvPr>
        </p:nvSpPr>
        <p:spPr>
          <a:xfrm>
            <a:off x="7478972" y="4942390"/>
            <a:ext cx="3976406" cy="936430"/>
          </a:xfrm>
        </p:spPr>
        <p:txBody>
          <a:bodyPr/>
          <a:lstStyle/>
          <a:p>
            <a:r>
              <a:rPr lang="en-US" altLang="zh-CN" b="1" dirty="0"/>
              <a:t>Figure 5-4  </a:t>
            </a:r>
            <a:r>
              <a:rPr lang="en-US" altLang="zh-CN" dirty="0"/>
              <a:t>A network adapter’s Speed &amp; Duplex configuration can be changed</a:t>
            </a:r>
            <a:endParaRPr lang="zh-CN" altLang="en-US" dirty="0"/>
          </a:p>
        </p:txBody>
      </p:sp>
    </p:spTree>
    <p:extLst>
      <p:ext uri="{BB962C8B-B14F-4D97-AF65-F5344CB8AC3E}">
        <p14:creationId xmlns:p14="http://schemas.microsoft.com/office/powerpoint/2010/main" val="1690776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Multiplexing (1 of 2)</a:t>
            </a:r>
            <a:endParaRPr lang="zh-CN" altLang="en-US" dirty="0"/>
          </a:p>
        </p:txBody>
      </p:sp>
      <p:sp>
        <p:nvSpPr>
          <p:cNvPr id="3" name="Text Placeholder 2"/>
          <p:cNvSpPr>
            <a:spLocks noGrp="1"/>
          </p:cNvSpPr>
          <p:nvPr>
            <p:ph type="body" sz="quarter" idx="17"/>
          </p:nvPr>
        </p:nvSpPr>
        <p:spPr/>
        <p:txBody>
          <a:bodyPr>
            <a:normAutofit/>
          </a:bodyPr>
          <a:lstStyle/>
          <a:p>
            <a:r>
              <a:rPr lang="en-US" altLang="zh-CN" b="1" dirty="0"/>
              <a:t>Multiplexing</a:t>
            </a:r>
            <a:r>
              <a:rPr lang="en-US" altLang="zh-CN" dirty="0"/>
              <a:t> is a form of transmission that allows multiple signals to travel simultaneously over one medium</a:t>
            </a:r>
          </a:p>
          <a:p>
            <a:r>
              <a:rPr lang="en-US" altLang="zh-CN" dirty="0"/>
              <a:t>To carry multiple signals, the medium’s channel is logically separated into multiple smaller channels, or subchannels</a:t>
            </a:r>
          </a:p>
          <a:p>
            <a:r>
              <a:rPr lang="en-US" altLang="zh-CN" dirty="0"/>
              <a:t>Multiplexer (mux) is a device that combines many channel signals</a:t>
            </a:r>
          </a:p>
          <a:p>
            <a:pPr lvl="1"/>
            <a:r>
              <a:rPr lang="en-US" altLang="zh-CN" dirty="0"/>
              <a:t>It is required at the transmitting end of the channel</a:t>
            </a:r>
          </a:p>
          <a:p>
            <a:r>
              <a:rPr lang="en-US" altLang="zh-CN" dirty="0"/>
              <a:t>A demultiplexer (demux) separates the combined signals on the receiving end</a:t>
            </a:r>
          </a:p>
          <a:p>
            <a:r>
              <a:rPr lang="en-US" altLang="zh-CN" dirty="0"/>
              <a:t>Three types of multiplexing are used on copper lines:</a:t>
            </a:r>
          </a:p>
          <a:p>
            <a:pPr lvl="1"/>
            <a:r>
              <a:rPr lang="en-US" altLang="zh-CN" b="1" dirty="0"/>
              <a:t>TDM (Time division multiplexing) </a:t>
            </a:r>
            <a:r>
              <a:rPr lang="en-US" altLang="zh-CN" dirty="0"/>
              <a:t>divides a channel into multiple time intervals</a:t>
            </a:r>
          </a:p>
          <a:p>
            <a:pPr lvl="1"/>
            <a:r>
              <a:rPr lang="en-US" altLang="zh-CN" b="1" dirty="0"/>
              <a:t>STDM (statistical time division multiplexing) </a:t>
            </a:r>
            <a:r>
              <a:rPr lang="en-US" altLang="zh-CN" dirty="0"/>
              <a:t>assigns slots to nodes according to priority and need</a:t>
            </a:r>
          </a:p>
          <a:p>
            <a:pPr lvl="1"/>
            <a:r>
              <a:rPr lang="en-US" altLang="zh-CN" b="1" dirty="0"/>
              <a:t>FDM (Frequency Division Multiplexing) </a:t>
            </a:r>
            <a:r>
              <a:rPr lang="en-US" altLang="zh-CN" dirty="0"/>
              <a:t>assigns different frequency band for each communications subchannel</a:t>
            </a:r>
          </a:p>
          <a:p>
            <a:endParaRPr lang="zh-CN" altLang="en-US" dirty="0"/>
          </a:p>
        </p:txBody>
      </p:sp>
    </p:spTree>
    <p:extLst>
      <p:ext uri="{BB962C8B-B14F-4D97-AF65-F5344CB8AC3E}">
        <p14:creationId xmlns:p14="http://schemas.microsoft.com/office/powerpoint/2010/main" val="4224951089"/>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89A9510EA35640BFF9AA65172B1243" ma:contentTypeVersion="10" ma:contentTypeDescription="Create a new document." ma:contentTypeScope="" ma:versionID="320cf9d96ba60ad326f31ca465b90014">
  <xsd:schema xmlns:xsd="http://www.w3.org/2001/XMLSchema" xmlns:xs="http://www.w3.org/2001/XMLSchema" xmlns:p="http://schemas.microsoft.com/office/2006/metadata/properties" xmlns:ns2="0f302c04-584d-4df5-8948-8b6dd1f3c1a5" xmlns:ns3="48fa25a7-52b6-4e1f-81c8-80356bf0725f" targetNamespace="http://schemas.microsoft.com/office/2006/metadata/properties" ma:root="true" ma:fieldsID="b2b56c629f8f824a699d99d0a50051e2" ns2:_="" ns3:_="">
    <xsd:import namespace="0f302c04-584d-4df5-8948-8b6dd1f3c1a5"/>
    <xsd:import namespace="48fa25a7-52b6-4e1f-81c8-80356bf072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302c04-584d-4df5-8948-8b6dd1f3c1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Status" ma:index="15" nillable="true" ma:displayName="Status" ma:default="1. In development" ma:format="Dropdown" ma:internalName="Status">
      <xsd:simpleType>
        <xsd:restriction base="dms:Choice">
          <xsd:enumeration value="1. In development"/>
          <xsd:enumeration value="2. COH complete"/>
          <xsd:enumeration value="3. Under LCoE Review"/>
          <xsd:enumeration value="4. Ingested into Atlas"/>
        </xsd:restriction>
      </xsd:simpleType>
    </xsd:element>
  </xsd:schema>
  <xsd:schema xmlns:xsd="http://www.w3.org/2001/XMLSchema" xmlns:xs="http://www.w3.org/2001/XMLSchema" xmlns:dms="http://schemas.microsoft.com/office/2006/documentManagement/types" xmlns:pc="http://schemas.microsoft.com/office/infopath/2007/PartnerControls" targetNamespace="48fa25a7-52b6-4e1f-81c8-80356bf072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48fa25a7-52b6-4e1f-81c8-80356bf0725f">
      <UserInfo>
        <DisplayName/>
        <AccountId xsi:nil="true"/>
        <AccountType/>
      </UserInfo>
    </SharedWithUsers>
    <Status xmlns="0f302c04-584d-4df5-8948-8b6dd1f3c1a5">1. In development</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5D83D5-733A-4FD2-B124-BEA55F840D9D}">
  <ds:schemaRefs>
    <ds:schemaRef ds:uri="0f302c04-584d-4df5-8948-8b6dd1f3c1a5"/>
    <ds:schemaRef ds:uri="48fa25a7-52b6-4e1f-81c8-80356bf0725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A9BA192-EF86-48DF-982C-2C526A268392}">
  <ds:schemaRefs>
    <ds:schemaRef ds:uri="http://purl.org/dc/dcmitype/"/>
    <ds:schemaRef ds:uri="http://schemas.openxmlformats.org/package/2006/metadata/core-properties"/>
    <ds:schemaRef ds:uri="48fa25a7-52b6-4e1f-81c8-80356bf0725f"/>
    <ds:schemaRef ds:uri="0f302c04-584d-4df5-8948-8b6dd1f3c1a5"/>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27894</TotalTime>
  <Words>3776</Words>
  <Application>Microsoft Office PowerPoint</Application>
  <PresentationFormat>Widescreen</PresentationFormat>
  <Paragraphs>342</Paragraphs>
  <Slides>48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Arial</vt:lpstr>
      <vt:lpstr>Calibri</vt:lpstr>
      <vt:lpstr>Helvetica</vt:lpstr>
      <vt:lpstr>Open Sans</vt:lpstr>
      <vt:lpstr>Summer Font</vt:lpstr>
      <vt:lpstr>Office Theme</vt:lpstr>
      <vt:lpstr>Module 5: Cabling </vt:lpstr>
      <vt:lpstr>Module Objectives</vt:lpstr>
      <vt:lpstr>Transmission Basics</vt:lpstr>
      <vt:lpstr>Frequency, Bandwidth, and Throughput</vt:lpstr>
      <vt:lpstr>Transmission Flaws (1 of 2)</vt:lpstr>
      <vt:lpstr>Transmission Flaws (2 of 2)</vt:lpstr>
      <vt:lpstr>Duplex, Half-Duplex, and Simplex (1 of 2)</vt:lpstr>
      <vt:lpstr>Duplex, Half-Duplex, and Simplex (2 of 2)</vt:lpstr>
      <vt:lpstr>Multiplexing (1 of 2)</vt:lpstr>
      <vt:lpstr>Multiplexing (2 of 2)</vt:lpstr>
      <vt:lpstr>Coaxial Cable and Twinaxial Cable (1 of 3)</vt:lpstr>
      <vt:lpstr>Coaxial Cable and Twinaxial Cable (2 of 3)</vt:lpstr>
      <vt:lpstr>Coaxial Cable and Twinaxial Cable (3 of 3)</vt:lpstr>
      <vt:lpstr>Twisted-Pair Cable</vt:lpstr>
      <vt:lpstr>STP (Shielded Twisted Pair) (1 of 3)</vt:lpstr>
      <vt:lpstr>STP (Shielded Twisted Pair) (2 of 3)</vt:lpstr>
      <vt:lpstr>STP (Shielded Twisted Pair) (3 of 3)</vt:lpstr>
      <vt:lpstr>UTP (Unshielded Twisted Pair)</vt:lpstr>
      <vt:lpstr>Comparing STP and UTP</vt:lpstr>
      <vt:lpstr>Cable Pinouts (1 of 3)</vt:lpstr>
      <vt:lpstr>Cable Pinouts (2 of 3)</vt:lpstr>
      <vt:lpstr>Cable Pinouts (3 of 3)</vt:lpstr>
      <vt:lpstr>PoE (Power over Ethernet) (1 of 2)</vt:lpstr>
      <vt:lpstr>PoE (Power over Ethernet) (2 of 2)</vt:lpstr>
      <vt:lpstr>Ethernet Standards for Twisted-Pair Cable</vt:lpstr>
      <vt:lpstr>Knowledge Check Activity 5-1 </vt:lpstr>
      <vt:lpstr>Knowledge Check Activity 5-1: Answer</vt:lpstr>
      <vt:lpstr>Fiber-Optic Cable (1 of 3)</vt:lpstr>
      <vt:lpstr>Fiber-Optic Cable (2 of 3)</vt:lpstr>
      <vt:lpstr>Fiber-Optic Cable (3 of 3)</vt:lpstr>
      <vt:lpstr>SMF (Single Mode Fiber)</vt:lpstr>
      <vt:lpstr>MMF (Multimode Fiber)</vt:lpstr>
      <vt:lpstr>Fiber Connectors</vt:lpstr>
      <vt:lpstr>Media Converters</vt:lpstr>
      <vt:lpstr>Fiber Transceivers (1 of 2)</vt:lpstr>
      <vt:lpstr>Fiber Transceivers (2 of 2)</vt:lpstr>
      <vt:lpstr>Ethernet Standards for Fiber-Optic Cable</vt:lpstr>
      <vt:lpstr>Common Fiber-Cable Problems</vt:lpstr>
      <vt:lpstr>Cable Troubleshooting Tools</vt:lpstr>
      <vt:lpstr>Toner and Probe Kit</vt:lpstr>
      <vt:lpstr>Multimeter</vt:lpstr>
      <vt:lpstr>Cable Continuity Tester</vt:lpstr>
      <vt:lpstr>Cable Performance Tester (1 of 2)</vt:lpstr>
      <vt:lpstr>Cable Performance Tester (2 of 2)</vt:lpstr>
      <vt:lpstr>OPM (Optical Power Meter)</vt:lpstr>
      <vt:lpstr>Knowledge Check Activity 5-2 </vt:lpstr>
      <vt:lpstr>Knowledge Check Activity 2-2: Answer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Constitutional Law</dc:title>
  <dc:creator>Onderdonk, Natalie</dc:creator>
  <cp:lastModifiedBy>Greenhouse, Brooke</cp:lastModifiedBy>
  <cp:revision>232</cp:revision>
  <dcterms:created xsi:type="dcterms:W3CDTF">2020-07-27T16:46:05Z</dcterms:created>
  <dcterms:modified xsi:type="dcterms:W3CDTF">2021-07-07T22:23:23Z</dcterms:modified>
</cp:coreProperties>
</file>