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7" r:id="rId9"/>
    <p:sldId id="268" r:id="rId10"/>
    <p:sldId id="270" r:id="rId11"/>
    <p:sldId id="26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82296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Google page ranking algorithm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Click="0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Page ranking algorithm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3200400"/>
          <a:ext cx="7620000" cy="2667000"/>
        </p:xfrm>
        <a:graphic>
          <a:graphicData uri="http://schemas.openxmlformats.org/drawingml/2006/table">
            <a:tbl>
              <a:tblPr/>
              <a:tblGrid>
                <a:gridCol w="609092"/>
                <a:gridCol w="1732105"/>
                <a:gridCol w="1751141"/>
                <a:gridCol w="1827278"/>
                <a:gridCol w="1700384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Iteration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2514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Iteration </a:t>
            </a:r>
            <a:r>
              <a:rPr lang="en-US" sz="2800" b="1" dirty="0" smtClean="0">
                <a:sym typeface="Wingdings" pitchFamily="2" charset="2"/>
              </a:rPr>
              <a:t>:  2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Page ranking algorithm: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7620000" cy="2667000"/>
        </p:xfrm>
        <a:graphic>
          <a:graphicData uri="http://schemas.openxmlformats.org/drawingml/2006/table">
            <a:tbl>
              <a:tblPr/>
              <a:tblGrid>
                <a:gridCol w="609092"/>
                <a:gridCol w="1732105"/>
                <a:gridCol w="1751141"/>
                <a:gridCol w="1827278"/>
                <a:gridCol w="1700384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Iteration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of Available pages: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Rank 1  :  C</a:t>
            </a:r>
          </a:p>
          <a:p>
            <a:pPr>
              <a:buNone/>
            </a:pPr>
            <a:r>
              <a:rPr lang="en-US" dirty="0" smtClean="0"/>
              <a:t>		Rank 2 :  D</a:t>
            </a:r>
          </a:p>
          <a:p>
            <a:pPr>
              <a:buNone/>
            </a:pPr>
            <a:r>
              <a:rPr lang="en-US" dirty="0" smtClean="0"/>
              <a:t>		Rank 3 :  B</a:t>
            </a:r>
          </a:p>
          <a:p>
            <a:pPr>
              <a:buNone/>
            </a:pPr>
            <a:r>
              <a:rPr lang="en-US" dirty="0" smtClean="0"/>
              <a:t>		Rank 4 :  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ttu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0264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PageRank (PR) </a:t>
            </a:r>
            <a:r>
              <a:rPr lang="en-US" dirty="0" smtClean="0"/>
              <a:t>is an algorithm used by Google Search to rank web pages in their search engine results. </a:t>
            </a:r>
          </a:p>
          <a:p>
            <a:endParaRPr lang="en-US" dirty="0" smtClean="0"/>
          </a:p>
          <a:p>
            <a:r>
              <a:rPr lang="en-US" dirty="0" smtClean="0"/>
              <a:t>PageRank  was named after  Larry Page, one of the founders of Google. PageRank is a way of measuring the importance of website pages.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According to Google:</a:t>
            </a:r>
          </a:p>
          <a:p>
            <a:pPr>
              <a:buNone/>
            </a:pPr>
            <a:r>
              <a:rPr lang="en-US" dirty="0" smtClean="0"/>
              <a:t> 		</a:t>
            </a:r>
            <a:r>
              <a:rPr lang="en-US" dirty="0" err="1" smtClean="0"/>
              <a:t>PageRank</a:t>
            </a:r>
            <a:r>
              <a:rPr lang="en-US" dirty="0" smtClean="0"/>
              <a:t>  </a:t>
            </a:r>
            <a:r>
              <a:rPr lang="en-US" dirty="0" smtClean="0"/>
              <a:t>works by counting the number and quality of links to a page to determine a rough estimate of how important the website is.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286001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dirty="0" smtClean="0">
                <a:latin typeface="Times New Roman" charset="0"/>
              </a:rPr>
              <a:t>	</a:t>
            </a:r>
            <a:r>
              <a:rPr lang="en-US" sz="2800" b="1" dirty="0" smtClean="0">
                <a:latin typeface="Times New Roman" charset="0"/>
              </a:rPr>
              <a:t>PageRank </a:t>
            </a:r>
            <a:r>
              <a:rPr lang="en-US" sz="2800" dirty="0" smtClean="0">
                <a:latin typeface="Times New Roman" charset="0"/>
              </a:rPr>
              <a:t>is a </a:t>
            </a:r>
            <a:r>
              <a:rPr lang="en-US" sz="2800" dirty="0" smtClean="0">
                <a:solidFill>
                  <a:srgbClr val="0000FF"/>
                </a:solidFill>
                <a:latin typeface="Times New Roman" charset="0"/>
              </a:rPr>
              <a:t>“vote”,</a:t>
            </a:r>
            <a:r>
              <a:rPr lang="en-US" sz="2800" dirty="0" smtClean="0">
                <a:latin typeface="Times New Roman" charset="0"/>
              </a:rPr>
              <a:t> by all the other pages on the Web, about how important a page is. </a:t>
            </a:r>
          </a:p>
          <a:p>
            <a:pPr marL="457200" indent="-457200"/>
            <a:endParaRPr lang="en-US" sz="2800" dirty="0" smtClean="0">
              <a:latin typeface="Times New Roman" charset="0"/>
            </a:endParaRPr>
          </a:p>
          <a:p>
            <a:pPr marL="876300" lvl="1" indent="-419100"/>
            <a:r>
              <a:rPr lang="en-US" sz="2800" dirty="0" smtClean="0">
                <a:latin typeface="Times New Roman" charset="0"/>
              </a:rPr>
              <a:t>---A link to a page counts as a vote of support.</a:t>
            </a:r>
            <a:endParaRPr lang="en-US" sz="2800" dirty="0"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>
                <a:latin typeface="Times New Roman" charset="0"/>
              </a:rPr>
              <a:t>Pagerank</a:t>
            </a:r>
            <a:r>
              <a:rPr lang="en-US" sz="2400" dirty="0" smtClean="0">
                <a:latin typeface="Times New Roman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sz="2400" dirty="0" smtClean="0">
                <a:latin typeface="Times New Roman" charset="0"/>
              </a:rPr>
              <a:t>) of each page depends on the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sz="2400" dirty="0" smtClean="0">
                <a:latin typeface="Times New Roman" charset="0"/>
              </a:rPr>
              <a:t> of the </a:t>
            </a:r>
            <a:r>
              <a:rPr lang="en-US" sz="2400" dirty="0" smtClean="0">
                <a:solidFill>
                  <a:srgbClr val="0000FF"/>
                </a:solidFill>
                <a:latin typeface="Times New Roman" charset="0"/>
              </a:rPr>
              <a:t>pages pointing to it</a:t>
            </a:r>
            <a:r>
              <a:rPr lang="en-US" sz="2400" dirty="0" smtClean="0">
                <a:latin typeface="Times New Roman" charset="0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charset="0"/>
              </a:rPr>
              <a:t>But we don’t know what </a:t>
            </a:r>
            <a:r>
              <a:rPr lang="en-US" sz="2000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sz="2000" dirty="0" smtClean="0">
                <a:latin typeface="Times New Roman" charset="0"/>
              </a:rPr>
              <a:t> those pages have until the pages pointing to them have their </a:t>
            </a:r>
            <a:r>
              <a:rPr lang="en-US" sz="2000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sz="2000" dirty="0" smtClean="0">
                <a:latin typeface="Times New Roman" charset="0"/>
              </a:rPr>
              <a:t> calculated and so on…</a:t>
            </a:r>
            <a:r>
              <a:rPr lang="en-US" sz="1800" dirty="0" smtClean="0">
                <a:latin typeface="Times New Roman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charset="0"/>
              </a:rPr>
              <a:t>Just go ahead and calculate a page’s </a:t>
            </a:r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dirty="0" smtClean="0">
                <a:latin typeface="Times New Roman" charset="0"/>
              </a:rPr>
              <a:t> without knowing the final value of the </a:t>
            </a:r>
            <a:r>
              <a:rPr lang="en-US" dirty="0" smtClean="0">
                <a:solidFill>
                  <a:srgbClr val="0000FF"/>
                </a:solidFill>
                <a:latin typeface="Times New Roman" charset="0"/>
              </a:rPr>
              <a:t>PR</a:t>
            </a:r>
            <a:r>
              <a:rPr lang="en-US" dirty="0" smtClean="0">
                <a:latin typeface="Times New Roman" charset="0"/>
              </a:rPr>
              <a:t> of the other pages.</a:t>
            </a:r>
            <a:r>
              <a:rPr lang="en-US" sz="2000" dirty="0" smtClean="0">
                <a:latin typeface="Times New Roman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charset="0"/>
              </a:rPr>
              <a:t>Each time we run the calculation we get a closer estimate of the final value.</a:t>
            </a:r>
            <a:r>
              <a:rPr lang="en-US" sz="1800" dirty="0" smtClean="0">
                <a:latin typeface="Times New Roman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These  are some  methods to find the PageRank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Algebraic</a:t>
            </a:r>
          </a:p>
          <a:p>
            <a:pPr lvl="1"/>
            <a:r>
              <a:rPr lang="en-US" dirty="0" smtClean="0"/>
              <a:t>Power method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Page ranking algorithm: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838200" y="2438400"/>
            <a:ext cx="838200" cy="762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A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505200" y="2971800"/>
            <a:ext cx="838200" cy="762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76400" y="4038600"/>
            <a:ext cx="838200" cy="762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24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743200" y="5410200"/>
            <a:ext cx="838200" cy="7620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1219200" y="3352800"/>
            <a:ext cx="838200" cy="533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247900" y="47625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7"/>
          </p:cNvCxnSpPr>
          <p:nvPr/>
        </p:nvCxnSpPr>
        <p:spPr>
          <a:xfrm rot="5400000" flipH="1" flipV="1">
            <a:off x="2626028" y="3271020"/>
            <a:ext cx="644992" cy="1113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</p:cNvCxnSpPr>
          <p:nvPr/>
        </p:nvCxnSpPr>
        <p:spPr>
          <a:xfrm rot="5400000">
            <a:off x="2838450" y="4248150"/>
            <a:ext cx="160020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</p:cNvCxnSpPr>
          <p:nvPr/>
        </p:nvCxnSpPr>
        <p:spPr>
          <a:xfrm>
            <a:off x="1676400" y="2819400"/>
            <a:ext cx="1752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2743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</a:rPr>
              <a:t>A,B,C,D are web pages,  </a:t>
            </a:r>
          </a:p>
          <a:p>
            <a:r>
              <a:rPr lang="en-US" sz="2800" i="1" dirty="0" smtClean="0">
                <a:solidFill>
                  <a:srgbClr val="002060"/>
                </a:solidFill>
              </a:rPr>
              <a:t>Each web page pointing to Other  Web pages.</a:t>
            </a:r>
            <a:endParaRPr lang="en-US" sz="28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Page ranking algorithm:</a:t>
            </a:r>
            <a:endParaRPr lang="en-US" sz="3200" dirty="0"/>
          </a:p>
        </p:txBody>
      </p:sp>
      <p:pic>
        <p:nvPicPr>
          <p:cNvPr id="1026" name="Picture 2" descr="C:\Users\kittu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6868807" cy="3124200"/>
          </a:xfrm>
          <a:prstGeom prst="rect">
            <a:avLst/>
          </a:prstGeom>
          <a:noFill/>
        </p:spPr>
      </p:pic>
    </p:spTree>
  </p:cSld>
  <p:clrMapOvr>
    <a:masterClrMapping/>
  </p:clrMapOvr>
  <p:transition advClick="0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Page ranking algorithm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3200400"/>
          <a:ext cx="7620000" cy="2667000"/>
        </p:xfrm>
        <a:graphic>
          <a:graphicData uri="http://schemas.openxmlformats.org/drawingml/2006/table">
            <a:tbl>
              <a:tblPr/>
              <a:tblGrid>
                <a:gridCol w="609092"/>
                <a:gridCol w="1732105"/>
                <a:gridCol w="1751141"/>
                <a:gridCol w="1827278"/>
                <a:gridCol w="1700384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Iteration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2514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Iteration</a:t>
            </a:r>
            <a:r>
              <a:rPr lang="en-US" sz="2800" b="1" dirty="0" smtClean="0">
                <a:sym typeface="Wingdings" pitchFamily="2" charset="2"/>
              </a:rPr>
              <a:t>:0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Page ranking algorithm</a:t>
            </a:r>
            <a:r>
              <a:rPr lang="en-US" sz="4000" dirty="0" smtClean="0"/>
              <a:t>:</a:t>
            </a:r>
            <a:endParaRPr lang="en-US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3200400"/>
          <a:ext cx="7620000" cy="2667000"/>
        </p:xfrm>
        <a:graphic>
          <a:graphicData uri="http://schemas.openxmlformats.org/drawingml/2006/table">
            <a:tbl>
              <a:tblPr/>
              <a:tblGrid>
                <a:gridCol w="609092"/>
                <a:gridCol w="1732105"/>
                <a:gridCol w="1751141"/>
                <a:gridCol w="1827278"/>
                <a:gridCol w="1700384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Iteration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Iteration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Page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4.5/12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4/12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2514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Iteration </a:t>
            </a:r>
            <a:r>
              <a:rPr lang="en-US" sz="2800" b="1" dirty="0" smtClean="0">
                <a:sym typeface="Wingdings" pitchFamily="2" charset="2"/>
              </a:rPr>
              <a:t>:  1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237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Google page ranking algorithm</vt:lpstr>
      <vt:lpstr>Slide 2</vt:lpstr>
      <vt:lpstr>Slide 3</vt:lpstr>
      <vt:lpstr>Slide 4</vt:lpstr>
      <vt:lpstr>Slide 5</vt:lpstr>
      <vt:lpstr>Page ranking algorithm:</vt:lpstr>
      <vt:lpstr>Page ranking algorithm:</vt:lpstr>
      <vt:lpstr>Page ranking algorithm:</vt:lpstr>
      <vt:lpstr>Page ranking algorithm:</vt:lpstr>
      <vt:lpstr>Page ranking algorithm:</vt:lpstr>
      <vt:lpstr>Page ranking algorithm: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page ranking algorithm</dc:title>
  <dc:creator>kittu</dc:creator>
  <cp:lastModifiedBy>kittu</cp:lastModifiedBy>
  <cp:revision>36</cp:revision>
  <dcterms:created xsi:type="dcterms:W3CDTF">2006-08-16T00:00:00Z</dcterms:created>
  <dcterms:modified xsi:type="dcterms:W3CDTF">2020-04-26T14:04:09Z</dcterms:modified>
</cp:coreProperties>
</file>