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74" r:id="rId2"/>
    <p:sldId id="300" r:id="rId3"/>
    <p:sldId id="321" r:id="rId4"/>
    <p:sldId id="333" r:id="rId5"/>
    <p:sldId id="322" r:id="rId6"/>
    <p:sldId id="306" r:id="rId7"/>
    <p:sldId id="323" r:id="rId8"/>
    <p:sldId id="324" r:id="rId9"/>
    <p:sldId id="325" r:id="rId10"/>
    <p:sldId id="311" r:id="rId11"/>
    <p:sldId id="326" r:id="rId12"/>
    <p:sldId id="327" r:id="rId13"/>
    <p:sldId id="328" r:id="rId14"/>
    <p:sldId id="304" r:id="rId15"/>
    <p:sldId id="301" r:id="rId16"/>
    <p:sldId id="314" r:id="rId17"/>
    <p:sldId id="331" r:id="rId18"/>
    <p:sldId id="330" r:id="rId19"/>
    <p:sldId id="332" r:id="rId20"/>
    <p:sldId id="288" r:id="rId21"/>
    <p:sldId id="298" r:id="rId22"/>
  </p:sldIdLst>
  <p:sldSz cx="9144000" cy="6858000" type="screen4x3"/>
  <p:notesSz cx="6858000" cy="9144000"/>
  <p:embeddedFontLst>
    <p:embeddedFont>
      <p:font typeface="微软雅黑" panose="020B0503020204020204" pitchFamily="34" charset="-122"/>
      <p:regular r:id="rId24"/>
      <p:bold r:id="rId25"/>
    </p:embeddedFont>
    <p:embeddedFont>
      <p:font typeface="Calibri Light" panose="020F0302020204030204" pitchFamily="34" charset="0"/>
      <p:regular r:id="rId26"/>
      <p:italic r:id="rId27"/>
    </p:embeddedFont>
    <p:embeddedFont>
      <p:font typeface="汉仪综艺体简" panose="02010600030101010101" charset="-122"/>
      <p:regular r:id="rId28"/>
    </p:embeddedFont>
    <p:embeddedFont>
      <p:font typeface="Calibri" panose="020F0502020204030204" pitchFamily="34" charset="0"/>
      <p:regular r:id="rId29"/>
      <p:bold r:id="rId30"/>
      <p:italic r:id="rId31"/>
      <p:boldItalic r:id="rId32"/>
    </p:embeddedFont>
    <p:embeddedFont>
      <p:font typeface="Cambria Math" panose="02040503050406030204" pitchFamily="18" charset="0"/>
      <p:regular r:id="rId3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3C7"/>
    <a:srgbClr val="D00F0F"/>
    <a:srgbClr val="C50E0E"/>
    <a:srgbClr val="A60A0A"/>
    <a:srgbClr val="F91515"/>
    <a:srgbClr val="C60E0E"/>
    <a:srgbClr val="FD1616"/>
    <a:srgbClr val="FA1515"/>
    <a:srgbClr val="FD4D4D"/>
    <a:srgbClr val="C4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103" d="100"/>
          <a:sy n="103" d="100"/>
        </p:scale>
        <p:origin x="656" y="48"/>
      </p:cViewPr>
      <p:guideLst>
        <p:guide orient="horz" pos="2160"/>
        <p:guide pos="288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F9AAB-0F72-421A-8D36-9D389E9FE561}" type="datetimeFigureOut">
              <a:rPr lang="zh-CN" altLang="en-US" smtClean="0"/>
              <a:t>2016/4/1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8F46BB-4122-4690-955F-3C987D16825B}" type="slidenum">
              <a:rPr lang="zh-CN" altLang="en-US" smtClean="0"/>
              <a:t>‹#›</a:t>
            </a:fld>
            <a:endParaRPr lang="zh-CN" altLang="en-US"/>
          </a:p>
        </p:txBody>
      </p:sp>
    </p:spTree>
    <p:extLst>
      <p:ext uri="{BB962C8B-B14F-4D97-AF65-F5344CB8AC3E}">
        <p14:creationId xmlns:p14="http://schemas.microsoft.com/office/powerpoint/2010/main" val="4090276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90637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87141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0119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1368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4021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52425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17613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318587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2182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60235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7B9A9A1-FA24-4A2A-BFAA-724D54F8570E}" type="datetimeFigureOut">
              <a:rPr lang="zh-CN" altLang="en-US" smtClean="0"/>
              <a:t>2016/4/1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167821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lumMod val="10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9A9A1-FA24-4A2A-BFAA-724D54F8570E}" type="datetimeFigureOut">
              <a:rPr lang="zh-CN" altLang="en-US" smtClean="0"/>
              <a:t>2016/4/1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92DDE-681C-48CB-9337-0E7B425B1F48}" type="slidenum">
              <a:rPr lang="zh-CN" altLang="en-US" smtClean="0"/>
              <a:t>‹#›</a:t>
            </a:fld>
            <a:endParaRPr lang="zh-CN" altLang="en-US"/>
          </a:p>
        </p:txBody>
      </p:sp>
    </p:spTree>
    <p:extLst>
      <p:ext uri="{BB962C8B-B14F-4D97-AF65-F5344CB8AC3E}">
        <p14:creationId xmlns:p14="http://schemas.microsoft.com/office/powerpoint/2010/main" val="2859549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orextester.com/data/datasources%20&#19978;&#20813;&#36153;&#19979;&#36733;&#21040;&#36817;15"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9"/>
          <p:cNvSpPr>
            <a:spLocks noChangeAspect="1" noChangeArrowheads="1" noTextEdit="1"/>
          </p:cNvSpPr>
          <p:nvPr/>
        </p:nvSpPr>
        <p:spPr bwMode="auto">
          <a:xfrm>
            <a:off x="2918055" y="3302674"/>
            <a:ext cx="3301670" cy="86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 name="文本框 4"/>
          <p:cNvSpPr txBox="1"/>
          <p:nvPr/>
        </p:nvSpPr>
        <p:spPr>
          <a:xfrm>
            <a:off x="3280719" y="3132562"/>
            <a:ext cx="2508422" cy="707886"/>
          </a:xfrm>
          <a:prstGeom prst="rect">
            <a:avLst/>
          </a:prstGeom>
          <a:noFill/>
        </p:spPr>
        <p:txBody>
          <a:bodyPr wrap="square" rtlCol="0">
            <a:spAutoFit/>
          </a:bodyPr>
          <a:lstStyle/>
          <a:p>
            <a:pPr algn="ctr"/>
            <a:r>
              <a:rPr lang="zh-CN" altLang="en-US" sz="2000" dirty="0" smtClean="0">
                <a:latin typeface="微软雅黑" panose="020B0503020204020204" pitchFamily="34" charset="-122"/>
                <a:ea typeface="微软雅黑" panose="020B0503020204020204" pitchFamily="34" charset="-122"/>
              </a:rPr>
              <a:t>汤  吉</a:t>
            </a:r>
            <a:endParaRPr lang="en-US" altLang="zh-CN" sz="2000" dirty="0" smtClean="0">
              <a:latin typeface="微软雅黑" panose="020B0503020204020204" pitchFamily="34" charset="-122"/>
              <a:ea typeface="微软雅黑" panose="020B0503020204020204" pitchFamily="34" charset="-122"/>
            </a:endParaRPr>
          </a:p>
          <a:p>
            <a:pPr algn="ctr"/>
            <a:r>
              <a:rPr lang="en-US" altLang="zh-CN" sz="2000" dirty="0" smtClean="0">
                <a:latin typeface="微软雅黑" panose="020B0503020204020204" pitchFamily="34" charset="-122"/>
                <a:ea typeface="微软雅黑" panose="020B0503020204020204" pitchFamily="34" charset="-122"/>
              </a:rPr>
              <a:t>ABS-TEMP-2015A</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773173" y="4415926"/>
            <a:ext cx="5591432" cy="584775"/>
          </a:xfrm>
          <a:prstGeom prst="rect">
            <a:avLst/>
          </a:prstGeom>
          <a:noFill/>
        </p:spPr>
        <p:txBody>
          <a:bodyPr wrap="square" rtlCol="0">
            <a:spAutoFit/>
          </a:bodyPr>
          <a:lstStyle/>
          <a:p>
            <a:pPr algn="ctr"/>
            <a:r>
              <a:rPr lang="zh-CN" altLang="en-US" sz="1600" dirty="0" smtClean="0">
                <a:latin typeface="微软雅黑" panose="020B0503020204020204" pitchFamily="34" charset="-122"/>
                <a:ea typeface="微软雅黑" panose="020B0503020204020204" pitchFamily="34" charset="-122"/>
              </a:rPr>
              <a:t>中 国 民 航 大 学</a:t>
            </a:r>
            <a:endParaRPr lang="en-US" altLang="zh-CN" sz="1600" dirty="0" smtClean="0">
              <a:latin typeface="微软雅黑" panose="020B0503020204020204" pitchFamily="34" charset="-122"/>
              <a:ea typeface="微软雅黑" panose="020B0503020204020204" pitchFamily="34" charset="-122"/>
            </a:endParaRPr>
          </a:p>
          <a:p>
            <a:pPr algn="ctr"/>
            <a:r>
              <a:rPr lang="zh-CN" altLang="en-US" sz="1600" dirty="0" smtClean="0">
                <a:latin typeface="微软雅黑" panose="020B0503020204020204" pitchFamily="34" charset="-122"/>
                <a:ea typeface="微软雅黑" panose="020B0503020204020204" pitchFamily="34" charset="-122"/>
              </a:rPr>
              <a:t>中 欧 航 空 工 程 师 学 院</a:t>
            </a:r>
            <a:endParaRPr lang="zh-CN" altLang="en-US" sz="16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886178" y="5469841"/>
            <a:ext cx="1365422" cy="369332"/>
          </a:xfrm>
          <a:prstGeom prst="rect">
            <a:avLst/>
          </a:prstGeom>
          <a:noFill/>
        </p:spPr>
        <p:txBody>
          <a:bodyPr wrap="square" rtlCol="0">
            <a:spAutoFit/>
          </a:bodyPr>
          <a:lstStyle/>
          <a:p>
            <a:r>
              <a:rPr lang="en-US" altLang="zh-CN" dirty="0" smtClean="0"/>
              <a:t>1 April, 2016</a:t>
            </a:r>
            <a:endParaRPr lang="zh-CN" altLang="en-US" dirty="0"/>
          </a:p>
        </p:txBody>
      </p:sp>
      <p:grpSp>
        <p:nvGrpSpPr>
          <p:cNvPr id="17" name="组合 16"/>
          <p:cNvGrpSpPr/>
          <p:nvPr/>
        </p:nvGrpSpPr>
        <p:grpSpPr>
          <a:xfrm rot="19957823">
            <a:off x="7880064" y="97774"/>
            <a:ext cx="946297" cy="802875"/>
            <a:chOff x="5968977" y="738349"/>
            <a:chExt cx="1762125" cy="1235075"/>
          </a:xfrm>
          <a:effectLst>
            <a:outerShdw blurRad="127000" dist="101600" dir="2700000" algn="tl" rotWithShape="0">
              <a:prstClr val="black">
                <a:alpha val="40000"/>
              </a:prstClr>
            </a:outerShdw>
          </a:effectLst>
        </p:grpSpPr>
        <p:sp>
          <p:nvSpPr>
            <p:cNvPr id="18"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 name="圆角矩形 10"/>
          <p:cNvSpPr/>
          <p:nvPr/>
        </p:nvSpPr>
        <p:spPr>
          <a:xfrm>
            <a:off x="944744" y="704412"/>
            <a:ext cx="7248289" cy="1648929"/>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微软雅黑" panose="020B0503020204020204" pitchFamily="34" charset="-122"/>
                <a:ea typeface="微软雅黑" panose="020B0503020204020204" pitchFamily="34" charset="-122"/>
              </a:rPr>
              <a:t>机器学习与私人专家系统优化下的国际黄金价格预测</a:t>
            </a:r>
            <a:r>
              <a:rPr lang="zh-CN" altLang="zh-CN" sz="2000" dirty="0" smtClean="0">
                <a:solidFill>
                  <a:schemeClr val="tx1"/>
                </a:solidFill>
                <a:latin typeface="微软雅黑" panose="020B0503020204020204" pitchFamily="34" charset="-122"/>
                <a:ea typeface="微软雅黑" panose="020B0503020204020204" pitchFamily="34" charset="-122"/>
              </a:rPr>
              <a:t>系统开发</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algn="ctr"/>
            <a:r>
              <a:rPr lang="zh-CN" altLang="zh-CN" sz="2000" b="1" dirty="0" smtClean="0">
                <a:solidFill>
                  <a:schemeClr val="tx1"/>
                </a:solidFill>
                <a:latin typeface="微软雅黑" panose="020B0503020204020204" pitchFamily="34" charset="-122"/>
                <a:ea typeface="微软雅黑" panose="020B0503020204020204" pitchFamily="34" charset="-122"/>
              </a:rPr>
              <a:t> </a:t>
            </a:r>
            <a:endParaRPr lang="zh-CN" altLang="zh-CN" sz="2000" dirty="0">
              <a:solidFill>
                <a:schemeClr val="tx1"/>
              </a:solidFill>
              <a:latin typeface="微软雅黑" panose="020B0503020204020204" pitchFamily="34" charset="-122"/>
              <a:ea typeface="微软雅黑" panose="020B0503020204020204" pitchFamily="34" charset="-122"/>
            </a:endParaRPr>
          </a:p>
          <a:p>
            <a:pPr algn="ctr"/>
            <a:r>
              <a:rPr lang="en-US" altLang="zh-CN" sz="1500" b="1" dirty="0">
                <a:solidFill>
                  <a:schemeClr val="tx1"/>
                </a:solidFill>
                <a:latin typeface="微软雅黑" panose="020B0503020204020204" pitchFamily="34" charset="-122"/>
                <a:ea typeface="微软雅黑" panose="020B0503020204020204" pitchFamily="34" charset="-122"/>
              </a:rPr>
              <a:t>The development of International Gold Price forecasting optimized by Machine Learning and Private Expert System</a:t>
            </a:r>
            <a:endParaRPr lang="zh-CN" altLang="en-US" sz="15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6137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flipH="1">
            <a:off x="6376086" y="311347"/>
            <a:ext cx="1705231"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数据预处理</a:t>
            </a: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7033988" y="-153119"/>
            <a:ext cx="114113" cy="18788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611" t="9596" r="9098" b="5341"/>
          <a:stretch/>
        </p:blipFill>
        <p:spPr>
          <a:xfrm>
            <a:off x="1293190" y="1022385"/>
            <a:ext cx="6788127" cy="4835215"/>
          </a:xfrm>
          <a:prstGeom prst="rect">
            <a:avLst/>
          </a:prstGeom>
          <a:effectLst/>
        </p:spPr>
      </p:pic>
      <p:sp>
        <p:nvSpPr>
          <p:cNvPr id="3" name="文本框 2"/>
          <p:cNvSpPr txBox="1"/>
          <p:nvPr/>
        </p:nvSpPr>
        <p:spPr>
          <a:xfrm>
            <a:off x="3425455" y="6093130"/>
            <a:ext cx="2523595" cy="300082"/>
          </a:xfrm>
          <a:prstGeom prst="rect">
            <a:avLst/>
          </a:prstGeom>
          <a:noFill/>
        </p:spPr>
        <p:txBody>
          <a:bodyPr wrap="square" rtlCol="0">
            <a:spAutoFit/>
          </a:bodyPr>
          <a:lstStyle/>
          <a:p>
            <a:r>
              <a:rPr lang="zh-CN" altLang="en-US" sz="1350" dirty="0" smtClean="0">
                <a:latin typeface="微软雅黑" panose="020B0503020204020204" pitchFamily="34" charset="-122"/>
                <a:ea typeface="微软雅黑" panose="020B0503020204020204" pitchFamily="34" charset="-122"/>
              </a:rPr>
              <a:t>图</a:t>
            </a:r>
            <a:r>
              <a:rPr lang="en-US" altLang="zh-CN" sz="1350" dirty="0">
                <a:latin typeface="微软雅黑" panose="020B0503020204020204" pitchFamily="34" charset="-122"/>
                <a:ea typeface="微软雅黑" panose="020B0503020204020204" pitchFamily="34" charset="-122"/>
              </a:rPr>
              <a:t>3</a:t>
            </a:r>
            <a:r>
              <a:rPr lang="en-US" altLang="zh-CN" sz="1350" dirty="0" smtClean="0">
                <a:latin typeface="微软雅黑" panose="020B0503020204020204" pitchFamily="34" charset="-122"/>
                <a:ea typeface="微软雅黑" panose="020B0503020204020204" pitchFamily="34" charset="-122"/>
              </a:rPr>
              <a:t>-3 </a:t>
            </a:r>
            <a:r>
              <a:rPr lang="zh-CN" altLang="en-US" sz="1350" dirty="0">
                <a:latin typeface="微软雅黑" panose="020B0503020204020204" pitchFamily="34" charset="-122"/>
                <a:ea typeface="微软雅黑" panose="020B0503020204020204" pitchFamily="34" charset="-122"/>
              </a:rPr>
              <a:t>非交易日对数据的影响</a:t>
            </a:r>
          </a:p>
        </p:txBody>
      </p:sp>
      <p:grpSp>
        <p:nvGrpSpPr>
          <p:cNvPr id="11"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7"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2" name="文本框 11"/>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9</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29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7"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4" name="文本框 13"/>
          <p:cNvSpPr txBox="1"/>
          <p:nvPr/>
        </p:nvSpPr>
        <p:spPr>
          <a:xfrm flipH="1">
            <a:off x="6559849" y="402791"/>
            <a:ext cx="1637403"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数据预处理</a:t>
            </a: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7200786" y="-64064"/>
            <a:ext cx="114113" cy="1878819"/>
          </a:xfrm>
          <a:prstGeom prst="rect">
            <a:avLst/>
          </a:prstGeom>
        </p:spPr>
      </p:pic>
      <p:sp>
        <p:nvSpPr>
          <p:cNvPr id="22" name="圆角矩形 21"/>
          <p:cNvSpPr/>
          <p:nvPr/>
        </p:nvSpPr>
        <p:spPr>
          <a:xfrm>
            <a:off x="1141844" y="1141068"/>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23" name="圆角矩形 22"/>
          <p:cNvSpPr/>
          <p:nvPr/>
        </p:nvSpPr>
        <p:spPr>
          <a:xfrm>
            <a:off x="5912252" y="1141066"/>
            <a:ext cx="964002" cy="760390"/>
          </a:xfrm>
          <a:prstGeom prst="roundRect">
            <a:avLst/>
          </a:prstGeom>
          <a:solidFill>
            <a:srgbClr val="C60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24" name="圆角矩形 23"/>
          <p:cNvSpPr/>
          <p:nvPr/>
        </p:nvSpPr>
        <p:spPr>
          <a:xfrm>
            <a:off x="4719650" y="1141066"/>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25" name="圆角矩形 24"/>
          <p:cNvSpPr/>
          <p:nvPr/>
        </p:nvSpPr>
        <p:spPr>
          <a:xfrm>
            <a:off x="3527048" y="1141068"/>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26" name="圆角矩形 25"/>
          <p:cNvSpPr/>
          <p:nvPr/>
        </p:nvSpPr>
        <p:spPr>
          <a:xfrm>
            <a:off x="2334446" y="1141068"/>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29" name="圆角矩形 28"/>
          <p:cNvSpPr/>
          <p:nvPr/>
        </p:nvSpPr>
        <p:spPr>
          <a:xfrm>
            <a:off x="7091282" y="1141066"/>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30" name="圆角矩形 29"/>
          <p:cNvSpPr/>
          <p:nvPr/>
        </p:nvSpPr>
        <p:spPr>
          <a:xfrm>
            <a:off x="2105846" y="1141066"/>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圆角矩形 30"/>
          <p:cNvSpPr/>
          <p:nvPr/>
        </p:nvSpPr>
        <p:spPr>
          <a:xfrm>
            <a:off x="6871179" y="1149691"/>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圆角矩形 31"/>
          <p:cNvSpPr/>
          <p:nvPr/>
        </p:nvSpPr>
        <p:spPr>
          <a:xfrm>
            <a:off x="5678577" y="1141066"/>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圆角矩形 32"/>
          <p:cNvSpPr/>
          <p:nvPr/>
        </p:nvSpPr>
        <p:spPr>
          <a:xfrm>
            <a:off x="4488512" y="1141066"/>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圆角矩形 33"/>
          <p:cNvSpPr/>
          <p:nvPr/>
        </p:nvSpPr>
        <p:spPr>
          <a:xfrm>
            <a:off x="3293373" y="1149691"/>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圆角矩形 34"/>
          <p:cNvSpPr/>
          <p:nvPr/>
        </p:nvSpPr>
        <p:spPr>
          <a:xfrm>
            <a:off x="1565617" y="2240636"/>
            <a:ext cx="964002" cy="76039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36" name="圆角矩形 35"/>
          <p:cNvSpPr/>
          <p:nvPr/>
        </p:nvSpPr>
        <p:spPr>
          <a:xfrm>
            <a:off x="3005358" y="2240636"/>
            <a:ext cx="4507550" cy="76039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包含连续</a:t>
            </a:r>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交易日数据，且</a:t>
            </a:r>
            <a:r>
              <a:rPr lang="en-US" altLang="zh-CN" dirty="0">
                <a:solidFill>
                  <a:schemeClr val="tx1"/>
                </a:solidFill>
                <a:latin typeface="微软雅黑" panose="020B0503020204020204" pitchFamily="34" charset="-122"/>
                <a:ea typeface="微软雅黑" panose="020B0503020204020204" pitchFamily="34" charset="-122"/>
              </a:rPr>
              <a:t>Hurst</a:t>
            </a:r>
            <a:r>
              <a:rPr lang="zh-CN" altLang="en-US" dirty="0">
                <a:solidFill>
                  <a:schemeClr val="tx1"/>
                </a:solidFill>
                <a:latin typeface="微软雅黑" panose="020B0503020204020204" pitchFamily="34" charset="-122"/>
                <a:ea typeface="微软雅黑" panose="020B0503020204020204" pitchFamily="34" charset="-122"/>
              </a:rPr>
              <a:t>值足够大</a:t>
            </a:r>
          </a:p>
        </p:txBody>
      </p:sp>
      <p:sp>
        <p:nvSpPr>
          <p:cNvPr id="37" name="圆角矩形 36"/>
          <p:cNvSpPr/>
          <p:nvPr/>
        </p:nvSpPr>
        <p:spPr>
          <a:xfrm>
            <a:off x="2990474" y="3435714"/>
            <a:ext cx="5376205" cy="76039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包含连续</a:t>
            </a:r>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交易日数据，但</a:t>
            </a:r>
            <a:r>
              <a:rPr lang="en-US" altLang="zh-CN" dirty="0">
                <a:solidFill>
                  <a:schemeClr val="tx1"/>
                </a:solidFill>
                <a:latin typeface="微软雅黑" panose="020B0503020204020204" pitchFamily="34" charset="-122"/>
                <a:ea typeface="微软雅黑" panose="020B0503020204020204" pitchFamily="34" charset="-122"/>
              </a:rPr>
              <a:t>Hurst</a:t>
            </a:r>
            <a:r>
              <a:rPr lang="zh-CN" altLang="en-US" dirty="0">
                <a:solidFill>
                  <a:schemeClr val="tx1"/>
                </a:solidFill>
                <a:latin typeface="微软雅黑" panose="020B0503020204020204" pitchFamily="34" charset="-122"/>
                <a:ea typeface="微软雅黑" panose="020B0503020204020204" pitchFamily="34" charset="-122"/>
              </a:rPr>
              <a:t>值较接近随机游走</a:t>
            </a:r>
          </a:p>
        </p:txBody>
      </p:sp>
      <p:sp>
        <p:nvSpPr>
          <p:cNvPr id="38" name="圆角矩形 37"/>
          <p:cNvSpPr/>
          <p:nvPr/>
        </p:nvSpPr>
        <p:spPr>
          <a:xfrm>
            <a:off x="1550733" y="3435714"/>
            <a:ext cx="964002" cy="760390"/>
          </a:xfrm>
          <a:prstGeom prst="roundRect">
            <a:avLst/>
          </a:prstGeom>
          <a:solidFill>
            <a:srgbClr val="C60E0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训练组</a:t>
            </a:r>
            <a:endParaRPr lang="en-US" altLang="zh-CN" b="1" dirty="0">
              <a:latin typeface="微软雅黑" panose="020B0503020204020204" pitchFamily="34" charset="-122"/>
              <a:ea typeface="微软雅黑" panose="020B0503020204020204" pitchFamily="34" charset="-122"/>
            </a:endParaRPr>
          </a:p>
        </p:txBody>
      </p:sp>
      <p:sp>
        <p:nvSpPr>
          <p:cNvPr id="39" name="圆角矩形 38"/>
          <p:cNvSpPr/>
          <p:nvPr/>
        </p:nvSpPr>
        <p:spPr>
          <a:xfrm>
            <a:off x="1918434" y="4730671"/>
            <a:ext cx="228600" cy="76039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圆角矩形 39"/>
          <p:cNvSpPr/>
          <p:nvPr/>
        </p:nvSpPr>
        <p:spPr>
          <a:xfrm>
            <a:off x="2990474" y="4730671"/>
            <a:ext cx="2535958" cy="76039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非交易日（含节假日）</a:t>
            </a:r>
          </a:p>
        </p:txBody>
      </p:sp>
      <p:sp>
        <p:nvSpPr>
          <p:cNvPr id="41" name="文本框 40"/>
          <p:cNvSpPr txBox="1"/>
          <p:nvPr/>
        </p:nvSpPr>
        <p:spPr>
          <a:xfrm>
            <a:off x="3454041" y="5864045"/>
            <a:ext cx="2162106"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图</a:t>
            </a:r>
            <a:r>
              <a:rPr lang="en-US" altLang="zh-CN" sz="1500" dirty="0" smtClean="0">
                <a:latin typeface="微软雅黑" panose="020B0503020204020204" pitchFamily="34" charset="-122"/>
                <a:ea typeface="微软雅黑" panose="020B0503020204020204" pitchFamily="34" charset="-122"/>
              </a:rPr>
              <a:t>3-4 </a:t>
            </a:r>
            <a:r>
              <a:rPr lang="zh-CN" altLang="en-US" sz="1500" dirty="0">
                <a:latin typeface="微软雅黑" panose="020B0503020204020204" pitchFamily="34" charset="-122"/>
                <a:ea typeface="微软雅黑" panose="020B0503020204020204" pitchFamily="34" charset="-122"/>
              </a:rPr>
              <a:t>数据预处理方案</a:t>
            </a:r>
          </a:p>
        </p:txBody>
      </p:sp>
      <p:sp>
        <p:nvSpPr>
          <p:cNvPr id="27" name="文本框 26"/>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764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47"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6" grpId="0" animBg="1"/>
      <p:bldP spid="37" grpId="0" animBg="1"/>
      <p:bldP spid="40" grpId="0" animBg="1"/>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9957823">
            <a:off x="7451337" y="2072269"/>
            <a:ext cx="1410971" cy="800903"/>
            <a:chOff x="5968977" y="738349"/>
            <a:chExt cx="1762125" cy="1235075"/>
          </a:xfrm>
          <a:effectLst>
            <a:outerShdw blurRad="127000" dist="101600" dir="2700000" algn="tl" rotWithShape="0">
              <a:prstClr val="black">
                <a:alpha val="40000"/>
              </a:prstClr>
            </a:outerShdw>
          </a:effectLst>
        </p:grpSpPr>
        <p:sp>
          <p:nvSpPr>
            <p:cNvPr id="10"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a:off x="1470453" y="2716558"/>
            <a:ext cx="6542903" cy="118275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553791" y="2767915"/>
            <a:ext cx="6459566" cy="1107996"/>
          </a:xfrm>
          <a:prstGeom prst="rect">
            <a:avLst/>
          </a:prstGeom>
          <a:noFill/>
        </p:spPr>
        <p:txBody>
          <a:bodyPr wrap="square" rtlCol="0">
            <a:spAutoFit/>
          </a:bodyPr>
          <a:lstStyle/>
          <a:p>
            <a:pPr>
              <a:lnSpc>
                <a:spcPct val="150000"/>
              </a:lnSpc>
            </a:pPr>
            <a:r>
              <a:rPr lang="en-US" altLang="zh-CN" sz="4400" dirty="0" smtClean="0">
                <a:latin typeface="微软雅黑" panose="020B0503020204020204" pitchFamily="34" charset="-122"/>
                <a:ea typeface="微软雅黑" panose="020B0503020204020204" pitchFamily="34" charset="-122"/>
              </a:rPr>
              <a:t>4. </a:t>
            </a:r>
            <a:r>
              <a:rPr lang="zh-CN" altLang="en-US" sz="4400" dirty="0" smtClean="0">
                <a:latin typeface="微软雅黑" panose="020B0503020204020204" pitchFamily="34" charset="-122"/>
                <a:ea typeface="微软雅黑" panose="020B0503020204020204" pitchFamily="34" charset="-122"/>
              </a:rPr>
              <a:t>神经网络</a:t>
            </a:r>
            <a:r>
              <a:rPr lang="zh-CN" altLang="en-US" sz="4400" dirty="0">
                <a:latin typeface="微软雅黑" panose="020B0503020204020204" pitchFamily="34" charset="-122"/>
                <a:ea typeface="微软雅黑" panose="020B0503020204020204" pitchFamily="34" charset="-122"/>
              </a:rPr>
              <a:t>的选择与构建</a:t>
            </a:r>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8" name="文本框 17"/>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494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9" name="文本框 8"/>
          <p:cNvSpPr txBox="1"/>
          <p:nvPr/>
        </p:nvSpPr>
        <p:spPr>
          <a:xfrm flipH="1">
            <a:off x="6314320" y="369487"/>
            <a:ext cx="2044703"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机器学习算法</a:t>
            </a:r>
          </a:p>
        </p:txBody>
      </p:sp>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7143291" y="-143464"/>
            <a:ext cx="114113" cy="1878819"/>
          </a:xfrm>
          <a:prstGeom prst="rect">
            <a:avLst/>
          </a:prstGeom>
        </p:spPr>
      </p:pic>
      <p:sp>
        <p:nvSpPr>
          <p:cNvPr id="11" name="等腰三角形 10"/>
          <p:cNvSpPr/>
          <p:nvPr/>
        </p:nvSpPr>
        <p:spPr>
          <a:xfrm>
            <a:off x="639675" y="2081870"/>
            <a:ext cx="6405113" cy="3881843"/>
          </a:xfrm>
          <a:prstGeom prst="triangle">
            <a:avLst/>
          </a:prstGeom>
          <a:solidFill>
            <a:schemeClr val="accent1">
              <a:alpha val="43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p:nvCxnSpPr>
        <p:spPr>
          <a:xfrm flipV="1">
            <a:off x="1810711" y="4514561"/>
            <a:ext cx="4030693" cy="182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895251" y="5079403"/>
            <a:ext cx="226619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机 器 学 习 </a:t>
            </a:r>
            <a:r>
              <a:rPr lang="en-US" altLang="zh-CN" dirty="0">
                <a:latin typeface="微软雅黑" panose="020B0503020204020204" pitchFamily="34" charset="-122"/>
                <a:ea typeface="微软雅黑" panose="020B0503020204020204" pitchFamily="34" charset="-122"/>
              </a:rPr>
              <a:t>(1956)</a:t>
            </a:r>
            <a:endParaRPr lang="zh-CN" altLang="en-US"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422522" y="5000148"/>
            <a:ext cx="48200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700501" y="4578725"/>
            <a:ext cx="2515559"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BP </a:t>
            </a:r>
            <a:r>
              <a:rPr lang="zh-CN" altLang="en-US" dirty="0">
                <a:latin typeface="微软雅黑" panose="020B0503020204020204" pitchFamily="34" charset="-122"/>
                <a:ea typeface="微软雅黑" panose="020B0503020204020204" pitchFamily="34" charset="-122"/>
              </a:rPr>
              <a:t>神 经 网 络 </a:t>
            </a:r>
            <a:r>
              <a:rPr lang="en-US" altLang="zh-CN" dirty="0">
                <a:latin typeface="微软雅黑" panose="020B0503020204020204" pitchFamily="34" charset="-122"/>
                <a:ea typeface="微软雅黑" panose="020B0503020204020204" pitchFamily="34" charset="-122"/>
              </a:rPr>
              <a:t>(1986)</a:t>
            </a:r>
            <a:endParaRPr lang="zh-CN" altLang="en-US"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198121" y="4078247"/>
            <a:ext cx="32866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871951" y="4111387"/>
            <a:ext cx="215919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深 度 学 习 </a:t>
            </a:r>
            <a:r>
              <a:rPr lang="en-US" altLang="zh-CN" dirty="0">
                <a:latin typeface="微软雅黑" panose="020B0503020204020204" pitchFamily="34" charset="-122"/>
                <a:ea typeface="微软雅黑" panose="020B0503020204020204" pitchFamily="34" charset="-122"/>
              </a:rPr>
              <a:t>(2006)</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539293" y="3676542"/>
            <a:ext cx="258646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深 度 残 差 网 络 </a:t>
            </a:r>
            <a:r>
              <a:rPr lang="en-US" altLang="zh-CN" dirty="0">
                <a:latin typeface="微软雅黑" panose="020B0503020204020204" pitchFamily="34" charset="-122"/>
                <a:ea typeface="微软雅黑" panose="020B0503020204020204" pitchFamily="34" charset="-122"/>
              </a:rPr>
              <a:t>(2015)</a:t>
            </a:r>
            <a:endParaRPr lang="zh-CN" altLang="en-US" dirty="0">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2567094" y="3618848"/>
            <a:ext cx="2536166" cy="48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865482" y="2639347"/>
            <a:ext cx="1921150" cy="92333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自评估</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深度残差网络</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(2016)</a:t>
            </a:r>
            <a:endParaRPr lang="zh-CN" altLang="en-US" dirty="0">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1014924" y="5515520"/>
            <a:ext cx="56740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895251" y="5572598"/>
            <a:ext cx="203646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神 经 网 络 </a:t>
            </a:r>
            <a:r>
              <a:rPr lang="en-US" altLang="zh-CN" dirty="0">
                <a:latin typeface="微软雅黑" panose="020B0503020204020204" pitchFamily="34" charset="-122"/>
                <a:ea typeface="微软雅黑" panose="020B0503020204020204" pitchFamily="34" charset="-122"/>
              </a:rPr>
              <a:t>(1951)</a:t>
            </a:r>
            <a:endParaRPr lang="zh-CN" altLang="en-US"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2728309" y="6188586"/>
            <a:ext cx="2832380" cy="300082"/>
          </a:xfrm>
          <a:prstGeom prst="rect">
            <a:avLst/>
          </a:prstGeom>
          <a:noFill/>
        </p:spPr>
        <p:txBody>
          <a:bodyPr wrap="square" rtlCol="0">
            <a:spAutoFit/>
          </a:bodyPr>
          <a:lstStyle/>
          <a:p>
            <a:r>
              <a:rPr lang="zh-CN" altLang="en-US" sz="1350" dirty="0" smtClean="0">
                <a:latin typeface="微软雅黑" panose="020B0503020204020204" pitchFamily="34" charset="-122"/>
                <a:ea typeface="微软雅黑" panose="020B0503020204020204" pitchFamily="34" charset="-122"/>
              </a:rPr>
              <a:t>图</a:t>
            </a:r>
            <a:r>
              <a:rPr lang="en-US" altLang="zh-CN" sz="1350" dirty="0">
                <a:latin typeface="微软雅黑" panose="020B0503020204020204" pitchFamily="34" charset="-122"/>
                <a:ea typeface="微软雅黑" panose="020B0503020204020204" pitchFamily="34" charset="-122"/>
              </a:rPr>
              <a:t>4</a:t>
            </a:r>
            <a:r>
              <a:rPr lang="en-US" altLang="zh-CN" sz="1350" dirty="0" smtClean="0">
                <a:latin typeface="微软雅黑" panose="020B0503020204020204" pitchFamily="34" charset="-122"/>
                <a:ea typeface="微软雅黑" panose="020B0503020204020204" pitchFamily="34" charset="-122"/>
              </a:rPr>
              <a:t>-1 </a:t>
            </a:r>
            <a:r>
              <a:rPr lang="zh-CN" altLang="en-US" sz="1350" dirty="0">
                <a:latin typeface="微软雅黑" panose="020B0503020204020204" pitchFamily="34" charset="-122"/>
                <a:ea typeface="微软雅黑" panose="020B0503020204020204" pitchFamily="34" charset="-122"/>
              </a:rPr>
              <a:t>机器学习算法发展历史</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873" y="2147902"/>
            <a:ext cx="1921150" cy="2310572"/>
          </a:xfrm>
          <a:prstGeom prst="rect">
            <a:avLst/>
          </a:prstGeom>
        </p:spPr>
      </p:pic>
      <p:sp>
        <p:nvSpPr>
          <p:cNvPr id="29" name="文本框 28"/>
          <p:cNvSpPr txBox="1"/>
          <p:nvPr/>
        </p:nvSpPr>
        <p:spPr>
          <a:xfrm>
            <a:off x="6687393" y="4578227"/>
            <a:ext cx="1510886" cy="300082"/>
          </a:xfrm>
          <a:prstGeom prst="rect">
            <a:avLst/>
          </a:prstGeom>
          <a:noFill/>
        </p:spPr>
        <p:txBody>
          <a:bodyPr wrap="square" rtlCol="0">
            <a:spAutoFit/>
          </a:bodyPr>
          <a:lstStyle/>
          <a:p>
            <a:r>
              <a:rPr lang="zh-CN" altLang="en-US" sz="1350" dirty="0" smtClean="0">
                <a:latin typeface="微软雅黑" panose="020B0503020204020204" pitchFamily="34" charset="-122"/>
                <a:ea typeface="微软雅黑" panose="020B0503020204020204" pitchFamily="34" charset="-122"/>
              </a:rPr>
              <a:t>图</a:t>
            </a:r>
            <a:r>
              <a:rPr lang="en-US" altLang="zh-CN" sz="1350" dirty="0" smtClean="0">
                <a:latin typeface="微软雅黑" panose="020B0503020204020204" pitchFamily="34" charset="-122"/>
                <a:ea typeface="微软雅黑" panose="020B0503020204020204" pitchFamily="34" charset="-122"/>
              </a:rPr>
              <a:t>4-2 </a:t>
            </a:r>
            <a:r>
              <a:rPr lang="zh-CN" altLang="en-US" sz="1350" dirty="0">
                <a:latin typeface="微软雅黑" panose="020B0503020204020204" pitchFamily="34" charset="-122"/>
                <a:ea typeface="微软雅黑" panose="020B0503020204020204" pitchFamily="34" charset="-122"/>
              </a:rPr>
              <a:t>神经网络</a:t>
            </a:r>
          </a:p>
        </p:txBody>
      </p:sp>
      <p:sp>
        <p:nvSpPr>
          <p:cNvPr id="25" name="矩形 24"/>
          <p:cNvSpPr/>
          <p:nvPr/>
        </p:nvSpPr>
        <p:spPr>
          <a:xfrm>
            <a:off x="654531" y="1145318"/>
            <a:ext cx="7390777"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机器学习是用数据或以往的经验，以此优化计算机程序的性能标准。</a:t>
            </a:r>
            <a:r>
              <a:rPr lang="en-US" altLang="zh-CN" dirty="0">
                <a:latin typeface="微软雅黑" panose="020B0503020204020204" pitchFamily="34" charset="-122"/>
                <a:ea typeface="微软雅黑" panose="020B0503020204020204" pitchFamily="34" charset="-122"/>
              </a:rPr>
              <a:t>[3]</a:t>
            </a:r>
          </a:p>
          <a:p>
            <a:pPr algn="r">
              <a:lnSpc>
                <a:spcPct val="150000"/>
              </a:lnSpc>
            </a:pP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Alpaydin</a:t>
            </a:r>
            <a:endParaRPr lang="zh-CN" altLang="en-US" dirty="0"/>
          </a:p>
        </p:txBody>
      </p:sp>
      <p:sp>
        <p:nvSpPr>
          <p:cNvPr id="2" name="右箭头 1"/>
          <p:cNvSpPr/>
          <p:nvPr/>
        </p:nvSpPr>
        <p:spPr>
          <a:xfrm rot="18557668">
            <a:off x="968407" y="3266553"/>
            <a:ext cx="2308908" cy="546593"/>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0219" y="2833123"/>
            <a:ext cx="1737902"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训练速度及预测能力增强</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543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47"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2340255" y="1181953"/>
            <a:ext cx="4000500" cy="1648796"/>
          </a:xfrm>
          <a:prstGeom prst="roundRect">
            <a:avLst/>
          </a:prstGeom>
          <a:solidFill>
            <a:schemeClr val="accent1">
              <a:lumMod val="60000"/>
              <a:lumOff val="4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latin typeface="微软雅黑" panose="020B0503020204020204" pitchFamily="34" charset="-122"/>
              <a:ea typeface="微软雅黑" panose="020B0503020204020204" pitchFamily="34" charset="-122"/>
            </a:endParaRPr>
          </a:p>
          <a:p>
            <a:pPr algn="ctr"/>
            <a:endParaRPr lang="en-US" altLang="zh-CN" sz="1350" dirty="0">
              <a:latin typeface="微软雅黑" panose="020B0503020204020204" pitchFamily="34" charset="-122"/>
              <a:ea typeface="微软雅黑" panose="020B0503020204020204" pitchFamily="34" charset="-122"/>
            </a:endParaRPr>
          </a:p>
          <a:p>
            <a:pPr algn="ctr"/>
            <a:endParaRPr lang="en-US" altLang="zh-CN" sz="1350" dirty="0">
              <a:latin typeface="微软雅黑" panose="020B0503020204020204" pitchFamily="34" charset="-122"/>
              <a:ea typeface="微软雅黑" panose="020B0503020204020204" pitchFamily="34" charset="-122"/>
            </a:endParaRPr>
          </a:p>
          <a:p>
            <a:pPr algn="ctr"/>
            <a:endParaRPr lang="en-US" altLang="zh-CN" sz="1350" dirty="0">
              <a:latin typeface="微软雅黑" panose="020B0503020204020204" pitchFamily="34" charset="-122"/>
              <a:ea typeface="微软雅黑" panose="020B0503020204020204" pitchFamily="34" charset="-122"/>
            </a:endParaRPr>
          </a:p>
          <a:p>
            <a:pPr algn="ctr"/>
            <a:r>
              <a:rPr lang="zh-CN" altLang="en-US" sz="2400" b="1" dirty="0">
                <a:solidFill>
                  <a:srgbClr val="FD4D4D"/>
                </a:solidFill>
                <a:latin typeface="微软雅黑" panose="020B0503020204020204" pitchFamily="34" charset="-122"/>
                <a:ea typeface="微软雅黑" panose="020B0503020204020204" pitchFamily="34" charset="-122"/>
              </a:rPr>
              <a:t>特征表达（监督式学习）</a:t>
            </a:r>
          </a:p>
        </p:txBody>
      </p:sp>
      <p:sp>
        <p:nvSpPr>
          <p:cNvPr id="27" name="文本框 26"/>
          <p:cNvSpPr txBox="1"/>
          <p:nvPr/>
        </p:nvSpPr>
        <p:spPr>
          <a:xfrm flipH="1">
            <a:off x="6171471" y="405638"/>
            <a:ext cx="2132269"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神经网络的优势</a:t>
            </a:r>
          </a:p>
        </p:txBody>
      </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7092467" y="-59444"/>
            <a:ext cx="114113" cy="1878819"/>
          </a:xfrm>
          <a:prstGeom prst="rect">
            <a:avLst/>
          </a:prstGeom>
        </p:spPr>
      </p:pic>
      <p:sp>
        <p:nvSpPr>
          <p:cNvPr id="3" name="圆角矩形 2"/>
          <p:cNvSpPr/>
          <p:nvPr/>
        </p:nvSpPr>
        <p:spPr>
          <a:xfrm>
            <a:off x="635062" y="1481612"/>
            <a:ext cx="1132759"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低层感知机</a:t>
            </a:r>
          </a:p>
        </p:txBody>
      </p:sp>
      <p:sp>
        <p:nvSpPr>
          <p:cNvPr id="5" name="右箭头 4"/>
          <p:cNvSpPr/>
          <p:nvPr/>
        </p:nvSpPr>
        <p:spPr>
          <a:xfrm>
            <a:off x="1855996" y="1713395"/>
            <a:ext cx="431222" cy="25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24" name="圆角矩形 23"/>
          <p:cNvSpPr/>
          <p:nvPr/>
        </p:nvSpPr>
        <p:spPr>
          <a:xfrm>
            <a:off x="2396324" y="1477715"/>
            <a:ext cx="1092663"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预处理</a:t>
            </a:r>
          </a:p>
        </p:txBody>
      </p:sp>
      <p:sp>
        <p:nvSpPr>
          <p:cNvPr id="26" name="圆角矩形 25"/>
          <p:cNvSpPr/>
          <p:nvPr/>
        </p:nvSpPr>
        <p:spPr>
          <a:xfrm>
            <a:off x="3944290" y="1477711"/>
            <a:ext cx="979539"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特征提取</a:t>
            </a:r>
          </a:p>
        </p:txBody>
      </p:sp>
      <p:sp>
        <p:nvSpPr>
          <p:cNvPr id="30" name="圆角矩形 29"/>
          <p:cNvSpPr/>
          <p:nvPr/>
        </p:nvSpPr>
        <p:spPr>
          <a:xfrm>
            <a:off x="5370138" y="1477713"/>
            <a:ext cx="929560"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特征选择</a:t>
            </a:r>
          </a:p>
        </p:txBody>
      </p:sp>
      <p:sp>
        <p:nvSpPr>
          <p:cNvPr id="31" name="圆角矩形 30"/>
          <p:cNvSpPr/>
          <p:nvPr/>
        </p:nvSpPr>
        <p:spPr>
          <a:xfrm>
            <a:off x="6916671" y="1477711"/>
            <a:ext cx="1603182"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推理、预测或识别</a:t>
            </a:r>
          </a:p>
        </p:txBody>
      </p:sp>
      <p:sp>
        <p:nvSpPr>
          <p:cNvPr id="36" name="圆角矩形 35"/>
          <p:cNvSpPr/>
          <p:nvPr/>
        </p:nvSpPr>
        <p:spPr>
          <a:xfrm>
            <a:off x="642564" y="3852942"/>
            <a:ext cx="1132759"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输入层</a:t>
            </a:r>
          </a:p>
        </p:txBody>
      </p:sp>
      <p:sp>
        <p:nvSpPr>
          <p:cNvPr id="41" name="圆角矩形 40"/>
          <p:cNvSpPr/>
          <p:nvPr/>
        </p:nvSpPr>
        <p:spPr>
          <a:xfrm>
            <a:off x="6924173" y="3849041"/>
            <a:ext cx="1603182"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输出层</a:t>
            </a:r>
          </a:p>
        </p:txBody>
      </p:sp>
      <p:sp>
        <p:nvSpPr>
          <p:cNvPr id="45" name="圆角矩形 44"/>
          <p:cNvSpPr/>
          <p:nvPr/>
        </p:nvSpPr>
        <p:spPr>
          <a:xfrm>
            <a:off x="2340255" y="3696341"/>
            <a:ext cx="4000500" cy="1648796"/>
          </a:xfrm>
          <a:prstGeom prst="roundRect">
            <a:avLst/>
          </a:prstGeom>
          <a:solidFill>
            <a:schemeClr val="accent1">
              <a:lumMod val="60000"/>
              <a:lumOff val="40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latin typeface="微软雅黑" panose="020B0503020204020204" pitchFamily="34" charset="-122"/>
              <a:ea typeface="微软雅黑" panose="020B0503020204020204" pitchFamily="34" charset="-122"/>
            </a:endParaRPr>
          </a:p>
          <a:p>
            <a:pPr algn="ctr"/>
            <a:endParaRPr lang="en-US" altLang="zh-CN" sz="1350" dirty="0">
              <a:latin typeface="微软雅黑" panose="020B0503020204020204" pitchFamily="34" charset="-122"/>
              <a:ea typeface="微软雅黑" panose="020B0503020204020204" pitchFamily="34" charset="-122"/>
            </a:endParaRPr>
          </a:p>
          <a:p>
            <a:pPr algn="ctr"/>
            <a:endParaRPr lang="en-US" altLang="zh-CN" sz="1350" dirty="0">
              <a:latin typeface="微软雅黑" panose="020B0503020204020204" pitchFamily="34" charset="-122"/>
              <a:ea typeface="微软雅黑" panose="020B0503020204020204" pitchFamily="34" charset="-122"/>
            </a:endParaRPr>
          </a:p>
          <a:p>
            <a:pPr algn="ctr"/>
            <a:r>
              <a:rPr lang="zh-CN" altLang="en-US" sz="2400" b="1" dirty="0">
                <a:solidFill>
                  <a:srgbClr val="FD4D4D"/>
                </a:solidFill>
                <a:latin typeface="微软雅黑" panose="020B0503020204020204" pitchFamily="34" charset="-122"/>
                <a:ea typeface="微软雅黑" panose="020B0503020204020204" pitchFamily="34" charset="-122"/>
              </a:rPr>
              <a:t>特征表达（无监督式学习）</a:t>
            </a:r>
          </a:p>
        </p:txBody>
      </p:sp>
      <p:sp>
        <p:nvSpPr>
          <p:cNvPr id="46" name="圆角矩形 45"/>
          <p:cNvSpPr/>
          <p:nvPr/>
        </p:nvSpPr>
        <p:spPr>
          <a:xfrm>
            <a:off x="3655389" y="3849041"/>
            <a:ext cx="1286262" cy="714156"/>
          </a:xfrm>
          <a:prstGeom prst="round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神经网络</a:t>
            </a:r>
          </a:p>
        </p:txBody>
      </p:sp>
      <p:sp>
        <p:nvSpPr>
          <p:cNvPr id="10" name="文本框 9"/>
          <p:cNvSpPr txBox="1"/>
          <p:nvPr/>
        </p:nvSpPr>
        <p:spPr>
          <a:xfrm>
            <a:off x="491646" y="2254527"/>
            <a:ext cx="1551927" cy="707886"/>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传统机器学习算法流程</a:t>
            </a:r>
          </a:p>
        </p:txBody>
      </p:sp>
      <p:sp>
        <p:nvSpPr>
          <p:cNvPr id="47" name="文本框 46"/>
          <p:cNvSpPr txBox="1"/>
          <p:nvPr/>
        </p:nvSpPr>
        <p:spPr>
          <a:xfrm>
            <a:off x="499148" y="4721888"/>
            <a:ext cx="1551927" cy="707886"/>
          </a:xfrm>
          <a:prstGeom prst="rect">
            <a:avLst/>
          </a:prstGeom>
          <a:noFill/>
        </p:spPr>
        <p:txBody>
          <a:bodyPr wrap="square" rtlCol="0">
            <a:spAutoFit/>
          </a:bodyPr>
          <a:lstStyle/>
          <a:p>
            <a:pPr algn="ctr"/>
            <a:r>
              <a:rPr lang="zh-CN" altLang="en-US" sz="2000" dirty="0" smtClean="0">
                <a:solidFill>
                  <a:srgbClr val="FF0000"/>
                </a:solidFill>
                <a:latin typeface="微软雅黑" panose="020B0503020204020204" pitchFamily="34" charset="-122"/>
                <a:ea typeface="微软雅黑" panose="020B0503020204020204" pitchFamily="34" charset="-122"/>
              </a:rPr>
              <a:t>神经网络</a:t>
            </a:r>
            <a:endParaRPr lang="en-US" altLang="zh-CN" sz="2000" dirty="0" smtClean="0">
              <a:solidFill>
                <a:srgbClr val="FF0000"/>
              </a:solidFill>
              <a:latin typeface="微软雅黑" panose="020B0503020204020204" pitchFamily="34" charset="-122"/>
              <a:ea typeface="微软雅黑" panose="020B0503020204020204" pitchFamily="34" charset="-122"/>
            </a:endParaRPr>
          </a:p>
          <a:p>
            <a:pPr algn="ctr"/>
            <a:r>
              <a:rPr lang="zh-CN" altLang="en-US" sz="2000" dirty="0" smtClean="0">
                <a:solidFill>
                  <a:srgbClr val="FF0000"/>
                </a:solidFill>
                <a:latin typeface="微软雅黑" panose="020B0503020204020204" pitchFamily="34" charset="-122"/>
                <a:ea typeface="微软雅黑" panose="020B0503020204020204" pitchFamily="34" charset="-122"/>
              </a:rPr>
              <a:t>算法</a:t>
            </a:r>
            <a:r>
              <a:rPr lang="zh-CN" altLang="en-US" sz="2000" dirty="0">
                <a:solidFill>
                  <a:srgbClr val="FF0000"/>
                </a:solidFill>
                <a:latin typeface="微软雅黑" panose="020B0503020204020204" pitchFamily="34" charset="-122"/>
                <a:ea typeface="微软雅黑" panose="020B0503020204020204" pitchFamily="34" charset="-122"/>
              </a:rPr>
              <a:t>流程</a:t>
            </a:r>
          </a:p>
        </p:txBody>
      </p:sp>
      <p:sp>
        <p:nvSpPr>
          <p:cNvPr id="12" name="上下箭头 11"/>
          <p:cNvSpPr/>
          <p:nvPr/>
        </p:nvSpPr>
        <p:spPr>
          <a:xfrm>
            <a:off x="4125577" y="2960699"/>
            <a:ext cx="322118" cy="62396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文本框 12"/>
          <p:cNvSpPr txBox="1"/>
          <p:nvPr/>
        </p:nvSpPr>
        <p:spPr>
          <a:xfrm>
            <a:off x="2579246" y="5717086"/>
            <a:ext cx="3761509" cy="300082"/>
          </a:xfrm>
          <a:prstGeom prst="rect">
            <a:avLst/>
          </a:prstGeom>
          <a:noFill/>
        </p:spPr>
        <p:txBody>
          <a:bodyPr wrap="square" rtlCol="0">
            <a:spAutoFit/>
          </a:bodyPr>
          <a:lstStyle/>
          <a:p>
            <a:r>
              <a:rPr lang="zh-CN" altLang="en-US" sz="1350" dirty="0" smtClean="0">
                <a:latin typeface="微软雅黑" panose="020B0503020204020204" pitchFamily="34" charset="-122"/>
                <a:ea typeface="微软雅黑" panose="020B0503020204020204" pitchFamily="34" charset="-122"/>
              </a:rPr>
              <a:t>图</a:t>
            </a:r>
            <a:r>
              <a:rPr lang="en-US" altLang="zh-CN" sz="1350" dirty="0" smtClean="0">
                <a:latin typeface="微软雅黑" panose="020B0503020204020204" pitchFamily="34" charset="-122"/>
                <a:ea typeface="微软雅黑" panose="020B0503020204020204" pitchFamily="34" charset="-122"/>
              </a:rPr>
              <a:t>4-2 </a:t>
            </a:r>
            <a:r>
              <a:rPr lang="zh-CN" altLang="en-US" sz="1350" dirty="0">
                <a:latin typeface="微软雅黑" panose="020B0503020204020204" pitchFamily="34" charset="-122"/>
                <a:ea typeface="微软雅黑" panose="020B0503020204020204" pitchFamily="34" charset="-122"/>
              </a:rPr>
              <a:t>传统机器学习算法与深度学习算法对比</a:t>
            </a:r>
          </a:p>
        </p:txBody>
      </p:sp>
      <p:grpSp>
        <p:nvGrpSpPr>
          <p:cNvPr id="42"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43"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4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29" name="右箭头 28"/>
          <p:cNvSpPr/>
          <p:nvPr/>
        </p:nvSpPr>
        <p:spPr>
          <a:xfrm>
            <a:off x="4923829" y="1757333"/>
            <a:ext cx="446309" cy="171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2" name="右箭头 31"/>
          <p:cNvSpPr/>
          <p:nvPr/>
        </p:nvSpPr>
        <p:spPr>
          <a:xfrm>
            <a:off x="3495778" y="1757670"/>
            <a:ext cx="431222" cy="170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9" name="右箭头 38"/>
          <p:cNvSpPr/>
          <p:nvPr/>
        </p:nvSpPr>
        <p:spPr>
          <a:xfrm>
            <a:off x="1855996" y="4076625"/>
            <a:ext cx="431222" cy="25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40" name="右箭头 39"/>
          <p:cNvSpPr/>
          <p:nvPr/>
        </p:nvSpPr>
        <p:spPr>
          <a:xfrm>
            <a:off x="6414324" y="4082135"/>
            <a:ext cx="431222" cy="25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1" name="右箭头 50"/>
          <p:cNvSpPr/>
          <p:nvPr/>
        </p:nvSpPr>
        <p:spPr>
          <a:xfrm>
            <a:off x="6400277" y="1713394"/>
            <a:ext cx="431222" cy="258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52" name="文本框 51"/>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29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anim calcmode="lin" valueType="num">
                                      <p:cBhvr>
                                        <p:cTn id="11" dur="1000" fill="hold"/>
                                        <p:tgtEl>
                                          <p:spTgt spid="28"/>
                                        </p:tgtEl>
                                        <p:attrNameLst>
                                          <p:attrName>ppt_x</p:attrName>
                                        </p:attrNameLst>
                                      </p:cBhvr>
                                      <p:tavLst>
                                        <p:tav tm="0">
                                          <p:val>
                                            <p:strVal val="#ppt_x"/>
                                          </p:val>
                                        </p:tav>
                                        <p:tav tm="100000">
                                          <p:val>
                                            <p:strVal val="#ppt_x"/>
                                          </p:val>
                                        </p:tav>
                                      </p:tavLst>
                                    </p:anim>
                                    <p:anim calcmode="lin" valueType="num">
                                      <p:cBhvr>
                                        <p:cTn id="12" dur="1000" fill="hold"/>
                                        <p:tgtEl>
                                          <p:spTgt spid="2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50416" y="1065926"/>
            <a:ext cx="7001373" cy="5069071"/>
          </a:xfrm>
          <a:prstGeom prst="rect">
            <a:avLst/>
          </a:prstGeom>
          <a:effectLst/>
        </p:spPr>
      </p:pic>
      <p:sp>
        <p:nvSpPr>
          <p:cNvPr id="27" name="文本框 26"/>
          <p:cNvSpPr txBox="1"/>
          <p:nvPr/>
        </p:nvSpPr>
        <p:spPr>
          <a:xfrm flipH="1">
            <a:off x="6773516" y="380434"/>
            <a:ext cx="1699248" cy="415498"/>
          </a:xfrm>
          <a:prstGeom prst="rect">
            <a:avLst/>
          </a:prstGeom>
          <a:noFill/>
        </p:spPr>
        <p:txBody>
          <a:bodyPr wrap="square" rtlCol="0">
            <a:spAutoFit/>
          </a:bodyPr>
          <a:lstStyle/>
          <a:p>
            <a:r>
              <a:rPr lang="zh-CN" altLang="en-US" sz="2100" dirty="0" smtClean="0">
                <a:latin typeface="微软雅黑" panose="020B0503020204020204" pitchFamily="34" charset="-122"/>
                <a:ea typeface="微软雅黑" panose="020B0503020204020204" pitchFamily="34" charset="-122"/>
              </a:rPr>
              <a:t>深度学习</a:t>
            </a:r>
            <a:endParaRPr lang="zh-CN" altLang="en-US" sz="2100"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85926" t="20226" r="2428" b="21797"/>
          <a:stretch/>
        </p:blipFill>
        <p:spPr>
          <a:xfrm rot="5400000" flipV="1">
            <a:off x="7259734" y="-83024"/>
            <a:ext cx="114113" cy="1878819"/>
          </a:xfrm>
          <a:prstGeom prst="rect">
            <a:avLst/>
          </a:prstGeom>
        </p:spPr>
      </p:pic>
      <p:sp>
        <p:nvSpPr>
          <p:cNvPr id="16" name="文本框 15"/>
          <p:cNvSpPr txBox="1"/>
          <p:nvPr/>
        </p:nvSpPr>
        <p:spPr>
          <a:xfrm>
            <a:off x="3611382" y="6278321"/>
            <a:ext cx="1879443"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4-3 </a:t>
            </a:r>
            <a:r>
              <a:rPr lang="zh-CN" altLang="en-US" sz="1600" dirty="0" smtClean="0">
                <a:latin typeface="微软雅黑" panose="020B0503020204020204" pitchFamily="34" charset="-122"/>
                <a:ea typeface="微软雅黑" panose="020B0503020204020204" pitchFamily="34" charset="-122"/>
              </a:rPr>
              <a:t>深度学习</a:t>
            </a:r>
            <a:endParaRPr lang="zh-CN" altLang="en-US" sz="1600" dirty="0">
              <a:latin typeface="微软雅黑" panose="020B0503020204020204" pitchFamily="34" charset="-122"/>
              <a:ea typeface="微软雅黑" panose="020B0503020204020204" pitchFamily="34" charset="-122"/>
            </a:endParaRPr>
          </a:p>
        </p:txBody>
      </p:sp>
      <p:grpSp>
        <p:nvGrpSpPr>
          <p:cNvPr id="17"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2" name="矩形 1"/>
          <p:cNvSpPr/>
          <p:nvPr/>
        </p:nvSpPr>
        <p:spPr>
          <a:xfrm>
            <a:off x="4677616" y="4776980"/>
            <a:ext cx="2945524" cy="923330"/>
          </a:xfrm>
          <a:prstGeom prst="rect">
            <a:avLst/>
          </a:prstGeom>
          <a:effectLst/>
        </p:spPr>
        <p:txBody>
          <a:bodyPr wrap="square">
            <a:spAutoFit/>
          </a:bodyPr>
          <a:lstStyle/>
          <a:p>
            <a:r>
              <a:rPr lang="zh-CN" altLang="en-US" dirty="0" smtClean="0">
                <a:latin typeface="微软雅黑" panose="020B0503020204020204" pitchFamily="34" charset="-122"/>
                <a:ea typeface="微软雅黑" panose="020B0503020204020204" pitchFamily="34" charset="-122"/>
              </a:rPr>
              <a:t>深度学习强调</a:t>
            </a:r>
            <a:r>
              <a:rPr lang="zh-CN" altLang="en-US" dirty="0">
                <a:latin typeface="微软雅黑" panose="020B0503020204020204" pitchFamily="34" charset="-122"/>
                <a:ea typeface="微软雅黑" panose="020B0503020204020204" pitchFamily="34" charset="-122"/>
              </a:rPr>
              <a:t>了模型结构的深度，通常有</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层、</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层，甚至</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多层的隐层节点。</a:t>
            </a:r>
            <a:endParaRPr lang="zh-CN" altLang="en-US" dirty="0"/>
          </a:p>
        </p:txBody>
      </p:sp>
      <p:sp>
        <p:nvSpPr>
          <p:cNvPr id="4" name="文本框 3"/>
          <p:cNvSpPr txBox="1"/>
          <p:nvPr/>
        </p:nvSpPr>
        <p:spPr>
          <a:xfrm>
            <a:off x="3097766" y="2562075"/>
            <a:ext cx="1453336" cy="1077218"/>
          </a:xfrm>
          <a:prstGeom prst="rect">
            <a:avLst/>
          </a:prstGeom>
          <a:solidFill>
            <a:schemeClr val="bg1"/>
          </a:solidFill>
          <a:effectLst/>
        </p:spPr>
        <p:txBody>
          <a:bodyPr wrap="square" rtlCol="0">
            <a:spAutoFit/>
          </a:bodyPr>
          <a:lstStyle/>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物体局部</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的表达</a:t>
            </a:r>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2571344" y="5442778"/>
            <a:ext cx="817124" cy="338554"/>
          </a:xfrm>
          <a:prstGeom prst="rect">
            <a:avLst/>
          </a:prstGeom>
          <a:solidFill>
            <a:schemeClr val="bg1"/>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像素点</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005024" y="4254144"/>
            <a:ext cx="710942" cy="338554"/>
          </a:xfrm>
          <a:prstGeom prst="rect">
            <a:avLst/>
          </a:prstGeom>
          <a:solidFill>
            <a:schemeClr val="bg1"/>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边缘</a:t>
            </a:r>
            <a:endParaRPr lang="zh-CN" altLang="en-US" sz="16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3066784" y="1629204"/>
            <a:ext cx="1693284" cy="338554"/>
          </a:xfrm>
          <a:prstGeom prst="rect">
            <a:avLst/>
          </a:prstGeom>
          <a:solidFill>
            <a:schemeClr val="bg1"/>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物体模型     </a:t>
            </a:r>
            <a:endParaRPr lang="zh-CN" altLang="en-US" sz="1600" dirty="0">
              <a:latin typeface="微软雅黑" panose="020B0503020204020204" pitchFamily="34" charset="-122"/>
              <a:ea typeface="微软雅黑" panose="020B0503020204020204" pitchFamily="34" charset="-122"/>
            </a:endParaRPr>
          </a:p>
        </p:txBody>
      </p:sp>
      <p:sp>
        <p:nvSpPr>
          <p:cNvPr id="22" name="文本框 21"/>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196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anim calcmode="lin" valueType="num">
                                      <p:cBhvr>
                                        <p:cTn id="11" dur="1000" fill="hold"/>
                                        <p:tgtEl>
                                          <p:spTgt spid="28"/>
                                        </p:tgtEl>
                                        <p:attrNameLst>
                                          <p:attrName>ppt_x</p:attrName>
                                        </p:attrNameLst>
                                      </p:cBhvr>
                                      <p:tavLst>
                                        <p:tav tm="0">
                                          <p:val>
                                            <p:strVal val="#ppt_x"/>
                                          </p:val>
                                        </p:tav>
                                        <p:tav tm="100000">
                                          <p:val>
                                            <p:strVal val="#ppt_x"/>
                                          </p:val>
                                        </p:tav>
                                      </p:tavLst>
                                    </p:anim>
                                    <p:anim calcmode="lin" valueType="num">
                                      <p:cBhvr>
                                        <p:cTn id="12" dur="1000" fill="hold"/>
                                        <p:tgtEl>
                                          <p:spTgt spid="2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flipH="1">
            <a:off x="5529648" y="385908"/>
            <a:ext cx="2659160"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自评估深度残差网络</a:t>
            </a: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677351" y="-437773"/>
            <a:ext cx="161599" cy="2660646"/>
          </a:xfrm>
          <a:prstGeom prst="rect">
            <a:avLst/>
          </a:prstGeom>
        </p:spPr>
      </p:pic>
      <p:sp>
        <p:nvSpPr>
          <p:cNvPr id="2" name="文本框 1"/>
          <p:cNvSpPr txBox="1"/>
          <p:nvPr/>
        </p:nvSpPr>
        <p:spPr>
          <a:xfrm>
            <a:off x="995473" y="3076275"/>
            <a:ext cx="2995759" cy="163121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自评估</a:t>
            </a:r>
            <a:r>
              <a:rPr lang="zh-CN" altLang="en-US" sz="2000" dirty="0" smtClean="0">
                <a:latin typeface="微软雅黑" panose="020B0503020204020204" pitchFamily="34" charset="-122"/>
                <a:ea typeface="微软雅黑" panose="020B0503020204020204" pitchFamily="34" charset="-122"/>
              </a:rPr>
              <a:t>深度神经网络</a:t>
            </a:r>
            <a:r>
              <a:rPr lang="zh-CN" altLang="en-US" sz="2000" dirty="0">
                <a:latin typeface="微软雅黑" panose="020B0503020204020204" pitchFamily="34" charset="-122"/>
                <a:ea typeface="微软雅黑" panose="020B0503020204020204" pitchFamily="34" charset="-122"/>
              </a:rPr>
              <a:t>相对于传统人工神经网络多出了一个潜意识</a:t>
            </a:r>
            <a:r>
              <a:rPr lang="zh-CN" altLang="en-US" sz="2000" dirty="0" smtClean="0">
                <a:latin typeface="微软雅黑" panose="020B0503020204020204" pitchFamily="34" charset="-122"/>
                <a:ea typeface="微软雅黑" panose="020B0503020204020204" pitchFamily="34" charset="-122"/>
              </a:rPr>
              <a:t>分区。这将</a:t>
            </a:r>
            <a:r>
              <a:rPr lang="zh-CN" altLang="en-US" sz="2000" dirty="0">
                <a:latin typeface="微软雅黑" panose="020B0503020204020204" pitchFamily="34" charset="-122"/>
                <a:ea typeface="微软雅黑" panose="020B0503020204020204" pitchFamily="34" charset="-122"/>
              </a:rPr>
              <a:t>极大地提高神经网络的</a:t>
            </a:r>
            <a:r>
              <a:rPr lang="zh-CN" altLang="en-US" sz="2000" dirty="0" smtClean="0">
                <a:latin typeface="微软雅黑" panose="020B0503020204020204" pitchFamily="34" charset="-122"/>
                <a:ea typeface="微软雅黑" panose="020B0503020204020204" pitchFamily="34" charset="-122"/>
              </a:rPr>
              <a:t>鲁棒性</a:t>
            </a:r>
            <a:r>
              <a:rPr lang="en-US" altLang="zh-CN"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pSp>
        <p:nvGrpSpPr>
          <p:cNvPr id="15"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6"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pic>
        <p:nvPicPr>
          <p:cNvPr id="10" name="图片 9" descr="这里写图片描述"/>
          <p:cNvPicPr/>
          <p:nvPr/>
        </p:nvPicPr>
        <p:blipFill rotWithShape="1">
          <a:blip r:embed="rId3">
            <a:extLst>
              <a:ext uri="{28A0092B-C50C-407E-A947-70E740481C1C}">
                <a14:useLocalDpi xmlns:a14="http://schemas.microsoft.com/office/drawing/2010/main" val="0"/>
              </a:ext>
            </a:extLst>
          </a:blip>
          <a:srcRect b="17674"/>
          <a:stretch/>
        </p:blipFill>
        <p:spPr bwMode="auto">
          <a:xfrm>
            <a:off x="4040657" y="2379463"/>
            <a:ext cx="4317365" cy="2814908"/>
          </a:xfrm>
          <a:prstGeom prst="rect">
            <a:avLst/>
          </a:prstGeom>
          <a:noFill/>
          <a:ln>
            <a:noFill/>
          </a:ln>
          <a:effectLst/>
        </p:spPr>
      </p:pic>
      <p:sp>
        <p:nvSpPr>
          <p:cNvPr id="4" name="矩形 3"/>
          <p:cNvSpPr/>
          <p:nvPr/>
        </p:nvSpPr>
        <p:spPr>
          <a:xfrm>
            <a:off x="989295" y="1199878"/>
            <a:ext cx="7099179" cy="1015663"/>
          </a:xfrm>
          <a:prstGeom prst="rect">
            <a:avLst/>
          </a:prstGeom>
        </p:spPr>
        <p:txBody>
          <a:bodyPr wrap="square">
            <a:spAutoFit/>
          </a:bodyPr>
          <a:lstStyle/>
          <a:p>
            <a:r>
              <a:rPr lang="zh-CN" altLang="en-US" sz="2000" dirty="0" smtClean="0">
                <a:latin typeface="微软雅黑" panose="020B0503020204020204" pitchFamily="34" charset="-122"/>
                <a:ea typeface="微软雅黑" panose="020B0503020204020204" pitchFamily="34" charset="-122"/>
              </a:rPr>
              <a:t>深度残差网络的训练中，</a:t>
            </a:r>
            <a:r>
              <a:rPr lang="zh-CN" altLang="zh-CN" sz="2000" dirty="0" smtClean="0">
                <a:latin typeface="微软雅黑" panose="020B0503020204020204" pitchFamily="34" charset="-122"/>
                <a:ea typeface="微软雅黑" panose="020B0503020204020204" pitchFamily="34" charset="-122"/>
              </a:rPr>
              <a:t>我们</a:t>
            </a:r>
            <a:r>
              <a:rPr lang="zh-CN" altLang="zh-CN" sz="2000" dirty="0">
                <a:latin typeface="微软雅黑" panose="020B0503020204020204" pitchFamily="34" charset="-122"/>
                <a:ea typeface="微软雅黑" panose="020B0503020204020204" pitchFamily="34" charset="-122"/>
              </a:rPr>
              <a:t>首先求取残差映射</a:t>
            </a:r>
            <a:r>
              <a:rPr lang="en-US" altLang="zh-CN" sz="2000" dirty="0">
                <a:latin typeface="微软雅黑" panose="020B0503020204020204" pitchFamily="34" charset="-122"/>
                <a:ea typeface="微软雅黑" panose="020B0503020204020204" pitchFamily="34" charset="-122"/>
              </a:rPr>
              <a:t> F(x):= H(x)-x</a:t>
            </a:r>
            <a:r>
              <a:rPr lang="zh-CN" altLang="zh-CN" sz="2000" dirty="0">
                <a:latin typeface="微软雅黑" panose="020B0503020204020204" pitchFamily="34" charset="-122"/>
                <a:ea typeface="微软雅黑" panose="020B0503020204020204" pitchFamily="34" charset="-122"/>
              </a:rPr>
              <a:t>，那么原先的映射就是</a:t>
            </a:r>
            <a:r>
              <a:rPr lang="en-US" altLang="zh-CN" sz="2000" dirty="0">
                <a:latin typeface="微软雅黑" panose="020B0503020204020204" pitchFamily="34" charset="-122"/>
                <a:ea typeface="微软雅黑" panose="020B0503020204020204" pitchFamily="34" charset="-122"/>
              </a:rPr>
              <a:t> F(x)+x</a:t>
            </a:r>
            <a:r>
              <a:rPr lang="zh-CN" altLang="zh-CN" sz="2000" dirty="0" smtClean="0">
                <a:latin typeface="微软雅黑" panose="020B0503020204020204" pitchFamily="34" charset="-122"/>
                <a:ea typeface="微软雅黑" panose="020B0503020204020204" pitchFamily="34" charset="-122"/>
              </a:rPr>
              <a:t>。它</a:t>
            </a:r>
            <a:r>
              <a:rPr lang="zh-CN" altLang="zh-CN" sz="2000" dirty="0">
                <a:latin typeface="微软雅黑" panose="020B0503020204020204" pitchFamily="34" charset="-122"/>
                <a:ea typeface="微软雅黑" panose="020B0503020204020204" pitchFamily="34" charset="-122"/>
              </a:rPr>
              <a:t>俩的学习难度是不一样的。</a:t>
            </a:r>
          </a:p>
          <a:p>
            <a:r>
              <a:rPr lang="zh-CN" altLang="en-US" sz="2000" dirty="0">
                <a:latin typeface="微软雅黑" panose="020B0503020204020204" pitchFamily="34" charset="-122"/>
                <a:ea typeface="微软雅黑" panose="020B0503020204020204" pitchFamily="34" charset="-122"/>
              </a:rPr>
              <a:t>其</a:t>
            </a:r>
            <a:r>
              <a:rPr lang="zh-CN" altLang="en-US" sz="2000" dirty="0" smtClean="0">
                <a:latin typeface="微软雅黑" panose="020B0503020204020204" pitchFamily="34" charset="-122"/>
                <a:ea typeface="微软雅黑" panose="020B0503020204020204" pitchFamily="34" charset="-122"/>
              </a:rPr>
              <a:t>隐</a:t>
            </a:r>
            <a:r>
              <a:rPr lang="zh-CN" altLang="en-US" sz="2000" dirty="0">
                <a:latin typeface="微软雅黑" panose="020B0503020204020204" pitchFamily="34" charset="-122"/>
                <a:ea typeface="微软雅黑" panose="020B0503020204020204" pitchFamily="34" charset="-122"/>
              </a:rPr>
              <a:t>层深度达到了</a:t>
            </a:r>
            <a:r>
              <a:rPr lang="en-US" altLang="zh-CN" sz="2000" dirty="0">
                <a:latin typeface="微软雅黑" panose="020B0503020204020204" pitchFamily="34" charset="-122"/>
                <a:ea typeface="微软雅黑" panose="020B0503020204020204" pitchFamily="34" charset="-122"/>
              </a:rPr>
              <a:t>152</a:t>
            </a:r>
            <a:r>
              <a:rPr lang="zh-CN" altLang="zh-CN" sz="2000" dirty="0">
                <a:latin typeface="微软雅黑" panose="020B0503020204020204" pitchFamily="34" charset="-122"/>
                <a:ea typeface="微软雅黑" panose="020B0503020204020204" pitchFamily="34" charset="-122"/>
              </a:rPr>
              <a:t>层</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4883025" y="5441376"/>
            <a:ext cx="2632627"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4-3 </a:t>
            </a:r>
            <a:r>
              <a:rPr lang="zh-CN" altLang="en-US" sz="1600" dirty="0" smtClean="0">
                <a:latin typeface="微软雅黑" panose="020B0503020204020204" pitchFamily="34" charset="-122"/>
                <a:ea typeface="微软雅黑" panose="020B0503020204020204" pitchFamily="34" charset="-122"/>
              </a:rPr>
              <a:t>深度残差网络的训练</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5362976" y="3154919"/>
            <a:ext cx="1057073" cy="338554"/>
          </a:xfrm>
          <a:prstGeom prst="rect">
            <a:avLst/>
          </a:prstGeom>
          <a:solidFill>
            <a:schemeClr val="bg1"/>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权重层</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369460" y="3962800"/>
            <a:ext cx="1057073" cy="338554"/>
          </a:xfrm>
          <a:prstGeom prst="rect">
            <a:avLst/>
          </a:prstGeom>
          <a:solidFill>
            <a:schemeClr val="bg1"/>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权重层</a:t>
            </a:r>
            <a:endParaRPr lang="zh-CN" altLang="en-US" sz="16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7050728" y="4108919"/>
            <a:ext cx="1057073" cy="338554"/>
          </a:xfrm>
          <a:prstGeom prst="rect">
            <a:avLst/>
          </a:prstGeom>
          <a:solidFill>
            <a:srgbClr val="D2E3C7"/>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自映射</a:t>
            </a:r>
            <a:endParaRPr lang="zh-CN" altLang="en-US"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5980477" y="4842872"/>
            <a:ext cx="1057073" cy="338554"/>
          </a:xfrm>
          <a:prstGeom prst="rect">
            <a:avLst/>
          </a:prstGeom>
          <a:solidFill>
            <a:srgbClr val="D2E3C7"/>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传递</a:t>
            </a:r>
            <a:endParaRPr lang="zh-CN" altLang="en-US" sz="1600"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5980477" y="3546013"/>
            <a:ext cx="755724" cy="338554"/>
          </a:xfrm>
          <a:prstGeom prst="rect">
            <a:avLst/>
          </a:prstGeom>
          <a:solidFill>
            <a:srgbClr val="D2E3C7"/>
          </a:solidFill>
          <a:effectLst/>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传递</a:t>
            </a:r>
            <a:endParaRPr lang="zh-CN" altLang="en-US" sz="1600" dirty="0">
              <a:latin typeface="微软雅黑" panose="020B0503020204020204" pitchFamily="34" charset="-122"/>
              <a:ea typeface="微软雅黑" panose="020B0503020204020204" pitchFamily="34" charset="-122"/>
            </a:endParaRPr>
          </a:p>
        </p:txBody>
      </p:sp>
      <p:sp>
        <p:nvSpPr>
          <p:cNvPr id="25" name="文本框 24"/>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642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9957823">
            <a:off x="4974980" y="2022752"/>
            <a:ext cx="1029754" cy="923852"/>
            <a:chOff x="5968977" y="738349"/>
            <a:chExt cx="1762125" cy="1235075"/>
          </a:xfrm>
          <a:effectLst>
            <a:outerShdw blurRad="127000" dist="101600" dir="2700000" algn="tl" rotWithShape="0">
              <a:prstClr val="black">
                <a:alpha val="40000"/>
              </a:prstClr>
            </a:outerShdw>
          </a:effectLst>
        </p:grpSpPr>
        <p:sp>
          <p:nvSpPr>
            <p:cNvPr id="10"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a:off x="3164731" y="2716558"/>
            <a:ext cx="2120629" cy="106667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284657" y="2675239"/>
            <a:ext cx="2085274" cy="1107996"/>
          </a:xfrm>
          <a:prstGeom prst="rect">
            <a:avLst/>
          </a:prstGeom>
          <a:noFill/>
        </p:spPr>
        <p:txBody>
          <a:bodyPr wrap="square" rtlCol="0">
            <a:spAutoFit/>
          </a:bodyPr>
          <a:lstStyle/>
          <a:p>
            <a:pPr>
              <a:lnSpc>
                <a:spcPct val="150000"/>
              </a:lnSpc>
            </a:pPr>
            <a:r>
              <a:rPr lang="en-US" altLang="zh-CN" sz="4400" dirty="0">
                <a:latin typeface="微软雅黑" panose="020B0503020204020204" pitchFamily="34" charset="-122"/>
                <a:ea typeface="微软雅黑" panose="020B0503020204020204" pitchFamily="34" charset="-122"/>
              </a:rPr>
              <a:t>5</a:t>
            </a:r>
            <a:r>
              <a:rPr lang="en-US" altLang="zh-CN" sz="4400" dirty="0" smtClean="0">
                <a:latin typeface="微软雅黑" panose="020B0503020204020204" pitchFamily="34" charset="-122"/>
                <a:ea typeface="微软雅黑" panose="020B0503020204020204" pitchFamily="34" charset="-122"/>
              </a:rPr>
              <a:t>. </a:t>
            </a:r>
            <a:r>
              <a:rPr lang="zh-CN" altLang="en-US" sz="4400" dirty="0" smtClean="0">
                <a:latin typeface="微软雅黑" panose="020B0503020204020204" pitchFamily="34" charset="-122"/>
                <a:ea typeface="微软雅黑" panose="020B0503020204020204" pitchFamily="34" charset="-122"/>
              </a:rPr>
              <a:t>总结</a:t>
            </a:r>
            <a:endParaRPr lang="zh-CN" altLang="en-US" sz="4400" dirty="0">
              <a:latin typeface="微软雅黑" panose="020B0503020204020204" pitchFamily="34" charset="-122"/>
              <a:ea typeface="微软雅黑" panose="020B0503020204020204" pitchFamily="34" charset="-122"/>
            </a:endParaRPr>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8" name="文本框 17"/>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16</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09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flipH="1">
            <a:off x="6511303" y="342659"/>
            <a:ext cx="2659160" cy="415498"/>
          </a:xfrm>
          <a:prstGeom prst="rect">
            <a:avLst/>
          </a:prstGeom>
          <a:noFill/>
        </p:spPr>
        <p:txBody>
          <a:bodyPr wrap="square" rtlCol="0">
            <a:spAutoFit/>
          </a:bodyPr>
          <a:lstStyle/>
          <a:p>
            <a:r>
              <a:rPr lang="zh-CN" altLang="en-US" sz="2100" dirty="0" smtClean="0">
                <a:latin typeface="微软雅黑" panose="020B0503020204020204" pitchFamily="34" charset="-122"/>
                <a:ea typeface="微软雅黑" panose="020B0503020204020204" pitchFamily="34" charset="-122"/>
              </a:rPr>
              <a:t>总 结</a:t>
            </a:r>
            <a:endParaRPr lang="zh-CN" altLang="en-US" sz="2100" dirty="0">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886912" y="83727"/>
            <a:ext cx="87223" cy="1436083"/>
          </a:xfrm>
          <a:prstGeom prst="rect">
            <a:avLst/>
          </a:prstGeom>
        </p:spPr>
      </p:pic>
      <p:sp>
        <p:nvSpPr>
          <p:cNvPr id="2" name="文本框 1"/>
          <p:cNvSpPr txBox="1"/>
          <p:nvPr/>
        </p:nvSpPr>
        <p:spPr>
          <a:xfrm>
            <a:off x="1245065" y="1375023"/>
            <a:ext cx="6647181" cy="3785652"/>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本</a:t>
            </a:r>
            <a:r>
              <a:rPr lang="zh-CN" altLang="en-US" sz="2000" dirty="0" smtClean="0">
                <a:latin typeface="微软雅黑" panose="020B0503020204020204" pitchFamily="34" charset="-122"/>
                <a:ea typeface="微软雅黑" panose="020B0503020204020204" pitchFamily="34" charset="-122"/>
              </a:rPr>
              <a:t>课题已经实现了：</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黄金价格的可预测性分析</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国际黄金价格的历史数据获取、筛选与预处理</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深度残差网络的构建与改进</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GPU</a:t>
            </a:r>
            <a:r>
              <a:rPr lang="zh-CN" altLang="en-US" sz="2000" dirty="0" smtClean="0">
                <a:latin typeface="微软雅黑" panose="020B0503020204020204" pitchFamily="34" charset="-122"/>
                <a:ea typeface="微软雅黑" panose="020B0503020204020204" pitchFamily="34" charset="-122"/>
              </a:rPr>
              <a:t>数据处理环境的</a:t>
            </a:r>
            <a:r>
              <a:rPr lang="zh-CN" altLang="en-US" sz="2000" dirty="0" smtClean="0">
                <a:latin typeface="微软雅黑" panose="020B0503020204020204" pitchFamily="34" charset="-122"/>
                <a:ea typeface="微软雅黑" panose="020B0503020204020204" pitchFamily="34" charset="-122"/>
              </a:rPr>
              <a:t>配置</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在接下来的工作中将要：</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确定神经网络合适的权重和传递率</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获取</a:t>
            </a:r>
            <a:r>
              <a:rPr lang="zh-CN" altLang="en-US" sz="2000" dirty="0">
                <a:latin typeface="微软雅黑" panose="020B0503020204020204" pitchFamily="34" charset="-122"/>
                <a:ea typeface="微软雅黑" panose="020B0503020204020204" pitchFamily="34" charset="-122"/>
              </a:rPr>
              <a:t>与分析</a:t>
            </a:r>
            <a:r>
              <a:rPr lang="zh-CN" altLang="en-US" sz="2000" dirty="0" smtClean="0">
                <a:latin typeface="微软雅黑" panose="020B0503020204020204" pitchFamily="34" charset="-122"/>
                <a:ea typeface="微软雅黑" panose="020B0503020204020204" pitchFamily="34" charset="-122"/>
              </a:rPr>
              <a:t>实时的黄金价格信息以及专家预测信息</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完成专家系统并对自评估深度残差网络的预测结果进行修正与</a:t>
            </a:r>
            <a:r>
              <a:rPr lang="zh-CN" altLang="en-US" sz="2000" dirty="0" smtClean="0">
                <a:latin typeface="微软雅黑" panose="020B0503020204020204" pitchFamily="34" charset="-122"/>
                <a:ea typeface="微软雅黑" panose="020B0503020204020204" pitchFamily="34" charset="-122"/>
              </a:rPr>
              <a:t>表达</a:t>
            </a:r>
            <a:endParaRPr lang="en-US" altLang="zh-CN" sz="2000" dirty="0" smtClean="0">
              <a:latin typeface="微软雅黑" panose="020B0503020204020204" pitchFamily="34" charset="-122"/>
              <a:ea typeface="微软雅黑" panose="020B0503020204020204" pitchFamily="34" charset="-122"/>
            </a:endParaRPr>
          </a:p>
        </p:txBody>
      </p:sp>
      <p:grpSp>
        <p:nvGrpSpPr>
          <p:cNvPr id="15"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6"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0" name="文本框 9"/>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46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右箭头 15"/>
          <p:cNvSpPr/>
          <p:nvPr/>
        </p:nvSpPr>
        <p:spPr>
          <a:xfrm rot="9897631">
            <a:off x="3626487" y="4591165"/>
            <a:ext cx="2653823" cy="28738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圆角矩形 59"/>
          <p:cNvSpPr/>
          <p:nvPr/>
        </p:nvSpPr>
        <p:spPr>
          <a:xfrm>
            <a:off x="877491" y="364872"/>
            <a:ext cx="2086203" cy="614718"/>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         已完成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4" name="右箭头 73"/>
          <p:cNvSpPr/>
          <p:nvPr/>
        </p:nvSpPr>
        <p:spPr>
          <a:xfrm rot="5400000">
            <a:off x="4754179" y="3102817"/>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右箭头 50"/>
          <p:cNvSpPr/>
          <p:nvPr/>
        </p:nvSpPr>
        <p:spPr>
          <a:xfrm>
            <a:off x="1424424"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右箭头 51"/>
          <p:cNvSpPr/>
          <p:nvPr/>
        </p:nvSpPr>
        <p:spPr>
          <a:xfrm>
            <a:off x="2741295"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右箭头 65"/>
          <p:cNvSpPr/>
          <p:nvPr/>
        </p:nvSpPr>
        <p:spPr>
          <a:xfrm>
            <a:off x="4096670"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右箭头 67"/>
          <p:cNvSpPr/>
          <p:nvPr/>
        </p:nvSpPr>
        <p:spPr>
          <a:xfrm>
            <a:off x="1830042" y="3905469"/>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右箭头 68"/>
          <p:cNvSpPr/>
          <p:nvPr/>
        </p:nvSpPr>
        <p:spPr>
          <a:xfrm>
            <a:off x="3527679" y="3899431"/>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右箭头 69"/>
          <p:cNvSpPr/>
          <p:nvPr/>
        </p:nvSpPr>
        <p:spPr>
          <a:xfrm>
            <a:off x="1846747"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右箭头 70"/>
          <p:cNvSpPr/>
          <p:nvPr/>
        </p:nvSpPr>
        <p:spPr>
          <a:xfrm>
            <a:off x="3523885"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右箭头 71"/>
          <p:cNvSpPr/>
          <p:nvPr/>
        </p:nvSpPr>
        <p:spPr>
          <a:xfrm>
            <a:off x="5207508"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右箭头 72"/>
          <p:cNvSpPr/>
          <p:nvPr/>
        </p:nvSpPr>
        <p:spPr>
          <a:xfrm>
            <a:off x="6686848" y="5282432"/>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右箭头 40"/>
          <p:cNvSpPr/>
          <p:nvPr/>
        </p:nvSpPr>
        <p:spPr>
          <a:xfrm>
            <a:off x="5405241" y="1359828"/>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右箭头 38"/>
          <p:cNvSpPr/>
          <p:nvPr/>
        </p:nvSpPr>
        <p:spPr>
          <a:xfrm>
            <a:off x="2841208" y="1358006"/>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圆角矩形 44"/>
          <p:cNvSpPr/>
          <p:nvPr/>
        </p:nvSpPr>
        <p:spPr>
          <a:xfrm>
            <a:off x="2581314" y="4972013"/>
            <a:ext cx="1091018" cy="85731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专家系统参数设定</a:t>
            </a:r>
          </a:p>
        </p:txBody>
      </p:sp>
      <p:sp>
        <p:nvSpPr>
          <p:cNvPr id="27" name="文本框 26"/>
          <p:cNvSpPr txBox="1"/>
          <p:nvPr/>
        </p:nvSpPr>
        <p:spPr>
          <a:xfrm flipH="1">
            <a:off x="6141331" y="425545"/>
            <a:ext cx="1827124"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课题实现流程</a:t>
            </a: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947057" y="-53209"/>
            <a:ext cx="114113" cy="1878819"/>
          </a:xfrm>
          <a:prstGeom prst="rect">
            <a:avLst/>
          </a:prstGeom>
        </p:spPr>
      </p:pic>
      <p:sp>
        <p:nvSpPr>
          <p:cNvPr id="2" name="圆角矩形 1"/>
          <p:cNvSpPr/>
          <p:nvPr/>
        </p:nvSpPr>
        <p:spPr>
          <a:xfrm>
            <a:off x="918536" y="2220747"/>
            <a:ext cx="966344" cy="8700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获取金价</a:t>
            </a:r>
            <a:r>
              <a:rPr lang="zh-CN" altLang="en-US" sz="1600" b="1" dirty="0">
                <a:latin typeface="微软雅黑" panose="020B0503020204020204" pitchFamily="34" charset="-122"/>
                <a:ea typeface="微软雅黑" panose="020B0503020204020204" pitchFamily="34" charset="-122"/>
              </a:rPr>
              <a:t>历史</a:t>
            </a:r>
            <a:r>
              <a:rPr lang="zh-CN" altLang="en-US" sz="1600" b="1" dirty="0" smtClean="0">
                <a:latin typeface="微软雅黑" panose="020B0503020204020204" pitchFamily="34" charset="-122"/>
                <a:ea typeface="微软雅黑" panose="020B0503020204020204" pitchFamily="34" charset="-122"/>
              </a:rPr>
              <a:t>数据</a:t>
            </a:r>
            <a:endParaRPr lang="zh-CN" altLang="en-US" sz="1600" b="1" dirty="0">
              <a:latin typeface="微软雅黑" panose="020B0503020204020204" pitchFamily="34" charset="-122"/>
              <a:ea typeface="微软雅黑" panose="020B0503020204020204" pitchFamily="34" charset="-122"/>
            </a:endParaRPr>
          </a:p>
        </p:txBody>
      </p:sp>
      <p:sp>
        <p:nvSpPr>
          <p:cNvPr id="3" name="圆角矩形 2"/>
          <p:cNvSpPr/>
          <p:nvPr/>
        </p:nvSpPr>
        <p:spPr>
          <a:xfrm>
            <a:off x="918536" y="3602467"/>
            <a:ext cx="1090198" cy="86601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GPU</a:t>
            </a:r>
            <a:r>
              <a:rPr lang="zh-CN" altLang="en-US" sz="1600" b="1" dirty="0">
                <a:latin typeface="微软雅黑" panose="020B0503020204020204" pitchFamily="34" charset="-122"/>
                <a:ea typeface="微软雅黑" panose="020B0503020204020204" pitchFamily="34" charset="-122"/>
              </a:rPr>
              <a:t>计算</a:t>
            </a:r>
            <a:r>
              <a:rPr lang="zh-CN" altLang="en-US" sz="1600" b="1" dirty="0" smtClean="0">
                <a:latin typeface="微软雅黑" panose="020B0503020204020204" pitchFamily="34" charset="-122"/>
                <a:ea typeface="微软雅黑" panose="020B0503020204020204" pitchFamily="34" charset="-122"/>
              </a:rPr>
              <a:t>环境</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搭建</a:t>
            </a:r>
            <a:endParaRPr lang="zh-CN" altLang="en-US" sz="1600" b="1" dirty="0">
              <a:latin typeface="微软雅黑" panose="020B0503020204020204" pitchFamily="34" charset="-122"/>
              <a:ea typeface="微软雅黑" panose="020B0503020204020204" pitchFamily="34" charset="-122"/>
            </a:endParaRPr>
          </a:p>
        </p:txBody>
      </p:sp>
      <p:sp>
        <p:nvSpPr>
          <p:cNvPr id="4" name="圆角矩形 3"/>
          <p:cNvSpPr/>
          <p:nvPr/>
        </p:nvSpPr>
        <p:spPr>
          <a:xfrm>
            <a:off x="2168628" y="2226256"/>
            <a:ext cx="1025010" cy="8715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格式</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标准化</a:t>
            </a:r>
            <a:endParaRPr lang="zh-CN" altLang="en-US" sz="16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3477385" y="2205228"/>
            <a:ext cx="1119371" cy="88426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R/S</a:t>
            </a:r>
          </a:p>
          <a:p>
            <a:pPr algn="ctr"/>
            <a:r>
              <a:rPr lang="zh-CN" altLang="en-US" sz="1600" b="1" dirty="0" smtClean="0">
                <a:latin typeface="微软雅黑" panose="020B0503020204020204" pitchFamily="34" charset="-122"/>
                <a:ea typeface="微软雅黑" panose="020B0503020204020204" pitchFamily="34" charset="-122"/>
              </a:rPr>
              <a:t>数据筛选</a:t>
            </a:r>
            <a:endParaRPr lang="zh-CN" altLang="en-US" sz="16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577184" y="3598449"/>
            <a:ext cx="1091018" cy="86601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神经网络</a:t>
            </a:r>
            <a:r>
              <a:rPr lang="zh-CN" altLang="en-US" sz="1600" b="1" dirty="0">
                <a:latin typeface="微软雅黑" panose="020B0503020204020204" pitchFamily="34" charset="-122"/>
                <a:ea typeface="微软雅黑" panose="020B0503020204020204" pitchFamily="34" charset="-122"/>
              </a:rPr>
              <a:t>构建</a:t>
            </a:r>
          </a:p>
        </p:txBody>
      </p:sp>
      <p:sp>
        <p:nvSpPr>
          <p:cNvPr id="44" name="圆角矩形 43"/>
          <p:cNvSpPr/>
          <p:nvPr/>
        </p:nvSpPr>
        <p:spPr>
          <a:xfrm>
            <a:off x="4840874" y="2198061"/>
            <a:ext cx="965324" cy="87965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分组</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归一化</a:t>
            </a:r>
            <a:endParaRPr lang="zh-CN" altLang="en-US" sz="16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4267060" y="3601729"/>
            <a:ext cx="1070238" cy="85945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神经网络训练</a:t>
            </a:r>
            <a:endParaRPr lang="zh-CN" altLang="en-US" sz="1600" b="1" dirty="0">
              <a:latin typeface="微软雅黑" panose="020B0503020204020204" pitchFamily="34" charset="-122"/>
              <a:ea typeface="微软雅黑" panose="020B0503020204020204" pitchFamily="34" charset="-122"/>
            </a:endParaRPr>
          </a:p>
        </p:txBody>
      </p:sp>
      <p:sp>
        <p:nvSpPr>
          <p:cNvPr id="46" name="圆角矩形 45"/>
          <p:cNvSpPr/>
          <p:nvPr/>
        </p:nvSpPr>
        <p:spPr>
          <a:xfrm>
            <a:off x="929884" y="1182947"/>
            <a:ext cx="2098661" cy="6039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实时价格数据的获取</a:t>
            </a:r>
            <a:endParaRPr lang="zh-CN" altLang="en-US" sz="1600" b="1" dirty="0">
              <a:latin typeface="微软雅黑" panose="020B0503020204020204" pitchFamily="34" charset="-122"/>
              <a:ea typeface="微软雅黑" panose="020B0503020204020204" pitchFamily="34" charset="-122"/>
            </a:endParaRPr>
          </a:p>
        </p:txBody>
      </p:sp>
      <p:sp>
        <p:nvSpPr>
          <p:cNvPr id="11" name="圆角矩形 10"/>
          <p:cNvSpPr/>
          <p:nvPr/>
        </p:nvSpPr>
        <p:spPr>
          <a:xfrm>
            <a:off x="6157560" y="1111883"/>
            <a:ext cx="950854" cy="335659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进行</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预测</a:t>
            </a:r>
            <a:endParaRPr lang="zh-CN" altLang="en-US" sz="1600" b="1" dirty="0">
              <a:latin typeface="微软雅黑" panose="020B0503020204020204" pitchFamily="34" charset="-122"/>
              <a:ea typeface="微软雅黑" panose="020B0503020204020204" pitchFamily="34" charset="-122"/>
            </a:endParaRPr>
          </a:p>
        </p:txBody>
      </p:sp>
      <p:sp>
        <p:nvSpPr>
          <p:cNvPr id="47" name="圆角矩形 46"/>
          <p:cNvSpPr/>
          <p:nvPr/>
        </p:nvSpPr>
        <p:spPr>
          <a:xfrm>
            <a:off x="952369" y="4980169"/>
            <a:ext cx="1137869" cy="85325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搭建</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专家系统</a:t>
            </a:r>
            <a:endParaRPr lang="zh-CN" altLang="en-US" sz="1600" b="1" dirty="0">
              <a:latin typeface="微软雅黑" panose="020B0503020204020204" pitchFamily="34" charset="-122"/>
              <a:ea typeface="微软雅黑" panose="020B0503020204020204" pitchFamily="34" charset="-122"/>
            </a:endParaRPr>
          </a:p>
        </p:txBody>
      </p:sp>
      <p:sp>
        <p:nvSpPr>
          <p:cNvPr id="48" name="圆角矩形 47"/>
          <p:cNvSpPr/>
          <p:nvPr/>
        </p:nvSpPr>
        <p:spPr>
          <a:xfrm>
            <a:off x="4267060" y="4980271"/>
            <a:ext cx="1091018" cy="84036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专家系统信息</a:t>
            </a:r>
            <a:r>
              <a:rPr lang="zh-CN" altLang="en-US" sz="1600" b="1" dirty="0">
                <a:latin typeface="微软雅黑" panose="020B0503020204020204" pitchFamily="34" charset="-122"/>
                <a:ea typeface="微软雅黑" panose="020B0503020204020204" pitchFamily="34" charset="-122"/>
              </a:rPr>
              <a:t>获取</a:t>
            </a:r>
          </a:p>
        </p:txBody>
      </p:sp>
      <p:sp>
        <p:nvSpPr>
          <p:cNvPr id="49" name="圆角矩形 48"/>
          <p:cNvSpPr/>
          <p:nvPr/>
        </p:nvSpPr>
        <p:spPr>
          <a:xfrm>
            <a:off x="5955964" y="4971577"/>
            <a:ext cx="993426" cy="85775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结果</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修正</a:t>
            </a:r>
            <a:endParaRPr lang="zh-CN" altLang="en-US" sz="1600" b="1" dirty="0">
              <a:latin typeface="微软雅黑" panose="020B0503020204020204" pitchFamily="34" charset="-122"/>
              <a:ea typeface="微软雅黑" panose="020B0503020204020204" pitchFamily="34" charset="-122"/>
            </a:endParaRPr>
          </a:p>
        </p:txBody>
      </p:sp>
      <p:sp>
        <p:nvSpPr>
          <p:cNvPr id="50" name="圆角矩形 49"/>
          <p:cNvSpPr/>
          <p:nvPr/>
        </p:nvSpPr>
        <p:spPr>
          <a:xfrm>
            <a:off x="3577298" y="1178460"/>
            <a:ext cx="2104616" cy="6039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数据分组归一化</a:t>
            </a:r>
          </a:p>
        </p:txBody>
      </p:sp>
      <p:sp>
        <p:nvSpPr>
          <p:cNvPr id="5" name="圆角矩形 4"/>
          <p:cNvSpPr/>
          <p:nvPr/>
        </p:nvSpPr>
        <p:spPr>
          <a:xfrm>
            <a:off x="7440465" y="1111883"/>
            <a:ext cx="905774" cy="471744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结果</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呈现</a:t>
            </a:r>
            <a:endParaRPr lang="zh-CN" altLang="en-US" sz="16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562283" y="6085213"/>
            <a:ext cx="2119630"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图</a:t>
            </a:r>
            <a:r>
              <a:rPr lang="en-US" altLang="zh-CN" sz="1500" dirty="0">
                <a:latin typeface="微软雅黑" panose="020B0503020204020204" pitchFamily="34" charset="-122"/>
                <a:ea typeface="微软雅黑" panose="020B0503020204020204" pitchFamily="34" charset="-122"/>
              </a:rPr>
              <a:t>6</a:t>
            </a:r>
            <a:r>
              <a:rPr lang="en-US" altLang="zh-CN" sz="1500" dirty="0" smtClean="0">
                <a:latin typeface="微软雅黑" panose="020B0503020204020204" pitchFamily="34" charset="-122"/>
                <a:ea typeface="微软雅黑" panose="020B0503020204020204" pitchFamily="34" charset="-122"/>
              </a:rPr>
              <a:t>-1 </a:t>
            </a:r>
            <a:r>
              <a:rPr lang="zh-CN" altLang="en-US" sz="1500" dirty="0">
                <a:latin typeface="微软雅黑" panose="020B0503020204020204" pitchFamily="34" charset="-122"/>
                <a:ea typeface="微软雅黑" panose="020B0503020204020204" pitchFamily="34" charset="-122"/>
              </a:rPr>
              <a:t>课题实现流程</a:t>
            </a:r>
          </a:p>
        </p:txBody>
      </p:sp>
      <p:sp>
        <p:nvSpPr>
          <p:cNvPr id="53" name="右箭头 52"/>
          <p:cNvSpPr/>
          <p:nvPr/>
        </p:nvSpPr>
        <p:spPr>
          <a:xfrm rot="10800000">
            <a:off x="5350476" y="4150304"/>
            <a:ext cx="807084" cy="25588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59" name="圆角矩形 58"/>
          <p:cNvSpPr/>
          <p:nvPr/>
        </p:nvSpPr>
        <p:spPr>
          <a:xfrm>
            <a:off x="918536" y="450680"/>
            <a:ext cx="735166" cy="47260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latin typeface="微软雅黑" panose="020B0503020204020204" pitchFamily="34" charset="-122"/>
              <a:ea typeface="微软雅黑" panose="020B0503020204020204" pitchFamily="34" charset="-122"/>
            </a:endParaRPr>
          </a:p>
        </p:txBody>
      </p:sp>
      <p:sp>
        <p:nvSpPr>
          <p:cNvPr id="61" name="圆角矩形 60"/>
          <p:cNvSpPr/>
          <p:nvPr/>
        </p:nvSpPr>
        <p:spPr>
          <a:xfrm>
            <a:off x="3509411" y="334572"/>
            <a:ext cx="2086203" cy="614718"/>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         待完成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3577298" y="413591"/>
            <a:ext cx="740047" cy="47260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latin typeface="微软雅黑" panose="020B0503020204020204" pitchFamily="34" charset="-122"/>
              <a:ea typeface="微软雅黑" panose="020B0503020204020204" pitchFamily="34" charset="-122"/>
            </a:endParaRPr>
          </a:p>
        </p:txBody>
      </p:sp>
      <p:sp>
        <p:nvSpPr>
          <p:cNvPr id="63" name="右箭头 62"/>
          <p:cNvSpPr/>
          <p:nvPr/>
        </p:nvSpPr>
        <p:spPr>
          <a:xfrm>
            <a:off x="5350475" y="3899431"/>
            <a:ext cx="790856" cy="250875"/>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文本框 63"/>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132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7" grpId="0"/>
      <p:bldP spid="61" grpId="0" animBg="1"/>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238305" y="1488719"/>
            <a:ext cx="4289659" cy="715581"/>
            <a:chOff x="195539" y="2140504"/>
            <a:chExt cx="5461189" cy="1792610"/>
          </a:xfrm>
        </p:grpSpPr>
        <p:sp>
          <p:nvSpPr>
            <p:cNvPr id="40" name="文本框 39"/>
            <p:cNvSpPr txBox="1"/>
            <p:nvPr/>
          </p:nvSpPr>
          <p:spPr>
            <a:xfrm flipH="1">
              <a:off x="941200" y="2140504"/>
              <a:ext cx="4715528" cy="1792610"/>
            </a:xfrm>
            <a:prstGeom prst="rect">
              <a:avLst/>
            </a:prstGeom>
            <a:noFill/>
          </p:spPr>
          <p:txBody>
            <a:bodyPr wrap="square" rtlCol="0">
              <a:spAutoFit/>
            </a:bodyPr>
            <a:lstStyle/>
            <a:p>
              <a:pPr>
                <a:lnSpc>
                  <a:spcPct val="150000"/>
                </a:lnSpc>
              </a:pPr>
              <a:r>
                <a:rPr lang="zh-CN" altLang="en-US" sz="2700" dirty="0" smtClean="0">
                  <a:latin typeface="微软雅黑" panose="020B0503020204020204" pitchFamily="34" charset="-122"/>
                  <a:ea typeface="微软雅黑" panose="020B0503020204020204" pitchFamily="34" charset="-122"/>
                </a:rPr>
                <a:t>课题实现流程</a:t>
              </a:r>
              <a:endParaRPr lang="zh-CN" altLang="en-US" sz="2700" dirty="0">
                <a:latin typeface="微软雅黑" panose="020B0503020204020204" pitchFamily="34" charset="-122"/>
                <a:ea typeface="微软雅黑" panose="020B0503020204020204" pitchFamily="34" charset="-122"/>
              </a:endParaRPr>
            </a:p>
          </p:txBody>
        </p:sp>
        <p:sp>
          <p:nvSpPr>
            <p:cNvPr id="41" name="文本框 40"/>
            <p:cNvSpPr txBox="1"/>
            <p:nvPr/>
          </p:nvSpPr>
          <p:spPr>
            <a:xfrm flipH="1">
              <a:off x="195539" y="2498076"/>
              <a:ext cx="588660" cy="1272173"/>
            </a:xfrm>
            <a:prstGeom prst="rect">
              <a:avLst/>
            </a:prstGeom>
            <a:noFill/>
          </p:spPr>
          <p:txBody>
            <a:bodyPr wrap="square" rtlCol="0">
              <a:spAutoFit/>
            </a:bodyPr>
            <a:lstStyle/>
            <a:p>
              <a:r>
                <a:rPr lang="en-US" altLang="zh-CN" sz="2700" dirty="0">
                  <a:latin typeface="汉仪综艺体简" panose="02010609000101010101" pitchFamily="49" charset="-122"/>
                  <a:ea typeface="汉仪综艺体简" panose="02010609000101010101" pitchFamily="49" charset="-122"/>
                </a:rPr>
                <a:t>1</a:t>
              </a:r>
              <a:endParaRPr lang="zh-CN" altLang="en-US" sz="2700" dirty="0">
                <a:latin typeface="汉仪综艺体简" panose="02010609000101010101" pitchFamily="49" charset="-122"/>
                <a:ea typeface="汉仪综艺体简" panose="02010609000101010101" pitchFamily="49" charset="-122"/>
              </a:endParaRPr>
            </a:p>
          </p:txBody>
        </p:sp>
        <p:cxnSp>
          <p:nvCxnSpPr>
            <p:cNvPr id="42" name="直接连接符 41"/>
            <p:cNvCxnSpPr/>
            <p:nvPr/>
          </p:nvCxnSpPr>
          <p:spPr>
            <a:xfrm>
              <a:off x="801411" y="2650744"/>
              <a:ext cx="0" cy="923330"/>
            </a:xfrm>
            <a:prstGeom prst="line">
              <a:avLst/>
            </a:prstGeom>
            <a:ln w="25400">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1238305" y="3163495"/>
            <a:ext cx="6118414" cy="523220"/>
            <a:chOff x="195539" y="2498076"/>
            <a:chExt cx="7789388" cy="1310724"/>
          </a:xfrm>
        </p:grpSpPr>
        <p:sp>
          <p:nvSpPr>
            <p:cNvPr id="52" name="文本框 51"/>
            <p:cNvSpPr txBox="1"/>
            <p:nvPr/>
          </p:nvSpPr>
          <p:spPr>
            <a:xfrm flipH="1">
              <a:off x="878274" y="2498076"/>
              <a:ext cx="7106653" cy="1310724"/>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国际金价历史数据的获取与预处理</a:t>
              </a:r>
            </a:p>
          </p:txBody>
        </p:sp>
        <p:sp>
          <p:nvSpPr>
            <p:cNvPr id="53" name="文本框 52"/>
            <p:cNvSpPr txBox="1"/>
            <p:nvPr/>
          </p:nvSpPr>
          <p:spPr>
            <a:xfrm flipH="1">
              <a:off x="195539" y="2498076"/>
              <a:ext cx="588660" cy="1272173"/>
            </a:xfrm>
            <a:prstGeom prst="rect">
              <a:avLst/>
            </a:prstGeom>
            <a:noFill/>
          </p:spPr>
          <p:txBody>
            <a:bodyPr wrap="square" rtlCol="0">
              <a:spAutoFit/>
            </a:bodyPr>
            <a:lstStyle/>
            <a:p>
              <a:r>
                <a:rPr lang="en-US" altLang="zh-CN" sz="2700" dirty="0">
                  <a:latin typeface="汉仪综艺体简" panose="02010609000101010101" pitchFamily="49" charset="-122"/>
                  <a:ea typeface="汉仪综艺体简" panose="02010609000101010101" pitchFamily="49" charset="-122"/>
                </a:rPr>
                <a:t>3</a:t>
              </a:r>
              <a:endParaRPr lang="zh-CN" altLang="en-US" sz="2700" dirty="0">
                <a:latin typeface="汉仪综艺体简" panose="02010609000101010101" pitchFamily="49" charset="-122"/>
                <a:ea typeface="汉仪综艺体简" panose="02010609000101010101" pitchFamily="49" charset="-122"/>
              </a:endParaRPr>
            </a:p>
          </p:txBody>
        </p:sp>
        <p:cxnSp>
          <p:nvCxnSpPr>
            <p:cNvPr id="54" name="直接连接符 53"/>
            <p:cNvCxnSpPr/>
            <p:nvPr/>
          </p:nvCxnSpPr>
          <p:spPr>
            <a:xfrm>
              <a:off x="801411" y="2650744"/>
              <a:ext cx="0" cy="923330"/>
            </a:xfrm>
            <a:prstGeom prst="line">
              <a:avLst/>
            </a:prstGeom>
            <a:ln w="25400">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238305" y="2254496"/>
            <a:ext cx="4339040" cy="715581"/>
            <a:chOff x="195539" y="2140504"/>
            <a:chExt cx="5524056" cy="1792610"/>
          </a:xfrm>
        </p:grpSpPr>
        <p:sp>
          <p:nvSpPr>
            <p:cNvPr id="61" name="文本框 60"/>
            <p:cNvSpPr txBox="1"/>
            <p:nvPr/>
          </p:nvSpPr>
          <p:spPr>
            <a:xfrm flipH="1">
              <a:off x="941198" y="2140504"/>
              <a:ext cx="4778397" cy="1792610"/>
            </a:xfrm>
            <a:prstGeom prst="rect">
              <a:avLst/>
            </a:prstGeom>
            <a:noFill/>
          </p:spPr>
          <p:txBody>
            <a:bodyPr wrap="square" rtlCol="0">
              <a:spAutoFit/>
            </a:bodyPr>
            <a:lstStyle/>
            <a:p>
              <a:pPr>
                <a:lnSpc>
                  <a:spcPct val="150000"/>
                </a:lnSpc>
              </a:pPr>
              <a:r>
                <a:rPr lang="zh-CN" altLang="en-US" sz="2700" dirty="0" smtClean="0">
                  <a:latin typeface="微软雅黑" panose="020B0503020204020204" pitchFamily="34" charset="-122"/>
                  <a:ea typeface="微软雅黑" panose="020B0503020204020204" pitchFamily="34" charset="-122"/>
                </a:rPr>
                <a:t>黄金市场可预测性分析</a:t>
              </a:r>
              <a:endParaRPr lang="zh-CN" altLang="en-US" sz="2700" dirty="0">
                <a:latin typeface="微软雅黑" panose="020B0503020204020204" pitchFamily="34" charset="-122"/>
                <a:ea typeface="微软雅黑" panose="020B0503020204020204" pitchFamily="34" charset="-122"/>
              </a:endParaRPr>
            </a:p>
          </p:txBody>
        </p:sp>
        <p:sp>
          <p:nvSpPr>
            <p:cNvPr id="62" name="文本框 61"/>
            <p:cNvSpPr txBox="1"/>
            <p:nvPr/>
          </p:nvSpPr>
          <p:spPr>
            <a:xfrm flipH="1">
              <a:off x="195539" y="2498076"/>
              <a:ext cx="588660" cy="1272173"/>
            </a:xfrm>
            <a:prstGeom prst="rect">
              <a:avLst/>
            </a:prstGeom>
            <a:noFill/>
          </p:spPr>
          <p:txBody>
            <a:bodyPr wrap="square" rtlCol="0">
              <a:spAutoFit/>
            </a:bodyPr>
            <a:lstStyle/>
            <a:p>
              <a:r>
                <a:rPr lang="en-US" altLang="zh-CN" sz="2700" dirty="0">
                  <a:latin typeface="汉仪综艺体简" panose="02010609000101010101" pitchFamily="49" charset="-122"/>
                  <a:ea typeface="汉仪综艺体简" panose="02010609000101010101" pitchFamily="49" charset="-122"/>
                </a:rPr>
                <a:t>2</a:t>
              </a:r>
              <a:endParaRPr lang="zh-CN" altLang="en-US" sz="2700" dirty="0">
                <a:latin typeface="汉仪综艺体简" panose="02010609000101010101" pitchFamily="49" charset="-122"/>
                <a:ea typeface="汉仪综艺体简" panose="02010609000101010101" pitchFamily="49" charset="-122"/>
              </a:endParaRPr>
            </a:p>
          </p:txBody>
        </p:sp>
        <p:cxnSp>
          <p:nvCxnSpPr>
            <p:cNvPr id="63" name="直接连接符 62"/>
            <p:cNvCxnSpPr/>
            <p:nvPr/>
          </p:nvCxnSpPr>
          <p:spPr>
            <a:xfrm>
              <a:off x="801411" y="2650744"/>
              <a:ext cx="0" cy="923330"/>
            </a:xfrm>
            <a:prstGeom prst="line">
              <a:avLst/>
            </a:prstGeom>
            <a:ln w="25400">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238305" y="3821692"/>
            <a:ext cx="4287929" cy="715581"/>
            <a:chOff x="195539" y="2140504"/>
            <a:chExt cx="5458987" cy="1792610"/>
          </a:xfrm>
        </p:grpSpPr>
        <p:sp>
          <p:nvSpPr>
            <p:cNvPr id="67" name="文本框 66"/>
            <p:cNvSpPr txBox="1"/>
            <p:nvPr/>
          </p:nvSpPr>
          <p:spPr>
            <a:xfrm flipH="1">
              <a:off x="941200" y="2140504"/>
              <a:ext cx="4713326" cy="1792610"/>
            </a:xfrm>
            <a:prstGeom prst="rect">
              <a:avLst/>
            </a:prstGeom>
            <a:noFill/>
          </p:spPr>
          <p:txBody>
            <a:bodyPr wrap="square" rtlCol="0">
              <a:spAutoFit/>
            </a:bodyPr>
            <a:lstStyle/>
            <a:p>
              <a:pPr>
                <a:lnSpc>
                  <a:spcPct val="150000"/>
                </a:lnSpc>
              </a:pPr>
              <a:r>
                <a:rPr lang="zh-CN" altLang="en-US" sz="2700" dirty="0" smtClean="0">
                  <a:latin typeface="微软雅黑" panose="020B0503020204020204" pitchFamily="34" charset="-122"/>
                  <a:ea typeface="微软雅黑" panose="020B0503020204020204" pitchFamily="34" charset="-122"/>
                </a:rPr>
                <a:t>神经网络的选择与构建</a:t>
              </a:r>
              <a:endParaRPr lang="zh-CN" altLang="en-US" sz="2700" dirty="0">
                <a:latin typeface="微软雅黑" panose="020B0503020204020204" pitchFamily="34" charset="-122"/>
                <a:ea typeface="微软雅黑" panose="020B0503020204020204" pitchFamily="34" charset="-122"/>
              </a:endParaRPr>
            </a:p>
          </p:txBody>
        </p:sp>
        <p:sp>
          <p:nvSpPr>
            <p:cNvPr id="68" name="文本框 67"/>
            <p:cNvSpPr txBox="1"/>
            <p:nvPr/>
          </p:nvSpPr>
          <p:spPr>
            <a:xfrm flipH="1">
              <a:off x="195539" y="2498076"/>
              <a:ext cx="588660" cy="1272173"/>
            </a:xfrm>
            <a:prstGeom prst="rect">
              <a:avLst/>
            </a:prstGeom>
            <a:noFill/>
          </p:spPr>
          <p:txBody>
            <a:bodyPr wrap="square" rtlCol="0">
              <a:spAutoFit/>
            </a:bodyPr>
            <a:lstStyle/>
            <a:p>
              <a:r>
                <a:rPr lang="en-US" altLang="zh-CN" sz="2700" dirty="0">
                  <a:latin typeface="汉仪综艺体简" panose="02010609000101010101" pitchFamily="49" charset="-122"/>
                  <a:ea typeface="汉仪综艺体简" panose="02010609000101010101" pitchFamily="49" charset="-122"/>
                </a:rPr>
                <a:t>4</a:t>
              </a:r>
              <a:endParaRPr lang="zh-CN" altLang="en-US" sz="2700" dirty="0">
                <a:latin typeface="汉仪综艺体简" panose="02010609000101010101" pitchFamily="49" charset="-122"/>
                <a:ea typeface="汉仪综艺体简" panose="02010609000101010101" pitchFamily="49" charset="-122"/>
              </a:endParaRPr>
            </a:p>
          </p:txBody>
        </p:sp>
        <p:cxnSp>
          <p:nvCxnSpPr>
            <p:cNvPr id="69" name="直接连接符 68"/>
            <p:cNvCxnSpPr/>
            <p:nvPr/>
          </p:nvCxnSpPr>
          <p:spPr>
            <a:xfrm>
              <a:off x="801411" y="2650744"/>
              <a:ext cx="0" cy="923330"/>
            </a:xfrm>
            <a:prstGeom prst="line">
              <a:avLst/>
            </a:prstGeom>
            <a:ln w="25400">
              <a:solidFill>
                <a:srgbClr val="FD1616"/>
              </a:solidFill>
            </a:ln>
          </p:spPr>
          <p:style>
            <a:lnRef idx="1">
              <a:schemeClr val="accent1"/>
            </a:lnRef>
            <a:fillRef idx="0">
              <a:schemeClr val="accent1"/>
            </a:fillRef>
            <a:effectRef idx="0">
              <a:schemeClr val="accent1"/>
            </a:effectRef>
            <a:fontRef idx="minor">
              <a:schemeClr val="tx1"/>
            </a:fontRef>
          </p:style>
        </p:cxnSp>
      </p:grpSp>
      <p:grpSp>
        <p:nvGrpSpPr>
          <p:cNvPr id="70"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71"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2"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73"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74" name="文本框 73"/>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1240034" y="4562269"/>
            <a:ext cx="3892815" cy="650568"/>
            <a:chOff x="195539" y="2140504"/>
            <a:chExt cx="4955965" cy="1629745"/>
          </a:xfrm>
        </p:grpSpPr>
        <p:sp>
          <p:nvSpPr>
            <p:cNvPr id="32" name="文本框 31"/>
            <p:cNvSpPr txBox="1"/>
            <p:nvPr/>
          </p:nvSpPr>
          <p:spPr>
            <a:xfrm flipH="1">
              <a:off x="941201" y="2140504"/>
              <a:ext cx="4210303" cy="1608690"/>
            </a:xfrm>
            <a:prstGeom prst="rect">
              <a:avLst/>
            </a:prstGeom>
            <a:noFill/>
          </p:spPr>
          <p:txBody>
            <a:bodyPr wrap="square" rtlCol="0">
              <a:spAutoFit/>
            </a:bodyPr>
            <a:lstStyle/>
            <a:p>
              <a:pPr>
                <a:lnSpc>
                  <a:spcPct val="150000"/>
                </a:lnSpc>
              </a:pPr>
              <a:r>
                <a:rPr lang="zh-CN" altLang="en-US" sz="2700" dirty="0" smtClean="0">
                  <a:latin typeface="微软雅黑" panose="020B0503020204020204" pitchFamily="34" charset="-122"/>
                  <a:ea typeface="微软雅黑" panose="020B0503020204020204" pitchFamily="34" charset="-122"/>
                </a:rPr>
                <a:t>总结</a:t>
              </a:r>
              <a:endParaRPr lang="zh-CN" altLang="en-US" sz="2700" dirty="0">
                <a:latin typeface="微软雅黑" panose="020B0503020204020204" pitchFamily="34" charset="-122"/>
                <a:ea typeface="微软雅黑" panose="020B0503020204020204" pitchFamily="34" charset="-122"/>
              </a:endParaRPr>
            </a:p>
          </p:txBody>
        </p:sp>
        <p:sp>
          <p:nvSpPr>
            <p:cNvPr id="33" name="文本框 32"/>
            <p:cNvSpPr txBox="1"/>
            <p:nvPr/>
          </p:nvSpPr>
          <p:spPr>
            <a:xfrm flipH="1">
              <a:off x="195539" y="2498076"/>
              <a:ext cx="588660" cy="1272173"/>
            </a:xfrm>
            <a:prstGeom prst="rect">
              <a:avLst/>
            </a:prstGeom>
            <a:noFill/>
          </p:spPr>
          <p:txBody>
            <a:bodyPr wrap="square" rtlCol="0">
              <a:spAutoFit/>
            </a:bodyPr>
            <a:lstStyle/>
            <a:p>
              <a:r>
                <a:rPr lang="en-US" altLang="zh-CN" sz="2700" dirty="0">
                  <a:latin typeface="汉仪综艺体简" panose="02010609000101010101" pitchFamily="49" charset="-122"/>
                  <a:ea typeface="汉仪综艺体简" panose="02010609000101010101" pitchFamily="49" charset="-122"/>
                </a:rPr>
                <a:t>5</a:t>
              </a:r>
              <a:endParaRPr lang="zh-CN" altLang="en-US" sz="2700" dirty="0">
                <a:latin typeface="汉仪综艺体简" panose="02010609000101010101" pitchFamily="49" charset="-122"/>
                <a:ea typeface="汉仪综艺体简" panose="02010609000101010101" pitchFamily="49" charset="-122"/>
              </a:endParaRPr>
            </a:p>
          </p:txBody>
        </p:sp>
        <p:cxnSp>
          <p:nvCxnSpPr>
            <p:cNvPr id="34" name="直接连接符 33"/>
            <p:cNvCxnSpPr/>
            <p:nvPr/>
          </p:nvCxnSpPr>
          <p:spPr>
            <a:xfrm>
              <a:off x="801411" y="2650744"/>
              <a:ext cx="0" cy="923330"/>
            </a:xfrm>
            <a:prstGeom prst="line">
              <a:avLst/>
            </a:prstGeom>
            <a:ln w="25400">
              <a:solidFill>
                <a:srgbClr val="FD1616"/>
              </a:solidFill>
            </a:ln>
          </p:spPr>
          <p:style>
            <a:lnRef idx="1">
              <a:schemeClr val="accent1"/>
            </a:lnRef>
            <a:fillRef idx="0">
              <a:schemeClr val="accent1"/>
            </a:fillRef>
            <a:effectRef idx="0">
              <a:schemeClr val="accent1"/>
            </a:effectRef>
            <a:fontRef idx="minor">
              <a:schemeClr val="tx1"/>
            </a:fontRef>
          </p:style>
        </p:cxnSp>
      </p:grpSp>
      <p:pic>
        <p:nvPicPr>
          <p:cNvPr id="36" name="图片 3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962727" y="-30354"/>
            <a:ext cx="114113" cy="1878807"/>
          </a:xfrm>
          <a:prstGeom prst="rect">
            <a:avLst/>
          </a:prstGeom>
        </p:spPr>
      </p:pic>
      <p:sp>
        <p:nvSpPr>
          <p:cNvPr id="2" name="文本框 1"/>
          <p:cNvSpPr txBox="1"/>
          <p:nvPr/>
        </p:nvSpPr>
        <p:spPr>
          <a:xfrm>
            <a:off x="6608986" y="408744"/>
            <a:ext cx="940378"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32667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0-#ppt_w/2"/>
                                          </p:val>
                                        </p:tav>
                                        <p:tav tm="100000">
                                          <p:val>
                                            <p:strVal val="#ppt_x"/>
                                          </p:val>
                                        </p:tav>
                                      </p:tavLst>
                                    </p:anim>
                                    <p:anim calcmode="lin" valueType="num">
                                      <p:cBhvr additive="base">
                                        <p:cTn id="13" dur="500" fill="hold"/>
                                        <p:tgtEl>
                                          <p:spTgt spid="5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fill="hold"/>
                                        <p:tgtEl>
                                          <p:spTgt spid="60"/>
                                        </p:tgtEl>
                                        <p:attrNameLst>
                                          <p:attrName>ppt_x</p:attrName>
                                        </p:attrNameLst>
                                      </p:cBhvr>
                                      <p:tavLst>
                                        <p:tav tm="0">
                                          <p:val>
                                            <p:strVal val="0-#ppt_w/2"/>
                                          </p:val>
                                        </p:tav>
                                        <p:tav tm="100000">
                                          <p:val>
                                            <p:strVal val="#ppt_x"/>
                                          </p:val>
                                        </p:tav>
                                      </p:tavLst>
                                    </p:anim>
                                    <p:anim calcmode="lin" valueType="num">
                                      <p:cBhvr additive="base">
                                        <p:cTn id="18" dur="500" fill="hold"/>
                                        <p:tgtEl>
                                          <p:spTgt spid="6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66"/>
                                        </p:tgtEl>
                                        <p:attrNameLst>
                                          <p:attrName>style.visibility</p:attrName>
                                        </p:attrNameLst>
                                      </p:cBhvr>
                                      <p:to>
                                        <p:strVal val="visible"/>
                                      </p:to>
                                    </p:set>
                                    <p:anim calcmode="lin" valueType="num">
                                      <p:cBhvr additive="base">
                                        <p:cTn id="22" dur="500" fill="hold"/>
                                        <p:tgtEl>
                                          <p:spTgt spid="66"/>
                                        </p:tgtEl>
                                        <p:attrNameLst>
                                          <p:attrName>ppt_x</p:attrName>
                                        </p:attrNameLst>
                                      </p:cBhvr>
                                      <p:tavLst>
                                        <p:tav tm="0">
                                          <p:val>
                                            <p:strVal val="0-#ppt_w/2"/>
                                          </p:val>
                                        </p:tav>
                                        <p:tav tm="100000">
                                          <p:val>
                                            <p:strVal val="#ppt_x"/>
                                          </p:val>
                                        </p:tav>
                                      </p:tavLst>
                                    </p:anim>
                                    <p:anim calcmode="lin" valueType="num">
                                      <p:cBhvr additive="base">
                                        <p:cTn id="23" dur="500" fill="hold"/>
                                        <p:tgtEl>
                                          <p:spTgt spid="6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0-#ppt_w/2"/>
                                          </p:val>
                                        </p:tav>
                                        <p:tav tm="100000">
                                          <p:val>
                                            <p:strVal val="#ppt_x"/>
                                          </p:val>
                                        </p:tav>
                                      </p:tavLst>
                                    </p:anim>
                                    <p:anim calcmode="lin" valueType="num">
                                      <p:cBhvr additive="base">
                                        <p:cTn id="36" dur="500" fill="hold"/>
                                        <p:tgtEl>
                                          <p:spTgt spid="31"/>
                                        </p:tgtEl>
                                        <p:attrNameLst>
                                          <p:attrName>ppt_y</p:attrName>
                                        </p:attrNameLst>
                                      </p:cBhvr>
                                      <p:tavLst>
                                        <p:tav tm="0">
                                          <p:val>
                                            <p:strVal val="#ppt_y"/>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flipH="1">
            <a:off x="687908" y="1530428"/>
            <a:ext cx="2115172" cy="253916"/>
          </a:xfrm>
          <a:prstGeom prst="rect">
            <a:avLst/>
          </a:prstGeom>
          <a:noFill/>
        </p:spPr>
        <p:txBody>
          <a:bodyPr wrap="square" rtlCol="0">
            <a:spAutoFit/>
          </a:bodyPr>
          <a:lstStyle/>
          <a:p>
            <a:pPr algn="ctr"/>
            <a:r>
              <a:rPr lang="en-US" altLang="zh-CN" sz="1050" dirty="0">
                <a:solidFill>
                  <a:srgbClr val="F02525"/>
                </a:solidFill>
                <a:latin typeface="微软雅黑" panose="020B0503020204020204" pitchFamily="34" charset="-122"/>
                <a:ea typeface="微软雅黑" panose="020B0503020204020204" pitchFamily="34" charset="-122"/>
              </a:rPr>
              <a:t>References</a:t>
            </a:r>
            <a:endParaRPr lang="zh-CN" altLang="en-US" sz="105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1684418" y="-559171"/>
            <a:ext cx="195108" cy="3212360"/>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1684418" y="316663"/>
            <a:ext cx="195108" cy="3212360"/>
          </a:xfrm>
          <a:prstGeom prst="rect">
            <a:avLst/>
          </a:prstGeom>
        </p:spPr>
      </p:pic>
      <p:sp>
        <p:nvSpPr>
          <p:cNvPr id="12" name="文本框 11"/>
          <p:cNvSpPr txBox="1"/>
          <p:nvPr/>
        </p:nvSpPr>
        <p:spPr>
          <a:xfrm flipH="1">
            <a:off x="932348" y="1178449"/>
            <a:ext cx="1699248" cy="415498"/>
          </a:xfrm>
          <a:prstGeom prst="rect">
            <a:avLst/>
          </a:prstGeom>
          <a:noFill/>
        </p:spPr>
        <p:txBody>
          <a:bodyPr wrap="square" rtlCol="0">
            <a:spAutoFit/>
          </a:bodyPr>
          <a:lstStyle/>
          <a:p>
            <a:pPr algn="ctr"/>
            <a:r>
              <a:rPr lang="zh-CN" altLang="en-US" sz="2100" dirty="0">
                <a:latin typeface="微软雅黑" panose="020B0503020204020204" pitchFamily="34" charset="-122"/>
                <a:ea typeface="微软雅黑" panose="020B0503020204020204" pitchFamily="34" charset="-122"/>
              </a:rPr>
              <a:t>参考文献</a:t>
            </a:r>
          </a:p>
        </p:txBody>
      </p:sp>
      <p:sp>
        <p:nvSpPr>
          <p:cNvPr id="13" name="文本框 12"/>
          <p:cNvSpPr txBox="1"/>
          <p:nvPr/>
        </p:nvSpPr>
        <p:spPr>
          <a:xfrm flipH="1">
            <a:off x="1028530" y="2020396"/>
            <a:ext cx="6458969" cy="3554819"/>
          </a:xfrm>
          <a:prstGeom prst="rect">
            <a:avLst/>
          </a:prstGeom>
          <a:noFill/>
        </p:spPr>
        <p:txBody>
          <a:bodyPr wrap="square" rtlCol="0">
            <a:spAutoFit/>
          </a:bodyPr>
          <a:lstStyle/>
          <a:p>
            <a:pPr algn="just">
              <a:lnSpc>
                <a:spcPct val="150000"/>
              </a:lnSpc>
            </a:pPr>
            <a:r>
              <a:rPr lang="en-US" altLang="zh-CN" sz="1350" dirty="0" smtClean="0"/>
              <a:t>[1] </a:t>
            </a:r>
            <a:r>
              <a:rPr lang="en-US" altLang="zh-CN" sz="1350" dirty="0" err="1"/>
              <a:t>Fama</a:t>
            </a:r>
            <a:r>
              <a:rPr lang="en-US" altLang="zh-CN" sz="1350" dirty="0"/>
              <a:t> E F, French K R. Common risk factors in the returns on stocks and bonds[J]. Journal of Financial Economics, 2010, 33(93):3-56.</a:t>
            </a:r>
          </a:p>
          <a:p>
            <a:pPr algn="just">
              <a:lnSpc>
                <a:spcPct val="150000"/>
              </a:lnSpc>
            </a:pPr>
            <a:r>
              <a:rPr lang="en-US" altLang="zh-CN" sz="1350" dirty="0" smtClean="0"/>
              <a:t>[2] </a:t>
            </a:r>
            <a:r>
              <a:rPr lang="en-US" altLang="zh-CN" sz="1350" dirty="0"/>
              <a:t>Hurst H E. Long Term Storage Capacity of Reservoirs[J]. Transactions of the American Society of Civil Engineers, 1951, 116(12):776-808</a:t>
            </a:r>
            <a:r>
              <a:rPr lang="en-US" altLang="zh-CN" sz="1350" dirty="0" smtClean="0"/>
              <a:t>.</a:t>
            </a:r>
          </a:p>
          <a:p>
            <a:pPr algn="just">
              <a:lnSpc>
                <a:spcPct val="150000"/>
              </a:lnSpc>
            </a:pPr>
            <a:r>
              <a:rPr lang="en-US" altLang="zh-CN" sz="1350" dirty="0">
                <a:latin typeface="微软雅黑" panose="020B0503020204020204" pitchFamily="34" charset="-122"/>
                <a:ea typeface="微软雅黑" panose="020B0503020204020204" pitchFamily="34" charset="-122"/>
              </a:rPr>
              <a:t>[3]</a:t>
            </a:r>
            <a:r>
              <a:rPr lang="en-US" altLang="zh-CN" sz="1350" dirty="0"/>
              <a:t> </a:t>
            </a:r>
            <a:r>
              <a:rPr lang="en-US" altLang="zh-CN" sz="1350" dirty="0" err="1"/>
              <a:t>Alpaydin</a:t>
            </a:r>
            <a:r>
              <a:rPr lang="en-US" altLang="zh-CN" sz="1350" dirty="0"/>
              <a:t> E. Introduction to Machine Learning (Adaptive Computation and Machine Learning)[J]. Cdn.intechopen.com, 2004, 5(8):28</a:t>
            </a:r>
            <a:r>
              <a:rPr lang="en-US" altLang="zh-CN" sz="1350" dirty="0" smtClean="0"/>
              <a:t>.</a:t>
            </a:r>
            <a:endParaRPr lang="en-US" altLang="zh-CN" sz="1350" dirty="0"/>
          </a:p>
          <a:p>
            <a:pPr algn="just">
              <a:lnSpc>
                <a:spcPct val="150000"/>
              </a:lnSpc>
            </a:pPr>
            <a:r>
              <a:rPr lang="en-US" altLang="zh-CN" sz="1350" dirty="0" smtClean="0"/>
              <a:t>[4] </a:t>
            </a:r>
            <a:r>
              <a:rPr lang="en-US" altLang="zh-CN" sz="1350" dirty="0"/>
              <a:t>He. K. and Zhang. X. and Ren. S. and Sun. J. Deep Residual Learning for Image Recognition. </a:t>
            </a:r>
            <a:r>
              <a:rPr lang="en-US" altLang="zh-CN" sz="1350" dirty="0" err="1"/>
              <a:t>ArXiv</a:t>
            </a:r>
            <a:r>
              <a:rPr lang="en-US" altLang="zh-CN" sz="1350" dirty="0"/>
              <a:t> e-prints, 2015,</a:t>
            </a:r>
            <a:r>
              <a:rPr lang="zh-CN" altLang="en-US" sz="1350" dirty="0"/>
              <a:t> </a:t>
            </a:r>
            <a:r>
              <a:rPr lang="en-US" altLang="zh-CN" sz="1350" dirty="0"/>
              <a:t>1512.03385</a:t>
            </a:r>
            <a:r>
              <a:rPr lang="en-US" altLang="zh-CN" sz="1350" dirty="0" smtClean="0"/>
              <a:t>.</a:t>
            </a:r>
          </a:p>
          <a:p>
            <a:pPr algn="just">
              <a:lnSpc>
                <a:spcPct val="150000"/>
              </a:lnSpc>
            </a:pPr>
            <a:r>
              <a:rPr lang="en-US" altLang="zh-CN" sz="1350" dirty="0" smtClean="0"/>
              <a:t>[5] </a:t>
            </a:r>
            <a:r>
              <a:rPr lang="en-US" altLang="zh-CN" sz="1400" dirty="0"/>
              <a:t>Wieland A. Dealing with supply chain risks: Linking risk management practices and strategies to performance[J]. International Journal of Physical Distribution &amp; Logistics Management, 2012, 42(10):887-905.</a:t>
            </a:r>
            <a:endParaRPr lang="en-US" altLang="zh-CN" sz="1350" dirty="0"/>
          </a:p>
        </p:txBody>
      </p:sp>
      <p:grpSp>
        <p:nvGrpSpPr>
          <p:cNvPr id="1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9" name="文本框 18"/>
          <p:cNvSpPr txBox="1"/>
          <p:nvPr/>
        </p:nvSpPr>
        <p:spPr>
          <a:xfrm flipH="1">
            <a:off x="7861996" y="6100140"/>
            <a:ext cx="589653" cy="461665"/>
          </a:xfrm>
          <a:prstGeom prst="rect">
            <a:avLst/>
          </a:prstGeom>
          <a:noFill/>
        </p:spPr>
        <p:txBody>
          <a:bodyPr wrap="square" rtlCol="0">
            <a:spAutoFit/>
          </a:bodyPr>
          <a:lstStyle/>
          <a:p>
            <a:pPr algn="ctr"/>
            <a:r>
              <a:rPr lang="en-US" altLang="zh-CN" sz="2400" dirty="0" smtClean="0">
                <a:solidFill>
                  <a:schemeClr val="bg1"/>
                </a:solidFill>
                <a:latin typeface="微软雅黑" panose="020B0503020204020204" pitchFamily="34" charset="-122"/>
                <a:ea typeface="微软雅黑" panose="020B0503020204020204" pitchFamily="34" charset="-122"/>
              </a:rPr>
              <a:t>19</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617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P spid="13"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flipH="1">
            <a:off x="3605502" y="3372576"/>
            <a:ext cx="1927064"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谢谢大家</a:t>
            </a:r>
          </a:p>
        </p:txBody>
      </p:sp>
      <p:sp>
        <p:nvSpPr>
          <p:cNvPr id="41" name="文本框 40"/>
          <p:cNvSpPr txBox="1"/>
          <p:nvPr/>
        </p:nvSpPr>
        <p:spPr>
          <a:xfrm flipH="1">
            <a:off x="3509040" y="3778051"/>
            <a:ext cx="2115172" cy="253916"/>
          </a:xfrm>
          <a:prstGeom prst="rect">
            <a:avLst/>
          </a:prstGeom>
          <a:noFill/>
        </p:spPr>
        <p:txBody>
          <a:bodyPr wrap="square" rtlCol="0">
            <a:spAutoFit/>
          </a:bodyPr>
          <a:lstStyle/>
          <a:p>
            <a:pPr algn="ctr"/>
            <a:r>
              <a:rPr lang="en-US" altLang="zh-CN" sz="1050" dirty="0">
                <a:solidFill>
                  <a:srgbClr val="F02525"/>
                </a:solidFill>
                <a:latin typeface="微软雅黑" panose="020B0503020204020204" pitchFamily="34" charset="-122"/>
                <a:ea typeface="微软雅黑" panose="020B0503020204020204" pitchFamily="34" charset="-122"/>
              </a:rPr>
              <a:t>Thank you for your attention!</a:t>
            </a:r>
            <a:endParaRPr lang="zh-CN" altLang="en-US" sz="1050" dirty="0">
              <a:solidFill>
                <a:srgbClr val="F02525"/>
              </a:solidFill>
              <a:latin typeface="微软雅黑" panose="020B0503020204020204" pitchFamily="34" charset="-122"/>
              <a:ea typeface="微软雅黑" panose="020B0503020204020204" pitchFamily="34" charset="-122"/>
            </a:endParaRPr>
          </a:p>
        </p:txBody>
      </p:sp>
      <p:pic>
        <p:nvPicPr>
          <p:cNvPr id="60" name="图片 59"/>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16200000">
            <a:off x="4479572" y="1361140"/>
            <a:ext cx="195108" cy="3212360"/>
          </a:xfrm>
          <a:prstGeom prst="rect">
            <a:avLst/>
          </a:prstGeom>
        </p:spPr>
      </p:pic>
      <p:pic>
        <p:nvPicPr>
          <p:cNvPr id="61" name="图片 60"/>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4479572" y="2709878"/>
            <a:ext cx="195108" cy="3212360"/>
          </a:xfrm>
          <a:prstGeom prst="rect">
            <a:avLst/>
          </a:prstGeom>
        </p:spPr>
      </p:pic>
      <p:grpSp>
        <p:nvGrpSpPr>
          <p:cNvPr id="17" name="Group 4"/>
          <p:cNvGrpSpPr>
            <a:grpSpLocks noChangeAspect="1"/>
          </p:cNvGrpSpPr>
          <p:nvPr/>
        </p:nvGrpSpPr>
        <p:grpSpPr bwMode="auto">
          <a:xfrm>
            <a:off x="4240928" y="-883655"/>
            <a:ext cx="634269" cy="2399712"/>
            <a:chOff x="381" y="478"/>
            <a:chExt cx="531" cy="2009"/>
          </a:xfrm>
          <a:effectLst>
            <a:outerShdw blurRad="88900" dist="63500" dir="2700000" algn="tl" rotWithShape="0">
              <a:prstClr val="black">
                <a:alpha val="40000"/>
              </a:prstClr>
            </a:outerShdw>
          </a:effectLst>
        </p:grpSpPr>
        <p:sp>
          <p:nvSpPr>
            <p:cNvPr id="18"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0"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1" name="文本框 10"/>
          <p:cNvSpPr txBox="1"/>
          <p:nvPr/>
        </p:nvSpPr>
        <p:spPr>
          <a:xfrm flipH="1">
            <a:off x="4263235" y="778767"/>
            <a:ext cx="589653"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r>
              <a:rPr lang="en-US" altLang="zh-CN" sz="2400" dirty="0" smtClean="0">
                <a:solidFill>
                  <a:schemeClr val="bg1"/>
                </a:solidFill>
                <a:latin typeface="微软雅黑" panose="020B0503020204020204" pitchFamily="34" charset="-122"/>
                <a:ea typeface="微软雅黑" panose="020B0503020204020204" pitchFamily="34" charset="-122"/>
              </a:rPr>
              <a:t>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054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anim calcmode="lin" valueType="num">
                                      <p:cBhvr>
                                        <p:cTn id="13" dur="1000" fill="hold"/>
                                        <p:tgtEl>
                                          <p:spTgt spid="61"/>
                                        </p:tgtEl>
                                        <p:attrNameLst>
                                          <p:attrName>ppt_x</p:attrName>
                                        </p:attrNameLst>
                                      </p:cBhvr>
                                      <p:tavLst>
                                        <p:tav tm="0">
                                          <p:val>
                                            <p:strVal val="#ppt_x"/>
                                          </p:val>
                                        </p:tav>
                                        <p:tav tm="100000">
                                          <p:val>
                                            <p:strVal val="#ppt_x"/>
                                          </p:val>
                                        </p:tav>
                                      </p:tavLst>
                                    </p:anim>
                                    <p:anim calcmode="lin" valueType="num">
                                      <p:cBhvr>
                                        <p:cTn id="14" dur="1000" fill="hold"/>
                                        <p:tgtEl>
                                          <p:spTgt spid="6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9957823">
            <a:off x="7141432" y="2063253"/>
            <a:ext cx="1211761" cy="800903"/>
            <a:chOff x="5968977" y="738349"/>
            <a:chExt cx="1762125" cy="1235075"/>
          </a:xfrm>
          <a:effectLst>
            <a:outerShdw blurRad="127000" dist="101600" dir="2700000" algn="tl" rotWithShape="0">
              <a:prstClr val="black">
                <a:alpha val="40000"/>
              </a:prstClr>
            </a:outerShdw>
          </a:effectLst>
        </p:grpSpPr>
        <p:sp>
          <p:nvSpPr>
            <p:cNvPr id="10"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a:off x="1994630" y="2716558"/>
            <a:ext cx="5515123" cy="118275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094471" y="2928552"/>
            <a:ext cx="5303505" cy="769441"/>
          </a:xfrm>
          <a:prstGeom prst="rect">
            <a:avLst/>
          </a:prstGeom>
          <a:noFill/>
        </p:spPr>
        <p:txBody>
          <a:bodyPr wrap="square" rtlCol="0">
            <a:spAutoFit/>
          </a:bodyPr>
          <a:lstStyle/>
          <a:p>
            <a:r>
              <a:rPr lang="en-US" altLang="zh-CN" sz="4400" dirty="0" smtClean="0">
                <a:latin typeface="微软雅黑" panose="020B0503020204020204" pitchFamily="34" charset="-122"/>
                <a:ea typeface="微软雅黑" panose="020B0503020204020204" pitchFamily="34" charset="-122"/>
              </a:rPr>
              <a:t>1. </a:t>
            </a:r>
            <a:r>
              <a:rPr lang="zh-CN" altLang="en-US" sz="4400" dirty="0" smtClean="0">
                <a:latin typeface="微软雅黑" panose="020B0503020204020204" pitchFamily="34" charset="-122"/>
                <a:ea typeface="微软雅黑" panose="020B0503020204020204" pitchFamily="34" charset="-122"/>
              </a:rPr>
              <a:t>课题实现流程简述</a:t>
            </a:r>
            <a:endParaRPr lang="zh-CN" altLang="en-US" sz="4400" dirty="0">
              <a:latin typeface="微软雅黑" panose="020B0503020204020204" pitchFamily="34" charset="-122"/>
              <a:ea typeface="微软雅黑" panose="020B0503020204020204" pitchFamily="34" charset="-122"/>
            </a:endParaRPr>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8" name="文本框 17"/>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112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右箭头 15"/>
          <p:cNvSpPr/>
          <p:nvPr/>
        </p:nvSpPr>
        <p:spPr>
          <a:xfrm rot="9897631">
            <a:off x="3626487" y="4591165"/>
            <a:ext cx="2653823" cy="287386"/>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圆角矩形 59"/>
          <p:cNvSpPr/>
          <p:nvPr/>
        </p:nvSpPr>
        <p:spPr>
          <a:xfrm>
            <a:off x="877491" y="364872"/>
            <a:ext cx="2086203" cy="614718"/>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         已完成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74" name="右箭头 73"/>
          <p:cNvSpPr/>
          <p:nvPr/>
        </p:nvSpPr>
        <p:spPr>
          <a:xfrm rot="5400000">
            <a:off x="4754179" y="3102817"/>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右箭头 50"/>
          <p:cNvSpPr/>
          <p:nvPr/>
        </p:nvSpPr>
        <p:spPr>
          <a:xfrm>
            <a:off x="1424424"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右箭头 51"/>
          <p:cNvSpPr/>
          <p:nvPr/>
        </p:nvSpPr>
        <p:spPr>
          <a:xfrm>
            <a:off x="2741295"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右箭头 65"/>
          <p:cNvSpPr/>
          <p:nvPr/>
        </p:nvSpPr>
        <p:spPr>
          <a:xfrm>
            <a:off x="4096670" y="2545343"/>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右箭头 67"/>
          <p:cNvSpPr/>
          <p:nvPr/>
        </p:nvSpPr>
        <p:spPr>
          <a:xfrm>
            <a:off x="1830042" y="3905469"/>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右箭头 68"/>
          <p:cNvSpPr/>
          <p:nvPr/>
        </p:nvSpPr>
        <p:spPr>
          <a:xfrm>
            <a:off x="3527679" y="3899431"/>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右箭头 69"/>
          <p:cNvSpPr/>
          <p:nvPr/>
        </p:nvSpPr>
        <p:spPr>
          <a:xfrm>
            <a:off x="1846747"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1" name="右箭头 70"/>
          <p:cNvSpPr/>
          <p:nvPr/>
        </p:nvSpPr>
        <p:spPr>
          <a:xfrm>
            <a:off x="3523885"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右箭头 71"/>
          <p:cNvSpPr/>
          <p:nvPr/>
        </p:nvSpPr>
        <p:spPr>
          <a:xfrm>
            <a:off x="5207508" y="5280765"/>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3" name="右箭头 72"/>
          <p:cNvSpPr/>
          <p:nvPr/>
        </p:nvSpPr>
        <p:spPr>
          <a:xfrm>
            <a:off x="6686848" y="5282432"/>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右箭头 40"/>
          <p:cNvSpPr/>
          <p:nvPr/>
        </p:nvSpPr>
        <p:spPr>
          <a:xfrm>
            <a:off x="5405241" y="1359828"/>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右箭头 38"/>
          <p:cNvSpPr/>
          <p:nvPr/>
        </p:nvSpPr>
        <p:spPr>
          <a:xfrm>
            <a:off x="2841208" y="1358006"/>
            <a:ext cx="736090" cy="244838"/>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圆角矩形 44"/>
          <p:cNvSpPr/>
          <p:nvPr/>
        </p:nvSpPr>
        <p:spPr>
          <a:xfrm>
            <a:off x="2581314" y="4972013"/>
            <a:ext cx="1091018" cy="85731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专家系统参数设定</a:t>
            </a:r>
          </a:p>
        </p:txBody>
      </p:sp>
      <p:sp>
        <p:nvSpPr>
          <p:cNvPr id="27" name="文本框 26"/>
          <p:cNvSpPr txBox="1"/>
          <p:nvPr/>
        </p:nvSpPr>
        <p:spPr>
          <a:xfrm flipH="1">
            <a:off x="6141331" y="425545"/>
            <a:ext cx="1827124"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课题实现流程</a:t>
            </a:r>
          </a:p>
        </p:txBody>
      </p:sp>
      <p:pic>
        <p:nvPicPr>
          <p:cNvPr id="26" name="图片 25"/>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947057" y="-53209"/>
            <a:ext cx="114113" cy="1878819"/>
          </a:xfrm>
          <a:prstGeom prst="rect">
            <a:avLst/>
          </a:prstGeom>
        </p:spPr>
      </p:pic>
      <p:sp>
        <p:nvSpPr>
          <p:cNvPr id="2" name="圆角矩形 1"/>
          <p:cNvSpPr/>
          <p:nvPr/>
        </p:nvSpPr>
        <p:spPr>
          <a:xfrm>
            <a:off x="918536" y="2220747"/>
            <a:ext cx="966344" cy="8700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获取金价</a:t>
            </a:r>
            <a:r>
              <a:rPr lang="zh-CN" altLang="en-US" sz="1600" b="1" dirty="0">
                <a:latin typeface="微软雅黑" panose="020B0503020204020204" pitchFamily="34" charset="-122"/>
                <a:ea typeface="微软雅黑" panose="020B0503020204020204" pitchFamily="34" charset="-122"/>
              </a:rPr>
              <a:t>历史</a:t>
            </a:r>
            <a:r>
              <a:rPr lang="zh-CN" altLang="en-US" sz="1600" b="1" dirty="0" smtClean="0">
                <a:latin typeface="微软雅黑" panose="020B0503020204020204" pitchFamily="34" charset="-122"/>
                <a:ea typeface="微软雅黑" panose="020B0503020204020204" pitchFamily="34" charset="-122"/>
              </a:rPr>
              <a:t>数据</a:t>
            </a:r>
            <a:endParaRPr lang="zh-CN" altLang="en-US" sz="1600" b="1" dirty="0">
              <a:latin typeface="微软雅黑" panose="020B0503020204020204" pitchFamily="34" charset="-122"/>
              <a:ea typeface="微软雅黑" panose="020B0503020204020204" pitchFamily="34" charset="-122"/>
            </a:endParaRPr>
          </a:p>
        </p:txBody>
      </p:sp>
      <p:sp>
        <p:nvSpPr>
          <p:cNvPr id="3" name="圆角矩形 2"/>
          <p:cNvSpPr/>
          <p:nvPr/>
        </p:nvSpPr>
        <p:spPr>
          <a:xfrm>
            <a:off x="918536" y="3602467"/>
            <a:ext cx="1090198" cy="86601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panose="020B0503020204020204" pitchFamily="34" charset="-122"/>
                <a:ea typeface="微软雅黑" panose="020B0503020204020204" pitchFamily="34" charset="-122"/>
              </a:rPr>
              <a:t>GPU</a:t>
            </a:r>
            <a:r>
              <a:rPr lang="zh-CN" altLang="en-US" sz="1600" b="1" dirty="0">
                <a:latin typeface="微软雅黑" panose="020B0503020204020204" pitchFamily="34" charset="-122"/>
                <a:ea typeface="微软雅黑" panose="020B0503020204020204" pitchFamily="34" charset="-122"/>
              </a:rPr>
              <a:t>计算</a:t>
            </a:r>
            <a:r>
              <a:rPr lang="zh-CN" altLang="en-US" sz="1600" b="1" dirty="0" smtClean="0">
                <a:latin typeface="微软雅黑" panose="020B0503020204020204" pitchFamily="34" charset="-122"/>
                <a:ea typeface="微软雅黑" panose="020B0503020204020204" pitchFamily="34" charset="-122"/>
              </a:rPr>
              <a:t>环境</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搭建</a:t>
            </a:r>
            <a:endParaRPr lang="zh-CN" altLang="en-US" sz="1600" b="1" dirty="0">
              <a:latin typeface="微软雅黑" panose="020B0503020204020204" pitchFamily="34" charset="-122"/>
              <a:ea typeface="微软雅黑" panose="020B0503020204020204" pitchFamily="34" charset="-122"/>
            </a:endParaRPr>
          </a:p>
        </p:txBody>
      </p:sp>
      <p:sp>
        <p:nvSpPr>
          <p:cNvPr id="4" name="圆角矩形 3"/>
          <p:cNvSpPr/>
          <p:nvPr/>
        </p:nvSpPr>
        <p:spPr>
          <a:xfrm>
            <a:off x="2168628" y="2226256"/>
            <a:ext cx="1025010" cy="8715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格式</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标准化</a:t>
            </a:r>
            <a:endParaRPr lang="zh-CN" altLang="en-US" sz="16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3477385" y="2205228"/>
            <a:ext cx="1119371" cy="88426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R/S</a:t>
            </a:r>
          </a:p>
          <a:p>
            <a:pPr algn="ctr"/>
            <a:r>
              <a:rPr lang="zh-CN" altLang="en-US" sz="1600" b="1" dirty="0" smtClean="0">
                <a:latin typeface="微软雅黑" panose="020B0503020204020204" pitchFamily="34" charset="-122"/>
                <a:ea typeface="微软雅黑" panose="020B0503020204020204" pitchFamily="34" charset="-122"/>
              </a:rPr>
              <a:t>数据筛选</a:t>
            </a:r>
            <a:endParaRPr lang="zh-CN" altLang="en-US" sz="16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2577184" y="3598449"/>
            <a:ext cx="1091018" cy="866012"/>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神经网络</a:t>
            </a:r>
            <a:r>
              <a:rPr lang="zh-CN" altLang="en-US" sz="1600" b="1" dirty="0">
                <a:latin typeface="微软雅黑" panose="020B0503020204020204" pitchFamily="34" charset="-122"/>
                <a:ea typeface="微软雅黑" panose="020B0503020204020204" pitchFamily="34" charset="-122"/>
              </a:rPr>
              <a:t>构建</a:t>
            </a:r>
          </a:p>
        </p:txBody>
      </p:sp>
      <p:sp>
        <p:nvSpPr>
          <p:cNvPr id="44" name="圆角矩形 43"/>
          <p:cNvSpPr/>
          <p:nvPr/>
        </p:nvSpPr>
        <p:spPr>
          <a:xfrm>
            <a:off x="4840874" y="2198061"/>
            <a:ext cx="965324" cy="879658"/>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分组</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归一化</a:t>
            </a:r>
            <a:endParaRPr lang="zh-CN" altLang="en-US" sz="1600" b="1" dirty="0">
              <a:latin typeface="微软雅黑" panose="020B0503020204020204" pitchFamily="34" charset="-122"/>
              <a:ea typeface="微软雅黑" panose="020B0503020204020204" pitchFamily="34" charset="-122"/>
            </a:endParaRPr>
          </a:p>
        </p:txBody>
      </p:sp>
      <p:sp>
        <p:nvSpPr>
          <p:cNvPr id="10" name="圆角矩形 9"/>
          <p:cNvSpPr/>
          <p:nvPr/>
        </p:nvSpPr>
        <p:spPr>
          <a:xfrm>
            <a:off x="4267060" y="3601729"/>
            <a:ext cx="1070238" cy="85945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神经网络训练</a:t>
            </a:r>
            <a:endParaRPr lang="zh-CN" altLang="en-US" sz="1600" b="1" dirty="0">
              <a:latin typeface="微软雅黑" panose="020B0503020204020204" pitchFamily="34" charset="-122"/>
              <a:ea typeface="微软雅黑" panose="020B0503020204020204" pitchFamily="34" charset="-122"/>
            </a:endParaRPr>
          </a:p>
        </p:txBody>
      </p:sp>
      <p:sp>
        <p:nvSpPr>
          <p:cNvPr id="46" name="圆角矩形 45"/>
          <p:cNvSpPr/>
          <p:nvPr/>
        </p:nvSpPr>
        <p:spPr>
          <a:xfrm>
            <a:off x="929884" y="1182947"/>
            <a:ext cx="2098661" cy="6039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实时价格数据的获取</a:t>
            </a:r>
            <a:endParaRPr lang="zh-CN" altLang="en-US" sz="1600" b="1" dirty="0">
              <a:latin typeface="微软雅黑" panose="020B0503020204020204" pitchFamily="34" charset="-122"/>
              <a:ea typeface="微软雅黑" panose="020B0503020204020204" pitchFamily="34" charset="-122"/>
            </a:endParaRPr>
          </a:p>
        </p:txBody>
      </p:sp>
      <p:sp>
        <p:nvSpPr>
          <p:cNvPr id="11" name="圆角矩形 10"/>
          <p:cNvSpPr/>
          <p:nvPr/>
        </p:nvSpPr>
        <p:spPr>
          <a:xfrm>
            <a:off x="6157560" y="1111883"/>
            <a:ext cx="950854" cy="335659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进行</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预测</a:t>
            </a:r>
            <a:endParaRPr lang="zh-CN" altLang="en-US" sz="1600" b="1" dirty="0">
              <a:latin typeface="微软雅黑" panose="020B0503020204020204" pitchFamily="34" charset="-122"/>
              <a:ea typeface="微软雅黑" panose="020B0503020204020204" pitchFamily="34" charset="-122"/>
            </a:endParaRPr>
          </a:p>
        </p:txBody>
      </p:sp>
      <p:sp>
        <p:nvSpPr>
          <p:cNvPr id="47" name="圆角矩形 46"/>
          <p:cNvSpPr/>
          <p:nvPr/>
        </p:nvSpPr>
        <p:spPr>
          <a:xfrm>
            <a:off x="952369" y="4980169"/>
            <a:ext cx="1137869" cy="85325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搭建</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专家系统</a:t>
            </a:r>
            <a:endParaRPr lang="zh-CN" altLang="en-US" sz="1600" b="1" dirty="0">
              <a:latin typeface="微软雅黑" panose="020B0503020204020204" pitchFamily="34" charset="-122"/>
              <a:ea typeface="微软雅黑" panose="020B0503020204020204" pitchFamily="34" charset="-122"/>
            </a:endParaRPr>
          </a:p>
        </p:txBody>
      </p:sp>
      <p:sp>
        <p:nvSpPr>
          <p:cNvPr id="48" name="圆角矩形 47"/>
          <p:cNvSpPr/>
          <p:nvPr/>
        </p:nvSpPr>
        <p:spPr>
          <a:xfrm>
            <a:off x="4267060" y="4980271"/>
            <a:ext cx="1091018" cy="84036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专家系统信息</a:t>
            </a:r>
            <a:r>
              <a:rPr lang="zh-CN" altLang="en-US" sz="1600" b="1" dirty="0">
                <a:latin typeface="微软雅黑" panose="020B0503020204020204" pitchFamily="34" charset="-122"/>
                <a:ea typeface="微软雅黑" panose="020B0503020204020204" pitchFamily="34" charset="-122"/>
              </a:rPr>
              <a:t>获取</a:t>
            </a:r>
          </a:p>
        </p:txBody>
      </p:sp>
      <p:sp>
        <p:nvSpPr>
          <p:cNvPr id="49" name="圆角矩形 48"/>
          <p:cNvSpPr/>
          <p:nvPr/>
        </p:nvSpPr>
        <p:spPr>
          <a:xfrm>
            <a:off x="5955964" y="4971577"/>
            <a:ext cx="993426" cy="857754"/>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结果</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修正</a:t>
            </a:r>
            <a:endParaRPr lang="zh-CN" altLang="en-US" sz="1600" b="1" dirty="0">
              <a:latin typeface="微软雅黑" panose="020B0503020204020204" pitchFamily="34" charset="-122"/>
              <a:ea typeface="微软雅黑" panose="020B0503020204020204" pitchFamily="34" charset="-122"/>
            </a:endParaRPr>
          </a:p>
        </p:txBody>
      </p:sp>
      <p:sp>
        <p:nvSpPr>
          <p:cNvPr id="50" name="圆角矩形 49"/>
          <p:cNvSpPr/>
          <p:nvPr/>
        </p:nvSpPr>
        <p:spPr>
          <a:xfrm>
            <a:off x="3577298" y="1178460"/>
            <a:ext cx="2104616" cy="603930"/>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数据分组归一化</a:t>
            </a:r>
          </a:p>
        </p:txBody>
      </p:sp>
      <p:sp>
        <p:nvSpPr>
          <p:cNvPr id="5" name="圆角矩形 4"/>
          <p:cNvSpPr/>
          <p:nvPr/>
        </p:nvSpPr>
        <p:spPr>
          <a:xfrm>
            <a:off x="7440465" y="1111883"/>
            <a:ext cx="905774" cy="471744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anose="020B0503020204020204" pitchFamily="34" charset="-122"/>
                <a:ea typeface="微软雅黑" panose="020B0503020204020204" pitchFamily="34" charset="-122"/>
              </a:rPr>
              <a:t>结果</a:t>
            </a:r>
            <a:endParaRPr lang="en-US" altLang="zh-CN" sz="1600" b="1" dirty="0" smtClean="0">
              <a:latin typeface="微软雅黑" panose="020B0503020204020204" pitchFamily="34" charset="-122"/>
              <a:ea typeface="微软雅黑" panose="020B0503020204020204" pitchFamily="34" charset="-122"/>
            </a:endParaRPr>
          </a:p>
          <a:p>
            <a:pPr algn="ctr"/>
            <a:r>
              <a:rPr lang="zh-CN" altLang="en-US" sz="1600" b="1" dirty="0" smtClean="0">
                <a:latin typeface="微软雅黑" panose="020B0503020204020204" pitchFamily="34" charset="-122"/>
                <a:ea typeface="微软雅黑" panose="020B0503020204020204" pitchFamily="34" charset="-122"/>
              </a:rPr>
              <a:t>呈现</a:t>
            </a:r>
            <a:endParaRPr lang="zh-CN" altLang="en-US" sz="1600" b="1" dirty="0">
              <a:latin typeface="微软雅黑" panose="020B0503020204020204" pitchFamily="34" charset="-122"/>
              <a:ea typeface="微软雅黑" panose="020B0503020204020204" pitchFamily="34" charset="-122"/>
            </a:endParaRPr>
          </a:p>
        </p:txBody>
      </p:sp>
      <p:sp>
        <p:nvSpPr>
          <p:cNvPr id="43" name="文本框 42"/>
          <p:cNvSpPr txBox="1"/>
          <p:nvPr/>
        </p:nvSpPr>
        <p:spPr>
          <a:xfrm>
            <a:off x="3562283" y="6085213"/>
            <a:ext cx="2119630" cy="323165"/>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图</a:t>
            </a:r>
            <a:r>
              <a:rPr lang="en-US" altLang="zh-CN" sz="1500" dirty="0">
                <a:latin typeface="微软雅黑" panose="020B0503020204020204" pitchFamily="34" charset="-122"/>
                <a:ea typeface="微软雅黑" panose="020B0503020204020204" pitchFamily="34" charset="-122"/>
              </a:rPr>
              <a:t>6</a:t>
            </a:r>
            <a:r>
              <a:rPr lang="en-US" altLang="zh-CN" sz="1500" dirty="0" smtClean="0">
                <a:latin typeface="微软雅黑" panose="020B0503020204020204" pitchFamily="34" charset="-122"/>
                <a:ea typeface="微软雅黑" panose="020B0503020204020204" pitchFamily="34" charset="-122"/>
              </a:rPr>
              <a:t>-1 </a:t>
            </a:r>
            <a:r>
              <a:rPr lang="zh-CN" altLang="en-US" sz="1500" dirty="0">
                <a:latin typeface="微软雅黑" panose="020B0503020204020204" pitchFamily="34" charset="-122"/>
                <a:ea typeface="微软雅黑" panose="020B0503020204020204" pitchFamily="34" charset="-122"/>
              </a:rPr>
              <a:t>课题实现流程</a:t>
            </a:r>
          </a:p>
        </p:txBody>
      </p:sp>
      <p:sp>
        <p:nvSpPr>
          <p:cNvPr id="53" name="右箭头 52"/>
          <p:cNvSpPr/>
          <p:nvPr/>
        </p:nvSpPr>
        <p:spPr>
          <a:xfrm rot="10800000">
            <a:off x="5350476" y="4150304"/>
            <a:ext cx="807084" cy="255883"/>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59" name="圆角矩形 58"/>
          <p:cNvSpPr/>
          <p:nvPr/>
        </p:nvSpPr>
        <p:spPr>
          <a:xfrm>
            <a:off x="918536" y="450680"/>
            <a:ext cx="735166" cy="472609"/>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latin typeface="微软雅黑" panose="020B0503020204020204" pitchFamily="34" charset="-122"/>
              <a:ea typeface="微软雅黑" panose="020B0503020204020204" pitchFamily="34" charset="-122"/>
            </a:endParaRPr>
          </a:p>
        </p:txBody>
      </p:sp>
      <p:sp>
        <p:nvSpPr>
          <p:cNvPr id="61" name="圆角矩形 60"/>
          <p:cNvSpPr/>
          <p:nvPr/>
        </p:nvSpPr>
        <p:spPr>
          <a:xfrm>
            <a:off x="3509411" y="334572"/>
            <a:ext cx="2086203" cy="614718"/>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anose="020B0503020204020204" pitchFamily="34" charset="-122"/>
                <a:ea typeface="微软雅黑" panose="020B0503020204020204" pitchFamily="34" charset="-122"/>
              </a:rPr>
              <a:t>         待完成</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3577298" y="413591"/>
            <a:ext cx="740047" cy="47260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dirty="0">
              <a:latin typeface="微软雅黑" panose="020B0503020204020204" pitchFamily="34" charset="-122"/>
              <a:ea typeface="微软雅黑" panose="020B0503020204020204" pitchFamily="34" charset="-122"/>
            </a:endParaRPr>
          </a:p>
        </p:txBody>
      </p:sp>
      <p:sp>
        <p:nvSpPr>
          <p:cNvPr id="63" name="右箭头 62"/>
          <p:cNvSpPr/>
          <p:nvPr/>
        </p:nvSpPr>
        <p:spPr>
          <a:xfrm>
            <a:off x="5350475" y="3899431"/>
            <a:ext cx="790856" cy="250875"/>
          </a:xfrm>
          <a:prstGeom prst="rightArrow">
            <a:avLst/>
          </a:prstGeom>
          <a:solidFill>
            <a:srgbClr val="D00F0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4" name="文本框 63"/>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746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anim calcmode="lin" valueType="num">
                                      <p:cBhvr>
                                        <p:cTn id="11" dur="1000" fill="hold"/>
                                        <p:tgtEl>
                                          <p:spTgt spid="26"/>
                                        </p:tgtEl>
                                        <p:attrNameLst>
                                          <p:attrName>ppt_x</p:attrName>
                                        </p:attrNameLst>
                                      </p:cBhvr>
                                      <p:tavLst>
                                        <p:tav tm="0">
                                          <p:val>
                                            <p:strVal val="#ppt_x"/>
                                          </p:val>
                                        </p:tav>
                                        <p:tav tm="100000">
                                          <p:val>
                                            <p:strVal val="#ppt_x"/>
                                          </p:val>
                                        </p:tav>
                                      </p:tavLst>
                                    </p:anim>
                                    <p:anim calcmode="lin" valueType="num">
                                      <p:cBhvr>
                                        <p:cTn id="12" dur="1000" fill="hold"/>
                                        <p:tgtEl>
                                          <p:spTgt spid="26"/>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left)">
                                      <p:cBhvr>
                                        <p:cTn id="24" dur="500"/>
                                        <p:tgtEl>
                                          <p:spTgt spid="61"/>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27" grpId="0"/>
      <p:bldP spid="61" grpId="0" animBg="1"/>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9957823">
            <a:off x="7451337" y="2072269"/>
            <a:ext cx="1410971" cy="800903"/>
            <a:chOff x="5968977" y="738349"/>
            <a:chExt cx="1762125" cy="1235075"/>
          </a:xfrm>
          <a:effectLst>
            <a:outerShdw blurRad="127000" dist="101600" dir="2700000" algn="tl" rotWithShape="0">
              <a:prstClr val="black">
                <a:alpha val="40000"/>
              </a:prstClr>
            </a:outerShdw>
          </a:effectLst>
        </p:grpSpPr>
        <p:sp>
          <p:nvSpPr>
            <p:cNvPr id="10"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a:off x="1470454" y="2716558"/>
            <a:ext cx="6421792" cy="1182754"/>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470454" y="2996515"/>
            <a:ext cx="6464020" cy="769441"/>
          </a:xfrm>
          <a:prstGeom prst="rect">
            <a:avLst/>
          </a:prstGeom>
          <a:noFill/>
        </p:spPr>
        <p:txBody>
          <a:bodyPr wrap="square" rtlCol="0">
            <a:spAutoFit/>
          </a:bodyPr>
          <a:lstStyle/>
          <a:p>
            <a:r>
              <a:rPr lang="en-US" altLang="zh-CN" sz="4400" dirty="0" smtClean="0">
                <a:latin typeface="微软雅黑" panose="020B0503020204020204" pitchFamily="34" charset="-122"/>
                <a:ea typeface="微软雅黑" panose="020B0503020204020204" pitchFamily="34" charset="-122"/>
              </a:rPr>
              <a:t>2. </a:t>
            </a:r>
            <a:r>
              <a:rPr lang="zh-CN" altLang="en-US" sz="4400" dirty="0" smtClean="0">
                <a:latin typeface="微软雅黑" panose="020B0503020204020204" pitchFamily="34" charset="-122"/>
                <a:ea typeface="微软雅黑" panose="020B0503020204020204" pitchFamily="34" charset="-122"/>
              </a:rPr>
              <a:t>黄金市场可预测性分析</a:t>
            </a:r>
            <a:endParaRPr lang="zh-CN" altLang="en-US" sz="4400" dirty="0">
              <a:latin typeface="微软雅黑" panose="020B0503020204020204" pitchFamily="34" charset="-122"/>
              <a:ea typeface="微软雅黑" panose="020B0503020204020204" pitchFamily="34" charset="-122"/>
            </a:endParaRPr>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8" name="文本框 17"/>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4</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339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val="0"/>
              </a:ext>
            </a:extLst>
          </a:blip>
          <a:srcRect l="5806" t="6912" r="6966" b="19521"/>
          <a:stretch/>
        </p:blipFill>
        <p:spPr>
          <a:xfrm>
            <a:off x="4917990" y="1261750"/>
            <a:ext cx="3335179" cy="2959679"/>
          </a:xfrm>
          <a:prstGeom prst="rect">
            <a:avLst/>
          </a:prstGeom>
          <a:ln>
            <a:noFill/>
          </a:ln>
          <a:effectLst>
            <a:reflection stA="0" endPos="65000" dist="50800" dir="5400000" sy="-100000" algn="bl" rotWithShape="0"/>
          </a:effectLst>
        </p:spPr>
      </p:pic>
      <p:sp>
        <p:nvSpPr>
          <p:cNvPr id="27" name="文本框 26"/>
          <p:cNvSpPr txBox="1"/>
          <p:nvPr/>
        </p:nvSpPr>
        <p:spPr>
          <a:xfrm flipH="1">
            <a:off x="6372988" y="419507"/>
            <a:ext cx="1699248" cy="415498"/>
          </a:xfrm>
          <a:prstGeom prst="rect">
            <a:avLst/>
          </a:prstGeom>
          <a:noFill/>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市场的分类</a:t>
            </a: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85926" t="20226" r="2428" b="21797"/>
          <a:stretch/>
        </p:blipFill>
        <p:spPr>
          <a:xfrm rot="5400000" flipV="1">
            <a:off x="7075770" y="-19597"/>
            <a:ext cx="114113" cy="1878819"/>
          </a:xfrm>
          <a:prstGeom prst="rect">
            <a:avLst/>
          </a:prstGeom>
        </p:spPr>
      </p:pic>
      <p:sp>
        <p:nvSpPr>
          <p:cNvPr id="4" name="文本框 3"/>
          <p:cNvSpPr txBox="1"/>
          <p:nvPr/>
        </p:nvSpPr>
        <p:spPr>
          <a:xfrm>
            <a:off x="977742" y="1261750"/>
            <a:ext cx="3814274" cy="3139321"/>
          </a:xfrm>
          <a:prstGeom prst="rect">
            <a:avLst/>
          </a:prstGeom>
          <a:noFill/>
        </p:spPr>
        <p:txBody>
          <a:bodyPr wrap="square" rtlCol="0">
            <a:spAutoFit/>
          </a:bodyPr>
          <a:lstStyle/>
          <a:p>
            <a:r>
              <a:rPr lang="en-US" altLang="zh-CN" dirty="0" err="1">
                <a:latin typeface="微软雅黑" panose="020B0503020204020204" pitchFamily="34" charset="-122"/>
                <a:ea typeface="微软雅黑" panose="020B0503020204020204" pitchFamily="34" charset="-122"/>
              </a:rPr>
              <a:t>Fama</a:t>
            </a:r>
            <a:r>
              <a:rPr lang="zh-CN" altLang="en-US" dirty="0">
                <a:latin typeface="微软雅黑" panose="020B0503020204020204" pitchFamily="34" charset="-122"/>
                <a:ea typeface="微软雅黑" panose="020B0503020204020204" pitchFamily="34" charset="-122"/>
              </a:rPr>
              <a:t>根据投资者可以获得的信息种类，将有效市场分成了三个层次</a:t>
            </a: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弱式市场</a:t>
            </a:r>
            <a:r>
              <a:rPr lang="en-US" altLang="zh-CN" b="1" dirty="0">
                <a:latin typeface="微软雅黑" panose="020B0503020204020204" pitchFamily="34" charset="-122"/>
                <a:ea typeface="微软雅黑" panose="020B0503020204020204" pitchFamily="34" charset="-122"/>
              </a:rPr>
              <a:t>(2000-2010</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chemeClr val="accent1">
                    <a:lumMod val="75000"/>
                  </a:schemeClr>
                </a:solidFill>
                <a:latin typeface="微软雅黑" panose="020B0503020204020204" pitchFamily="34" charset="-122"/>
                <a:ea typeface="微软雅黑" panose="020B0503020204020204" pitchFamily="34" charset="-122"/>
              </a:rPr>
              <a:t>半强市场</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(2010</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年之后</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a:t>
            </a:r>
            <a:endParaRPr lang="zh-CN" altLang="en-US" b="1"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dirty="0">
                <a:solidFill>
                  <a:schemeClr val="accent1">
                    <a:lumMod val="75000"/>
                  </a:schemeClr>
                </a:solidFill>
                <a:latin typeface="微软雅黑" panose="020B0503020204020204" pitchFamily="34" charset="-122"/>
                <a:ea typeface="微软雅黑" panose="020B0503020204020204" pitchFamily="34" charset="-122"/>
              </a:rPr>
              <a:t>依靠企业的财务报表等公开信息进行的基础分析法是无效的。</a:t>
            </a:r>
            <a:endParaRPr lang="en-US" altLang="zh-CN"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强式市场</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未知时间</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186249" y="4875712"/>
            <a:ext cx="706692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考虑到认知能力的差异，不管社会多么发达，教育水平有多高，对于相同的信息集总是有人先理解，有人后理解，有人不理解。</a:t>
            </a:r>
            <a:endParaRPr lang="en-US" altLang="zh-CN" dirty="0">
              <a:latin typeface="微软雅黑" panose="020B0503020204020204" pitchFamily="34" charset="-122"/>
              <a:ea typeface="微软雅黑" panose="020B0503020204020204" pitchFamily="34" charset="-122"/>
            </a:endParaRPr>
          </a:p>
          <a:p>
            <a:endParaRPr lang="zh-CN" altLang="en-US" dirty="0"/>
          </a:p>
        </p:txBody>
      </p:sp>
      <p:grpSp>
        <p:nvGrpSpPr>
          <p:cNvPr id="16"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7"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文本框 2"/>
          <p:cNvSpPr txBox="1"/>
          <p:nvPr/>
        </p:nvSpPr>
        <p:spPr>
          <a:xfrm>
            <a:off x="5469229" y="4278196"/>
            <a:ext cx="2687594"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2-1 </a:t>
            </a:r>
            <a:r>
              <a:rPr lang="zh-CN" altLang="en-US" sz="1600" dirty="0" smtClean="0">
                <a:latin typeface="微软雅黑" panose="020B0503020204020204" pitchFamily="34" charset="-122"/>
                <a:ea typeface="微软雅黑" panose="020B0503020204020204" pitchFamily="34" charset="-122"/>
              </a:rPr>
              <a:t>国际金价历史走势</a:t>
            </a:r>
            <a:endParaRPr lang="zh-CN" altLang="en-US" sz="1600" dirty="0">
              <a:latin typeface="微软雅黑" panose="020B0503020204020204" pitchFamily="34" charset="-122"/>
              <a:ea typeface="微软雅黑" panose="020B0503020204020204" pitchFamily="34" charset="-122"/>
            </a:endParaRPr>
          </a:p>
        </p:txBody>
      </p:sp>
      <p:sp>
        <p:nvSpPr>
          <p:cNvPr id="30" name="文本框 29"/>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5</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697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anim calcmode="lin" valueType="num">
                                      <p:cBhvr>
                                        <p:cTn id="11" dur="1000" fill="hold"/>
                                        <p:tgtEl>
                                          <p:spTgt spid="28"/>
                                        </p:tgtEl>
                                        <p:attrNameLst>
                                          <p:attrName>ppt_x</p:attrName>
                                        </p:attrNameLst>
                                      </p:cBhvr>
                                      <p:tavLst>
                                        <p:tav tm="0">
                                          <p:val>
                                            <p:strVal val="#ppt_x"/>
                                          </p:val>
                                        </p:tav>
                                        <p:tav tm="100000">
                                          <p:val>
                                            <p:strVal val="#ppt_x"/>
                                          </p:val>
                                        </p:tav>
                                      </p:tavLst>
                                    </p:anim>
                                    <p:anim calcmode="lin" valueType="num">
                                      <p:cBhvr>
                                        <p:cTn id="12" dur="1000" fill="hold"/>
                                        <p:tgtEl>
                                          <p:spTgt spid="2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flipH="1">
            <a:off x="6494777" y="437198"/>
            <a:ext cx="1543812" cy="415498"/>
          </a:xfrm>
          <a:prstGeom prst="rect">
            <a:avLst/>
          </a:prstGeom>
          <a:noFill/>
        </p:spPr>
        <p:txBody>
          <a:bodyPr wrap="square" rtlCol="0">
            <a:spAutoFit/>
          </a:bodyPr>
          <a:lstStyle/>
          <a:p>
            <a:r>
              <a:rPr lang="en-US" altLang="zh-CN" sz="2100" dirty="0">
                <a:latin typeface="微软雅黑" panose="020B0503020204020204" pitchFamily="34" charset="-122"/>
                <a:ea typeface="微软雅黑" panose="020B0503020204020204" pitchFamily="34" charset="-122"/>
              </a:rPr>
              <a:t>R/S</a:t>
            </a:r>
            <a:r>
              <a:rPr lang="zh-CN" altLang="en-US" sz="2100" dirty="0">
                <a:latin typeface="微软雅黑" panose="020B0503020204020204" pitchFamily="34" charset="-122"/>
                <a:ea typeface="微软雅黑" panose="020B0503020204020204" pitchFamily="34" charset="-122"/>
              </a:rPr>
              <a:t>分析法</a:t>
            </a: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7097073" y="-27689"/>
            <a:ext cx="114113" cy="1878819"/>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1095887" y="968777"/>
                <a:ext cx="7285676" cy="1788695"/>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基于重标极差</a:t>
                </a:r>
                <a:r>
                  <a:rPr lang="en-US" altLang="zh-CN" dirty="0">
                    <a:latin typeface="微软雅黑" panose="020B0503020204020204" pitchFamily="34" charset="-122"/>
                    <a:ea typeface="微软雅黑" panose="020B0503020204020204" pitchFamily="34" charset="-122"/>
                  </a:rPr>
                  <a:t>(R/S)</a:t>
                </a:r>
                <a:r>
                  <a:rPr lang="zh-CN" altLang="en-US" dirty="0">
                    <a:latin typeface="微软雅黑" panose="020B0503020204020204" pitchFamily="34" charset="-122"/>
                    <a:ea typeface="微软雅黑" panose="020B0503020204020204" pitchFamily="34" charset="-122"/>
                  </a:rPr>
                  <a:t>分析方法基础上的</a:t>
                </a:r>
                <a:r>
                  <a:rPr lang="en-US" altLang="zh-CN" dirty="0">
                    <a:latin typeface="微软雅黑" panose="020B0503020204020204" pitchFamily="34" charset="-122"/>
                    <a:ea typeface="微软雅黑" panose="020B0503020204020204" pitchFamily="34" charset="-122"/>
                  </a:rPr>
                  <a:t>Hurst</a:t>
                </a:r>
                <a:r>
                  <a:rPr lang="zh-CN" altLang="en-US" dirty="0">
                    <a:latin typeface="微软雅黑" panose="020B0503020204020204" pitchFamily="34" charset="-122"/>
                    <a:ea typeface="微软雅黑" panose="020B0503020204020204" pitchFamily="34" charset="-122"/>
                  </a:rPr>
                  <a:t>指数</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 作为判断时间序列数据遵从随机游走还是有偏的随机游走过程的指标。</a:t>
                </a:r>
                <a:r>
                  <a:rPr lang="en-US" altLang="zh-CN" dirty="0" smtClean="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a:p>
                <a:pPr algn="ctr"/>
                <a14:m>
                  <m:oMath xmlns:m="http://schemas.openxmlformats.org/officeDocument/2006/math">
                    <m:r>
                      <a:rPr lang="en-US" altLang="zh-CN" sz="2400" i="1" dirty="0">
                        <a:latin typeface="Cambria Math" panose="02040503050406030204" pitchFamily="18" charset="0"/>
                        <a:ea typeface="微软雅黑" panose="020B0503020204020204" pitchFamily="34" charset="-122"/>
                      </a:rPr>
                      <m:t>𝐸</m:t>
                    </m:r>
                  </m:oMath>
                </a14:m>
                <a:r>
                  <a:rPr lang="en-US" altLang="zh-CN" sz="2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400" i="1">
                            <a:latin typeface="Cambria Math" panose="02040503050406030204" pitchFamily="18" charset="0"/>
                            <a:ea typeface="微软雅黑" panose="020B0503020204020204" pitchFamily="34" charset="-122"/>
                          </a:rPr>
                        </m:ctrlPr>
                      </m:fPr>
                      <m:num>
                        <m:r>
                          <a:rPr lang="en-US" altLang="zh-CN" sz="2400" i="1">
                            <a:latin typeface="Cambria Math" panose="02040503050406030204" pitchFamily="18" charset="0"/>
                            <a:ea typeface="微软雅黑" panose="020B0503020204020204" pitchFamily="34" charset="-122"/>
                          </a:rPr>
                          <m:t>𝑅</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𝑛</m:t>
                        </m:r>
                        <m:r>
                          <a:rPr lang="en-US" altLang="zh-CN" sz="2400" i="1">
                            <a:latin typeface="Cambria Math" panose="02040503050406030204" pitchFamily="18" charset="0"/>
                            <a:ea typeface="微软雅黑" panose="020B0503020204020204" pitchFamily="34" charset="-122"/>
                          </a:rPr>
                          <m:t>)</m:t>
                        </m:r>
                      </m:num>
                      <m:den>
                        <m:r>
                          <a:rPr lang="en-US" altLang="zh-CN" sz="2400" i="1">
                            <a:latin typeface="Cambria Math" panose="02040503050406030204" pitchFamily="18" charset="0"/>
                            <a:ea typeface="微软雅黑" panose="020B0503020204020204" pitchFamily="34" charset="-122"/>
                          </a:rPr>
                          <m:t>𝑆</m:t>
                        </m:r>
                        <m:r>
                          <a:rPr lang="en-US" altLang="zh-CN" sz="2400" i="1">
                            <a:latin typeface="Cambria Math" panose="02040503050406030204" pitchFamily="18" charset="0"/>
                            <a:ea typeface="微软雅黑" panose="020B0503020204020204" pitchFamily="34" charset="-122"/>
                          </a:rPr>
                          <m:t>(</m:t>
                        </m:r>
                        <m:r>
                          <a:rPr lang="en-US" altLang="zh-CN" sz="2400" i="1">
                            <a:latin typeface="Cambria Math" panose="02040503050406030204" pitchFamily="18" charset="0"/>
                            <a:ea typeface="微软雅黑" panose="020B0503020204020204" pitchFamily="34" charset="-122"/>
                          </a:rPr>
                          <m:t>𝑛</m:t>
                        </m:r>
                        <m:r>
                          <a:rPr lang="en-US" altLang="zh-CN" sz="2400" i="1">
                            <a:latin typeface="Cambria Math" panose="02040503050406030204" pitchFamily="18" charset="0"/>
                            <a:ea typeface="微软雅黑" panose="020B0503020204020204" pitchFamily="34" charset="-122"/>
                          </a:rPr>
                          <m:t>)</m:t>
                        </m:r>
                      </m:den>
                    </m:f>
                  </m:oMath>
                </a14:m>
                <a:r>
                  <a:rPr lang="en-US" altLang="zh-CN" sz="2400" dirty="0">
                    <a:latin typeface="微软雅黑" panose="020B0503020204020204" pitchFamily="34" charset="-122"/>
                    <a:ea typeface="微软雅黑" panose="020B0503020204020204" pitchFamily="34" charset="-122"/>
                  </a:rPr>
                  <a:t>]=C</a:t>
                </a:r>
                <a14:m>
                  <m:oMath xmlns:m="http://schemas.openxmlformats.org/officeDocument/2006/math">
                    <m:sSup>
                      <m:sSupPr>
                        <m:ctrlPr>
                          <a:rPr lang="en-US" altLang="zh-CN" sz="2400" i="1">
                            <a:latin typeface="Cambria Math" panose="02040503050406030204" pitchFamily="18" charset="0"/>
                            <a:ea typeface="微软雅黑" panose="020B0503020204020204" pitchFamily="34" charset="-122"/>
                          </a:rPr>
                        </m:ctrlPr>
                      </m:sSupPr>
                      <m:e>
                        <m:r>
                          <a:rPr lang="en-US" altLang="zh-CN" sz="2400" i="1">
                            <a:latin typeface="Cambria Math" panose="02040503050406030204" pitchFamily="18" charset="0"/>
                            <a:ea typeface="微软雅黑" panose="020B0503020204020204" pitchFamily="34" charset="-122"/>
                          </a:rPr>
                          <m:t>𝑛</m:t>
                        </m:r>
                      </m:e>
                      <m:sup>
                        <m:r>
                          <a:rPr lang="en-US" altLang="zh-CN" sz="2400" i="1">
                            <a:latin typeface="Cambria Math" panose="02040503050406030204" pitchFamily="18" charset="0"/>
                            <a:ea typeface="微软雅黑" panose="020B0503020204020204" pitchFamily="34" charset="-122"/>
                          </a:rPr>
                          <m:t>𝐻</m:t>
                        </m:r>
                      </m:sup>
                    </m:sSup>
                  </m:oMath>
                </a14:m>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当 </a:t>
                </a:r>
                <a:r>
                  <a:rPr lang="en-US" altLang="zh-CN" sz="2400" dirty="0">
                    <a:latin typeface="微软雅黑" panose="020B0503020204020204" pitchFamily="34" charset="-122"/>
                    <a:ea typeface="微软雅黑" panose="020B0503020204020204" pitchFamily="34" charset="-122"/>
                  </a:rPr>
                  <a:t>n</a:t>
                </a:r>
                <a14:m>
                  <m:oMath xmlns:m="http://schemas.openxmlformats.org/officeDocument/2006/math">
                    <m:r>
                      <a:rPr lang="en-US" altLang="zh-CN" sz="2400" b="0" i="0"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oMath>
                </a14:m>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R(n)</a:t>
                </a:r>
                <a:r>
                  <a:rPr lang="zh-CN" altLang="en-US" dirty="0">
                    <a:latin typeface="微软雅黑" panose="020B0503020204020204" pitchFamily="34" charset="-122"/>
                    <a:ea typeface="微软雅黑" panose="020B0503020204020204" pitchFamily="34" charset="-122"/>
                  </a:rPr>
                  <a:t>为前</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个值的标准化量变化范围，</a:t>
                </a:r>
                <a:r>
                  <a:rPr lang="en-US" altLang="zh-CN" dirty="0">
                    <a:latin typeface="微软雅黑" panose="020B0503020204020204" pitchFamily="34" charset="-122"/>
                    <a:ea typeface="微软雅黑" panose="020B0503020204020204" pitchFamily="34" charset="-122"/>
                  </a:rPr>
                  <a:t>S(n)</a:t>
                </a:r>
                <a:r>
                  <a:rPr lang="zh-CN" altLang="en-US" dirty="0">
                    <a:latin typeface="微软雅黑" panose="020B0503020204020204" pitchFamily="34" charset="-122"/>
                    <a:ea typeface="微软雅黑" panose="020B0503020204020204" pitchFamily="34" charset="-122"/>
                  </a:rPr>
                  <a:t>为均方差，</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即为</a:t>
                </a:r>
                <a:r>
                  <a:rPr lang="en-US" altLang="zh-CN" dirty="0">
                    <a:latin typeface="微软雅黑" panose="020B0503020204020204" pitchFamily="34" charset="-122"/>
                    <a:ea typeface="微软雅黑" panose="020B0503020204020204" pitchFamily="34" charset="-122"/>
                  </a:rPr>
                  <a:t>Hurst</a:t>
                </a:r>
                <a:r>
                  <a:rPr lang="zh-CN" altLang="en-US" dirty="0">
                    <a:latin typeface="微软雅黑" panose="020B0503020204020204" pitchFamily="34" charset="-122"/>
                    <a:ea typeface="微软雅黑" panose="020B0503020204020204" pitchFamily="34" charset="-122"/>
                  </a:rPr>
                  <a:t>指数</a:t>
                </a:r>
              </a:p>
              <a:p>
                <a:endParaRPr lang="zh-CN" altLang="en-US" dirty="0">
                  <a:latin typeface="微软雅黑" panose="020B0503020204020204" pitchFamily="34" charset="-122"/>
                  <a:ea typeface="微软雅黑" panose="020B0503020204020204" pitchFamily="34" charset="-122"/>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1095887" y="968777"/>
                <a:ext cx="7285676" cy="1788695"/>
              </a:xfrm>
              <a:prstGeom prst="rect">
                <a:avLst/>
              </a:prstGeom>
              <a:blipFill rotWithShape="0">
                <a:blip r:embed="rId3"/>
                <a:stretch>
                  <a:fillRect l="-753" t="-2048" r="-84"/>
                </a:stretch>
              </a:blipFill>
            </p:spPr>
            <p:txBody>
              <a:bodyPr/>
              <a:lstStyle/>
              <a:p>
                <a:r>
                  <a:rPr lang="zh-CN" altLang="en-US">
                    <a:noFill/>
                  </a:rPr>
                  <a:t> </a:t>
                </a:r>
              </a:p>
            </p:txBody>
          </p:sp>
        </mc:Fallback>
      </mc:AlternateContent>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l="5381" t="4067" r="9287" b="5735"/>
          <a:stretch/>
        </p:blipFill>
        <p:spPr>
          <a:xfrm>
            <a:off x="1162873" y="2517982"/>
            <a:ext cx="3641140" cy="3304731"/>
          </a:xfrm>
          <a:prstGeom prst="rect">
            <a:avLst/>
          </a:prstGeom>
          <a:noFill/>
          <a:ln>
            <a:noFill/>
          </a:ln>
          <a:effectLst>
            <a:outerShdw blurRad="50800" dist="50800" dir="5400000" algn="ctr" rotWithShape="0">
              <a:srgbClr val="000000">
                <a:alpha val="0"/>
              </a:srgbClr>
            </a:outerShdw>
            <a:reflection stA="0" endPos="65000" dist="50800" dir="5400000" sy="-100000" algn="bl" rotWithShape="0"/>
          </a:effectLst>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l="5532" t="8924" r="9290" b="4562"/>
          <a:stretch/>
        </p:blipFill>
        <p:spPr>
          <a:xfrm>
            <a:off x="4804013" y="2522002"/>
            <a:ext cx="3565323" cy="3300711"/>
          </a:xfrm>
          <a:prstGeom prst="rect">
            <a:avLst/>
          </a:prstGeom>
          <a:effectLst/>
        </p:spPr>
      </p:pic>
      <p:cxnSp>
        <p:nvCxnSpPr>
          <p:cNvPr id="23" name="直接连接符 22"/>
          <p:cNvCxnSpPr/>
          <p:nvPr/>
        </p:nvCxnSpPr>
        <p:spPr>
          <a:xfrm>
            <a:off x="1470118" y="4703827"/>
            <a:ext cx="6880684" cy="17330"/>
          </a:xfrm>
          <a:prstGeom prst="line">
            <a:avLst/>
          </a:prstGeom>
          <a:ln w="25400">
            <a:solidFill>
              <a:srgbClr val="D00F0F"/>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028436" y="4636293"/>
            <a:ext cx="196008" cy="290581"/>
          </a:xfrm>
          <a:prstGeom prst="ellipse">
            <a:avLst/>
          </a:prstGeom>
          <a:noFill/>
          <a:ln w="19050">
            <a:solidFill>
              <a:srgbClr val="F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椭圆 24"/>
          <p:cNvSpPr/>
          <p:nvPr/>
        </p:nvSpPr>
        <p:spPr>
          <a:xfrm>
            <a:off x="7202067" y="4636293"/>
            <a:ext cx="104520" cy="192524"/>
          </a:xfrm>
          <a:prstGeom prst="ellipse">
            <a:avLst/>
          </a:prstGeom>
          <a:noFill/>
          <a:ln w="19050">
            <a:solidFill>
              <a:srgbClr val="F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椭圆 25"/>
          <p:cNvSpPr/>
          <p:nvPr/>
        </p:nvSpPr>
        <p:spPr>
          <a:xfrm>
            <a:off x="7739338" y="4629739"/>
            <a:ext cx="61630" cy="148175"/>
          </a:xfrm>
          <a:prstGeom prst="ellipse">
            <a:avLst/>
          </a:prstGeom>
          <a:noFill/>
          <a:ln w="19050">
            <a:solidFill>
              <a:srgbClr val="F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文本框 28"/>
          <p:cNvSpPr txBox="1"/>
          <p:nvPr/>
        </p:nvSpPr>
        <p:spPr>
          <a:xfrm flipH="1">
            <a:off x="8082755" y="6983342"/>
            <a:ext cx="447089" cy="646331"/>
          </a:xfrm>
          <a:prstGeom prst="rect">
            <a:avLst/>
          </a:prstGeom>
          <a:noFill/>
        </p:spPr>
        <p:txBody>
          <a:bodyPr wrap="square"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14</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6"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7"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1" name="文本框 30"/>
          <p:cNvSpPr txBox="1"/>
          <p:nvPr/>
        </p:nvSpPr>
        <p:spPr>
          <a:xfrm>
            <a:off x="2762643" y="6007846"/>
            <a:ext cx="4295634"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2-2 </a:t>
            </a:r>
            <a:r>
              <a:rPr lang="zh-CN" altLang="en-US" sz="1600" dirty="0" smtClean="0">
                <a:latin typeface="微软雅黑" panose="020B0503020204020204" pitchFamily="34" charset="-122"/>
                <a:ea typeface="微软雅黑" panose="020B0503020204020204" pitchFamily="34" charset="-122"/>
              </a:rPr>
              <a:t>随机游走与实际金价的</a:t>
            </a:r>
            <a:r>
              <a:rPr lang="en-US" altLang="zh-CN" sz="1600" dirty="0" smtClean="0">
                <a:latin typeface="微软雅黑" panose="020B0503020204020204" pitchFamily="34" charset="-122"/>
                <a:ea typeface="微软雅黑" panose="020B0503020204020204" pitchFamily="34" charset="-122"/>
              </a:rPr>
              <a:t>(R/S)</a:t>
            </a:r>
            <a:r>
              <a:rPr lang="zh-CN" altLang="en-US" sz="1600" dirty="0" smtClean="0">
                <a:latin typeface="微软雅黑" panose="020B0503020204020204" pitchFamily="34" charset="-122"/>
                <a:ea typeface="微软雅黑" panose="020B0503020204020204" pitchFamily="34" charset="-122"/>
              </a:rPr>
              <a:t>分析对比</a:t>
            </a:r>
            <a:endParaRPr lang="zh-CN" altLang="en-US" sz="16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45695" y="4487358"/>
            <a:ext cx="1022646" cy="461665"/>
          </a:xfrm>
          <a:prstGeom prst="rect">
            <a:avLst/>
          </a:prstGeom>
          <a:noFill/>
        </p:spPr>
        <p:txBody>
          <a:bodyPr wrap="square" rtlCol="0">
            <a:spAutoFit/>
          </a:bodyPr>
          <a:lstStyle/>
          <a:p>
            <a:r>
              <a:rPr lang="en-US" altLang="zh-CN" sz="2400" b="1" dirty="0" smtClean="0">
                <a:solidFill>
                  <a:srgbClr val="C50E0E"/>
                </a:solidFill>
                <a:latin typeface="微软雅黑" panose="020B0503020204020204" pitchFamily="34" charset="-122"/>
                <a:ea typeface="微软雅黑" panose="020B0503020204020204" pitchFamily="34" charset="-122"/>
              </a:rPr>
              <a:t>0.714</a:t>
            </a:r>
            <a:endParaRPr lang="zh-CN" altLang="en-US" sz="2400" b="1" dirty="0">
              <a:solidFill>
                <a:srgbClr val="C50E0E"/>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1457148" y="4340662"/>
            <a:ext cx="6899218" cy="16992"/>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26224" y="4146425"/>
            <a:ext cx="1059111" cy="461665"/>
          </a:xfrm>
          <a:prstGeom prst="rect">
            <a:avLst/>
          </a:prstGeom>
          <a:noFill/>
        </p:spPr>
        <p:txBody>
          <a:bodyPr wrap="square" rtlCol="0">
            <a:spAutoFit/>
          </a:bodyPr>
          <a:lstStyle/>
          <a:p>
            <a:r>
              <a:rPr lang="en-US" altLang="zh-CN" sz="2400" b="1" dirty="0" smtClean="0">
                <a:solidFill>
                  <a:schemeClr val="accent2">
                    <a:lumMod val="75000"/>
                  </a:schemeClr>
                </a:solidFill>
                <a:latin typeface="微软雅黑" panose="020B0503020204020204" pitchFamily="34" charset="-122"/>
                <a:ea typeface="微软雅黑" panose="020B0503020204020204" pitchFamily="34" charset="-122"/>
              </a:rPr>
              <a:t>1.000</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60484" y="5289956"/>
            <a:ext cx="643813" cy="57838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微软雅黑" panose="020B0503020204020204" pitchFamily="34" charset="-122"/>
                <a:ea typeface="微软雅黑" panose="020B0503020204020204" pitchFamily="34" charset="-122"/>
              </a:rPr>
              <a:t>A</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7716682" y="5246355"/>
            <a:ext cx="643813" cy="57838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微软雅黑" panose="020B0503020204020204" pitchFamily="34" charset="-122"/>
                <a:ea typeface="微软雅黑" panose="020B0503020204020204" pitchFamily="34" charset="-122"/>
              </a:rPr>
              <a:t>B</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6</a:t>
            </a:r>
            <a:endParaRPr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1470118" y="5012987"/>
            <a:ext cx="688068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46072" y="4810757"/>
            <a:ext cx="1071716" cy="461665"/>
          </a:xfrm>
          <a:prstGeom prst="rect">
            <a:avLst/>
          </a:prstGeom>
          <a:noFill/>
        </p:spPr>
        <p:txBody>
          <a:bodyPr wrap="square" rtlCol="0">
            <a:spAutoFit/>
          </a:bodyPr>
          <a:lstStyle/>
          <a:p>
            <a:r>
              <a:rPr lang="en-US" altLang="zh-CN" sz="2400" b="1" dirty="0" smtClean="0">
                <a:solidFill>
                  <a:schemeClr val="accent1">
                    <a:lumMod val="75000"/>
                  </a:schemeClr>
                </a:solidFill>
                <a:latin typeface="微软雅黑" panose="020B0503020204020204" pitchFamily="34" charset="-122"/>
                <a:ea typeface="微软雅黑" panose="020B0503020204020204" pitchFamily="34" charset="-122"/>
              </a:rPr>
              <a:t>0.500</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687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47"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left)">
                                      <p:cBhvr>
                                        <p:cTn id="24" dur="500"/>
                                        <p:tgtEl>
                                          <p:spTgt spid="27"/>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27" grpId="0" animBg="1"/>
      <p:bldP spid="28"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rot="19957823">
            <a:off x="7500391" y="2060324"/>
            <a:ext cx="1410971" cy="1014309"/>
            <a:chOff x="5968977" y="738349"/>
            <a:chExt cx="1762125" cy="1235075"/>
          </a:xfrm>
          <a:effectLst>
            <a:outerShdw blurRad="127000" dist="101600" dir="2700000" algn="tl" rotWithShape="0">
              <a:prstClr val="black">
                <a:alpha val="40000"/>
              </a:prstClr>
            </a:outerShdw>
          </a:effectLst>
        </p:grpSpPr>
        <p:sp>
          <p:nvSpPr>
            <p:cNvPr id="10" name="Freeform 69"/>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close/>
                </a:path>
              </a:pathLst>
            </a:custGeom>
            <a:solidFill>
              <a:srgbClr val="FF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70"/>
            <p:cNvSpPr>
              <a:spLocks/>
            </p:cNvSpPr>
            <p:nvPr/>
          </p:nvSpPr>
          <p:spPr bwMode="auto">
            <a:xfrm>
              <a:off x="5968977" y="738349"/>
              <a:ext cx="1585912" cy="1235075"/>
            </a:xfrm>
            <a:custGeom>
              <a:avLst/>
              <a:gdLst>
                <a:gd name="T0" fmla="*/ 999 w 999"/>
                <a:gd name="T1" fmla="*/ 301 h 778"/>
                <a:gd name="T2" fmla="*/ 502 w 999"/>
                <a:gd name="T3" fmla="*/ 554 h 778"/>
                <a:gd name="T4" fmla="*/ 0 w 999"/>
                <a:gd name="T5" fmla="*/ 778 h 778"/>
                <a:gd name="T6" fmla="*/ 0 w 999"/>
                <a:gd name="T7" fmla="*/ 435 h 778"/>
                <a:gd name="T8" fmla="*/ 355 w 999"/>
                <a:gd name="T9" fmla="*/ 253 h 778"/>
                <a:gd name="T10" fmla="*/ 852 w 999"/>
                <a:gd name="T11" fmla="*/ 0 h 778"/>
                <a:gd name="T12" fmla="*/ 814 w 999"/>
                <a:gd name="T13" fmla="*/ 206 h 778"/>
                <a:gd name="T14" fmla="*/ 999 w 999"/>
                <a:gd name="T15" fmla="*/ 301 h 7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9" h="778">
                  <a:moveTo>
                    <a:pt x="999" y="301"/>
                  </a:moveTo>
                  <a:lnTo>
                    <a:pt x="502" y="554"/>
                  </a:lnTo>
                  <a:lnTo>
                    <a:pt x="0" y="778"/>
                  </a:lnTo>
                  <a:lnTo>
                    <a:pt x="0" y="435"/>
                  </a:lnTo>
                  <a:lnTo>
                    <a:pt x="355" y="253"/>
                  </a:lnTo>
                  <a:lnTo>
                    <a:pt x="852" y="0"/>
                  </a:lnTo>
                  <a:lnTo>
                    <a:pt x="814" y="206"/>
                  </a:lnTo>
                  <a:lnTo>
                    <a:pt x="999" y="3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71"/>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close/>
                </a:path>
              </a:pathLst>
            </a:custGeom>
            <a:gradFill flip="none" rotWithShape="1">
              <a:gsLst>
                <a:gs pos="0">
                  <a:srgbClr val="8D1919">
                    <a:shade val="30000"/>
                    <a:satMod val="115000"/>
                  </a:srgbClr>
                </a:gs>
                <a:gs pos="50000">
                  <a:srgbClr val="8D1919">
                    <a:shade val="67500"/>
                    <a:satMod val="115000"/>
                  </a:srgbClr>
                </a:gs>
                <a:gs pos="100000">
                  <a:srgbClr val="8D1919">
                    <a:shade val="100000"/>
                    <a:satMod val="115000"/>
                  </a:srgbClr>
                </a:gs>
              </a:gsLst>
              <a:path path="circle">
                <a:fillToRect t="100000" r="100000"/>
              </a:path>
              <a:tileRect l="-100000" b="-10000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72"/>
            <p:cNvSpPr>
              <a:spLocks/>
            </p:cNvSpPr>
            <p:nvPr/>
          </p:nvSpPr>
          <p:spPr bwMode="auto">
            <a:xfrm>
              <a:off x="5968977" y="738349"/>
              <a:ext cx="1585912" cy="1235075"/>
            </a:xfrm>
            <a:custGeom>
              <a:avLst/>
              <a:gdLst>
                <a:gd name="T0" fmla="*/ 852 w 999"/>
                <a:gd name="T1" fmla="*/ 0 h 778"/>
                <a:gd name="T2" fmla="*/ 355 w 999"/>
                <a:gd name="T3" fmla="*/ 253 h 778"/>
                <a:gd name="T4" fmla="*/ 0 w 999"/>
                <a:gd name="T5" fmla="*/ 435 h 778"/>
                <a:gd name="T6" fmla="*/ 0 w 999"/>
                <a:gd name="T7" fmla="*/ 778 h 778"/>
                <a:gd name="T8" fmla="*/ 502 w 999"/>
                <a:gd name="T9" fmla="*/ 554 h 778"/>
                <a:gd name="T10" fmla="*/ 999 w 999"/>
                <a:gd name="T11" fmla="*/ 301 h 778"/>
                <a:gd name="T12" fmla="*/ 999 w 999"/>
                <a:gd name="T13" fmla="*/ 301 h 778"/>
                <a:gd name="T14" fmla="*/ 814 w 999"/>
                <a:gd name="T15" fmla="*/ 206 h 778"/>
                <a:gd name="T16" fmla="*/ 852 w 999"/>
                <a:gd name="T17" fmla="*/ 0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778">
                  <a:moveTo>
                    <a:pt x="852" y="0"/>
                  </a:moveTo>
                  <a:lnTo>
                    <a:pt x="355" y="253"/>
                  </a:lnTo>
                  <a:lnTo>
                    <a:pt x="0" y="435"/>
                  </a:lnTo>
                  <a:lnTo>
                    <a:pt x="0" y="778"/>
                  </a:lnTo>
                  <a:lnTo>
                    <a:pt x="502" y="554"/>
                  </a:lnTo>
                  <a:lnTo>
                    <a:pt x="999" y="301"/>
                  </a:lnTo>
                  <a:lnTo>
                    <a:pt x="999" y="301"/>
                  </a:lnTo>
                  <a:lnTo>
                    <a:pt x="814" y="206"/>
                  </a:lnTo>
                  <a:lnTo>
                    <a:pt x="8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73"/>
            <p:cNvSpPr>
              <a:spLocks/>
            </p:cNvSpPr>
            <p:nvPr/>
          </p:nvSpPr>
          <p:spPr bwMode="auto">
            <a:xfrm>
              <a:off x="5968977" y="1428912"/>
              <a:ext cx="1762125" cy="541338"/>
            </a:xfrm>
            <a:custGeom>
              <a:avLst/>
              <a:gdLst>
                <a:gd name="T0" fmla="*/ 1110 w 1110"/>
                <a:gd name="T1" fmla="*/ 341 h 341"/>
                <a:gd name="T2" fmla="*/ 556 w 1110"/>
                <a:gd name="T3" fmla="*/ 341 h 341"/>
                <a:gd name="T4" fmla="*/ 0 w 1110"/>
                <a:gd name="T5" fmla="*/ 341 h 341"/>
                <a:gd name="T6" fmla="*/ 0 w 1110"/>
                <a:gd name="T7" fmla="*/ 169 h 341"/>
                <a:gd name="T8" fmla="*/ 0 w 1110"/>
                <a:gd name="T9" fmla="*/ 0 h 341"/>
                <a:gd name="T10" fmla="*/ 556 w 1110"/>
                <a:gd name="T11" fmla="*/ 0 h 341"/>
                <a:gd name="T12" fmla="*/ 1110 w 1110"/>
                <a:gd name="T13" fmla="*/ 0 h 341"/>
                <a:gd name="T14" fmla="*/ 990 w 1110"/>
                <a:gd name="T15" fmla="*/ 169 h 341"/>
                <a:gd name="T16" fmla="*/ 1110 w 1110"/>
                <a:gd name="T17"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0" h="341">
                  <a:moveTo>
                    <a:pt x="1110" y="341"/>
                  </a:moveTo>
                  <a:lnTo>
                    <a:pt x="556" y="341"/>
                  </a:lnTo>
                  <a:lnTo>
                    <a:pt x="0" y="341"/>
                  </a:lnTo>
                  <a:lnTo>
                    <a:pt x="0" y="169"/>
                  </a:lnTo>
                  <a:lnTo>
                    <a:pt x="0" y="0"/>
                  </a:lnTo>
                  <a:lnTo>
                    <a:pt x="556" y="0"/>
                  </a:lnTo>
                  <a:lnTo>
                    <a:pt x="1110" y="0"/>
                  </a:lnTo>
                  <a:lnTo>
                    <a:pt x="990" y="169"/>
                  </a:lnTo>
                  <a:lnTo>
                    <a:pt x="1110" y="341"/>
                  </a:lnTo>
                  <a:close/>
                </a:path>
              </a:pathLst>
            </a:custGeom>
            <a:solidFill>
              <a:srgbClr val="FA15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4"/>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 name="T10" fmla="*/ 556 w 556"/>
                <a:gd name="T11" fmla="*/ 341 h 341"/>
              </a:gdLst>
              <a:ahLst/>
              <a:cxnLst>
                <a:cxn ang="0">
                  <a:pos x="T0" y="T1"/>
                </a:cxn>
                <a:cxn ang="0">
                  <a:pos x="T2" y="T3"/>
                </a:cxn>
                <a:cxn ang="0">
                  <a:pos x="T4" y="T5"/>
                </a:cxn>
                <a:cxn ang="0">
                  <a:pos x="T6" y="T7"/>
                </a:cxn>
                <a:cxn ang="0">
                  <a:pos x="T8" y="T9"/>
                </a:cxn>
                <a:cxn ang="0">
                  <a:pos x="T10" y="T11"/>
                </a:cxn>
              </a:cxnLst>
              <a:rect l="0" t="0" r="r" b="b"/>
              <a:pathLst>
                <a:path w="556" h="341">
                  <a:moveTo>
                    <a:pt x="556" y="341"/>
                  </a:moveTo>
                  <a:lnTo>
                    <a:pt x="0" y="341"/>
                  </a:lnTo>
                  <a:lnTo>
                    <a:pt x="0" y="169"/>
                  </a:lnTo>
                  <a:lnTo>
                    <a:pt x="0" y="0"/>
                  </a:lnTo>
                  <a:lnTo>
                    <a:pt x="556" y="0"/>
                  </a:lnTo>
                  <a:lnTo>
                    <a:pt x="556" y="341"/>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5"/>
            <p:cNvSpPr>
              <a:spLocks/>
            </p:cNvSpPr>
            <p:nvPr/>
          </p:nvSpPr>
          <p:spPr bwMode="auto">
            <a:xfrm>
              <a:off x="5968977" y="1428912"/>
              <a:ext cx="882650" cy="541338"/>
            </a:xfrm>
            <a:custGeom>
              <a:avLst/>
              <a:gdLst>
                <a:gd name="T0" fmla="*/ 556 w 556"/>
                <a:gd name="T1" fmla="*/ 341 h 341"/>
                <a:gd name="T2" fmla="*/ 0 w 556"/>
                <a:gd name="T3" fmla="*/ 341 h 341"/>
                <a:gd name="T4" fmla="*/ 0 w 556"/>
                <a:gd name="T5" fmla="*/ 169 h 341"/>
                <a:gd name="T6" fmla="*/ 0 w 556"/>
                <a:gd name="T7" fmla="*/ 0 h 341"/>
                <a:gd name="T8" fmla="*/ 556 w 556"/>
                <a:gd name="T9" fmla="*/ 0 h 341"/>
              </a:gdLst>
              <a:ahLst/>
              <a:cxnLst>
                <a:cxn ang="0">
                  <a:pos x="T0" y="T1"/>
                </a:cxn>
                <a:cxn ang="0">
                  <a:pos x="T2" y="T3"/>
                </a:cxn>
                <a:cxn ang="0">
                  <a:pos x="T4" y="T5"/>
                </a:cxn>
                <a:cxn ang="0">
                  <a:pos x="T6" y="T7"/>
                </a:cxn>
                <a:cxn ang="0">
                  <a:pos x="T8" y="T9"/>
                </a:cxn>
              </a:cxnLst>
              <a:rect l="0" t="0" r="r" b="b"/>
              <a:pathLst>
                <a:path w="556" h="341">
                  <a:moveTo>
                    <a:pt x="556" y="341"/>
                  </a:moveTo>
                  <a:lnTo>
                    <a:pt x="0" y="341"/>
                  </a:lnTo>
                  <a:lnTo>
                    <a:pt x="0" y="169"/>
                  </a:lnTo>
                  <a:lnTo>
                    <a:pt x="0" y="0"/>
                  </a:lnTo>
                  <a:lnTo>
                    <a:pt x="5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圆角矩形 16"/>
          <p:cNvSpPr/>
          <p:nvPr/>
        </p:nvSpPr>
        <p:spPr>
          <a:xfrm>
            <a:off x="1470454" y="2716557"/>
            <a:ext cx="6421792" cy="1497907"/>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553791" y="2767915"/>
            <a:ext cx="6287092" cy="1446550"/>
          </a:xfrm>
          <a:prstGeom prst="rect">
            <a:avLst/>
          </a:prstGeom>
          <a:noFill/>
        </p:spPr>
        <p:txBody>
          <a:bodyPr wrap="square" rtlCol="0">
            <a:spAutoFit/>
          </a:bodyPr>
          <a:lstStyle/>
          <a:p>
            <a:pPr algn="ctr"/>
            <a:r>
              <a:rPr lang="en-US" altLang="zh-CN" sz="4400" dirty="0" smtClean="0">
                <a:latin typeface="微软雅黑" panose="020B0503020204020204" pitchFamily="34" charset="-122"/>
                <a:ea typeface="微软雅黑" panose="020B0503020204020204" pitchFamily="34" charset="-122"/>
              </a:rPr>
              <a:t>3. </a:t>
            </a:r>
            <a:r>
              <a:rPr lang="zh-CN" altLang="en-US" sz="4400" dirty="0" smtClean="0">
                <a:latin typeface="微软雅黑" panose="020B0503020204020204" pitchFamily="34" charset="-122"/>
                <a:ea typeface="微软雅黑" panose="020B0503020204020204" pitchFamily="34" charset="-122"/>
              </a:rPr>
              <a:t>国际金价历史数据的获取与预处理</a:t>
            </a:r>
            <a:endParaRPr lang="zh-CN" altLang="en-US" sz="4400" dirty="0">
              <a:latin typeface="微软雅黑" panose="020B0503020204020204" pitchFamily="34" charset="-122"/>
              <a:ea typeface="微软雅黑" panose="020B0503020204020204" pitchFamily="34" charset="-122"/>
            </a:endParaRPr>
          </a:p>
        </p:txBody>
      </p:sp>
      <p:grpSp>
        <p:nvGrpSpPr>
          <p:cNvPr id="54"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55"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6"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57"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18" name="文本框 17"/>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7</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581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flipH="1">
            <a:off x="5560540" y="419507"/>
            <a:ext cx="2860861" cy="415498"/>
          </a:xfrm>
          <a:prstGeom prst="rect">
            <a:avLst/>
          </a:prstGeom>
          <a:noFill/>
        </p:spPr>
        <p:txBody>
          <a:bodyPr wrap="square" rtlCol="0">
            <a:spAutoFit/>
          </a:bodyPr>
          <a:lstStyle/>
          <a:p>
            <a:r>
              <a:rPr lang="zh-CN" altLang="en-US" sz="2100" dirty="0" smtClean="0">
                <a:latin typeface="微软雅黑" panose="020B0503020204020204" pitchFamily="34" charset="-122"/>
                <a:ea typeface="微软雅黑" panose="020B0503020204020204" pitchFamily="34" charset="-122"/>
              </a:rPr>
              <a:t>数据的获取途径与格式</a:t>
            </a:r>
            <a:endParaRPr lang="zh-CN" altLang="en-US" sz="2100"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l="85926" t="20226" r="2428" b="21797"/>
          <a:stretch/>
        </p:blipFill>
        <p:spPr>
          <a:xfrm rot="5400000" flipV="1">
            <a:off x="6806847" y="-411302"/>
            <a:ext cx="161183" cy="2653798"/>
          </a:xfrm>
          <a:prstGeom prst="rect">
            <a:avLst/>
          </a:prstGeom>
        </p:spPr>
      </p:pic>
      <p:grpSp>
        <p:nvGrpSpPr>
          <p:cNvPr id="16" name="Group 4"/>
          <p:cNvGrpSpPr>
            <a:grpSpLocks noChangeAspect="1"/>
          </p:cNvGrpSpPr>
          <p:nvPr/>
        </p:nvGrpSpPr>
        <p:grpSpPr bwMode="auto">
          <a:xfrm rot="10800000">
            <a:off x="7840884" y="5779930"/>
            <a:ext cx="634269" cy="2399712"/>
            <a:chOff x="381" y="478"/>
            <a:chExt cx="531" cy="2009"/>
          </a:xfrm>
          <a:effectLst>
            <a:outerShdw blurRad="88900" dist="63500" dir="2700000" algn="tl" rotWithShape="0">
              <a:prstClr val="black">
                <a:alpha val="40000"/>
              </a:prstClr>
            </a:outerShdw>
          </a:effectLst>
        </p:grpSpPr>
        <p:sp>
          <p:nvSpPr>
            <p:cNvPr id="17" name="AutoShape 3"/>
            <p:cNvSpPr>
              <a:spLocks noChangeAspect="1" noChangeArrowheads="1" noTextEdit="1"/>
            </p:cNvSpPr>
            <p:nvPr/>
          </p:nvSpPr>
          <p:spPr bwMode="auto">
            <a:xfrm>
              <a:off x="381" y="480"/>
              <a:ext cx="531" cy="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5"/>
            <p:cNvSpPr>
              <a:spLocks/>
            </p:cNvSpPr>
            <p:nvPr/>
          </p:nvSpPr>
          <p:spPr bwMode="auto">
            <a:xfrm>
              <a:off x="383" y="478"/>
              <a:ext cx="529" cy="2009"/>
            </a:xfrm>
            <a:custGeom>
              <a:avLst/>
              <a:gdLst>
                <a:gd name="T0" fmla="*/ 529 w 529"/>
                <a:gd name="T1" fmla="*/ 2009 h 2009"/>
                <a:gd name="T2" fmla="*/ 261 w 529"/>
                <a:gd name="T3" fmla="*/ 1879 h 2009"/>
                <a:gd name="T4" fmla="*/ 0 w 529"/>
                <a:gd name="T5" fmla="*/ 2009 h 2009"/>
                <a:gd name="T6" fmla="*/ 0 w 529"/>
                <a:gd name="T7" fmla="*/ 0 h 2009"/>
                <a:gd name="T8" fmla="*/ 529 w 529"/>
                <a:gd name="T9" fmla="*/ 0 h 2009"/>
                <a:gd name="T10" fmla="*/ 529 w 529"/>
                <a:gd name="T11" fmla="*/ 2009 h 2009"/>
              </a:gdLst>
              <a:ahLst/>
              <a:cxnLst>
                <a:cxn ang="0">
                  <a:pos x="T0" y="T1"/>
                </a:cxn>
                <a:cxn ang="0">
                  <a:pos x="T2" y="T3"/>
                </a:cxn>
                <a:cxn ang="0">
                  <a:pos x="T4" y="T5"/>
                </a:cxn>
                <a:cxn ang="0">
                  <a:pos x="T6" y="T7"/>
                </a:cxn>
                <a:cxn ang="0">
                  <a:pos x="T8" y="T9"/>
                </a:cxn>
                <a:cxn ang="0">
                  <a:pos x="T10" y="T11"/>
                </a:cxn>
              </a:cxnLst>
              <a:rect l="0" t="0" r="r" b="b"/>
              <a:pathLst>
                <a:path w="529" h="2009">
                  <a:moveTo>
                    <a:pt x="529" y="2009"/>
                  </a:moveTo>
                  <a:lnTo>
                    <a:pt x="261" y="1879"/>
                  </a:lnTo>
                  <a:lnTo>
                    <a:pt x="0" y="2009"/>
                  </a:lnTo>
                  <a:lnTo>
                    <a:pt x="0" y="0"/>
                  </a:lnTo>
                  <a:lnTo>
                    <a:pt x="529" y="0"/>
                  </a:lnTo>
                  <a:lnTo>
                    <a:pt x="529" y="2009"/>
                  </a:lnTo>
                  <a:close/>
                </a:path>
              </a:pathLst>
            </a:custGeom>
            <a:solidFill>
              <a:srgbClr val="F0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6"/>
            <p:cNvSpPr>
              <a:spLocks/>
            </p:cNvSpPr>
            <p:nvPr/>
          </p:nvSpPr>
          <p:spPr bwMode="auto">
            <a:xfrm>
              <a:off x="426" y="537"/>
              <a:ext cx="443" cy="1877"/>
            </a:xfrm>
            <a:custGeom>
              <a:avLst/>
              <a:gdLst>
                <a:gd name="T0" fmla="*/ 443 w 443"/>
                <a:gd name="T1" fmla="*/ 1877 h 1877"/>
                <a:gd name="T2" fmla="*/ 218 w 443"/>
                <a:gd name="T3" fmla="*/ 1756 h 1877"/>
                <a:gd name="T4" fmla="*/ 0 w 443"/>
                <a:gd name="T5" fmla="*/ 1877 h 1877"/>
                <a:gd name="T6" fmla="*/ 0 w 443"/>
                <a:gd name="T7" fmla="*/ 0 h 1877"/>
                <a:gd name="T8" fmla="*/ 443 w 443"/>
                <a:gd name="T9" fmla="*/ 0 h 1877"/>
                <a:gd name="T10" fmla="*/ 443 w 443"/>
                <a:gd name="T11" fmla="*/ 1877 h 1877"/>
              </a:gdLst>
              <a:ahLst/>
              <a:cxnLst>
                <a:cxn ang="0">
                  <a:pos x="T0" y="T1"/>
                </a:cxn>
                <a:cxn ang="0">
                  <a:pos x="T2" y="T3"/>
                </a:cxn>
                <a:cxn ang="0">
                  <a:pos x="T4" y="T5"/>
                </a:cxn>
                <a:cxn ang="0">
                  <a:pos x="T6" y="T7"/>
                </a:cxn>
                <a:cxn ang="0">
                  <a:pos x="T8" y="T9"/>
                </a:cxn>
                <a:cxn ang="0">
                  <a:pos x="T10" y="T11"/>
                </a:cxn>
              </a:cxnLst>
              <a:rect l="0" t="0" r="r" b="b"/>
              <a:pathLst>
                <a:path w="443" h="1877">
                  <a:moveTo>
                    <a:pt x="443" y="1877"/>
                  </a:moveTo>
                  <a:lnTo>
                    <a:pt x="218" y="1756"/>
                  </a:lnTo>
                  <a:lnTo>
                    <a:pt x="0" y="1877"/>
                  </a:lnTo>
                  <a:lnTo>
                    <a:pt x="0" y="0"/>
                  </a:lnTo>
                  <a:lnTo>
                    <a:pt x="443" y="0"/>
                  </a:lnTo>
                  <a:lnTo>
                    <a:pt x="443" y="1877"/>
                  </a:lnTo>
                  <a:close/>
                </a:path>
              </a:pathLst>
            </a:custGeom>
            <a:noFill/>
            <a:ln w="19050" cap="flat">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zh-CN" altLang="en-US" sz="1350"/>
            </a:p>
          </p:txBody>
        </p:sp>
      </p:grpSp>
      <p:sp>
        <p:nvSpPr>
          <p:cNvPr id="3" name="文本框 2"/>
          <p:cNvSpPr txBox="1"/>
          <p:nvPr/>
        </p:nvSpPr>
        <p:spPr>
          <a:xfrm>
            <a:off x="512805" y="996189"/>
            <a:ext cx="8167817" cy="1754326"/>
          </a:xfrm>
          <a:prstGeom prst="rect">
            <a:avLst/>
          </a:prstGeom>
          <a:noFill/>
        </p:spPr>
        <p:txBody>
          <a:bodyPr wrap="square" rtlCol="0">
            <a:spAutoFit/>
          </a:bodyPr>
          <a:lstStyle/>
          <a:p>
            <a:r>
              <a:rPr lang="en-US" altLang="zh-CN" dirty="0" err="1" smtClean="0"/>
              <a:t>Forextester</a:t>
            </a:r>
            <a:r>
              <a:rPr lang="zh-CN" altLang="en-US" dirty="0" smtClean="0"/>
              <a:t>是美国的一家外汇交易网站，免费提供各种外汇交易的国际均价的历史数据</a:t>
            </a:r>
            <a:r>
              <a:rPr lang="en-US" altLang="zh-CN" dirty="0" smtClean="0"/>
              <a:t>(</a:t>
            </a:r>
            <a:r>
              <a:rPr lang="zh-CN" altLang="en-US" dirty="0" smtClean="0"/>
              <a:t>从</a:t>
            </a:r>
            <a:r>
              <a:rPr lang="en-US" altLang="zh-CN" dirty="0" smtClean="0"/>
              <a:t>2001</a:t>
            </a:r>
            <a:r>
              <a:rPr lang="zh-CN" altLang="en-US" dirty="0" smtClean="0"/>
              <a:t>年至今</a:t>
            </a:r>
            <a:r>
              <a:rPr lang="en-US" altLang="zh-CN" dirty="0" smtClean="0"/>
              <a:t>)</a:t>
            </a:r>
            <a:r>
              <a:rPr lang="zh-CN" altLang="en-US" dirty="0" smtClean="0"/>
              <a:t>。我们可以在</a:t>
            </a:r>
            <a:r>
              <a:rPr lang="en-US" altLang="zh-CN" dirty="0">
                <a:hlinkClick r:id="rId3"/>
              </a:rPr>
              <a:t>http://</a:t>
            </a:r>
            <a:r>
              <a:rPr lang="en-US" altLang="zh-CN" dirty="0" smtClean="0">
                <a:hlinkClick r:id="rId3"/>
              </a:rPr>
              <a:t>www.forextester.com/data/datasources </a:t>
            </a:r>
            <a:r>
              <a:rPr lang="zh-CN" altLang="en-US" dirty="0" smtClean="0"/>
              <a:t>免费下载到近</a:t>
            </a:r>
            <a:r>
              <a:rPr lang="en-US" altLang="zh-CN" dirty="0" smtClean="0"/>
              <a:t>15</a:t>
            </a:r>
            <a:r>
              <a:rPr lang="zh-CN" altLang="en-US" dirty="0" smtClean="0"/>
              <a:t>年的国际黄金价格</a:t>
            </a:r>
            <a:r>
              <a:rPr lang="zh-CN" altLang="en-US" dirty="0"/>
              <a:t>（</a:t>
            </a:r>
            <a:r>
              <a:rPr lang="en-US" altLang="zh-CN" dirty="0" smtClean="0"/>
              <a:t>XAU/USD</a:t>
            </a:r>
            <a:r>
              <a:rPr lang="zh-CN" altLang="en-US" dirty="0" smtClean="0"/>
              <a:t>）的历史数据。</a:t>
            </a:r>
            <a:endParaRPr lang="en-US" altLang="zh-CN" dirty="0" smtClean="0"/>
          </a:p>
          <a:p>
            <a:endParaRPr lang="en-US" altLang="zh-CN" dirty="0"/>
          </a:p>
          <a:p>
            <a:r>
              <a:rPr lang="zh-CN" altLang="en-US" dirty="0" smtClean="0"/>
              <a:t>下载到的数据以</a:t>
            </a:r>
            <a:r>
              <a:rPr lang="en-US" altLang="zh-CN" dirty="0" smtClean="0"/>
              <a:t>.</a:t>
            </a:r>
            <a:r>
              <a:rPr lang="en-US" altLang="zh-CN" dirty="0" err="1" smtClean="0"/>
              <a:t>scv</a:t>
            </a:r>
            <a:r>
              <a:rPr lang="zh-CN" altLang="en-US" dirty="0" smtClean="0"/>
              <a:t>的形式（纯文本格式）储存，我们可以用简单的程序实现对所有数据的读取，并将时间转换为更实用的</a:t>
            </a:r>
            <a:r>
              <a:rPr lang="en-US" altLang="zh-CN" dirty="0" smtClean="0"/>
              <a:t>UTC</a:t>
            </a:r>
            <a:r>
              <a:rPr lang="zh-CN" altLang="en-US" dirty="0" smtClean="0"/>
              <a:t>（国际标准时）格式。</a:t>
            </a:r>
            <a:endParaRPr lang="en-US" altLang="zh-CN" dirty="0" smtClean="0"/>
          </a:p>
        </p:txBody>
      </p:sp>
      <p:pic>
        <p:nvPicPr>
          <p:cNvPr id="5" name="图片 4"/>
          <p:cNvPicPr>
            <a:picLocks noChangeAspect="1"/>
          </p:cNvPicPr>
          <p:nvPr/>
        </p:nvPicPr>
        <p:blipFill>
          <a:blip r:embed="rId4"/>
          <a:stretch>
            <a:fillRect/>
          </a:stretch>
        </p:blipFill>
        <p:spPr>
          <a:xfrm>
            <a:off x="667264" y="2941545"/>
            <a:ext cx="3737920" cy="2669108"/>
          </a:xfrm>
          <a:prstGeom prst="rect">
            <a:avLst/>
          </a:prstGeom>
          <a:effectLst/>
        </p:spPr>
      </p:pic>
      <p:sp>
        <p:nvSpPr>
          <p:cNvPr id="6" name="文本框 5"/>
          <p:cNvSpPr txBox="1"/>
          <p:nvPr/>
        </p:nvSpPr>
        <p:spPr>
          <a:xfrm>
            <a:off x="1340708" y="5632406"/>
            <a:ext cx="2718486"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3-1 </a:t>
            </a:r>
            <a:r>
              <a:rPr lang="zh-CN" altLang="en-US" sz="1600" dirty="0">
                <a:latin typeface="微软雅黑" panose="020B0503020204020204" pitchFamily="34" charset="-122"/>
                <a:ea typeface="微软雅黑" panose="020B0503020204020204" pitchFamily="34" charset="-122"/>
              </a:rPr>
              <a:t>原始</a:t>
            </a:r>
            <a:r>
              <a:rPr lang="zh-CN" altLang="en-US" sz="1600" dirty="0" smtClean="0">
                <a:latin typeface="微软雅黑" panose="020B0503020204020204" pitchFamily="34" charset="-122"/>
                <a:ea typeface="微软雅黑" panose="020B0503020204020204" pitchFamily="34" charset="-122"/>
              </a:rPr>
              <a:t>数据储存形式</a:t>
            </a:r>
            <a:endParaRPr lang="zh-CN" altLang="en-US" sz="16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5"/>
          <a:stretch>
            <a:fillRect/>
          </a:stretch>
        </p:blipFill>
        <p:spPr>
          <a:xfrm>
            <a:off x="5125827" y="2952098"/>
            <a:ext cx="2766419" cy="2669108"/>
          </a:xfrm>
          <a:prstGeom prst="rect">
            <a:avLst/>
          </a:prstGeom>
          <a:effectLst/>
        </p:spPr>
      </p:pic>
      <p:sp>
        <p:nvSpPr>
          <p:cNvPr id="21" name="文本框 20"/>
          <p:cNvSpPr txBox="1"/>
          <p:nvPr/>
        </p:nvSpPr>
        <p:spPr>
          <a:xfrm>
            <a:off x="5215988" y="5653512"/>
            <a:ext cx="2718486"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图</a:t>
            </a:r>
            <a:r>
              <a:rPr lang="en-US" altLang="zh-CN" sz="1600" dirty="0" smtClean="0">
                <a:latin typeface="微软雅黑" panose="020B0503020204020204" pitchFamily="34" charset="-122"/>
                <a:ea typeface="微软雅黑" panose="020B0503020204020204" pitchFamily="34" charset="-122"/>
              </a:rPr>
              <a:t>3-2 </a:t>
            </a:r>
            <a:r>
              <a:rPr lang="zh-CN" altLang="en-US" sz="1600" dirty="0" smtClean="0">
                <a:latin typeface="微软雅黑" panose="020B0503020204020204" pitchFamily="34" charset="-122"/>
                <a:ea typeface="微软雅黑" panose="020B0503020204020204" pitchFamily="34" charset="-122"/>
              </a:rPr>
              <a:t>数据预处理储存形式</a:t>
            </a:r>
            <a:endParaRPr lang="zh-CN" altLang="en-US" sz="1600" dirty="0">
              <a:latin typeface="微软雅黑" panose="020B0503020204020204" pitchFamily="34" charset="-122"/>
              <a:ea typeface="微软雅黑" panose="020B0503020204020204" pitchFamily="34" charset="-122"/>
            </a:endParaRPr>
          </a:p>
        </p:txBody>
      </p:sp>
      <p:sp>
        <p:nvSpPr>
          <p:cNvPr id="14" name="文本框 13"/>
          <p:cNvSpPr txBox="1"/>
          <p:nvPr/>
        </p:nvSpPr>
        <p:spPr>
          <a:xfrm flipH="1">
            <a:off x="7934474" y="6093655"/>
            <a:ext cx="447089"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8</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871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47"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1000"/>
                                        <p:tgtEl>
                                          <p:spTgt spid="28"/>
                                        </p:tgtEl>
                                      </p:cBhvr>
                                    </p:animEffect>
                                    <p:anim calcmode="lin" valueType="num">
                                      <p:cBhvr>
                                        <p:cTn id="11" dur="1000" fill="hold"/>
                                        <p:tgtEl>
                                          <p:spTgt spid="28"/>
                                        </p:tgtEl>
                                        <p:attrNameLst>
                                          <p:attrName>ppt_x</p:attrName>
                                        </p:attrNameLst>
                                      </p:cBhvr>
                                      <p:tavLst>
                                        <p:tav tm="0">
                                          <p:val>
                                            <p:strVal val="#ppt_x"/>
                                          </p:val>
                                        </p:tav>
                                        <p:tav tm="100000">
                                          <p:val>
                                            <p:strVal val="#ppt_x"/>
                                          </p:val>
                                        </p:tav>
                                      </p:tavLst>
                                    </p:anim>
                                    <p:anim calcmode="lin" valueType="num">
                                      <p:cBhvr>
                                        <p:cTn id="12" dur="1000" fill="hold"/>
                                        <p:tgtEl>
                                          <p:spTgt spid="2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4"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2314</TotalTime>
  <Words>1105</Words>
  <Application>Microsoft Office PowerPoint</Application>
  <PresentationFormat>全屏显示(4:3)</PresentationFormat>
  <Paragraphs>217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微软雅黑</vt:lpstr>
      <vt:lpstr>Calibri Light</vt:lpstr>
      <vt:lpstr>汉仪综艺体简</vt:lpstr>
      <vt:lpstr>宋体</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第一PPT模板网-WWW.1PPT.COM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
  <dc:description>第一PPT模板网-WWW.1PPT.COM</dc:description>
  <cp:lastModifiedBy>汤吉</cp:lastModifiedBy>
  <cp:revision>764</cp:revision>
  <dcterms:created xsi:type="dcterms:W3CDTF">2015-12-03T13:43:03Z</dcterms:created>
  <dcterms:modified xsi:type="dcterms:W3CDTF">2016-04-01T12:22:06Z</dcterms:modified>
</cp:coreProperties>
</file>