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88" r:id="rId4"/>
    <p:sldId id="289" r:id="rId5"/>
    <p:sldId id="290" r:id="rId6"/>
    <p:sldId id="258" r:id="rId7"/>
    <p:sldId id="291" r:id="rId8"/>
    <p:sldId id="292" r:id="rId9"/>
    <p:sldId id="293" r:id="rId10"/>
    <p:sldId id="259" r:id="rId11"/>
    <p:sldId id="264" r:id="rId12"/>
    <p:sldId id="294" r:id="rId13"/>
    <p:sldId id="295" r:id="rId14"/>
    <p:sldId id="262" r:id="rId15"/>
    <p:sldId id="263" r:id="rId16"/>
    <p:sldId id="296" r:id="rId17"/>
    <p:sldId id="299" r:id="rId18"/>
    <p:sldId id="298" r:id="rId19"/>
    <p:sldId id="265" r:id="rId20"/>
    <p:sldId id="268" r:id="rId21"/>
    <p:sldId id="300" r:id="rId22"/>
    <p:sldId id="270" r:id="rId23"/>
    <p:sldId id="301" r:id="rId24"/>
    <p:sldId id="271" r:id="rId25"/>
    <p:sldId id="272" r:id="rId26"/>
    <p:sldId id="269" r:id="rId27"/>
    <p:sldId id="273" r:id="rId28"/>
    <p:sldId id="305" r:id="rId29"/>
    <p:sldId id="306" r:id="rId30"/>
    <p:sldId id="278" r:id="rId31"/>
    <p:sldId id="302" r:id="rId32"/>
    <p:sldId id="275" r:id="rId33"/>
    <p:sldId id="304" r:id="rId34"/>
    <p:sldId id="303" r:id="rId35"/>
    <p:sldId id="277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0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16"/>
    <p:restoredTop sz="94650"/>
  </p:normalViewPr>
  <p:slideViewPr>
    <p:cSldViewPr snapToGrid="0">
      <p:cViewPr>
        <p:scale>
          <a:sx n="121" d="100"/>
          <a:sy n="121" d="100"/>
        </p:scale>
        <p:origin x="3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BC396-1CF0-844E-A88A-2E7A7C9C09D4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82AF5-87E0-7C4E-A015-60DEB7FC9E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183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82AF5-87E0-7C4E-A015-60DEB7FC9EF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34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11E3A-B4DB-4EB1-CC43-A5FBA5885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69D5D9-12BB-6D45-8CCA-E78C9AD47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689E41-4C07-FA5E-3F41-B9E09992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B08A-930E-6145-B178-A2FC85964C1A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4B405-1E69-6546-A2DB-3FA1CB53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D1CA8-B11A-73AE-9E2A-EEA3BA23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E409-3A7C-3646-88E1-87F587180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367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EA43C-DB90-6930-36B1-CA82B15A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139718-ED8B-73B0-892B-F5F482D40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8892B-1B78-4DED-0492-9E1443AD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B08A-930E-6145-B178-A2FC85964C1A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AA254-DEDD-85EF-EEA7-5EFBB527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333B8-8DC9-1AE6-7F0F-BDEFFD78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E409-3A7C-3646-88E1-87F587180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78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E11A63-79E5-E916-A685-8E4532F62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8728AE-A8DA-B877-9CD2-08417BB14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E592D-36FA-3892-6042-3103F54B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B08A-930E-6145-B178-A2FC85964C1A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99387-4A62-8850-74C6-BABDD054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59F40B-F7B6-0898-54D8-7CB948A9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E409-3A7C-3646-88E1-87F587180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18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EE5E9-017C-C7A9-A0DE-52354A17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654DF-9EEA-C822-9987-75D45A7CC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47E26-7389-BCDE-4ABE-70B25E62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B08A-930E-6145-B178-A2FC85964C1A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23BEE-8BE7-E232-F2F3-2DBA3B81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83B5A-CE93-D404-361C-1CEBCB65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E409-3A7C-3646-88E1-87F587180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22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40EF9-FC82-1134-F4CB-A880E8B9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4ABF66-71EB-AE69-4410-BC2D3D696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2F6E7-2683-D0E5-74D9-EEC0A940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B08A-930E-6145-B178-A2FC85964C1A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93E12-7999-FED0-17F6-F4039B0D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480E0-9449-0764-F4BF-7760FC89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E409-3A7C-3646-88E1-87F587180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24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5AA38-2E01-99F6-51D6-0E2161FD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3D157-10D6-3C9A-657B-9658AB452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A3F270-AB90-5A1B-BB04-6B7BEE96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641FD-DB89-40A5-F082-F2339F2A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B08A-930E-6145-B178-A2FC85964C1A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09EA5B-BE78-7CA9-5625-D964EEA1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E431EC-5FAE-AC99-ADA1-CD373446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E409-3A7C-3646-88E1-87F587180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73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4DBAA-E5A5-89BB-6A4D-797631D1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B7AB7F-096A-2219-8E17-EC7104192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C924FE-2E09-66F7-AC4E-040F66C82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F6A014-07D8-9EF6-F15B-3969B68F4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2E554E-B21F-12DE-54C0-14E585F98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46E133-CC7C-374F-5242-A947828E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B08A-930E-6145-B178-A2FC85964C1A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D4B5C1-D28D-297E-04BB-B433BFAF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FBACF3-C62C-C378-208F-0FA9703C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E409-3A7C-3646-88E1-87F587180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322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C6866-5E10-B6F8-73A3-617A84F8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7136E4-0F79-A6F2-FE24-9676C10F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B08A-930E-6145-B178-A2FC85964C1A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397F2-DC22-A700-199E-8C406834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6C6A7-A79E-ED65-9D13-9F83FCB6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E409-3A7C-3646-88E1-87F587180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150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DEC1E1-45DB-3BC4-86F2-DF983160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B08A-930E-6145-B178-A2FC85964C1A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7DF3A1-1D93-C393-E7F1-6728361C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89561C-A70C-2283-A9C1-99882B54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E409-3A7C-3646-88E1-87F587180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23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BB7C5-5B82-AD25-4E11-20C702C1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F435F5-BDE2-EABE-06B1-C19CB2DE0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CA3392-5CEC-5FA7-34C3-CD96781C7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190D65-7484-5131-86B0-38558FE9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B08A-930E-6145-B178-A2FC85964C1A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13BA79-A43F-2222-DDB5-2FBB9F41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E085E7-4A50-EB33-66B5-46FBB47D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E409-3A7C-3646-88E1-87F587180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962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92FD2-E436-C796-9619-EC852231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27C212-3A9D-50BF-088C-FE8766E47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C99BDF-A8B5-6B4E-8F77-F6CA570A8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5B0945-5058-912B-6CA6-4E744281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2B08A-930E-6145-B178-A2FC85964C1A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9A8ADD-9169-2625-287D-D22C5742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DB35D-9D0C-475F-4B35-0C517BEE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E409-3A7C-3646-88E1-87F587180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211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E9139F-FF34-73B2-D6AB-D00BBE49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8EA8D-B82C-A21F-F018-0324CF9F9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FA12E-65E6-9ECE-7DAB-371C7B7E7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2B08A-930E-6145-B178-A2FC85964C1A}" type="datetimeFigureOut">
              <a:rPr kumimoji="1" lang="zh-CN" altLang="en-US" smtClean="0"/>
              <a:t>2022/10/18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503D9-E690-8F40-EAD8-845B327C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A0AC5-E94F-BAC6-4E13-BE9858856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CE409-3A7C-3646-88E1-87F587180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69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0F543C9-E5E3-AB4E-9ED3-4ED54FAF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419" y="123250"/>
            <a:ext cx="2606167" cy="8498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45A4A0-7CF5-4488-1104-8F6A6D106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812" y="0"/>
            <a:ext cx="1143147" cy="12739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3D283C5-E96C-D0B7-11C2-6FCE9BC1BC45}"/>
              </a:ext>
            </a:extLst>
          </p:cNvPr>
          <p:cNvSpPr/>
          <p:nvPr/>
        </p:nvSpPr>
        <p:spPr>
          <a:xfrm>
            <a:off x="0" y="1974000"/>
            <a:ext cx="12192000" cy="1897912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sz="4800" b="1" dirty="0">
                <a:solidFill>
                  <a:schemeClr val="tx1"/>
                </a:solidFill>
              </a:rPr>
              <a:t>Tuning Target Delay for RTT-based Congestion Control</a:t>
            </a:r>
            <a:endParaRPr kumimoji="1" lang="zh-CN" altLang="en-US" sz="4800" b="1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0EE2F3-9C52-E02B-DE04-9B08110AC52C}"/>
              </a:ext>
            </a:extLst>
          </p:cNvPr>
          <p:cNvSpPr txBox="1"/>
          <p:nvPr/>
        </p:nvSpPr>
        <p:spPr>
          <a:xfrm>
            <a:off x="800100" y="4571999"/>
            <a:ext cx="1082379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2400" dirty="0"/>
              <a:t>Jian Tang, Tingting Xu, Camtu Nguyen, Xiaoliang Wang, Sanglu Lu and Baoliu Ye</a:t>
            </a:r>
          </a:p>
          <a:p>
            <a:pPr algn="ctr"/>
            <a:r>
              <a:rPr kumimoji="1" lang="en" altLang="zh-CN" sz="2800" dirty="0"/>
              <a:t>Nanjing University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8928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7483AF9-F267-0643-62CA-F4ABF3F86A20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Background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80AC49-B511-3DA7-9D09-CABFF70280CA}"/>
              </a:ext>
            </a:extLst>
          </p:cNvPr>
          <p:cNvSpPr txBox="1"/>
          <p:nvPr/>
        </p:nvSpPr>
        <p:spPr>
          <a:xfrm>
            <a:off x="1387018" y="1233409"/>
            <a:ext cx="941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</a:rPr>
              <a:t>RTT-based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Congestion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Control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for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Datacenters	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02C3BDD-10D7-D87E-17E0-047AC5398608}"/>
              </a:ext>
            </a:extLst>
          </p:cNvPr>
          <p:cNvSpPr txBox="1"/>
          <p:nvPr/>
        </p:nvSpPr>
        <p:spPr>
          <a:xfrm>
            <a:off x="3128953" y="2136338"/>
            <a:ext cx="63675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Fine-grained informative</a:t>
            </a:r>
          </a:p>
          <a:p>
            <a:r>
              <a:rPr kumimoji="1" lang="en-US" altLang="zh-CN" sz="2800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End-to-end metric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Good applicability in datacenters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Predicable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Accurate RTT measurements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hardware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4F103A2-2098-D5AA-B324-DE6D14935F9C}"/>
              </a:ext>
            </a:extLst>
          </p:cNvPr>
          <p:cNvSpPr txBox="1"/>
          <p:nvPr/>
        </p:nvSpPr>
        <p:spPr>
          <a:xfrm>
            <a:off x="1387018" y="5439925"/>
            <a:ext cx="929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#TIMELY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(SIGCOMM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2015),</a:t>
            </a:r>
            <a:r>
              <a:rPr kumimoji="1" lang="zh-CN" altLang="en-US" dirty="0"/>
              <a:t> </a:t>
            </a:r>
            <a:r>
              <a:rPr kumimoji="1" lang="en-US" altLang="zh-CN" dirty="0"/>
              <a:t>DX</a:t>
            </a:r>
            <a:r>
              <a:rPr kumimoji="1" lang="zh-CN" altLang="en-US" dirty="0"/>
              <a:t> </a:t>
            </a:r>
            <a:r>
              <a:rPr kumimoji="1" lang="en-US" altLang="zh-CN" dirty="0"/>
              <a:t>(ATC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2015),</a:t>
            </a:r>
            <a:r>
              <a:rPr kumimoji="1" lang="zh-CN" altLang="en-US" dirty="0"/>
              <a:t> </a:t>
            </a:r>
            <a:r>
              <a:rPr kumimoji="1" lang="en-US" altLang="zh-CN" dirty="0"/>
              <a:t>ROGUE</a:t>
            </a:r>
            <a:r>
              <a:rPr kumimoji="1" lang="zh-CN" altLang="en-US" dirty="0"/>
              <a:t> </a:t>
            </a:r>
            <a:r>
              <a:rPr kumimoji="1" lang="en-US" altLang="zh-CN" dirty="0"/>
              <a:t>(SoCC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2018),</a:t>
            </a:r>
            <a:r>
              <a:rPr kumimoji="1" lang="zh-CN" altLang="en-US" dirty="0"/>
              <a:t> </a:t>
            </a:r>
            <a:r>
              <a:rPr kumimoji="1" lang="en-US" altLang="zh-CN" dirty="0"/>
              <a:t>SWIFT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(SIGCOMM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2020)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573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E210E0-BEE8-5C84-5446-131899B2C10E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Motivation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D39954-26D6-2026-B6E4-F24B4E6D91DB}"/>
              </a:ext>
            </a:extLst>
          </p:cNvPr>
          <p:cNvSpPr txBox="1"/>
          <p:nvPr/>
        </p:nvSpPr>
        <p:spPr>
          <a:xfrm>
            <a:off x="1170286" y="901700"/>
            <a:ext cx="9714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</a:rPr>
              <a:t>Core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algorithm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in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RTT-based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congestion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controls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6A979E-1AA1-008E-85CD-77998904E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731" y="2282435"/>
            <a:ext cx="7798677" cy="748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4020F9-4CA6-8DFB-72CB-4962C91D8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731" y="1710660"/>
            <a:ext cx="3766992" cy="3576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9509641-23C0-D8DC-C84B-2570D2431622}"/>
              </a:ext>
            </a:extLst>
          </p:cNvPr>
          <p:cNvSpPr txBox="1"/>
          <p:nvPr/>
        </p:nvSpPr>
        <p:spPr>
          <a:xfrm>
            <a:off x="9685981" y="17080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F5668E-6565-C668-A9FA-01A90D1804CB}"/>
              </a:ext>
            </a:extLst>
          </p:cNvPr>
          <p:cNvSpPr txBox="1"/>
          <p:nvPr/>
        </p:nvSpPr>
        <p:spPr>
          <a:xfrm>
            <a:off x="9685981" y="24721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E277C1EF-7D45-8CBC-D9C7-376455ED0FD3}"/>
              </a:ext>
            </a:extLst>
          </p:cNvPr>
          <p:cNvCxnSpPr/>
          <p:nvPr/>
        </p:nvCxnSpPr>
        <p:spPr>
          <a:xfrm>
            <a:off x="3205440" y="4319800"/>
            <a:ext cx="47244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A6078F1-05D8-D28D-9299-7E4C86935C8E}"/>
              </a:ext>
            </a:extLst>
          </p:cNvPr>
          <p:cNvCxnSpPr/>
          <p:nvPr/>
        </p:nvCxnSpPr>
        <p:spPr>
          <a:xfrm>
            <a:off x="3205440" y="5093523"/>
            <a:ext cx="47244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1A6E8CD-0181-4433-487E-70A0120C8CB3}"/>
              </a:ext>
            </a:extLst>
          </p:cNvPr>
          <p:cNvCxnSpPr>
            <a:cxnSpLocks/>
          </p:cNvCxnSpPr>
          <p:nvPr/>
        </p:nvCxnSpPr>
        <p:spPr>
          <a:xfrm>
            <a:off x="7929840" y="4319800"/>
            <a:ext cx="0" cy="77372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箭头 11">
            <a:extLst>
              <a:ext uri="{FF2B5EF4-FFF2-40B4-BE49-F238E27FC236}">
                <a16:creationId xmlns:a16="http://schemas.microsoft.com/office/drawing/2014/main" id="{E20C563A-1C95-CA63-22BF-6F2CC417D9FB}"/>
              </a:ext>
            </a:extLst>
          </p:cNvPr>
          <p:cNvSpPr/>
          <p:nvPr/>
        </p:nvSpPr>
        <p:spPr>
          <a:xfrm>
            <a:off x="7929840" y="4464345"/>
            <a:ext cx="597872" cy="484632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E766C7-0CEC-0446-EDBE-AA667DF15953}"/>
              </a:ext>
            </a:extLst>
          </p:cNvPr>
          <p:cNvSpPr/>
          <p:nvPr/>
        </p:nvSpPr>
        <p:spPr>
          <a:xfrm>
            <a:off x="7603896" y="4319800"/>
            <a:ext cx="325944" cy="77372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0B80BE-ADFA-CCE8-0ED2-D542BF6E5F98}"/>
              </a:ext>
            </a:extLst>
          </p:cNvPr>
          <p:cNvSpPr/>
          <p:nvPr/>
        </p:nvSpPr>
        <p:spPr>
          <a:xfrm>
            <a:off x="7277951" y="4319799"/>
            <a:ext cx="325944" cy="77372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E33EE5-3429-6A26-0696-22BBC698D557}"/>
              </a:ext>
            </a:extLst>
          </p:cNvPr>
          <p:cNvSpPr/>
          <p:nvPr/>
        </p:nvSpPr>
        <p:spPr>
          <a:xfrm>
            <a:off x="6952006" y="4319799"/>
            <a:ext cx="325944" cy="77372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1302158-7CED-E80C-8AB2-6C7524F4113C}"/>
              </a:ext>
            </a:extLst>
          </p:cNvPr>
          <p:cNvSpPr/>
          <p:nvPr/>
        </p:nvSpPr>
        <p:spPr>
          <a:xfrm>
            <a:off x="6626062" y="4319799"/>
            <a:ext cx="325944" cy="77372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6D12FC09-1E25-F02D-0B63-8C51786311DB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835200" y="3766624"/>
            <a:ext cx="10656" cy="1697742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F3C6783-C9F8-233B-61C8-82C9E20BF6AB}"/>
              </a:ext>
            </a:extLst>
          </p:cNvPr>
          <p:cNvSpPr txBox="1"/>
          <p:nvPr/>
        </p:nvSpPr>
        <p:spPr>
          <a:xfrm>
            <a:off x="5433723" y="339729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Target</a:t>
            </a:r>
            <a:endParaRPr kumimoji="1" lang="zh-CN" altLang="en-US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3C3A71E4-00D3-4033-7B09-B24A8253417E}"/>
              </a:ext>
            </a:extLst>
          </p:cNvPr>
          <p:cNvCxnSpPr>
            <a:cxnSpLocks/>
          </p:cNvCxnSpPr>
          <p:nvPr/>
        </p:nvCxnSpPr>
        <p:spPr>
          <a:xfrm>
            <a:off x="4530148" y="3918285"/>
            <a:ext cx="1271150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B08C83C9-41BC-F555-6614-79132DC88AB7}"/>
              </a:ext>
            </a:extLst>
          </p:cNvPr>
          <p:cNvCxnSpPr>
            <a:cxnSpLocks/>
          </p:cNvCxnSpPr>
          <p:nvPr/>
        </p:nvCxnSpPr>
        <p:spPr>
          <a:xfrm flipH="1">
            <a:off x="5825547" y="3918285"/>
            <a:ext cx="1324252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AE70D56-AD65-7340-0948-9DB0709B4085}"/>
              </a:ext>
            </a:extLst>
          </p:cNvPr>
          <p:cNvSpPr txBox="1"/>
          <p:nvPr/>
        </p:nvSpPr>
        <p:spPr>
          <a:xfrm>
            <a:off x="4069204" y="3935814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Decrease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speed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8DBD99D-DDD8-2D49-1B14-7DDD1DA7A8D6}"/>
              </a:ext>
            </a:extLst>
          </p:cNvPr>
          <p:cNvSpPr txBox="1"/>
          <p:nvPr/>
        </p:nvSpPr>
        <p:spPr>
          <a:xfrm>
            <a:off x="5894546" y="393581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Increase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speed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DA6F24C-0526-2A6D-273A-F3D27EEFC9DF}"/>
              </a:ext>
            </a:extLst>
          </p:cNvPr>
          <p:cNvSpPr/>
          <p:nvPr/>
        </p:nvSpPr>
        <p:spPr>
          <a:xfrm>
            <a:off x="6295763" y="4305145"/>
            <a:ext cx="325944" cy="77372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D8715AC-B0AC-85AF-2642-35C0F55CD224}"/>
              </a:ext>
            </a:extLst>
          </p:cNvPr>
          <p:cNvSpPr/>
          <p:nvPr/>
        </p:nvSpPr>
        <p:spPr>
          <a:xfrm>
            <a:off x="5965464" y="4305145"/>
            <a:ext cx="325944" cy="77372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400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E210E0-BEE8-5C84-5446-131899B2C10E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Motivation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D39954-26D6-2026-B6E4-F24B4E6D91DB}"/>
              </a:ext>
            </a:extLst>
          </p:cNvPr>
          <p:cNvSpPr txBox="1"/>
          <p:nvPr/>
        </p:nvSpPr>
        <p:spPr>
          <a:xfrm>
            <a:off x="1170286" y="901700"/>
            <a:ext cx="9714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</a:rPr>
              <a:t>Core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algorithm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in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RTT-based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congestion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controls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6A979E-1AA1-008E-85CD-77998904E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731" y="2282435"/>
            <a:ext cx="7798677" cy="748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4020F9-4CA6-8DFB-72CB-4962C91D8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731" y="1694788"/>
            <a:ext cx="3934172" cy="3734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9509641-23C0-D8DC-C84B-2570D2431622}"/>
              </a:ext>
            </a:extLst>
          </p:cNvPr>
          <p:cNvSpPr txBox="1"/>
          <p:nvPr/>
        </p:nvSpPr>
        <p:spPr>
          <a:xfrm>
            <a:off x="9685981" y="17080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F5668E-6565-C668-A9FA-01A90D1804CB}"/>
              </a:ext>
            </a:extLst>
          </p:cNvPr>
          <p:cNvSpPr txBox="1"/>
          <p:nvPr/>
        </p:nvSpPr>
        <p:spPr>
          <a:xfrm>
            <a:off x="9685981" y="24721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9985579B-682C-08A8-FBD9-3D39276FB8C8}"/>
              </a:ext>
            </a:extLst>
          </p:cNvPr>
          <p:cNvCxnSpPr/>
          <p:nvPr/>
        </p:nvCxnSpPr>
        <p:spPr>
          <a:xfrm>
            <a:off x="3205440" y="4319800"/>
            <a:ext cx="47244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925E3306-BB33-81C2-26CB-CF5CF5CC39A1}"/>
              </a:ext>
            </a:extLst>
          </p:cNvPr>
          <p:cNvCxnSpPr/>
          <p:nvPr/>
        </p:nvCxnSpPr>
        <p:spPr>
          <a:xfrm>
            <a:off x="3205440" y="5093523"/>
            <a:ext cx="47244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8D949FC-FFD3-FAA6-3066-7042074AAB2D}"/>
              </a:ext>
            </a:extLst>
          </p:cNvPr>
          <p:cNvCxnSpPr>
            <a:cxnSpLocks/>
          </p:cNvCxnSpPr>
          <p:nvPr/>
        </p:nvCxnSpPr>
        <p:spPr>
          <a:xfrm>
            <a:off x="7929840" y="4319800"/>
            <a:ext cx="0" cy="77372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箭头 20">
            <a:extLst>
              <a:ext uri="{FF2B5EF4-FFF2-40B4-BE49-F238E27FC236}">
                <a16:creationId xmlns:a16="http://schemas.microsoft.com/office/drawing/2014/main" id="{24C9FA83-35C8-E4D2-2BF8-7694B67C2A8D}"/>
              </a:ext>
            </a:extLst>
          </p:cNvPr>
          <p:cNvSpPr/>
          <p:nvPr/>
        </p:nvSpPr>
        <p:spPr>
          <a:xfrm>
            <a:off x="7929840" y="4464345"/>
            <a:ext cx="597872" cy="484632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5C1E41-ED00-16D6-285D-D857F565FDEE}"/>
              </a:ext>
            </a:extLst>
          </p:cNvPr>
          <p:cNvSpPr/>
          <p:nvPr/>
        </p:nvSpPr>
        <p:spPr>
          <a:xfrm>
            <a:off x="7603896" y="4319800"/>
            <a:ext cx="325944" cy="77372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1983535-31EE-1436-D9FE-C58E3C5BEC77}"/>
              </a:ext>
            </a:extLst>
          </p:cNvPr>
          <p:cNvSpPr/>
          <p:nvPr/>
        </p:nvSpPr>
        <p:spPr>
          <a:xfrm>
            <a:off x="7277951" y="4319799"/>
            <a:ext cx="325944" cy="77372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6296E1F-6C64-CD88-2E51-F366C54DBD7B}"/>
              </a:ext>
            </a:extLst>
          </p:cNvPr>
          <p:cNvSpPr/>
          <p:nvPr/>
        </p:nvSpPr>
        <p:spPr>
          <a:xfrm>
            <a:off x="6952006" y="4319799"/>
            <a:ext cx="325944" cy="77372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E5661A9-5B55-8BBA-4C6A-5AEF5405A700}"/>
              </a:ext>
            </a:extLst>
          </p:cNvPr>
          <p:cNvSpPr/>
          <p:nvPr/>
        </p:nvSpPr>
        <p:spPr>
          <a:xfrm>
            <a:off x="6626062" y="4319799"/>
            <a:ext cx="325944" cy="77372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577C5880-ED6F-9621-8EC5-3EC20E77633C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5835200" y="3766624"/>
            <a:ext cx="10656" cy="1697742"/>
          </a:xfrm>
          <a:prstGeom prst="line">
            <a:avLst/>
          </a:prstGeom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D0B4975-9D20-579C-8A58-91B233871DC0}"/>
              </a:ext>
            </a:extLst>
          </p:cNvPr>
          <p:cNvSpPr txBox="1"/>
          <p:nvPr/>
        </p:nvSpPr>
        <p:spPr>
          <a:xfrm>
            <a:off x="5433723" y="339729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Target</a:t>
            </a:r>
            <a:endParaRPr kumimoji="1" lang="zh-CN" altLang="en-US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FA31A589-89F3-C939-BE37-BE98460F45E6}"/>
              </a:ext>
            </a:extLst>
          </p:cNvPr>
          <p:cNvCxnSpPr>
            <a:cxnSpLocks/>
          </p:cNvCxnSpPr>
          <p:nvPr/>
        </p:nvCxnSpPr>
        <p:spPr>
          <a:xfrm>
            <a:off x="4530148" y="3918285"/>
            <a:ext cx="1271150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3FE3965C-BFEB-5472-C95F-F004EF9830D7}"/>
              </a:ext>
            </a:extLst>
          </p:cNvPr>
          <p:cNvCxnSpPr>
            <a:cxnSpLocks/>
          </p:cNvCxnSpPr>
          <p:nvPr/>
        </p:nvCxnSpPr>
        <p:spPr>
          <a:xfrm flipH="1">
            <a:off x="5825547" y="3918285"/>
            <a:ext cx="1324252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E5C3F36-0A5B-E14D-DEF2-C2B4D1EE9EBD}"/>
              </a:ext>
            </a:extLst>
          </p:cNvPr>
          <p:cNvSpPr txBox="1"/>
          <p:nvPr/>
        </p:nvSpPr>
        <p:spPr>
          <a:xfrm>
            <a:off x="4069204" y="3935814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Decrease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speed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826BB78-D970-C94E-12DB-290853EE639A}"/>
              </a:ext>
            </a:extLst>
          </p:cNvPr>
          <p:cNvSpPr txBox="1"/>
          <p:nvPr/>
        </p:nvSpPr>
        <p:spPr>
          <a:xfrm>
            <a:off x="5894546" y="393581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Increase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speed</a:t>
            </a:r>
            <a:endParaRPr kumimoji="1"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D09DFF4-1648-D5DC-4FBC-E8AFA89E667B}"/>
              </a:ext>
            </a:extLst>
          </p:cNvPr>
          <p:cNvSpPr/>
          <p:nvPr/>
        </p:nvSpPr>
        <p:spPr>
          <a:xfrm>
            <a:off x="6295763" y="4305145"/>
            <a:ext cx="325944" cy="77372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D7819EA-0289-D7F4-B134-2DF9A8EBEF3B}"/>
              </a:ext>
            </a:extLst>
          </p:cNvPr>
          <p:cNvSpPr/>
          <p:nvPr/>
        </p:nvSpPr>
        <p:spPr>
          <a:xfrm>
            <a:off x="5965464" y="4305145"/>
            <a:ext cx="325944" cy="77372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500175-3BF4-E81A-8F4E-B09DE5FE93AA}"/>
              </a:ext>
            </a:extLst>
          </p:cNvPr>
          <p:cNvSpPr txBox="1"/>
          <p:nvPr/>
        </p:nvSpPr>
        <p:spPr>
          <a:xfrm>
            <a:off x="2979315" y="5547209"/>
            <a:ext cx="5711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How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to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configure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the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target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value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5" name="图形 4" descr="问号 纯色填充">
            <a:extLst>
              <a:ext uri="{FF2B5EF4-FFF2-40B4-BE49-F238E27FC236}">
                <a16:creationId xmlns:a16="http://schemas.microsoft.com/office/drawing/2014/main" id="{C1CD4FF5-2F21-77CE-B871-1F137FA6C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9950" y="5241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7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A4C408-3D03-6955-321A-1288071D689C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Motivation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E640D8-90D5-77E0-8CCC-5E72143F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29" y="929799"/>
            <a:ext cx="5317578" cy="22206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2C4D1C-3710-1D40-ED52-1647D0A96C7C}"/>
              </a:ext>
            </a:extLst>
          </p:cNvPr>
          <p:cNvSpPr txBox="1"/>
          <p:nvPr/>
        </p:nvSpPr>
        <p:spPr>
          <a:xfrm>
            <a:off x="1571741" y="3150403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40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253C3F-E439-A384-D105-92D8C9A581E5}"/>
              </a:ext>
            </a:extLst>
          </p:cNvPr>
          <p:cNvSpPr txBox="1"/>
          <p:nvPr/>
        </p:nvSpPr>
        <p:spPr>
          <a:xfrm>
            <a:off x="6304026" y="1242524"/>
            <a:ext cx="5062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0070C0"/>
                </a:solidFill>
              </a:rPr>
              <a:t>Low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target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=&gt;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Low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bandwidth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2400" b="1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0070C0"/>
                </a:solidFill>
              </a:rPr>
              <a:t>High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target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=&gt;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High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latency</a:t>
            </a:r>
          </a:p>
        </p:txBody>
      </p:sp>
      <p:sp>
        <p:nvSpPr>
          <p:cNvPr id="9" name="框架 8">
            <a:extLst>
              <a:ext uri="{FF2B5EF4-FFF2-40B4-BE49-F238E27FC236}">
                <a16:creationId xmlns:a16="http://schemas.microsoft.com/office/drawing/2014/main" id="{1545CA78-1CF1-2302-EB57-5ED57755F417}"/>
              </a:ext>
            </a:extLst>
          </p:cNvPr>
          <p:cNvSpPr/>
          <p:nvPr/>
        </p:nvSpPr>
        <p:spPr>
          <a:xfrm>
            <a:off x="3341518" y="1087535"/>
            <a:ext cx="744928" cy="1664544"/>
          </a:xfrm>
          <a:prstGeom prst="frame">
            <a:avLst/>
          </a:prstGeom>
          <a:solidFill>
            <a:schemeClr val="accent1">
              <a:alpha val="5518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1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A4C408-3D03-6955-321A-1288071D689C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Motivation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E640D8-90D5-77E0-8CCC-5E72143F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29" y="929799"/>
            <a:ext cx="5317578" cy="22206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7A96E6-E1A0-BD0B-D5C1-F97EB8042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89" y="3625845"/>
            <a:ext cx="5317578" cy="223531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2C4D1C-3710-1D40-ED52-1647D0A96C7C}"/>
              </a:ext>
            </a:extLst>
          </p:cNvPr>
          <p:cNvSpPr txBox="1"/>
          <p:nvPr/>
        </p:nvSpPr>
        <p:spPr>
          <a:xfrm>
            <a:off x="1571741" y="3150403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/>
              <a:t>40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8FABAB-6DFD-5BE1-CCD2-67666279ECE5}"/>
              </a:ext>
            </a:extLst>
          </p:cNvPr>
          <p:cNvSpPr txBox="1"/>
          <p:nvPr/>
        </p:nvSpPr>
        <p:spPr>
          <a:xfrm>
            <a:off x="1402870" y="5847583"/>
            <a:ext cx="387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2/20/100</a:t>
            </a:r>
            <a:r>
              <a:rPr kumimoji="1" lang="zh-CN" altLang="en-US" dirty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253C3F-E439-A384-D105-92D8C9A581E5}"/>
              </a:ext>
            </a:extLst>
          </p:cNvPr>
          <p:cNvSpPr txBox="1"/>
          <p:nvPr/>
        </p:nvSpPr>
        <p:spPr>
          <a:xfrm>
            <a:off x="6304026" y="1242524"/>
            <a:ext cx="5062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0070C0"/>
                </a:solidFill>
              </a:rPr>
              <a:t>Low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target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=&gt;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Low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bandwidth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zh-CN" sz="2400" b="1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0070C0"/>
                </a:solidFill>
              </a:rPr>
              <a:t>High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target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=&gt;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High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latency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8FEA85-D6AA-84C4-99D2-D8C86822FDA1}"/>
              </a:ext>
            </a:extLst>
          </p:cNvPr>
          <p:cNvSpPr txBox="1"/>
          <p:nvPr/>
        </p:nvSpPr>
        <p:spPr>
          <a:xfrm>
            <a:off x="6304026" y="4266450"/>
            <a:ext cx="51042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0070C0"/>
                </a:solidFill>
              </a:rPr>
              <a:t>A static target does not apply </a:t>
            </a:r>
          </a:p>
          <a:p>
            <a:pPr algn="ctr"/>
            <a:r>
              <a:rPr kumimoji="1" lang="en-US" altLang="zh-CN" sz="2800" b="1" dirty="0">
                <a:solidFill>
                  <a:srgbClr val="0070C0"/>
                </a:solidFill>
              </a:rPr>
              <a:t>to all trafﬁc patterns</a:t>
            </a:r>
            <a:r>
              <a:rPr kumimoji="1" lang="zh-CN" altLang="en-US" sz="28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FCEC270B-CE27-3F85-8F54-5AC9C59F984A}"/>
              </a:ext>
            </a:extLst>
          </p:cNvPr>
          <p:cNvSpPr/>
          <p:nvPr/>
        </p:nvSpPr>
        <p:spPr>
          <a:xfrm>
            <a:off x="3341518" y="1087535"/>
            <a:ext cx="744928" cy="1664544"/>
          </a:xfrm>
          <a:prstGeom prst="frame">
            <a:avLst/>
          </a:prstGeom>
          <a:solidFill>
            <a:schemeClr val="accent1">
              <a:alpha val="5518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678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A4C408-3D03-6955-321A-1288071D689C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Motivation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258A6C-CEE3-6D46-5941-9D027D99F623}"/>
              </a:ext>
            </a:extLst>
          </p:cNvPr>
          <p:cNvSpPr txBox="1"/>
          <p:nvPr/>
        </p:nvSpPr>
        <p:spPr>
          <a:xfrm>
            <a:off x="1536899" y="948447"/>
            <a:ext cx="9118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</a:rPr>
              <a:t>Optimal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target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increases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as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the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number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of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flows</a:t>
            </a:r>
            <a:endParaRPr kumimoji="1"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6" name="框架 15">
            <a:extLst>
              <a:ext uri="{FF2B5EF4-FFF2-40B4-BE49-F238E27FC236}">
                <a16:creationId xmlns:a16="http://schemas.microsoft.com/office/drawing/2014/main" id="{DB458AC9-1253-F322-D978-E9234C4EF275}"/>
              </a:ext>
            </a:extLst>
          </p:cNvPr>
          <p:cNvSpPr/>
          <p:nvPr/>
        </p:nvSpPr>
        <p:spPr>
          <a:xfrm>
            <a:off x="6788420" y="2203066"/>
            <a:ext cx="4114800" cy="584790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A10A6B-EE2E-9F51-B6F3-A33078C21FE3}"/>
              </a:ext>
            </a:extLst>
          </p:cNvPr>
          <p:cNvSpPr txBox="1"/>
          <p:nvPr/>
        </p:nvSpPr>
        <p:spPr>
          <a:xfrm>
            <a:off x="8029263" y="2310795"/>
            <a:ext cx="12859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flows</a:t>
            </a:r>
            <a:endParaRPr kumimoji="1" lang="zh-CN" altLang="en-US" dirty="0"/>
          </a:p>
        </p:txBody>
      </p:sp>
      <p:pic>
        <p:nvPicPr>
          <p:cNvPr id="25" name="图片 24" descr="图表, 折线图&#10;&#10;描述已自动生成">
            <a:extLst>
              <a:ext uri="{FF2B5EF4-FFF2-40B4-BE49-F238E27FC236}">
                <a16:creationId xmlns:a16="http://schemas.microsoft.com/office/drawing/2014/main" id="{CD139239-775F-AF70-01C8-C57E03924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74" y="2495461"/>
            <a:ext cx="5455547" cy="273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0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A4C408-3D03-6955-321A-1288071D689C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Motivation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258A6C-CEE3-6D46-5941-9D027D99F623}"/>
              </a:ext>
            </a:extLst>
          </p:cNvPr>
          <p:cNvSpPr txBox="1"/>
          <p:nvPr/>
        </p:nvSpPr>
        <p:spPr>
          <a:xfrm>
            <a:off x="1536899" y="948447"/>
            <a:ext cx="9118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</a:rPr>
              <a:t>Optimal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target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increases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as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the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number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of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flows</a:t>
            </a:r>
            <a:endParaRPr kumimoji="1"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6" name="框架 15">
            <a:extLst>
              <a:ext uri="{FF2B5EF4-FFF2-40B4-BE49-F238E27FC236}">
                <a16:creationId xmlns:a16="http://schemas.microsoft.com/office/drawing/2014/main" id="{DB458AC9-1253-F322-D978-E9234C4EF275}"/>
              </a:ext>
            </a:extLst>
          </p:cNvPr>
          <p:cNvSpPr/>
          <p:nvPr/>
        </p:nvSpPr>
        <p:spPr>
          <a:xfrm>
            <a:off x="6788420" y="2203066"/>
            <a:ext cx="4114800" cy="584790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A10A6B-EE2E-9F51-B6F3-A33078C21FE3}"/>
              </a:ext>
            </a:extLst>
          </p:cNvPr>
          <p:cNvSpPr txBox="1"/>
          <p:nvPr/>
        </p:nvSpPr>
        <p:spPr>
          <a:xfrm>
            <a:off x="8029263" y="2310795"/>
            <a:ext cx="12859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flows</a:t>
            </a:r>
            <a:endParaRPr kumimoji="1" lang="zh-CN" altLang="en-US" dirty="0"/>
          </a:p>
        </p:txBody>
      </p:sp>
      <p:sp>
        <p:nvSpPr>
          <p:cNvPr id="18" name="框架 17">
            <a:extLst>
              <a:ext uri="{FF2B5EF4-FFF2-40B4-BE49-F238E27FC236}">
                <a16:creationId xmlns:a16="http://schemas.microsoft.com/office/drawing/2014/main" id="{51579C1F-73B7-F05F-293D-521272BB2367}"/>
              </a:ext>
            </a:extLst>
          </p:cNvPr>
          <p:cNvSpPr/>
          <p:nvPr/>
        </p:nvSpPr>
        <p:spPr>
          <a:xfrm>
            <a:off x="6788420" y="3094067"/>
            <a:ext cx="4114800" cy="584790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25" name="图片 24" descr="图表, 折线图&#10;&#10;描述已自动生成">
            <a:extLst>
              <a:ext uri="{FF2B5EF4-FFF2-40B4-BE49-F238E27FC236}">
                <a16:creationId xmlns:a16="http://schemas.microsoft.com/office/drawing/2014/main" id="{CD139239-775F-AF70-01C8-C57E03924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74" y="2495461"/>
            <a:ext cx="5455547" cy="2733091"/>
          </a:xfrm>
          <a:prstGeom prst="rect">
            <a:avLst/>
          </a:prstGeom>
        </p:spPr>
      </p:pic>
      <p:sp>
        <p:nvSpPr>
          <p:cNvPr id="26" name="右箭头 25">
            <a:extLst>
              <a:ext uri="{FF2B5EF4-FFF2-40B4-BE49-F238E27FC236}">
                <a16:creationId xmlns:a16="http://schemas.microsoft.com/office/drawing/2014/main" id="{37850E30-0E76-3583-E355-6F5D188E7DC8}"/>
              </a:ext>
            </a:extLst>
          </p:cNvPr>
          <p:cNvSpPr/>
          <p:nvPr/>
        </p:nvSpPr>
        <p:spPr>
          <a:xfrm rot="5400000">
            <a:off x="8658757" y="2698645"/>
            <a:ext cx="306211" cy="484632"/>
          </a:xfrm>
          <a:prstGeom prst="rightArrow">
            <a:avLst/>
          </a:prstGeom>
          <a:solidFill>
            <a:schemeClr val="accent1">
              <a:alpha val="5983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8EAEAF-1540-0DEF-D28A-12EB896898EE}"/>
              </a:ext>
            </a:extLst>
          </p:cNvPr>
          <p:cNvSpPr txBox="1"/>
          <p:nvPr/>
        </p:nvSpPr>
        <p:spPr>
          <a:xfrm>
            <a:off x="8200450" y="3194922"/>
            <a:ext cx="12907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28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A4C408-3D03-6955-321A-1288071D689C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Motivation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258A6C-CEE3-6D46-5941-9D027D99F623}"/>
              </a:ext>
            </a:extLst>
          </p:cNvPr>
          <p:cNvSpPr txBox="1"/>
          <p:nvPr/>
        </p:nvSpPr>
        <p:spPr>
          <a:xfrm>
            <a:off x="1536899" y="948447"/>
            <a:ext cx="9118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</a:rPr>
              <a:t>Optimal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target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increases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as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the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number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of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flows</a:t>
            </a:r>
            <a:endParaRPr kumimoji="1"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6" name="框架 15">
            <a:extLst>
              <a:ext uri="{FF2B5EF4-FFF2-40B4-BE49-F238E27FC236}">
                <a16:creationId xmlns:a16="http://schemas.microsoft.com/office/drawing/2014/main" id="{DB458AC9-1253-F322-D978-E9234C4EF275}"/>
              </a:ext>
            </a:extLst>
          </p:cNvPr>
          <p:cNvSpPr/>
          <p:nvPr/>
        </p:nvSpPr>
        <p:spPr>
          <a:xfrm>
            <a:off x="6788420" y="2203066"/>
            <a:ext cx="4114800" cy="584790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A10A6B-EE2E-9F51-B6F3-A33078C21FE3}"/>
              </a:ext>
            </a:extLst>
          </p:cNvPr>
          <p:cNvSpPr txBox="1"/>
          <p:nvPr/>
        </p:nvSpPr>
        <p:spPr>
          <a:xfrm>
            <a:off x="8029263" y="2310795"/>
            <a:ext cx="12859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flows</a:t>
            </a:r>
            <a:endParaRPr kumimoji="1" lang="zh-CN" altLang="en-US" dirty="0"/>
          </a:p>
        </p:txBody>
      </p:sp>
      <p:sp>
        <p:nvSpPr>
          <p:cNvPr id="18" name="框架 17">
            <a:extLst>
              <a:ext uri="{FF2B5EF4-FFF2-40B4-BE49-F238E27FC236}">
                <a16:creationId xmlns:a16="http://schemas.microsoft.com/office/drawing/2014/main" id="{51579C1F-73B7-F05F-293D-521272BB2367}"/>
              </a:ext>
            </a:extLst>
          </p:cNvPr>
          <p:cNvSpPr/>
          <p:nvPr/>
        </p:nvSpPr>
        <p:spPr>
          <a:xfrm>
            <a:off x="6788420" y="3094067"/>
            <a:ext cx="4114800" cy="584790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框架 19">
            <a:extLst>
              <a:ext uri="{FF2B5EF4-FFF2-40B4-BE49-F238E27FC236}">
                <a16:creationId xmlns:a16="http://schemas.microsoft.com/office/drawing/2014/main" id="{36D5D014-D8A3-78C6-A1DE-E5D7593A5B08}"/>
              </a:ext>
            </a:extLst>
          </p:cNvPr>
          <p:cNvSpPr/>
          <p:nvPr/>
        </p:nvSpPr>
        <p:spPr>
          <a:xfrm>
            <a:off x="6788420" y="3985068"/>
            <a:ext cx="4114800" cy="584790"/>
          </a:xfrm>
          <a:prstGeom prst="fram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A7F2DD6-5F3A-058A-B14F-3927164F2881}"/>
              </a:ext>
            </a:extLst>
          </p:cNvPr>
          <p:cNvSpPr txBox="1"/>
          <p:nvPr/>
        </p:nvSpPr>
        <p:spPr>
          <a:xfrm>
            <a:off x="7795692" y="4082163"/>
            <a:ext cx="21002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stability</a:t>
            </a:r>
            <a:endParaRPr kumimoji="1" lang="zh-CN" altLang="en-US" dirty="0"/>
          </a:p>
        </p:txBody>
      </p:sp>
      <p:pic>
        <p:nvPicPr>
          <p:cNvPr id="25" name="图片 24" descr="图表, 折线图&#10;&#10;描述已自动生成">
            <a:extLst>
              <a:ext uri="{FF2B5EF4-FFF2-40B4-BE49-F238E27FC236}">
                <a16:creationId xmlns:a16="http://schemas.microsoft.com/office/drawing/2014/main" id="{CD139239-775F-AF70-01C8-C57E03924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74" y="2495461"/>
            <a:ext cx="5455547" cy="2733091"/>
          </a:xfrm>
          <a:prstGeom prst="rect">
            <a:avLst/>
          </a:prstGeom>
        </p:spPr>
      </p:pic>
      <p:sp>
        <p:nvSpPr>
          <p:cNvPr id="26" name="右箭头 25">
            <a:extLst>
              <a:ext uri="{FF2B5EF4-FFF2-40B4-BE49-F238E27FC236}">
                <a16:creationId xmlns:a16="http://schemas.microsoft.com/office/drawing/2014/main" id="{37850E30-0E76-3583-E355-6F5D188E7DC8}"/>
              </a:ext>
            </a:extLst>
          </p:cNvPr>
          <p:cNvSpPr/>
          <p:nvPr/>
        </p:nvSpPr>
        <p:spPr>
          <a:xfrm rot="5400000">
            <a:off x="8658757" y="2698645"/>
            <a:ext cx="306211" cy="484632"/>
          </a:xfrm>
          <a:prstGeom prst="rightArrow">
            <a:avLst/>
          </a:prstGeom>
          <a:solidFill>
            <a:schemeClr val="accent1">
              <a:alpha val="5983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358E253E-6B37-43F2-59CA-54F51C9822F2}"/>
              </a:ext>
            </a:extLst>
          </p:cNvPr>
          <p:cNvSpPr/>
          <p:nvPr/>
        </p:nvSpPr>
        <p:spPr>
          <a:xfrm rot="5400000">
            <a:off x="8658756" y="3579012"/>
            <a:ext cx="306211" cy="484632"/>
          </a:xfrm>
          <a:prstGeom prst="rightArrow">
            <a:avLst/>
          </a:prstGeom>
          <a:solidFill>
            <a:schemeClr val="accent2">
              <a:lumMod val="75000"/>
              <a:alpha val="5983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D58AEC-DFAC-8A4E-193E-0400118A3D6C}"/>
              </a:ext>
            </a:extLst>
          </p:cNvPr>
          <p:cNvSpPr txBox="1"/>
          <p:nvPr/>
        </p:nvSpPr>
        <p:spPr>
          <a:xfrm>
            <a:off x="8200450" y="3194922"/>
            <a:ext cx="12907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96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A4C408-3D03-6955-321A-1288071D689C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Motivation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258A6C-CEE3-6D46-5941-9D027D99F623}"/>
              </a:ext>
            </a:extLst>
          </p:cNvPr>
          <p:cNvSpPr txBox="1"/>
          <p:nvPr/>
        </p:nvSpPr>
        <p:spPr>
          <a:xfrm>
            <a:off x="1536899" y="948447"/>
            <a:ext cx="9118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</a:rPr>
              <a:t>Optimal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target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increases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as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the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number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of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flows</a:t>
            </a:r>
            <a:endParaRPr kumimoji="1"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16" name="框架 15">
            <a:extLst>
              <a:ext uri="{FF2B5EF4-FFF2-40B4-BE49-F238E27FC236}">
                <a16:creationId xmlns:a16="http://schemas.microsoft.com/office/drawing/2014/main" id="{DB458AC9-1253-F322-D978-E9234C4EF275}"/>
              </a:ext>
            </a:extLst>
          </p:cNvPr>
          <p:cNvSpPr/>
          <p:nvPr/>
        </p:nvSpPr>
        <p:spPr>
          <a:xfrm>
            <a:off x="6788420" y="2203066"/>
            <a:ext cx="4114800" cy="584790"/>
          </a:xfrm>
          <a:prstGeom prst="fram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1A10A6B-EE2E-9F51-B6F3-A33078C21FE3}"/>
              </a:ext>
            </a:extLst>
          </p:cNvPr>
          <p:cNvSpPr txBox="1"/>
          <p:nvPr/>
        </p:nvSpPr>
        <p:spPr>
          <a:xfrm>
            <a:off x="8029263" y="2310795"/>
            <a:ext cx="12859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flows</a:t>
            </a:r>
            <a:endParaRPr kumimoji="1" lang="zh-CN" altLang="en-US" dirty="0"/>
          </a:p>
        </p:txBody>
      </p:sp>
      <p:sp>
        <p:nvSpPr>
          <p:cNvPr id="18" name="框架 17">
            <a:extLst>
              <a:ext uri="{FF2B5EF4-FFF2-40B4-BE49-F238E27FC236}">
                <a16:creationId xmlns:a16="http://schemas.microsoft.com/office/drawing/2014/main" id="{51579C1F-73B7-F05F-293D-521272BB2367}"/>
              </a:ext>
            </a:extLst>
          </p:cNvPr>
          <p:cNvSpPr/>
          <p:nvPr/>
        </p:nvSpPr>
        <p:spPr>
          <a:xfrm>
            <a:off x="6788420" y="3094067"/>
            <a:ext cx="4114800" cy="584790"/>
          </a:xfrm>
          <a:prstGeom prst="fram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E1DF61-8561-3E8D-34A8-EB353440C6EE}"/>
              </a:ext>
            </a:extLst>
          </p:cNvPr>
          <p:cNvSpPr txBox="1"/>
          <p:nvPr/>
        </p:nvSpPr>
        <p:spPr>
          <a:xfrm>
            <a:off x="8200450" y="3194922"/>
            <a:ext cx="12907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p:sp>
        <p:nvSpPr>
          <p:cNvPr id="20" name="框架 19">
            <a:extLst>
              <a:ext uri="{FF2B5EF4-FFF2-40B4-BE49-F238E27FC236}">
                <a16:creationId xmlns:a16="http://schemas.microsoft.com/office/drawing/2014/main" id="{36D5D014-D8A3-78C6-A1DE-E5D7593A5B08}"/>
              </a:ext>
            </a:extLst>
          </p:cNvPr>
          <p:cNvSpPr/>
          <p:nvPr/>
        </p:nvSpPr>
        <p:spPr>
          <a:xfrm>
            <a:off x="6788420" y="3985068"/>
            <a:ext cx="4114800" cy="584790"/>
          </a:xfrm>
          <a:prstGeom prst="fram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A7F2DD6-5F3A-058A-B14F-3927164F2881}"/>
              </a:ext>
            </a:extLst>
          </p:cNvPr>
          <p:cNvSpPr txBox="1"/>
          <p:nvPr/>
        </p:nvSpPr>
        <p:spPr>
          <a:xfrm>
            <a:off x="7795692" y="4082163"/>
            <a:ext cx="21002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stability</a:t>
            </a:r>
            <a:endParaRPr kumimoji="1" lang="zh-CN" altLang="en-US" dirty="0"/>
          </a:p>
        </p:txBody>
      </p:sp>
      <p:sp>
        <p:nvSpPr>
          <p:cNvPr id="22" name="框架 21">
            <a:extLst>
              <a:ext uri="{FF2B5EF4-FFF2-40B4-BE49-F238E27FC236}">
                <a16:creationId xmlns:a16="http://schemas.microsoft.com/office/drawing/2014/main" id="{6FEF2EA8-C8E7-08A7-C630-7821248B33A6}"/>
              </a:ext>
            </a:extLst>
          </p:cNvPr>
          <p:cNvSpPr/>
          <p:nvPr/>
        </p:nvSpPr>
        <p:spPr>
          <a:xfrm>
            <a:off x="6788420" y="4876069"/>
            <a:ext cx="4114800" cy="584790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42C0324-0E9F-FF96-643F-AA65C3662C8C}"/>
              </a:ext>
            </a:extLst>
          </p:cNvPr>
          <p:cNvSpPr txBox="1"/>
          <p:nvPr/>
        </p:nvSpPr>
        <p:spPr>
          <a:xfrm>
            <a:off x="6869704" y="4983798"/>
            <a:ext cx="39522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Large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headroom</a:t>
            </a:r>
            <a:endParaRPr kumimoji="1" lang="zh-CN" altLang="en-US" dirty="0"/>
          </a:p>
        </p:txBody>
      </p:sp>
      <p:pic>
        <p:nvPicPr>
          <p:cNvPr id="25" name="图片 24" descr="图表, 折线图&#10;&#10;描述已自动生成">
            <a:extLst>
              <a:ext uri="{FF2B5EF4-FFF2-40B4-BE49-F238E27FC236}">
                <a16:creationId xmlns:a16="http://schemas.microsoft.com/office/drawing/2014/main" id="{CD139239-775F-AF70-01C8-C57E03924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74" y="2495461"/>
            <a:ext cx="5455547" cy="2733091"/>
          </a:xfrm>
          <a:prstGeom prst="rect">
            <a:avLst/>
          </a:prstGeom>
        </p:spPr>
      </p:pic>
      <p:sp>
        <p:nvSpPr>
          <p:cNvPr id="26" name="右箭头 25">
            <a:extLst>
              <a:ext uri="{FF2B5EF4-FFF2-40B4-BE49-F238E27FC236}">
                <a16:creationId xmlns:a16="http://schemas.microsoft.com/office/drawing/2014/main" id="{37850E30-0E76-3583-E355-6F5D188E7DC8}"/>
              </a:ext>
            </a:extLst>
          </p:cNvPr>
          <p:cNvSpPr/>
          <p:nvPr/>
        </p:nvSpPr>
        <p:spPr>
          <a:xfrm rot="5400000">
            <a:off x="8658757" y="2698645"/>
            <a:ext cx="306211" cy="484632"/>
          </a:xfrm>
          <a:prstGeom prst="rightArrow">
            <a:avLst/>
          </a:prstGeom>
          <a:solidFill>
            <a:schemeClr val="accent1">
              <a:alpha val="5983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358E253E-6B37-43F2-59CA-54F51C9822F2}"/>
              </a:ext>
            </a:extLst>
          </p:cNvPr>
          <p:cNvSpPr/>
          <p:nvPr/>
        </p:nvSpPr>
        <p:spPr>
          <a:xfrm rot="5400000">
            <a:off x="8658756" y="3579012"/>
            <a:ext cx="306211" cy="484632"/>
          </a:xfrm>
          <a:prstGeom prst="rightArrow">
            <a:avLst/>
          </a:prstGeom>
          <a:solidFill>
            <a:schemeClr val="accent2">
              <a:lumMod val="75000"/>
              <a:alpha val="5983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CDFF4966-2497-4C6E-7298-16E62785DAAA}"/>
              </a:ext>
            </a:extLst>
          </p:cNvPr>
          <p:cNvSpPr/>
          <p:nvPr/>
        </p:nvSpPr>
        <p:spPr>
          <a:xfrm rot="5400000">
            <a:off x="8658755" y="4491282"/>
            <a:ext cx="306211" cy="484632"/>
          </a:xfrm>
          <a:prstGeom prst="rightArrow">
            <a:avLst/>
          </a:prstGeom>
          <a:solidFill>
            <a:schemeClr val="accent3">
              <a:lumMod val="75000"/>
              <a:alpha val="5983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732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A4C408-3D03-6955-321A-1288071D689C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Goal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258A6C-CEE3-6D46-5941-9D027D99F623}"/>
              </a:ext>
            </a:extLst>
          </p:cNvPr>
          <p:cNvSpPr txBox="1"/>
          <p:nvPr/>
        </p:nvSpPr>
        <p:spPr>
          <a:xfrm>
            <a:off x="884732" y="1246158"/>
            <a:ext cx="10134960" cy="4283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zh-CN" sz="3200" b="1" dirty="0">
                <a:solidFill>
                  <a:srgbClr val="0070C0"/>
                </a:solidFill>
              </a:rPr>
              <a:t>Accurate target value for RTT-based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CC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Provide the lowest target with guaranteed bandwidth</a:t>
            </a:r>
            <a:endParaRPr kumimoji="1" lang="en-US" altLang="zh-CN" sz="2000" b="1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Automatically update according to the traffic pattern </a:t>
            </a:r>
          </a:p>
          <a:p>
            <a:pPr lvl="1"/>
            <a:endParaRPr kumimoji="1" lang="en-US" altLang="zh-CN" sz="3200" dirty="0">
              <a:solidFill>
                <a:srgbClr val="0070C0"/>
              </a:solidFill>
            </a:endParaRPr>
          </a:p>
          <a:p>
            <a:r>
              <a:rPr kumimoji="1" lang="en-US" altLang="zh-CN" sz="3200" b="1" dirty="0">
                <a:solidFill>
                  <a:srgbClr val="0070C0"/>
                </a:solidFill>
              </a:rPr>
              <a:t>2.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Easy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to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deploy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No switch modification needed </a:t>
            </a:r>
          </a:p>
          <a:p>
            <a:endParaRPr kumimoji="1" lang="en-US" altLang="zh-CN" sz="3200" b="1" dirty="0">
              <a:solidFill>
                <a:srgbClr val="0070C0"/>
              </a:solidFill>
            </a:endParaRPr>
          </a:p>
          <a:p>
            <a:r>
              <a:rPr kumimoji="1" lang="en-US" altLang="zh-CN" sz="3200" b="1" dirty="0">
                <a:solidFill>
                  <a:srgbClr val="0070C0"/>
                </a:solidFill>
              </a:rPr>
              <a:t>3. Easy to configure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  </a:t>
            </a:r>
            <a:endParaRPr kumimoji="1" lang="en-US" altLang="zh-CN" sz="3200" b="1" dirty="0">
              <a:solidFill>
                <a:srgbClr val="0070C0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Few &amp;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independent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parameters</a:t>
            </a:r>
            <a:r>
              <a:rPr kumimoji="1" lang="zh-CN" altLang="en-US" sz="2000" b="1" dirty="0"/>
              <a:t> </a:t>
            </a: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0463CC21-FDD4-B223-5A3A-7940A23A1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300" y="3657600"/>
            <a:ext cx="4592392" cy="20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8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1D335F-4A4B-0639-E4F1-1F2D8D93CA8E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Background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E9E0B7-B505-E5F5-0FCC-38D3C9BD4828}"/>
              </a:ext>
            </a:extLst>
          </p:cNvPr>
          <p:cNvSpPr txBox="1"/>
          <p:nvPr/>
        </p:nvSpPr>
        <p:spPr>
          <a:xfrm>
            <a:off x="2085400" y="1164572"/>
            <a:ext cx="7473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</a:rPr>
              <a:t>Remote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Direct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Memory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Access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(RDMA)</a:t>
            </a:r>
            <a:endParaRPr kumimoji="1"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CB17B9-0400-FA22-515A-798FF9CF294B}"/>
              </a:ext>
            </a:extLst>
          </p:cNvPr>
          <p:cNvSpPr txBox="1"/>
          <p:nvPr/>
        </p:nvSpPr>
        <p:spPr>
          <a:xfrm>
            <a:off x="914300" y="2387159"/>
            <a:ext cx="666268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70C0"/>
                </a:solidFill>
              </a:rPr>
              <a:t>High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Throughput: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100Gbps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or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higher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70C0"/>
                </a:solidFill>
              </a:rPr>
              <a:t>Ultra-low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latency: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few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µs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with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rack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70C0"/>
                </a:solidFill>
              </a:rPr>
              <a:t>Low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CPU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overhead: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Offload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stacks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hardware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Avoid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memory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Bypass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local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kernel/remote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CPU.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26EE10-F682-5C73-70D2-F9AE1EAF0BCE}"/>
              </a:ext>
            </a:extLst>
          </p:cNvPr>
          <p:cNvSpPr/>
          <p:nvPr/>
        </p:nvSpPr>
        <p:spPr>
          <a:xfrm>
            <a:off x="8199605" y="2179691"/>
            <a:ext cx="2881423" cy="11376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B6BFEA-2C72-1759-92FD-09AB90BD50E7}"/>
              </a:ext>
            </a:extLst>
          </p:cNvPr>
          <p:cNvSpPr/>
          <p:nvPr/>
        </p:nvSpPr>
        <p:spPr>
          <a:xfrm>
            <a:off x="8449713" y="2858002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70F0B2-5A15-C496-FBA8-0D13E3E75AAA}"/>
              </a:ext>
            </a:extLst>
          </p:cNvPr>
          <p:cNvSpPr txBox="1"/>
          <p:nvPr/>
        </p:nvSpPr>
        <p:spPr>
          <a:xfrm>
            <a:off x="8199604" y="220249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ABCF62-03F8-5619-5D05-A15AC9F21D37}"/>
              </a:ext>
            </a:extLst>
          </p:cNvPr>
          <p:cNvSpPr txBox="1"/>
          <p:nvPr/>
        </p:nvSpPr>
        <p:spPr>
          <a:xfrm>
            <a:off x="9359099" y="24552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DMA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764CD8-BF2B-5B13-9FC8-5FC2A86660E9}"/>
              </a:ext>
            </a:extLst>
          </p:cNvPr>
          <p:cNvSpPr txBox="1"/>
          <p:nvPr/>
        </p:nvSpPr>
        <p:spPr>
          <a:xfrm>
            <a:off x="8467189" y="285624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ram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64EB12B-6774-8DB1-82A4-C1EB95C01428}"/>
              </a:ext>
            </a:extLst>
          </p:cNvPr>
          <p:cNvSpPr/>
          <p:nvPr/>
        </p:nvSpPr>
        <p:spPr>
          <a:xfrm>
            <a:off x="9355981" y="2858668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F0E538-DCB0-032A-71F8-4A9B629D4C69}"/>
              </a:ext>
            </a:extLst>
          </p:cNvPr>
          <p:cNvSpPr txBox="1"/>
          <p:nvPr/>
        </p:nvSpPr>
        <p:spPr>
          <a:xfrm>
            <a:off x="9436923" y="284740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619D0CD-9D48-52BB-53DF-D039C5F7E611}"/>
              </a:ext>
            </a:extLst>
          </p:cNvPr>
          <p:cNvSpPr/>
          <p:nvPr/>
        </p:nvSpPr>
        <p:spPr>
          <a:xfrm>
            <a:off x="10268483" y="2858002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1FAE95-19C5-A47A-6049-123A13A8E0AA}"/>
              </a:ext>
            </a:extLst>
          </p:cNvPr>
          <p:cNvSpPr txBox="1"/>
          <p:nvPr/>
        </p:nvSpPr>
        <p:spPr>
          <a:xfrm>
            <a:off x="10285959" y="285624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rnic</a:t>
            </a:r>
            <a:endParaRPr kumimoji="1" lang="zh-CN" altLang="en-US" dirty="0"/>
          </a:p>
        </p:txBody>
      </p: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E8FB5297-6336-1C1D-C05C-CBC625B3F5D8}"/>
              </a:ext>
            </a:extLst>
          </p:cNvPr>
          <p:cNvCxnSpPr>
            <a:stCxn id="15" idx="0"/>
            <a:endCxn id="14" idx="1"/>
          </p:cNvCxnSpPr>
          <p:nvPr/>
        </p:nvCxnSpPr>
        <p:spPr>
          <a:xfrm rot="5400000" flipH="1" flipV="1">
            <a:off x="8948141" y="2445283"/>
            <a:ext cx="216302" cy="605613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162A8AD7-0E87-12E0-5845-51876A59D33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>
            <a:off x="10050314" y="2639938"/>
            <a:ext cx="508316" cy="216302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A2F17A29-C9A7-ADF6-B316-8B512B4E3BBB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9175881" y="3051843"/>
            <a:ext cx="180100" cy="666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8CF9DB41-949A-FD5D-B91E-88DEDFB37002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0082149" y="3051843"/>
            <a:ext cx="186334" cy="666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CDADD36-8540-D7F1-241E-832C24F41E29}"/>
              </a:ext>
            </a:extLst>
          </p:cNvPr>
          <p:cNvSpPr/>
          <p:nvPr/>
        </p:nvSpPr>
        <p:spPr>
          <a:xfrm>
            <a:off x="8199605" y="4420774"/>
            <a:ext cx="2881423" cy="11376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DE5C859-8FED-1658-3A5C-377C083DBEEA}"/>
              </a:ext>
            </a:extLst>
          </p:cNvPr>
          <p:cNvSpPr/>
          <p:nvPr/>
        </p:nvSpPr>
        <p:spPr>
          <a:xfrm>
            <a:off x="8368771" y="4527515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99E0A0B-1632-7E09-46BC-43BB0CC6DD7F}"/>
              </a:ext>
            </a:extLst>
          </p:cNvPr>
          <p:cNvSpPr txBox="1"/>
          <p:nvPr/>
        </p:nvSpPr>
        <p:spPr>
          <a:xfrm>
            <a:off x="8199084" y="520384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1A8C9E7-C789-328E-A3C0-75516BC9BD5E}"/>
              </a:ext>
            </a:extLst>
          </p:cNvPr>
          <p:cNvSpPr txBox="1"/>
          <p:nvPr/>
        </p:nvSpPr>
        <p:spPr>
          <a:xfrm>
            <a:off x="9213314" y="495556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DMA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84E942B-E9B3-2F63-40E1-EB2C8BFEAB1B}"/>
              </a:ext>
            </a:extLst>
          </p:cNvPr>
          <p:cNvSpPr txBox="1"/>
          <p:nvPr/>
        </p:nvSpPr>
        <p:spPr>
          <a:xfrm>
            <a:off x="8386247" y="4525753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ram</a:t>
            </a:r>
            <a:endParaRPr kumimoji="1"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6374C2E-EC45-8A9C-1B39-C2538E142B53}"/>
              </a:ext>
            </a:extLst>
          </p:cNvPr>
          <p:cNvSpPr/>
          <p:nvPr/>
        </p:nvSpPr>
        <p:spPr>
          <a:xfrm>
            <a:off x="9342464" y="4530200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1A83199-1C2A-B254-8D33-7DF40B487258}"/>
              </a:ext>
            </a:extLst>
          </p:cNvPr>
          <p:cNvSpPr txBox="1"/>
          <p:nvPr/>
        </p:nvSpPr>
        <p:spPr>
          <a:xfrm>
            <a:off x="9423406" y="451893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443B8E4-894F-654F-2148-EEB6636E8D75}"/>
              </a:ext>
            </a:extLst>
          </p:cNvPr>
          <p:cNvSpPr/>
          <p:nvPr/>
        </p:nvSpPr>
        <p:spPr>
          <a:xfrm>
            <a:off x="10321635" y="4527515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DFE428B-15D3-EEEC-4A60-905DC608CBD4}"/>
              </a:ext>
            </a:extLst>
          </p:cNvPr>
          <p:cNvSpPr txBox="1"/>
          <p:nvPr/>
        </p:nvSpPr>
        <p:spPr>
          <a:xfrm>
            <a:off x="10339111" y="452575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rnic</a:t>
            </a:r>
            <a:endParaRPr kumimoji="1" lang="zh-CN" altLang="en-US" dirty="0"/>
          </a:p>
        </p:txBody>
      </p:sp>
      <p:cxnSp>
        <p:nvCxnSpPr>
          <p:cNvPr id="58" name="肘形连接符 57">
            <a:extLst>
              <a:ext uri="{FF2B5EF4-FFF2-40B4-BE49-F238E27FC236}">
                <a16:creationId xmlns:a16="http://schemas.microsoft.com/office/drawing/2014/main" id="{47C9BEF0-2F3E-B615-BC2C-7BC9D4A85B94}"/>
              </a:ext>
            </a:extLst>
          </p:cNvPr>
          <p:cNvCxnSpPr>
            <a:cxnSpLocks/>
            <a:stCxn id="51" idx="3"/>
            <a:endCxn id="56" idx="2"/>
          </p:cNvCxnSpPr>
          <p:nvPr/>
        </p:nvCxnSpPr>
        <p:spPr>
          <a:xfrm flipV="1">
            <a:off x="9904529" y="4895085"/>
            <a:ext cx="707253" cy="245146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6F8207CE-3220-143B-7EB1-C4C7D1928678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9094939" y="4721356"/>
            <a:ext cx="247525" cy="2685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A19040D7-E794-1D28-914A-073F31A276D8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10068632" y="4721356"/>
            <a:ext cx="253003" cy="2685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11EC0F8D-0A3D-3A28-0D43-F56710ECB0F1}"/>
              </a:ext>
            </a:extLst>
          </p:cNvPr>
          <p:cNvCxnSpPr>
            <a:cxnSpLocks/>
            <a:stCxn id="49" idx="2"/>
            <a:endCxn id="51" idx="1"/>
          </p:cNvCxnSpPr>
          <p:nvPr/>
        </p:nvCxnSpPr>
        <p:spPr>
          <a:xfrm rot="16200000" flipH="1">
            <a:off x="8860067" y="4786983"/>
            <a:ext cx="225035" cy="481459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B40717EC-C449-1AD2-4F6D-2065F47158D7}"/>
              </a:ext>
            </a:extLst>
          </p:cNvPr>
          <p:cNvCxnSpPr>
            <a:stCxn id="20" idx="2"/>
            <a:endCxn id="56" idx="0"/>
          </p:cNvCxnSpPr>
          <p:nvPr/>
        </p:nvCxnSpPr>
        <p:spPr>
          <a:xfrm flipH="1">
            <a:off x="10611782" y="3245683"/>
            <a:ext cx="19785" cy="128007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F2CFE93E-A6B3-45A7-3A85-75C460A6A4F7}"/>
              </a:ext>
            </a:extLst>
          </p:cNvPr>
          <p:cNvSpPr txBox="1"/>
          <p:nvPr/>
        </p:nvSpPr>
        <p:spPr>
          <a:xfrm>
            <a:off x="9039782" y="3692921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366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A4C408-3D03-6955-321A-1288071D689C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Observation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30" name="图片 29" descr="图表, 折线图&#10;&#10;描述已自动生成">
            <a:extLst>
              <a:ext uri="{FF2B5EF4-FFF2-40B4-BE49-F238E27FC236}">
                <a16:creationId xmlns:a16="http://schemas.microsoft.com/office/drawing/2014/main" id="{6B35FEC3-58B2-6238-BA09-FAC309DC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6" y="1579320"/>
            <a:ext cx="5455547" cy="2733091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99EE7EB-71A0-14C8-4976-2DBFB5C52E2A}"/>
              </a:ext>
            </a:extLst>
          </p:cNvPr>
          <p:cNvSpPr txBox="1"/>
          <p:nvPr/>
        </p:nvSpPr>
        <p:spPr>
          <a:xfrm>
            <a:off x="528855" y="924409"/>
            <a:ext cx="10981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</a:rPr>
              <a:t>Port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utilization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keeps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the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same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under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different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workloads!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6854E7B-C309-7DF7-F580-0083EF23C2FC}"/>
              </a:ext>
            </a:extLst>
          </p:cNvPr>
          <p:cNvSpPr txBox="1"/>
          <p:nvPr/>
        </p:nvSpPr>
        <p:spPr>
          <a:xfrm>
            <a:off x="2231689" y="4348426"/>
            <a:ext cx="7575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Large</a:t>
            </a:r>
            <a:r>
              <a:rPr kumimoji="1" lang="zh-CN" altLang="en-US" sz="2400" dirty="0"/>
              <a:t>                </a:t>
            </a:r>
            <a:r>
              <a:rPr kumimoji="1" lang="en-US" altLang="zh-CN" sz="2400" dirty="0"/>
              <a:t>	</a:t>
            </a:r>
            <a:r>
              <a:rPr kumimoji="1" lang="zh-CN" altLang="en-US" sz="2400" dirty="0"/>
              <a:t>   </a:t>
            </a:r>
            <a:r>
              <a:rPr kumimoji="1" lang="en-US" altLang="zh-CN" sz="2400" dirty="0"/>
              <a:t>Small</a:t>
            </a:r>
            <a:r>
              <a:rPr kumimoji="1" lang="zh-CN" altLang="en-US" sz="2400" dirty="0"/>
              <a:t>       </a:t>
            </a:r>
            <a:r>
              <a:rPr kumimoji="1" lang="en-US" altLang="zh-CN" sz="2400" dirty="0"/>
              <a:t>	</a:t>
            </a:r>
            <a:r>
              <a:rPr kumimoji="1" lang="zh-CN" altLang="en-US" sz="2400" dirty="0"/>
              <a:t>                     </a:t>
            </a:r>
            <a:r>
              <a:rPr kumimoji="1" lang="en-US" altLang="zh-CN" sz="2400" dirty="0"/>
              <a:t>Optimal</a:t>
            </a: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4B4FBAE4-6FDF-68FA-90C5-1D8DFEDCA4D3}"/>
              </a:ext>
            </a:extLst>
          </p:cNvPr>
          <p:cNvSpPr/>
          <p:nvPr/>
        </p:nvSpPr>
        <p:spPr>
          <a:xfrm>
            <a:off x="2305041" y="4835226"/>
            <a:ext cx="743491" cy="337501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971025-3BF5-15D2-CCEC-E535CECF8971}"/>
              </a:ext>
            </a:extLst>
          </p:cNvPr>
          <p:cNvSpPr txBox="1"/>
          <p:nvPr/>
        </p:nvSpPr>
        <p:spPr>
          <a:xfrm>
            <a:off x="2234576" y="5137537"/>
            <a:ext cx="7722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100%</a:t>
            </a:r>
            <a:r>
              <a:rPr kumimoji="1" lang="zh-CN" altLang="en-US" sz="2400" dirty="0"/>
              <a:t>                </a:t>
            </a:r>
            <a:r>
              <a:rPr kumimoji="1" lang="en-US" altLang="zh-CN" sz="2400" dirty="0"/>
              <a:t>	</a:t>
            </a:r>
            <a:r>
              <a:rPr kumimoji="1" lang="zh-CN" altLang="en-US" sz="2400" dirty="0"/>
              <a:t>   </a:t>
            </a:r>
            <a:r>
              <a:rPr kumimoji="1" lang="en-US" altLang="zh-CN" sz="2400" dirty="0"/>
              <a:t>~95%</a:t>
            </a:r>
            <a:r>
              <a:rPr kumimoji="1" lang="zh-CN" altLang="en-US" sz="2400" dirty="0"/>
              <a:t>       </a:t>
            </a:r>
            <a:r>
              <a:rPr kumimoji="1" lang="en-US" altLang="zh-CN" sz="2400" dirty="0"/>
              <a:t>	</a:t>
            </a:r>
            <a:r>
              <a:rPr kumimoji="1" lang="zh-CN" altLang="en-US" sz="2400" dirty="0"/>
              <a:t>                     </a:t>
            </a:r>
            <a:r>
              <a:rPr kumimoji="1" lang="en-US" altLang="zh-CN" sz="2400" dirty="0"/>
              <a:t>95%~99%</a:t>
            </a: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40BC5A09-92D9-05CF-B92F-A5AB171493BB}"/>
              </a:ext>
            </a:extLst>
          </p:cNvPr>
          <p:cNvSpPr/>
          <p:nvPr/>
        </p:nvSpPr>
        <p:spPr>
          <a:xfrm>
            <a:off x="5322713" y="4835226"/>
            <a:ext cx="743491" cy="337501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53C35CB4-0B3F-2B2D-C6AB-D2BB9A932502}"/>
              </a:ext>
            </a:extLst>
          </p:cNvPr>
          <p:cNvSpPr/>
          <p:nvPr/>
        </p:nvSpPr>
        <p:spPr>
          <a:xfrm>
            <a:off x="8920727" y="4835226"/>
            <a:ext cx="743491" cy="337501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06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A4C408-3D03-6955-321A-1288071D689C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Observation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30" name="图片 29" descr="图表, 折线图&#10;&#10;描述已自动生成">
            <a:extLst>
              <a:ext uri="{FF2B5EF4-FFF2-40B4-BE49-F238E27FC236}">
                <a16:creationId xmlns:a16="http://schemas.microsoft.com/office/drawing/2014/main" id="{6B35FEC3-58B2-6238-BA09-FAC309DC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6" y="1579320"/>
            <a:ext cx="5455547" cy="2733091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99EE7EB-71A0-14C8-4976-2DBFB5C52E2A}"/>
              </a:ext>
            </a:extLst>
          </p:cNvPr>
          <p:cNvSpPr txBox="1"/>
          <p:nvPr/>
        </p:nvSpPr>
        <p:spPr>
          <a:xfrm>
            <a:off x="528855" y="924409"/>
            <a:ext cx="10981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</a:rPr>
              <a:t>Port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utilization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keeps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the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same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under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different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workloads!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6854E7B-C309-7DF7-F580-0083EF23C2FC}"/>
              </a:ext>
            </a:extLst>
          </p:cNvPr>
          <p:cNvSpPr txBox="1"/>
          <p:nvPr/>
        </p:nvSpPr>
        <p:spPr>
          <a:xfrm>
            <a:off x="2231689" y="4348426"/>
            <a:ext cx="7575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Large</a:t>
            </a:r>
            <a:r>
              <a:rPr kumimoji="1" lang="zh-CN" altLang="en-US" sz="2400" dirty="0"/>
              <a:t>                </a:t>
            </a:r>
            <a:r>
              <a:rPr kumimoji="1" lang="en-US" altLang="zh-CN" sz="2400" dirty="0"/>
              <a:t>	</a:t>
            </a:r>
            <a:r>
              <a:rPr kumimoji="1" lang="zh-CN" altLang="en-US" sz="2400" dirty="0"/>
              <a:t>   </a:t>
            </a:r>
            <a:r>
              <a:rPr kumimoji="1" lang="en-US" altLang="zh-CN" sz="2400" dirty="0"/>
              <a:t>Small</a:t>
            </a:r>
            <a:r>
              <a:rPr kumimoji="1" lang="zh-CN" altLang="en-US" sz="2400" dirty="0"/>
              <a:t>       </a:t>
            </a:r>
            <a:r>
              <a:rPr kumimoji="1" lang="en-US" altLang="zh-CN" sz="2400" dirty="0"/>
              <a:t>	</a:t>
            </a:r>
            <a:r>
              <a:rPr kumimoji="1" lang="zh-CN" altLang="en-US" sz="2400" dirty="0"/>
              <a:t>                     </a:t>
            </a:r>
            <a:r>
              <a:rPr kumimoji="1" lang="en-US" altLang="zh-CN" sz="2400" dirty="0"/>
              <a:t>Optimal</a:t>
            </a:r>
          </a:p>
        </p:txBody>
      </p:sp>
      <p:sp>
        <p:nvSpPr>
          <p:cNvPr id="3" name="下箭头 2">
            <a:extLst>
              <a:ext uri="{FF2B5EF4-FFF2-40B4-BE49-F238E27FC236}">
                <a16:creationId xmlns:a16="http://schemas.microsoft.com/office/drawing/2014/main" id="{4B4FBAE4-6FDF-68FA-90C5-1D8DFEDCA4D3}"/>
              </a:ext>
            </a:extLst>
          </p:cNvPr>
          <p:cNvSpPr/>
          <p:nvPr/>
        </p:nvSpPr>
        <p:spPr>
          <a:xfrm>
            <a:off x="2305041" y="4835226"/>
            <a:ext cx="743491" cy="337501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B4EDE3-CF26-C924-0CE4-A01B684F8A0D}"/>
              </a:ext>
            </a:extLst>
          </p:cNvPr>
          <p:cNvSpPr txBox="1"/>
          <p:nvPr/>
        </p:nvSpPr>
        <p:spPr>
          <a:xfrm>
            <a:off x="2126226" y="5641203"/>
            <a:ext cx="8692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</a:rPr>
              <a:t>Instant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port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utilization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is a good indicator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971025-3BF5-15D2-CCEC-E535CECF8971}"/>
              </a:ext>
            </a:extLst>
          </p:cNvPr>
          <p:cNvSpPr txBox="1"/>
          <p:nvPr/>
        </p:nvSpPr>
        <p:spPr>
          <a:xfrm>
            <a:off x="2234576" y="5137537"/>
            <a:ext cx="7722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100%</a:t>
            </a:r>
            <a:r>
              <a:rPr kumimoji="1" lang="zh-CN" altLang="en-US" sz="2400" dirty="0"/>
              <a:t>                </a:t>
            </a:r>
            <a:r>
              <a:rPr kumimoji="1" lang="en-US" altLang="zh-CN" sz="2400" dirty="0"/>
              <a:t>	</a:t>
            </a:r>
            <a:r>
              <a:rPr kumimoji="1" lang="zh-CN" altLang="en-US" sz="2400" dirty="0"/>
              <a:t>   </a:t>
            </a:r>
            <a:r>
              <a:rPr kumimoji="1" lang="en-US" altLang="zh-CN" sz="2400" dirty="0"/>
              <a:t>~95%</a:t>
            </a:r>
            <a:r>
              <a:rPr kumimoji="1" lang="zh-CN" altLang="en-US" sz="2400" dirty="0"/>
              <a:t>       </a:t>
            </a:r>
            <a:r>
              <a:rPr kumimoji="1" lang="en-US" altLang="zh-CN" sz="2400" dirty="0"/>
              <a:t>	</a:t>
            </a:r>
            <a:r>
              <a:rPr kumimoji="1" lang="zh-CN" altLang="en-US" sz="2400" dirty="0"/>
              <a:t>                     </a:t>
            </a:r>
            <a:r>
              <a:rPr kumimoji="1" lang="en-US" altLang="zh-CN" sz="2400" dirty="0"/>
              <a:t>95%~99%</a:t>
            </a:r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40BC5A09-92D9-05CF-B92F-A5AB171493BB}"/>
              </a:ext>
            </a:extLst>
          </p:cNvPr>
          <p:cNvSpPr/>
          <p:nvPr/>
        </p:nvSpPr>
        <p:spPr>
          <a:xfrm>
            <a:off x="5322713" y="4835226"/>
            <a:ext cx="743491" cy="337501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53C35CB4-0B3F-2B2D-C6AB-D2BB9A932502}"/>
              </a:ext>
            </a:extLst>
          </p:cNvPr>
          <p:cNvSpPr/>
          <p:nvPr/>
        </p:nvSpPr>
        <p:spPr>
          <a:xfrm>
            <a:off x="8920727" y="4835226"/>
            <a:ext cx="743491" cy="337501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3389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ADE6D-6A1D-1DDA-70D2-63AEE4700CF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Solution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E7E930F-6018-4AC2-0BA1-70D91DA7624D}"/>
              </a:ext>
            </a:extLst>
          </p:cNvPr>
          <p:cNvSpPr txBox="1"/>
          <p:nvPr/>
        </p:nvSpPr>
        <p:spPr>
          <a:xfrm>
            <a:off x="385085" y="1582347"/>
            <a:ext cx="10981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rgbClr val="0070C0"/>
                </a:solidFill>
              </a:rPr>
              <a:t>Update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the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target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according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to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the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queue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status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68004F-6873-466C-7F8C-D64D9D5B43C7}"/>
              </a:ext>
            </a:extLst>
          </p:cNvPr>
          <p:cNvSpPr txBox="1"/>
          <p:nvPr/>
        </p:nvSpPr>
        <p:spPr>
          <a:xfrm>
            <a:off x="1975859" y="3069673"/>
            <a:ext cx="90209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b="1" dirty="0"/>
              <a:t>Port Utilization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&gt;</a:t>
            </a:r>
            <a:r>
              <a:rPr kumimoji="1" lang="zh-CN" altLang="en-US" sz="2800" b="1" dirty="0"/>
              <a:t> </a:t>
            </a:r>
            <a:r>
              <a:rPr kumimoji="1" lang="el-GR" altLang="zh-CN" sz="2800" b="1" dirty="0">
                <a:solidFill>
                  <a:srgbClr val="7030A0"/>
                </a:solidFill>
              </a:rPr>
              <a:t>η</a:t>
            </a:r>
            <a:r>
              <a:rPr kumimoji="1" lang="en-US" altLang="zh-CN" sz="2800" b="1" dirty="0"/>
              <a:t>:</a:t>
            </a:r>
            <a:r>
              <a:rPr kumimoji="1" lang="zh-CN" altLang="en-US" sz="2800" b="1" dirty="0"/>
              <a:t>   </a:t>
            </a:r>
            <a:r>
              <a:rPr kumimoji="1" lang="en-US" altLang="zh-CN" sz="2800" b="1" dirty="0"/>
              <a:t>target</a:t>
            </a:r>
          </a:p>
          <a:p>
            <a:endParaRPr kumimoji="1" lang="en-US" altLang="zh-C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b="1" dirty="0"/>
              <a:t>Port Utilization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&lt;</a:t>
            </a:r>
            <a:r>
              <a:rPr kumimoji="1" lang="zh-CN" altLang="en-US" sz="2800" b="1" dirty="0"/>
              <a:t> </a:t>
            </a:r>
            <a:r>
              <a:rPr kumimoji="1" lang="el-GR" altLang="zh-CN" sz="2800" b="1" dirty="0">
                <a:solidFill>
                  <a:srgbClr val="7030A0"/>
                </a:solidFill>
              </a:rPr>
              <a:t>η</a:t>
            </a:r>
            <a:r>
              <a:rPr kumimoji="1" lang="en-US" altLang="zh-CN" sz="2800" b="1" dirty="0"/>
              <a:t>:</a:t>
            </a:r>
            <a:r>
              <a:rPr kumimoji="1" lang="zh-CN" altLang="en-US" sz="2800" b="1" dirty="0"/>
              <a:t>  </a:t>
            </a:r>
            <a:r>
              <a:rPr kumimoji="1" lang="el-GR" altLang="zh-CN" sz="2800" b="1" dirty="0"/>
              <a:t> </a:t>
            </a:r>
            <a:r>
              <a:rPr kumimoji="1" lang="en-US" altLang="zh-CN" sz="2800" b="1" dirty="0"/>
              <a:t>target		e.g.</a:t>
            </a:r>
            <a:r>
              <a:rPr kumimoji="1" lang="zh-CN" altLang="en-US" sz="2800" b="1" dirty="0"/>
              <a:t>  </a:t>
            </a:r>
            <a:r>
              <a:rPr kumimoji="1" lang="el-GR" altLang="zh-CN" sz="2800" b="1" dirty="0">
                <a:solidFill>
                  <a:srgbClr val="7030A0"/>
                </a:solidFill>
              </a:rPr>
              <a:t>η</a:t>
            </a:r>
            <a:r>
              <a:rPr kumimoji="1" lang="en-US" altLang="zh-CN" sz="2800" b="1" dirty="0"/>
              <a:t>=99%</a:t>
            </a:r>
            <a:r>
              <a:rPr kumimoji="1" lang="zh-CN" altLang="en-US" sz="2800" b="1" dirty="0"/>
              <a:t> </a:t>
            </a:r>
            <a:endParaRPr kumimoji="1" lang="en-US" altLang="zh-CN" sz="2800" b="1" dirty="0"/>
          </a:p>
          <a:p>
            <a:endParaRPr kumimoji="1" lang="zh-CN" altLang="en-US" dirty="0"/>
          </a:p>
        </p:txBody>
      </p:sp>
      <p:pic>
        <p:nvPicPr>
          <p:cNvPr id="22" name="图形 21" descr="上升趋势 纯色填充">
            <a:extLst>
              <a:ext uri="{FF2B5EF4-FFF2-40B4-BE49-F238E27FC236}">
                <a16:creationId xmlns:a16="http://schemas.microsoft.com/office/drawing/2014/main" id="{990BB025-8CE2-2E75-CDD8-CC2F32571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2723" y="2792034"/>
            <a:ext cx="914400" cy="914400"/>
          </a:xfrm>
          <a:prstGeom prst="rect">
            <a:avLst/>
          </a:prstGeom>
        </p:spPr>
      </p:pic>
      <p:pic>
        <p:nvPicPr>
          <p:cNvPr id="24" name="图形 23" descr="下降趋势图 纯色填充">
            <a:extLst>
              <a:ext uri="{FF2B5EF4-FFF2-40B4-BE49-F238E27FC236}">
                <a16:creationId xmlns:a16="http://schemas.microsoft.com/office/drawing/2014/main" id="{F66F5FB2-70B5-4B82-429D-D09D59251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2723" y="35865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88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ADE6D-6A1D-1DDA-70D2-63AEE4700CF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Solution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E7E930F-6018-4AC2-0BA1-70D91DA7624D}"/>
              </a:ext>
            </a:extLst>
          </p:cNvPr>
          <p:cNvSpPr txBox="1"/>
          <p:nvPr/>
        </p:nvSpPr>
        <p:spPr>
          <a:xfrm>
            <a:off x="757822" y="980182"/>
            <a:ext cx="10981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solidFill>
                  <a:srgbClr val="0070C0"/>
                </a:solidFill>
              </a:rPr>
              <a:t>Challenge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#1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How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to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obtain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the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queue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status?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9A309284-E489-E00D-3918-61E9CDD65B68}"/>
              </a:ext>
            </a:extLst>
          </p:cNvPr>
          <p:cNvSpPr/>
          <p:nvPr/>
        </p:nvSpPr>
        <p:spPr>
          <a:xfrm>
            <a:off x="3242853" y="3217188"/>
            <a:ext cx="1485900" cy="83439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Switch</a:t>
            </a:r>
            <a:endParaRPr kumimoji="1" lang="zh-CN" altLang="en-US" b="1" dirty="0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8EE2AE61-A57C-E717-0760-1B5E5AEDFCC5}"/>
              </a:ext>
            </a:extLst>
          </p:cNvPr>
          <p:cNvCxnSpPr>
            <a:cxnSpLocks/>
          </p:cNvCxnSpPr>
          <p:nvPr/>
        </p:nvCxnSpPr>
        <p:spPr>
          <a:xfrm>
            <a:off x="1395903" y="3634383"/>
            <a:ext cx="184695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06DC42-F5DA-C648-3F25-93C68EA77190}"/>
              </a:ext>
            </a:extLst>
          </p:cNvPr>
          <p:cNvCxnSpPr>
            <a:cxnSpLocks/>
          </p:cNvCxnSpPr>
          <p:nvPr/>
        </p:nvCxnSpPr>
        <p:spPr>
          <a:xfrm>
            <a:off x="4728753" y="3634383"/>
            <a:ext cx="182697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弧 44">
            <a:extLst>
              <a:ext uri="{FF2B5EF4-FFF2-40B4-BE49-F238E27FC236}">
                <a16:creationId xmlns:a16="http://schemas.microsoft.com/office/drawing/2014/main" id="{F1B32AD4-44F0-6C50-160A-99BB49559174}"/>
              </a:ext>
            </a:extLst>
          </p:cNvPr>
          <p:cNvSpPr/>
          <p:nvPr/>
        </p:nvSpPr>
        <p:spPr>
          <a:xfrm rot="16200000">
            <a:off x="3370406" y="2622640"/>
            <a:ext cx="1268481" cy="1844421"/>
          </a:xfrm>
          <a:prstGeom prst="arc">
            <a:avLst>
              <a:gd name="adj1" fmla="val 17650765"/>
              <a:gd name="adj2" fmla="val 3978463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A80B4CB-BDAE-E8BF-AF4E-9E80748B1D9F}"/>
              </a:ext>
            </a:extLst>
          </p:cNvPr>
          <p:cNvSpPr txBox="1"/>
          <p:nvPr/>
        </p:nvSpPr>
        <p:spPr>
          <a:xfrm>
            <a:off x="2549665" y="2493415"/>
            <a:ext cx="3501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Queue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Length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&gt;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0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=&gt;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ECN:1</a:t>
            </a:r>
            <a:endParaRPr kumimoji="1" lang="zh-CN" altLang="en-US" sz="2000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406F55E-3DE0-1AE2-D587-FDA1622554A2}"/>
              </a:ext>
            </a:extLst>
          </p:cNvPr>
          <p:cNvSpPr txBox="1"/>
          <p:nvPr/>
        </p:nvSpPr>
        <p:spPr>
          <a:xfrm>
            <a:off x="1395903" y="5078810"/>
            <a:ext cx="7408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No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hardware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modification</a:t>
            </a:r>
          </a:p>
          <a:p>
            <a:endParaRPr kumimoji="1"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No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complicated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ECN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parameter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tunning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problem</a:t>
            </a:r>
            <a:r>
              <a:rPr kumimoji="1" lang="zh-CN" altLang="en-US" sz="2400" dirty="0"/>
              <a:t>     </a:t>
            </a: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68965B8D-460A-8408-1D89-D3A2D16A73C8}"/>
              </a:ext>
            </a:extLst>
          </p:cNvPr>
          <p:cNvSpPr/>
          <p:nvPr/>
        </p:nvSpPr>
        <p:spPr>
          <a:xfrm>
            <a:off x="6555732" y="3203340"/>
            <a:ext cx="1485900" cy="83439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Receiver</a:t>
            </a:r>
            <a:endParaRPr kumimoji="1" lang="zh-CN" altLang="en-US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2A4DE42-C825-1596-09A7-8787A76F5605}"/>
              </a:ext>
            </a:extLst>
          </p:cNvPr>
          <p:cNvSpPr txBox="1"/>
          <p:nvPr/>
        </p:nvSpPr>
        <p:spPr>
          <a:xfrm>
            <a:off x="7956980" y="3341039"/>
            <a:ext cx="275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/>
              <a:t>ECN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mark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ratio</a:t>
            </a:r>
            <a:endParaRPr kumimoji="1" lang="zh-CN" altLang="en-US" sz="28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314A93A-8208-6F03-2652-D4DB9410E3B8}"/>
              </a:ext>
            </a:extLst>
          </p:cNvPr>
          <p:cNvSpPr/>
          <p:nvPr/>
        </p:nvSpPr>
        <p:spPr>
          <a:xfrm>
            <a:off x="8023784" y="3189620"/>
            <a:ext cx="2611470" cy="889526"/>
          </a:xfrm>
          <a:prstGeom prst="ellipse">
            <a:avLst/>
          </a:prstGeom>
          <a:solidFill>
            <a:schemeClr val="accent1">
              <a:alpha val="3205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69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ADE6D-6A1D-1DDA-70D2-63AEE4700CF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Solution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406F55E-3DE0-1AE2-D587-FDA1622554A2}"/>
              </a:ext>
            </a:extLst>
          </p:cNvPr>
          <p:cNvSpPr txBox="1"/>
          <p:nvPr/>
        </p:nvSpPr>
        <p:spPr>
          <a:xfrm>
            <a:off x="1528712" y="4439968"/>
            <a:ext cx="2757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Long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Feedback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Delay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8FE0137E-0D1E-56DC-2C8D-411BA2588C61}"/>
              </a:ext>
            </a:extLst>
          </p:cNvPr>
          <p:cNvSpPr/>
          <p:nvPr/>
        </p:nvSpPr>
        <p:spPr>
          <a:xfrm>
            <a:off x="5447132" y="2542085"/>
            <a:ext cx="1485900" cy="83439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Sender</a:t>
            </a:r>
            <a:endParaRPr kumimoji="1" lang="zh-CN" altLang="en-US" b="1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0172D540-4722-465C-145E-8284C5D07D91}"/>
              </a:ext>
            </a:extLst>
          </p:cNvPr>
          <p:cNvCxnSpPr/>
          <p:nvPr/>
        </p:nvCxnSpPr>
        <p:spPr>
          <a:xfrm>
            <a:off x="5933541" y="2428616"/>
            <a:ext cx="12550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A3984A4-E063-5988-493C-43039C435D79}"/>
              </a:ext>
            </a:extLst>
          </p:cNvPr>
          <p:cNvSpPr txBox="1"/>
          <p:nvPr/>
        </p:nvSpPr>
        <p:spPr>
          <a:xfrm>
            <a:off x="5196671" y="3536214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ACK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&amp;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ECN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marking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ratio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4D226E9B-7B0E-FF16-B3D4-EFB09B509FAA}"/>
              </a:ext>
            </a:extLst>
          </p:cNvPr>
          <p:cNvCxnSpPr>
            <a:cxnSpLocks/>
          </p:cNvCxnSpPr>
          <p:nvPr/>
        </p:nvCxnSpPr>
        <p:spPr>
          <a:xfrm flipH="1">
            <a:off x="5900708" y="3492960"/>
            <a:ext cx="11948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42CED6F-0C19-CF03-62C7-DE3CD0E84F92}"/>
              </a:ext>
            </a:extLst>
          </p:cNvPr>
          <p:cNvSpPr txBox="1"/>
          <p:nvPr/>
        </p:nvSpPr>
        <p:spPr>
          <a:xfrm>
            <a:off x="5936580" y="2049321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Message</a:t>
            </a:r>
            <a:endParaRPr kumimoji="1" lang="en-US" altLang="zh-CN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88E2119-CBF2-00B8-255D-7DF7EA20AA3B}"/>
              </a:ext>
            </a:extLst>
          </p:cNvPr>
          <p:cNvSpPr txBox="1"/>
          <p:nvPr/>
        </p:nvSpPr>
        <p:spPr>
          <a:xfrm>
            <a:off x="2705911" y="2739023"/>
            <a:ext cx="2757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0070C0"/>
                </a:solidFill>
              </a:rPr>
              <a:t>Target</a:t>
            </a:r>
            <a:r>
              <a:rPr kumimoji="1" lang="zh-CN" altLang="en-US" sz="28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</a:rPr>
              <a:t>update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78A977C-F4FA-1D1F-FAB6-5E261C975321}"/>
              </a:ext>
            </a:extLst>
          </p:cNvPr>
          <p:cNvSpPr/>
          <p:nvPr/>
        </p:nvSpPr>
        <p:spPr>
          <a:xfrm>
            <a:off x="2778723" y="2579284"/>
            <a:ext cx="2611470" cy="889526"/>
          </a:xfrm>
          <a:prstGeom prst="ellipse">
            <a:avLst/>
          </a:prstGeom>
          <a:solidFill>
            <a:schemeClr val="accent1">
              <a:alpha val="3205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左弧形箭头 32">
            <a:extLst>
              <a:ext uri="{FF2B5EF4-FFF2-40B4-BE49-F238E27FC236}">
                <a16:creationId xmlns:a16="http://schemas.microsoft.com/office/drawing/2014/main" id="{5109A6EB-F1ED-C061-6D68-AE11615B62F1}"/>
              </a:ext>
            </a:extLst>
          </p:cNvPr>
          <p:cNvSpPr/>
          <p:nvPr/>
        </p:nvSpPr>
        <p:spPr>
          <a:xfrm>
            <a:off x="7184065" y="2429182"/>
            <a:ext cx="731520" cy="1216152"/>
          </a:xfrm>
          <a:prstGeom prst="curvedLeftArrow">
            <a:avLst>
              <a:gd name="adj1" fmla="val 10230"/>
              <a:gd name="adj2" fmla="val 4267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F1BEAE4-3C62-064B-AEA4-AC70F71C53EF}"/>
              </a:ext>
            </a:extLst>
          </p:cNvPr>
          <p:cNvSpPr txBox="1"/>
          <p:nvPr/>
        </p:nvSpPr>
        <p:spPr>
          <a:xfrm>
            <a:off x="7269132" y="4353126"/>
            <a:ext cx="293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Feedback</a:t>
            </a:r>
            <a:r>
              <a:rPr kumimoji="1" lang="en" altLang="zh-CN" sz="2000" b="1" dirty="0"/>
              <a:t> are separated</a:t>
            </a:r>
            <a:endParaRPr kumimoji="1" lang="zh-CN" altLang="en-US" sz="2000" b="1" dirty="0"/>
          </a:p>
        </p:txBody>
      </p:sp>
      <p:pic>
        <p:nvPicPr>
          <p:cNvPr id="38" name="图形 37" descr="服务器 纯色填充">
            <a:extLst>
              <a:ext uri="{FF2B5EF4-FFF2-40B4-BE49-F238E27FC236}">
                <a16:creationId xmlns:a16="http://schemas.microsoft.com/office/drawing/2014/main" id="{73E71F0F-BAC8-B875-A27D-B2F43FA98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8213" y="4836610"/>
            <a:ext cx="633805" cy="633805"/>
          </a:xfrm>
          <a:prstGeom prst="rect">
            <a:avLst/>
          </a:prstGeom>
        </p:spPr>
      </p:pic>
      <p:pic>
        <p:nvPicPr>
          <p:cNvPr id="40" name="图形 39" descr="服务器 纯色填充">
            <a:extLst>
              <a:ext uri="{FF2B5EF4-FFF2-40B4-BE49-F238E27FC236}">
                <a16:creationId xmlns:a16="http://schemas.microsoft.com/office/drawing/2014/main" id="{28FFFC45-E9E3-4AA7-9933-987A17E14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8213" y="5815547"/>
            <a:ext cx="633805" cy="633805"/>
          </a:xfrm>
          <a:prstGeom prst="rect">
            <a:avLst/>
          </a:prstGeom>
        </p:spPr>
      </p:pic>
      <p:pic>
        <p:nvPicPr>
          <p:cNvPr id="43" name="图形 42" descr="服务器 纯色填充">
            <a:extLst>
              <a:ext uri="{FF2B5EF4-FFF2-40B4-BE49-F238E27FC236}">
                <a16:creationId xmlns:a16="http://schemas.microsoft.com/office/drawing/2014/main" id="{676E8646-E2CC-31D4-D8D7-E5BBB381A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2349" y="5298787"/>
            <a:ext cx="633805" cy="633805"/>
          </a:xfrm>
          <a:prstGeom prst="rect">
            <a:avLst/>
          </a:prstGeom>
        </p:spPr>
      </p:pic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2F27E67-A81F-7D2E-F215-53FBD0F19A54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>
            <a:off x="7535116" y="5470415"/>
            <a:ext cx="0" cy="34513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360C87D7-8C4C-8977-3D46-3ABAC3FF3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150" y="5314092"/>
            <a:ext cx="778069" cy="620883"/>
          </a:xfrm>
          <a:prstGeom prst="rect">
            <a:avLst/>
          </a:prstGeom>
        </p:spPr>
      </p:pic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D40841D0-0321-3666-A1F9-745AC0DE613F}"/>
              </a:ext>
            </a:extLst>
          </p:cNvPr>
          <p:cNvCxnSpPr>
            <a:stCxn id="38" idx="3"/>
            <a:endCxn id="49" idx="1"/>
          </p:cNvCxnSpPr>
          <p:nvPr/>
        </p:nvCxnSpPr>
        <p:spPr>
          <a:xfrm>
            <a:off x="7852018" y="5153513"/>
            <a:ext cx="471132" cy="47102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327C6888-E2CA-0028-2BF0-E203669E3B75}"/>
              </a:ext>
            </a:extLst>
          </p:cNvPr>
          <p:cNvCxnSpPr>
            <a:cxnSpLocks/>
            <a:stCxn id="49" idx="3"/>
            <a:endCxn id="43" idx="1"/>
          </p:cNvCxnSpPr>
          <p:nvPr/>
        </p:nvCxnSpPr>
        <p:spPr>
          <a:xfrm flipV="1">
            <a:off x="9101219" y="5615690"/>
            <a:ext cx="471130" cy="88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形 58" descr="服务器 纯色填充">
            <a:extLst>
              <a:ext uri="{FF2B5EF4-FFF2-40B4-BE49-F238E27FC236}">
                <a16:creationId xmlns:a16="http://schemas.microsoft.com/office/drawing/2014/main" id="{F8B81064-6A4B-4A3A-9D3F-906E9F3B0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807" y="5316887"/>
            <a:ext cx="633805" cy="633805"/>
          </a:xfrm>
          <a:prstGeom prst="rect">
            <a:avLst/>
          </a:prstGeom>
        </p:spPr>
      </p:pic>
      <p:pic>
        <p:nvPicPr>
          <p:cNvPr id="60" name="图形 59" descr="服务器 纯色填充">
            <a:extLst>
              <a:ext uri="{FF2B5EF4-FFF2-40B4-BE49-F238E27FC236}">
                <a16:creationId xmlns:a16="http://schemas.microsoft.com/office/drawing/2014/main" id="{BE7E788C-C0BB-E90C-690E-47F39B474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2002" y="5316887"/>
            <a:ext cx="633805" cy="63380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13EC32-F983-D191-1559-2CD8CBDD3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3378200"/>
            <a:ext cx="50800" cy="10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直线连接符 1023">
            <a:extLst>
              <a:ext uri="{FF2B5EF4-FFF2-40B4-BE49-F238E27FC236}">
                <a16:creationId xmlns:a16="http://schemas.microsoft.com/office/drawing/2014/main" id="{C27C98FB-52CA-9A65-F068-E114D1D82E67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3314925" y="5633790"/>
            <a:ext cx="33707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直线连接符 1024">
            <a:extLst>
              <a:ext uri="{FF2B5EF4-FFF2-40B4-BE49-F238E27FC236}">
                <a16:creationId xmlns:a16="http://schemas.microsoft.com/office/drawing/2014/main" id="{75A9EF75-0BB3-3F9F-D9CF-AF30BF079BC1}"/>
              </a:ext>
            </a:extLst>
          </p:cNvPr>
          <p:cNvCxnSpPr>
            <a:cxnSpLocks/>
          </p:cNvCxnSpPr>
          <p:nvPr/>
        </p:nvCxnSpPr>
        <p:spPr>
          <a:xfrm flipV="1">
            <a:off x="3035811" y="5333194"/>
            <a:ext cx="173904" cy="30059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线连接符 1030">
            <a:extLst>
              <a:ext uri="{FF2B5EF4-FFF2-40B4-BE49-F238E27FC236}">
                <a16:creationId xmlns:a16="http://schemas.microsoft.com/office/drawing/2014/main" id="{FD32AB14-D780-A252-BA02-90963DF931FE}"/>
              </a:ext>
            </a:extLst>
          </p:cNvPr>
          <p:cNvCxnSpPr>
            <a:cxnSpLocks/>
          </p:cNvCxnSpPr>
          <p:nvPr/>
        </p:nvCxnSpPr>
        <p:spPr>
          <a:xfrm flipH="1" flipV="1">
            <a:off x="2909318" y="5242958"/>
            <a:ext cx="126493" cy="40713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线连接符 1036">
            <a:extLst>
              <a:ext uri="{FF2B5EF4-FFF2-40B4-BE49-F238E27FC236}">
                <a16:creationId xmlns:a16="http://schemas.microsoft.com/office/drawing/2014/main" id="{99980733-72A9-0F54-FA85-C41DB8EE89B9}"/>
              </a:ext>
            </a:extLst>
          </p:cNvPr>
          <p:cNvCxnSpPr>
            <a:cxnSpLocks/>
          </p:cNvCxnSpPr>
          <p:nvPr/>
        </p:nvCxnSpPr>
        <p:spPr>
          <a:xfrm flipV="1">
            <a:off x="2608338" y="5226482"/>
            <a:ext cx="306384" cy="65028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直线连接符 1039">
            <a:extLst>
              <a:ext uri="{FF2B5EF4-FFF2-40B4-BE49-F238E27FC236}">
                <a16:creationId xmlns:a16="http://schemas.microsoft.com/office/drawing/2014/main" id="{EA5745D9-B9EB-B54C-59E7-DC59A83FE803}"/>
              </a:ext>
            </a:extLst>
          </p:cNvPr>
          <p:cNvCxnSpPr>
            <a:cxnSpLocks/>
          </p:cNvCxnSpPr>
          <p:nvPr/>
        </p:nvCxnSpPr>
        <p:spPr>
          <a:xfrm flipH="1" flipV="1">
            <a:off x="2376471" y="5258263"/>
            <a:ext cx="238057" cy="6185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线连接符 1042">
            <a:extLst>
              <a:ext uri="{FF2B5EF4-FFF2-40B4-BE49-F238E27FC236}">
                <a16:creationId xmlns:a16="http://schemas.microsoft.com/office/drawing/2014/main" id="{4958E720-9E81-D26D-544E-F7F933363E57}"/>
              </a:ext>
            </a:extLst>
          </p:cNvPr>
          <p:cNvCxnSpPr>
            <a:cxnSpLocks/>
          </p:cNvCxnSpPr>
          <p:nvPr/>
        </p:nvCxnSpPr>
        <p:spPr>
          <a:xfrm flipV="1">
            <a:off x="2271921" y="5242958"/>
            <a:ext cx="99020" cy="40713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线连接符 1044">
            <a:extLst>
              <a:ext uri="{FF2B5EF4-FFF2-40B4-BE49-F238E27FC236}">
                <a16:creationId xmlns:a16="http://schemas.microsoft.com/office/drawing/2014/main" id="{D19ED1D4-B7A8-269F-918F-69027F1FA02E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1786612" y="5633790"/>
            <a:ext cx="484649" cy="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直线连接符 1047">
            <a:extLst>
              <a:ext uri="{FF2B5EF4-FFF2-40B4-BE49-F238E27FC236}">
                <a16:creationId xmlns:a16="http://schemas.microsoft.com/office/drawing/2014/main" id="{D0B48979-1D4B-FBE8-7E45-5103FFFAD6FB}"/>
              </a:ext>
            </a:extLst>
          </p:cNvPr>
          <p:cNvCxnSpPr>
            <a:cxnSpLocks/>
          </p:cNvCxnSpPr>
          <p:nvPr/>
        </p:nvCxnSpPr>
        <p:spPr>
          <a:xfrm flipH="1" flipV="1">
            <a:off x="3195293" y="5333194"/>
            <a:ext cx="135511" cy="30059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直线连接符 1058">
            <a:extLst>
              <a:ext uri="{FF2B5EF4-FFF2-40B4-BE49-F238E27FC236}">
                <a16:creationId xmlns:a16="http://schemas.microsoft.com/office/drawing/2014/main" id="{0F38D6AB-55CB-EC7D-D4CF-195121190E5F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7852018" y="5624534"/>
            <a:ext cx="471132" cy="5079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A5B9EBB-FB63-1C57-4156-40B021223814}"/>
              </a:ext>
            </a:extLst>
          </p:cNvPr>
          <p:cNvSpPr txBox="1"/>
          <p:nvPr/>
        </p:nvSpPr>
        <p:spPr>
          <a:xfrm>
            <a:off x="757822" y="980182"/>
            <a:ext cx="10981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solidFill>
                  <a:srgbClr val="0070C0"/>
                </a:solidFill>
              </a:rPr>
              <a:t>Challenge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#2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Where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to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update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the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target?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endParaRPr kumimoji="1" lang="en-US" altLang="zh-CN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04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ADE6D-6A1D-1DDA-70D2-63AEE4700CF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Solution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A7D11EEB-B353-9067-90B4-F1C298A75182}"/>
              </a:ext>
            </a:extLst>
          </p:cNvPr>
          <p:cNvSpPr/>
          <p:nvPr/>
        </p:nvSpPr>
        <p:spPr>
          <a:xfrm>
            <a:off x="2984667" y="3583215"/>
            <a:ext cx="1485900" cy="83439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Switch</a:t>
            </a:r>
            <a:endParaRPr kumimoji="1" lang="zh-CN" altLang="en-US" b="1" dirty="0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0D635A13-5288-CDAE-5803-86C7C0AE52C2}"/>
              </a:ext>
            </a:extLst>
          </p:cNvPr>
          <p:cNvCxnSpPr>
            <a:cxnSpLocks/>
          </p:cNvCxnSpPr>
          <p:nvPr/>
        </p:nvCxnSpPr>
        <p:spPr>
          <a:xfrm>
            <a:off x="1137717" y="4000410"/>
            <a:ext cx="184695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5883FE3-9743-0617-DF56-32B49D8349D0}"/>
              </a:ext>
            </a:extLst>
          </p:cNvPr>
          <p:cNvCxnSpPr>
            <a:cxnSpLocks/>
          </p:cNvCxnSpPr>
          <p:nvPr/>
        </p:nvCxnSpPr>
        <p:spPr>
          <a:xfrm>
            <a:off x="4470567" y="4000410"/>
            <a:ext cx="182697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弧 5">
            <a:extLst>
              <a:ext uri="{FF2B5EF4-FFF2-40B4-BE49-F238E27FC236}">
                <a16:creationId xmlns:a16="http://schemas.microsoft.com/office/drawing/2014/main" id="{B58198F1-802C-0DEA-79E6-6FEC1CD74131}"/>
              </a:ext>
            </a:extLst>
          </p:cNvPr>
          <p:cNvSpPr/>
          <p:nvPr/>
        </p:nvSpPr>
        <p:spPr>
          <a:xfrm rot="16200000">
            <a:off x="3112220" y="2988667"/>
            <a:ext cx="1268481" cy="1844421"/>
          </a:xfrm>
          <a:prstGeom prst="arc">
            <a:avLst>
              <a:gd name="adj1" fmla="val 17650765"/>
              <a:gd name="adj2" fmla="val 3978463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6A4CB8-EA03-D339-E07A-C7D0DD10B56B}"/>
              </a:ext>
            </a:extLst>
          </p:cNvPr>
          <p:cNvSpPr txBox="1"/>
          <p:nvPr/>
        </p:nvSpPr>
        <p:spPr>
          <a:xfrm>
            <a:off x="2227937" y="2873653"/>
            <a:ext cx="323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Queue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Length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&gt;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0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=&gt;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ECN:1</a:t>
            </a:r>
            <a:endParaRPr kumimoji="1" lang="zh-CN" altLang="en-US" b="1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1368AB10-F735-6888-1A2B-E104AFA61AAC}"/>
              </a:ext>
            </a:extLst>
          </p:cNvPr>
          <p:cNvSpPr/>
          <p:nvPr/>
        </p:nvSpPr>
        <p:spPr>
          <a:xfrm>
            <a:off x="6297546" y="3569367"/>
            <a:ext cx="1485900" cy="83439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Receiver</a:t>
            </a:r>
            <a:endParaRPr kumimoji="1"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4796C7-793A-E2E2-E2D7-58241BAF6187}"/>
              </a:ext>
            </a:extLst>
          </p:cNvPr>
          <p:cNvSpPr txBox="1"/>
          <p:nvPr/>
        </p:nvSpPr>
        <p:spPr>
          <a:xfrm>
            <a:off x="7926421" y="3449650"/>
            <a:ext cx="2757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/>
              <a:t>ECN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mark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ratio</a:t>
            </a:r>
          </a:p>
          <a:p>
            <a:pPr algn="ctr"/>
            <a:r>
              <a:rPr kumimoji="1" lang="en-US" altLang="zh-CN" sz="2800" b="1" dirty="0">
                <a:solidFill>
                  <a:srgbClr val="0070C0"/>
                </a:solidFill>
              </a:rPr>
              <a:t>Target</a:t>
            </a:r>
            <a:r>
              <a:rPr kumimoji="1" lang="zh-CN" altLang="en-US" sz="28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</a:rPr>
              <a:t>update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FC3E00-1D39-52E5-EF64-4FFBB36FA0B6}"/>
              </a:ext>
            </a:extLst>
          </p:cNvPr>
          <p:cNvSpPr/>
          <p:nvPr/>
        </p:nvSpPr>
        <p:spPr>
          <a:xfrm>
            <a:off x="7851462" y="3383748"/>
            <a:ext cx="2757094" cy="1161370"/>
          </a:xfrm>
          <a:prstGeom prst="ellipse">
            <a:avLst/>
          </a:prstGeom>
          <a:solidFill>
            <a:schemeClr val="accent1">
              <a:alpha val="3205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弧 14">
            <a:extLst>
              <a:ext uri="{FF2B5EF4-FFF2-40B4-BE49-F238E27FC236}">
                <a16:creationId xmlns:a16="http://schemas.microsoft.com/office/drawing/2014/main" id="{DBBAC84E-C5B9-857E-CD59-2D2ED762CD00}"/>
              </a:ext>
            </a:extLst>
          </p:cNvPr>
          <p:cNvSpPr/>
          <p:nvPr/>
        </p:nvSpPr>
        <p:spPr>
          <a:xfrm rot="10800000">
            <a:off x="890092" y="2904539"/>
            <a:ext cx="5680224" cy="1902105"/>
          </a:xfrm>
          <a:prstGeom prst="arc">
            <a:avLst>
              <a:gd name="adj1" fmla="val 11392674"/>
              <a:gd name="adj2" fmla="val 21049230"/>
            </a:avLst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B4CC07-EB70-5789-1676-837EAB854B3C}"/>
              </a:ext>
            </a:extLst>
          </p:cNvPr>
          <p:cNvSpPr txBox="1"/>
          <p:nvPr/>
        </p:nvSpPr>
        <p:spPr>
          <a:xfrm>
            <a:off x="3373394" y="4810389"/>
            <a:ext cx="94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Target</a:t>
            </a:r>
            <a:endParaRPr kumimoji="1"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A5471C-A36A-528A-F6BC-4808F0C54247}"/>
              </a:ext>
            </a:extLst>
          </p:cNvPr>
          <p:cNvSpPr txBox="1"/>
          <p:nvPr/>
        </p:nvSpPr>
        <p:spPr>
          <a:xfrm>
            <a:off x="757822" y="980182"/>
            <a:ext cx="10981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solidFill>
                  <a:srgbClr val="0070C0"/>
                </a:solidFill>
              </a:rPr>
              <a:t>Challenge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#2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Where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to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update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the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target?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endParaRPr kumimoji="1" lang="en-US" altLang="zh-CN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48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00D0F3FD-54A5-3B12-0993-5B29312F12C7}"/>
              </a:ext>
            </a:extLst>
          </p:cNvPr>
          <p:cNvSpPr/>
          <p:nvPr/>
        </p:nvSpPr>
        <p:spPr>
          <a:xfrm>
            <a:off x="1649597" y="1793729"/>
            <a:ext cx="1895703" cy="127943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Sender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(RP)</a:t>
            </a:r>
          </a:p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Window</a:t>
            </a:r>
          </a:p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Update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F53FCD63-A7F2-9FA5-5E3C-56D5FE695885}"/>
              </a:ext>
            </a:extLst>
          </p:cNvPr>
          <p:cNvSpPr/>
          <p:nvPr/>
        </p:nvSpPr>
        <p:spPr>
          <a:xfrm>
            <a:off x="4826977" y="1812413"/>
            <a:ext cx="1895703" cy="124832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Switch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(CP)</a:t>
            </a:r>
          </a:p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ECN</a:t>
            </a:r>
            <a:r>
              <a:rPr kumimoji="1" lang="zh-CN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</a:rPr>
              <a:t>Flag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3A4C116B-E85C-7D44-EEF6-B0BF9B64F28A}"/>
              </a:ext>
            </a:extLst>
          </p:cNvPr>
          <p:cNvSpPr/>
          <p:nvPr/>
        </p:nvSpPr>
        <p:spPr>
          <a:xfrm>
            <a:off x="7721614" y="1800829"/>
            <a:ext cx="2230471" cy="124832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/>
              <a:t>Receiver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(TGP)</a:t>
            </a:r>
          </a:p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Update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C5E1ED0-21B9-54B7-0F7F-5A81EE870F89}"/>
              </a:ext>
            </a:extLst>
          </p:cNvPr>
          <p:cNvCxnSpPr>
            <a:cxnSpLocks/>
          </p:cNvCxnSpPr>
          <p:nvPr/>
        </p:nvCxnSpPr>
        <p:spPr>
          <a:xfrm>
            <a:off x="3545300" y="2176020"/>
            <a:ext cx="128167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D5BF1C55-B26F-B2FD-B0E8-02402D10ED57}"/>
              </a:ext>
            </a:extLst>
          </p:cNvPr>
          <p:cNvCxnSpPr>
            <a:cxnSpLocks/>
          </p:cNvCxnSpPr>
          <p:nvPr/>
        </p:nvCxnSpPr>
        <p:spPr>
          <a:xfrm>
            <a:off x="6722680" y="2171315"/>
            <a:ext cx="99893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179EFB3-6C03-0E98-7B7B-D41C5672CDD7}"/>
              </a:ext>
            </a:extLst>
          </p:cNvPr>
          <p:cNvCxnSpPr>
            <a:cxnSpLocks/>
          </p:cNvCxnSpPr>
          <p:nvPr/>
        </p:nvCxnSpPr>
        <p:spPr>
          <a:xfrm flipH="1">
            <a:off x="6722680" y="2782483"/>
            <a:ext cx="99893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3DE9FCA-B1AC-08E8-267A-4113880203C6}"/>
              </a:ext>
            </a:extLst>
          </p:cNvPr>
          <p:cNvSpPr txBox="1"/>
          <p:nvPr/>
        </p:nvSpPr>
        <p:spPr>
          <a:xfrm>
            <a:off x="6765885" y="243657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Target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3ADE6D-6A1D-1DDA-70D2-63AEE4700CF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Overall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Design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9DBA0A-453F-2478-A389-1B4368DDC205}"/>
              </a:ext>
            </a:extLst>
          </p:cNvPr>
          <p:cNvSpPr txBox="1"/>
          <p:nvPr/>
        </p:nvSpPr>
        <p:spPr>
          <a:xfrm>
            <a:off x="3493173" y="180020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Message</a:t>
            </a:r>
            <a:endParaRPr kumimoji="1" lang="en-US" altLang="zh-CN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1F7E7D0E-0D65-49DA-D41B-77D8003032E8}"/>
              </a:ext>
            </a:extLst>
          </p:cNvPr>
          <p:cNvCxnSpPr>
            <a:cxnSpLocks/>
          </p:cNvCxnSpPr>
          <p:nvPr/>
        </p:nvCxnSpPr>
        <p:spPr>
          <a:xfrm flipH="1">
            <a:off x="3545300" y="2763799"/>
            <a:ext cx="128167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01ECE16-D760-B0A6-1021-9F64E72A75EE}"/>
              </a:ext>
            </a:extLst>
          </p:cNvPr>
          <p:cNvSpPr txBox="1"/>
          <p:nvPr/>
        </p:nvSpPr>
        <p:spPr>
          <a:xfrm>
            <a:off x="6670553" y="181293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Message</a:t>
            </a:r>
            <a:endParaRPr kumimoji="1" lang="en-US" altLang="zh-CN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46A49A3-7D00-05B5-3618-E2F520DB509D}"/>
              </a:ext>
            </a:extLst>
          </p:cNvPr>
          <p:cNvSpPr txBox="1"/>
          <p:nvPr/>
        </p:nvSpPr>
        <p:spPr>
          <a:xfrm>
            <a:off x="3619546" y="243657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Target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sp>
        <p:nvSpPr>
          <p:cNvPr id="37" name="框架 36">
            <a:extLst>
              <a:ext uri="{FF2B5EF4-FFF2-40B4-BE49-F238E27FC236}">
                <a16:creationId xmlns:a16="http://schemas.microsoft.com/office/drawing/2014/main" id="{849BE227-8E46-B556-E948-9D4739DFF7D2}"/>
              </a:ext>
            </a:extLst>
          </p:cNvPr>
          <p:cNvSpPr/>
          <p:nvPr/>
        </p:nvSpPr>
        <p:spPr>
          <a:xfrm>
            <a:off x="4619045" y="1573858"/>
            <a:ext cx="5478512" cy="1652153"/>
          </a:xfrm>
          <a:prstGeom prst="frame">
            <a:avLst>
              <a:gd name="adj1" fmla="val 4702"/>
            </a:avLst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8D5EF79-A576-D4DE-9936-B2A570A930AB}"/>
              </a:ext>
            </a:extLst>
          </p:cNvPr>
          <p:cNvSpPr txBox="1"/>
          <p:nvPr/>
        </p:nvSpPr>
        <p:spPr>
          <a:xfrm>
            <a:off x="4983270" y="1000378"/>
            <a:ext cx="480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Target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generation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module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(TGM)</a:t>
            </a:r>
            <a:endParaRPr kumimoji="1" lang="zh-CN" altLang="en-US" sz="24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A190B42-F330-D82A-D218-32C77BAB5479}"/>
              </a:ext>
            </a:extLst>
          </p:cNvPr>
          <p:cNvSpPr txBox="1"/>
          <p:nvPr/>
        </p:nvSpPr>
        <p:spPr>
          <a:xfrm>
            <a:off x="2786728" y="3905939"/>
            <a:ext cx="7001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Reaction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Point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(RP)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: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sending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hosts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Congestion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Point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(CP)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: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congested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Target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Generating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Point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(TGP)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: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receiving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host</a:t>
            </a:r>
            <a:endParaRPr kumimoji="1" lang="zh-CN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697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ADE6D-6A1D-1DDA-70D2-63AEE4700CF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RET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Congestion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Control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80ADF0-3839-1A5B-C946-40EDB50A86B9}"/>
              </a:ext>
            </a:extLst>
          </p:cNvPr>
          <p:cNvSpPr txBox="1"/>
          <p:nvPr/>
        </p:nvSpPr>
        <p:spPr>
          <a:xfrm>
            <a:off x="823013" y="1262402"/>
            <a:ext cx="10700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Reaction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Point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(RP)</a:t>
            </a:r>
            <a:r>
              <a:rPr kumimoji="1" lang="zh-CN" altLang="en-US" sz="2400" b="1" dirty="0"/>
              <a:t>  </a:t>
            </a:r>
            <a:r>
              <a:rPr kumimoji="1" lang="en-US" altLang="zh-CN" sz="2400" b="1" dirty="0"/>
              <a:t>based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SWIFT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Google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2020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0070C0"/>
                </a:solidFill>
              </a:rPr>
              <a:t>AIMD controller based on whether the measured queuing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delay exceeds  target</a:t>
            </a:r>
          </a:p>
        </p:txBody>
      </p:sp>
    </p:spTree>
    <p:extLst>
      <p:ext uri="{BB962C8B-B14F-4D97-AF65-F5344CB8AC3E}">
        <p14:creationId xmlns:p14="http://schemas.microsoft.com/office/powerpoint/2010/main" val="3884596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ADE6D-6A1D-1DDA-70D2-63AEE4700CF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RET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Congestion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Control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DFFF15-F451-09FA-4C4C-E61831A19EA0}"/>
              </a:ext>
            </a:extLst>
          </p:cNvPr>
          <p:cNvSpPr txBox="1"/>
          <p:nvPr/>
        </p:nvSpPr>
        <p:spPr>
          <a:xfrm>
            <a:off x="823013" y="2921168"/>
            <a:ext cx="10074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Congestion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Point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(CP)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0070C0"/>
                </a:solidFill>
              </a:rPr>
              <a:t>Traditional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ECN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marking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method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with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threshold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“zero”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80ADF0-3839-1A5B-C946-40EDB50A86B9}"/>
              </a:ext>
            </a:extLst>
          </p:cNvPr>
          <p:cNvSpPr txBox="1"/>
          <p:nvPr/>
        </p:nvSpPr>
        <p:spPr>
          <a:xfrm>
            <a:off x="823013" y="1262402"/>
            <a:ext cx="10700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Reaction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Point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(RP)</a:t>
            </a:r>
            <a:r>
              <a:rPr kumimoji="1" lang="zh-CN" altLang="en-US" sz="2400" b="1" dirty="0"/>
              <a:t>  </a:t>
            </a:r>
            <a:r>
              <a:rPr kumimoji="1" lang="en-US" altLang="zh-CN" sz="2400" b="1" dirty="0"/>
              <a:t>based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SWIFT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Google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2020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0070C0"/>
                </a:solidFill>
              </a:rPr>
              <a:t>AIMD controller based on whether the measured queuing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delay exceeds  target</a:t>
            </a:r>
          </a:p>
        </p:txBody>
      </p:sp>
    </p:spTree>
    <p:extLst>
      <p:ext uri="{BB962C8B-B14F-4D97-AF65-F5344CB8AC3E}">
        <p14:creationId xmlns:p14="http://schemas.microsoft.com/office/powerpoint/2010/main" val="859554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ADE6D-6A1D-1DDA-70D2-63AEE4700CF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RET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Congestion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Control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DFFF15-F451-09FA-4C4C-E61831A19EA0}"/>
              </a:ext>
            </a:extLst>
          </p:cNvPr>
          <p:cNvSpPr txBox="1"/>
          <p:nvPr/>
        </p:nvSpPr>
        <p:spPr>
          <a:xfrm>
            <a:off x="823013" y="2921168"/>
            <a:ext cx="100748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Congestion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Point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(CP)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0070C0"/>
                </a:solidFill>
              </a:rPr>
              <a:t>Traditional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ECN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marking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method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with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threshold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“zero”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FA7420-5D2F-A8D7-094C-22FEBCDB4494}"/>
              </a:ext>
            </a:extLst>
          </p:cNvPr>
          <p:cNvSpPr txBox="1"/>
          <p:nvPr/>
        </p:nvSpPr>
        <p:spPr>
          <a:xfrm>
            <a:off x="823013" y="4454675"/>
            <a:ext cx="89219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Target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Generation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Point(TGP)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0070C0"/>
                </a:solidFill>
              </a:rPr>
              <a:t>Switch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ECN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flag: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0070C0"/>
                </a:solidFill>
              </a:rPr>
              <a:t>0: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target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+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l-GR" altLang="zh-CN" sz="2000" b="1" dirty="0">
                <a:solidFill>
                  <a:srgbClr val="0070C0"/>
                </a:solidFill>
              </a:rPr>
              <a:t>δ</a:t>
            </a:r>
            <a:endParaRPr kumimoji="1" lang="en-US" altLang="zh-CN" sz="2000" b="1" dirty="0">
              <a:solidFill>
                <a:srgbClr val="0070C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0070C0"/>
                </a:solidFill>
              </a:rPr>
              <a:t>1: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target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-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(1-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l-GR" altLang="zh-CN" sz="2000" b="1" dirty="0">
                <a:solidFill>
                  <a:srgbClr val="0070C0"/>
                </a:solidFill>
              </a:rPr>
              <a:t>η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)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* </a:t>
            </a:r>
            <a:r>
              <a:rPr kumimoji="1" lang="el-GR" altLang="zh-CN" sz="2000" b="1" dirty="0">
                <a:solidFill>
                  <a:srgbClr val="0070C0"/>
                </a:solidFill>
              </a:rPr>
              <a:t>δ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                                        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e.g.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l-GR" altLang="zh-CN" sz="2000" b="1" dirty="0">
                <a:solidFill>
                  <a:srgbClr val="0070C0"/>
                </a:solidFill>
              </a:rPr>
              <a:t>η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=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99%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80ADF0-3839-1A5B-C946-40EDB50A86B9}"/>
              </a:ext>
            </a:extLst>
          </p:cNvPr>
          <p:cNvSpPr txBox="1"/>
          <p:nvPr/>
        </p:nvSpPr>
        <p:spPr>
          <a:xfrm>
            <a:off x="823013" y="1262402"/>
            <a:ext cx="10700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Reaction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Point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(RP)</a:t>
            </a:r>
            <a:r>
              <a:rPr kumimoji="1" lang="zh-CN" altLang="en-US" sz="2400" b="1" dirty="0"/>
              <a:t>  </a:t>
            </a:r>
            <a:r>
              <a:rPr kumimoji="1" lang="en-US" altLang="zh-CN" sz="2400" b="1" dirty="0"/>
              <a:t>based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SWIFT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Google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2020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0070C0"/>
                </a:solidFill>
              </a:rPr>
              <a:t>AIMD controller based on whether the measured queuing</a:t>
            </a:r>
            <a:r>
              <a:rPr kumimoji="1" lang="zh-CN" altLang="en-US" sz="20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</a:rPr>
              <a:t>delay exceeds  target</a:t>
            </a:r>
          </a:p>
        </p:txBody>
      </p:sp>
    </p:spTree>
    <p:extLst>
      <p:ext uri="{BB962C8B-B14F-4D97-AF65-F5344CB8AC3E}">
        <p14:creationId xmlns:p14="http://schemas.microsoft.com/office/powerpoint/2010/main" val="334551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1D335F-4A4B-0639-E4F1-1F2D8D93CA8E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Background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E9E0B7-B505-E5F5-0FCC-38D3C9BD4828}"/>
              </a:ext>
            </a:extLst>
          </p:cNvPr>
          <p:cNvSpPr txBox="1"/>
          <p:nvPr/>
        </p:nvSpPr>
        <p:spPr>
          <a:xfrm>
            <a:off x="2085400" y="1164572"/>
            <a:ext cx="7473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</a:rPr>
              <a:t>Remote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Direct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Memory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Access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(RDMA)</a:t>
            </a:r>
            <a:endParaRPr kumimoji="1"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CB17B9-0400-FA22-515A-798FF9CF294B}"/>
              </a:ext>
            </a:extLst>
          </p:cNvPr>
          <p:cNvSpPr txBox="1"/>
          <p:nvPr/>
        </p:nvSpPr>
        <p:spPr>
          <a:xfrm>
            <a:off x="914300" y="2387159"/>
            <a:ext cx="666268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70C0"/>
                </a:solidFill>
              </a:rPr>
              <a:t>High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Throughput: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100Gbps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or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higher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70C0"/>
                </a:solidFill>
              </a:rPr>
              <a:t>Ultra-low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latency: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few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µs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with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rack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70C0"/>
                </a:solidFill>
              </a:rPr>
              <a:t>Low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CPU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overhead: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Offload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stacks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hardware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Avoid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memory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Bypass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local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kernel/remote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CPU.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26EE10-F682-5C73-70D2-F9AE1EAF0BCE}"/>
              </a:ext>
            </a:extLst>
          </p:cNvPr>
          <p:cNvSpPr/>
          <p:nvPr/>
        </p:nvSpPr>
        <p:spPr>
          <a:xfrm>
            <a:off x="8199605" y="2179691"/>
            <a:ext cx="2881423" cy="11376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B6BFEA-2C72-1759-92FD-09AB90BD50E7}"/>
              </a:ext>
            </a:extLst>
          </p:cNvPr>
          <p:cNvSpPr/>
          <p:nvPr/>
        </p:nvSpPr>
        <p:spPr>
          <a:xfrm>
            <a:off x="8449713" y="2858002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70F0B2-5A15-C496-FBA8-0D13E3E75AAA}"/>
              </a:ext>
            </a:extLst>
          </p:cNvPr>
          <p:cNvSpPr txBox="1"/>
          <p:nvPr/>
        </p:nvSpPr>
        <p:spPr>
          <a:xfrm>
            <a:off x="8199604" y="220249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ABCF62-03F8-5619-5D05-A15AC9F21D37}"/>
              </a:ext>
            </a:extLst>
          </p:cNvPr>
          <p:cNvSpPr txBox="1"/>
          <p:nvPr/>
        </p:nvSpPr>
        <p:spPr>
          <a:xfrm>
            <a:off x="9359099" y="24552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DMA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764CD8-BF2B-5B13-9FC8-5FC2A86660E9}"/>
              </a:ext>
            </a:extLst>
          </p:cNvPr>
          <p:cNvSpPr txBox="1"/>
          <p:nvPr/>
        </p:nvSpPr>
        <p:spPr>
          <a:xfrm>
            <a:off x="8467189" y="285624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ram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64EB12B-6774-8DB1-82A4-C1EB95C01428}"/>
              </a:ext>
            </a:extLst>
          </p:cNvPr>
          <p:cNvSpPr/>
          <p:nvPr/>
        </p:nvSpPr>
        <p:spPr>
          <a:xfrm>
            <a:off x="9355981" y="2858668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F0E538-DCB0-032A-71F8-4A9B629D4C69}"/>
              </a:ext>
            </a:extLst>
          </p:cNvPr>
          <p:cNvSpPr txBox="1"/>
          <p:nvPr/>
        </p:nvSpPr>
        <p:spPr>
          <a:xfrm>
            <a:off x="9436923" y="284740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619D0CD-9D48-52BB-53DF-D039C5F7E611}"/>
              </a:ext>
            </a:extLst>
          </p:cNvPr>
          <p:cNvSpPr/>
          <p:nvPr/>
        </p:nvSpPr>
        <p:spPr>
          <a:xfrm>
            <a:off x="10268483" y="2858002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1FAE95-19C5-A47A-6049-123A13A8E0AA}"/>
              </a:ext>
            </a:extLst>
          </p:cNvPr>
          <p:cNvSpPr txBox="1"/>
          <p:nvPr/>
        </p:nvSpPr>
        <p:spPr>
          <a:xfrm>
            <a:off x="10285959" y="285624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rnic</a:t>
            </a:r>
            <a:endParaRPr kumimoji="1" lang="zh-CN" altLang="en-US" dirty="0"/>
          </a:p>
        </p:txBody>
      </p: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E8FB5297-6336-1C1D-C05C-CBC625B3F5D8}"/>
              </a:ext>
            </a:extLst>
          </p:cNvPr>
          <p:cNvCxnSpPr>
            <a:stCxn id="15" idx="0"/>
            <a:endCxn id="14" idx="1"/>
          </p:cNvCxnSpPr>
          <p:nvPr/>
        </p:nvCxnSpPr>
        <p:spPr>
          <a:xfrm rot="5400000" flipH="1" flipV="1">
            <a:off x="8948141" y="2445283"/>
            <a:ext cx="216302" cy="605613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162A8AD7-0E87-12E0-5845-51876A59D33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>
            <a:off x="10050314" y="2639938"/>
            <a:ext cx="508316" cy="216302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A2F17A29-C9A7-ADF6-B316-8B512B4E3BBB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9175881" y="3051843"/>
            <a:ext cx="180100" cy="666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8CF9DB41-949A-FD5D-B91E-88DEDFB37002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0082149" y="3051843"/>
            <a:ext cx="186334" cy="666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CDADD36-8540-D7F1-241E-832C24F41E29}"/>
              </a:ext>
            </a:extLst>
          </p:cNvPr>
          <p:cNvSpPr/>
          <p:nvPr/>
        </p:nvSpPr>
        <p:spPr>
          <a:xfrm>
            <a:off x="8199605" y="4420774"/>
            <a:ext cx="2881423" cy="11376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DE5C859-8FED-1658-3A5C-377C083DBEEA}"/>
              </a:ext>
            </a:extLst>
          </p:cNvPr>
          <p:cNvSpPr/>
          <p:nvPr/>
        </p:nvSpPr>
        <p:spPr>
          <a:xfrm>
            <a:off x="8368771" y="4527515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99E0A0B-1632-7E09-46BC-43BB0CC6DD7F}"/>
              </a:ext>
            </a:extLst>
          </p:cNvPr>
          <p:cNvSpPr txBox="1"/>
          <p:nvPr/>
        </p:nvSpPr>
        <p:spPr>
          <a:xfrm>
            <a:off x="8199084" y="520384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1A8C9E7-C789-328E-A3C0-75516BC9BD5E}"/>
              </a:ext>
            </a:extLst>
          </p:cNvPr>
          <p:cNvSpPr txBox="1"/>
          <p:nvPr/>
        </p:nvSpPr>
        <p:spPr>
          <a:xfrm>
            <a:off x="9213314" y="495556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DMA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84E942B-E9B3-2F63-40E1-EB2C8BFEAB1B}"/>
              </a:ext>
            </a:extLst>
          </p:cNvPr>
          <p:cNvSpPr txBox="1"/>
          <p:nvPr/>
        </p:nvSpPr>
        <p:spPr>
          <a:xfrm>
            <a:off x="8386247" y="4525753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ram</a:t>
            </a:r>
            <a:endParaRPr kumimoji="1"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6374C2E-EC45-8A9C-1B39-C2538E142B53}"/>
              </a:ext>
            </a:extLst>
          </p:cNvPr>
          <p:cNvSpPr/>
          <p:nvPr/>
        </p:nvSpPr>
        <p:spPr>
          <a:xfrm>
            <a:off x="9342464" y="4530200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1A83199-1C2A-B254-8D33-7DF40B487258}"/>
              </a:ext>
            </a:extLst>
          </p:cNvPr>
          <p:cNvSpPr txBox="1"/>
          <p:nvPr/>
        </p:nvSpPr>
        <p:spPr>
          <a:xfrm>
            <a:off x="9423406" y="451893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443B8E4-894F-654F-2148-EEB6636E8D75}"/>
              </a:ext>
            </a:extLst>
          </p:cNvPr>
          <p:cNvSpPr/>
          <p:nvPr/>
        </p:nvSpPr>
        <p:spPr>
          <a:xfrm>
            <a:off x="10321635" y="4527515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DFE428B-15D3-EEEC-4A60-905DC608CBD4}"/>
              </a:ext>
            </a:extLst>
          </p:cNvPr>
          <p:cNvSpPr txBox="1"/>
          <p:nvPr/>
        </p:nvSpPr>
        <p:spPr>
          <a:xfrm>
            <a:off x="10339111" y="452575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rnic</a:t>
            </a:r>
            <a:endParaRPr kumimoji="1" lang="zh-CN" altLang="en-US" dirty="0"/>
          </a:p>
        </p:txBody>
      </p:sp>
      <p:cxnSp>
        <p:nvCxnSpPr>
          <p:cNvPr id="58" name="肘形连接符 57">
            <a:extLst>
              <a:ext uri="{FF2B5EF4-FFF2-40B4-BE49-F238E27FC236}">
                <a16:creationId xmlns:a16="http://schemas.microsoft.com/office/drawing/2014/main" id="{47C9BEF0-2F3E-B615-BC2C-7BC9D4A85B94}"/>
              </a:ext>
            </a:extLst>
          </p:cNvPr>
          <p:cNvCxnSpPr>
            <a:cxnSpLocks/>
            <a:stCxn id="51" idx="3"/>
            <a:endCxn id="56" idx="2"/>
          </p:cNvCxnSpPr>
          <p:nvPr/>
        </p:nvCxnSpPr>
        <p:spPr>
          <a:xfrm flipV="1">
            <a:off x="9904529" y="4895085"/>
            <a:ext cx="707253" cy="245146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6F8207CE-3220-143B-7EB1-C4C7D1928678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9094939" y="4721356"/>
            <a:ext cx="247525" cy="2685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A19040D7-E794-1D28-914A-073F31A276D8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10068632" y="4721356"/>
            <a:ext cx="253003" cy="2685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11EC0F8D-0A3D-3A28-0D43-F56710ECB0F1}"/>
              </a:ext>
            </a:extLst>
          </p:cNvPr>
          <p:cNvCxnSpPr>
            <a:cxnSpLocks/>
            <a:stCxn id="49" idx="2"/>
            <a:endCxn id="51" idx="1"/>
          </p:cNvCxnSpPr>
          <p:nvPr/>
        </p:nvCxnSpPr>
        <p:spPr>
          <a:xfrm rot="16200000" flipH="1">
            <a:off x="8860067" y="4786983"/>
            <a:ext cx="225035" cy="481459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B40717EC-C449-1AD2-4F6D-2065F47158D7}"/>
              </a:ext>
            </a:extLst>
          </p:cNvPr>
          <p:cNvCxnSpPr>
            <a:stCxn id="20" idx="2"/>
            <a:endCxn id="56" idx="0"/>
          </p:cNvCxnSpPr>
          <p:nvPr/>
        </p:nvCxnSpPr>
        <p:spPr>
          <a:xfrm flipH="1">
            <a:off x="10611782" y="3245683"/>
            <a:ext cx="19785" cy="128007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F2CFE93E-A6B3-45A7-3A85-75C460A6A4F7}"/>
              </a:ext>
            </a:extLst>
          </p:cNvPr>
          <p:cNvSpPr txBox="1"/>
          <p:nvPr/>
        </p:nvSpPr>
        <p:spPr>
          <a:xfrm>
            <a:off x="9039782" y="3692921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E66310C-840F-4947-720B-7BCD6E2D11CF}"/>
              </a:ext>
            </a:extLst>
          </p:cNvPr>
          <p:cNvCxnSpPr/>
          <p:nvPr/>
        </p:nvCxnSpPr>
        <p:spPr>
          <a:xfrm>
            <a:off x="10082149" y="3177153"/>
            <a:ext cx="186334" cy="0"/>
          </a:xfrm>
          <a:prstGeom prst="straightConnector1">
            <a:avLst/>
          </a:prstGeom>
          <a:ln w="3175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36F7BCB-309A-FE0A-7D2B-002AB6C2B460}"/>
              </a:ext>
            </a:extLst>
          </p:cNvPr>
          <p:cNvCxnSpPr>
            <a:cxnSpLocks/>
          </p:cNvCxnSpPr>
          <p:nvPr/>
        </p:nvCxnSpPr>
        <p:spPr>
          <a:xfrm>
            <a:off x="10492854" y="3245683"/>
            <a:ext cx="0" cy="1280070"/>
          </a:xfrm>
          <a:prstGeom prst="straightConnector1">
            <a:avLst/>
          </a:prstGeom>
          <a:ln w="3175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922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ADE6D-6A1D-1DDA-70D2-63AEE4700CF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RET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Congestion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Control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FB8139E-E30D-5DC0-F713-35ABB381EEBF}"/>
              </a:ext>
            </a:extLst>
          </p:cNvPr>
          <p:cNvCxnSpPr/>
          <p:nvPr/>
        </p:nvCxnSpPr>
        <p:spPr>
          <a:xfrm>
            <a:off x="1490361" y="1264335"/>
            <a:ext cx="0" cy="1678898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16A516E-A64B-8E76-53F8-2FB793F2165A}"/>
              </a:ext>
            </a:extLst>
          </p:cNvPr>
          <p:cNvCxnSpPr>
            <a:cxnSpLocks/>
          </p:cNvCxnSpPr>
          <p:nvPr/>
        </p:nvCxnSpPr>
        <p:spPr>
          <a:xfrm flipH="1" flipV="1">
            <a:off x="1490361" y="2943233"/>
            <a:ext cx="3568842" cy="3635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11759B6-8000-19A4-B260-178E89C85CCC}"/>
              </a:ext>
            </a:extLst>
          </p:cNvPr>
          <p:cNvCxnSpPr>
            <a:cxnSpLocks/>
          </p:cNvCxnSpPr>
          <p:nvPr/>
        </p:nvCxnSpPr>
        <p:spPr>
          <a:xfrm flipH="1">
            <a:off x="1490361" y="1423978"/>
            <a:ext cx="209862" cy="4901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D080874-EAA4-558E-EB21-449B04615495}"/>
              </a:ext>
            </a:extLst>
          </p:cNvPr>
          <p:cNvCxnSpPr>
            <a:cxnSpLocks/>
          </p:cNvCxnSpPr>
          <p:nvPr/>
        </p:nvCxnSpPr>
        <p:spPr>
          <a:xfrm>
            <a:off x="1700223" y="1423978"/>
            <a:ext cx="209861" cy="6618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99A14D37-7298-3797-FF5F-011B95D33608}"/>
              </a:ext>
            </a:extLst>
          </p:cNvPr>
          <p:cNvCxnSpPr>
            <a:cxnSpLocks/>
          </p:cNvCxnSpPr>
          <p:nvPr/>
        </p:nvCxnSpPr>
        <p:spPr>
          <a:xfrm flipH="1">
            <a:off x="1910084" y="1595630"/>
            <a:ext cx="209862" cy="4901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94C66AAF-BBEF-BD3F-4308-A7E8577AE7C0}"/>
              </a:ext>
            </a:extLst>
          </p:cNvPr>
          <p:cNvCxnSpPr>
            <a:cxnSpLocks/>
          </p:cNvCxnSpPr>
          <p:nvPr/>
        </p:nvCxnSpPr>
        <p:spPr>
          <a:xfrm>
            <a:off x="2119946" y="1595630"/>
            <a:ext cx="209861" cy="6827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8AF1B55B-6057-F9E9-CD34-00E18C9CAD59}"/>
              </a:ext>
            </a:extLst>
          </p:cNvPr>
          <p:cNvCxnSpPr>
            <a:cxnSpLocks/>
          </p:cNvCxnSpPr>
          <p:nvPr/>
        </p:nvCxnSpPr>
        <p:spPr>
          <a:xfrm flipH="1">
            <a:off x="2329807" y="1831723"/>
            <a:ext cx="209862" cy="4467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C87C5A4-02B7-3EAF-C179-78ADCE6746BA}"/>
              </a:ext>
            </a:extLst>
          </p:cNvPr>
          <p:cNvCxnSpPr>
            <a:cxnSpLocks/>
          </p:cNvCxnSpPr>
          <p:nvPr/>
        </p:nvCxnSpPr>
        <p:spPr>
          <a:xfrm>
            <a:off x="2539669" y="1831723"/>
            <a:ext cx="209861" cy="6827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AB48E60-31A6-F316-B72D-C8AF9F5D126A}"/>
              </a:ext>
            </a:extLst>
          </p:cNvPr>
          <p:cNvCxnSpPr>
            <a:cxnSpLocks/>
          </p:cNvCxnSpPr>
          <p:nvPr/>
        </p:nvCxnSpPr>
        <p:spPr>
          <a:xfrm flipH="1">
            <a:off x="2749530" y="2046080"/>
            <a:ext cx="209862" cy="4901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D895F7B-B772-25F8-CFFB-44C02431E589}"/>
              </a:ext>
            </a:extLst>
          </p:cNvPr>
          <p:cNvCxnSpPr>
            <a:cxnSpLocks/>
          </p:cNvCxnSpPr>
          <p:nvPr/>
        </p:nvCxnSpPr>
        <p:spPr>
          <a:xfrm>
            <a:off x="2959392" y="2046080"/>
            <a:ext cx="209861" cy="6827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84BB1B1-1E16-2CF2-0262-DA601698D771}"/>
              </a:ext>
            </a:extLst>
          </p:cNvPr>
          <p:cNvCxnSpPr>
            <a:cxnSpLocks/>
          </p:cNvCxnSpPr>
          <p:nvPr/>
        </p:nvCxnSpPr>
        <p:spPr>
          <a:xfrm flipH="1">
            <a:off x="3169252" y="2246235"/>
            <a:ext cx="209862" cy="4901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DD2D75DD-BD5C-0897-4155-EF10AE2FC28B}"/>
              </a:ext>
            </a:extLst>
          </p:cNvPr>
          <p:cNvCxnSpPr>
            <a:cxnSpLocks/>
          </p:cNvCxnSpPr>
          <p:nvPr/>
        </p:nvCxnSpPr>
        <p:spPr>
          <a:xfrm>
            <a:off x="3379114" y="2246235"/>
            <a:ext cx="209861" cy="6827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4CA7AA0-1D35-A25D-A60B-AE68E6A55CB0}"/>
              </a:ext>
            </a:extLst>
          </p:cNvPr>
          <p:cNvCxnSpPr>
            <a:cxnSpLocks/>
          </p:cNvCxnSpPr>
          <p:nvPr/>
        </p:nvCxnSpPr>
        <p:spPr>
          <a:xfrm flipH="1">
            <a:off x="3588975" y="2454274"/>
            <a:ext cx="209862" cy="4901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9C8216A5-441B-06D2-E3B3-8351B132301B}"/>
              </a:ext>
            </a:extLst>
          </p:cNvPr>
          <p:cNvCxnSpPr>
            <a:cxnSpLocks/>
          </p:cNvCxnSpPr>
          <p:nvPr/>
        </p:nvCxnSpPr>
        <p:spPr>
          <a:xfrm>
            <a:off x="3798837" y="2454274"/>
            <a:ext cx="209861" cy="4889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3E6C2C0-3445-D373-DB3A-F1144968DEB6}"/>
              </a:ext>
            </a:extLst>
          </p:cNvPr>
          <p:cNvCxnSpPr>
            <a:cxnSpLocks/>
          </p:cNvCxnSpPr>
          <p:nvPr/>
        </p:nvCxnSpPr>
        <p:spPr>
          <a:xfrm flipH="1">
            <a:off x="4008697" y="2457909"/>
            <a:ext cx="209862" cy="4901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55351155-B1A7-8A10-A46F-AFFC10D4C65D}"/>
              </a:ext>
            </a:extLst>
          </p:cNvPr>
          <p:cNvCxnSpPr>
            <a:cxnSpLocks/>
          </p:cNvCxnSpPr>
          <p:nvPr/>
        </p:nvCxnSpPr>
        <p:spPr>
          <a:xfrm>
            <a:off x="4218559" y="2457909"/>
            <a:ext cx="209861" cy="4889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D0B1214-1C0F-9D0D-214D-B6EFA7A69133}"/>
              </a:ext>
            </a:extLst>
          </p:cNvPr>
          <p:cNvCxnSpPr>
            <a:cxnSpLocks/>
          </p:cNvCxnSpPr>
          <p:nvPr/>
        </p:nvCxnSpPr>
        <p:spPr>
          <a:xfrm flipH="1">
            <a:off x="4428420" y="2449425"/>
            <a:ext cx="209862" cy="4901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50EC898-C166-3432-4645-137BA787F22E}"/>
              </a:ext>
            </a:extLst>
          </p:cNvPr>
          <p:cNvCxnSpPr>
            <a:cxnSpLocks/>
          </p:cNvCxnSpPr>
          <p:nvPr/>
        </p:nvCxnSpPr>
        <p:spPr>
          <a:xfrm>
            <a:off x="4638282" y="2449425"/>
            <a:ext cx="209861" cy="4889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8D22CE8A-F9F4-4CF4-AE65-D8E7DA0B00BB}"/>
              </a:ext>
            </a:extLst>
          </p:cNvPr>
          <p:cNvCxnSpPr>
            <a:cxnSpLocks/>
          </p:cNvCxnSpPr>
          <p:nvPr/>
        </p:nvCxnSpPr>
        <p:spPr>
          <a:xfrm>
            <a:off x="1490361" y="1622593"/>
            <a:ext cx="2197135" cy="108308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FBFF54D9-B0FD-C2B6-23B4-6F46D51F28CD}"/>
              </a:ext>
            </a:extLst>
          </p:cNvPr>
          <p:cNvCxnSpPr>
            <a:cxnSpLocks/>
          </p:cNvCxnSpPr>
          <p:nvPr/>
        </p:nvCxnSpPr>
        <p:spPr>
          <a:xfrm flipV="1">
            <a:off x="3700315" y="2693904"/>
            <a:ext cx="1252774" cy="8484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677EE32-8029-EBEF-B022-190B36B50753}"/>
              </a:ext>
            </a:extLst>
          </p:cNvPr>
          <p:cNvSpPr txBox="1"/>
          <p:nvPr/>
        </p:nvSpPr>
        <p:spPr>
          <a:xfrm>
            <a:off x="2505111" y="295670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Time</a:t>
            </a:r>
            <a:endParaRPr kumimoji="1"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BDDB574-32B7-0D91-2D74-489E0CAD7719}"/>
              </a:ext>
            </a:extLst>
          </p:cNvPr>
          <p:cNvSpPr txBox="1"/>
          <p:nvPr/>
        </p:nvSpPr>
        <p:spPr>
          <a:xfrm rot="16200000">
            <a:off x="620697" y="194560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C75052-0B1B-392E-7B7C-C6F35F616315}"/>
              </a:ext>
            </a:extLst>
          </p:cNvPr>
          <p:cNvSpPr txBox="1"/>
          <p:nvPr/>
        </p:nvSpPr>
        <p:spPr>
          <a:xfrm>
            <a:off x="1270697" y="3858379"/>
            <a:ext cx="3079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large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target</a:t>
            </a:r>
          </a:p>
          <a:p>
            <a:pPr marL="285750" indent="-285750">
              <a:buFont typeface="Symbol" pitchFamily="2" charset="2"/>
              <a:buChar char="Þ"/>
            </a:pPr>
            <a:r>
              <a:rPr kumimoji="1" lang="zh-CN" altLang="en-US" sz="2400" dirty="0"/>
              <a:t> </a:t>
            </a:r>
            <a:r>
              <a:rPr kumimoji="1" lang="en-US" altLang="zh-CN" sz="2400" dirty="0"/>
              <a:t>high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marking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Ratio</a:t>
            </a:r>
          </a:p>
          <a:p>
            <a:pPr marL="285750" indent="-285750">
              <a:buFont typeface="Symbol" pitchFamily="2" charset="2"/>
              <a:buChar char="Þ"/>
            </a:pPr>
            <a:r>
              <a:rPr kumimoji="1" lang="zh-CN" altLang="en-US" sz="2400" dirty="0"/>
              <a:t> </a:t>
            </a:r>
            <a:r>
              <a:rPr kumimoji="1" lang="en-US" altLang="zh-CN" sz="2400" dirty="0"/>
              <a:t>target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drops</a:t>
            </a:r>
          </a:p>
          <a:p>
            <a:pPr marL="285750" indent="-285750">
              <a:buFont typeface="Symbol" pitchFamily="2" charset="2"/>
              <a:buChar char="Þ"/>
            </a:pPr>
            <a:r>
              <a:rPr kumimoji="1" lang="zh-CN" altLang="en-US" sz="2400" dirty="0"/>
              <a:t> </a:t>
            </a:r>
            <a:r>
              <a:rPr kumimoji="1" lang="en-US" altLang="zh-CN" sz="2400" dirty="0"/>
              <a:t>marking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ratio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≈</a:t>
            </a:r>
            <a:r>
              <a:rPr kumimoji="1" lang="zh-CN" altLang="en-US" sz="2400" dirty="0"/>
              <a:t> </a:t>
            </a:r>
            <a:r>
              <a:rPr kumimoji="1" lang="el-GR" altLang="zh-CN" sz="2400" dirty="0"/>
              <a:t>η</a:t>
            </a:r>
            <a:r>
              <a:rPr kumimoji="1"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8154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ADE6D-6A1D-1DDA-70D2-63AEE4700CF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RET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Congestion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Control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FB8139E-E30D-5DC0-F713-35ABB381EEBF}"/>
              </a:ext>
            </a:extLst>
          </p:cNvPr>
          <p:cNvCxnSpPr/>
          <p:nvPr/>
        </p:nvCxnSpPr>
        <p:spPr>
          <a:xfrm>
            <a:off x="1490361" y="1264335"/>
            <a:ext cx="0" cy="1678898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16A516E-A64B-8E76-53F8-2FB793F2165A}"/>
              </a:ext>
            </a:extLst>
          </p:cNvPr>
          <p:cNvCxnSpPr>
            <a:cxnSpLocks/>
          </p:cNvCxnSpPr>
          <p:nvPr/>
        </p:nvCxnSpPr>
        <p:spPr>
          <a:xfrm flipH="1" flipV="1">
            <a:off x="1490361" y="2943233"/>
            <a:ext cx="3568842" cy="3635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11759B6-8000-19A4-B260-178E89C85CCC}"/>
              </a:ext>
            </a:extLst>
          </p:cNvPr>
          <p:cNvCxnSpPr>
            <a:cxnSpLocks/>
          </p:cNvCxnSpPr>
          <p:nvPr/>
        </p:nvCxnSpPr>
        <p:spPr>
          <a:xfrm flipH="1">
            <a:off x="1490361" y="1423978"/>
            <a:ext cx="209862" cy="4901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D080874-EAA4-558E-EB21-449B04615495}"/>
              </a:ext>
            </a:extLst>
          </p:cNvPr>
          <p:cNvCxnSpPr>
            <a:cxnSpLocks/>
          </p:cNvCxnSpPr>
          <p:nvPr/>
        </p:nvCxnSpPr>
        <p:spPr>
          <a:xfrm>
            <a:off x="1700223" y="1423978"/>
            <a:ext cx="209861" cy="6618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99A14D37-7298-3797-FF5F-011B95D33608}"/>
              </a:ext>
            </a:extLst>
          </p:cNvPr>
          <p:cNvCxnSpPr>
            <a:cxnSpLocks/>
          </p:cNvCxnSpPr>
          <p:nvPr/>
        </p:nvCxnSpPr>
        <p:spPr>
          <a:xfrm flipH="1">
            <a:off x="1910084" y="1595630"/>
            <a:ext cx="209862" cy="4901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94C66AAF-BBEF-BD3F-4308-A7E8577AE7C0}"/>
              </a:ext>
            </a:extLst>
          </p:cNvPr>
          <p:cNvCxnSpPr>
            <a:cxnSpLocks/>
          </p:cNvCxnSpPr>
          <p:nvPr/>
        </p:nvCxnSpPr>
        <p:spPr>
          <a:xfrm>
            <a:off x="2119946" y="1595630"/>
            <a:ext cx="209861" cy="6827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8AF1B55B-6057-F9E9-CD34-00E18C9CAD59}"/>
              </a:ext>
            </a:extLst>
          </p:cNvPr>
          <p:cNvCxnSpPr>
            <a:cxnSpLocks/>
          </p:cNvCxnSpPr>
          <p:nvPr/>
        </p:nvCxnSpPr>
        <p:spPr>
          <a:xfrm flipH="1">
            <a:off x="2329807" y="1831723"/>
            <a:ext cx="209862" cy="4467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C87C5A4-02B7-3EAF-C179-78ADCE6746BA}"/>
              </a:ext>
            </a:extLst>
          </p:cNvPr>
          <p:cNvCxnSpPr>
            <a:cxnSpLocks/>
          </p:cNvCxnSpPr>
          <p:nvPr/>
        </p:nvCxnSpPr>
        <p:spPr>
          <a:xfrm>
            <a:off x="2539669" y="1831723"/>
            <a:ext cx="209861" cy="6827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AB48E60-31A6-F316-B72D-C8AF9F5D126A}"/>
              </a:ext>
            </a:extLst>
          </p:cNvPr>
          <p:cNvCxnSpPr>
            <a:cxnSpLocks/>
          </p:cNvCxnSpPr>
          <p:nvPr/>
        </p:nvCxnSpPr>
        <p:spPr>
          <a:xfrm flipH="1">
            <a:off x="2749530" y="2046080"/>
            <a:ext cx="209862" cy="4901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D895F7B-B772-25F8-CFFB-44C02431E589}"/>
              </a:ext>
            </a:extLst>
          </p:cNvPr>
          <p:cNvCxnSpPr>
            <a:cxnSpLocks/>
          </p:cNvCxnSpPr>
          <p:nvPr/>
        </p:nvCxnSpPr>
        <p:spPr>
          <a:xfrm>
            <a:off x="2959392" y="2046080"/>
            <a:ext cx="209861" cy="6827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B84BB1B1-1E16-2CF2-0262-DA601698D771}"/>
              </a:ext>
            </a:extLst>
          </p:cNvPr>
          <p:cNvCxnSpPr>
            <a:cxnSpLocks/>
          </p:cNvCxnSpPr>
          <p:nvPr/>
        </p:nvCxnSpPr>
        <p:spPr>
          <a:xfrm flipH="1">
            <a:off x="3169252" y="2246235"/>
            <a:ext cx="209862" cy="4901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DD2D75DD-BD5C-0897-4155-EF10AE2FC28B}"/>
              </a:ext>
            </a:extLst>
          </p:cNvPr>
          <p:cNvCxnSpPr>
            <a:cxnSpLocks/>
          </p:cNvCxnSpPr>
          <p:nvPr/>
        </p:nvCxnSpPr>
        <p:spPr>
          <a:xfrm>
            <a:off x="3379114" y="2246235"/>
            <a:ext cx="209861" cy="6827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4CA7AA0-1D35-A25D-A60B-AE68E6A55CB0}"/>
              </a:ext>
            </a:extLst>
          </p:cNvPr>
          <p:cNvCxnSpPr>
            <a:cxnSpLocks/>
          </p:cNvCxnSpPr>
          <p:nvPr/>
        </p:nvCxnSpPr>
        <p:spPr>
          <a:xfrm flipH="1">
            <a:off x="3588975" y="2454274"/>
            <a:ext cx="209862" cy="4901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9C8216A5-441B-06D2-E3B3-8351B132301B}"/>
              </a:ext>
            </a:extLst>
          </p:cNvPr>
          <p:cNvCxnSpPr>
            <a:cxnSpLocks/>
          </p:cNvCxnSpPr>
          <p:nvPr/>
        </p:nvCxnSpPr>
        <p:spPr>
          <a:xfrm>
            <a:off x="3798837" y="2454274"/>
            <a:ext cx="209861" cy="4889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3E6C2C0-3445-D373-DB3A-F1144968DEB6}"/>
              </a:ext>
            </a:extLst>
          </p:cNvPr>
          <p:cNvCxnSpPr>
            <a:cxnSpLocks/>
          </p:cNvCxnSpPr>
          <p:nvPr/>
        </p:nvCxnSpPr>
        <p:spPr>
          <a:xfrm flipH="1">
            <a:off x="4008697" y="2457909"/>
            <a:ext cx="209862" cy="4901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55351155-B1A7-8A10-A46F-AFFC10D4C65D}"/>
              </a:ext>
            </a:extLst>
          </p:cNvPr>
          <p:cNvCxnSpPr>
            <a:cxnSpLocks/>
          </p:cNvCxnSpPr>
          <p:nvPr/>
        </p:nvCxnSpPr>
        <p:spPr>
          <a:xfrm>
            <a:off x="4218559" y="2457909"/>
            <a:ext cx="209861" cy="4889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1D0B1214-1C0F-9D0D-214D-B6EFA7A69133}"/>
              </a:ext>
            </a:extLst>
          </p:cNvPr>
          <p:cNvCxnSpPr>
            <a:cxnSpLocks/>
          </p:cNvCxnSpPr>
          <p:nvPr/>
        </p:nvCxnSpPr>
        <p:spPr>
          <a:xfrm flipH="1">
            <a:off x="4428420" y="2449425"/>
            <a:ext cx="209862" cy="4901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E50EC898-C166-3432-4645-137BA787F22E}"/>
              </a:ext>
            </a:extLst>
          </p:cNvPr>
          <p:cNvCxnSpPr>
            <a:cxnSpLocks/>
          </p:cNvCxnSpPr>
          <p:nvPr/>
        </p:nvCxnSpPr>
        <p:spPr>
          <a:xfrm>
            <a:off x="4638282" y="2449425"/>
            <a:ext cx="209861" cy="4889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8D22CE8A-F9F4-4CF4-AE65-D8E7DA0B00BB}"/>
              </a:ext>
            </a:extLst>
          </p:cNvPr>
          <p:cNvCxnSpPr>
            <a:cxnSpLocks/>
          </p:cNvCxnSpPr>
          <p:nvPr/>
        </p:nvCxnSpPr>
        <p:spPr>
          <a:xfrm>
            <a:off x="1490361" y="1622593"/>
            <a:ext cx="2197135" cy="108308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FBFF54D9-B0FD-C2B6-23B4-6F46D51F28CD}"/>
              </a:ext>
            </a:extLst>
          </p:cNvPr>
          <p:cNvCxnSpPr>
            <a:cxnSpLocks/>
          </p:cNvCxnSpPr>
          <p:nvPr/>
        </p:nvCxnSpPr>
        <p:spPr>
          <a:xfrm flipV="1">
            <a:off x="3700315" y="2693904"/>
            <a:ext cx="1252774" cy="8484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7126B25D-70B6-7390-12F3-6CE957B281A6}"/>
              </a:ext>
            </a:extLst>
          </p:cNvPr>
          <p:cNvCxnSpPr/>
          <p:nvPr/>
        </p:nvCxnSpPr>
        <p:spPr>
          <a:xfrm>
            <a:off x="6922935" y="1333872"/>
            <a:ext cx="0" cy="1678898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3F3F4C0B-AE3C-5004-E6C8-92837BACE1C2}"/>
              </a:ext>
            </a:extLst>
          </p:cNvPr>
          <p:cNvCxnSpPr>
            <a:cxnSpLocks/>
          </p:cNvCxnSpPr>
          <p:nvPr/>
        </p:nvCxnSpPr>
        <p:spPr>
          <a:xfrm flipH="1" flipV="1">
            <a:off x="6922935" y="3012770"/>
            <a:ext cx="3568842" cy="3635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132871B7-6A44-2A1C-5DC2-0E96F77BE144}"/>
              </a:ext>
            </a:extLst>
          </p:cNvPr>
          <p:cNvCxnSpPr>
            <a:cxnSpLocks/>
          </p:cNvCxnSpPr>
          <p:nvPr/>
        </p:nvCxnSpPr>
        <p:spPr>
          <a:xfrm flipH="1">
            <a:off x="9021549" y="2523811"/>
            <a:ext cx="209862" cy="4901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B73614A5-4665-F5D7-519B-7FEE0512BB8D}"/>
              </a:ext>
            </a:extLst>
          </p:cNvPr>
          <p:cNvCxnSpPr>
            <a:cxnSpLocks/>
          </p:cNvCxnSpPr>
          <p:nvPr/>
        </p:nvCxnSpPr>
        <p:spPr>
          <a:xfrm>
            <a:off x="9231411" y="2523811"/>
            <a:ext cx="209861" cy="4889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EFF8D18-9C15-F569-83AA-75E6B8FE2AAC}"/>
              </a:ext>
            </a:extLst>
          </p:cNvPr>
          <p:cNvCxnSpPr>
            <a:cxnSpLocks/>
          </p:cNvCxnSpPr>
          <p:nvPr/>
        </p:nvCxnSpPr>
        <p:spPr>
          <a:xfrm flipH="1">
            <a:off x="9441271" y="2527446"/>
            <a:ext cx="209862" cy="4901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FC77F675-34B9-D226-B5A0-0E70E640F947}"/>
              </a:ext>
            </a:extLst>
          </p:cNvPr>
          <p:cNvCxnSpPr>
            <a:cxnSpLocks/>
          </p:cNvCxnSpPr>
          <p:nvPr/>
        </p:nvCxnSpPr>
        <p:spPr>
          <a:xfrm>
            <a:off x="9651133" y="2527446"/>
            <a:ext cx="209861" cy="4889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83783FCB-9176-E04B-846E-36F73CE7326D}"/>
              </a:ext>
            </a:extLst>
          </p:cNvPr>
          <p:cNvCxnSpPr>
            <a:cxnSpLocks/>
          </p:cNvCxnSpPr>
          <p:nvPr/>
        </p:nvCxnSpPr>
        <p:spPr>
          <a:xfrm flipH="1">
            <a:off x="9860994" y="2518962"/>
            <a:ext cx="209862" cy="4901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D7110339-8DA0-2376-9D43-05BAB53D8A3A}"/>
              </a:ext>
            </a:extLst>
          </p:cNvPr>
          <p:cNvCxnSpPr>
            <a:cxnSpLocks/>
          </p:cNvCxnSpPr>
          <p:nvPr/>
        </p:nvCxnSpPr>
        <p:spPr>
          <a:xfrm>
            <a:off x="10070856" y="2518962"/>
            <a:ext cx="209861" cy="4889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4FE01655-DD9F-06C5-13FB-6A12F96BD912}"/>
              </a:ext>
            </a:extLst>
          </p:cNvPr>
          <p:cNvCxnSpPr>
            <a:cxnSpLocks/>
          </p:cNvCxnSpPr>
          <p:nvPr/>
        </p:nvCxnSpPr>
        <p:spPr>
          <a:xfrm flipV="1">
            <a:off x="9132889" y="2763441"/>
            <a:ext cx="1252774" cy="8484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E2270739-7E5B-6C27-B3FC-0EAD26461AA9}"/>
              </a:ext>
            </a:extLst>
          </p:cNvPr>
          <p:cNvCxnSpPr>
            <a:cxnSpLocks/>
          </p:cNvCxnSpPr>
          <p:nvPr/>
        </p:nvCxnSpPr>
        <p:spPr>
          <a:xfrm flipH="1">
            <a:off x="6929345" y="2828659"/>
            <a:ext cx="104931" cy="1792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6E5E57CE-116C-DA78-DFC3-F10E466EB134}"/>
              </a:ext>
            </a:extLst>
          </p:cNvPr>
          <p:cNvCxnSpPr>
            <a:cxnSpLocks/>
          </p:cNvCxnSpPr>
          <p:nvPr/>
        </p:nvCxnSpPr>
        <p:spPr>
          <a:xfrm>
            <a:off x="7034876" y="2828659"/>
            <a:ext cx="97920" cy="1859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449A1B19-F482-A864-499D-6DDAEA0CCDCE}"/>
              </a:ext>
            </a:extLst>
          </p:cNvPr>
          <p:cNvCxnSpPr>
            <a:cxnSpLocks/>
          </p:cNvCxnSpPr>
          <p:nvPr/>
        </p:nvCxnSpPr>
        <p:spPr>
          <a:xfrm flipH="1">
            <a:off x="7429626" y="2741841"/>
            <a:ext cx="152364" cy="2855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0A527362-6BD8-9FD8-F5EB-1FE5FFFA5A8F}"/>
              </a:ext>
            </a:extLst>
          </p:cNvPr>
          <p:cNvCxnSpPr>
            <a:cxnSpLocks/>
          </p:cNvCxnSpPr>
          <p:nvPr/>
        </p:nvCxnSpPr>
        <p:spPr>
          <a:xfrm>
            <a:off x="7581990" y="2749126"/>
            <a:ext cx="164406" cy="2782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77D78483-C831-8C78-9174-19B870ED1917}"/>
              </a:ext>
            </a:extLst>
          </p:cNvPr>
          <p:cNvCxnSpPr>
            <a:cxnSpLocks/>
          </p:cNvCxnSpPr>
          <p:nvPr/>
        </p:nvCxnSpPr>
        <p:spPr>
          <a:xfrm flipH="1">
            <a:off x="7910971" y="2687380"/>
            <a:ext cx="203601" cy="3296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10102D4C-6675-D01C-EC9C-A943DAA4B4C4}"/>
              </a:ext>
            </a:extLst>
          </p:cNvPr>
          <p:cNvCxnSpPr>
            <a:cxnSpLocks/>
          </p:cNvCxnSpPr>
          <p:nvPr/>
        </p:nvCxnSpPr>
        <p:spPr>
          <a:xfrm>
            <a:off x="8127660" y="2687380"/>
            <a:ext cx="204939" cy="3400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83D339C7-1A9B-6143-8D75-9FECBE5E7395}"/>
              </a:ext>
            </a:extLst>
          </p:cNvPr>
          <p:cNvCxnSpPr>
            <a:cxnSpLocks/>
          </p:cNvCxnSpPr>
          <p:nvPr/>
        </p:nvCxnSpPr>
        <p:spPr>
          <a:xfrm flipH="1">
            <a:off x="8502126" y="2580143"/>
            <a:ext cx="211736" cy="4345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C687586C-56EE-0365-4F00-DAC312B11B1C}"/>
              </a:ext>
            </a:extLst>
          </p:cNvPr>
          <p:cNvCxnSpPr>
            <a:cxnSpLocks/>
          </p:cNvCxnSpPr>
          <p:nvPr/>
        </p:nvCxnSpPr>
        <p:spPr>
          <a:xfrm>
            <a:off x="8713863" y="2581109"/>
            <a:ext cx="235490" cy="4463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72907852-69D8-6F10-54F8-C4011089BAC4}"/>
              </a:ext>
            </a:extLst>
          </p:cNvPr>
          <p:cNvCxnSpPr>
            <a:cxnSpLocks/>
          </p:cNvCxnSpPr>
          <p:nvPr/>
        </p:nvCxnSpPr>
        <p:spPr>
          <a:xfrm flipV="1">
            <a:off x="6935754" y="2767683"/>
            <a:ext cx="2197135" cy="240237"/>
          </a:xfrm>
          <a:prstGeom prst="line">
            <a:avLst/>
          </a:pr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B677EE32-8029-EBEF-B022-190B36B50753}"/>
              </a:ext>
            </a:extLst>
          </p:cNvPr>
          <p:cNvSpPr txBox="1"/>
          <p:nvPr/>
        </p:nvSpPr>
        <p:spPr>
          <a:xfrm>
            <a:off x="2505111" y="295670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Time</a:t>
            </a:r>
            <a:endParaRPr kumimoji="1"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7AA3B5E-9B61-5BDE-B7DE-83AF27F1272C}"/>
              </a:ext>
            </a:extLst>
          </p:cNvPr>
          <p:cNvSpPr txBox="1"/>
          <p:nvPr/>
        </p:nvSpPr>
        <p:spPr>
          <a:xfrm>
            <a:off x="8156087" y="310771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Time</a:t>
            </a:r>
            <a:endParaRPr kumimoji="1"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BDDB574-32B7-0D91-2D74-489E0CAD7719}"/>
              </a:ext>
            </a:extLst>
          </p:cNvPr>
          <p:cNvSpPr txBox="1"/>
          <p:nvPr/>
        </p:nvSpPr>
        <p:spPr>
          <a:xfrm rot="16200000">
            <a:off x="620697" y="1945605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endParaRPr kumimoji="1"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37AFD03-5361-1C15-881A-5F9FFA04B54C}"/>
              </a:ext>
            </a:extLst>
          </p:cNvPr>
          <p:cNvSpPr txBox="1"/>
          <p:nvPr/>
        </p:nvSpPr>
        <p:spPr>
          <a:xfrm rot="16200000">
            <a:off x="6044274" y="2002632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C75052-0B1B-392E-7B7C-C6F35F616315}"/>
              </a:ext>
            </a:extLst>
          </p:cNvPr>
          <p:cNvSpPr txBox="1"/>
          <p:nvPr/>
        </p:nvSpPr>
        <p:spPr>
          <a:xfrm>
            <a:off x="1270697" y="3858379"/>
            <a:ext cx="3079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large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target</a:t>
            </a:r>
          </a:p>
          <a:p>
            <a:pPr marL="285750" indent="-285750">
              <a:buFont typeface="Symbol" pitchFamily="2" charset="2"/>
              <a:buChar char="Þ"/>
            </a:pPr>
            <a:r>
              <a:rPr kumimoji="1" lang="zh-CN" altLang="en-US" sz="2400" dirty="0"/>
              <a:t> </a:t>
            </a:r>
            <a:r>
              <a:rPr kumimoji="1" lang="en-US" altLang="zh-CN" sz="2400" dirty="0"/>
              <a:t>high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marking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Ratio</a:t>
            </a:r>
          </a:p>
          <a:p>
            <a:pPr marL="285750" indent="-285750">
              <a:buFont typeface="Symbol" pitchFamily="2" charset="2"/>
              <a:buChar char="Þ"/>
            </a:pPr>
            <a:r>
              <a:rPr kumimoji="1" lang="zh-CN" altLang="en-US" sz="2400" dirty="0"/>
              <a:t> </a:t>
            </a:r>
            <a:r>
              <a:rPr kumimoji="1" lang="en-US" altLang="zh-CN" sz="2400" dirty="0"/>
              <a:t>target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drops</a:t>
            </a:r>
          </a:p>
          <a:p>
            <a:pPr marL="285750" indent="-285750">
              <a:buFont typeface="Symbol" pitchFamily="2" charset="2"/>
              <a:buChar char="Þ"/>
            </a:pPr>
            <a:r>
              <a:rPr kumimoji="1" lang="zh-CN" altLang="en-US" sz="2400" dirty="0"/>
              <a:t> </a:t>
            </a:r>
            <a:r>
              <a:rPr kumimoji="1" lang="en-US" altLang="zh-CN" sz="2400" dirty="0"/>
              <a:t>marking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ratio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≈</a:t>
            </a:r>
            <a:r>
              <a:rPr kumimoji="1" lang="zh-CN" altLang="en-US" sz="2400" dirty="0"/>
              <a:t> </a:t>
            </a:r>
            <a:r>
              <a:rPr kumimoji="1" lang="el-GR" altLang="zh-CN" sz="2400" dirty="0"/>
              <a:t>η</a:t>
            </a:r>
            <a:r>
              <a:rPr kumimoji="1" lang="zh-CN" altLang="en-US" sz="2400" dirty="0"/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104732-53AE-F2E3-B917-A347FDD5292C}"/>
              </a:ext>
            </a:extLst>
          </p:cNvPr>
          <p:cNvSpPr txBox="1"/>
          <p:nvPr/>
        </p:nvSpPr>
        <p:spPr>
          <a:xfrm>
            <a:off x="6897452" y="3865741"/>
            <a:ext cx="3876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small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target</a:t>
            </a:r>
          </a:p>
          <a:p>
            <a:pPr marL="285750" indent="-285750">
              <a:buFont typeface="Symbol" pitchFamily="2" charset="2"/>
              <a:buChar char="Þ"/>
            </a:pPr>
            <a:r>
              <a:rPr kumimoji="1" lang="zh-CN" altLang="en-US" sz="2400" dirty="0"/>
              <a:t> </a:t>
            </a:r>
            <a:r>
              <a:rPr kumimoji="1" lang="en-US" altLang="zh-CN" sz="2400" dirty="0"/>
              <a:t>low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marking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ratio</a:t>
            </a:r>
          </a:p>
          <a:p>
            <a:pPr marL="285750" indent="-285750">
              <a:buFont typeface="Symbol" pitchFamily="2" charset="2"/>
              <a:buChar char="Þ"/>
            </a:pPr>
            <a:r>
              <a:rPr kumimoji="1" lang="zh-CN" altLang="en-US" sz="2400" dirty="0"/>
              <a:t> </a:t>
            </a:r>
            <a:r>
              <a:rPr kumimoji="1" lang="en-US" altLang="zh-CN" sz="2400" dirty="0"/>
              <a:t>target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rises</a:t>
            </a:r>
          </a:p>
          <a:p>
            <a:pPr marL="285750" indent="-285750">
              <a:buFont typeface="Symbol" pitchFamily="2" charset="2"/>
              <a:buChar char="Þ"/>
            </a:pPr>
            <a:r>
              <a:rPr kumimoji="1" lang="zh-CN" altLang="en-US" sz="2400" dirty="0"/>
              <a:t> </a:t>
            </a:r>
            <a:r>
              <a:rPr kumimoji="1" lang="en-US" altLang="zh-CN" sz="2400" dirty="0"/>
              <a:t>marking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ratio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≈</a:t>
            </a:r>
            <a:r>
              <a:rPr kumimoji="1" lang="zh-CN" altLang="en-US" sz="2400" dirty="0"/>
              <a:t> </a:t>
            </a:r>
            <a:r>
              <a:rPr kumimoji="1" lang="el-GR" altLang="zh-CN" sz="2400" dirty="0"/>
              <a:t>η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2102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ADE6D-6A1D-1DDA-70D2-63AEE4700CF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RET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Congestion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Control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DE78F7B-43FC-D072-1721-06FC21297A16}"/>
              </a:ext>
            </a:extLst>
          </p:cNvPr>
          <p:cNvSpPr txBox="1"/>
          <p:nvPr/>
        </p:nvSpPr>
        <p:spPr>
          <a:xfrm>
            <a:off x="7972315" y="1915547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B050"/>
                </a:solidFill>
              </a:rPr>
              <a:t>Simple</a:t>
            </a:r>
            <a:r>
              <a:rPr kumimoji="1" lang="zh-CN" altLang="en-US" b="1" dirty="0">
                <a:solidFill>
                  <a:srgbClr val="00B050"/>
                </a:solidFill>
              </a:rPr>
              <a:t> </a:t>
            </a:r>
            <a:r>
              <a:rPr kumimoji="1" lang="en-US" altLang="zh-CN" b="1" dirty="0">
                <a:solidFill>
                  <a:srgbClr val="00B050"/>
                </a:solidFill>
              </a:rPr>
              <a:t>&amp;</a:t>
            </a:r>
            <a:r>
              <a:rPr kumimoji="1" lang="zh-CN" altLang="en-US" b="1" dirty="0">
                <a:solidFill>
                  <a:srgbClr val="00B050"/>
                </a:solidFill>
              </a:rPr>
              <a:t> </a:t>
            </a:r>
            <a:r>
              <a:rPr kumimoji="1" lang="en-US" altLang="zh-CN" b="1" dirty="0">
                <a:solidFill>
                  <a:srgbClr val="00B050"/>
                </a:solidFill>
              </a:rPr>
              <a:t>Effective</a:t>
            </a:r>
          </a:p>
          <a:p>
            <a:r>
              <a:rPr kumimoji="1" lang="en-US" altLang="zh-CN" b="1" dirty="0">
                <a:solidFill>
                  <a:srgbClr val="FF0000"/>
                </a:solidFill>
              </a:rPr>
              <a:t>Slow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Reaction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E52E3587-C478-7FD8-DD63-ABBC14DCF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814" y="1939707"/>
            <a:ext cx="4823052" cy="654308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66BFF2ED-ACF4-B549-255A-01AF8072073B}"/>
              </a:ext>
            </a:extLst>
          </p:cNvPr>
          <p:cNvSpPr txBox="1"/>
          <p:nvPr/>
        </p:nvSpPr>
        <p:spPr>
          <a:xfrm>
            <a:off x="492969" y="814206"/>
            <a:ext cx="6652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RP</a:t>
            </a:r>
            <a:r>
              <a:rPr kumimoji="1" lang="zh-CN" altLang="en-US" sz="2400" b="1" dirty="0"/>
              <a:t> </a:t>
            </a:r>
            <a:r>
              <a:rPr kumimoji="1" lang="en" altLang="zh-CN" sz="2400" b="1" dirty="0"/>
              <a:t>algorithm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optimization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D3750A8-050D-13D3-7741-1703B9789F75}"/>
              </a:ext>
            </a:extLst>
          </p:cNvPr>
          <p:cNvSpPr txBox="1"/>
          <p:nvPr/>
        </p:nvSpPr>
        <p:spPr>
          <a:xfrm>
            <a:off x="783771" y="1334791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(Swift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2020)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6B9E41-01F7-5E52-231B-62FD05AECDA9}"/>
              </a:ext>
            </a:extLst>
          </p:cNvPr>
          <p:cNvSpPr txBox="1"/>
          <p:nvPr/>
        </p:nvSpPr>
        <p:spPr>
          <a:xfrm>
            <a:off x="7469785" y="2054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(1)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684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ADE6D-6A1D-1DDA-70D2-63AEE4700CF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RET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Congestion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Control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DE78F7B-43FC-D072-1721-06FC21297A16}"/>
              </a:ext>
            </a:extLst>
          </p:cNvPr>
          <p:cNvSpPr txBox="1"/>
          <p:nvPr/>
        </p:nvSpPr>
        <p:spPr>
          <a:xfrm>
            <a:off x="7972315" y="1915547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B050"/>
                </a:solidFill>
              </a:rPr>
              <a:t>Simple</a:t>
            </a:r>
            <a:r>
              <a:rPr kumimoji="1" lang="zh-CN" altLang="en-US" b="1" dirty="0">
                <a:solidFill>
                  <a:srgbClr val="00B050"/>
                </a:solidFill>
              </a:rPr>
              <a:t> </a:t>
            </a:r>
            <a:r>
              <a:rPr kumimoji="1" lang="en-US" altLang="zh-CN" b="1" dirty="0">
                <a:solidFill>
                  <a:srgbClr val="00B050"/>
                </a:solidFill>
              </a:rPr>
              <a:t>&amp;</a:t>
            </a:r>
            <a:r>
              <a:rPr kumimoji="1" lang="zh-CN" altLang="en-US" b="1" dirty="0">
                <a:solidFill>
                  <a:srgbClr val="00B050"/>
                </a:solidFill>
              </a:rPr>
              <a:t> </a:t>
            </a:r>
            <a:r>
              <a:rPr kumimoji="1" lang="en-US" altLang="zh-CN" b="1" dirty="0">
                <a:solidFill>
                  <a:srgbClr val="00B050"/>
                </a:solidFill>
              </a:rPr>
              <a:t>Effective</a:t>
            </a:r>
          </a:p>
          <a:p>
            <a:r>
              <a:rPr kumimoji="1" lang="en-US" altLang="zh-CN" b="1" dirty="0">
                <a:solidFill>
                  <a:srgbClr val="FF0000"/>
                </a:solidFill>
              </a:rPr>
              <a:t>Slow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Reaction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E52E3587-C478-7FD8-DD63-ABBC14DCF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814" y="1939707"/>
            <a:ext cx="4823052" cy="654308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66BFF2ED-ACF4-B549-255A-01AF8072073B}"/>
              </a:ext>
            </a:extLst>
          </p:cNvPr>
          <p:cNvSpPr txBox="1"/>
          <p:nvPr/>
        </p:nvSpPr>
        <p:spPr>
          <a:xfrm>
            <a:off x="492969" y="814206"/>
            <a:ext cx="6652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RP</a:t>
            </a:r>
            <a:r>
              <a:rPr kumimoji="1" lang="zh-CN" altLang="en-US" sz="2400" b="1" dirty="0"/>
              <a:t> </a:t>
            </a:r>
            <a:r>
              <a:rPr kumimoji="1" lang="en" altLang="zh-CN" sz="2400" b="1" dirty="0"/>
              <a:t>algorithm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optimization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D3750A8-050D-13D3-7741-1703B9789F75}"/>
              </a:ext>
            </a:extLst>
          </p:cNvPr>
          <p:cNvSpPr txBox="1"/>
          <p:nvPr/>
        </p:nvSpPr>
        <p:spPr>
          <a:xfrm>
            <a:off x="783771" y="1334791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(Swift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2020)</a:t>
            </a:r>
            <a:endParaRPr kumimoji="1"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733F749-EC83-5ADA-6D02-7A31180A9F87}"/>
              </a:ext>
            </a:extLst>
          </p:cNvPr>
          <p:cNvSpPr txBox="1"/>
          <p:nvPr/>
        </p:nvSpPr>
        <p:spPr>
          <a:xfrm>
            <a:off x="783771" y="337834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</a:t>
            </a:r>
            <a:endParaRPr kumimoji="1" lang="zh-CN" altLang="en-US" dirty="0"/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F1835460-6724-ECC7-B4BC-944D026E5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814" y="3940320"/>
            <a:ext cx="4645377" cy="716249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EBD7BDA4-7FC8-C185-11CA-29DFB6064C91}"/>
              </a:ext>
            </a:extLst>
          </p:cNvPr>
          <p:cNvSpPr txBox="1"/>
          <p:nvPr/>
        </p:nvSpPr>
        <p:spPr>
          <a:xfrm>
            <a:off x="7972315" y="4097888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B050"/>
                </a:solidFill>
              </a:rPr>
              <a:t>Fast</a:t>
            </a:r>
            <a:r>
              <a:rPr kumimoji="1" lang="zh-CN" altLang="en-US" b="1" dirty="0">
                <a:solidFill>
                  <a:srgbClr val="00B050"/>
                </a:solidFill>
              </a:rPr>
              <a:t> </a:t>
            </a:r>
            <a:r>
              <a:rPr kumimoji="1" lang="en-US" altLang="zh-CN" b="1" dirty="0">
                <a:solidFill>
                  <a:srgbClr val="00B050"/>
                </a:solidFill>
              </a:rPr>
              <a:t>Reaction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6B9E41-01F7-5E52-231B-62FD05AECDA9}"/>
              </a:ext>
            </a:extLst>
          </p:cNvPr>
          <p:cNvSpPr txBox="1"/>
          <p:nvPr/>
        </p:nvSpPr>
        <p:spPr>
          <a:xfrm>
            <a:off x="7469785" y="2054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E4B566-EEE6-4DDE-01F9-2D02100C34A2}"/>
              </a:ext>
            </a:extLst>
          </p:cNvPr>
          <p:cNvSpPr txBox="1"/>
          <p:nvPr/>
        </p:nvSpPr>
        <p:spPr>
          <a:xfrm>
            <a:off x="7503922" y="41137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(2)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722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ADE6D-6A1D-1DDA-70D2-63AEE4700CF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RET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Congestion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Control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DE78F7B-43FC-D072-1721-06FC21297A16}"/>
              </a:ext>
            </a:extLst>
          </p:cNvPr>
          <p:cNvSpPr txBox="1"/>
          <p:nvPr/>
        </p:nvSpPr>
        <p:spPr>
          <a:xfrm>
            <a:off x="7972315" y="1915547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B050"/>
                </a:solidFill>
              </a:rPr>
              <a:t>Simple</a:t>
            </a:r>
            <a:r>
              <a:rPr kumimoji="1" lang="zh-CN" altLang="en-US" b="1" dirty="0">
                <a:solidFill>
                  <a:srgbClr val="00B050"/>
                </a:solidFill>
              </a:rPr>
              <a:t> </a:t>
            </a:r>
            <a:r>
              <a:rPr kumimoji="1" lang="en-US" altLang="zh-CN" b="1" dirty="0">
                <a:solidFill>
                  <a:srgbClr val="00B050"/>
                </a:solidFill>
              </a:rPr>
              <a:t>&amp;</a:t>
            </a:r>
            <a:r>
              <a:rPr kumimoji="1" lang="zh-CN" altLang="en-US" b="1" dirty="0">
                <a:solidFill>
                  <a:srgbClr val="00B050"/>
                </a:solidFill>
              </a:rPr>
              <a:t> </a:t>
            </a:r>
            <a:r>
              <a:rPr kumimoji="1" lang="en-US" altLang="zh-CN" b="1" dirty="0">
                <a:solidFill>
                  <a:srgbClr val="00B050"/>
                </a:solidFill>
              </a:rPr>
              <a:t>Effective</a:t>
            </a:r>
          </a:p>
          <a:p>
            <a:r>
              <a:rPr kumimoji="1" lang="en-US" altLang="zh-CN" b="1" dirty="0">
                <a:solidFill>
                  <a:srgbClr val="FF0000"/>
                </a:solidFill>
              </a:rPr>
              <a:t>Slow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Reaction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E52E3587-C478-7FD8-DD63-ABBC14DCF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814" y="1939707"/>
            <a:ext cx="4823052" cy="654308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id="{66BFF2ED-ACF4-B549-255A-01AF8072073B}"/>
              </a:ext>
            </a:extLst>
          </p:cNvPr>
          <p:cNvSpPr txBox="1"/>
          <p:nvPr/>
        </p:nvSpPr>
        <p:spPr>
          <a:xfrm>
            <a:off x="492969" y="814206"/>
            <a:ext cx="6652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RP</a:t>
            </a:r>
            <a:r>
              <a:rPr kumimoji="1" lang="zh-CN" altLang="en-US" sz="2400" b="1" dirty="0"/>
              <a:t> </a:t>
            </a:r>
            <a:r>
              <a:rPr kumimoji="1" lang="en" altLang="zh-CN" sz="2400" b="1" dirty="0"/>
              <a:t>algorithm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optimization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D3750A8-050D-13D3-7741-1703B9789F75}"/>
              </a:ext>
            </a:extLst>
          </p:cNvPr>
          <p:cNvSpPr txBox="1"/>
          <p:nvPr/>
        </p:nvSpPr>
        <p:spPr>
          <a:xfrm>
            <a:off x="783771" y="1334791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(Swift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2020)</a:t>
            </a:r>
            <a:endParaRPr kumimoji="1"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733F749-EC83-5ADA-6D02-7A31180A9F87}"/>
              </a:ext>
            </a:extLst>
          </p:cNvPr>
          <p:cNvSpPr txBox="1"/>
          <p:nvPr/>
        </p:nvSpPr>
        <p:spPr>
          <a:xfrm>
            <a:off x="783771" y="337834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Gradient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</a:t>
            </a:r>
            <a:endParaRPr kumimoji="1" lang="zh-CN" altLang="en-US" dirty="0"/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F1835460-6724-ECC7-B4BC-944D026E5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814" y="3940320"/>
            <a:ext cx="4645377" cy="716249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EBD7BDA4-7FC8-C185-11CA-29DFB6064C91}"/>
              </a:ext>
            </a:extLst>
          </p:cNvPr>
          <p:cNvSpPr txBox="1"/>
          <p:nvPr/>
        </p:nvSpPr>
        <p:spPr>
          <a:xfrm>
            <a:off x="7972315" y="4097888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00B050"/>
                </a:solidFill>
              </a:rPr>
              <a:t>Fast</a:t>
            </a:r>
            <a:r>
              <a:rPr kumimoji="1" lang="zh-CN" altLang="en-US" b="1" dirty="0">
                <a:solidFill>
                  <a:srgbClr val="00B050"/>
                </a:solidFill>
              </a:rPr>
              <a:t> </a:t>
            </a:r>
            <a:r>
              <a:rPr kumimoji="1" lang="en-US" altLang="zh-CN" b="1" dirty="0">
                <a:solidFill>
                  <a:srgbClr val="00B050"/>
                </a:solidFill>
              </a:rPr>
              <a:t>Reaction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61ECDEC-AFE9-8018-F695-53E7326FC766}"/>
              </a:ext>
            </a:extLst>
          </p:cNvPr>
          <p:cNvSpPr txBox="1"/>
          <p:nvPr/>
        </p:nvSpPr>
        <p:spPr>
          <a:xfrm>
            <a:off x="783771" y="5191066"/>
            <a:ext cx="1014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How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to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avoid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gradient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approach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takes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RTT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spikes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as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congestion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signal?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6B9E41-01F7-5E52-231B-62FD05AECDA9}"/>
              </a:ext>
            </a:extLst>
          </p:cNvPr>
          <p:cNvSpPr txBox="1"/>
          <p:nvPr/>
        </p:nvSpPr>
        <p:spPr>
          <a:xfrm>
            <a:off x="7469785" y="20540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E4B566-EEE6-4DDE-01F9-2D02100C34A2}"/>
              </a:ext>
            </a:extLst>
          </p:cNvPr>
          <p:cNvSpPr txBox="1"/>
          <p:nvPr/>
        </p:nvSpPr>
        <p:spPr>
          <a:xfrm>
            <a:off x="7503922" y="411377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(2)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016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ADE6D-6A1D-1DDA-70D2-63AEE4700CF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RET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Congestion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Control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75346A1F-8D26-0A1A-DE95-EC1F50F55737}"/>
              </a:ext>
            </a:extLst>
          </p:cNvPr>
          <p:cNvSpPr/>
          <p:nvPr/>
        </p:nvSpPr>
        <p:spPr>
          <a:xfrm>
            <a:off x="4006685" y="1861902"/>
            <a:ext cx="3138311" cy="79426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|Gradient|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597913D6-9936-0E74-BD83-F02D06DFBCF3}"/>
              </a:ext>
            </a:extLst>
          </p:cNvPr>
          <p:cNvSpPr/>
          <p:nvPr/>
        </p:nvSpPr>
        <p:spPr>
          <a:xfrm>
            <a:off x="1291496" y="2610083"/>
            <a:ext cx="2715189" cy="1388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/>
              <a:t>Target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Approach</a:t>
            </a:r>
            <a:endParaRPr kumimoji="1" lang="zh-CN" altLang="en-US" sz="24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DED514CA-887D-CF06-0F4B-293F324DE526}"/>
              </a:ext>
            </a:extLst>
          </p:cNvPr>
          <p:cNvSpPr/>
          <p:nvPr/>
        </p:nvSpPr>
        <p:spPr>
          <a:xfrm>
            <a:off x="7700739" y="2845630"/>
            <a:ext cx="1533128" cy="897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Gradient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Approach</a:t>
            </a:r>
          </a:p>
        </p:txBody>
      </p: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8917D377-0EA8-8079-4325-D8885E8D04A8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 flipV="1">
            <a:off x="2649091" y="2259035"/>
            <a:ext cx="1357594" cy="351047"/>
          </a:xfrm>
          <a:prstGeom prst="bentConnector2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D6603C07-F26F-E5BF-C325-415BFC423A3E}"/>
              </a:ext>
            </a:extLst>
          </p:cNvPr>
          <p:cNvCxnSpPr>
            <a:cxnSpLocks/>
            <a:stCxn id="3" idx="3"/>
            <a:endCxn id="8" idx="0"/>
          </p:cNvCxnSpPr>
          <p:nvPr/>
        </p:nvCxnSpPr>
        <p:spPr>
          <a:xfrm>
            <a:off x="7144996" y="2259036"/>
            <a:ext cx="1322307" cy="58659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E40A18B-B5BE-D9E3-B6A5-0A998FB998AA}"/>
              </a:ext>
            </a:extLst>
          </p:cNvPr>
          <p:cNvCxnSpPr>
            <a:cxnSpLocks/>
            <a:stCxn id="42" idx="2"/>
            <a:endCxn id="3" idx="0"/>
          </p:cNvCxnSpPr>
          <p:nvPr/>
        </p:nvCxnSpPr>
        <p:spPr>
          <a:xfrm>
            <a:off x="5575841" y="1696804"/>
            <a:ext cx="0" cy="1650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7059F7A-3B81-ECF2-D82A-BACFA86D55F8}"/>
              </a:ext>
            </a:extLst>
          </p:cNvPr>
          <p:cNvSpPr txBox="1"/>
          <p:nvPr/>
        </p:nvSpPr>
        <p:spPr>
          <a:xfrm>
            <a:off x="4805438" y="1317260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</a:t>
            </a:r>
            <a:endParaRPr kumimoji="1" lang="zh-CN" altLang="en-US" dirty="0"/>
          </a:p>
        </p:txBody>
      </p:sp>
      <p:sp>
        <p:nvSpPr>
          <p:cNvPr id="42" name="框架 41">
            <a:extLst>
              <a:ext uri="{FF2B5EF4-FFF2-40B4-BE49-F238E27FC236}">
                <a16:creationId xmlns:a16="http://schemas.microsoft.com/office/drawing/2014/main" id="{E0E9322B-73C7-C1BB-91C7-B9A5CEF29F8A}"/>
              </a:ext>
            </a:extLst>
          </p:cNvPr>
          <p:cNvSpPr/>
          <p:nvPr/>
        </p:nvSpPr>
        <p:spPr>
          <a:xfrm>
            <a:off x="4805438" y="1327472"/>
            <a:ext cx="1540806" cy="36933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E26655A-592A-E5A2-C3B0-FD8758F358A8}"/>
              </a:ext>
            </a:extLst>
          </p:cNvPr>
          <p:cNvSpPr txBox="1"/>
          <p:nvPr/>
        </p:nvSpPr>
        <p:spPr>
          <a:xfrm>
            <a:off x="928934" y="5068863"/>
            <a:ext cx="5003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Using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target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filter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the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RTT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noisy</a:t>
            </a:r>
            <a:endParaRPr kumimoji="1"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C07562-24A9-9032-528C-CCB0C0821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723" y="4335551"/>
            <a:ext cx="4784151" cy="20735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49E75E-829F-CDD4-55CB-3D2A2AD88FD3}"/>
              </a:ext>
            </a:extLst>
          </p:cNvPr>
          <p:cNvSpPr txBox="1"/>
          <p:nvPr/>
        </p:nvSpPr>
        <p:spPr>
          <a:xfrm>
            <a:off x="492969" y="814206"/>
            <a:ext cx="6652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RP</a:t>
            </a:r>
            <a:r>
              <a:rPr kumimoji="1" lang="zh-CN" altLang="en-US" b="1" dirty="0"/>
              <a:t> </a:t>
            </a:r>
            <a:r>
              <a:rPr kumimoji="1" lang="en" altLang="zh-CN" b="1" dirty="0"/>
              <a:t>algorithm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optimization</a:t>
            </a:r>
            <a:endParaRPr kumimoji="1"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2280631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ADE6D-6A1D-1DDA-70D2-63AEE4700CF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Evaluation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278B60-F7D4-CCE0-37FC-17FAD2E6FBCC}"/>
              </a:ext>
            </a:extLst>
          </p:cNvPr>
          <p:cNvSpPr txBox="1"/>
          <p:nvPr/>
        </p:nvSpPr>
        <p:spPr>
          <a:xfrm>
            <a:off x="1796534" y="5381130"/>
            <a:ext cx="9175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</a:rPr>
              <a:t>RET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ensures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fairness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between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different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flows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CCF1FD2-68C4-53CD-6B68-52CADD064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51" y="2149677"/>
            <a:ext cx="7394201" cy="30267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428DD16-0BF2-5948-4A47-351E5B8A8E2A}"/>
              </a:ext>
            </a:extLst>
          </p:cNvPr>
          <p:cNvSpPr txBox="1"/>
          <p:nvPr/>
        </p:nvSpPr>
        <p:spPr>
          <a:xfrm>
            <a:off x="703385" y="1021679"/>
            <a:ext cx="4778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Multiple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senders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one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Change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number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flows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every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20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ms</a:t>
            </a:r>
          </a:p>
        </p:txBody>
      </p:sp>
    </p:spTree>
    <p:extLst>
      <p:ext uri="{BB962C8B-B14F-4D97-AF65-F5344CB8AC3E}">
        <p14:creationId xmlns:p14="http://schemas.microsoft.com/office/powerpoint/2010/main" val="153914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ADE6D-6A1D-1DDA-70D2-63AEE4700CF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Experiment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9A9621-37B1-5EF0-2664-448FD3CB1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205" y="1642909"/>
            <a:ext cx="5321300" cy="2387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EC0501-81B5-10CC-90B9-F9A472230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34" y="1630909"/>
            <a:ext cx="5295900" cy="23114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39419BC-85B1-C141-33EF-614D12310DEA}"/>
              </a:ext>
            </a:extLst>
          </p:cNvPr>
          <p:cNvSpPr txBox="1"/>
          <p:nvPr/>
        </p:nvSpPr>
        <p:spPr>
          <a:xfrm>
            <a:off x="1247357" y="4174565"/>
            <a:ext cx="1001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</a:rPr>
              <a:t>RET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provides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better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target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for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various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traffic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pattern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1FBCFA-3E5E-E2D6-24C7-C9EA2A81FAC3}"/>
              </a:ext>
            </a:extLst>
          </p:cNvPr>
          <p:cNvSpPr txBox="1"/>
          <p:nvPr/>
        </p:nvSpPr>
        <p:spPr>
          <a:xfrm>
            <a:off x="2161094" y="4991596"/>
            <a:ext cx="818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Timlely: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DCQCN: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DX:</a:t>
            </a:r>
            <a:r>
              <a:rPr kumimoji="1" lang="zh-CN" altLang="en-US" dirty="0"/>
              <a:t> </a:t>
            </a:r>
            <a:r>
              <a:rPr kumimoji="1" lang="en-US" altLang="zh-CN" dirty="0"/>
              <a:t>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RDMA-SWIFT:</a:t>
            </a:r>
            <a:r>
              <a:rPr kumimoji="1" lang="zh-CN" altLang="en-US" dirty="0"/>
              <a:t>  </a:t>
            </a:r>
            <a:r>
              <a:rPr kumimoji="1" lang="en-US" altLang="zh-CN" dirty="0"/>
              <a:t>2020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0BD1E3-7E91-1DE0-76DA-3252F24DDBE6}"/>
              </a:ext>
            </a:extLst>
          </p:cNvPr>
          <p:cNvSpPr txBox="1"/>
          <p:nvPr/>
        </p:nvSpPr>
        <p:spPr>
          <a:xfrm>
            <a:off x="679234" y="794291"/>
            <a:ext cx="7523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63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sending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hosts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one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receiving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host</a:t>
            </a:r>
            <a:r>
              <a:rPr kumimoji="1" lang="zh-CN" altLang="en-US" b="1" dirty="0"/>
              <a:t> </a:t>
            </a:r>
            <a:endParaRPr kumimoji="1"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Monitor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queue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size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system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throughput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different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incast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2412735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ADE6D-6A1D-1DDA-70D2-63AEE4700CF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Experiment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9419BC-85B1-C141-33EF-614D12310DEA}"/>
              </a:ext>
            </a:extLst>
          </p:cNvPr>
          <p:cNvSpPr txBox="1"/>
          <p:nvPr/>
        </p:nvSpPr>
        <p:spPr>
          <a:xfrm>
            <a:off x="1476177" y="4940794"/>
            <a:ext cx="11454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0070C0"/>
                </a:solidFill>
              </a:rPr>
              <a:t>Gradient</a:t>
            </a:r>
            <a:r>
              <a:rPr kumimoji="1" lang="zh-CN" altLang="en-US" sz="28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</a:rPr>
              <a:t>approach</a:t>
            </a:r>
            <a:r>
              <a:rPr kumimoji="1" lang="zh-CN" altLang="en-US" sz="28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</a:rPr>
              <a:t>causes</a:t>
            </a:r>
            <a:r>
              <a:rPr kumimoji="1" lang="zh-CN" altLang="en-US" sz="28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</a:rPr>
              <a:t>better</a:t>
            </a:r>
            <a:r>
              <a:rPr kumimoji="1" lang="zh-CN" altLang="en-US" sz="28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</a:rPr>
              <a:t>stability</a:t>
            </a:r>
            <a:r>
              <a:rPr kumimoji="1" lang="zh-CN" altLang="en-US" sz="28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</a:rPr>
              <a:t>and</a:t>
            </a:r>
            <a:r>
              <a:rPr kumimoji="1" lang="zh-CN" altLang="en-US" sz="28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</a:rPr>
              <a:t>convergence</a:t>
            </a:r>
            <a:r>
              <a:rPr kumimoji="1" lang="zh-CN" altLang="en-US" sz="2800" b="1" dirty="0">
                <a:solidFill>
                  <a:srgbClr val="0070C0"/>
                </a:solidFill>
              </a:rPr>
              <a:t> </a:t>
            </a:r>
            <a:endParaRPr kumimoji="1" lang="en-US" altLang="zh-CN" sz="2800" b="1" dirty="0">
              <a:solidFill>
                <a:srgbClr val="0070C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22E557-D045-6213-A958-2F0E34062228}"/>
              </a:ext>
            </a:extLst>
          </p:cNvPr>
          <p:cNvSpPr txBox="1"/>
          <p:nvPr/>
        </p:nvSpPr>
        <p:spPr>
          <a:xfrm>
            <a:off x="594828" y="934693"/>
            <a:ext cx="879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Two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sending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hosts,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each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initiate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20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flows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the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same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receiving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host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line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rate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A27724-F744-57DA-C54B-48C9F2748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91" y="1554429"/>
            <a:ext cx="3619500" cy="3022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A9EB58-00F0-689A-4ABE-57FEB02F0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47" y="1567469"/>
            <a:ext cx="3606800" cy="2565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9D25681-7822-15BD-326F-82620C20D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304" y="4180006"/>
            <a:ext cx="2470709" cy="43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97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ADE6D-6A1D-1DDA-70D2-63AEE4700CF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Experiment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9419BC-85B1-C141-33EF-614D12310DEA}"/>
              </a:ext>
            </a:extLst>
          </p:cNvPr>
          <p:cNvSpPr txBox="1"/>
          <p:nvPr/>
        </p:nvSpPr>
        <p:spPr>
          <a:xfrm>
            <a:off x="1374822" y="4815694"/>
            <a:ext cx="1001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</a:rPr>
              <a:t>RET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provides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shortest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FCT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among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tested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protocols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C58851-0484-1B55-66A2-C445D81C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532978"/>
            <a:ext cx="5448300" cy="1600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1F3AE7-EC42-D773-BE68-A672979D6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603" y="2581812"/>
            <a:ext cx="5486400" cy="1587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8695010-A59C-9A1E-F6AB-63C9E4038DF9}"/>
              </a:ext>
            </a:extLst>
          </p:cNvPr>
          <p:cNvSpPr txBox="1"/>
          <p:nvPr/>
        </p:nvSpPr>
        <p:spPr>
          <a:xfrm>
            <a:off x="731520" y="1204131"/>
            <a:ext cx="5131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Large-scale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Leaf-spine: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288-hosts,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12</a:t>
            </a:r>
            <a:r>
              <a:rPr kumimoji="1" lang="zh-CN" altLang="en-US" b="1" dirty="0"/>
              <a:t> </a:t>
            </a:r>
            <a:r>
              <a:rPr kumimoji="1" lang="en-US" altLang="zh-CN" b="1" dirty="0" err="1"/>
              <a:t>Leafs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and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6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Spines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Web-server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&amp;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Hadoop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D23F19-9265-60A9-DD14-B7686CAB9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1591" y="4068036"/>
            <a:ext cx="1816100" cy="406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0ABB83-22A1-07A0-3276-612505A33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3353" y="4130715"/>
            <a:ext cx="1104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1D335F-4A4B-0639-E4F1-1F2D8D93CA8E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Background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E9E0B7-B505-E5F5-0FCC-38D3C9BD4828}"/>
              </a:ext>
            </a:extLst>
          </p:cNvPr>
          <p:cNvSpPr txBox="1"/>
          <p:nvPr/>
        </p:nvSpPr>
        <p:spPr>
          <a:xfrm>
            <a:off x="2085400" y="1164572"/>
            <a:ext cx="7473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</a:rPr>
              <a:t>Remote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Direct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Memory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Access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(RDMA)</a:t>
            </a:r>
            <a:endParaRPr kumimoji="1"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CB17B9-0400-FA22-515A-798FF9CF294B}"/>
              </a:ext>
            </a:extLst>
          </p:cNvPr>
          <p:cNvSpPr txBox="1"/>
          <p:nvPr/>
        </p:nvSpPr>
        <p:spPr>
          <a:xfrm>
            <a:off x="914300" y="2387159"/>
            <a:ext cx="666268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70C0"/>
                </a:solidFill>
              </a:rPr>
              <a:t>High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Throughput: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100Gbps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or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higher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70C0"/>
                </a:solidFill>
              </a:rPr>
              <a:t>Ultra-low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latency: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few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µs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with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rack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70C0"/>
                </a:solidFill>
              </a:rPr>
              <a:t>Low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CPU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overhead: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Offload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stacks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hardware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Avoid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memory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Bypass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local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kernel/remote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CPU.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26EE10-F682-5C73-70D2-F9AE1EAF0BCE}"/>
              </a:ext>
            </a:extLst>
          </p:cNvPr>
          <p:cNvSpPr/>
          <p:nvPr/>
        </p:nvSpPr>
        <p:spPr>
          <a:xfrm>
            <a:off x="8199605" y="2179691"/>
            <a:ext cx="2881423" cy="11376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B6BFEA-2C72-1759-92FD-09AB90BD50E7}"/>
              </a:ext>
            </a:extLst>
          </p:cNvPr>
          <p:cNvSpPr/>
          <p:nvPr/>
        </p:nvSpPr>
        <p:spPr>
          <a:xfrm>
            <a:off x="8449713" y="2858002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70F0B2-5A15-C496-FBA8-0D13E3E75AAA}"/>
              </a:ext>
            </a:extLst>
          </p:cNvPr>
          <p:cNvSpPr txBox="1"/>
          <p:nvPr/>
        </p:nvSpPr>
        <p:spPr>
          <a:xfrm>
            <a:off x="8199604" y="220249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ABCF62-03F8-5619-5D05-A15AC9F21D37}"/>
              </a:ext>
            </a:extLst>
          </p:cNvPr>
          <p:cNvSpPr txBox="1"/>
          <p:nvPr/>
        </p:nvSpPr>
        <p:spPr>
          <a:xfrm>
            <a:off x="9359099" y="24552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DMA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764CD8-BF2B-5B13-9FC8-5FC2A86660E9}"/>
              </a:ext>
            </a:extLst>
          </p:cNvPr>
          <p:cNvSpPr txBox="1"/>
          <p:nvPr/>
        </p:nvSpPr>
        <p:spPr>
          <a:xfrm>
            <a:off x="8467189" y="285624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ram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64EB12B-6774-8DB1-82A4-C1EB95C01428}"/>
              </a:ext>
            </a:extLst>
          </p:cNvPr>
          <p:cNvSpPr/>
          <p:nvPr/>
        </p:nvSpPr>
        <p:spPr>
          <a:xfrm>
            <a:off x="9355981" y="2858668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F0E538-DCB0-032A-71F8-4A9B629D4C69}"/>
              </a:ext>
            </a:extLst>
          </p:cNvPr>
          <p:cNvSpPr txBox="1"/>
          <p:nvPr/>
        </p:nvSpPr>
        <p:spPr>
          <a:xfrm>
            <a:off x="9436923" y="284740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619D0CD-9D48-52BB-53DF-D039C5F7E611}"/>
              </a:ext>
            </a:extLst>
          </p:cNvPr>
          <p:cNvSpPr/>
          <p:nvPr/>
        </p:nvSpPr>
        <p:spPr>
          <a:xfrm>
            <a:off x="10268483" y="2858002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1FAE95-19C5-A47A-6049-123A13A8E0AA}"/>
              </a:ext>
            </a:extLst>
          </p:cNvPr>
          <p:cNvSpPr txBox="1"/>
          <p:nvPr/>
        </p:nvSpPr>
        <p:spPr>
          <a:xfrm>
            <a:off x="10285959" y="285624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rnic</a:t>
            </a:r>
            <a:endParaRPr kumimoji="1" lang="zh-CN" altLang="en-US" dirty="0"/>
          </a:p>
        </p:txBody>
      </p: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E8FB5297-6336-1C1D-C05C-CBC625B3F5D8}"/>
              </a:ext>
            </a:extLst>
          </p:cNvPr>
          <p:cNvCxnSpPr>
            <a:stCxn id="15" idx="0"/>
            <a:endCxn id="14" idx="1"/>
          </p:cNvCxnSpPr>
          <p:nvPr/>
        </p:nvCxnSpPr>
        <p:spPr>
          <a:xfrm rot="5400000" flipH="1" flipV="1">
            <a:off x="8948141" y="2445283"/>
            <a:ext cx="216302" cy="605613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162A8AD7-0E87-12E0-5845-51876A59D33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>
            <a:off x="10050314" y="2639938"/>
            <a:ext cx="508316" cy="216302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A2F17A29-C9A7-ADF6-B316-8B512B4E3BBB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9175881" y="3051843"/>
            <a:ext cx="180100" cy="666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8CF9DB41-949A-FD5D-B91E-88DEDFB37002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0082149" y="3051843"/>
            <a:ext cx="186334" cy="666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CDADD36-8540-D7F1-241E-832C24F41E29}"/>
              </a:ext>
            </a:extLst>
          </p:cNvPr>
          <p:cNvSpPr/>
          <p:nvPr/>
        </p:nvSpPr>
        <p:spPr>
          <a:xfrm>
            <a:off x="8199605" y="4420774"/>
            <a:ext cx="2881423" cy="11376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DE5C859-8FED-1658-3A5C-377C083DBEEA}"/>
              </a:ext>
            </a:extLst>
          </p:cNvPr>
          <p:cNvSpPr/>
          <p:nvPr/>
        </p:nvSpPr>
        <p:spPr>
          <a:xfrm>
            <a:off x="8368771" y="4527515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99E0A0B-1632-7E09-46BC-43BB0CC6DD7F}"/>
              </a:ext>
            </a:extLst>
          </p:cNvPr>
          <p:cNvSpPr txBox="1"/>
          <p:nvPr/>
        </p:nvSpPr>
        <p:spPr>
          <a:xfrm>
            <a:off x="8199084" y="520384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1A8C9E7-C789-328E-A3C0-75516BC9BD5E}"/>
              </a:ext>
            </a:extLst>
          </p:cNvPr>
          <p:cNvSpPr txBox="1"/>
          <p:nvPr/>
        </p:nvSpPr>
        <p:spPr>
          <a:xfrm>
            <a:off x="9213314" y="495556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DMA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84E942B-E9B3-2F63-40E1-EB2C8BFEAB1B}"/>
              </a:ext>
            </a:extLst>
          </p:cNvPr>
          <p:cNvSpPr txBox="1"/>
          <p:nvPr/>
        </p:nvSpPr>
        <p:spPr>
          <a:xfrm>
            <a:off x="8386247" y="4525753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ram</a:t>
            </a:r>
            <a:endParaRPr kumimoji="1"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6374C2E-EC45-8A9C-1B39-C2538E142B53}"/>
              </a:ext>
            </a:extLst>
          </p:cNvPr>
          <p:cNvSpPr/>
          <p:nvPr/>
        </p:nvSpPr>
        <p:spPr>
          <a:xfrm>
            <a:off x="9342464" y="4530200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1A83199-1C2A-B254-8D33-7DF40B487258}"/>
              </a:ext>
            </a:extLst>
          </p:cNvPr>
          <p:cNvSpPr txBox="1"/>
          <p:nvPr/>
        </p:nvSpPr>
        <p:spPr>
          <a:xfrm>
            <a:off x="9423406" y="451893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443B8E4-894F-654F-2148-EEB6636E8D75}"/>
              </a:ext>
            </a:extLst>
          </p:cNvPr>
          <p:cNvSpPr/>
          <p:nvPr/>
        </p:nvSpPr>
        <p:spPr>
          <a:xfrm>
            <a:off x="10321635" y="4527515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DFE428B-15D3-EEEC-4A60-905DC608CBD4}"/>
              </a:ext>
            </a:extLst>
          </p:cNvPr>
          <p:cNvSpPr txBox="1"/>
          <p:nvPr/>
        </p:nvSpPr>
        <p:spPr>
          <a:xfrm>
            <a:off x="10339111" y="452575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rnic</a:t>
            </a:r>
            <a:endParaRPr kumimoji="1" lang="zh-CN" altLang="en-US" dirty="0"/>
          </a:p>
        </p:txBody>
      </p:sp>
      <p:cxnSp>
        <p:nvCxnSpPr>
          <p:cNvPr id="58" name="肘形连接符 57">
            <a:extLst>
              <a:ext uri="{FF2B5EF4-FFF2-40B4-BE49-F238E27FC236}">
                <a16:creationId xmlns:a16="http://schemas.microsoft.com/office/drawing/2014/main" id="{47C9BEF0-2F3E-B615-BC2C-7BC9D4A85B94}"/>
              </a:ext>
            </a:extLst>
          </p:cNvPr>
          <p:cNvCxnSpPr>
            <a:cxnSpLocks/>
            <a:stCxn id="51" idx="3"/>
            <a:endCxn id="56" idx="2"/>
          </p:cNvCxnSpPr>
          <p:nvPr/>
        </p:nvCxnSpPr>
        <p:spPr>
          <a:xfrm flipV="1">
            <a:off x="9904529" y="4895085"/>
            <a:ext cx="707253" cy="245146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6F8207CE-3220-143B-7EB1-C4C7D1928678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9094939" y="4721356"/>
            <a:ext cx="247525" cy="2685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A19040D7-E794-1D28-914A-073F31A276D8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10068632" y="4721356"/>
            <a:ext cx="253003" cy="2685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11EC0F8D-0A3D-3A28-0D43-F56710ECB0F1}"/>
              </a:ext>
            </a:extLst>
          </p:cNvPr>
          <p:cNvCxnSpPr>
            <a:cxnSpLocks/>
            <a:stCxn id="49" idx="2"/>
            <a:endCxn id="51" idx="1"/>
          </p:cNvCxnSpPr>
          <p:nvPr/>
        </p:nvCxnSpPr>
        <p:spPr>
          <a:xfrm rot="16200000" flipH="1">
            <a:off x="8860067" y="4786983"/>
            <a:ext cx="225035" cy="481459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B40717EC-C449-1AD2-4F6D-2065F47158D7}"/>
              </a:ext>
            </a:extLst>
          </p:cNvPr>
          <p:cNvCxnSpPr>
            <a:stCxn id="20" idx="2"/>
            <a:endCxn id="56" idx="0"/>
          </p:cNvCxnSpPr>
          <p:nvPr/>
        </p:nvCxnSpPr>
        <p:spPr>
          <a:xfrm flipH="1">
            <a:off x="10611782" y="3245683"/>
            <a:ext cx="19785" cy="128007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F2CFE93E-A6B3-45A7-3A85-75C460A6A4F7}"/>
              </a:ext>
            </a:extLst>
          </p:cNvPr>
          <p:cNvSpPr txBox="1"/>
          <p:nvPr/>
        </p:nvSpPr>
        <p:spPr>
          <a:xfrm>
            <a:off x="9039782" y="3692921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E66310C-840F-4947-720B-7BCD6E2D11CF}"/>
              </a:ext>
            </a:extLst>
          </p:cNvPr>
          <p:cNvCxnSpPr/>
          <p:nvPr/>
        </p:nvCxnSpPr>
        <p:spPr>
          <a:xfrm>
            <a:off x="10082149" y="3177153"/>
            <a:ext cx="186334" cy="0"/>
          </a:xfrm>
          <a:prstGeom prst="straightConnector1">
            <a:avLst/>
          </a:prstGeom>
          <a:ln w="3175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36F7BCB-309A-FE0A-7D2B-002AB6C2B460}"/>
              </a:ext>
            </a:extLst>
          </p:cNvPr>
          <p:cNvCxnSpPr>
            <a:cxnSpLocks/>
          </p:cNvCxnSpPr>
          <p:nvPr/>
        </p:nvCxnSpPr>
        <p:spPr>
          <a:xfrm>
            <a:off x="10492854" y="3245683"/>
            <a:ext cx="0" cy="1280070"/>
          </a:xfrm>
          <a:prstGeom prst="straightConnector1">
            <a:avLst/>
          </a:prstGeom>
          <a:ln w="3175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88740BA-B4D7-E8D5-41E9-5B7DC1A0E45D}"/>
              </a:ext>
            </a:extLst>
          </p:cNvPr>
          <p:cNvCxnSpPr>
            <a:cxnSpLocks/>
          </p:cNvCxnSpPr>
          <p:nvPr/>
        </p:nvCxnSpPr>
        <p:spPr>
          <a:xfrm>
            <a:off x="10411065" y="4912020"/>
            <a:ext cx="0" cy="154109"/>
          </a:xfrm>
          <a:prstGeom prst="straightConnector1">
            <a:avLst/>
          </a:prstGeom>
          <a:ln w="3175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AA9F8BB0-F785-6B58-F742-667333EE0702}"/>
              </a:ext>
            </a:extLst>
          </p:cNvPr>
          <p:cNvCxnSpPr>
            <a:cxnSpLocks/>
          </p:cNvCxnSpPr>
          <p:nvPr/>
        </p:nvCxnSpPr>
        <p:spPr>
          <a:xfrm flipH="1">
            <a:off x="8818523" y="5066129"/>
            <a:ext cx="1592542" cy="0"/>
          </a:xfrm>
          <a:prstGeom prst="straightConnector1">
            <a:avLst/>
          </a:prstGeom>
          <a:ln w="3175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8F72E2A1-50F8-A554-07D6-586E7F85A2EA}"/>
              </a:ext>
            </a:extLst>
          </p:cNvPr>
          <p:cNvCxnSpPr>
            <a:cxnSpLocks/>
          </p:cNvCxnSpPr>
          <p:nvPr/>
        </p:nvCxnSpPr>
        <p:spPr>
          <a:xfrm flipV="1">
            <a:off x="8818523" y="4918281"/>
            <a:ext cx="0" cy="154109"/>
          </a:xfrm>
          <a:prstGeom prst="straightConnector1">
            <a:avLst/>
          </a:prstGeom>
          <a:ln w="3175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53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ADE6D-6A1D-1DDA-70D2-63AEE4700CF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Limitation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C9C10D-DA26-CF76-8B78-AFAB0BD0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21" y="3429000"/>
            <a:ext cx="4941721" cy="19446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5D843C-5886-FEB6-A98D-145D407E3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989" y="971761"/>
            <a:ext cx="3543300" cy="2273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5E4A16-FD46-5D6C-2C6B-6C6F4CA95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989" y="3429000"/>
            <a:ext cx="3556000" cy="2311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5C80EE-8B65-B55C-DC35-6CEFAD6C15ED}"/>
              </a:ext>
            </a:extLst>
          </p:cNvPr>
          <p:cNvSpPr txBox="1"/>
          <p:nvPr/>
        </p:nvSpPr>
        <p:spPr>
          <a:xfrm>
            <a:off x="263899" y="1186038"/>
            <a:ext cx="7337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/>
              <a:t>Assumption: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</a:t>
            </a:r>
            <a:r>
              <a:rPr kumimoji="1" lang="en" altLang="zh-CN" b="1" dirty="0"/>
              <a:t>ongestion</a:t>
            </a:r>
            <a:r>
              <a:rPr kumimoji="1" lang="zh-CN" altLang="en-US" b="1" dirty="0"/>
              <a:t> </a:t>
            </a:r>
            <a:r>
              <a:rPr kumimoji="1" lang="en" altLang="zh-CN" b="1" dirty="0"/>
              <a:t>occurs primarily at host downlinks</a:t>
            </a:r>
          </a:p>
          <a:p>
            <a:endParaRPr kumimoji="1"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b="1" dirty="0"/>
              <a:t> </a:t>
            </a:r>
            <a:r>
              <a:rPr kumimoji="1" lang="en-US" altLang="zh-CN" sz="2000" dirty="0"/>
              <a:t>CONGA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(2014)</a:t>
            </a:r>
            <a:r>
              <a:rPr kumimoji="1" lang="zh-CN" altLang="en-US" sz="2000" dirty="0"/>
              <a:t> </a:t>
            </a:r>
            <a:r>
              <a:rPr lang="en" altLang="zh-CN" sz="2000" dirty="0"/>
              <a:t>MP-RDMA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(2018)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SRD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(2020)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17466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ADE6D-6A1D-1DDA-70D2-63AEE4700CF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Related</a:t>
            </a:r>
            <a:r>
              <a:rPr kumimoji="1" lang="zh-CN" altLang="en-US" sz="3200" dirty="0">
                <a:solidFill>
                  <a:schemeClr val="tx1"/>
                </a:solidFill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</a:rPr>
              <a:t>Work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9419BC-85B1-C141-33EF-614D12310DEA}"/>
              </a:ext>
            </a:extLst>
          </p:cNvPr>
          <p:cNvSpPr txBox="1"/>
          <p:nvPr/>
        </p:nvSpPr>
        <p:spPr>
          <a:xfrm>
            <a:off x="311603" y="1105287"/>
            <a:ext cx="1077393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solidFill>
                  <a:srgbClr val="0070C0"/>
                </a:solidFill>
              </a:rPr>
              <a:t>Timely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" altLang="zh-CN" sz="3200" b="1" dirty="0">
                <a:solidFill>
                  <a:srgbClr val="0070C0"/>
                </a:solidFill>
              </a:rPr>
              <a:t>SIGCOMM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2015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Unfairness,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instability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kumimoji="1" lang="en-US" altLang="zh-CN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solidFill>
                  <a:srgbClr val="0070C0"/>
                </a:solidFill>
              </a:rPr>
              <a:t>DX/ ROGUE 		ATC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2015/</a:t>
            </a:r>
            <a:r>
              <a:rPr kumimoji="1" lang="en" altLang="zh-CN" sz="3200" b="1" dirty="0">
                <a:solidFill>
                  <a:srgbClr val="0070C0"/>
                </a:solidFill>
              </a:rPr>
              <a:t>S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O</a:t>
            </a:r>
            <a:r>
              <a:rPr kumimoji="1" lang="en" altLang="zh-CN" sz="3200" b="1" dirty="0">
                <a:solidFill>
                  <a:srgbClr val="0070C0"/>
                </a:solidFill>
              </a:rPr>
              <a:t>CC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2018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Low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throughput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kumimoji="1" lang="en-US" altLang="zh-CN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solidFill>
                  <a:srgbClr val="0070C0"/>
                </a:solidFill>
              </a:rPr>
              <a:t>DCQCN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" altLang="zh-CN" sz="3200" b="1" dirty="0">
                <a:solidFill>
                  <a:srgbClr val="0070C0"/>
                </a:solidFill>
              </a:rPr>
              <a:t>SIGCOMM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2015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Complicated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ECN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parameter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tunning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kumimoji="1" lang="en-US" altLang="zh-CN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solidFill>
                  <a:srgbClr val="0070C0"/>
                </a:solidFill>
              </a:rPr>
              <a:t>SWIFT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" altLang="zh-CN" sz="3200" b="1" dirty="0">
                <a:solidFill>
                  <a:srgbClr val="0070C0"/>
                </a:solidFill>
              </a:rPr>
              <a:t>SIGCOMM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2020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Low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throughput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High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latency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9F1E19-CD71-DB3C-A79B-A635F9E24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708" y="3429000"/>
            <a:ext cx="4817302" cy="224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09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ADE6D-6A1D-1DDA-70D2-63AEE4700CF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Conclusion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787719-C7FE-328F-63D9-4BD37058ACC9}"/>
              </a:ext>
            </a:extLst>
          </p:cNvPr>
          <p:cNvSpPr txBox="1"/>
          <p:nvPr/>
        </p:nvSpPr>
        <p:spPr>
          <a:xfrm>
            <a:off x="1088443" y="1895462"/>
            <a:ext cx="97481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The setting of target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for RTT-based congestion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First</a:t>
            </a:r>
            <a:r>
              <a:rPr kumimoji="1" lang="en" altLang="zh-CN" sz="2400" b="1" dirty="0"/>
              <a:t> effort targeting at achieving accurate target value in realtime.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dirty="0"/>
              <a:t>I</a:t>
            </a:r>
            <a:r>
              <a:rPr kumimoji="1" lang="en" altLang="zh-CN" sz="2400" b="1" dirty="0"/>
              <a:t>ntegrate </a:t>
            </a:r>
            <a:r>
              <a:rPr kumimoji="1" lang="en-US" altLang="zh-CN" sz="2400" b="1" dirty="0"/>
              <a:t>our</a:t>
            </a:r>
            <a:r>
              <a:rPr kumimoji="1" lang="en" altLang="zh-CN" sz="2400" b="1" dirty="0"/>
              <a:t> target generation module into SWIFT</a:t>
            </a:r>
            <a:endParaRPr kumimoji="1"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sz="2400" b="1" dirty="0"/>
              <a:t>Compared with </a:t>
            </a:r>
            <a:r>
              <a:rPr kumimoji="1" lang="en-US" altLang="zh-CN" sz="2400" b="1" dirty="0"/>
              <a:t>tested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protocols,</a:t>
            </a:r>
            <a:r>
              <a:rPr kumimoji="1" lang="zh-CN" altLang="en-US" sz="2400" b="1" dirty="0"/>
              <a:t> </a:t>
            </a:r>
            <a:r>
              <a:rPr kumimoji="1" lang="en" altLang="zh-CN" sz="2400" b="1" dirty="0"/>
              <a:t>RET </a:t>
            </a:r>
            <a:r>
              <a:rPr kumimoji="1" lang="en-US" altLang="zh-CN" sz="2400" b="1" dirty="0"/>
              <a:t>provides</a:t>
            </a:r>
            <a:r>
              <a:rPr kumimoji="1" lang="en" altLang="zh-CN" sz="2400" b="1" dirty="0"/>
              <a:t> </a:t>
            </a:r>
            <a:r>
              <a:rPr kumimoji="1" lang="en-US" altLang="zh-CN" sz="2400" b="1" dirty="0"/>
              <a:t>better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performance</a:t>
            </a:r>
            <a:endParaRPr kumimoji="1" lang="e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8983269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23ADE6D-6A1D-1DDA-70D2-63AEE4700CFB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787719-C7FE-328F-63D9-4BD37058ACC9}"/>
              </a:ext>
            </a:extLst>
          </p:cNvPr>
          <p:cNvSpPr txBox="1"/>
          <p:nvPr/>
        </p:nvSpPr>
        <p:spPr>
          <a:xfrm>
            <a:off x="2796035" y="3051327"/>
            <a:ext cx="5452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/>
              <a:t>THANKS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&amp;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QUESTIONS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?</a:t>
            </a:r>
            <a:endParaRPr kumimoji="1" lang="en" altLang="zh-CN" sz="3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3D4CE8-8E2F-35E4-FE0A-526C406EF6A7}"/>
              </a:ext>
            </a:extLst>
          </p:cNvPr>
          <p:cNvSpPr txBox="1"/>
          <p:nvPr/>
        </p:nvSpPr>
        <p:spPr>
          <a:xfrm>
            <a:off x="3419604" y="3806673"/>
            <a:ext cx="4204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2800" dirty="0"/>
              <a:t>tangjian@smail.nju.edu.cn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3940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1D335F-4A4B-0639-E4F1-1F2D8D93CA8E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Background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E9E0B7-B505-E5F5-0FCC-38D3C9BD4828}"/>
              </a:ext>
            </a:extLst>
          </p:cNvPr>
          <p:cNvSpPr txBox="1"/>
          <p:nvPr/>
        </p:nvSpPr>
        <p:spPr>
          <a:xfrm>
            <a:off x="2085400" y="1164572"/>
            <a:ext cx="7473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0070C0"/>
                </a:solidFill>
              </a:rPr>
              <a:t>Remote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Direct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Memory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Access</a:t>
            </a:r>
            <a:r>
              <a:rPr kumimoji="1" lang="zh-CN" altLang="en-US" sz="32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3200" b="1" dirty="0">
                <a:solidFill>
                  <a:srgbClr val="0070C0"/>
                </a:solidFill>
              </a:rPr>
              <a:t>(RDMA)</a:t>
            </a:r>
            <a:endParaRPr kumimoji="1"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CB17B9-0400-FA22-515A-798FF9CF294B}"/>
              </a:ext>
            </a:extLst>
          </p:cNvPr>
          <p:cNvSpPr txBox="1"/>
          <p:nvPr/>
        </p:nvSpPr>
        <p:spPr>
          <a:xfrm>
            <a:off x="914300" y="2387159"/>
            <a:ext cx="666268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70C0"/>
                </a:solidFill>
              </a:rPr>
              <a:t>High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Throughput: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100Gbps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or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higher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70C0"/>
                </a:solidFill>
              </a:rPr>
              <a:t>Ultra-low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latency: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few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µs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with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a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rack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0070C0"/>
                </a:solidFill>
              </a:rPr>
              <a:t>Low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CPU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overhead: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Offload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stacks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hardware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Avoid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memory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Bypass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local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kernel/remote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CPU.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26EE10-F682-5C73-70D2-F9AE1EAF0BCE}"/>
              </a:ext>
            </a:extLst>
          </p:cNvPr>
          <p:cNvSpPr/>
          <p:nvPr/>
        </p:nvSpPr>
        <p:spPr>
          <a:xfrm>
            <a:off x="8199605" y="2179691"/>
            <a:ext cx="2881423" cy="11376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B6BFEA-2C72-1759-92FD-09AB90BD50E7}"/>
              </a:ext>
            </a:extLst>
          </p:cNvPr>
          <p:cNvSpPr/>
          <p:nvPr/>
        </p:nvSpPr>
        <p:spPr>
          <a:xfrm>
            <a:off x="8449713" y="2858002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470F0B2-5A15-C496-FBA8-0D13E3E75AAA}"/>
              </a:ext>
            </a:extLst>
          </p:cNvPr>
          <p:cNvSpPr txBox="1"/>
          <p:nvPr/>
        </p:nvSpPr>
        <p:spPr>
          <a:xfrm>
            <a:off x="8199604" y="220249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ABCF62-03F8-5619-5D05-A15AC9F21D37}"/>
              </a:ext>
            </a:extLst>
          </p:cNvPr>
          <p:cNvSpPr txBox="1"/>
          <p:nvPr/>
        </p:nvSpPr>
        <p:spPr>
          <a:xfrm>
            <a:off x="9359099" y="24552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DMA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764CD8-BF2B-5B13-9FC8-5FC2A86660E9}"/>
              </a:ext>
            </a:extLst>
          </p:cNvPr>
          <p:cNvSpPr txBox="1"/>
          <p:nvPr/>
        </p:nvSpPr>
        <p:spPr>
          <a:xfrm>
            <a:off x="8467189" y="285624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ram</a:t>
            </a:r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64EB12B-6774-8DB1-82A4-C1EB95C01428}"/>
              </a:ext>
            </a:extLst>
          </p:cNvPr>
          <p:cNvSpPr/>
          <p:nvPr/>
        </p:nvSpPr>
        <p:spPr>
          <a:xfrm>
            <a:off x="9355981" y="2858668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F0E538-DCB0-032A-71F8-4A9B629D4C69}"/>
              </a:ext>
            </a:extLst>
          </p:cNvPr>
          <p:cNvSpPr txBox="1"/>
          <p:nvPr/>
        </p:nvSpPr>
        <p:spPr>
          <a:xfrm>
            <a:off x="9436923" y="284740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619D0CD-9D48-52BB-53DF-D039C5F7E611}"/>
              </a:ext>
            </a:extLst>
          </p:cNvPr>
          <p:cNvSpPr/>
          <p:nvPr/>
        </p:nvSpPr>
        <p:spPr>
          <a:xfrm>
            <a:off x="10268483" y="2858002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61FAE95-19C5-A47A-6049-123A13A8E0AA}"/>
              </a:ext>
            </a:extLst>
          </p:cNvPr>
          <p:cNvSpPr txBox="1"/>
          <p:nvPr/>
        </p:nvSpPr>
        <p:spPr>
          <a:xfrm>
            <a:off x="10285959" y="285624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rnic</a:t>
            </a:r>
            <a:endParaRPr kumimoji="1" lang="zh-CN" altLang="en-US" dirty="0"/>
          </a:p>
        </p:txBody>
      </p: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E8FB5297-6336-1C1D-C05C-CBC625B3F5D8}"/>
              </a:ext>
            </a:extLst>
          </p:cNvPr>
          <p:cNvCxnSpPr>
            <a:stCxn id="15" idx="0"/>
            <a:endCxn id="14" idx="1"/>
          </p:cNvCxnSpPr>
          <p:nvPr/>
        </p:nvCxnSpPr>
        <p:spPr>
          <a:xfrm rot="5400000" flipH="1" flipV="1">
            <a:off x="8948141" y="2445283"/>
            <a:ext cx="216302" cy="605613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>
            <a:extLst>
              <a:ext uri="{FF2B5EF4-FFF2-40B4-BE49-F238E27FC236}">
                <a16:creationId xmlns:a16="http://schemas.microsoft.com/office/drawing/2014/main" id="{162A8AD7-0E87-12E0-5845-51876A59D33A}"/>
              </a:ext>
            </a:extLst>
          </p:cNvPr>
          <p:cNvCxnSpPr>
            <a:cxnSpLocks/>
            <a:stCxn id="14" idx="3"/>
            <a:endCxn id="21" idx="0"/>
          </p:cNvCxnSpPr>
          <p:nvPr/>
        </p:nvCxnSpPr>
        <p:spPr>
          <a:xfrm>
            <a:off x="10050314" y="2639938"/>
            <a:ext cx="508316" cy="216302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A2F17A29-C9A7-ADF6-B316-8B512B4E3BBB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9175881" y="3051843"/>
            <a:ext cx="180100" cy="666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8CF9DB41-949A-FD5D-B91E-88DEDFB37002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0082149" y="3051843"/>
            <a:ext cx="186334" cy="666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CDADD36-8540-D7F1-241E-832C24F41E29}"/>
              </a:ext>
            </a:extLst>
          </p:cNvPr>
          <p:cNvSpPr/>
          <p:nvPr/>
        </p:nvSpPr>
        <p:spPr>
          <a:xfrm>
            <a:off x="8199605" y="4420774"/>
            <a:ext cx="2881423" cy="11376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DE5C859-8FED-1658-3A5C-377C083DBEEA}"/>
              </a:ext>
            </a:extLst>
          </p:cNvPr>
          <p:cNvSpPr/>
          <p:nvPr/>
        </p:nvSpPr>
        <p:spPr>
          <a:xfrm>
            <a:off x="8368771" y="4527515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99E0A0B-1632-7E09-46BC-43BB0CC6DD7F}"/>
              </a:ext>
            </a:extLst>
          </p:cNvPr>
          <p:cNvSpPr txBox="1"/>
          <p:nvPr/>
        </p:nvSpPr>
        <p:spPr>
          <a:xfrm>
            <a:off x="8199084" y="520384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1A8C9E7-C789-328E-A3C0-75516BC9BD5E}"/>
              </a:ext>
            </a:extLst>
          </p:cNvPr>
          <p:cNvSpPr txBox="1"/>
          <p:nvPr/>
        </p:nvSpPr>
        <p:spPr>
          <a:xfrm>
            <a:off x="9213314" y="495556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DMA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84E942B-E9B3-2F63-40E1-EB2C8BFEAB1B}"/>
              </a:ext>
            </a:extLst>
          </p:cNvPr>
          <p:cNvSpPr txBox="1"/>
          <p:nvPr/>
        </p:nvSpPr>
        <p:spPr>
          <a:xfrm>
            <a:off x="8386247" y="4525753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ram</a:t>
            </a:r>
            <a:endParaRPr kumimoji="1"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6374C2E-EC45-8A9C-1B39-C2538E142B53}"/>
              </a:ext>
            </a:extLst>
          </p:cNvPr>
          <p:cNvSpPr/>
          <p:nvPr/>
        </p:nvSpPr>
        <p:spPr>
          <a:xfrm>
            <a:off x="9342464" y="4530200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1A83199-1C2A-B254-8D33-7DF40B487258}"/>
              </a:ext>
            </a:extLst>
          </p:cNvPr>
          <p:cNvSpPr txBox="1"/>
          <p:nvPr/>
        </p:nvSpPr>
        <p:spPr>
          <a:xfrm>
            <a:off x="9423406" y="451893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443B8E4-894F-654F-2148-EEB6636E8D75}"/>
              </a:ext>
            </a:extLst>
          </p:cNvPr>
          <p:cNvSpPr/>
          <p:nvPr/>
        </p:nvSpPr>
        <p:spPr>
          <a:xfrm>
            <a:off x="10321635" y="4527515"/>
            <a:ext cx="726168" cy="387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DFE428B-15D3-EEEC-4A60-905DC608CBD4}"/>
              </a:ext>
            </a:extLst>
          </p:cNvPr>
          <p:cNvSpPr txBox="1"/>
          <p:nvPr/>
        </p:nvSpPr>
        <p:spPr>
          <a:xfrm>
            <a:off x="10339111" y="452575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rnic</a:t>
            </a:r>
            <a:endParaRPr kumimoji="1" lang="zh-CN" altLang="en-US" dirty="0"/>
          </a:p>
        </p:txBody>
      </p:sp>
      <p:cxnSp>
        <p:nvCxnSpPr>
          <p:cNvPr id="58" name="肘形连接符 57">
            <a:extLst>
              <a:ext uri="{FF2B5EF4-FFF2-40B4-BE49-F238E27FC236}">
                <a16:creationId xmlns:a16="http://schemas.microsoft.com/office/drawing/2014/main" id="{47C9BEF0-2F3E-B615-BC2C-7BC9D4A85B94}"/>
              </a:ext>
            </a:extLst>
          </p:cNvPr>
          <p:cNvCxnSpPr>
            <a:cxnSpLocks/>
            <a:stCxn id="51" idx="3"/>
            <a:endCxn id="56" idx="2"/>
          </p:cNvCxnSpPr>
          <p:nvPr/>
        </p:nvCxnSpPr>
        <p:spPr>
          <a:xfrm flipV="1">
            <a:off x="9904529" y="4895085"/>
            <a:ext cx="707253" cy="245146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6F8207CE-3220-143B-7EB1-C4C7D1928678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9094939" y="4721356"/>
            <a:ext cx="247525" cy="2685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A19040D7-E794-1D28-914A-073F31A276D8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10068632" y="4721356"/>
            <a:ext cx="253003" cy="2685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>
            <a:extLst>
              <a:ext uri="{FF2B5EF4-FFF2-40B4-BE49-F238E27FC236}">
                <a16:creationId xmlns:a16="http://schemas.microsoft.com/office/drawing/2014/main" id="{11EC0F8D-0A3D-3A28-0D43-F56710ECB0F1}"/>
              </a:ext>
            </a:extLst>
          </p:cNvPr>
          <p:cNvCxnSpPr>
            <a:cxnSpLocks/>
            <a:stCxn id="49" idx="2"/>
            <a:endCxn id="51" idx="1"/>
          </p:cNvCxnSpPr>
          <p:nvPr/>
        </p:nvCxnSpPr>
        <p:spPr>
          <a:xfrm rot="16200000" flipH="1">
            <a:off x="8860067" y="4786983"/>
            <a:ext cx="225035" cy="481459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B40717EC-C449-1AD2-4F6D-2065F47158D7}"/>
              </a:ext>
            </a:extLst>
          </p:cNvPr>
          <p:cNvCxnSpPr>
            <a:stCxn id="20" idx="2"/>
            <a:endCxn id="56" idx="0"/>
          </p:cNvCxnSpPr>
          <p:nvPr/>
        </p:nvCxnSpPr>
        <p:spPr>
          <a:xfrm flipH="1">
            <a:off x="10611782" y="3245683"/>
            <a:ext cx="19785" cy="128007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F2CFE93E-A6B3-45A7-3A85-75C460A6A4F7}"/>
              </a:ext>
            </a:extLst>
          </p:cNvPr>
          <p:cNvSpPr txBox="1"/>
          <p:nvPr/>
        </p:nvSpPr>
        <p:spPr>
          <a:xfrm>
            <a:off x="9039782" y="3692921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E66310C-840F-4947-720B-7BCD6E2D11CF}"/>
              </a:ext>
            </a:extLst>
          </p:cNvPr>
          <p:cNvCxnSpPr/>
          <p:nvPr/>
        </p:nvCxnSpPr>
        <p:spPr>
          <a:xfrm>
            <a:off x="10082149" y="3177153"/>
            <a:ext cx="186334" cy="0"/>
          </a:xfrm>
          <a:prstGeom prst="straightConnector1">
            <a:avLst/>
          </a:prstGeom>
          <a:ln w="3175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36F7BCB-309A-FE0A-7D2B-002AB6C2B460}"/>
              </a:ext>
            </a:extLst>
          </p:cNvPr>
          <p:cNvCxnSpPr>
            <a:cxnSpLocks/>
          </p:cNvCxnSpPr>
          <p:nvPr/>
        </p:nvCxnSpPr>
        <p:spPr>
          <a:xfrm>
            <a:off x="10492854" y="3245683"/>
            <a:ext cx="0" cy="1280070"/>
          </a:xfrm>
          <a:prstGeom prst="straightConnector1">
            <a:avLst/>
          </a:prstGeom>
          <a:ln w="3175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88740BA-B4D7-E8D5-41E9-5B7DC1A0E45D}"/>
              </a:ext>
            </a:extLst>
          </p:cNvPr>
          <p:cNvCxnSpPr>
            <a:cxnSpLocks/>
          </p:cNvCxnSpPr>
          <p:nvPr/>
        </p:nvCxnSpPr>
        <p:spPr>
          <a:xfrm>
            <a:off x="10411065" y="4912020"/>
            <a:ext cx="0" cy="154109"/>
          </a:xfrm>
          <a:prstGeom prst="straightConnector1">
            <a:avLst/>
          </a:prstGeom>
          <a:ln w="3175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AA9F8BB0-F785-6B58-F742-667333EE0702}"/>
              </a:ext>
            </a:extLst>
          </p:cNvPr>
          <p:cNvCxnSpPr>
            <a:cxnSpLocks/>
          </p:cNvCxnSpPr>
          <p:nvPr/>
        </p:nvCxnSpPr>
        <p:spPr>
          <a:xfrm flipH="1">
            <a:off x="8818523" y="5066129"/>
            <a:ext cx="1592542" cy="0"/>
          </a:xfrm>
          <a:prstGeom prst="straightConnector1">
            <a:avLst/>
          </a:prstGeom>
          <a:ln w="3175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8F72E2A1-50F8-A554-07D6-586E7F85A2EA}"/>
              </a:ext>
            </a:extLst>
          </p:cNvPr>
          <p:cNvCxnSpPr>
            <a:cxnSpLocks/>
          </p:cNvCxnSpPr>
          <p:nvPr/>
        </p:nvCxnSpPr>
        <p:spPr>
          <a:xfrm flipV="1">
            <a:off x="8818523" y="4918281"/>
            <a:ext cx="0" cy="154109"/>
          </a:xfrm>
          <a:prstGeom prst="straightConnector1">
            <a:avLst/>
          </a:prstGeom>
          <a:ln w="3175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59BF973D-E41E-62C8-888F-BB6D4DCB4636}"/>
              </a:ext>
            </a:extLst>
          </p:cNvPr>
          <p:cNvCxnSpPr>
            <a:cxnSpLocks/>
          </p:cNvCxnSpPr>
          <p:nvPr/>
        </p:nvCxnSpPr>
        <p:spPr>
          <a:xfrm flipH="1" flipV="1">
            <a:off x="8586061" y="5244360"/>
            <a:ext cx="2173553" cy="1561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9F0F6752-4698-D4C3-8FCA-4BFF30E9A087}"/>
              </a:ext>
            </a:extLst>
          </p:cNvPr>
          <p:cNvCxnSpPr>
            <a:cxnSpLocks/>
          </p:cNvCxnSpPr>
          <p:nvPr/>
        </p:nvCxnSpPr>
        <p:spPr>
          <a:xfrm>
            <a:off x="8586061" y="4912020"/>
            <a:ext cx="0" cy="34795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B553D672-D28C-321E-15E6-397FF5B4C992}"/>
              </a:ext>
            </a:extLst>
          </p:cNvPr>
          <p:cNvCxnSpPr>
            <a:cxnSpLocks/>
          </p:cNvCxnSpPr>
          <p:nvPr/>
        </p:nvCxnSpPr>
        <p:spPr>
          <a:xfrm flipV="1">
            <a:off x="10759614" y="4931886"/>
            <a:ext cx="0" cy="328084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BA7B3A8-DC12-ACFC-DFEE-0CD2BC75AE53}"/>
              </a:ext>
            </a:extLst>
          </p:cNvPr>
          <p:cNvCxnSpPr>
            <a:cxnSpLocks/>
          </p:cNvCxnSpPr>
          <p:nvPr/>
        </p:nvCxnSpPr>
        <p:spPr>
          <a:xfrm flipV="1">
            <a:off x="10759614" y="3245683"/>
            <a:ext cx="0" cy="127325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2139876A-DD3A-68B7-4B8D-4E192B372511}"/>
              </a:ext>
            </a:extLst>
          </p:cNvPr>
          <p:cNvCxnSpPr>
            <a:cxnSpLocks/>
          </p:cNvCxnSpPr>
          <p:nvPr/>
        </p:nvCxnSpPr>
        <p:spPr>
          <a:xfrm flipH="1">
            <a:off x="8876566" y="2733357"/>
            <a:ext cx="1883048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C146A7C1-DA08-1EC5-7A04-52DF8E07E0F8}"/>
              </a:ext>
            </a:extLst>
          </p:cNvPr>
          <p:cNvCxnSpPr>
            <a:cxnSpLocks/>
          </p:cNvCxnSpPr>
          <p:nvPr/>
        </p:nvCxnSpPr>
        <p:spPr>
          <a:xfrm>
            <a:off x="10759614" y="2718733"/>
            <a:ext cx="0" cy="154109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85ACEDED-A021-2454-518C-390357E49AFC}"/>
              </a:ext>
            </a:extLst>
          </p:cNvPr>
          <p:cNvCxnSpPr>
            <a:cxnSpLocks/>
          </p:cNvCxnSpPr>
          <p:nvPr/>
        </p:nvCxnSpPr>
        <p:spPr>
          <a:xfrm>
            <a:off x="8876566" y="2718733"/>
            <a:ext cx="0" cy="137507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33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7483AF9-F267-0643-62CA-F4ABF3F86A20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Background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061647-8739-86F5-3148-013CA8876FF3}"/>
              </a:ext>
            </a:extLst>
          </p:cNvPr>
          <p:cNvSpPr txBox="1"/>
          <p:nvPr/>
        </p:nvSpPr>
        <p:spPr>
          <a:xfrm>
            <a:off x="1109664" y="1177743"/>
            <a:ext cx="8841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past,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RDMA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deployed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special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fabrics,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i.e.,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InfiniBand.</a:t>
            </a:r>
          </a:p>
          <a:p>
            <a:r>
              <a:rPr kumimoji="1" lang="zh-CN" altLang="en-US" sz="2400" dirty="0"/>
              <a:t>   </a:t>
            </a:r>
            <a:r>
              <a:rPr kumimoji="1" lang="en-US" altLang="zh-CN" sz="2400" dirty="0"/>
              <a:t>	-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incompatible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Ethernet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IP</a:t>
            </a:r>
          </a:p>
          <a:p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46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7483AF9-F267-0643-62CA-F4ABF3F86A20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Background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061647-8739-86F5-3148-013CA8876FF3}"/>
              </a:ext>
            </a:extLst>
          </p:cNvPr>
          <p:cNvSpPr txBox="1"/>
          <p:nvPr/>
        </p:nvSpPr>
        <p:spPr>
          <a:xfrm>
            <a:off x="1109664" y="1177743"/>
            <a:ext cx="8841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past,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RDMA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deployed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special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fabrics,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i.e.,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InfiniBand.</a:t>
            </a:r>
          </a:p>
          <a:p>
            <a:r>
              <a:rPr kumimoji="1" lang="zh-CN" altLang="en-US" sz="2400" dirty="0"/>
              <a:t>   </a:t>
            </a:r>
            <a:r>
              <a:rPr kumimoji="1" lang="en-US" altLang="zh-CN" sz="2400" dirty="0"/>
              <a:t>	-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incompatible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Ethernet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IP</a:t>
            </a:r>
          </a:p>
          <a:p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Routable</a:t>
            </a:r>
            <a:r>
              <a:rPr kumimoji="1" lang="zh-CN" altLang="en-US" sz="2400" dirty="0"/>
              <a:t> </a:t>
            </a:r>
            <a:r>
              <a:rPr kumimoji="1" lang="en" altLang="zh-CN" sz="2400" dirty="0"/>
              <a:t>RDMA over Converged Ethernet (RoCE</a:t>
            </a:r>
            <a:r>
              <a:rPr kumimoji="1" lang="en-US" altLang="zh-CN" sz="2400" dirty="0"/>
              <a:t>v2</a:t>
            </a:r>
            <a:r>
              <a:rPr kumimoji="1" lang="en" altLang="zh-CN" sz="2400" dirty="0"/>
              <a:t>)</a:t>
            </a:r>
            <a:endParaRPr kumimoji="1" lang="en-US" altLang="zh-CN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2120BC-C43E-9C4F-871F-6088BFFDFD11}"/>
              </a:ext>
            </a:extLst>
          </p:cNvPr>
          <p:cNvSpPr/>
          <p:nvPr/>
        </p:nvSpPr>
        <p:spPr>
          <a:xfrm>
            <a:off x="2110499" y="3104725"/>
            <a:ext cx="1650670" cy="403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286169-ED52-8C73-1F0E-4C9A2F17F59B}"/>
              </a:ext>
            </a:extLst>
          </p:cNvPr>
          <p:cNvSpPr txBox="1"/>
          <p:nvPr/>
        </p:nvSpPr>
        <p:spPr>
          <a:xfrm>
            <a:off x="2427521" y="313915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Ethernet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CB638F-DA5F-F158-0A5C-11E3E03EBAB1}"/>
              </a:ext>
            </a:extLst>
          </p:cNvPr>
          <p:cNvSpPr/>
          <p:nvPr/>
        </p:nvSpPr>
        <p:spPr>
          <a:xfrm>
            <a:off x="3761168" y="3104725"/>
            <a:ext cx="1650670" cy="4037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31F91D-E57C-DEC9-51E9-24D8B54A338E}"/>
              </a:ext>
            </a:extLst>
          </p:cNvPr>
          <p:cNvSpPr txBox="1"/>
          <p:nvPr/>
        </p:nvSpPr>
        <p:spPr>
          <a:xfrm>
            <a:off x="4401997" y="31391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03A1B1-7795-1A82-CB4B-18A907C4D3EA}"/>
              </a:ext>
            </a:extLst>
          </p:cNvPr>
          <p:cNvSpPr/>
          <p:nvPr/>
        </p:nvSpPr>
        <p:spPr>
          <a:xfrm>
            <a:off x="5411837" y="3104725"/>
            <a:ext cx="1650670" cy="4037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16CAA7-D9D7-824F-6FC8-6D51F3CFB68F}"/>
              </a:ext>
            </a:extLst>
          </p:cNvPr>
          <p:cNvSpPr txBox="1"/>
          <p:nvPr/>
        </p:nvSpPr>
        <p:spPr>
          <a:xfrm>
            <a:off x="5728859" y="313915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UDP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E5967C-D286-0402-3BF0-F6454185D036}"/>
              </a:ext>
            </a:extLst>
          </p:cNvPr>
          <p:cNvSpPr/>
          <p:nvPr/>
        </p:nvSpPr>
        <p:spPr>
          <a:xfrm>
            <a:off x="7062506" y="3104725"/>
            <a:ext cx="1650670" cy="403761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4668D8-D86D-B8F1-F3A5-5578666EBCC4}"/>
              </a:ext>
            </a:extLst>
          </p:cNvPr>
          <p:cNvSpPr txBox="1"/>
          <p:nvPr/>
        </p:nvSpPr>
        <p:spPr>
          <a:xfrm>
            <a:off x="7160719" y="313915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InfiniBand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L4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F0DA32-3290-85BF-F837-C5EBF0DFD223}"/>
              </a:ext>
            </a:extLst>
          </p:cNvPr>
          <p:cNvSpPr/>
          <p:nvPr/>
        </p:nvSpPr>
        <p:spPr>
          <a:xfrm>
            <a:off x="8713175" y="3104724"/>
            <a:ext cx="1650670" cy="403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D59631-9417-BBF0-69F7-2B9CABDD8357}"/>
              </a:ext>
            </a:extLst>
          </p:cNvPr>
          <p:cNvSpPr txBox="1"/>
          <p:nvPr/>
        </p:nvSpPr>
        <p:spPr>
          <a:xfrm>
            <a:off x="9124745" y="313915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Payload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B6CC919-82DA-47F1-E714-87D72E083524}"/>
              </a:ext>
            </a:extLst>
          </p:cNvPr>
          <p:cNvSpPr txBox="1"/>
          <p:nvPr/>
        </p:nvSpPr>
        <p:spPr>
          <a:xfrm>
            <a:off x="1109664" y="3865806"/>
            <a:ext cx="10589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	-Efficient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requires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lossless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fabric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optimal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performance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E823E2-8DE8-6F65-C3D8-93DA61174549}"/>
              </a:ext>
            </a:extLst>
          </p:cNvPr>
          <p:cNvSpPr txBox="1"/>
          <p:nvPr/>
        </p:nvSpPr>
        <p:spPr>
          <a:xfrm>
            <a:off x="5313624" y="3504902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*</a:t>
            </a:r>
            <a:r>
              <a:rPr kumimoji="1" lang="en-US" altLang="zh-CN" dirty="0"/>
              <a:t>packet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25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7483AF9-F267-0643-62CA-F4ABF3F86A20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Background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061647-8739-86F5-3148-013CA8876FF3}"/>
              </a:ext>
            </a:extLst>
          </p:cNvPr>
          <p:cNvSpPr txBox="1"/>
          <p:nvPr/>
        </p:nvSpPr>
        <p:spPr>
          <a:xfrm>
            <a:off x="1109664" y="1177743"/>
            <a:ext cx="8841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past,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RDMA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deployed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special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fabrics,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i.e.,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InfiniBand.</a:t>
            </a:r>
          </a:p>
          <a:p>
            <a:r>
              <a:rPr kumimoji="1" lang="zh-CN" altLang="en-US" sz="2400" dirty="0"/>
              <a:t>   </a:t>
            </a:r>
            <a:r>
              <a:rPr kumimoji="1" lang="en-US" altLang="zh-CN" sz="2400" dirty="0"/>
              <a:t>	-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incompatible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Ethernet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IP</a:t>
            </a:r>
          </a:p>
          <a:p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Routable</a:t>
            </a:r>
            <a:r>
              <a:rPr kumimoji="1" lang="zh-CN" altLang="en-US" sz="2400" dirty="0"/>
              <a:t> </a:t>
            </a:r>
            <a:r>
              <a:rPr kumimoji="1" lang="en" altLang="zh-CN" sz="2400" dirty="0"/>
              <a:t>RDMA over Converged Ethernet (RoCE</a:t>
            </a:r>
            <a:r>
              <a:rPr kumimoji="1" lang="en-US" altLang="zh-CN" sz="2400" dirty="0"/>
              <a:t>v2</a:t>
            </a:r>
            <a:r>
              <a:rPr kumimoji="1" lang="en" altLang="zh-CN" sz="2400" dirty="0"/>
              <a:t>)</a:t>
            </a:r>
            <a:endParaRPr kumimoji="1" lang="en-US" altLang="zh-CN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2120BC-C43E-9C4F-871F-6088BFFDFD11}"/>
              </a:ext>
            </a:extLst>
          </p:cNvPr>
          <p:cNvSpPr/>
          <p:nvPr/>
        </p:nvSpPr>
        <p:spPr>
          <a:xfrm>
            <a:off x="2110499" y="3104725"/>
            <a:ext cx="1650670" cy="403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286169-ED52-8C73-1F0E-4C9A2F17F59B}"/>
              </a:ext>
            </a:extLst>
          </p:cNvPr>
          <p:cNvSpPr txBox="1"/>
          <p:nvPr/>
        </p:nvSpPr>
        <p:spPr>
          <a:xfrm>
            <a:off x="2427521" y="313915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Ethernet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CB638F-DA5F-F158-0A5C-11E3E03EBAB1}"/>
              </a:ext>
            </a:extLst>
          </p:cNvPr>
          <p:cNvSpPr/>
          <p:nvPr/>
        </p:nvSpPr>
        <p:spPr>
          <a:xfrm>
            <a:off x="3761168" y="3104725"/>
            <a:ext cx="1650670" cy="4037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31F91D-E57C-DEC9-51E9-24D8B54A338E}"/>
              </a:ext>
            </a:extLst>
          </p:cNvPr>
          <p:cNvSpPr txBox="1"/>
          <p:nvPr/>
        </p:nvSpPr>
        <p:spPr>
          <a:xfrm>
            <a:off x="4401997" y="31391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03A1B1-7795-1A82-CB4B-18A907C4D3EA}"/>
              </a:ext>
            </a:extLst>
          </p:cNvPr>
          <p:cNvSpPr/>
          <p:nvPr/>
        </p:nvSpPr>
        <p:spPr>
          <a:xfrm>
            <a:off x="5411837" y="3104725"/>
            <a:ext cx="1650670" cy="4037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16CAA7-D9D7-824F-6FC8-6D51F3CFB68F}"/>
              </a:ext>
            </a:extLst>
          </p:cNvPr>
          <p:cNvSpPr txBox="1"/>
          <p:nvPr/>
        </p:nvSpPr>
        <p:spPr>
          <a:xfrm>
            <a:off x="5728859" y="313915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UDP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E5967C-D286-0402-3BF0-F6454185D036}"/>
              </a:ext>
            </a:extLst>
          </p:cNvPr>
          <p:cNvSpPr/>
          <p:nvPr/>
        </p:nvSpPr>
        <p:spPr>
          <a:xfrm>
            <a:off x="7062506" y="3104725"/>
            <a:ext cx="1650670" cy="403761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4668D8-D86D-B8F1-F3A5-5578666EBCC4}"/>
              </a:ext>
            </a:extLst>
          </p:cNvPr>
          <p:cNvSpPr txBox="1"/>
          <p:nvPr/>
        </p:nvSpPr>
        <p:spPr>
          <a:xfrm>
            <a:off x="7160719" y="313915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InfiniBand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L4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F0DA32-3290-85BF-F837-C5EBF0DFD223}"/>
              </a:ext>
            </a:extLst>
          </p:cNvPr>
          <p:cNvSpPr/>
          <p:nvPr/>
        </p:nvSpPr>
        <p:spPr>
          <a:xfrm>
            <a:off x="8713175" y="3104724"/>
            <a:ext cx="1650670" cy="403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D59631-9417-BBF0-69F7-2B9CABDD8357}"/>
              </a:ext>
            </a:extLst>
          </p:cNvPr>
          <p:cNvSpPr txBox="1"/>
          <p:nvPr/>
        </p:nvSpPr>
        <p:spPr>
          <a:xfrm>
            <a:off x="9124745" y="313915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Payload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B6CC919-82DA-47F1-E714-87D72E083524}"/>
              </a:ext>
            </a:extLst>
          </p:cNvPr>
          <p:cNvSpPr txBox="1"/>
          <p:nvPr/>
        </p:nvSpPr>
        <p:spPr>
          <a:xfrm>
            <a:off x="1109664" y="3865806"/>
            <a:ext cx="10589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	-Efficient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requires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lossless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fabric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optimal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performance</a:t>
            </a:r>
          </a:p>
          <a:p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Priority-based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Flow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Control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(PFC)</a:t>
            </a:r>
          </a:p>
          <a:p>
            <a:r>
              <a:rPr kumimoji="1" lang="en-US" altLang="zh-CN" sz="2400" dirty="0"/>
              <a:t>	- simple but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...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victim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flows</a:t>
            </a:r>
            <a:r>
              <a:rPr kumimoji="1" lang="zh-CN" altLang="en-US" sz="2400" dirty="0"/>
              <a:t> 、</a:t>
            </a:r>
            <a:r>
              <a:rPr kumimoji="1" lang="en-US" altLang="zh-CN" sz="2400" dirty="0"/>
              <a:t>dead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lock</a:t>
            </a:r>
            <a:r>
              <a:rPr kumimoji="1" lang="zh-CN" altLang="en-US" sz="2400" dirty="0"/>
              <a:t>、</a:t>
            </a:r>
            <a:r>
              <a:rPr kumimoji="1" lang="en" altLang="zh-CN" sz="2400" dirty="0"/>
              <a:t>head</a:t>
            </a:r>
            <a:r>
              <a:rPr kumimoji="1" lang="zh-CN" altLang="en-US" sz="2400" dirty="0"/>
              <a:t> </a:t>
            </a:r>
            <a:r>
              <a:rPr kumimoji="1" lang="en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" altLang="zh-CN" sz="2400" dirty="0"/>
              <a:t>line blocking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E823E2-8DE8-6F65-C3D8-93DA61174549}"/>
              </a:ext>
            </a:extLst>
          </p:cNvPr>
          <p:cNvSpPr txBox="1"/>
          <p:nvPr/>
        </p:nvSpPr>
        <p:spPr>
          <a:xfrm>
            <a:off x="5313624" y="3504902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*</a:t>
            </a:r>
            <a:r>
              <a:rPr kumimoji="1" lang="en-US" altLang="zh-CN" dirty="0"/>
              <a:t>packet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31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7483AF9-F267-0643-62CA-F4ABF3F86A20}"/>
              </a:ext>
            </a:extLst>
          </p:cNvPr>
          <p:cNvSpPr/>
          <p:nvPr/>
        </p:nvSpPr>
        <p:spPr>
          <a:xfrm>
            <a:off x="0" y="0"/>
            <a:ext cx="12192000" cy="680484"/>
          </a:xfrm>
          <a:prstGeom prst="rect">
            <a:avLst/>
          </a:prstGeom>
          <a:solidFill>
            <a:schemeClr val="accent3">
              <a:lumMod val="50000"/>
              <a:alpha val="2138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Background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061647-8739-86F5-3148-013CA8876FF3}"/>
              </a:ext>
            </a:extLst>
          </p:cNvPr>
          <p:cNvSpPr txBox="1"/>
          <p:nvPr/>
        </p:nvSpPr>
        <p:spPr>
          <a:xfrm>
            <a:off x="1109664" y="1177743"/>
            <a:ext cx="8841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past,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RDMA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deployed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special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fabrics,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i.e.,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InfiniBand.</a:t>
            </a:r>
          </a:p>
          <a:p>
            <a:r>
              <a:rPr kumimoji="1" lang="zh-CN" altLang="en-US" sz="2400" dirty="0"/>
              <a:t>   </a:t>
            </a:r>
            <a:r>
              <a:rPr kumimoji="1" lang="en-US" altLang="zh-CN" sz="2400" dirty="0"/>
              <a:t>	-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incompatible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Ethernet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+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IP</a:t>
            </a:r>
          </a:p>
          <a:p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Routable</a:t>
            </a:r>
            <a:r>
              <a:rPr kumimoji="1" lang="zh-CN" altLang="en-US" sz="2400" dirty="0"/>
              <a:t> </a:t>
            </a:r>
            <a:r>
              <a:rPr kumimoji="1" lang="en" altLang="zh-CN" sz="2400" dirty="0"/>
              <a:t>RDMA over Converged Ethernet (RoCE</a:t>
            </a:r>
            <a:r>
              <a:rPr kumimoji="1" lang="en-US" altLang="zh-CN" sz="2400" dirty="0"/>
              <a:t>v2</a:t>
            </a:r>
            <a:r>
              <a:rPr kumimoji="1" lang="en" altLang="zh-CN" sz="2400" dirty="0"/>
              <a:t>)</a:t>
            </a:r>
            <a:endParaRPr kumimoji="1" lang="en-US" altLang="zh-CN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2120BC-C43E-9C4F-871F-6088BFFDFD11}"/>
              </a:ext>
            </a:extLst>
          </p:cNvPr>
          <p:cNvSpPr/>
          <p:nvPr/>
        </p:nvSpPr>
        <p:spPr>
          <a:xfrm>
            <a:off x="2110499" y="3104725"/>
            <a:ext cx="1650670" cy="403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286169-ED52-8C73-1F0E-4C9A2F17F59B}"/>
              </a:ext>
            </a:extLst>
          </p:cNvPr>
          <p:cNvSpPr txBox="1"/>
          <p:nvPr/>
        </p:nvSpPr>
        <p:spPr>
          <a:xfrm>
            <a:off x="2427521" y="313915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Ethernet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CB638F-DA5F-F158-0A5C-11E3E03EBAB1}"/>
              </a:ext>
            </a:extLst>
          </p:cNvPr>
          <p:cNvSpPr/>
          <p:nvPr/>
        </p:nvSpPr>
        <p:spPr>
          <a:xfrm>
            <a:off x="3761168" y="3104725"/>
            <a:ext cx="1650670" cy="4037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31F91D-E57C-DEC9-51E9-24D8B54A338E}"/>
              </a:ext>
            </a:extLst>
          </p:cNvPr>
          <p:cNvSpPr txBox="1"/>
          <p:nvPr/>
        </p:nvSpPr>
        <p:spPr>
          <a:xfrm>
            <a:off x="4401997" y="31391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03A1B1-7795-1A82-CB4B-18A907C4D3EA}"/>
              </a:ext>
            </a:extLst>
          </p:cNvPr>
          <p:cNvSpPr/>
          <p:nvPr/>
        </p:nvSpPr>
        <p:spPr>
          <a:xfrm>
            <a:off x="5411837" y="3104725"/>
            <a:ext cx="1650670" cy="4037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16CAA7-D9D7-824F-6FC8-6D51F3CFB68F}"/>
              </a:ext>
            </a:extLst>
          </p:cNvPr>
          <p:cNvSpPr txBox="1"/>
          <p:nvPr/>
        </p:nvSpPr>
        <p:spPr>
          <a:xfrm>
            <a:off x="5728859" y="313915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UDP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E5967C-D286-0402-3BF0-F6454185D036}"/>
              </a:ext>
            </a:extLst>
          </p:cNvPr>
          <p:cNvSpPr/>
          <p:nvPr/>
        </p:nvSpPr>
        <p:spPr>
          <a:xfrm>
            <a:off x="7062506" y="3104725"/>
            <a:ext cx="1650670" cy="403761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4668D8-D86D-B8F1-F3A5-5578666EBCC4}"/>
              </a:ext>
            </a:extLst>
          </p:cNvPr>
          <p:cNvSpPr txBox="1"/>
          <p:nvPr/>
        </p:nvSpPr>
        <p:spPr>
          <a:xfrm>
            <a:off x="7160719" y="313915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InfiniBand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L4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F0DA32-3290-85BF-F837-C5EBF0DFD223}"/>
              </a:ext>
            </a:extLst>
          </p:cNvPr>
          <p:cNvSpPr/>
          <p:nvPr/>
        </p:nvSpPr>
        <p:spPr>
          <a:xfrm>
            <a:off x="8713175" y="3104724"/>
            <a:ext cx="1650670" cy="403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D59631-9417-BBF0-69F7-2B9CABDD8357}"/>
              </a:ext>
            </a:extLst>
          </p:cNvPr>
          <p:cNvSpPr txBox="1"/>
          <p:nvPr/>
        </p:nvSpPr>
        <p:spPr>
          <a:xfrm>
            <a:off x="9124745" y="313915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Payload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B6CC919-82DA-47F1-E714-87D72E083524}"/>
              </a:ext>
            </a:extLst>
          </p:cNvPr>
          <p:cNvSpPr txBox="1"/>
          <p:nvPr/>
        </p:nvSpPr>
        <p:spPr>
          <a:xfrm>
            <a:off x="1109664" y="3865806"/>
            <a:ext cx="105899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	-Efficient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requires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lossless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fabric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optimal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performance</a:t>
            </a:r>
          </a:p>
          <a:p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Priority-based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Flow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Control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(PFC)</a:t>
            </a:r>
          </a:p>
          <a:p>
            <a:r>
              <a:rPr kumimoji="1" lang="en-US" altLang="zh-CN" sz="2400" dirty="0"/>
              <a:t>	- simple but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...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victim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flows</a:t>
            </a:r>
            <a:r>
              <a:rPr kumimoji="1" lang="zh-CN" altLang="en-US" sz="2400" dirty="0"/>
              <a:t> 、</a:t>
            </a:r>
            <a:r>
              <a:rPr kumimoji="1" lang="en-US" altLang="zh-CN" sz="2400" dirty="0"/>
              <a:t>dead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lock</a:t>
            </a:r>
            <a:r>
              <a:rPr kumimoji="1" lang="zh-CN" altLang="en-US" sz="2400" dirty="0"/>
              <a:t>、</a:t>
            </a:r>
            <a:r>
              <a:rPr kumimoji="1" lang="en" altLang="zh-CN" sz="2400" dirty="0"/>
              <a:t>head</a:t>
            </a:r>
            <a:r>
              <a:rPr kumimoji="1" lang="zh-CN" altLang="en-US" sz="2400" dirty="0"/>
              <a:t> </a:t>
            </a:r>
            <a:r>
              <a:rPr kumimoji="1" lang="en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" altLang="zh-CN" sz="2400" dirty="0"/>
              <a:t>line blocking</a:t>
            </a:r>
          </a:p>
          <a:p>
            <a:endParaRPr kumimoji="1" lang="en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RoCEv2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needs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congestion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control</a:t>
            </a:r>
          </a:p>
          <a:p>
            <a:pPr lvl="1"/>
            <a:r>
              <a:rPr kumimoji="1" lang="en-US" altLang="zh-CN" sz="2400" b="1" dirty="0">
                <a:solidFill>
                  <a:srgbClr val="0070C0"/>
                </a:solidFill>
              </a:rPr>
              <a:t>Avoid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PFC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frames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、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Provide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low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latency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、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Achieve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high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link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utilization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4E823E2-8DE8-6F65-C3D8-93DA61174549}"/>
              </a:ext>
            </a:extLst>
          </p:cNvPr>
          <p:cNvSpPr txBox="1"/>
          <p:nvPr/>
        </p:nvSpPr>
        <p:spPr>
          <a:xfrm>
            <a:off x="5313624" y="3504902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*</a:t>
            </a:r>
            <a:r>
              <a:rPr kumimoji="1" lang="en-US" altLang="zh-CN" dirty="0"/>
              <a:t>packet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28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4036</TotalTime>
  <Words>1475</Words>
  <Application>Microsoft Macintosh PowerPoint</Application>
  <PresentationFormat>宽屏</PresentationFormat>
  <Paragraphs>375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8" baseType="lpstr">
      <vt:lpstr>等线</vt:lpstr>
      <vt:lpstr>等线 Light</vt:lpstr>
      <vt:lpstr>Arial</vt:lpstr>
      <vt:lpstr>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剑 唐</dc:creator>
  <cp:lastModifiedBy>剑 唐</cp:lastModifiedBy>
  <cp:revision>166</cp:revision>
  <dcterms:created xsi:type="dcterms:W3CDTF">2022-10-08T06:53:49Z</dcterms:created>
  <dcterms:modified xsi:type="dcterms:W3CDTF">2022-10-19T01:28:48Z</dcterms:modified>
</cp:coreProperties>
</file>