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0"/>
  </p:notesMasterIdLst>
  <p:handoutMasterIdLst>
    <p:handoutMasterId r:id="rId31"/>
  </p:handoutMasterIdLst>
  <p:sldIdLst>
    <p:sldId id="256" r:id="rId5"/>
    <p:sldId id="274" r:id="rId6"/>
    <p:sldId id="258" r:id="rId7"/>
    <p:sldId id="275" r:id="rId8"/>
    <p:sldId id="300" r:id="rId9"/>
    <p:sldId id="270" r:id="rId10"/>
    <p:sldId id="285" r:id="rId11"/>
    <p:sldId id="271" r:id="rId12"/>
    <p:sldId id="280" r:id="rId13"/>
    <p:sldId id="281" r:id="rId14"/>
    <p:sldId id="282" r:id="rId15"/>
    <p:sldId id="284" r:id="rId16"/>
    <p:sldId id="302" r:id="rId17"/>
    <p:sldId id="301" r:id="rId18"/>
    <p:sldId id="303" r:id="rId19"/>
    <p:sldId id="304" r:id="rId20"/>
    <p:sldId id="305" r:id="rId21"/>
    <p:sldId id="306" r:id="rId22"/>
    <p:sldId id="307" r:id="rId23"/>
    <p:sldId id="272" r:id="rId24"/>
    <p:sldId id="298" r:id="rId25"/>
    <p:sldId id="299" r:id="rId26"/>
    <p:sldId id="273" r:id="rId27"/>
    <p:sldId id="290" r:id="rId28"/>
    <p:sldId id="261" r:id="rId29"/>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靖 唐" initials="靖唐" lastIdx="1" clrIdx="0">
    <p:extLst>
      <p:ext uri="{19B8F6BF-5375-455C-9EA6-DF929625EA0E}">
        <p15:presenceInfo xmlns:p15="http://schemas.microsoft.com/office/powerpoint/2012/main" userId="4eb22c86b11363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6B72"/>
    <a:srgbClr val="979DA6"/>
    <a:srgbClr val="A6AFBD"/>
    <a:srgbClr val="BCC2CB"/>
    <a:srgbClr val="595959"/>
    <a:srgbClr val="7F7F7F"/>
    <a:srgbClr val="A5A5A5"/>
    <a:srgbClr val="BFBFBF"/>
    <a:srgbClr val="C7CCD4"/>
    <a:srgbClr val="434C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6182" autoAdjust="0"/>
  </p:normalViewPr>
  <p:slideViewPr>
    <p:cSldViewPr snapToGrid="0">
      <p:cViewPr>
        <p:scale>
          <a:sx n="83" d="100"/>
          <a:sy n="83" d="100"/>
        </p:scale>
        <p:origin x="124" y="400"/>
      </p:cViewPr>
      <p:guideLst/>
    </p:cSldViewPr>
  </p:slideViewPr>
  <p:notesTextViewPr>
    <p:cViewPr>
      <p:scale>
        <a:sx n="3" d="2"/>
        <a:sy n="3" d="2"/>
      </p:scale>
      <p:origin x="0" y="0"/>
    </p:cViewPr>
  </p:notesTextViewPr>
  <p:sorterViewPr>
    <p:cViewPr>
      <p:scale>
        <a:sx n="75" d="100"/>
        <a:sy n="75" d="100"/>
      </p:scale>
      <p:origin x="0" y="-2256"/>
    </p:cViewPr>
  </p:sorterViewPr>
  <p:notesViewPr>
    <p:cSldViewPr snapToGrid="0" showGuides="1">
      <p:cViewPr varScale="1">
        <p:scale>
          <a:sx n="83" d="100"/>
          <a:sy n="83" d="100"/>
        </p:scale>
        <p:origin x="393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DB9886A-BBBF-4AA8-95A3-CD946C3955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70F3DA4-240E-4394-A1A5-E645DA1DAD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4576C2-F1A1-49B4-91B8-3C4E418179EB}" type="datetimeFigureOut">
              <a:rPr lang="zh-CN" altLang="en-US" smtClean="0"/>
              <a:t>2024/11/25</a:t>
            </a:fld>
            <a:endParaRPr lang="zh-CN" altLang="en-US"/>
          </a:p>
        </p:txBody>
      </p:sp>
      <p:sp>
        <p:nvSpPr>
          <p:cNvPr id="4" name="页脚占位符 3">
            <a:extLst>
              <a:ext uri="{FF2B5EF4-FFF2-40B4-BE49-F238E27FC236}">
                <a16:creationId xmlns:a16="http://schemas.microsoft.com/office/drawing/2014/main" id="{BD7293FB-7051-4367-9DF8-1B55B0599D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FB05BB2-2E8E-417D-AC43-27D4DD40F2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9FCB87-D1A8-4C5B-A975-2B26AECC908E}" type="slidenum">
              <a:rPr lang="zh-CN" altLang="en-US" smtClean="0"/>
              <a:t>‹#›</a:t>
            </a:fld>
            <a:endParaRPr lang="zh-CN" altLang="en-US"/>
          </a:p>
        </p:txBody>
      </p:sp>
    </p:spTree>
    <p:extLst>
      <p:ext uri="{BB962C8B-B14F-4D97-AF65-F5344CB8AC3E}">
        <p14:creationId xmlns:p14="http://schemas.microsoft.com/office/powerpoint/2010/main" val="1621554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2024/11/25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4098" name="图片 4097" descr="abstract, architecture, black and-white">
            <a:extLst>
              <a:ext uri="{FF2B5EF4-FFF2-40B4-BE49-F238E27FC236}">
                <a16:creationId xmlns:a16="http://schemas.microsoft.com/office/drawing/2014/main" id="{53B51AA8-7742-482F-8644-8ABE6E1C880A}"/>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864" b="2418"/>
          <a:stretch/>
        </p:blipFill>
        <p:spPr bwMode="auto">
          <a:xfrm>
            <a:off x="-28030" y="-14288"/>
            <a:ext cx="12205744" cy="6878638"/>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D44E9FB1-8B06-41A1-A372-999CB5AE8768}"/>
              </a:ext>
            </a:extLst>
          </p:cNvPr>
          <p:cNvSpPr/>
          <p:nvPr userDrawn="1"/>
        </p:nvSpPr>
        <p:spPr>
          <a:xfrm>
            <a:off x="-28031" y="-6351"/>
            <a:ext cx="12205743" cy="6877051"/>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任意多边形: 形状 173">
            <a:extLst>
              <a:ext uri="{FF2B5EF4-FFF2-40B4-BE49-F238E27FC236}">
                <a16:creationId xmlns:a16="http://schemas.microsoft.com/office/drawing/2014/main" id="{1AA77DE7-8C10-41F4-9F18-748D55A7C489}"/>
              </a:ext>
            </a:extLst>
          </p:cNvPr>
          <p:cNvSpPr>
            <a:spLocks/>
          </p:cNvSpPr>
          <p:nvPr userDrawn="1"/>
        </p:nvSpPr>
        <p:spPr bwMode="auto">
          <a:xfrm>
            <a:off x="2055813" y="4687888"/>
            <a:ext cx="1006475" cy="1003300"/>
          </a:xfrm>
          <a:custGeom>
            <a:avLst/>
            <a:gdLst>
              <a:gd name="T0" fmla="*/ 634 w 634"/>
              <a:gd name="T1" fmla="*/ 316 h 632"/>
              <a:gd name="T2" fmla="*/ 317 w 634"/>
              <a:gd name="T3" fmla="*/ 632 h 632"/>
              <a:gd name="T4" fmla="*/ 0 w 634"/>
              <a:gd name="T5" fmla="*/ 316 h 632"/>
              <a:gd name="T6" fmla="*/ 317 w 634"/>
              <a:gd name="T7" fmla="*/ 0 h 632"/>
              <a:gd name="T8" fmla="*/ 634 w 634"/>
              <a:gd name="T9" fmla="*/ 316 h 632"/>
            </a:gdLst>
            <a:ahLst/>
            <a:cxnLst>
              <a:cxn ang="0">
                <a:pos x="T0" y="T1"/>
              </a:cxn>
              <a:cxn ang="0">
                <a:pos x="T2" y="T3"/>
              </a:cxn>
              <a:cxn ang="0">
                <a:pos x="T4" y="T5"/>
              </a:cxn>
              <a:cxn ang="0">
                <a:pos x="T6" y="T7"/>
              </a:cxn>
              <a:cxn ang="0">
                <a:pos x="T8" y="T9"/>
              </a:cxn>
            </a:cxnLst>
            <a:rect l="0" t="0" r="r" b="b"/>
            <a:pathLst>
              <a:path w="634" h="632">
                <a:moveTo>
                  <a:pt x="634" y="316"/>
                </a:moveTo>
                <a:lnTo>
                  <a:pt x="317" y="632"/>
                </a:lnTo>
                <a:lnTo>
                  <a:pt x="0" y="316"/>
                </a:lnTo>
                <a:lnTo>
                  <a:pt x="317" y="0"/>
                </a:lnTo>
                <a:lnTo>
                  <a:pt x="634" y="316"/>
                </a:lnTo>
                <a:close/>
              </a:path>
            </a:pathLst>
          </a:custGeom>
          <a:noFill/>
          <a:ln w="111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801" name="副标题 9800"/>
          <p:cNvSpPr>
            <a:spLocks noGrp="1"/>
          </p:cNvSpPr>
          <p:nvPr>
            <p:ph type="subTitle" idx="1"/>
          </p:nvPr>
        </p:nvSpPr>
        <p:spPr>
          <a:xfrm>
            <a:off x="6218523" y="4067985"/>
            <a:ext cx="5129286" cy="558799"/>
          </a:xfrm>
        </p:spPr>
        <p:txBody>
          <a:bodyPr anchor="ctr">
            <a:normAutofit/>
          </a:bodyPr>
          <a:lstStyle>
            <a:lvl1pPr marL="0" indent="0" algn="r">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4119" name="任意多边形: 形状 4118">
            <a:extLst>
              <a:ext uri="{FF2B5EF4-FFF2-40B4-BE49-F238E27FC236}">
                <a16:creationId xmlns:a16="http://schemas.microsoft.com/office/drawing/2014/main" id="{72BEF32B-F157-4439-BBE7-E753F142A230}"/>
              </a:ext>
            </a:extLst>
          </p:cNvPr>
          <p:cNvSpPr>
            <a:spLocks noEditPoints="1"/>
          </p:cNvSpPr>
          <p:nvPr userDrawn="1"/>
        </p:nvSpPr>
        <p:spPr bwMode="auto">
          <a:xfrm>
            <a:off x="11113" y="-6351"/>
            <a:ext cx="12192000" cy="6850063"/>
          </a:xfrm>
          <a:custGeom>
            <a:avLst/>
            <a:gdLst>
              <a:gd name="T0" fmla="*/ 5128 w 7680"/>
              <a:gd name="T1" fmla="*/ 4079 h 4315"/>
              <a:gd name="T2" fmla="*/ 5128 w 7680"/>
              <a:gd name="T3" fmla="*/ 3411 h 4315"/>
              <a:gd name="T4" fmla="*/ 5227 w 7680"/>
              <a:gd name="T5" fmla="*/ 3411 h 4315"/>
              <a:gd name="T6" fmla="*/ 5227 w 7680"/>
              <a:gd name="T7" fmla="*/ 4079 h 4315"/>
              <a:gd name="T8" fmla="*/ 5128 w 7680"/>
              <a:gd name="T9" fmla="*/ 4079 h 4315"/>
              <a:gd name="T10" fmla="*/ 5316 w 7680"/>
              <a:gd name="T11" fmla="*/ 4079 h 4315"/>
              <a:gd name="T12" fmla="*/ 5316 w 7680"/>
              <a:gd name="T13" fmla="*/ 3411 h 4315"/>
              <a:gd name="T14" fmla="*/ 5415 w 7680"/>
              <a:gd name="T15" fmla="*/ 3411 h 4315"/>
              <a:gd name="T16" fmla="*/ 5415 w 7680"/>
              <a:gd name="T17" fmla="*/ 4079 h 4315"/>
              <a:gd name="T18" fmla="*/ 5316 w 7680"/>
              <a:gd name="T19" fmla="*/ 4079 h 4315"/>
              <a:gd name="T20" fmla="*/ 5515 w 7680"/>
              <a:gd name="T21" fmla="*/ 4079 h 4315"/>
              <a:gd name="T22" fmla="*/ 5515 w 7680"/>
              <a:gd name="T23" fmla="*/ 3411 h 4315"/>
              <a:gd name="T24" fmla="*/ 7492 w 7680"/>
              <a:gd name="T25" fmla="*/ 3411 h 4315"/>
              <a:gd name="T26" fmla="*/ 7492 w 7680"/>
              <a:gd name="T27" fmla="*/ 4079 h 4315"/>
              <a:gd name="T28" fmla="*/ 5515 w 7680"/>
              <a:gd name="T29" fmla="*/ 4079 h 4315"/>
              <a:gd name="T30" fmla="*/ 7680 w 7680"/>
              <a:gd name="T31" fmla="*/ 0 h 4315"/>
              <a:gd name="T32" fmla="*/ 4176 w 7680"/>
              <a:gd name="T33" fmla="*/ 0 h 4315"/>
              <a:gd name="T34" fmla="*/ 1656 w 7680"/>
              <a:gd name="T35" fmla="*/ 4315 h 4315"/>
              <a:gd name="T36" fmla="*/ 0 w 7680"/>
              <a:gd name="T37" fmla="*/ 4315 h 4315"/>
              <a:gd name="T38" fmla="*/ 0 w 7680"/>
              <a:gd name="T39" fmla="*/ 0 h 4315"/>
              <a:gd name="T40" fmla="*/ 0 w 7680"/>
              <a:gd name="T41" fmla="*/ 4315 h 4315"/>
              <a:gd name="T42" fmla="*/ 7680 w 7680"/>
              <a:gd name="T43" fmla="*/ 4315 h 4315"/>
              <a:gd name="T44" fmla="*/ 7680 w 7680"/>
              <a:gd name="T45" fmla="*/ 0 h 4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80" h="4315">
                <a:moveTo>
                  <a:pt x="5128" y="4079"/>
                </a:moveTo>
                <a:lnTo>
                  <a:pt x="5128" y="3411"/>
                </a:lnTo>
                <a:lnTo>
                  <a:pt x="5227" y="3411"/>
                </a:lnTo>
                <a:lnTo>
                  <a:pt x="5227" y="4079"/>
                </a:lnTo>
                <a:lnTo>
                  <a:pt x="5128" y="4079"/>
                </a:lnTo>
                <a:moveTo>
                  <a:pt x="5316" y="4079"/>
                </a:moveTo>
                <a:lnTo>
                  <a:pt x="5316" y="3411"/>
                </a:lnTo>
                <a:lnTo>
                  <a:pt x="5415" y="3411"/>
                </a:lnTo>
                <a:lnTo>
                  <a:pt x="5415" y="4079"/>
                </a:lnTo>
                <a:lnTo>
                  <a:pt x="5316" y="4079"/>
                </a:lnTo>
                <a:moveTo>
                  <a:pt x="5515" y="4079"/>
                </a:moveTo>
                <a:lnTo>
                  <a:pt x="5515" y="3411"/>
                </a:lnTo>
                <a:lnTo>
                  <a:pt x="7492" y="3411"/>
                </a:lnTo>
                <a:lnTo>
                  <a:pt x="7492" y="4079"/>
                </a:lnTo>
                <a:lnTo>
                  <a:pt x="5515" y="4079"/>
                </a:lnTo>
                <a:moveTo>
                  <a:pt x="7680" y="0"/>
                </a:moveTo>
                <a:lnTo>
                  <a:pt x="4176" y="0"/>
                </a:lnTo>
                <a:lnTo>
                  <a:pt x="1656" y="4315"/>
                </a:lnTo>
                <a:lnTo>
                  <a:pt x="0" y="4315"/>
                </a:lnTo>
                <a:lnTo>
                  <a:pt x="0" y="0"/>
                </a:lnTo>
                <a:lnTo>
                  <a:pt x="0" y="4315"/>
                </a:lnTo>
                <a:lnTo>
                  <a:pt x="7680" y="4315"/>
                </a:lnTo>
                <a:lnTo>
                  <a:pt x="76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21" name="任意多边形: 形状 4120">
            <a:extLst>
              <a:ext uri="{FF2B5EF4-FFF2-40B4-BE49-F238E27FC236}">
                <a16:creationId xmlns:a16="http://schemas.microsoft.com/office/drawing/2014/main" id="{15C34370-6DAA-407F-AA38-A24A8F5BC48D}"/>
              </a:ext>
            </a:extLst>
          </p:cNvPr>
          <p:cNvSpPr>
            <a:spLocks/>
          </p:cNvSpPr>
          <p:nvPr userDrawn="1"/>
        </p:nvSpPr>
        <p:spPr bwMode="auto">
          <a:xfrm>
            <a:off x="11113" y="-6351"/>
            <a:ext cx="6629400" cy="6850063"/>
          </a:xfrm>
          <a:custGeom>
            <a:avLst/>
            <a:gdLst>
              <a:gd name="T0" fmla="*/ 4176 w 4176"/>
              <a:gd name="T1" fmla="*/ 0 h 4315"/>
              <a:gd name="T2" fmla="*/ 0 w 4176"/>
              <a:gd name="T3" fmla="*/ 0 h 4315"/>
              <a:gd name="T4" fmla="*/ 0 w 4176"/>
              <a:gd name="T5" fmla="*/ 4315 h 4315"/>
              <a:gd name="T6" fmla="*/ 1656 w 4176"/>
              <a:gd name="T7" fmla="*/ 4315 h 4315"/>
              <a:gd name="T8" fmla="*/ 4176 w 4176"/>
              <a:gd name="T9" fmla="*/ 0 h 4315"/>
            </a:gdLst>
            <a:ahLst/>
            <a:cxnLst>
              <a:cxn ang="0">
                <a:pos x="T0" y="T1"/>
              </a:cxn>
              <a:cxn ang="0">
                <a:pos x="T2" y="T3"/>
              </a:cxn>
              <a:cxn ang="0">
                <a:pos x="T4" y="T5"/>
              </a:cxn>
              <a:cxn ang="0">
                <a:pos x="T6" y="T7"/>
              </a:cxn>
              <a:cxn ang="0">
                <a:pos x="T8" y="T9"/>
              </a:cxn>
            </a:cxnLst>
            <a:rect l="0" t="0" r="r" b="b"/>
            <a:pathLst>
              <a:path w="4176" h="4315">
                <a:moveTo>
                  <a:pt x="4176" y="0"/>
                </a:moveTo>
                <a:lnTo>
                  <a:pt x="0" y="0"/>
                </a:lnTo>
                <a:lnTo>
                  <a:pt x="0" y="4315"/>
                </a:lnTo>
                <a:lnTo>
                  <a:pt x="1656" y="4315"/>
                </a:lnTo>
                <a:lnTo>
                  <a:pt x="41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5" name="矩形 4154">
            <a:extLst>
              <a:ext uri="{FF2B5EF4-FFF2-40B4-BE49-F238E27FC236}">
                <a16:creationId xmlns:a16="http://schemas.microsoft.com/office/drawing/2014/main" id="{5E7CD71B-A52F-4400-9237-00678988AD3A}"/>
              </a:ext>
            </a:extLst>
          </p:cNvPr>
          <p:cNvSpPr>
            <a:spLocks noChangeArrowheads="1"/>
          </p:cNvSpPr>
          <p:nvPr userDrawn="1"/>
        </p:nvSpPr>
        <p:spPr bwMode="auto">
          <a:xfrm>
            <a:off x="8450263" y="5408612"/>
            <a:ext cx="157163"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8" name="矩形 4157">
            <a:extLst>
              <a:ext uri="{FF2B5EF4-FFF2-40B4-BE49-F238E27FC236}">
                <a16:creationId xmlns:a16="http://schemas.microsoft.com/office/drawing/2014/main" id="{50F0F1D8-2858-4BFF-AE96-233ACBA88968}"/>
              </a:ext>
            </a:extLst>
          </p:cNvPr>
          <p:cNvSpPr>
            <a:spLocks noChangeArrowheads="1"/>
          </p:cNvSpPr>
          <p:nvPr userDrawn="1"/>
        </p:nvSpPr>
        <p:spPr bwMode="auto">
          <a:xfrm>
            <a:off x="8766176" y="5408612"/>
            <a:ext cx="3138488"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3" name="矩形 9792">
            <a:extLst>
              <a:ext uri="{FF2B5EF4-FFF2-40B4-BE49-F238E27FC236}">
                <a16:creationId xmlns:a16="http://schemas.microsoft.com/office/drawing/2014/main" id="{C20446AE-A25A-4FF6-B9D6-4AE8D9EBCA37}"/>
              </a:ext>
            </a:extLst>
          </p:cNvPr>
          <p:cNvSpPr>
            <a:spLocks noChangeArrowheads="1"/>
          </p:cNvSpPr>
          <p:nvPr userDrawn="1"/>
        </p:nvSpPr>
        <p:spPr bwMode="auto">
          <a:xfrm>
            <a:off x="8151813" y="5408612"/>
            <a:ext cx="157163"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任意多边形: 形状 138">
            <a:extLst>
              <a:ext uri="{FF2B5EF4-FFF2-40B4-BE49-F238E27FC236}">
                <a16:creationId xmlns:a16="http://schemas.microsoft.com/office/drawing/2014/main" id="{C2B2ED60-ACF1-452C-8D5D-0FE8FCF4D6A5}"/>
              </a:ext>
            </a:extLst>
          </p:cNvPr>
          <p:cNvSpPr>
            <a:spLocks/>
          </p:cNvSpPr>
          <p:nvPr userDrawn="1"/>
        </p:nvSpPr>
        <p:spPr bwMode="auto">
          <a:xfrm>
            <a:off x="5120405" y="-1588"/>
            <a:ext cx="6005512" cy="6858000"/>
          </a:xfrm>
          <a:custGeom>
            <a:avLst/>
            <a:gdLst>
              <a:gd name="T0" fmla="*/ 0 w 3783"/>
              <a:gd name="T1" fmla="*/ 4320 h 4320"/>
              <a:gd name="T2" fmla="*/ 3783 w 3783"/>
              <a:gd name="T3" fmla="*/ 4320 h 4320"/>
              <a:gd name="T4" fmla="*/ 3783 w 3783"/>
              <a:gd name="T5" fmla="*/ 0 h 4320"/>
              <a:gd name="T6" fmla="*/ 2388 w 3783"/>
              <a:gd name="T7" fmla="*/ 7 h 4320"/>
              <a:gd name="T8" fmla="*/ 0 w 3783"/>
              <a:gd name="T9" fmla="*/ 928 h 4320"/>
              <a:gd name="T10" fmla="*/ 0 w 3783"/>
              <a:gd name="T11" fmla="*/ 4320 h 4320"/>
            </a:gdLst>
            <a:ahLst/>
            <a:cxnLst>
              <a:cxn ang="0">
                <a:pos x="T0" y="T1"/>
              </a:cxn>
              <a:cxn ang="0">
                <a:pos x="T2" y="T3"/>
              </a:cxn>
              <a:cxn ang="0">
                <a:pos x="T4" y="T5"/>
              </a:cxn>
              <a:cxn ang="0">
                <a:pos x="T6" y="T7"/>
              </a:cxn>
              <a:cxn ang="0">
                <a:pos x="T8" y="T9"/>
              </a:cxn>
              <a:cxn ang="0">
                <a:pos x="T10" y="T11"/>
              </a:cxn>
            </a:cxnLst>
            <a:rect l="0" t="0" r="r" b="b"/>
            <a:pathLst>
              <a:path w="3783" h="4320">
                <a:moveTo>
                  <a:pt x="0" y="4320"/>
                </a:moveTo>
                <a:lnTo>
                  <a:pt x="3783" y="4320"/>
                </a:lnTo>
                <a:lnTo>
                  <a:pt x="3783" y="0"/>
                </a:lnTo>
                <a:lnTo>
                  <a:pt x="2388" y="7"/>
                </a:lnTo>
                <a:lnTo>
                  <a:pt x="0" y="928"/>
                </a:lnTo>
                <a:lnTo>
                  <a:pt x="0" y="43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任意多边形: 形状 174">
            <a:extLst>
              <a:ext uri="{FF2B5EF4-FFF2-40B4-BE49-F238E27FC236}">
                <a16:creationId xmlns:a16="http://schemas.microsoft.com/office/drawing/2014/main" id="{02E88332-4032-4C2C-962C-952C4D76A7B3}"/>
              </a:ext>
            </a:extLst>
          </p:cNvPr>
          <p:cNvSpPr>
            <a:spLocks/>
          </p:cNvSpPr>
          <p:nvPr userDrawn="1"/>
        </p:nvSpPr>
        <p:spPr bwMode="auto">
          <a:xfrm>
            <a:off x="2959007" y="1603588"/>
            <a:ext cx="2008188" cy="2003425"/>
          </a:xfrm>
          <a:custGeom>
            <a:avLst/>
            <a:gdLst>
              <a:gd name="T0" fmla="*/ 1265 w 1265"/>
              <a:gd name="T1" fmla="*/ 631 h 1262"/>
              <a:gd name="T2" fmla="*/ 632 w 1265"/>
              <a:gd name="T3" fmla="*/ 1262 h 1262"/>
              <a:gd name="T4" fmla="*/ 0 w 1265"/>
              <a:gd name="T5" fmla="*/ 631 h 1262"/>
              <a:gd name="T6" fmla="*/ 632 w 1265"/>
              <a:gd name="T7" fmla="*/ 0 h 1262"/>
              <a:gd name="T8" fmla="*/ 1265 w 1265"/>
              <a:gd name="T9" fmla="*/ 631 h 1262"/>
            </a:gdLst>
            <a:ahLst/>
            <a:cxnLst>
              <a:cxn ang="0">
                <a:pos x="T0" y="T1"/>
              </a:cxn>
              <a:cxn ang="0">
                <a:pos x="T2" y="T3"/>
              </a:cxn>
              <a:cxn ang="0">
                <a:pos x="T4" y="T5"/>
              </a:cxn>
              <a:cxn ang="0">
                <a:pos x="T6" y="T7"/>
              </a:cxn>
              <a:cxn ang="0">
                <a:pos x="T8" y="T9"/>
              </a:cxn>
            </a:cxnLst>
            <a:rect l="0" t="0" r="r" b="b"/>
            <a:pathLst>
              <a:path w="1265" h="1262">
                <a:moveTo>
                  <a:pt x="1265" y="631"/>
                </a:moveTo>
                <a:lnTo>
                  <a:pt x="632" y="1262"/>
                </a:lnTo>
                <a:lnTo>
                  <a:pt x="0" y="631"/>
                </a:lnTo>
                <a:lnTo>
                  <a:pt x="632" y="0"/>
                </a:lnTo>
                <a:lnTo>
                  <a:pt x="1265" y="631"/>
                </a:lnTo>
                <a:close/>
              </a:path>
            </a:pathLst>
          </a:custGeom>
          <a:noFill/>
          <a:ln w="111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任意多边形: 形状 183">
            <a:extLst>
              <a:ext uri="{FF2B5EF4-FFF2-40B4-BE49-F238E27FC236}">
                <a16:creationId xmlns:a16="http://schemas.microsoft.com/office/drawing/2014/main" id="{59F53E83-1A23-4529-B767-8D9D38BC804C}"/>
              </a:ext>
            </a:extLst>
          </p:cNvPr>
          <p:cNvSpPr>
            <a:spLocks/>
          </p:cNvSpPr>
          <p:nvPr userDrawn="1"/>
        </p:nvSpPr>
        <p:spPr bwMode="auto">
          <a:xfrm>
            <a:off x="7783953" y="-20638"/>
            <a:ext cx="4393760" cy="2197782"/>
          </a:xfrm>
          <a:custGeom>
            <a:avLst/>
            <a:gdLst>
              <a:gd name="T0" fmla="*/ 0 w 2437"/>
              <a:gd name="T1" fmla="*/ 0 h 1219"/>
              <a:gd name="T2" fmla="*/ 1218 w 2437"/>
              <a:gd name="T3" fmla="*/ 1219 h 1219"/>
              <a:gd name="T4" fmla="*/ 2437 w 2437"/>
              <a:gd name="T5" fmla="*/ 0 h 1219"/>
              <a:gd name="T6" fmla="*/ 0 w 2437"/>
              <a:gd name="T7" fmla="*/ 0 h 1219"/>
            </a:gdLst>
            <a:ahLst/>
            <a:cxnLst>
              <a:cxn ang="0">
                <a:pos x="T0" y="T1"/>
              </a:cxn>
              <a:cxn ang="0">
                <a:pos x="T2" y="T3"/>
              </a:cxn>
              <a:cxn ang="0">
                <a:pos x="T4" y="T5"/>
              </a:cxn>
              <a:cxn ang="0">
                <a:pos x="T6" y="T7"/>
              </a:cxn>
            </a:cxnLst>
            <a:rect l="0" t="0" r="r" b="b"/>
            <a:pathLst>
              <a:path w="2437" h="1219">
                <a:moveTo>
                  <a:pt x="0" y="0"/>
                </a:moveTo>
                <a:lnTo>
                  <a:pt x="1218" y="1219"/>
                </a:lnTo>
                <a:lnTo>
                  <a:pt x="2437" y="0"/>
                </a:lnTo>
                <a:lnTo>
                  <a:pt x="0" y="0"/>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5" name="任意多边形: 形状 184">
            <a:extLst>
              <a:ext uri="{FF2B5EF4-FFF2-40B4-BE49-F238E27FC236}">
                <a16:creationId xmlns:a16="http://schemas.microsoft.com/office/drawing/2014/main" id="{A4254FAF-6C2F-4066-A09B-25459D5429EA}"/>
              </a:ext>
            </a:extLst>
          </p:cNvPr>
          <p:cNvSpPr>
            <a:spLocks/>
          </p:cNvSpPr>
          <p:nvPr userDrawn="1"/>
        </p:nvSpPr>
        <p:spPr bwMode="auto">
          <a:xfrm>
            <a:off x="7011831" y="-20638"/>
            <a:ext cx="2939272" cy="1487063"/>
          </a:xfrm>
          <a:custGeom>
            <a:avLst/>
            <a:gdLst>
              <a:gd name="T0" fmla="*/ 11 w 2024"/>
              <a:gd name="T1" fmla="*/ 0 h 1024"/>
              <a:gd name="T2" fmla="*/ 0 w 2024"/>
              <a:gd name="T3" fmla="*/ 12 h 1024"/>
              <a:gd name="T4" fmla="*/ 1012 w 2024"/>
              <a:gd name="T5" fmla="*/ 1024 h 1024"/>
              <a:gd name="T6" fmla="*/ 2024 w 2024"/>
              <a:gd name="T7" fmla="*/ 12 h 1024"/>
              <a:gd name="T8" fmla="*/ 2012 w 2024"/>
              <a:gd name="T9" fmla="*/ 0 h 1024"/>
              <a:gd name="T10" fmla="*/ 11 w 2024"/>
              <a:gd name="T11" fmla="*/ 0 h 1024"/>
            </a:gdLst>
            <a:ahLst/>
            <a:cxnLst>
              <a:cxn ang="0">
                <a:pos x="T0" y="T1"/>
              </a:cxn>
              <a:cxn ang="0">
                <a:pos x="T2" y="T3"/>
              </a:cxn>
              <a:cxn ang="0">
                <a:pos x="T4" y="T5"/>
              </a:cxn>
              <a:cxn ang="0">
                <a:pos x="T6" y="T7"/>
              </a:cxn>
              <a:cxn ang="0">
                <a:pos x="T8" y="T9"/>
              </a:cxn>
              <a:cxn ang="0">
                <a:pos x="T10" y="T11"/>
              </a:cxn>
            </a:cxnLst>
            <a:rect l="0" t="0" r="r" b="b"/>
            <a:pathLst>
              <a:path w="2024" h="1024">
                <a:moveTo>
                  <a:pt x="11" y="0"/>
                </a:moveTo>
                <a:lnTo>
                  <a:pt x="0" y="12"/>
                </a:lnTo>
                <a:lnTo>
                  <a:pt x="1012" y="1024"/>
                </a:lnTo>
                <a:lnTo>
                  <a:pt x="2024" y="12"/>
                </a:lnTo>
                <a:lnTo>
                  <a:pt x="2012" y="0"/>
                </a:lnTo>
                <a:lnTo>
                  <a:pt x="11"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211" name="图片 210">
            <a:extLst>
              <a:ext uri="{FF2B5EF4-FFF2-40B4-BE49-F238E27FC236}">
                <a16:creationId xmlns:a16="http://schemas.microsoft.com/office/drawing/2014/main" id="{EC713066-BD98-47E4-B41F-36E65AF27C16}"/>
              </a:ext>
            </a:extLst>
          </p:cNvPr>
          <p:cNvPicPr>
            <a:picLocks noChangeAspect="1"/>
          </p:cNvPicPr>
          <p:nvPr userDrawn="1"/>
        </p:nvPicPr>
        <p:blipFill>
          <a:blip r:embed="rId3"/>
          <a:stretch>
            <a:fillRect/>
          </a:stretch>
        </p:blipFill>
        <p:spPr>
          <a:xfrm rot="18934843">
            <a:off x="8809764" y="1335108"/>
            <a:ext cx="592163" cy="590459"/>
          </a:xfrm>
          <a:prstGeom prst="rect">
            <a:avLst/>
          </a:prstGeom>
          <a:solidFill>
            <a:schemeClr val="accent1"/>
          </a:solidFill>
        </p:spPr>
      </p:pic>
      <p:sp>
        <p:nvSpPr>
          <p:cNvPr id="183" name="矩形 182">
            <a:extLst>
              <a:ext uri="{FF2B5EF4-FFF2-40B4-BE49-F238E27FC236}">
                <a16:creationId xmlns:a16="http://schemas.microsoft.com/office/drawing/2014/main" id="{74B44A95-4512-4F85-9EA1-061A8A1DAB78}"/>
              </a:ext>
            </a:extLst>
          </p:cNvPr>
          <p:cNvSpPr>
            <a:spLocks noChangeAspect="1" noChangeArrowheads="1" noTextEdit="1"/>
          </p:cNvSpPr>
          <p:nvPr userDrawn="1"/>
        </p:nvSpPr>
        <p:spPr bwMode="auto">
          <a:xfrm>
            <a:off x="6557963" y="3606800"/>
            <a:ext cx="5011737"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任意多边形: 形状 225">
            <a:extLst>
              <a:ext uri="{FF2B5EF4-FFF2-40B4-BE49-F238E27FC236}">
                <a16:creationId xmlns:a16="http://schemas.microsoft.com/office/drawing/2014/main" id="{D2201644-7650-40B3-ABDD-A6C9B249F41C}"/>
              </a:ext>
            </a:extLst>
          </p:cNvPr>
          <p:cNvSpPr>
            <a:spLocks/>
          </p:cNvSpPr>
          <p:nvPr userDrawn="1"/>
        </p:nvSpPr>
        <p:spPr bwMode="auto">
          <a:xfrm>
            <a:off x="9380365" y="1515391"/>
            <a:ext cx="1139919" cy="1137215"/>
          </a:xfrm>
          <a:custGeom>
            <a:avLst/>
            <a:gdLst>
              <a:gd name="T0" fmla="*/ 1265 w 1265"/>
              <a:gd name="T1" fmla="*/ 631 h 1262"/>
              <a:gd name="T2" fmla="*/ 632 w 1265"/>
              <a:gd name="T3" fmla="*/ 1262 h 1262"/>
              <a:gd name="T4" fmla="*/ 0 w 1265"/>
              <a:gd name="T5" fmla="*/ 631 h 1262"/>
              <a:gd name="T6" fmla="*/ 632 w 1265"/>
              <a:gd name="T7" fmla="*/ 0 h 1262"/>
              <a:gd name="T8" fmla="*/ 1265 w 1265"/>
              <a:gd name="T9" fmla="*/ 631 h 1262"/>
            </a:gdLst>
            <a:ahLst/>
            <a:cxnLst>
              <a:cxn ang="0">
                <a:pos x="T0" y="T1"/>
              </a:cxn>
              <a:cxn ang="0">
                <a:pos x="T2" y="T3"/>
              </a:cxn>
              <a:cxn ang="0">
                <a:pos x="T4" y="T5"/>
              </a:cxn>
              <a:cxn ang="0">
                <a:pos x="T6" y="T7"/>
              </a:cxn>
              <a:cxn ang="0">
                <a:pos x="T8" y="T9"/>
              </a:cxn>
            </a:cxnLst>
            <a:rect l="0" t="0" r="r" b="b"/>
            <a:pathLst>
              <a:path w="1265" h="1262">
                <a:moveTo>
                  <a:pt x="1265" y="631"/>
                </a:moveTo>
                <a:lnTo>
                  <a:pt x="632" y="1262"/>
                </a:lnTo>
                <a:lnTo>
                  <a:pt x="0" y="631"/>
                </a:lnTo>
                <a:lnTo>
                  <a:pt x="632" y="0"/>
                </a:lnTo>
                <a:lnTo>
                  <a:pt x="1265" y="631"/>
                </a:lnTo>
                <a:close/>
              </a:path>
            </a:pathLst>
          </a:custGeom>
          <a:noFill/>
          <a:ln w="111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矩形 187">
            <a:extLst>
              <a:ext uri="{FF2B5EF4-FFF2-40B4-BE49-F238E27FC236}">
                <a16:creationId xmlns:a16="http://schemas.microsoft.com/office/drawing/2014/main" id="{1F5120FE-59F2-4ACE-9B53-3D150B92BDDB}"/>
              </a:ext>
            </a:extLst>
          </p:cNvPr>
          <p:cNvSpPr>
            <a:spLocks noChangeAspect="1" noChangeArrowheads="1" noTextEdit="1"/>
          </p:cNvSpPr>
          <p:nvPr userDrawn="1"/>
        </p:nvSpPr>
        <p:spPr bwMode="auto">
          <a:xfrm>
            <a:off x="-9525" y="0"/>
            <a:ext cx="4521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任意多边形: 形状 188">
            <a:extLst>
              <a:ext uri="{FF2B5EF4-FFF2-40B4-BE49-F238E27FC236}">
                <a16:creationId xmlns:a16="http://schemas.microsoft.com/office/drawing/2014/main" id="{82311CB0-3849-4710-87CB-217E8C72D602}"/>
              </a:ext>
            </a:extLst>
          </p:cNvPr>
          <p:cNvSpPr>
            <a:spLocks/>
          </p:cNvSpPr>
          <p:nvPr userDrawn="1"/>
        </p:nvSpPr>
        <p:spPr bwMode="auto">
          <a:xfrm>
            <a:off x="-21793" y="0"/>
            <a:ext cx="3435350" cy="6856413"/>
          </a:xfrm>
          <a:custGeom>
            <a:avLst/>
            <a:gdLst>
              <a:gd name="T0" fmla="*/ 0 w 2164"/>
              <a:gd name="T1" fmla="*/ 4319 h 4319"/>
              <a:gd name="T2" fmla="*/ 0 w 2164"/>
              <a:gd name="T3" fmla="*/ 0 h 4319"/>
              <a:gd name="T4" fmla="*/ 2164 w 2164"/>
              <a:gd name="T5" fmla="*/ 2159 h 4319"/>
              <a:gd name="T6" fmla="*/ 0 w 2164"/>
              <a:gd name="T7" fmla="*/ 4319 h 4319"/>
            </a:gdLst>
            <a:ahLst/>
            <a:cxnLst>
              <a:cxn ang="0">
                <a:pos x="T0" y="T1"/>
              </a:cxn>
              <a:cxn ang="0">
                <a:pos x="T2" y="T3"/>
              </a:cxn>
              <a:cxn ang="0">
                <a:pos x="T4" y="T5"/>
              </a:cxn>
              <a:cxn ang="0">
                <a:pos x="T6" y="T7"/>
              </a:cxn>
            </a:cxnLst>
            <a:rect l="0" t="0" r="r" b="b"/>
            <a:pathLst>
              <a:path w="2164" h="4319">
                <a:moveTo>
                  <a:pt x="0" y="4319"/>
                </a:moveTo>
                <a:lnTo>
                  <a:pt x="0" y="0"/>
                </a:lnTo>
                <a:lnTo>
                  <a:pt x="2164" y="2159"/>
                </a:lnTo>
                <a:lnTo>
                  <a:pt x="0" y="4319"/>
                </a:lnTo>
                <a:close/>
              </a:path>
            </a:pathLst>
          </a:custGeom>
          <a:solidFill>
            <a:schemeClr val="tx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0" name="任意多边形: 形状 189">
            <a:extLst>
              <a:ext uri="{FF2B5EF4-FFF2-40B4-BE49-F238E27FC236}">
                <a16:creationId xmlns:a16="http://schemas.microsoft.com/office/drawing/2014/main" id="{1CC90BEC-C0FB-48DC-BD71-14B1E27ABD59}"/>
              </a:ext>
            </a:extLst>
          </p:cNvPr>
          <p:cNvSpPr>
            <a:spLocks/>
          </p:cNvSpPr>
          <p:nvPr userDrawn="1"/>
        </p:nvSpPr>
        <p:spPr bwMode="auto">
          <a:xfrm>
            <a:off x="931863" y="1881188"/>
            <a:ext cx="3387725" cy="3381375"/>
          </a:xfrm>
          <a:custGeom>
            <a:avLst/>
            <a:gdLst>
              <a:gd name="T0" fmla="*/ 1066 w 2134"/>
              <a:gd name="T1" fmla="*/ 2130 h 2130"/>
              <a:gd name="T2" fmla="*/ 0 w 2134"/>
              <a:gd name="T3" fmla="*/ 1066 h 2130"/>
              <a:gd name="T4" fmla="*/ 1066 w 2134"/>
              <a:gd name="T5" fmla="*/ 0 h 2130"/>
              <a:gd name="T6" fmla="*/ 2134 w 2134"/>
              <a:gd name="T7" fmla="*/ 1066 h 2130"/>
              <a:gd name="T8" fmla="*/ 1066 w 2134"/>
              <a:gd name="T9" fmla="*/ 2130 h 2130"/>
            </a:gdLst>
            <a:ahLst/>
            <a:cxnLst>
              <a:cxn ang="0">
                <a:pos x="T0" y="T1"/>
              </a:cxn>
              <a:cxn ang="0">
                <a:pos x="T2" y="T3"/>
              </a:cxn>
              <a:cxn ang="0">
                <a:pos x="T4" y="T5"/>
              </a:cxn>
              <a:cxn ang="0">
                <a:pos x="T6" y="T7"/>
              </a:cxn>
              <a:cxn ang="0">
                <a:pos x="T8" y="T9"/>
              </a:cxn>
            </a:cxnLst>
            <a:rect l="0" t="0" r="r" b="b"/>
            <a:pathLst>
              <a:path w="2134" h="2130">
                <a:moveTo>
                  <a:pt x="1066" y="2130"/>
                </a:moveTo>
                <a:lnTo>
                  <a:pt x="0" y="1066"/>
                </a:lnTo>
                <a:lnTo>
                  <a:pt x="1066" y="0"/>
                </a:lnTo>
                <a:lnTo>
                  <a:pt x="2134" y="1066"/>
                </a:lnTo>
                <a:lnTo>
                  <a:pt x="1066" y="213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1" name="任意多边形: 形状 190">
            <a:extLst>
              <a:ext uri="{FF2B5EF4-FFF2-40B4-BE49-F238E27FC236}">
                <a16:creationId xmlns:a16="http://schemas.microsoft.com/office/drawing/2014/main" id="{6DE3E620-A4CB-45DA-A128-42D01E56150F}"/>
              </a:ext>
            </a:extLst>
          </p:cNvPr>
          <p:cNvSpPr>
            <a:spLocks/>
          </p:cNvSpPr>
          <p:nvPr userDrawn="1"/>
        </p:nvSpPr>
        <p:spPr bwMode="auto">
          <a:xfrm>
            <a:off x="1657350" y="4918075"/>
            <a:ext cx="857250" cy="855663"/>
          </a:xfrm>
          <a:custGeom>
            <a:avLst/>
            <a:gdLst>
              <a:gd name="T0" fmla="*/ 269 w 540"/>
              <a:gd name="T1" fmla="*/ 539 h 539"/>
              <a:gd name="T2" fmla="*/ 0 w 540"/>
              <a:gd name="T3" fmla="*/ 269 h 539"/>
              <a:gd name="T4" fmla="*/ 269 w 540"/>
              <a:gd name="T5" fmla="*/ 0 h 539"/>
              <a:gd name="T6" fmla="*/ 540 w 540"/>
              <a:gd name="T7" fmla="*/ 269 h 539"/>
              <a:gd name="T8" fmla="*/ 269 w 540"/>
              <a:gd name="T9" fmla="*/ 539 h 539"/>
            </a:gdLst>
            <a:ahLst/>
            <a:cxnLst>
              <a:cxn ang="0">
                <a:pos x="T0" y="T1"/>
              </a:cxn>
              <a:cxn ang="0">
                <a:pos x="T2" y="T3"/>
              </a:cxn>
              <a:cxn ang="0">
                <a:pos x="T4" y="T5"/>
              </a:cxn>
              <a:cxn ang="0">
                <a:pos x="T6" y="T7"/>
              </a:cxn>
              <a:cxn ang="0">
                <a:pos x="T8" y="T9"/>
              </a:cxn>
            </a:cxnLst>
            <a:rect l="0" t="0" r="r" b="b"/>
            <a:pathLst>
              <a:path w="540" h="539">
                <a:moveTo>
                  <a:pt x="269" y="539"/>
                </a:moveTo>
                <a:lnTo>
                  <a:pt x="0" y="269"/>
                </a:lnTo>
                <a:lnTo>
                  <a:pt x="269" y="0"/>
                </a:lnTo>
                <a:lnTo>
                  <a:pt x="540" y="269"/>
                </a:lnTo>
                <a:lnTo>
                  <a:pt x="269" y="53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4" name="任意多边形: 形状 223">
            <a:extLst>
              <a:ext uri="{FF2B5EF4-FFF2-40B4-BE49-F238E27FC236}">
                <a16:creationId xmlns:a16="http://schemas.microsoft.com/office/drawing/2014/main" id="{6203B3B9-7A06-4E65-BCD5-E5A48C80878D}"/>
              </a:ext>
            </a:extLst>
          </p:cNvPr>
          <p:cNvSpPr>
            <a:spLocks/>
          </p:cNvSpPr>
          <p:nvPr userDrawn="1"/>
        </p:nvSpPr>
        <p:spPr bwMode="auto">
          <a:xfrm>
            <a:off x="3898900" y="3895725"/>
            <a:ext cx="614363" cy="614363"/>
          </a:xfrm>
          <a:custGeom>
            <a:avLst/>
            <a:gdLst>
              <a:gd name="T0" fmla="*/ 194 w 387"/>
              <a:gd name="T1" fmla="*/ 387 h 387"/>
              <a:gd name="T2" fmla="*/ 0 w 387"/>
              <a:gd name="T3" fmla="*/ 193 h 387"/>
              <a:gd name="T4" fmla="*/ 194 w 387"/>
              <a:gd name="T5" fmla="*/ 0 h 387"/>
              <a:gd name="T6" fmla="*/ 387 w 387"/>
              <a:gd name="T7" fmla="*/ 193 h 387"/>
              <a:gd name="T8" fmla="*/ 194 w 387"/>
              <a:gd name="T9" fmla="*/ 387 h 387"/>
            </a:gdLst>
            <a:ahLst/>
            <a:cxnLst>
              <a:cxn ang="0">
                <a:pos x="T0" y="T1"/>
              </a:cxn>
              <a:cxn ang="0">
                <a:pos x="T2" y="T3"/>
              </a:cxn>
              <a:cxn ang="0">
                <a:pos x="T4" y="T5"/>
              </a:cxn>
              <a:cxn ang="0">
                <a:pos x="T6" y="T7"/>
              </a:cxn>
              <a:cxn ang="0">
                <a:pos x="T8" y="T9"/>
              </a:cxn>
            </a:cxnLst>
            <a:rect l="0" t="0" r="r" b="b"/>
            <a:pathLst>
              <a:path w="387" h="387">
                <a:moveTo>
                  <a:pt x="194" y="387"/>
                </a:moveTo>
                <a:lnTo>
                  <a:pt x="0" y="193"/>
                </a:lnTo>
                <a:lnTo>
                  <a:pt x="194" y="0"/>
                </a:lnTo>
                <a:lnTo>
                  <a:pt x="387" y="193"/>
                </a:lnTo>
                <a:lnTo>
                  <a:pt x="194" y="38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文本占位符 12"/>
          <p:cNvSpPr>
            <a:spLocks noGrp="1"/>
          </p:cNvSpPr>
          <p:nvPr>
            <p:ph type="body" sz="quarter" idx="11" hasCustomPrompt="1"/>
          </p:nvPr>
        </p:nvSpPr>
        <p:spPr>
          <a:xfrm>
            <a:off x="6218524" y="5664418"/>
            <a:ext cx="5163832" cy="296271"/>
          </a:xfrm>
        </p:spPr>
        <p:txBody>
          <a:bodyPr vert="horz"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14" name="文本占位符 13">
            <a:extLst>
              <a:ext uri="{FF2B5EF4-FFF2-40B4-BE49-F238E27FC236}">
                <a16:creationId xmlns:a16="http://schemas.microsoft.com/office/drawing/2014/main" id="{BF6FBA57-2912-4D35-BBCB-4C2C6052F9AA}"/>
              </a:ext>
            </a:extLst>
          </p:cNvPr>
          <p:cNvSpPr>
            <a:spLocks noGrp="1"/>
          </p:cNvSpPr>
          <p:nvPr>
            <p:ph type="body" sz="quarter" idx="12" hasCustomPrompt="1"/>
          </p:nvPr>
        </p:nvSpPr>
        <p:spPr>
          <a:xfrm>
            <a:off x="6218523" y="5360547"/>
            <a:ext cx="5163832" cy="296271"/>
          </a:xfrm>
        </p:spPr>
        <p:txBody>
          <a:bodyPr vert="horz"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25" name="标题 24">
            <a:extLst>
              <a:ext uri="{FF2B5EF4-FFF2-40B4-BE49-F238E27FC236}">
                <a16:creationId xmlns:a16="http://schemas.microsoft.com/office/drawing/2014/main" id="{C78E0AFB-0B65-4016-9BDF-9601B7003D09}"/>
              </a:ext>
            </a:extLst>
          </p:cNvPr>
          <p:cNvSpPr>
            <a:spLocks noGrp="1"/>
          </p:cNvSpPr>
          <p:nvPr>
            <p:ph type="ctrTitle"/>
          </p:nvPr>
        </p:nvSpPr>
        <p:spPr>
          <a:xfrm>
            <a:off x="6218524" y="2835139"/>
            <a:ext cx="5129286" cy="1187722"/>
          </a:xfrm>
        </p:spPr>
        <p:txBody>
          <a:bodyPr anchor="ctr">
            <a:noAutofit/>
          </a:bodyPr>
          <a:lstStyle>
            <a:lvl1pPr algn="r">
              <a:defRPr sz="4000">
                <a:solidFill>
                  <a:schemeClr val="tx1"/>
                </a:solidFill>
              </a:defRPr>
            </a:lvl1pPr>
          </a:lstStyle>
          <a:p>
            <a:r>
              <a:rPr lang="en-US" dirty="0"/>
              <a:t>Click to edit Master title style</a:t>
            </a:r>
            <a:endParaRPr lang="zh-CN" altLang="en-US" dirty="0"/>
          </a:p>
        </p:txBody>
      </p:sp>
    </p:spTree>
    <p:extLst>
      <p:ext uri="{BB962C8B-B14F-4D97-AF65-F5344CB8AC3E}">
        <p14:creationId xmlns:p14="http://schemas.microsoft.com/office/powerpoint/2010/main" val="288258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8" name="任意多边形: 形状 7">
            <a:extLst>
              <a:ext uri="{FF2B5EF4-FFF2-40B4-BE49-F238E27FC236}">
                <a16:creationId xmlns:a16="http://schemas.microsoft.com/office/drawing/2014/main" id="{853797AC-212E-4E79-8C63-164AAD795717}"/>
              </a:ext>
            </a:extLst>
          </p:cNvPr>
          <p:cNvSpPr>
            <a:spLocks/>
          </p:cNvSpPr>
          <p:nvPr userDrawn="1"/>
        </p:nvSpPr>
        <p:spPr bwMode="auto">
          <a:xfrm>
            <a:off x="944810" y="-20638"/>
            <a:ext cx="2546223" cy="1273634"/>
          </a:xfrm>
          <a:custGeom>
            <a:avLst/>
            <a:gdLst>
              <a:gd name="T0" fmla="*/ 0 w 2437"/>
              <a:gd name="T1" fmla="*/ 0 h 1219"/>
              <a:gd name="T2" fmla="*/ 1218 w 2437"/>
              <a:gd name="T3" fmla="*/ 1219 h 1219"/>
              <a:gd name="T4" fmla="*/ 2437 w 2437"/>
              <a:gd name="T5" fmla="*/ 0 h 1219"/>
              <a:gd name="T6" fmla="*/ 0 w 2437"/>
              <a:gd name="T7" fmla="*/ 0 h 1219"/>
            </a:gdLst>
            <a:ahLst/>
            <a:cxnLst>
              <a:cxn ang="0">
                <a:pos x="T0" y="T1"/>
              </a:cxn>
              <a:cxn ang="0">
                <a:pos x="T2" y="T3"/>
              </a:cxn>
              <a:cxn ang="0">
                <a:pos x="T4" y="T5"/>
              </a:cxn>
              <a:cxn ang="0">
                <a:pos x="T6" y="T7"/>
              </a:cxn>
            </a:cxnLst>
            <a:rect l="0" t="0" r="r" b="b"/>
            <a:pathLst>
              <a:path w="2437" h="1219">
                <a:moveTo>
                  <a:pt x="0" y="0"/>
                </a:moveTo>
                <a:lnTo>
                  <a:pt x="1218" y="1219"/>
                </a:lnTo>
                <a:lnTo>
                  <a:pt x="2437"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任意多边形: 形状 8">
            <a:extLst>
              <a:ext uri="{FF2B5EF4-FFF2-40B4-BE49-F238E27FC236}">
                <a16:creationId xmlns:a16="http://schemas.microsoft.com/office/drawing/2014/main" id="{11618A29-F8FA-476E-9994-2D6021FDA8AB}"/>
              </a:ext>
            </a:extLst>
          </p:cNvPr>
          <p:cNvSpPr>
            <a:spLocks/>
          </p:cNvSpPr>
          <p:nvPr userDrawn="1"/>
        </p:nvSpPr>
        <p:spPr bwMode="auto">
          <a:xfrm>
            <a:off x="1636923" y="-20638"/>
            <a:ext cx="2939272" cy="1487063"/>
          </a:xfrm>
          <a:custGeom>
            <a:avLst/>
            <a:gdLst>
              <a:gd name="T0" fmla="*/ 11 w 2024"/>
              <a:gd name="T1" fmla="*/ 0 h 1024"/>
              <a:gd name="T2" fmla="*/ 0 w 2024"/>
              <a:gd name="T3" fmla="*/ 12 h 1024"/>
              <a:gd name="T4" fmla="*/ 1012 w 2024"/>
              <a:gd name="T5" fmla="*/ 1024 h 1024"/>
              <a:gd name="T6" fmla="*/ 2024 w 2024"/>
              <a:gd name="T7" fmla="*/ 12 h 1024"/>
              <a:gd name="T8" fmla="*/ 2012 w 2024"/>
              <a:gd name="T9" fmla="*/ 0 h 1024"/>
              <a:gd name="T10" fmla="*/ 11 w 2024"/>
              <a:gd name="T11" fmla="*/ 0 h 1024"/>
            </a:gdLst>
            <a:ahLst/>
            <a:cxnLst>
              <a:cxn ang="0">
                <a:pos x="T0" y="T1"/>
              </a:cxn>
              <a:cxn ang="0">
                <a:pos x="T2" y="T3"/>
              </a:cxn>
              <a:cxn ang="0">
                <a:pos x="T4" y="T5"/>
              </a:cxn>
              <a:cxn ang="0">
                <a:pos x="T6" y="T7"/>
              </a:cxn>
              <a:cxn ang="0">
                <a:pos x="T8" y="T9"/>
              </a:cxn>
              <a:cxn ang="0">
                <a:pos x="T10" y="T11"/>
              </a:cxn>
            </a:cxnLst>
            <a:rect l="0" t="0" r="r" b="b"/>
            <a:pathLst>
              <a:path w="2024" h="1024">
                <a:moveTo>
                  <a:pt x="11" y="0"/>
                </a:moveTo>
                <a:lnTo>
                  <a:pt x="0" y="12"/>
                </a:lnTo>
                <a:lnTo>
                  <a:pt x="1012" y="1024"/>
                </a:lnTo>
                <a:lnTo>
                  <a:pt x="2024" y="12"/>
                </a:lnTo>
                <a:lnTo>
                  <a:pt x="2012" y="0"/>
                </a:lnTo>
                <a:lnTo>
                  <a:pt x="11"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形状 11">
            <a:extLst>
              <a:ext uri="{FF2B5EF4-FFF2-40B4-BE49-F238E27FC236}">
                <a16:creationId xmlns:a16="http://schemas.microsoft.com/office/drawing/2014/main" id="{368BAEFB-41E4-48BE-BF4E-736744BF2298}"/>
              </a:ext>
            </a:extLst>
          </p:cNvPr>
          <p:cNvSpPr>
            <a:spLocks/>
          </p:cNvSpPr>
          <p:nvPr userDrawn="1"/>
        </p:nvSpPr>
        <p:spPr bwMode="auto">
          <a:xfrm>
            <a:off x="1845978" y="1386855"/>
            <a:ext cx="1139919" cy="1137215"/>
          </a:xfrm>
          <a:custGeom>
            <a:avLst/>
            <a:gdLst>
              <a:gd name="T0" fmla="*/ 1265 w 1265"/>
              <a:gd name="T1" fmla="*/ 631 h 1262"/>
              <a:gd name="T2" fmla="*/ 632 w 1265"/>
              <a:gd name="T3" fmla="*/ 1262 h 1262"/>
              <a:gd name="T4" fmla="*/ 0 w 1265"/>
              <a:gd name="T5" fmla="*/ 631 h 1262"/>
              <a:gd name="T6" fmla="*/ 632 w 1265"/>
              <a:gd name="T7" fmla="*/ 0 h 1262"/>
              <a:gd name="T8" fmla="*/ 1265 w 1265"/>
              <a:gd name="T9" fmla="*/ 631 h 1262"/>
            </a:gdLst>
            <a:ahLst/>
            <a:cxnLst>
              <a:cxn ang="0">
                <a:pos x="T0" y="T1"/>
              </a:cxn>
              <a:cxn ang="0">
                <a:pos x="T2" y="T3"/>
              </a:cxn>
              <a:cxn ang="0">
                <a:pos x="T4" y="T5"/>
              </a:cxn>
              <a:cxn ang="0">
                <a:pos x="T6" y="T7"/>
              </a:cxn>
              <a:cxn ang="0">
                <a:pos x="T8" y="T9"/>
              </a:cxn>
            </a:cxnLst>
            <a:rect l="0" t="0" r="r" b="b"/>
            <a:pathLst>
              <a:path w="1265" h="1262">
                <a:moveTo>
                  <a:pt x="1265" y="631"/>
                </a:moveTo>
                <a:lnTo>
                  <a:pt x="632" y="1262"/>
                </a:lnTo>
                <a:lnTo>
                  <a:pt x="0" y="631"/>
                </a:lnTo>
                <a:lnTo>
                  <a:pt x="632" y="0"/>
                </a:lnTo>
                <a:lnTo>
                  <a:pt x="1265" y="631"/>
                </a:lnTo>
                <a:close/>
              </a:path>
            </a:pathLst>
          </a:custGeom>
          <a:noFill/>
          <a:ln w="1111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任意多边形: 形状 3">
            <a:extLst>
              <a:ext uri="{FF2B5EF4-FFF2-40B4-BE49-F238E27FC236}">
                <a16:creationId xmlns:a16="http://schemas.microsoft.com/office/drawing/2014/main" id="{63E06575-55F0-4478-92A0-D150BAAA471F}"/>
              </a:ext>
            </a:extLst>
          </p:cNvPr>
          <p:cNvSpPr>
            <a:spLocks/>
          </p:cNvSpPr>
          <p:nvPr userDrawn="1"/>
        </p:nvSpPr>
        <p:spPr bwMode="auto">
          <a:xfrm>
            <a:off x="2762250" y="2092325"/>
            <a:ext cx="865188" cy="863600"/>
          </a:xfrm>
          <a:custGeom>
            <a:avLst/>
            <a:gdLst>
              <a:gd name="T0" fmla="*/ 272 w 545"/>
              <a:gd name="T1" fmla="*/ 544 h 544"/>
              <a:gd name="T2" fmla="*/ 0 w 545"/>
              <a:gd name="T3" fmla="*/ 272 h 544"/>
              <a:gd name="T4" fmla="*/ 272 w 545"/>
              <a:gd name="T5" fmla="*/ 0 h 544"/>
              <a:gd name="T6" fmla="*/ 545 w 545"/>
              <a:gd name="T7" fmla="*/ 272 h 544"/>
              <a:gd name="T8" fmla="*/ 272 w 545"/>
              <a:gd name="T9" fmla="*/ 544 h 544"/>
            </a:gdLst>
            <a:ahLst/>
            <a:cxnLst>
              <a:cxn ang="0">
                <a:pos x="T0" y="T1"/>
              </a:cxn>
              <a:cxn ang="0">
                <a:pos x="T2" y="T3"/>
              </a:cxn>
              <a:cxn ang="0">
                <a:pos x="T4" y="T5"/>
              </a:cxn>
              <a:cxn ang="0">
                <a:pos x="T6" y="T7"/>
              </a:cxn>
              <a:cxn ang="0">
                <a:pos x="T8" y="T9"/>
              </a:cxn>
            </a:cxnLst>
            <a:rect l="0" t="0" r="r" b="b"/>
            <a:pathLst>
              <a:path w="545" h="544">
                <a:moveTo>
                  <a:pt x="272" y="544"/>
                </a:moveTo>
                <a:lnTo>
                  <a:pt x="0" y="272"/>
                </a:lnTo>
                <a:lnTo>
                  <a:pt x="272" y="0"/>
                </a:lnTo>
                <a:lnTo>
                  <a:pt x="545" y="272"/>
                </a:lnTo>
                <a:lnTo>
                  <a:pt x="272" y="544"/>
                </a:lnTo>
                <a:close/>
              </a:path>
            </a:pathLst>
          </a:custGeom>
          <a:solidFill>
            <a:schemeClr val="accent1">
              <a:lumMod val="40000"/>
              <a:lumOff val="60000"/>
              <a:alpha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形状 15">
            <a:extLst>
              <a:ext uri="{FF2B5EF4-FFF2-40B4-BE49-F238E27FC236}">
                <a16:creationId xmlns:a16="http://schemas.microsoft.com/office/drawing/2014/main" id="{8DC87504-5291-4FB5-9E3A-64FB3F201933}"/>
              </a:ext>
            </a:extLst>
          </p:cNvPr>
          <p:cNvSpPr>
            <a:spLocks/>
          </p:cNvSpPr>
          <p:nvPr userDrawn="1"/>
        </p:nvSpPr>
        <p:spPr bwMode="auto">
          <a:xfrm>
            <a:off x="1839496" y="2940157"/>
            <a:ext cx="576441" cy="575383"/>
          </a:xfrm>
          <a:custGeom>
            <a:avLst/>
            <a:gdLst>
              <a:gd name="T0" fmla="*/ 272 w 545"/>
              <a:gd name="T1" fmla="*/ 544 h 544"/>
              <a:gd name="T2" fmla="*/ 0 w 545"/>
              <a:gd name="T3" fmla="*/ 272 h 544"/>
              <a:gd name="T4" fmla="*/ 272 w 545"/>
              <a:gd name="T5" fmla="*/ 0 h 544"/>
              <a:gd name="T6" fmla="*/ 545 w 545"/>
              <a:gd name="T7" fmla="*/ 272 h 544"/>
              <a:gd name="T8" fmla="*/ 272 w 545"/>
              <a:gd name="T9" fmla="*/ 544 h 544"/>
            </a:gdLst>
            <a:ahLst/>
            <a:cxnLst>
              <a:cxn ang="0">
                <a:pos x="T0" y="T1"/>
              </a:cxn>
              <a:cxn ang="0">
                <a:pos x="T2" y="T3"/>
              </a:cxn>
              <a:cxn ang="0">
                <a:pos x="T4" y="T5"/>
              </a:cxn>
              <a:cxn ang="0">
                <a:pos x="T6" y="T7"/>
              </a:cxn>
              <a:cxn ang="0">
                <a:pos x="T8" y="T9"/>
              </a:cxn>
            </a:cxnLst>
            <a:rect l="0" t="0" r="r" b="b"/>
            <a:pathLst>
              <a:path w="545" h="544">
                <a:moveTo>
                  <a:pt x="272" y="544"/>
                </a:moveTo>
                <a:lnTo>
                  <a:pt x="0" y="272"/>
                </a:lnTo>
                <a:lnTo>
                  <a:pt x="272" y="0"/>
                </a:lnTo>
                <a:lnTo>
                  <a:pt x="545" y="272"/>
                </a:lnTo>
                <a:lnTo>
                  <a:pt x="272" y="54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标题 19"/>
          <p:cNvSpPr>
            <a:spLocks noGrp="1"/>
          </p:cNvSpPr>
          <p:nvPr userDrawn="1">
            <p:ph type="title"/>
          </p:nvPr>
        </p:nvSpPr>
        <p:spPr>
          <a:xfrm>
            <a:off x="3491033" y="3515540"/>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3491032" y="4410890"/>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
        <p:nvSpPr>
          <p:cNvPr id="5" name="任意多边形: 形状 4">
            <a:extLst>
              <a:ext uri="{FF2B5EF4-FFF2-40B4-BE49-F238E27FC236}">
                <a16:creationId xmlns:a16="http://schemas.microsoft.com/office/drawing/2014/main" id="{E56F6D65-1E3B-4347-B44A-187C16606655}"/>
              </a:ext>
            </a:extLst>
          </p:cNvPr>
          <p:cNvSpPr>
            <a:spLocks/>
          </p:cNvSpPr>
          <p:nvPr userDrawn="1"/>
        </p:nvSpPr>
        <p:spPr bwMode="auto">
          <a:xfrm>
            <a:off x="3195638" y="1258888"/>
            <a:ext cx="592137" cy="590550"/>
          </a:xfrm>
          <a:custGeom>
            <a:avLst/>
            <a:gdLst>
              <a:gd name="T0" fmla="*/ 186 w 373"/>
              <a:gd name="T1" fmla="*/ 372 h 372"/>
              <a:gd name="T2" fmla="*/ 0 w 373"/>
              <a:gd name="T3" fmla="*/ 186 h 372"/>
              <a:gd name="T4" fmla="*/ 186 w 373"/>
              <a:gd name="T5" fmla="*/ 0 h 372"/>
              <a:gd name="T6" fmla="*/ 373 w 373"/>
              <a:gd name="T7" fmla="*/ 186 h 372"/>
              <a:gd name="T8" fmla="*/ 186 w 373"/>
              <a:gd name="T9" fmla="*/ 372 h 372"/>
            </a:gdLst>
            <a:ahLst/>
            <a:cxnLst>
              <a:cxn ang="0">
                <a:pos x="T0" y="T1"/>
              </a:cxn>
              <a:cxn ang="0">
                <a:pos x="T2" y="T3"/>
              </a:cxn>
              <a:cxn ang="0">
                <a:pos x="T4" y="T5"/>
              </a:cxn>
              <a:cxn ang="0">
                <a:pos x="T6" y="T7"/>
              </a:cxn>
              <a:cxn ang="0">
                <a:pos x="T8" y="T9"/>
              </a:cxn>
            </a:cxnLst>
            <a:rect l="0" t="0" r="r" b="b"/>
            <a:pathLst>
              <a:path w="373" h="372">
                <a:moveTo>
                  <a:pt x="186" y="372"/>
                </a:moveTo>
                <a:lnTo>
                  <a:pt x="0" y="186"/>
                </a:lnTo>
                <a:lnTo>
                  <a:pt x="186" y="0"/>
                </a:lnTo>
                <a:lnTo>
                  <a:pt x="373" y="186"/>
                </a:lnTo>
                <a:lnTo>
                  <a:pt x="186" y="37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5333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t>2024/11/25</a:t>
            </a:fld>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OfficePLUS</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608A0000-0867-4279-9D67-1EFCCEC070AC}"/>
              </a:ext>
            </a:extLst>
          </p:cNvPr>
          <p:cNvSpPr/>
          <p:nvPr/>
        </p:nvSpPr>
        <p:spPr>
          <a:xfrm>
            <a:off x="3034259" y="218806"/>
            <a:ext cx="1105476" cy="1105476"/>
          </a:xfrm>
          <a:custGeom>
            <a:avLst/>
            <a:gdLst>
              <a:gd name="connsiteX0" fmla="*/ 8990 w 1105475"/>
              <a:gd name="connsiteY0" fmla="*/ 555268 h 1105475"/>
              <a:gd name="connsiteX1" fmla="*/ 555268 w 1105475"/>
              <a:gd name="connsiteY1" fmla="*/ 8990 h 1105475"/>
              <a:gd name="connsiteX2" fmla="*/ 1101547 w 1105475"/>
              <a:gd name="connsiteY2" fmla="*/ 555268 h 1105475"/>
              <a:gd name="connsiteX3" fmla="*/ 555268 w 1105475"/>
              <a:gd name="connsiteY3" fmla="*/ 1101547 h 1105475"/>
            </a:gdLst>
            <a:ahLst/>
            <a:cxnLst>
              <a:cxn ang="0">
                <a:pos x="connsiteX0" y="connsiteY0"/>
              </a:cxn>
              <a:cxn ang="0">
                <a:pos x="connsiteX1" y="connsiteY1"/>
              </a:cxn>
              <a:cxn ang="0">
                <a:pos x="connsiteX2" y="connsiteY2"/>
              </a:cxn>
              <a:cxn ang="0">
                <a:pos x="connsiteX3" y="connsiteY3"/>
              </a:cxn>
            </a:cxnLst>
            <a:rect l="l" t="t" r="r" b="b"/>
            <a:pathLst>
              <a:path w="1105475" h="1105475">
                <a:moveTo>
                  <a:pt x="8990" y="555268"/>
                </a:moveTo>
                <a:lnTo>
                  <a:pt x="555268" y="8990"/>
                </a:lnTo>
                <a:lnTo>
                  <a:pt x="1101547" y="555268"/>
                </a:lnTo>
                <a:lnTo>
                  <a:pt x="555268" y="1101547"/>
                </a:lnTo>
                <a:close/>
              </a:path>
            </a:pathLst>
          </a:custGeom>
          <a:noFill/>
          <a:ln w="12707" cap="flat">
            <a:solidFill>
              <a:schemeClr val="accent1"/>
            </a:solidFill>
            <a:prstDash val="solid"/>
            <a:miter/>
          </a:ln>
        </p:spPr>
        <p:txBody>
          <a:bodyPr rtlCol="0" anchor="ctr"/>
          <a:lstStyle/>
          <a:p>
            <a:endParaRPr lang="zh-CN" altLang="en-US"/>
          </a:p>
        </p:txBody>
      </p:sp>
      <p:sp>
        <p:nvSpPr>
          <p:cNvPr id="5" name="任意多边形: 形状 4">
            <a:extLst>
              <a:ext uri="{FF2B5EF4-FFF2-40B4-BE49-F238E27FC236}">
                <a16:creationId xmlns:a16="http://schemas.microsoft.com/office/drawing/2014/main" id="{787B7545-CD34-44C7-BA94-D5A52C3479CC}"/>
              </a:ext>
            </a:extLst>
          </p:cNvPr>
          <p:cNvSpPr/>
          <p:nvPr/>
        </p:nvSpPr>
        <p:spPr>
          <a:xfrm>
            <a:off x="-3178" y="2009153"/>
            <a:ext cx="4853928" cy="4853928"/>
          </a:xfrm>
          <a:custGeom>
            <a:avLst/>
            <a:gdLst>
              <a:gd name="connsiteX0" fmla="*/ 3178 w 4853928"/>
              <a:gd name="connsiteY0" fmla="*/ 3178 h 4853928"/>
              <a:gd name="connsiteX1" fmla="*/ 4851389 w 4853928"/>
              <a:gd name="connsiteY1" fmla="*/ 4851389 h 4853928"/>
              <a:gd name="connsiteX2" fmla="*/ 3178 w 4853928"/>
              <a:gd name="connsiteY2" fmla="*/ 4851389 h 4853928"/>
            </a:gdLst>
            <a:ahLst/>
            <a:cxnLst>
              <a:cxn ang="0">
                <a:pos x="connsiteX0" y="connsiteY0"/>
              </a:cxn>
              <a:cxn ang="0">
                <a:pos x="connsiteX1" y="connsiteY1"/>
              </a:cxn>
              <a:cxn ang="0">
                <a:pos x="connsiteX2" y="connsiteY2"/>
              </a:cxn>
            </a:cxnLst>
            <a:rect l="l" t="t" r="r" b="b"/>
            <a:pathLst>
              <a:path w="4853928" h="4853928">
                <a:moveTo>
                  <a:pt x="3178" y="3178"/>
                </a:moveTo>
                <a:lnTo>
                  <a:pt x="4851389" y="4851389"/>
                </a:lnTo>
                <a:lnTo>
                  <a:pt x="3178" y="4851389"/>
                </a:lnTo>
                <a:close/>
              </a:path>
            </a:pathLst>
          </a:custGeom>
          <a:solidFill>
            <a:schemeClr val="accent2"/>
          </a:solidFill>
          <a:ln w="6353" cap="flat">
            <a:noFill/>
            <a:prstDash val="solid"/>
            <a:miter/>
          </a:ln>
        </p:spPr>
        <p:txBody>
          <a:bodyPr rtlCol="0" anchor="ctr"/>
          <a:lstStyle/>
          <a:p>
            <a:endParaRPr lang="zh-CN" altLang="en-US"/>
          </a:p>
        </p:txBody>
      </p:sp>
      <p:sp>
        <p:nvSpPr>
          <p:cNvPr id="7" name="任意多边形: 形状 6">
            <a:extLst>
              <a:ext uri="{FF2B5EF4-FFF2-40B4-BE49-F238E27FC236}">
                <a16:creationId xmlns:a16="http://schemas.microsoft.com/office/drawing/2014/main" id="{474374C9-3C9F-4A38-A9ED-7A78F157C3FB}"/>
              </a:ext>
            </a:extLst>
          </p:cNvPr>
          <p:cNvSpPr/>
          <p:nvPr/>
        </p:nvSpPr>
        <p:spPr>
          <a:xfrm>
            <a:off x="1564742" y="1429821"/>
            <a:ext cx="3977171" cy="3977171"/>
          </a:xfrm>
          <a:custGeom>
            <a:avLst/>
            <a:gdLst>
              <a:gd name="connsiteX0" fmla="*/ 1989248 w 3977171"/>
              <a:gd name="connsiteY0" fmla="*/ 4495 h 3977171"/>
              <a:gd name="connsiteX1" fmla="*/ 3974001 w 3977171"/>
              <a:gd name="connsiteY1" fmla="*/ 1989248 h 3977171"/>
              <a:gd name="connsiteX2" fmla="*/ 1989248 w 3977171"/>
              <a:gd name="connsiteY2" fmla="*/ 3974001 h 3977171"/>
              <a:gd name="connsiteX3" fmla="*/ 4495 w 3977171"/>
              <a:gd name="connsiteY3" fmla="*/ 1989248 h 3977171"/>
            </a:gdLst>
            <a:ahLst/>
            <a:cxnLst>
              <a:cxn ang="0">
                <a:pos x="connsiteX0" y="connsiteY0"/>
              </a:cxn>
              <a:cxn ang="0">
                <a:pos x="connsiteX1" y="connsiteY1"/>
              </a:cxn>
              <a:cxn ang="0">
                <a:pos x="connsiteX2" y="connsiteY2"/>
              </a:cxn>
              <a:cxn ang="0">
                <a:pos x="connsiteX3" y="connsiteY3"/>
              </a:cxn>
            </a:cxnLst>
            <a:rect l="l" t="t" r="r" b="b"/>
            <a:pathLst>
              <a:path w="3977171" h="3977171">
                <a:moveTo>
                  <a:pt x="1989248" y="4495"/>
                </a:moveTo>
                <a:lnTo>
                  <a:pt x="3974001" y="1989248"/>
                </a:lnTo>
                <a:lnTo>
                  <a:pt x="1989248" y="3974001"/>
                </a:lnTo>
                <a:lnTo>
                  <a:pt x="4495" y="1989248"/>
                </a:lnTo>
                <a:close/>
              </a:path>
            </a:pathLst>
          </a:custGeom>
          <a:solidFill>
            <a:schemeClr val="accent1"/>
          </a:solidFill>
          <a:ln w="6353" cap="flat">
            <a:noFill/>
            <a:prstDash val="solid"/>
            <a:miter/>
          </a:ln>
        </p:spPr>
        <p:txBody>
          <a:bodyPr rtlCol="0" anchor="ctr"/>
          <a:lstStyle/>
          <a:p>
            <a:endParaRPr lang="zh-CN" altLang="en-US"/>
          </a:p>
        </p:txBody>
      </p:sp>
      <p:sp>
        <p:nvSpPr>
          <p:cNvPr id="8" name="任意多边形: 形状 7">
            <a:extLst>
              <a:ext uri="{FF2B5EF4-FFF2-40B4-BE49-F238E27FC236}">
                <a16:creationId xmlns:a16="http://schemas.microsoft.com/office/drawing/2014/main" id="{4F1CA469-9DF1-40DF-B97D-D2F3D22953AB}"/>
              </a:ext>
            </a:extLst>
          </p:cNvPr>
          <p:cNvSpPr/>
          <p:nvPr/>
        </p:nvSpPr>
        <p:spPr>
          <a:xfrm>
            <a:off x="617528" y="1618466"/>
            <a:ext cx="1702687" cy="1702687"/>
          </a:xfrm>
          <a:custGeom>
            <a:avLst/>
            <a:gdLst>
              <a:gd name="connsiteX0" fmla="*/ 854012 w 1702686"/>
              <a:gd name="connsiteY0" fmla="*/ 4495 h 1702686"/>
              <a:gd name="connsiteX1" fmla="*/ 1703530 w 1702686"/>
              <a:gd name="connsiteY1" fmla="*/ 854012 h 1702686"/>
              <a:gd name="connsiteX2" fmla="*/ 854012 w 1702686"/>
              <a:gd name="connsiteY2" fmla="*/ 1703530 h 1702686"/>
              <a:gd name="connsiteX3" fmla="*/ 4495 w 1702686"/>
              <a:gd name="connsiteY3" fmla="*/ 854012 h 1702686"/>
            </a:gdLst>
            <a:ahLst/>
            <a:cxnLst>
              <a:cxn ang="0">
                <a:pos x="connsiteX0" y="connsiteY0"/>
              </a:cxn>
              <a:cxn ang="0">
                <a:pos x="connsiteX1" y="connsiteY1"/>
              </a:cxn>
              <a:cxn ang="0">
                <a:pos x="connsiteX2" y="connsiteY2"/>
              </a:cxn>
              <a:cxn ang="0">
                <a:pos x="connsiteX3" y="connsiteY3"/>
              </a:cxn>
            </a:cxnLst>
            <a:rect l="l" t="t" r="r" b="b"/>
            <a:pathLst>
              <a:path w="1702686" h="1702686">
                <a:moveTo>
                  <a:pt x="854012" y="4495"/>
                </a:moveTo>
                <a:lnTo>
                  <a:pt x="1703530" y="854012"/>
                </a:lnTo>
                <a:lnTo>
                  <a:pt x="854012" y="1703530"/>
                </a:lnTo>
                <a:lnTo>
                  <a:pt x="4495" y="854012"/>
                </a:lnTo>
                <a:close/>
              </a:path>
            </a:pathLst>
          </a:custGeom>
          <a:solidFill>
            <a:schemeClr val="accent1"/>
          </a:solidFill>
          <a:ln w="6353" cap="flat">
            <a:noFill/>
            <a:prstDash val="solid"/>
            <a:miter/>
          </a:ln>
        </p:spPr>
        <p:txBody>
          <a:bodyPr rtlCol="0" anchor="ctr"/>
          <a:lstStyle/>
          <a:p>
            <a:endParaRPr lang="zh-CN" altLang="en-US"/>
          </a:p>
        </p:txBody>
      </p:sp>
      <p:sp>
        <p:nvSpPr>
          <p:cNvPr id="9" name="任意多边形: 形状 8">
            <a:extLst>
              <a:ext uri="{FF2B5EF4-FFF2-40B4-BE49-F238E27FC236}">
                <a16:creationId xmlns:a16="http://schemas.microsoft.com/office/drawing/2014/main" id="{B6EB675E-8E37-49DE-AE2F-8B057CE3E1DA}"/>
              </a:ext>
            </a:extLst>
          </p:cNvPr>
          <p:cNvSpPr/>
          <p:nvPr/>
        </p:nvSpPr>
        <p:spPr>
          <a:xfrm>
            <a:off x="6829806" y="2399881"/>
            <a:ext cx="5362193" cy="2045766"/>
          </a:xfrm>
          <a:custGeom>
            <a:avLst/>
            <a:gdLst>
              <a:gd name="connsiteX0" fmla="*/ 3178 w 5362192"/>
              <a:gd name="connsiteY0" fmla="*/ 3178 h 2045765"/>
              <a:gd name="connsiteX1" fmla="*/ 5359018 w 5362192"/>
              <a:gd name="connsiteY1" fmla="*/ 3178 h 2045765"/>
              <a:gd name="connsiteX2" fmla="*/ 5359018 w 5362192"/>
              <a:gd name="connsiteY2" fmla="*/ 2047673 h 2045765"/>
              <a:gd name="connsiteX3" fmla="*/ 3178 w 5362192"/>
              <a:gd name="connsiteY3" fmla="*/ 2047673 h 2045765"/>
            </a:gdLst>
            <a:ahLst/>
            <a:cxnLst>
              <a:cxn ang="0">
                <a:pos x="connsiteX0" y="connsiteY0"/>
              </a:cxn>
              <a:cxn ang="0">
                <a:pos x="connsiteX1" y="connsiteY1"/>
              </a:cxn>
              <a:cxn ang="0">
                <a:pos x="connsiteX2" y="connsiteY2"/>
              </a:cxn>
              <a:cxn ang="0">
                <a:pos x="connsiteX3" y="connsiteY3"/>
              </a:cxn>
            </a:cxnLst>
            <a:rect l="l" t="t" r="r" b="b"/>
            <a:pathLst>
              <a:path w="5362192" h="2045765">
                <a:moveTo>
                  <a:pt x="3178" y="3178"/>
                </a:moveTo>
                <a:lnTo>
                  <a:pt x="5359018" y="3178"/>
                </a:lnTo>
                <a:lnTo>
                  <a:pt x="5359018" y="2047673"/>
                </a:lnTo>
                <a:lnTo>
                  <a:pt x="3178" y="2047673"/>
                </a:lnTo>
                <a:close/>
              </a:path>
            </a:pathLst>
          </a:custGeom>
          <a:solidFill>
            <a:schemeClr val="accent1"/>
          </a:solidFill>
          <a:ln w="6353"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DC8B1B29-8B5B-4471-9B3A-BB4EE65F536B}"/>
              </a:ext>
            </a:extLst>
          </p:cNvPr>
          <p:cNvSpPr/>
          <p:nvPr/>
        </p:nvSpPr>
        <p:spPr>
          <a:xfrm>
            <a:off x="3630523" y="4891972"/>
            <a:ext cx="1207129" cy="1207129"/>
          </a:xfrm>
          <a:custGeom>
            <a:avLst/>
            <a:gdLst>
              <a:gd name="connsiteX0" fmla="*/ 606480 w 1207128"/>
              <a:gd name="connsiteY0" fmla="*/ 4495 h 1207128"/>
              <a:gd name="connsiteX1" fmla="*/ 1208465 w 1207128"/>
              <a:gd name="connsiteY1" fmla="*/ 606480 h 1207128"/>
              <a:gd name="connsiteX2" fmla="*/ 606480 w 1207128"/>
              <a:gd name="connsiteY2" fmla="*/ 1208465 h 1207128"/>
              <a:gd name="connsiteX3" fmla="*/ 4495 w 1207128"/>
              <a:gd name="connsiteY3" fmla="*/ 606480 h 1207128"/>
            </a:gdLst>
            <a:ahLst/>
            <a:cxnLst>
              <a:cxn ang="0">
                <a:pos x="connsiteX0" y="connsiteY0"/>
              </a:cxn>
              <a:cxn ang="0">
                <a:pos x="connsiteX1" y="connsiteY1"/>
              </a:cxn>
              <a:cxn ang="0">
                <a:pos x="connsiteX2" y="connsiteY2"/>
              </a:cxn>
              <a:cxn ang="0">
                <a:pos x="connsiteX3" y="connsiteY3"/>
              </a:cxn>
            </a:cxnLst>
            <a:rect l="l" t="t" r="r" b="b"/>
            <a:pathLst>
              <a:path w="1207128" h="1207128">
                <a:moveTo>
                  <a:pt x="606480" y="4495"/>
                </a:moveTo>
                <a:lnTo>
                  <a:pt x="1208465" y="606480"/>
                </a:lnTo>
                <a:lnTo>
                  <a:pt x="606480" y="1208465"/>
                </a:lnTo>
                <a:lnTo>
                  <a:pt x="4495" y="606480"/>
                </a:lnTo>
                <a:close/>
              </a:path>
            </a:pathLst>
          </a:custGeom>
          <a:solidFill>
            <a:schemeClr val="accent2"/>
          </a:solidFill>
          <a:ln w="6353" cap="flat">
            <a:noFill/>
            <a:prstDash val="solid"/>
            <a:miter/>
          </a:ln>
        </p:spPr>
        <p:txBody>
          <a:bodyPr rtlCol="0" anchor="ctr"/>
          <a:lstStyle/>
          <a:p>
            <a:endParaRPr lang="zh-CN" altLang="en-US"/>
          </a:p>
        </p:txBody>
      </p:sp>
      <p:sp>
        <p:nvSpPr>
          <p:cNvPr id="11" name="任意多边形: 形状 10">
            <a:extLst>
              <a:ext uri="{FF2B5EF4-FFF2-40B4-BE49-F238E27FC236}">
                <a16:creationId xmlns:a16="http://schemas.microsoft.com/office/drawing/2014/main" id="{077A2F06-FE1D-4FCE-8199-2EDEB8124512}"/>
              </a:ext>
            </a:extLst>
          </p:cNvPr>
          <p:cNvSpPr/>
          <p:nvPr/>
        </p:nvSpPr>
        <p:spPr>
          <a:xfrm>
            <a:off x="4231535" y="4874296"/>
            <a:ext cx="1232542" cy="1232542"/>
          </a:xfrm>
          <a:custGeom>
            <a:avLst/>
            <a:gdLst>
              <a:gd name="connsiteX0" fmla="*/ 8990 w 1232541"/>
              <a:gd name="connsiteY0" fmla="*/ 616815 h 1232541"/>
              <a:gd name="connsiteX1" fmla="*/ 616815 w 1232541"/>
              <a:gd name="connsiteY1" fmla="*/ 8990 h 1232541"/>
              <a:gd name="connsiteX2" fmla="*/ 1224640 w 1232541"/>
              <a:gd name="connsiteY2" fmla="*/ 616815 h 1232541"/>
              <a:gd name="connsiteX3" fmla="*/ 616815 w 1232541"/>
              <a:gd name="connsiteY3" fmla="*/ 1224640 h 1232541"/>
            </a:gdLst>
            <a:ahLst/>
            <a:cxnLst>
              <a:cxn ang="0">
                <a:pos x="connsiteX0" y="connsiteY0"/>
              </a:cxn>
              <a:cxn ang="0">
                <a:pos x="connsiteX1" y="connsiteY1"/>
              </a:cxn>
              <a:cxn ang="0">
                <a:pos x="connsiteX2" y="connsiteY2"/>
              </a:cxn>
              <a:cxn ang="0">
                <a:pos x="connsiteX3" y="connsiteY3"/>
              </a:cxn>
            </a:cxnLst>
            <a:rect l="l" t="t" r="r" b="b"/>
            <a:pathLst>
              <a:path w="1232541" h="1232541">
                <a:moveTo>
                  <a:pt x="8990" y="616815"/>
                </a:moveTo>
                <a:lnTo>
                  <a:pt x="616815" y="8990"/>
                </a:lnTo>
                <a:lnTo>
                  <a:pt x="1224640" y="616815"/>
                </a:lnTo>
                <a:lnTo>
                  <a:pt x="616815" y="1224640"/>
                </a:lnTo>
                <a:close/>
              </a:path>
            </a:pathLst>
          </a:custGeom>
          <a:noFill/>
          <a:ln w="12707" cap="flat">
            <a:solidFill>
              <a:schemeClr val="accent1"/>
            </a:solidFill>
            <a:prstDash val="solid"/>
            <a:miter/>
          </a:ln>
        </p:spPr>
        <p:txBody>
          <a:bodyPr rtlCol="0" anchor="ctr"/>
          <a:lstStyle/>
          <a:p>
            <a:endParaRPr lang="zh-CN" altLang="en-US"/>
          </a:p>
        </p:txBody>
      </p:sp>
      <p:sp>
        <p:nvSpPr>
          <p:cNvPr id="13" name="标题 12"/>
          <p:cNvSpPr>
            <a:spLocks noGrp="1"/>
          </p:cNvSpPr>
          <p:nvPr userDrawn="1">
            <p:ph type="ctrTitle" hasCustomPrompt="1"/>
          </p:nvPr>
        </p:nvSpPr>
        <p:spPr>
          <a:xfrm>
            <a:off x="7109834" y="2399881"/>
            <a:ext cx="4464639" cy="1621509"/>
          </a:xfrm>
        </p:spPr>
        <p:txBody>
          <a:bodyPr anchor="b">
            <a:normAutofit/>
          </a:bodyPr>
          <a:lstStyle>
            <a:lvl1pPr marL="0" indent="0" algn="l">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7109833" y="5022431"/>
            <a:ext cx="4464639"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7109834" y="4726160"/>
            <a:ext cx="4464639"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2024/11/25</a:t>
            </a:fld>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OfficePLUS</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themeOverride" Target="../theme/themeOverride7.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3" name="" hidden="1">
                        <a:extLst>
                          <a:ext uri="{FF2B5EF4-FFF2-40B4-BE49-F238E27FC236}">
                            <a16:creationId xmlns:a16="http://schemas.microsoft.com/office/drawing/2014/main" id="{3C326D0B-7DAB-41B6-8030-2E4A18CC949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cs typeface="+mn-ea"/>
              <a:sym typeface="+mn-lt"/>
            </a:endParaRPr>
          </a:p>
        </p:txBody>
      </p:sp>
      <p:sp>
        <p:nvSpPr>
          <p:cNvPr id="5" name="副标题 4"/>
          <p:cNvSpPr>
            <a:spLocks noGrp="1"/>
          </p:cNvSpPr>
          <p:nvPr>
            <p:ph type="subTitle" idx="1"/>
          </p:nvPr>
        </p:nvSpPr>
        <p:spPr>
          <a:xfrm>
            <a:off x="6336469" y="3707948"/>
            <a:ext cx="4779205" cy="558799"/>
          </a:xfrm>
        </p:spPr>
        <p:txBody>
          <a:bodyPr>
            <a:normAutofit/>
          </a:bodyPr>
          <a:lstStyle/>
          <a:p>
            <a:r>
              <a:rPr lang="en-US" altLang="zh-CN" dirty="0">
                <a:cs typeface="+mn-ea"/>
                <a:sym typeface="+mn-lt"/>
              </a:rPr>
              <a:t>————</a:t>
            </a:r>
            <a:r>
              <a:rPr lang="zh-CN" altLang="en-US" dirty="0">
                <a:cs typeface="+mn-ea"/>
                <a:sym typeface="+mn-lt"/>
              </a:rPr>
              <a:t>程序分析工具</a:t>
            </a:r>
            <a:endParaRPr lang="en-US" altLang="zh-CN" dirty="0">
              <a:cs typeface="+mn-ea"/>
              <a:sym typeface="+mn-lt"/>
            </a:endParaRPr>
          </a:p>
        </p:txBody>
      </p:sp>
      <p:sp>
        <p:nvSpPr>
          <p:cNvPr id="7" name="文本占位符 6"/>
          <p:cNvSpPr>
            <a:spLocks noGrp="1"/>
          </p:cNvSpPr>
          <p:nvPr>
            <p:ph type="body" sz="quarter" idx="11"/>
          </p:nvPr>
        </p:nvSpPr>
        <p:spPr>
          <a:xfrm>
            <a:off x="6201250" y="5228650"/>
            <a:ext cx="5163832" cy="296271"/>
          </a:xfrm>
        </p:spPr>
        <p:txBody>
          <a:bodyPr/>
          <a:lstStyle/>
          <a:p>
            <a:r>
              <a:rPr lang="en-US" altLang="zh-CN" dirty="0">
                <a:cs typeface="+mn-ea"/>
                <a:sym typeface="+mn-lt"/>
              </a:rPr>
              <a:t>2024/11/20</a:t>
            </a:r>
            <a:endParaRPr lang="en-US" altLang="en-US" dirty="0">
              <a:cs typeface="+mn-ea"/>
              <a:sym typeface="+mn-lt"/>
            </a:endParaRPr>
          </a:p>
        </p:txBody>
      </p:sp>
      <p:sp>
        <p:nvSpPr>
          <p:cNvPr id="4" name="标题 3"/>
          <p:cNvSpPr>
            <a:spLocks noGrp="1"/>
          </p:cNvSpPr>
          <p:nvPr>
            <p:ph type="ctrTitle"/>
          </p:nvPr>
        </p:nvSpPr>
        <p:spPr>
          <a:xfrm>
            <a:off x="3653880" y="2544024"/>
            <a:ext cx="5129286" cy="1187722"/>
          </a:xfrm>
        </p:spPr>
        <p:txBody>
          <a:bodyPr/>
          <a:lstStyle/>
          <a:p>
            <a:r>
              <a:rPr lang="en-US" altLang="zh-CN" dirty="0" err="1">
                <a:latin typeface="+mn-lt"/>
                <a:ea typeface="+mn-ea"/>
                <a:cs typeface="+mn-ea"/>
                <a:sym typeface="+mn-lt"/>
              </a:rPr>
              <a:t>Simpoint</a:t>
            </a:r>
            <a:endParaRPr lang="zh-CN" altLang="en-US" dirty="0">
              <a:latin typeface="+mn-lt"/>
              <a:ea typeface="+mn-ea"/>
              <a:cs typeface="+mn-ea"/>
              <a:sym typeface="+mn-lt"/>
            </a:endParaRPr>
          </a:p>
        </p:txBody>
      </p:sp>
      <p:cxnSp>
        <p:nvCxnSpPr>
          <p:cNvPr id="22" name="直接连接符 21">
            <a:extLst>
              <a:ext uri="{FF2B5EF4-FFF2-40B4-BE49-F238E27FC236}">
                <a16:creationId xmlns:a16="http://schemas.microsoft.com/office/drawing/2014/main" id="{9C6CB680-4401-47E0-9078-7BDF33A96442}"/>
              </a:ext>
            </a:extLst>
          </p:cNvPr>
          <p:cNvCxnSpPr>
            <a:cxnSpLocks/>
          </p:cNvCxnSpPr>
          <p:nvPr/>
        </p:nvCxnSpPr>
        <p:spPr>
          <a:xfrm flipH="1">
            <a:off x="9034797" y="4963023"/>
            <a:ext cx="2208814" cy="0"/>
          </a:xfrm>
          <a:prstGeom prst="line">
            <a:avLst/>
          </a:prstGeom>
          <a:ln w="12700">
            <a:solidFill>
              <a:srgbClr val="94C9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zh-CN" altLang="en-US" dirty="0">
                <a:latin typeface="+mn-lt"/>
                <a:ea typeface="+mn-ea"/>
                <a:cs typeface="+mn-ea"/>
                <a:sym typeface="+mn-lt"/>
              </a:rPr>
              <a:t>基本块向量</a:t>
            </a:r>
            <a:r>
              <a:rPr lang="en-US" altLang="zh-CN" dirty="0">
                <a:latin typeface="+mn-lt"/>
                <a:ea typeface="+mn-ea"/>
                <a:cs typeface="+mn-ea"/>
                <a:sym typeface="+mn-lt"/>
              </a:rPr>
              <a:t>(BBV)</a:t>
            </a:r>
            <a:r>
              <a:rPr lang="zh-CN" altLang="en-US" dirty="0">
                <a:latin typeface="+mn-lt"/>
                <a:ea typeface="+mn-ea"/>
                <a:cs typeface="+mn-ea"/>
                <a:sym typeface="+mn-lt"/>
              </a:rPr>
              <a:t>：</a:t>
            </a:r>
          </a:p>
        </p:txBody>
      </p:sp>
      <p:sp>
        <p:nvSpPr>
          <p:cNvPr id="3" name="页脚占位符 2">
            <a:extLst>
              <a:ext uri="{FF2B5EF4-FFF2-40B4-BE49-F238E27FC236}">
                <a16:creationId xmlns:a16="http://schemas.microsoft.com/office/drawing/2014/main" id="{633D66EC-CF4E-4266-8B86-45881CF5FE6F}"/>
              </a:ext>
            </a:extLst>
          </p:cNvPr>
          <p:cNvSpPr>
            <a:spLocks noGrp="1"/>
          </p:cNvSpPr>
          <p:nvPr>
            <p:ph type="ftr" sz="quarter" idx="11"/>
          </p:nvPr>
        </p:nvSpPr>
        <p:spPr/>
        <p:txBody>
          <a:bodyPr/>
          <a:lstStyle/>
          <a:p>
            <a:r>
              <a:rPr lang="en-US" altLang="zh-CN">
                <a:cs typeface="+mn-ea"/>
                <a:sym typeface="+mn-lt"/>
              </a:rPr>
              <a:t>OfficePLUS</a:t>
            </a:r>
            <a:endParaRPr lang="zh-CN" altLang="en-US" dirty="0">
              <a:cs typeface="+mn-ea"/>
              <a:sym typeface="+mn-lt"/>
            </a:endParaRPr>
          </a:p>
        </p:txBody>
      </p:sp>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p:txBody>
          <a:bodyPr/>
          <a:lstStyle/>
          <a:p>
            <a:fld id="{5DD3DB80-B894-403A-B48E-6FDC1A72010E}" type="slidenum">
              <a:rPr lang="zh-CN" altLang="en-US" smtClean="0">
                <a:cs typeface="+mn-ea"/>
                <a:sym typeface="+mn-lt"/>
              </a:rPr>
              <a:pPr/>
              <a:t>10</a:t>
            </a:fld>
            <a:endParaRPr lang="zh-CN" altLang="en-US">
              <a:cs typeface="+mn-ea"/>
              <a:sym typeface="+mn-lt"/>
            </a:endParaRPr>
          </a:p>
        </p:txBody>
      </p:sp>
      <p:sp>
        <p:nvSpPr>
          <p:cNvPr id="41" name="矩形: 圆角 40">
            <a:extLst>
              <a:ext uri="{FF2B5EF4-FFF2-40B4-BE49-F238E27FC236}">
                <a16:creationId xmlns:a16="http://schemas.microsoft.com/office/drawing/2014/main" id="{C66B3D23-8A1C-F924-6787-3C0198D3EA81}"/>
              </a:ext>
            </a:extLst>
          </p:cNvPr>
          <p:cNvSpPr/>
          <p:nvPr/>
        </p:nvSpPr>
        <p:spPr>
          <a:xfrm>
            <a:off x="491330" y="1371602"/>
            <a:ext cx="2537620" cy="1671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BBV</a:t>
            </a:r>
            <a:r>
              <a:rPr lang="zh-CN" altLang="en-US" sz="1600" dirty="0"/>
              <a:t>是一个一维数组，数组中的每个元素对应于程序中一个静态基本块的计数，表示在执行的一个间隔内，对应基本块被进入的次数。</a:t>
            </a:r>
          </a:p>
        </p:txBody>
      </p:sp>
      <p:sp>
        <p:nvSpPr>
          <p:cNvPr id="42" name="矩形: 圆角 41">
            <a:extLst>
              <a:ext uri="{FF2B5EF4-FFF2-40B4-BE49-F238E27FC236}">
                <a16:creationId xmlns:a16="http://schemas.microsoft.com/office/drawing/2014/main" id="{E212F8CB-110E-8901-99A0-283135ACEAF7}"/>
              </a:ext>
            </a:extLst>
          </p:cNvPr>
          <p:cNvSpPr/>
          <p:nvPr/>
        </p:nvSpPr>
        <p:spPr>
          <a:xfrm>
            <a:off x="4450556" y="1371602"/>
            <a:ext cx="2537620" cy="1671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为了确保无论指令位于大基本块还是小基本块中，都有相同的权重，将对应基本块被进入的次数乘以该基本块中的指令数。</a:t>
            </a:r>
          </a:p>
        </p:txBody>
      </p:sp>
      <p:sp>
        <p:nvSpPr>
          <p:cNvPr id="43" name="矩形: 圆角 42">
            <a:extLst>
              <a:ext uri="{FF2B5EF4-FFF2-40B4-BE49-F238E27FC236}">
                <a16:creationId xmlns:a16="http://schemas.microsoft.com/office/drawing/2014/main" id="{436E1627-C839-E99D-33F1-C8E473B44EF0}"/>
              </a:ext>
            </a:extLst>
          </p:cNvPr>
          <p:cNvSpPr/>
          <p:nvPr/>
        </p:nvSpPr>
        <p:spPr>
          <a:xfrm>
            <a:off x="8305799" y="1371602"/>
            <a:ext cx="2597944" cy="1671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由于我们关注的不是间隔内基本块执行的实际次数，而是基本块花费时间的比例，因此基向量中每个元素除以向量中所有元素的总和来进行归一化处理。</a:t>
            </a:r>
          </a:p>
        </p:txBody>
      </p:sp>
      <p:sp>
        <p:nvSpPr>
          <p:cNvPr id="46" name="箭头: 右 45">
            <a:extLst>
              <a:ext uri="{FF2B5EF4-FFF2-40B4-BE49-F238E27FC236}">
                <a16:creationId xmlns:a16="http://schemas.microsoft.com/office/drawing/2014/main" id="{ACF82305-8188-CFE1-F13A-44AD8D475239}"/>
              </a:ext>
            </a:extLst>
          </p:cNvPr>
          <p:cNvSpPr/>
          <p:nvPr/>
        </p:nvSpPr>
        <p:spPr>
          <a:xfrm>
            <a:off x="3489721" y="2035969"/>
            <a:ext cx="528638" cy="3500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箭头: 右 46">
            <a:extLst>
              <a:ext uri="{FF2B5EF4-FFF2-40B4-BE49-F238E27FC236}">
                <a16:creationId xmlns:a16="http://schemas.microsoft.com/office/drawing/2014/main" id="{BDDBE5FF-0842-126E-C0CD-5ACEB46CF267}"/>
              </a:ext>
            </a:extLst>
          </p:cNvPr>
          <p:cNvSpPr/>
          <p:nvPr/>
        </p:nvSpPr>
        <p:spPr>
          <a:xfrm>
            <a:off x="7409457" y="2032398"/>
            <a:ext cx="528638" cy="3500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FE24B4EB-E21F-5B37-F117-BC5B8E07EAB6}"/>
              </a:ext>
            </a:extLst>
          </p:cNvPr>
          <p:cNvSpPr txBox="1"/>
          <p:nvPr/>
        </p:nvSpPr>
        <p:spPr>
          <a:xfrm>
            <a:off x="477042" y="3543300"/>
            <a:ext cx="3837784" cy="369332"/>
          </a:xfrm>
          <a:prstGeom prst="rect">
            <a:avLst/>
          </a:prstGeom>
          <a:noFill/>
        </p:spPr>
        <p:txBody>
          <a:bodyPr wrap="square" rtlCol="0">
            <a:spAutoFit/>
          </a:bodyPr>
          <a:lstStyle/>
          <a:p>
            <a:r>
              <a:rPr lang="zh-CN" altLang="en-US" dirty="0"/>
              <a:t>例：程序</a:t>
            </a:r>
            <a:r>
              <a:rPr lang="en-US" altLang="zh-CN" dirty="0"/>
              <a:t>A: a1(30), a2(25), a3(20)</a:t>
            </a:r>
            <a:endParaRPr lang="zh-CN" altLang="en-US" dirty="0"/>
          </a:p>
        </p:txBody>
      </p:sp>
      <p:sp>
        <p:nvSpPr>
          <p:cNvPr id="52" name="矩形 51">
            <a:extLst>
              <a:ext uri="{FF2B5EF4-FFF2-40B4-BE49-F238E27FC236}">
                <a16:creationId xmlns:a16="http://schemas.microsoft.com/office/drawing/2014/main" id="{5909A971-44EF-37EE-A37F-24D4349FCB63}"/>
              </a:ext>
            </a:extLst>
          </p:cNvPr>
          <p:cNvSpPr/>
          <p:nvPr/>
        </p:nvSpPr>
        <p:spPr>
          <a:xfrm>
            <a:off x="1760140" y="4412694"/>
            <a:ext cx="950118" cy="307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a1</a:t>
            </a:r>
            <a:endParaRPr lang="zh-CN" altLang="en-US" dirty="0"/>
          </a:p>
        </p:txBody>
      </p:sp>
      <p:sp>
        <p:nvSpPr>
          <p:cNvPr id="53" name="矩形 52">
            <a:extLst>
              <a:ext uri="{FF2B5EF4-FFF2-40B4-BE49-F238E27FC236}">
                <a16:creationId xmlns:a16="http://schemas.microsoft.com/office/drawing/2014/main" id="{59AFFD05-8EC3-499A-7D36-6D9B11128216}"/>
              </a:ext>
            </a:extLst>
          </p:cNvPr>
          <p:cNvSpPr/>
          <p:nvPr/>
        </p:nvSpPr>
        <p:spPr>
          <a:xfrm>
            <a:off x="1760140" y="4717494"/>
            <a:ext cx="950118" cy="307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a2</a:t>
            </a:r>
            <a:endParaRPr lang="zh-CN" altLang="en-US" sz="1400" dirty="0"/>
          </a:p>
        </p:txBody>
      </p:sp>
      <p:sp>
        <p:nvSpPr>
          <p:cNvPr id="54" name="矩形 53">
            <a:extLst>
              <a:ext uri="{FF2B5EF4-FFF2-40B4-BE49-F238E27FC236}">
                <a16:creationId xmlns:a16="http://schemas.microsoft.com/office/drawing/2014/main" id="{F4C73D05-7EB3-D400-8668-4AD1515BD32A}"/>
              </a:ext>
            </a:extLst>
          </p:cNvPr>
          <p:cNvSpPr/>
          <p:nvPr/>
        </p:nvSpPr>
        <p:spPr>
          <a:xfrm>
            <a:off x="1760140" y="5003641"/>
            <a:ext cx="950118" cy="307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a3</a:t>
            </a:r>
            <a:endParaRPr lang="zh-CN" altLang="en-US" dirty="0"/>
          </a:p>
        </p:txBody>
      </p:sp>
      <p:sp>
        <p:nvSpPr>
          <p:cNvPr id="55" name="矩形 54">
            <a:extLst>
              <a:ext uri="{FF2B5EF4-FFF2-40B4-BE49-F238E27FC236}">
                <a16:creationId xmlns:a16="http://schemas.microsoft.com/office/drawing/2014/main" id="{D28991E8-16B6-9A28-C1B6-88687080D92E}"/>
              </a:ext>
            </a:extLst>
          </p:cNvPr>
          <p:cNvSpPr/>
          <p:nvPr/>
        </p:nvSpPr>
        <p:spPr>
          <a:xfrm>
            <a:off x="1760140" y="5308441"/>
            <a:ext cx="950118" cy="3071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a2</a:t>
            </a:r>
            <a:endParaRPr lang="zh-CN" altLang="en-US" dirty="0"/>
          </a:p>
        </p:txBody>
      </p:sp>
      <p:cxnSp>
        <p:nvCxnSpPr>
          <p:cNvPr id="57" name="直接连接符 56">
            <a:extLst>
              <a:ext uri="{FF2B5EF4-FFF2-40B4-BE49-F238E27FC236}">
                <a16:creationId xmlns:a16="http://schemas.microsoft.com/office/drawing/2014/main" id="{08076EE4-8561-31D6-AFD8-0D3EB97DC637}"/>
              </a:ext>
            </a:extLst>
          </p:cNvPr>
          <p:cNvCxnSpPr>
            <a:cxnSpLocks/>
          </p:cNvCxnSpPr>
          <p:nvPr/>
        </p:nvCxnSpPr>
        <p:spPr>
          <a:xfrm>
            <a:off x="1760140" y="4143375"/>
            <a:ext cx="0" cy="1778794"/>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a:extLst>
              <a:ext uri="{FF2B5EF4-FFF2-40B4-BE49-F238E27FC236}">
                <a16:creationId xmlns:a16="http://schemas.microsoft.com/office/drawing/2014/main" id="{04BB9BA6-30DA-6C8E-7F37-BA9894C9D270}"/>
              </a:ext>
            </a:extLst>
          </p:cNvPr>
          <p:cNvCxnSpPr>
            <a:cxnSpLocks/>
          </p:cNvCxnSpPr>
          <p:nvPr/>
        </p:nvCxnSpPr>
        <p:spPr>
          <a:xfrm>
            <a:off x="2710258" y="4147184"/>
            <a:ext cx="0" cy="1778794"/>
          </a:xfrm>
          <a:prstGeom prst="line">
            <a:avLst/>
          </a:prstGeom>
        </p:spPr>
        <p:style>
          <a:lnRef idx="2">
            <a:schemeClr val="dk1"/>
          </a:lnRef>
          <a:fillRef idx="0">
            <a:schemeClr val="dk1"/>
          </a:fillRef>
          <a:effectRef idx="1">
            <a:schemeClr val="dk1"/>
          </a:effectRef>
          <a:fontRef idx="minor">
            <a:schemeClr val="tx1"/>
          </a:fontRef>
        </p:style>
      </p:cxnSp>
      <p:sp>
        <p:nvSpPr>
          <p:cNvPr id="61" name="文本框 60">
            <a:extLst>
              <a:ext uri="{FF2B5EF4-FFF2-40B4-BE49-F238E27FC236}">
                <a16:creationId xmlns:a16="http://schemas.microsoft.com/office/drawing/2014/main" id="{3571EAEF-B8FD-50DE-8124-B5199C5D99EE}"/>
              </a:ext>
            </a:extLst>
          </p:cNvPr>
          <p:cNvSpPr txBox="1"/>
          <p:nvPr/>
        </p:nvSpPr>
        <p:spPr>
          <a:xfrm>
            <a:off x="2025879" y="4014101"/>
            <a:ext cx="418640" cy="338554"/>
          </a:xfrm>
          <a:prstGeom prst="rect">
            <a:avLst/>
          </a:prstGeom>
          <a:noFill/>
        </p:spPr>
        <p:txBody>
          <a:bodyPr wrap="square" rtlCol="0">
            <a:spAutoFit/>
          </a:bodyPr>
          <a:lstStyle/>
          <a:p>
            <a:r>
              <a:rPr lang="en-US" altLang="zh-CN" sz="1600" dirty="0"/>
              <a:t>…</a:t>
            </a:r>
            <a:endParaRPr lang="zh-CN" altLang="en-US" sz="1600" dirty="0"/>
          </a:p>
        </p:txBody>
      </p:sp>
      <p:sp>
        <p:nvSpPr>
          <p:cNvPr id="63" name="文本框 62">
            <a:extLst>
              <a:ext uri="{FF2B5EF4-FFF2-40B4-BE49-F238E27FC236}">
                <a16:creationId xmlns:a16="http://schemas.microsoft.com/office/drawing/2014/main" id="{D8AC3616-9445-5DF0-1AD7-96F4D0E51D0E}"/>
              </a:ext>
            </a:extLst>
          </p:cNvPr>
          <p:cNvSpPr txBox="1"/>
          <p:nvPr/>
        </p:nvSpPr>
        <p:spPr>
          <a:xfrm>
            <a:off x="2026505" y="5553690"/>
            <a:ext cx="418640" cy="338554"/>
          </a:xfrm>
          <a:prstGeom prst="rect">
            <a:avLst/>
          </a:prstGeom>
          <a:noFill/>
        </p:spPr>
        <p:txBody>
          <a:bodyPr wrap="square" rtlCol="0">
            <a:spAutoFit/>
          </a:bodyPr>
          <a:lstStyle/>
          <a:p>
            <a:r>
              <a:rPr lang="en-US" altLang="zh-CN" sz="1600" dirty="0"/>
              <a:t>…</a:t>
            </a:r>
            <a:endParaRPr lang="zh-CN" altLang="en-US" sz="1600" dirty="0"/>
          </a:p>
        </p:txBody>
      </p:sp>
      <p:sp>
        <p:nvSpPr>
          <p:cNvPr id="64" name="左大括号 63">
            <a:extLst>
              <a:ext uri="{FF2B5EF4-FFF2-40B4-BE49-F238E27FC236}">
                <a16:creationId xmlns:a16="http://schemas.microsoft.com/office/drawing/2014/main" id="{D80CC7E6-0F41-21E6-44CE-BC1ECF5B2088}"/>
              </a:ext>
            </a:extLst>
          </p:cNvPr>
          <p:cNvSpPr/>
          <p:nvPr/>
        </p:nvSpPr>
        <p:spPr>
          <a:xfrm>
            <a:off x="1257307" y="4412694"/>
            <a:ext cx="236469" cy="1202928"/>
          </a:xfrm>
          <a:prstGeom prst="lef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D2EC3433-A4EF-BA2D-03DA-9DC28548D774}"/>
              </a:ext>
            </a:extLst>
          </p:cNvPr>
          <p:cNvSpPr txBox="1"/>
          <p:nvPr/>
        </p:nvSpPr>
        <p:spPr>
          <a:xfrm>
            <a:off x="658193" y="4842273"/>
            <a:ext cx="465932" cy="369332"/>
          </a:xfrm>
          <a:prstGeom prst="rect">
            <a:avLst/>
          </a:prstGeom>
          <a:noFill/>
        </p:spPr>
        <p:txBody>
          <a:bodyPr wrap="square" rtlCol="0">
            <a:spAutoFit/>
          </a:bodyPr>
          <a:lstStyle/>
          <a:p>
            <a:r>
              <a:rPr lang="en-US" altLang="zh-CN" dirty="0"/>
              <a:t>P1</a:t>
            </a:r>
            <a:endParaRPr lang="zh-CN" altLang="en-US" dirty="0"/>
          </a:p>
        </p:txBody>
      </p:sp>
      <p:sp>
        <p:nvSpPr>
          <p:cNvPr id="66" name="箭头: 右 65">
            <a:extLst>
              <a:ext uri="{FF2B5EF4-FFF2-40B4-BE49-F238E27FC236}">
                <a16:creationId xmlns:a16="http://schemas.microsoft.com/office/drawing/2014/main" id="{13D43C21-A866-D8CA-DF94-4D5A7B9DE16D}"/>
              </a:ext>
            </a:extLst>
          </p:cNvPr>
          <p:cNvSpPr/>
          <p:nvPr/>
        </p:nvSpPr>
        <p:spPr>
          <a:xfrm>
            <a:off x="3403107" y="4871084"/>
            <a:ext cx="325152" cy="289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E265535A-B1D9-9E7A-F4EB-D8E160A48647}"/>
              </a:ext>
            </a:extLst>
          </p:cNvPr>
          <p:cNvSpPr txBox="1"/>
          <p:nvPr/>
        </p:nvSpPr>
        <p:spPr>
          <a:xfrm>
            <a:off x="3905568" y="4829492"/>
            <a:ext cx="1406267" cy="369332"/>
          </a:xfrm>
          <a:prstGeom prst="rect">
            <a:avLst/>
          </a:prstGeom>
          <a:noFill/>
        </p:spPr>
        <p:txBody>
          <a:bodyPr wrap="square" rtlCol="0">
            <a:spAutoFit/>
          </a:bodyPr>
          <a:lstStyle/>
          <a:p>
            <a:r>
              <a:rPr lang="en-US" altLang="zh-CN" dirty="0"/>
              <a:t>P1 { 1 ,2 ,1 }</a:t>
            </a:r>
            <a:endParaRPr lang="zh-CN" altLang="en-US" dirty="0"/>
          </a:p>
        </p:txBody>
      </p:sp>
      <p:sp>
        <p:nvSpPr>
          <p:cNvPr id="68" name="箭头: 右 67">
            <a:extLst>
              <a:ext uri="{FF2B5EF4-FFF2-40B4-BE49-F238E27FC236}">
                <a16:creationId xmlns:a16="http://schemas.microsoft.com/office/drawing/2014/main" id="{492F9745-A5EC-CFCC-C36D-AD87E9678616}"/>
              </a:ext>
            </a:extLst>
          </p:cNvPr>
          <p:cNvSpPr/>
          <p:nvPr/>
        </p:nvSpPr>
        <p:spPr>
          <a:xfrm>
            <a:off x="5579286" y="4871084"/>
            <a:ext cx="280160" cy="289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03163C23-76FA-871B-AC7E-39BE01746175}"/>
              </a:ext>
            </a:extLst>
          </p:cNvPr>
          <p:cNvSpPr txBox="1"/>
          <p:nvPr/>
        </p:nvSpPr>
        <p:spPr>
          <a:xfrm>
            <a:off x="5961493" y="4829492"/>
            <a:ext cx="2053366" cy="369332"/>
          </a:xfrm>
          <a:prstGeom prst="rect">
            <a:avLst/>
          </a:prstGeom>
          <a:noFill/>
        </p:spPr>
        <p:txBody>
          <a:bodyPr wrap="square" rtlCol="0">
            <a:spAutoFit/>
          </a:bodyPr>
          <a:lstStyle/>
          <a:p>
            <a:r>
              <a:rPr lang="en-US" altLang="zh-CN" dirty="0"/>
              <a:t>P1 { 30 ,50 ,20 }</a:t>
            </a:r>
            <a:endParaRPr lang="zh-CN" altLang="en-US" dirty="0"/>
          </a:p>
        </p:txBody>
      </p:sp>
      <p:sp>
        <p:nvSpPr>
          <p:cNvPr id="70" name="箭头: 右 69">
            <a:extLst>
              <a:ext uri="{FF2B5EF4-FFF2-40B4-BE49-F238E27FC236}">
                <a16:creationId xmlns:a16="http://schemas.microsoft.com/office/drawing/2014/main" id="{D92C951D-CECA-0D9E-5E3A-CCDD65889415}"/>
              </a:ext>
            </a:extLst>
          </p:cNvPr>
          <p:cNvSpPr/>
          <p:nvPr/>
        </p:nvSpPr>
        <p:spPr>
          <a:xfrm>
            <a:off x="8165719" y="4888130"/>
            <a:ext cx="280160" cy="289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id="{BF5A9566-47A2-8D76-0448-6EBB0CFD888A}"/>
              </a:ext>
            </a:extLst>
          </p:cNvPr>
          <p:cNvSpPr txBox="1"/>
          <p:nvPr/>
        </p:nvSpPr>
        <p:spPr>
          <a:xfrm>
            <a:off x="8610599" y="4840009"/>
            <a:ext cx="2053366" cy="369332"/>
          </a:xfrm>
          <a:prstGeom prst="rect">
            <a:avLst/>
          </a:prstGeom>
          <a:noFill/>
        </p:spPr>
        <p:txBody>
          <a:bodyPr wrap="square" rtlCol="0">
            <a:spAutoFit/>
          </a:bodyPr>
          <a:lstStyle/>
          <a:p>
            <a:r>
              <a:rPr lang="en-US" altLang="zh-CN" dirty="0"/>
              <a:t>P1 { 0.3 ,0.5 ,0.2 }</a:t>
            </a:r>
            <a:endParaRPr lang="zh-CN" altLang="en-US" dirty="0"/>
          </a:p>
        </p:txBody>
      </p:sp>
    </p:spTree>
    <p:extLst>
      <p:ext uri="{BB962C8B-B14F-4D97-AF65-F5344CB8AC3E}">
        <p14:creationId xmlns:p14="http://schemas.microsoft.com/office/powerpoint/2010/main" val="68285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500"/>
                                        <p:tgtEl>
                                          <p:spTgt spid="5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fade">
                                      <p:cBhvr>
                                        <p:cTn id="25" dur="500"/>
                                        <p:tgtEl>
                                          <p:spTgt spid="55"/>
                                        </p:tgtEl>
                                      </p:cBhvr>
                                    </p:animEffect>
                                  </p:childTnLst>
                                </p:cTn>
                              </p:par>
                              <p:par>
                                <p:cTn id="26" presetID="10" presetClass="entr" presetSubtype="0" fill="hold" nodeType="with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par>
                                <p:cTn id="29" presetID="10" presetClass="entr" presetSubtype="0"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childTnLst>
                                </p:cTn>
                              </p:par>
                              <p:par>
                                <p:cTn id="34" presetID="10" presetClass="entr" presetSubtype="0" fill="hold" grpId="0" nodeType="with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fade">
                                      <p:cBhvr>
                                        <p:cTn id="36" dur="500"/>
                                        <p:tgtEl>
                                          <p:spTgt spid="63"/>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barn(inVertical)">
                                      <p:cBhvr>
                                        <p:cTn id="52" dur="500"/>
                                        <p:tgtEl>
                                          <p:spTgt spid="6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2"/>
                                        </p:tgtEl>
                                        <p:attrNameLst>
                                          <p:attrName>style.visibility</p:attrName>
                                        </p:attrNameLst>
                                      </p:cBhvr>
                                      <p:to>
                                        <p:strVal val="visible"/>
                                      </p:to>
                                    </p:set>
                                    <p:animEffect transition="in" filter="fade">
                                      <p:cBhvr>
                                        <p:cTn id="62" dur="500"/>
                                        <p:tgtEl>
                                          <p:spTgt spid="4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fade">
                                      <p:cBhvr>
                                        <p:cTn id="67" dur="500"/>
                                        <p:tgtEl>
                                          <p:spTgt spid="68"/>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69"/>
                                        </p:tgtEl>
                                        <p:attrNameLst>
                                          <p:attrName>style.visibility</p:attrName>
                                        </p:attrNameLst>
                                      </p:cBhvr>
                                      <p:to>
                                        <p:strVal val="visible"/>
                                      </p:to>
                                    </p:set>
                                    <p:animEffect transition="in" filter="barn(inVertical)">
                                      <p:cBhvr>
                                        <p:cTn id="72" dur="500"/>
                                        <p:tgtEl>
                                          <p:spTgt spid="6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fade">
                                      <p:cBhvr>
                                        <p:cTn id="77" dur="500"/>
                                        <p:tgtEl>
                                          <p:spTgt spid="4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fade">
                                      <p:cBhvr>
                                        <p:cTn id="87" dur="500"/>
                                        <p:tgtEl>
                                          <p:spTgt spid="70"/>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71"/>
                                        </p:tgtEl>
                                        <p:attrNameLst>
                                          <p:attrName>style.visibility</p:attrName>
                                        </p:attrNameLst>
                                      </p:cBhvr>
                                      <p:to>
                                        <p:strVal val="visible"/>
                                      </p:to>
                                    </p:set>
                                    <p:animEffect transition="in" filter="barn(inVertical)">
                                      <p:cBhvr>
                                        <p:cTn id="9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6" grpId="0" animBg="1"/>
      <p:bldP spid="47" grpId="0" animBg="1"/>
      <p:bldP spid="50" grpId="0"/>
      <p:bldP spid="52" grpId="0" animBg="1"/>
      <p:bldP spid="53" grpId="0" animBg="1"/>
      <p:bldP spid="54" grpId="0" animBg="1"/>
      <p:bldP spid="55" grpId="0" animBg="1"/>
      <p:bldP spid="61" grpId="0"/>
      <p:bldP spid="63" grpId="0"/>
      <p:bldP spid="64" grpId="0" animBg="1"/>
      <p:bldP spid="65" grpId="0"/>
      <p:bldP spid="66" grpId="0" animBg="1"/>
      <p:bldP spid="67" grpId="0"/>
      <p:bldP spid="68" grpId="0" animBg="1"/>
      <p:bldP spid="69" grpId="0"/>
      <p:bldP spid="70" grpId="0" animBg="1"/>
      <p:bldP spid="7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B4161-E4F7-4D21-B245-041CD743CCD7}"/>
              </a:ext>
            </a:extLst>
          </p:cNvPr>
          <p:cNvSpPr>
            <a:spLocks noGrp="1"/>
          </p:cNvSpPr>
          <p:nvPr>
            <p:ph type="title"/>
          </p:nvPr>
        </p:nvSpPr>
        <p:spPr/>
        <p:txBody>
          <a:bodyPr/>
          <a:lstStyle/>
          <a:p>
            <a:r>
              <a:rPr lang="zh-CN" altLang="en-US" dirty="0">
                <a:latin typeface="+mn-lt"/>
                <a:ea typeface="+mn-ea"/>
                <a:cs typeface="+mn-ea"/>
                <a:sym typeface="+mn-lt"/>
              </a:rPr>
              <a:t>二</a:t>
            </a:r>
            <a:r>
              <a:rPr lang="en-US" altLang="zh-CN" dirty="0">
                <a:latin typeface="+mn-lt"/>
                <a:ea typeface="+mn-ea"/>
                <a:cs typeface="+mn-ea"/>
                <a:sym typeface="+mn-lt"/>
              </a:rPr>
              <a:t>.</a:t>
            </a:r>
            <a:r>
              <a:rPr lang="zh-CN" altLang="en-US" dirty="0">
                <a:latin typeface="+mn-lt"/>
                <a:ea typeface="+mn-ea"/>
                <a:cs typeface="+mn-ea"/>
                <a:sym typeface="+mn-lt"/>
              </a:rPr>
              <a:t>聚类</a:t>
            </a:r>
          </a:p>
        </p:txBody>
      </p:sp>
      <p:sp>
        <p:nvSpPr>
          <p:cNvPr id="3" name="页脚占位符 2">
            <a:extLst>
              <a:ext uri="{FF2B5EF4-FFF2-40B4-BE49-F238E27FC236}">
                <a16:creationId xmlns:a16="http://schemas.microsoft.com/office/drawing/2014/main" id="{A54DEC61-DCBB-4906-8784-3D5F5DAB9A8F}"/>
              </a:ext>
            </a:extLst>
          </p:cNvPr>
          <p:cNvSpPr>
            <a:spLocks noGrp="1"/>
          </p:cNvSpPr>
          <p:nvPr>
            <p:ph type="ftr" sz="quarter" idx="11"/>
          </p:nvPr>
        </p:nvSpPr>
        <p:spPr/>
        <p:txBody>
          <a:bodyPr/>
          <a:lstStyle/>
          <a:p>
            <a:r>
              <a:rPr lang="en-US" altLang="zh-CN">
                <a:cs typeface="+mn-ea"/>
                <a:sym typeface="+mn-lt"/>
              </a:rPr>
              <a:t>OfficePLUS</a:t>
            </a:r>
            <a:endParaRPr lang="zh-CN" altLang="en-US" dirty="0">
              <a:cs typeface="+mn-ea"/>
              <a:sym typeface="+mn-lt"/>
            </a:endParaRPr>
          </a:p>
        </p:txBody>
      </p:sp>
      <p:sp>
        <p:nvSpPr>
          <p:cNvPr id="4" name="灯片编号占位符 3">
            <a:extLst>
              <a:ext uri="{FF2B5EF4-FFF2-40B4-BE49-F238E27FC236}">
                <a16:creationId xmlns:a16="http://schemas.microsoft.com/office/drawing/2014/main" id="{6035EB2E-B05F-4BFA-97FF-4B5921D7D15D}"/>
              </a:ext>
            </a:extLst>
          </p:cNvPr>
          <p:cNvSpPr>
            <a:spLocks noGrp="1"/>
          </p:cNvSpPr>
          <p:nvPr>
            <p:ph type="sldNum" sz="quarter" idx="12"/>
          </p:nvPr>
        </p:nvSpPr>
        <p:spPr/>
        <p:txBody>
          <a:bodyPr/>
          <a:lstStyle/>
          <a:p>
            <a:fld id="{5DD3DB80-B894-403A-B48E-6FDC1A72010E}" type="slidenum">
              <a:rPr lang="zh-CN" altLang="en-US" smtClean="0">
                <a:cs typeface="+mn-ea"/>
                <a:sym typeface="+mn-lt"/>
              </a:rPr>
              <a:pPr/>
              <a:t>11</a:t>
            </a:fld>
            <a:endParaRPr lang="zh-CN" altLang="en-US">
              <a:cs typeface="+mn-ea"/>
              <a:sym typeface="+mn-lt"/>
            </a:endParaRPr>
          </a:p>
        </p:txBody>
      </p:sp>
      <p:sp>
        <p:nvSpPr>
          <p:cNvPr id="6" name="文本框 5">
            <a:extLst>
              <a:ext uri="{FF2B5EF4-FFF2-40B4-BE49-F238E27FC236}">
                <a16:creationId xmlns:a16="http://schemas.microsoft.com/office/drawing/2014/main" id="{F7D45FDB-9D4E-4CE7-2CC1-2558746E2B25}"/>
              </a:ext>
            </a:extLst>
          </p:cNvPr>
          <p:cNvSpPr txBox="1"/>
          <p:nvPr/>
        </p:nvSpPr>
        <p:spPr>
          <a:xfrm>
            <a:off x="1090866" y="1861824"/>
            <a:ext cx="10008678" cy="923330"/>
          </a:xfrm>
          <a:prstGeom prst="rect">
            <a:avLst/>
          </a:prstGeom>
          <a:noFill/>
        </p:spPr>
        <p:txBody>
          <a:bodyPr wrap="square">
            <a:spAutoFit/>
          </a:bodyPr>
          <a:lstStyle/>
          <a:p>
            <a:r>
              <a:rPr lang="zh-CN" altLang="en-US" b="0" i="0" dirty="0">
                <a:solidFill>
                  <a:srgbClr val="1F2328"/>
                </a:solidFill>
                <a:effectLst/>
                <a:latin typeface="-apple-system"/>
              </a:rPr>
              <a:t>基本块向量提供了一个简洁且具有代表性的程序行为摘要，适用于执行的每个区间。通过检查它们之间的相似性，能够减少需要模拟的区间数量。因此，需要一种方法来将这些具有相似行为的区间分组在一起。这个问题类似于聚类问题。</a:t>
            </a:r>
            <a:endParaRPr lang="zh-CN" altLang="en-US" dirty="0"/>
          </a:p>
        </p:txBody>
      </p:sp>
      <p:sp>
        <p:nvSpPr>
          <p:cNvPr id="8" name="文本框 7">
            <a:extLst>
              <a:ext uri="{FF2B5EF4-FFF2-40B4-BE49-F238E27FC236}">
                <a16:creationId xmlns:a16="http://schemas.microsoft.com/office/drawing/2014/main" id="{C7495413-5601-89C5-8B69-BA8DFE471DD7}"/>
              </a:ext>
            </a:extLst>
          </p:cNvPr>
          <p:cNvSpPr txBox="1"/>
          <p:nvPr/>
        </p:nvSpPr>
        <p:spPr>
          <a:xfrm>
            <a:off x="1090866" y="3793579"/>
            <a:ext cx="9881457" cy="1200329"/>
          </a:xfrm>
          <a:prstGeom prst="rect">
            <a:avLst/>
          </a:prstGeom>
          <a:noFill/>
        </p:spPr>
        <p:txBody>
          <a:bodyPr wrap="square">
            <a:spAutoFit/>
          </a:bodyPr>
          <a:lstStyle/>
          <a:p>
            <a:r>
              <a:rPr lang="zh-CN" altLang="en-US" b="1" i="0" dirty="0">
                <a:solidFill>
                  <a:srgbClr val="1F2328"/>
                </a:solidFill>
                <a:effectLst/>
                <a:latin typeface="-apple-system"/>
              </a:rPr>
              <a:t>聚类定义</a:t>
            </a:r>
            <a:r>
              <a:rPr lang="zh-CN" altLang="en-US" b="0" i="0" dirty="0">
                <a:solidFill>
                  <a:srgbClr val="1F2328"/>
                </a:solidFill>
                <a:effectLst/>
                <a:latin typeface="-apple-system"/>
              </a:rPr>
              <a:t>：</a:t>
            </a:r>
            <a:endParaRPr lang="en-US" altLang="zh-CN" b="0" i="0" dirty="0">
              <a:solidFill>
                <a:srgbClr val="1F2328"/>
              </a:solidFill>
              <a:effectLst/>
              <a:latin typeface="-apple-system"/>
            </a:endParaRPr>
          </a:p>
          <a:p>
            <a:r>
              <a:rPr lang="zh-CN" altLang="en-US" b="0" i="0" dirty="0">
                <a:solidFill>
                  <a:srgbClr val="1F2328"/>
                </a:solidFill>
                <a:effectLst/>
                <a:latin typeface="-apple-system"/>
              </a:rPr>
              <a:t>聚类是将多个组，按照某种算法进行聚合，最终将它们划分成几个大类，使得每个类内的点彼此相似（按某种度量标准，通常是距离），而不同类的点彼此不同。这是一个活跃的研究领域，有许多聚类算法和不同的聚类方法</a:t>
            </a:r>
            <a:r>
              <a:rPr lang="zh-CN" altLang="en-US" dirty="0">
                <a:solidFill>
                  <a:srgbClr val="1F2328"/>
                </a:solidFill>
                <a:latin typeface="-apple-system"/>
              </a:rPr>
              <a:t>，其中</a:t>
            </a:r>
            <a:r>
              <a:rPr lang="en-US" altLang="zh-CN" dirty="0">
                <a:solidFill>
                  <a:srgbClr val="1F2328"/>
                </a:solidFill>
                <a:latin typeface="-apple-system"/>
              </a:rPr>
              <a:t>K-means</a:t>
            </a:r>
            <a:r>
              <a:rPr lang="zh-CN" altLang="en-US" dirty="0">
                <a:solidFill>
                  <a:srgbClr val="1F2328"/>
                </a:solidFill>
                <a:latin typeface="-apple-system"/>
              </a:rPr>
              <a:t>就是一个</a:t>
            </a:r>
            <a:r>
              <a:rPr lang="zh-CN" altLang="en-US" b="0" i="0" dirty="0">
                <a:solidFill>
                  <a:srgbClr val="1F2328"/>
                </a:solidFill>
                <a:effectLst/>
                <a:latin typeface="-apple-system"/>
              </a:rPr>
              <a:t>经典的聚类方法。</a:t>
            </a:r>
            <a:endParaRPr lang="zh-CN" altLang="en-US" dirty="0"/>
          </a:p>
        </p:txBody>
      </p:sp>
    </p:spTree>
    <p:extLst>
      <p:ext uri="{BB962C8B-B14F-4D97-AF65-F5344CB8AC3E}">
        <p14:creationId xmlns:p14="http://schemas.microsoft.com/office/powerpoint/2010/main" val="1798844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en-US" altLang="zh-CN" dirty="0">
                <a:latin typeface="+mn-lt"/>
                <a:ea typeface="+mn-ea"/>
                <a:cs typeface="+mn-ea"/>
                <a:sym typeface="+mn-lt"/>
              </a:rPr>
              <a:t>K-means</a:t>
            </a:r>
            <a:r>
              <a:rPr lang="zh-CN" altLang="en-US" dirty="0">
                <a:latin typeface="+mn-lt"/>
                <a:ea typeface="+mn-ea"/>
                <a:cs typeface="+mn-ea"/>
                <a:sym typeface="+mn-lt"/>
              </a:rPr>
              <a:t>算法：</a:t>
            </a:r>
          </a:p>
        </p:txBody>
      </p:sp>
      <p:sp>
        <p:nvSpPr>
          <p:cNvPr id="3" name="页脚占位符 2">
            <a:extLst>
              <a:ext uri="{FF2B5EF4-FFF2-40B4-BE49-F238E27FC236}">
                <a16:creationId xmlns:a16="http://schemas.microsoft.com/office/drawing/2014/main" id="{633D66EC-CF4E-4266-8B86-45881CF5FE6F}"/>
              </a:ext>
            </a:extLst>
          </p:cNvPr>
          <p:cNvSpPr>
            <a:spLocks noGrp="1"/>
          </p:cNvSpPr>
          <p:nvPr>
            <p:ph type="ftr" sz="quarter" idx="11"/>
          </p:nvPr>
        </p:nvSpPr>
        <p:spPr/>
        <p:txBody>
          <a:bodyPr/>
          <a:lstStyle/>
          <a:p>
            <a:r>
              <a:rPr lang="en-US" altLang="zh-CN">
                <a:cs typeface="+mn-ea"/>
                <a:sym typeface="+mn-lt"/>
              </a:rPr>
              <a:t>OfficePLUS</a:t>
            </a:r>
            <a:endParaRPr lang="zh-CN" altLang="en-US" dirty="0">
              <a:cs typeface="+mn-ea"/>
              <a:sym typeface="+mn-lt"/>
            </a:endParaRPr>
          </a:p>
        </p:txBody>
      </p:sp>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p:txBody>
          <a:bodyPr/>
          <a:lstStyle/>
          <a:p>
            <a:fld id="{5DD3DB80-B894-403A-B48E-6FDC1A72010E}" type="slidenum">
              <a:rPr lang="zh-CN" altLang="en-US" smtClean="0">
                <a:cs typeface="+mn-ea"/>
                <a:sym typeface="+mn-lt"/>
              </a:rPr>
              <a:pPr/>
              <a:t>12</a:t>
            </a:fld>
            <a:endParaRPr lang="zh-CN" altLang="en-US">
              <a:cs typeface="+mn-ea"/>
              <a:sym typeface="+mn-lt"/>
            </a:endParaRPr>
          </a:p>
        </p:txBody>
      </p:sp>
      <p:sp>
        <p:nvSpPr>
          <p:cNvPr id="5" name="矩形: 圆角 4">
            <a:extLst>
              <a:ext uri="{FF2B5EF4-FFF2-40B4-BE49-F238E27FC236}">
                <a16:creationId xmlns:a16="http://schemas.microsoft.com/office/drawing/2014/main" id="{55EC3608-0A34-ED66-14CC-7761613F5EAA}"/>
              </a:ext>
            </a:extLst>
          </p:cNvPr>
          <p:cNvSpPr/>
          <p:nvPr/>
        </p:nvSpPr>
        <p:spPr>
          <a:xfrm>
            <a:off x="755374" y="2473691"/>
            <a:ext cx="2949934" cy="2321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首先，算法随机选择 </a:t>
            </a:r>
            <a:r>
              <a:rPr lang="en-US" altLang="zh-CN" dirty="0"/>
              <a:t>k </a:t>
            </a:r>
            <a:r>
              <a:rPr lang="zh-CN" altLang="en-US" dirty="0"/>
              <a:t>个基本块向量作为初始的聚类中心。这些中心点是算法开始时的初始猜测。</a:t>
            </a:r>
          </a:p>
        </p:txBody>
      </p:sp>
      <p:sp>
        <p:nvSpPr>
          <p:cNvPr id="6" name="矩形: 圆角 5">
            <a:extLst>
              <a:ext uri="{FF2B5EF4-FFF2-40B4-BE49-F238E27FC236}">
                <a16:creationId xmlns:a16="http://schemas.microsoft.com/office/drawing/2014/main" id="{D4A43867-8872-0B77-E597-7884D6B75C8E}"/>
              </a:ext>
            </a:extLst>
          </p:cNvPr>
          <p:cNvSpPr/>
          <p:nvPr/>
        </p:nvSpPr>
        <p:spPr>
          <a:xfrm>
            <a:off x="4485198" y="2473691"/>
            <a:ext cx="2949934" cy="2321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计算每个向量到每个聚类中心的距离（常用欧氏距离），并将它分配到最近的聚类中心组中。即每个数据点根据距离最小的原则，成为某个聚类的成员。</a:t>
            </a:r>
          </a:p>
        </p:txBody>
      </p:sp>
      <p:sp>
        <p:nvSpPr>
          <p:cNvPr id="7" name="矩形: 圆角 6">
            <a:extLst>
              <a:ext uri="{FF2B5EF4-FFF2-40B4-BE49-F238E27FC236}">
                <a16:creationId xmlns:a16="http://schemas.microsoft.com/office/drawing/2014/main" id="{4BA1CA8C-064C-D15B-3121-A77F2E73DA30}"/>
              </a:ext>
            </a:extLst>
          </p:cNvPr>
          <p:cNvSpPr/>
          <p:nvPr/>
        </p:nvSpPr>
        <p:spPr>
          <a:xfrm>
            <a:off x="8215023" y="2473691"/>
            <a:ext cx="2949934" cy="2321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更新聚类中心的位置 对于每个聚类中心，计算它所在聚类中所有点的“质心”，即该聚类中所有数据点的均值。这些均值会作为新的聚类中心位置。</a:t>
            </a:r>
          </a:p>
        </p:txBody>
      </p:sp>
      <p:sp>
        <p:nvSpPr>
          <p:cNvPr id="8" name="文本框 7">
            <a:extLst>
              <a:ext uri="{FF2B5EF4-FFF2-40B4-BE49-F238E27FC236}">
                <a16:creationId xmlns:a16="http://schemas.microsoft.com/office/drawing/2014/main" id="{B76AC732-1BFC-597B-8A40-A4CF8E3102AE}"/>
              </a:ext>
            </a:extLst>
          </p:cNvPr>
          <p:cNvSpPr txBox="1"/>
          <p:nvPr/>
        </p:nvSpPr>
        <p:spPr>
          <a:xfrm>
            <a:off x="1506772" y="1954581"/>
            <a:ext cx="1447138" cy="369332"/>
          </a:xfrm>
          <a:prstGeom prst="rect">
            <a:avLst/>
          </a:prstGeom>
          <a:noFill/>
        </p:spPr>
        <p:txBody>
          <a:bodyPr wrap="square" rtlCol="0">
            <a:spAutoFit/>
          </a:bodyPr>
          <a:lstStyle/>
          <a:p>
            <a:r>
              <a:rPr lang="zh-CN" altLang="en-US" b="1" dirty="0"/>
              <a:t>算法初始化</a:t>
            </a:r>
          </a:p>
        </p:txBody>
      </p:sp>
      <p:sp>
        <p:nvSpPr>
          <p:cNvPr id="9" name="文本框 8">
            <a:extLst>
              <a:ext uri="{FF2B5EF4-FFF2-40B4-BE49-F238E27FC236}">
                <a16:creationId xmlns:a16="http://schemas.microsoft.com/office/drawing/2014/main" id="{68780ADC-637D-CDCE-61CD-2C7630A1A47B}"/>
              </a:ext>
            </a:extLst>
          </p:cNvPr>
          <p:cNvSpPr txBox="1"/>
          <p:nvPr/>
        </p:nvSpPr>
        <p:spPr>
          <a:xfrm>
            <a:off x="5489381" y="1954581"/>
            <a:ext cx="941567" cy="369332"/>
          </a:xfrm>
          <a:prstGeom prst="rect">
            <a:avLst/>
          </a:prstGeom>
          <a:noFill/>
        </p:spPr>
        <p:txBody>
          <a:bodyPr wrap="square" rtlCol="0">
            <a:spAutoFit/>
          </a:bodyPr>
          <a:lstStyle/>
          <a:p>
            <a:r>
              <a:rPr lang="zh-CN" altLang="en-US" b="1" dirty="0"/>
              <a:t>阶段一</a:t>
            </a:r>
          </a:p>
        </p:txBody>
      </p:sp>
      <p:sp>
        <p:nvSpPr>
          <p:cNvPr id="10" name="文本框 9">
            <a:extLst>
              <a:ext uri="{FF2B5EF4-FFF2-40B4-BE49-F238E27FC236}">
                <a16:creationId xmlns:a16="http://schemas.microsoft.com/office/drawing/2014/main" id="{3EEB732D-2842-E2E2-D6F4-54F8322A456B}"/>
              </a:ext>
            </a:extLst>
          </p:cNvPr>
          <p:cNvSpPr txBox="1"/>
          <p:nvPr/>
        </p:nvSpPr>
        <p:spPr>
          <a:xfrm>
            <a:off x="9219206" y="2002635"/>
            <a:ext cx="941567" cy="369332"/>
          </a:xfrm>
          <a:prstGeom prst="rect">
            <a:avLst/>
          </a:prstGeom>
          <a:noFill/>
        </p:spPr>
        <p:txBody>
          <a:bodyPr wrap="square" rtlCol="0">
            <a:spAutoFit/>
          </a:bodyPr>
          <a:lstStyle/>
          <a:p>
            <a:r>
              <a:rPr lang="zh-CN" altLang="en-US" b="1" dirty="0"/>
              <a:t>阶段二</a:t>
            </a:r>
          </a:p>
        </p:txBody>
      </p:sp>
      <p:sp>
        <p:nvSpPr>
          <p:cNvPr id="12" name="右大括号 11">
            <a:extLst>
              <a:ext uri="{FF2B5EF4-FFF2-40B4-BE49-F238E27FC236}">
                <a16:creationId xmlns:a16="http://schemas.microsoft.com/office/drawing/2014/main" id="{90C3C93A-2E65-2069-7B77-322A69AD2591}"/>
              </a:ext>
            </a:extLst>
          </p:cNvPr>
          <p:cNvSpPr/>
          <p:nvPr/>
        </p:nvSpPr>
        <p:spPr>
          <a:xfrm rot="16200000">
            <a:off x="7516636" y="-533292"/>
            <a:ext cx="652006" cy="4049866"/>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0DBB671-AB9E-8849-CC4E-494AE90E97B8}"/>
              </a:ext>
            </a:extLst>
          </p:cNvPr>
          <p:cNvSpPr txBox="1"/>
          <p:nvPr/>
        </p:nvSpPr>
        <p:spPr>
          <a:xfrm>
            <a:off x="7011728" y="611314"/>
            <a:ext cx="1661822" cy="369332"/>
          </a:xfrm>
          <a:prstGeom prst="rect">
            <a:avLst/>
          </a:prstGeom>
          <a:noFill/>
        </p:spPr>
        <p:txBody>
          <a:bodyPr wrap="square" rtlCol="0">
            <a:spAutoFit/>
          </a:bodyPr>
          <a:lstStyle/>
          <a:p>
            <a:r>
              <a:rPr lang="zh-CN" altLang="en-US" dirty="0"/>
              <a:t>循环直至收敛</a:t>
            </a:r>
          </a:p>
        </p:txBody>
      </p:sp>
      <p:sp>
        <p:nvSpPr>
          <p:cNvPr id="14" name="云形 13">
            <a:extLst>
              <a:ext uri="{FF2B5EF4-FFF2-40B4-BE49-F238E27FC236}">
                <a16:creationId xmlns:a16="http://schemas.microsoft.com/office/drawing/2014/main" id="{C374901F-DE58-6841-0422-7244745179BD}"/>
              </a:ext>
            </a:extLst>
          </p:cNvPr>
          <p:cNvSpPr/>
          <p:nvPr/>
        </p:nvSpPr>
        <p:spPr>
          <a:xfrm>
            <a:off x="1462232" y="1216023"/>
            <a:ext cx="8603311" cy="447634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t>1.K</a:t>
            </a:r>
            <a:r>
              <a:rPr lang="zh-CN" altLang="en-US" sz="2000" b="1" dirty="0"/>
              <a:t>的值如何选择。</a:t>
            </a:r>
            <a:endParaRPr lang="en-US" altLang="zh-CN" sz="2000" b="1" dirty="0"/>
          </a:p>
          <a:p>
            <a:pPr marL="342900" indent="-342900">
              <a:buAutoNum type="arabicPeriod"/>
            </a:pPr>
            <a:endParaRPr lang="en-US" altLang="zh-CN" sz="2000" b="1" dirty="0"/>
          </a:p>
          <a:p>
            <a:r>
              <a:rPr lang="en-US" altLang="zh-CN" sz="2000" b="1" dirty="0"/>
              <a:t>2.</a:t>
            </a:r>
            <a:r>
              <a:rPr lang="zh-CN" altLang="en-US" sz="2000" b="1" dirty="0"/>
              <a:t>程序的基本块数量很多，以至于向量的维度也很大，导致聚类时计算的效率低。</a:t>
            </a:r>
          </a:p>
        </p:txBody>
      </p:sp>
    </p:spTree>
    <p:extLst>
      <p:ext uri="{BB962C8B-B14F-4D97-AF65-F5344CB8AC3E}">
        <p14:creationId xmlns:p14="http://schemas.microsoft.com/office/powerpoint/2010/main" val="277463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P spid="12" grpId="0" animBg="1"/>
      <p:bldP spid="13" grpId="0"/>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E3586-472B-25FA-43B8-B87B6E2770AC}"/>
              </a:ext>
            </a:extLst>
          </p:cNvPr>
          <p:cNvSpPr>
            <a:spLocks noGrp="1"/>
          </p:cNvSpPr>
          <p:nvPr>
            <p:ph type="title"/>
          </p:nvPr>
        </p:nvSpPr>
        <p:spPr/>
        <p:txBody>
          <a:bodyPr/>
          <a:lstStyle/>
          <a:p>
            <a:r>
              <a:rPr lang="zh-CN" altLang="en-US" dirty="0"/>
              <a:t>选择最适合的</a:t>
            </a:r>
            <a:r>
              <a:rPr lang="en-US" altLang="zh-CN" dirty="0"/>
              <a:t>K:</a:t>
            </a:r>
            <a:endParaRPr lang="zh-CN" altLang="en-US" dirty="0"/>
          </a:p>
        </p:txBody>
      </p:sp>
      <p:sp>
        <p:nvSpPr>
          <p:cNvPr id="3" name="页脚占位符 2">
            <a:extLst>
              <a:ext uri="{FF2B5EF4-FFF2-40B4-BE49-F238E27FC236}">
                <a16:creationId xmlns:a16="http://schemas.microsoft.com/office/drawing/2014/main" id="{F93E1D00-3B30-B567-217F-4A1061C10AF0}"/>
              </a:ext>
            </a:extLst>
          </p:cNvPr>
          <p:cNvSpPr>
            <a:spLocks noGrp="1"/>
          </p:cNvSpPr>
          <p:nvPr>
            <p:ph type="ftr" sz="quarter" idx="11"/>
          </p:nvPr>
        </p:nvSpPr>
        <p:spPr/>
        <p:txBody>
          <a:bodyPr/>
          <a:lstStyle/>
          <a:p>
            <a:r>
              <a:rPr lang="en-US" altLang="zh-CN"/>
              <a:t>OfficePLUS</a:t>
            </a:r>
            <a:endParaRPr lang="zh-CN" altLang="en-US" dirty="0"/>
          </a:p>
        </p:txBody>
      </p:sp>
      <p:sp>
        <p:nvSpPr>
          <p:cNvPr id="4" name="灯片编号占位符 3">
            <a:extLst>
              <a:ext uri="{FF2B5EF4-FFF2-40B4-BE49-F238E27FC236}">
                <a16:creationId xmlns:a16="http://schemas.microsoft.com/office/drawing/2014/main" id="{3FBE9733-A6D7-7364-D792-8564A113AAB7}"/>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6" name="文本框 5">
            <a:extLst>
              <a:ext uri="{FF2B5EF4-FFF2-40B4-BE49-F238E27FC236}">
                <a16:creationId xmlns:a16="http://schemas.microsoft.com/office/drawing/2014/main" id="{D201CB08-C44A-AC76-F8AF-89C6C9C1B473}"/>
              </a:ext>
            </a:extLst>
          </p:cNvPr>
          <p:cNvSpPr txBox="1"/>
          <p:nvPr/>
        </p:nvSpPr>
        <p:spPr>
          <a:xfrm>
            <a:off x="669924" y="1623220"/>
            <a:ext cx="7321137" cy="1200329"/>
          </a:xfrm>
          <a:prstGeom prst="rect">
            <a:avLst/>
          </a:prstGeom>
          <a:noFill/>
        </p:spPr>
        <p:txBody>
          <a:bodyPr wrap="square">
            <a:spAutoFit/>
          </a:bodyPr>
          <a:lstStyle/>
          <a:p>
            <a:r>
              <a:rPr lang="zh-CN" altLang="en-US" b="0" i="0" dirty="0">
                <a:solidFill>
                  <a:srgbClr val="1F2328"/>
                </a:solidFill>
                <a:effectLst/>
                <a:latin typeface="-apple-system"/>
              </a:rPr>
              <a:t>为了比较和评估不同 </a:t>
            </a:r>
            <a:r>
              <a:rPr lang="en-US" altLang="zh-CN" b="0" i="0" dirty="0">
                <a:solidFill>
                  <a:srgbClr val="1F2328"/>
                </a:solidFill>
                <a:effectLst/>
                <a:latin typeface="-apple-system"/>
              </a:rPr>
              <a:t>k </a:t>
            </a:r>
            <a:r>
              <a:rPr lang="zh-CN" altLang="en-US" b="0" i="0" dirty="0">
                <a:solidFill>
                  <a:srgbClr val="1F2328"/>
                </a:solidFill>
                <a:effectLst/>
                <a:latin typeface="-apple-system"/>
              </a:rPr>
              <a:t>值下形成的聚类，使用贝叶斯信息准则（</a:t>
            </a:r>
            <a:r>
              <a:rPr lang="en-US" altLang="zh-CN" b="0" i="0" dirty="0">
                <a:solidFill>
                  <a:srgbClr val="1F2328"/>
                </a:solidFill>
                <a:effectLst/>
                <a:latin typeface="-apple-system"/>
              </a:rPr>
              <a:t>BIC</a:t>
            </a:r>
            <a:r>
              <a:rPr lang="zh-CN" altLang="en-US" b="0" i="0" dirty="0">
                <a:solidFill>
                  <a:srgbClr val="1F2328"/>
                </a:solidFill>
                <a:effectLst/>
                <a:latin typeface="-apple-system"/>
              </a:rPr>
              <a:t>） 来衡量聚类对数据集的拟合优度。更直白地说，</a:t>
            </a:r>
            <a:r>
              <a:rPr lang="en-US" altLang="zh-CN" b="0" i="0" dirty="0">
                <a:solidFill>
                  <a:srgbClr val="1F2328"/>
                </a:solidFill>
                <a:effectLst/>
                <a:latin typeface="-apple-system"/>
              </a:rPr>
              <a:t>BIC </a:t>
            </a:r>
            <a:r>
              <a:rPr lang="zh-CN" altLang="en-US" b="0" i="0" dirty="0">
                <a:solidFill>
                  <a:srgbClr val="1F2328"/>
                </a:solidFill>
                <a:effectLst/>
                <a:latin typeface="-apple-system"/>
              </a:rPr>
              <a:t>是对给聚类来打分以此衡量聚类的拟合度。因此，</a:t>
            </a:r>
            <a:r>
              <a:rPr lang="en-US" altLang="zh-CN" b="1" i="0" dirty="0">
                <a:solidFill>
                  <a:srgbClr val="1F2328"/>
                </a:solidFill>
                <a:effectLst/>
                <a:latin typeface="-apple-system"/>
              </a:rPr>
              <a:t>BIC </a:t>
            </a:r>
            <a:r>
              <a:rPr lang="zh-CN" altLang="en-US" b="1" i="0" dirty="0">
                <a:solidFill>
                  <a:srgbClr val="1F2328"/>
                </a:solidFill>
                <a:effectLst/>
                <a:latin typeface="-apple-system"/>
              </a:rPr>
              <a:t>分数越大，表示该聚类方案与数据的拟合度越高</a:t>
            </a:r>
            <a:r>
              <a:rPr lang="zh-CN" altLang="en-US" b="0" i="0" dirty="0">
                <a:solidFill>
                  <a:srgbClr val="1F2328"/>
                </a:solidFill>
                <a:effectLst/>
                <a:latin typeface="-apple-system"/>
              </a:rPr>
              <a:t>。</a:t>
            </a:r>
            <a:endParaRPr lang="zh-CN" altLang="en-US" dirty="0"/>
          </a:p>
        </p:txBody>
      </p:sp>
      <p:sp>
        <p:nvSpPr>
          <p:cNvPr id="8" name="文本框 7">
            <a:extLst>
              <a:ext uri="{FF2B5EF4-FFF2-40B4-BE49-F238E27FC236}">
                <a16:creationId xmlns:a16="http://schemas.microsoft.com/office/drawing/2014/main" id="{FC1B4E6D-6EA8-AB57-71B1-B052F04E655B}"/>
              </a:ext>
            </a:extLst>
          </p:cNvPr>
          <p:cNvSpPr txBox="1"/>
          <p:nvPr/>
        </p:nvSpPr>
        <p:spPr>
          <a:xfrm>
            <a:off x="669924" y="1253888"/>
            <a:ext cx="6094674" cy="369332"/>
          </a:xfrm>
          <a:prstGeom prst="rect">
            <a:avLst/>
          </a:prstGeom>
          <a:noFill/>
        </p:spPr>
        <p:txBody>
          <a:bodyPr wrap="square">
            <a:spAutoFit/>
          </a:bodyPr>
          <a:lstStyle/>
          <a:p>
            <a:pPr algn="l"/>
            <a:r>
              <a:rPr lang="zh-CN" altLang="en-US" b="1" i="0" dirty="0">
                <a:solidFill>
                  <a:srgbClr val="1F2328"/>
                </a:solidFill>
                <a:effectLst/>
                <a:latin typeface="-apple-system"/>
              </a:rPr>
              <a:t>贝叶斯信息准则（</a:t>
            </a:r>
            <a:r>
              <a:rPr lang="en-US" altLang="zh-CN" b="1" i="0" dirty="0">
                <a:solidFill>
                  <a:srgbClr val="1F2328"/>
                </a:solidFill>
                <a:effectLst/>
                <a:latin typeface="-apple-system"/>
              </a:rPr>
              <a:t>BIC</a:t>
            </a:r>
            <a:r>
              <a:rPr lang="zh-CN" altLang="en-US" b="1" i="0" dirty="0">
                <a:solidFill>
                  <a:srgbClr val="1F2328"/>
                </a:solidFill>
                <a:effectLst/>
                <a:latin typeface="-apple-system"/>
              </a:rPr>
              <a:t>）</a:t>
            </a:r>
            <a:r>
              <a:rPr lang="en-US" altLang="zh-CN" b="1" i="0" dirty="0">
                <a:solidFill>
                  <a:srgbClr val="1F2328"/>
                </a:solidFill>
                <a:effectLst/>
                <a:latin typeface="-apple-system"/>
              </a:rPr>
              <a:t>:</a:t>
            </a:r>
            <a:endParaRPr lang="zh-CN" altLang="en-US" b="1" i="0" dirty="0">
              <a:solidFill>
                <a:srgbClr val="1F2328"/>
              </a:solidFill>
              <a:effectLst/>
              <a:latin typeface="-apple-system"/>
            </a:endParaRPr>
          </a:p>
        </p:txBody>
      </p:sp>
      <p:sp>
        <p:nvSpPr>
          <p:cNvPr id="10" name="文本框 9">
            <a:extLst>
              <a:ext uri="{FF2B5EF4-FFF2-40B4-BE49-F238E27FC236}">
                <a16:creationId xmlns:a16="http://schemas.microsoft.com/office/drawing/2014/main" id="{2D4BBEE2-2AE3-0114-C2AB-8A28E2391E5E}"/>
              </a:ext>
            </a:extLst>
          </p:cNvPr>
          <p:cNvSpPr txBox="1"/>
          <p:nvPr/>
        </p:nvSpPr>
        <p:spPr>
          <a:xfrm>
            <a:off x="669924" y="3002528"/>
            <a:ext cx="6979258" cy="369332"/>
          </a:xfrm>
          <a:prstGeom prst="rect">
            <a:avLst/>
          </a:prstGeom>
          <a:noFill/>
        </p:spPr>
        <p:txBody>
          <a:bodyPr wrap="square">
            <a:spAutoFit/>
          </a:bodyPr>
          <a:lstStyle/>
          <a:p>
            <a:pPr algn="l"/>
            <a:r>
              <a:rPr lang="zh-CN" altLang="en-US" b="1" i="0" dirty="0">
                <a:solidFill>
                  <a:srgbClr val="1F2328"/>
                </a:solidFill>
                <a:effectLst/>
                <a:latin typeface="-apple-system"/>
              </a:rPr>
              <a:t>选择最优的</a:t>
            </a:r>
            <a:r>
              <a:rPr lang="en-US" altLang="zh-CN" b="1" dirty="0">
                <a:solidFill>
                  <a:srgbClr val="1F2328"/>
                </a:solidFill>
                <a:latin typeface="-apple-system"/>
              </a:rPr>
              <a:t>K</a:t>
            </a:r>
            <a:r>
              <a:rPr lang="en-US" altLang="zh-CN" b="1" i="0" dirty="0">
                <a:solidFill>
                  <a:srgbClr val="1F2328"/>
                </a:solidFill>
                <a:effectLst/>
                <a:latin typeface="-apple-system"/>
              </a:rPr>
              <a:t>:</a:t>
            </a:r>
          </a:p>
        </p:txBody>
      </p:sp>
      <p:sp>
        <p:nvSpPr>
          <p:cNvPr id="12" name="文本框 11">
            <a:extLst>
              <a:ext uri="{FF2B5EF4-FFF2-40B4-BE49-F238E27FC236}">
                <a16:creationId xmlns:a16="http://schemas.microsoft.com/office/drawing/2014/main" id="{B9980734-7298-7CDD-2F1B-E43A11D56730}"/>
              </a:ext>
            </a:extLst>
          </p:cNvPr>
          <p:cNvSpPr txBox="1"/>
          <p:nvPr/>
        </p:nvSpPr>
        <p:spPr>
          <a:xfrm>
            <a:off x="669923" y="3334520"/>
            <a:ext cx="7130306" cy="923330"/>
          </a:xfrm>
          <a:prstGeom prst="rect">
            <a:avLst/>
          </a:prstGeom>
          <a:noFill/>
        </p:spPr>
        <p:txBody>
          <a:bodyPr wrap="square">
            <a:spAutoFit/>
          </a:bodyPr>
          <a:lstStyle/>
          <a:p>
            <a:pPr algn="l"/>
            <a:r>
              <a:rPr lang="zh-CN" altLang="en-US" b="0" i="0" dirty="0">
                <a:solidFill>
                  <a:srgbClr val="1F2328"/>
                </a:solidFill>
                <a:effectLst/>
                <a:latin typeface="-apple-system"/>
              </a:rPr>
              <a:t>对于给定的程序和输入，</a:t>
            </a:r>
            <a:r>
              <a:rPr lang="en-US" altLang="zh-CN" b="0" i="0" dirty="0">
                <a:solidFill>
                  <a:srgbClr val="1F2328"/>
                </a:solidFill>
                <a:effectLst/>
                <a:latin typeface="-apple-system"/>
              </a:rPr>
              <a:t>BIC </a:t>
            </a:r>
            <a:r>
              <a:rPr lang="zh-CN" altLang="en-US" b="0" i="0" dirty="0">
                <a:solidFill>
                  <a:srgbClr val="1F2328"/>
                </a:solidFill>
                <a:effectLst/>
                <a:latin typeface="-apple-system"/>
              </a:rPr>
              <a:t>分数会计算每个 </a:t>
            </a:r>
            <a:r>
              <a:rPr lang="en-US" altLang="zh-CN" b="0" i="0" dirty="0">
                <a:solidFill>
                  <a:srgbClr val="1F2328"/>
                </a:solidFill>
                <a:effectLst/>
                <a:latin typeface="-apple-system"/>
              </a:rPr>
              <a:t>k-</a:t>
            </a:r>
            <a:r>
              <a:rPr lang="zh-CN" altLang="en-US" b="0" i="0" dirty="0">
                <a:solidFill>
                  <a:srgbClr val="1F2328"/>
                </a:solidFill>
                <a:effectLst/>
                <a:latin typeface="-apple-system"/>
              </a:rPr>
              <a:t>均值聚类，</a:t>
            </a:r>
            <a:r>
              <a:rPr lang="en-US" altLang="zh-CN" b="0" i="0" dirty="0">
                <a:solidFill>
                  <a:srgbClr val="1F2328"/>
                </a:solidFill>
                <a:effectLst/>
                <a:latin typeface="-apple-system"/>
              </a:rPr>
              <a:t>k </a:t>
            </a:r>
            <a:r>
              <a:rPr lang="zh-CN" altLang="en-US" b="0" i="0" dirty="0">
                <a:solidFill>
                  <a:srgbClr val="1F2328"/>
                </a:solidFill>
                <a:effectLst/>
                <a:latin typeface="-apple-system"/>
              </a:rPr>
              <a:t>从 </a:t>
            </a:r>
            <a:r>
              <a:rPr lang="en-US" altLang="zh-CN" b="0" i="0" dirty="0">
                <a:solidFill>
                  <a:srgbClr val="1F2328"/>
                </a:solidFill>
                <a:effectLst/>
                <a:latin typeface="-apple-system"/>
              </a:rPr>
              <a:t>1 </a:t>
            </a:r>
            <a:r>
              <a:rPr lang="zh-CN" altLang="en-US" b="0" i="0" dirty="0">
                <a:solidFill>
                  <a:srgbClr val="1F2328"/>
                </a:solidFill>
                <a:effectLst/>
                <a:latin typeface="-apple-system"/>
              </a:rPr>
              <a:t>到</a:t>
            </a:r>
            <a:r>
              <a:rPr lang="en-US" altLang="zh-CN" b="0" i="0" dirty="0">
                <a:solidFill>
                  <a:srgbClr val="1F2328"/>
                </a:solidFill>
                <a:effectLst/>
                <a:latin typeface="-apple-system"/>
              </a:rPr>
              <a:t>N</a:t>
            </a:r>
            <a:r>
              <a:rPr lang="zh-CN" altLang="en-US" b="0" i="0" dirty="0">
                <a:solidFill>
                  <a:srgbClr val="1F2328"/>
                </a:solidFill>
                <a:effectLst/>
                <a:latin typeface="-apple-system"/>
              </a:rPr>
              <a:t>。然后我们选择达到 </a:t>
            </a:r>
            <a:r>
              <a:rPr lang="en-US" altLang="zh-CN" b="0" i="0" dirty="0">
                <a:solidFill>
                  <a:srgbClr val="1F2328"/>
                </a:solidFill>
                <a:effectLst/>
                <a:latin typeface="-apple-system"/>
              </a:rPr>
              <a:t>BIC </a:t>
            </a:r>
            <a:r>
              <a:rPr lang="zh-CN" altLang="en-US" b="0" i="0" dirty="0">
                <a:solidFill>
                  <a:srgbClr val="1F2328"/>
                </a:solidFill>
                <a:effectLst/>
                <a:latin typeface="-apple-system"/>
              </a:rPr>
              <a:t>分数的聚类，该分数至少占该算法观察到的</a:t>
            </a:r>
            <a:r>
              <a:rPr lang="zh-CN" altLang="en-US" b="1" i="0" dirty="0">
                <a:solidFill>
                  <a:srgbClr val="1F2328"/>
                </a:solidFill>
                <a:effectLst/>
                <a:latin typeface="-apple-system"/>
              </a:rPr>
              <a:t>最大和最小 </a:t>
            </a:r>
            <a:r>
              <a:rPr lang="en-US" altLang="zh-CN" b="1" i="0" dirty="0">
                <a:solidFill>
                  <a:srgbClr val="1F2328"/>
                </a:solidFill>
                <a:effectLst/>
                <a:latin typeface="-apple-system"/>
              </a:rPr>
              <a:t>BIC </a:t>
            </a:r>
            <a:r>
              <a:rPr lang="zh-CN" altLang="en-US" b="1" i="0" dirty="0">
                <a:solidFill>
                  <a:srgbClr val="1F2328"/>
                </a:solidFill>
                <a:effectLst/>
                <a:latin typeface="-apple-system"/>
              </a:rPr>
              <a:t>分数之间差值的 </a:t>
            </a:r>
            <a:r>
              <a:rPr lang="en-US" altLang="zh-CN" b="1" i="0" dirty="0">
                <a:solidFill>
                  <a:srgbClr val="1F2328"/>
                </a:solidFill>
                <a:effectLst/>
                <a:latin typeface="-apple-system"/>
              </a:rPr>
              <a:t>90%</a:t>
            </a:r>
            <a:r>
              <a:rPr lang="zh-CN" altLang="en-US" b="0" i="0" dirty="0">
                <a:solidFill>
                  <a:srgbClr val="1F2328"/>
                </a:solidFill>
                <a:effectLst/>
                <a:latin typeface="-apple-system"/>
              </a:rPr>
              <a:t>。</a:t>
            </a:r>
          </a:p>
        </p:txBody>
      </p:sp>
      <p:sp>
        <p:nvSpPr>
          <p:cNvPr id="15" name="文本框 14">
            <a:extLst>
              <a:ext uri="{FF2B5EF4-FFF2-40B4-BE49-F238E27FC236}">
                <a16:creationId xmlns:a16="http://schemas.microsoft.com/office/drawing/2014/main" id="{DDCB2D87-759E-6618-77F5-175C454BE993}"/>
              </a:ext>
            </a:extLst>
          </p:cNvPr>
          <p:cNvSpPr txBox="1"/>
          <p:nvPr/>
        </p:nvSpPr>
        <p:spPr>
          <a:xfrm>
            <a:off x="669923" y="4432882"/>
            <a:ext cx="1749287" cy="369332"/>
          </a:xfrm>
          <a:prstGeom prst="rect">
            <a:avLst/>
          </a:prstGeom>
          <a:noFill/>
        </p:spPr>
        <p:txBody>
          <a:bodyPr wrap="square" rtlCol="0">
            <a:spAutoFit/>
          </a:bodyPr>
          <a:lstStyle/>
          <a:p>
            <a:r>
              <a:rPr lang="en-US" altLang="zh-CN" dirty="0"/>
              <a:t>IPC</a:t>
            </a:r>
            <a:r>
              <a:rPr lang="zh-CN" altLang="en-US" dirty="0"/>
              <a:t>方差：</a:t>
            </a:r>
          </a:p>
        </p:txBody>
      </p:sp>
      <p:sp>
        <p:nvSpPr>
          <p:cNvPr id="17" name="文本框 16">
            <a:extLst>
              <a:ext uri="{FF2B5EF4-FFF2-40B4-BE49-F238E27FC236}">
                <a16:creationId xmlns:a16="http://schemas.microsoft.com/office/drawing/2014/main" id="{74A2447A-F2F4-9E2C-ABCC-1FAB9A6BDB01}"/>
              </a:ext>
            </a:extLst>
          </p:cNvPr>
          <p:cNvSpPr txBox="1"/>
          <p:nvPr/>
        </p:nvSpPr>
        <p:spPr>
          <a:xfrm>
            <a:off x="669922" y="4817569"/>
            <a:ext cx="7130307" cy="1200329"/>
          </a:xfrm>
          <a:prstGeom prst="rect">
            <a:avLst/>
          </a:prstGeom>
          <a:noFill/>
        </p:spPr>
        <p:txBody>
          <a:bodyPr wrap="square">
            <a:spAutoFit/>
          </a:bodyPr>
          <a:lstStyle/>
          <a:p>
            <a:r>
              <a:rPr lang="en-US" altLang="zh-CN" dirty="0"/>
              <a:t>IPC</a:t>
            </a:r>
            <a:r>
              <a:rPr lang="zh-CN" altLang="en-US" dirty="0"/>
              <a:t>表示处理器在每个时钟周期内可以完成的指令数量，通常用于评估 </a:t>
            </a:r>
            <a:r>
              <a:rPr lang="en-US" altLang="zh-CN" dirty="0"/>
              <a:t>CPU </a:t>
            </a:r>
            <a:r>
              <a:rPr lang="zh-CN" altLang="en-US" dirty="0"/>
              <a:t>的效率。簇内 </a:t>
            </a:r>
            <a:r>
              <a:rPr lang="en-US" altLang="zh-CN" dirty="0"/>
              <a:t>IPC </a:t>
            </a:r>
            <a:r>
              <a:rPr lang="zh-CN" altLang="en-US" dirty="0"/>
              <a:t>方差较低，说明该聚类内部的片段在性能表现上较一致，聚类效果较好。簇内 </a:t>
            </a:r>
            <a:r>
              <a:rPr lang="en-US" altLang="zh-CN" dirty="0"/>
              <a:t>IPC </a:t>
            </a:r>
            <a:r>
              <a:rPr lang="zh-CN" altLang="en-US" dirty="0"/>
              <a:t>方差较高，说明</a:t>
            </a:r>
            <a:r>
              <a:rPr lang="en-US" altLang="zh-CN" dirty="0"/>
              <a:t>CPU</a:t>
            </a:r>
            <a:r>
              <a:rPr lang="zh-CN" altLang="en-US" dirty="0"/>
              <a:t>效率波动较大，可能需要调整聚类算法参数或增加维度来改进分析。</a:t>
            </a:r>
          </a:p>
        </p:txBody>
      </p:sp>
      <p:sp>
        <p:nvSpPr>
          <p:cNvPr id="18" name="箭头: 右 17">
            <a:extLst>
              <a:ext uri="{FF2B5EF4-FFF2-40B4-BE49-F238E27FC236}">
                <a16:creationId xmlns:a16="http://schemas.microsoft.com/office/drawing/2014/main" id="{75E9D072-3224-BABE-C8D7-72AA55CF81CA}"/>
              </a:ext>
            </a:extLst>
          </p:cNvPr>
          <p:cNvSpPr/>
          <p:nvPr/>
        </p:nvSpPr>
        <p:spPr>
          <a:xfrm>
            <a:off x="7991061" y="3571384"/>
            <a:ext cx="516835" cy="310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1E6A04B1-2431-7078-386C-C3104DF1F084}"/>
              </a:ext>
            </a:extLst>
          </p:cNvPr>
          <p:cNvSpPr/>
          <p:nvPr/>
        </p:nvSpPr>
        <p:spPr>
          <a:xfrm>
            <a:off x="8870948" y="3034832"/>
            <a:ext cx="2185672" cy="14337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这种方法避免了选择最大 </a:t>
            </a:r>
            <a:r>
              <a:rPr lang="en-US" altLang="zh-CN" sz="1600" dirty="0"/>
              <a:t>BIC </a:t>
            </a:r>
            <a:r>
              <a:rPr lang="zh-CN" altLang="en-US" sz="1600" dirty="0"/>
              <a:t>值对应的 </a:t>
            </a:r>
            <a:r>
              <a:rPr lang="en-US" altLang="zh-CN" sz="1600" dirty="0"/>
              <a:t>k</a:t>
            </a:r>
            <a:r>
              <a:rPr lang="zh-CN" altLang="en-US" sz="1600" dirty="0"/>
              <a:t>，因为最大 </a:t>
            </a:r>
            <a:r>
              <a:rPr lang="en-US" altLang="zh-CN" sz="1600" dirty="0"/>
              <a:t>BIC </a:t>
            </a:r>
            <a:r>
              <a:rPr lang="zh-CN" altLang="en-US" sz="1600" dirty="0"/>
              <a:t>值可能对应过多的簇，复杂度过高。</a:t>
            </a:r>
          </a:p>
        </p:txBody>
      </p:sp>
      <p:pic>
        <p:nvPicPr>
          <p:cNvPr id="7" name="图片 6">
            <a:extLst>
              <a:ext uri="{FF2B5EF4-FFF2-40B4-BE49-F238E27FC236}">
                <a16:creationId xmlns:a16="http://schemas.microsoft.com/office/drawing/2014/main" id="{637CE55B-DE6A-D760-0555-323811E330A0}"/>
              </a:ext>
            </a:extLst>
          </p:cNvPr>
          <p:cNvPicPr>
            <a:picLocks noChangeAspect="1"/>
          </p:cNvPicPr>
          <p:nvPr/>
        </p:nvPicPr>
        <p:blipFill>
          <a:blip r:embed="rId2"/>
          <a:stretch>
            <a:fillRect/>
          </a:stretch>
        </p:blipFill>
        <p:spPr>
          <a:xfrm>
            <a:off x="8810570" y="1155964"/>
            <a:ext cx="2114659" cy="565179"/>
          </a:xfrm>
          <a:prstGeom prst="rect">
            <a:avLst/>
          </a:prstGeom>
        </p:spPr>
      </p:pic>
      <p:pic>
        <p:nvPicPr>
          <p:cNvPr id="11" name="图片 10">
            <a:extLst>
              <a:ext uri="{FF2B5EF4-FFF2-40B4-BE49-F238E27FC236}">
                <a16:creationId xmlns:a16="http://schemas.microsoft.com/office/drawing/2014/main" id="{1F8A55CA-43EE-79F2-DDAF-314CB3FDC711}"/>
              </a:ext>
            </a:extLst>
          </p:cNvPr>
          <p:cNvPicPr>
            <a:picLocks noChangeAspect="1"/>
          </p:cNvPicPr>
          <p:nvPr/>
        </p:nvPicPr>
        <p:blipFill>
          <a:blip r:embed="rId3"/>
          <a:stretch>
            <a:fillRect/>
          </a:stretch>
        </p:blipFill>
        <p:spPr>
          <a:xfrm>
            <a:off x="8077891" y="1765443"/>
            <a:ext cx="3839789" cy="1035103"/>
          </a:xfrm>
          <a:prstGeom prst="rect">
            <a:avLst/>
          </a:prstGeom>
        </p:spPr>
      </p:pic>
      <p:sp>
        <p:nvSpPr>
          <p:cNvPr id="13" name="箭头: 右 12">
            <a:extLst>
              <a:ext uri="{FF2B5EF4-FFF2-40B4-BE49-F238E27FC236}">
                <a16:creationId xmlns:a16="http://schemas.microsoft.com/office/drawing/2014/main" id="{E331B1B2-2D4E-5935-AA7E-3A774BE3C339}"/>
              </a:ext>
            </a:extLst>
          </p:cNvPr>
          <p:cNvSpPr/>
          <p:nvPr/>
        </p:nvSpPr>
        <p:spPr>
          <a:xfrm>
            <a:off x="7991061" y="5234780"/>
            <a:ext cx="516835" cy="310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61FB2C9F-0A79-C06C-5D5B-D63ED2E49801}"/>
              </a:ext>
            </a:extLst>
          </p:cNvPr>
          <p:cNvSpPr/>
          <p:nvPr/>
        </p:nvSpPr>
        <p:spPr>
          <a:xfrm>
            <a:off x="8849938" y="4656381"/>
            <a:ext cx="2185671" cy="14337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在簇内随机抽取远少于总量的片段进行模拟，以此获取片段</a:t>
            </a:r>
            <a:r>
              <a:rPr lang="en-US" altLang="zh-CN" sz="1600" dirty="0"/>
              <a:t>IPC</a:t>
            </a:r>
            <a:r>
              <a:rPr lang="zh-CN" altLang="en-US" sz="1600" dirty="0"/>
              <a:t>。</a:t>
            </a:r>
          </a:p>
        </p:txBody>
      </p:sp>
    </p:spTree>
    <p:extLst>
      <p:ext uri="{BB962C8B-B14F-4D97-AF65-F5344CB8AC3E}">
        <p14:creationId xmlns:p14="http://schemas.microsoft.com/office/powerpoint/2010/main" val="174968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5" grpId="0"/>
      <p:bldP spid="17" grpId="0"/>
      <p:bldP spid="18" grpId="0" animBg="1"/>
      <p:bldP spid="19"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D4113-93A1-2AD3-F6BA-A28764C7056C}"/>
              </a:ext>
            </a:extLst>
          </p:cNvPr>
          <p:cNvSpPr>
            <a:spLocks noGrp="1"/>
          </p:cNvSpPr>
          <p:nvPr>
            <p:ph type="title"/>
          </p:nvPr>
        </p:nvSpPr>
        <p:spPr/>
        <p:txBody>
          <a:bodyPr/>
          <a:lstStyle/>
          <a:p>
            <a:r>
              <a:rPr lang="zh-CN" altLang="en-US" dirty="0"/>
              <a:t>降维：</a:t>
            </a:r>
          </a:p>
        </p:txBody>
      </p:sp>
      <p:sp>
        <p:nvSpPr>
          <p:cNvPr id="3" name="页脚占位符 2">
            <a:extLst>
              <a:ext uri="{FF2B5EF4-FFF2-40B4-BE49-F238E27FC236}">
                <a16:creationId xmlns:a16="http://schemas.microsoft.com/office/drawing/2014/main" id="{ACAA1660-A20B-EF06-B785-90FE9878227A}"/>
              </a:ext>
            </a:extLst>
          </p:cNvPr>
          <p:cNvSpPr>
            <a:spLocks noGrp="1"/>
          </p:cNvSpPr>
          <p:nvPr>
            <p:ph type="ftr" sz="quarter" idx="11"/>
          </p:nvPr>
        </p:nvSpPr>
        <p:spPr/>
        <p:txBody>
          <a:bodyPr/>
          <a:lstStyle/>
          <a:p>
            <a:r>
              <a:rPr lang="en-US" altLang="zh-CN"/>
              <a:t>OfficePLUS</a:t>
            </a:r>
            <a:endParaRPr lang="zh-CN" altLang="en-US" dirty="0"/>
          </a:p>
        </p:txBody>
      </p:sp>
      <p:sp>
        <p:nvSpPr>
          <p:cNvPr id="4" name="灯片编号占位符 3">
            <a:extLst>
              <a:ext uri="{FF2B5EF4-FFF2-40B4-BE49-F238E27FC236}">
                <a16:creationId xmlns:a16="http://schemas.microsoft.com/office/drawing/2014/main" id="{7E1016EF-6C1D-6D33-9B13-9CCF8996D60D}"/>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7" name="文本框 6">
            <a:extLst>
              <a:ext uri="{FF2B5EF4-FFF2-40B4-BE49-F238E27FC236}">
                <a16:creationId xmlns:a16="http://schemas.microsoft.com/office/drawing/2014/main" id="{2390BC54-1FDC-177E-724F-27111EDE9D2E}"/>
              </a:ext>
            </a:extLst>
          </p:cNvPr>
          <p:cNvSpPr txBox="1"/>
          <p:nvPr/>
        </p:nvSpPr>
        <p:spPr>
          <a:xfrm>
            <a:off x="669923" y="1225308"/>
            <a:ext cx="10135899" cy="923330"/>
          </a:xfrm>
          <a:prstGeom prst="rect">
            <a:avLst/>
          </a:prstGeom>
          <a:noFill/>
        </p:spPr>
        <p:txBody>
          <a:bodyPr wrap="square">
            <a:spAutoFit/>
          </a:bodyPr>
          <a:lstStyle/>
          <a:p>
            <a:r>
              <a:rPr lang="zh-CN" altLang="en-US" b="0" i="0" dirty="0">
                <a:solidFill>
                  <a:srgbClr val="1F2328"/>
                </a:solidFill>
                <a:effectLst/>
                <a:latin typeface="-apple-system"/>
              </a:rPr>
              <a:t>所有聚类算法都会遭遇所谓的“维度灾难” ，即随着维度数增加，数据的聚类变得非常困难。对于基本块向量来说，维度的数量就是程序中执行的基本块的数量，如果维度过大，算法会变得非常缓慢，所以需要降维：</a:t>
            </a:r>
            <a:endParaRPr lang="zh-CN" altLang="en-US" dirty="0"/>
          </a:p>
        </p:txBody>
      </p:sp>
      <p:sp>
        <p:nvSpPr>
          <p:cNvPr id="9" name="文本框 8">
            <a:extLst>
              <a:ext uri="{FF2B5EF4-FFF2-40B4-BE49-F238E27FC236}">
                <a16:creationId xmlns:a16="http://schemas.microsoft.com/office/drawing/2014/main" id="{D4BA4AD6-A944-DA46-992A-D1DC04591AB3}"/>
              </a:ext>
            </a:extLst>
          </p:cNvPr>
          <p:cNvSpPr txBox="1"/>
          <p:nvPr/>
        </p:nvSpPr>
        <p:spPr>
          <a:xfrm>
            <a:off x="860729" y="2394395"/>
            <a:ext cx="9603188" cy="369332"/>
          </a:xfrm>
          <a:prstGeom prst="rect">
            <a:avLst/>
          </a:prstGeom>
          <a:noFill/>
        </p:spPr>
        <p:txBody>
          <a:bodyPr wrap="square">
            <a:spAutoFit/>
          </a:bodyPr>
          <a:lstStyle/>
          <a:p>
            <a:r>
              <a:rPr lang="zh-CN" altLang="en-US" b="1" i="0" dirty="0">
                <a:solidFill>
                  <a:srgbClr val="1F2328"/>
                </a:solidFill>
                <a:effectLst/>
                <a:latin typeface="-apple-system"/>
              </a:rPr>
              <a:t>维度选择</a:t>
            </a:r>
            <a:r>
              <a:rPr lang="zh-CN" altLang="en-US" b="0" i="0" dirty="0">
                <a:solidFill>
                  <a:srgbClr val="1F2328"/>
                </a:solidFill>
                <a:effectLst/>
                <a:latin typeface="-apple-system"/>
              </a:rPr>
              <a:t>：通过根据每个维度对数据描述的优度来删除不必要的维度，但这样会丢弃很多信息。</a:t>
            </a:r>
            <a:endParaRPr lang="zh-CN" altLang="en-US" dirty="0"/>
          </a:p>
        </p:txBody>
      </p:sp>
      <p:sp>
        <p:nvSpPr>
          <p:cNvPr id="11" name="文本框 10">
            <a:extLst>
              <a:ext uri="{FF2B5EF4-FFF2-40B4-BE49-F238E27FC236}">
                <a16:creationId xmlns:a16="http://schemas.microsoft.com/office/drawing/2014/main" id="{3BCE6000-8A27-21C9-9AFF-5E2F02376A5C}"/>
              </a:ext>
            </a:extLst>
          </p:cNvPr>
          <p:cNvSpPr txBox="1"/>
          <p:nvPr/>
        </p:nvSpPr>
        <p:spPr>
          <a:xfrm>
            <a:off x="860729" y="2972938"/>
            <a:ext cx="8935278" cy="369332"/>
          </a:xfrm>
          <a:prstGeom prst="rect">
            <a:avLst/>
          </a:prstGeom>
          <a:noFill/>
        </p:spPr>
        <p:txBody>
          <a:bodyPr wrap="square">
            <a:spAutoFit/>
          </a:bodyPr>
          <a:lstStyle/>
          <a:p>
            <a:r>
              <a:rPr lang="zh-CN" altLang="en-US" b="1" i="0" dirty="0">
                <a:solidFill>
                  <a:srgbClr val="1F2328"/>
                </a:solidFill>
                <a:effectLst/>
                <a:latin typeface="-apple-system"/>
              </a:rPr>
              <a:t>维度减少</a:t>
            </a:r>
            <a:r>
              <a:rPr lang="zh-CN" altLang="en-US" b="0" i="0" dirty="0">
                <a:solidFill>
                  <a:srgbClr val="1F2328"/>
                </a:solidFill>
                <a:effectLst/>
                <a:latin typeface="-apple-system"/>
              </a:rPr>
              <a:t>：通过创建一个新的低维空间，并将每个数据点投影到该新空间来减少维度。</a:t>
            </a:r>
            <a:endParaRPr lang="zh-CN" altLang="en-US" dirty="0"/>
          </a:p>
        </p:txBody>
      </p:sp>
      <p:sp>
        <p:nvSpPr>
          <p:cNvPr id="13" name="文本框 12">
            <a:extLst>
              <a:ext uri="{FF2B5EF4-FFF2-40B4-BE49-F238E27FC236}">
                <a16:creationId xmlns:a16="http://schemas.microsoft.com/office/drawing/2014/main" id="{986E3051-7F23-FDC7-8892-49CF8E1617B5}"/>
              </a:ext>
            </a:extLst>
          </p:cNvPr>
          <p:cNvSpPr txBox="1"/>
          <p:nvPr/>
        </p:nvSpPr>
        <p:spPr>
          <a:xfrm>
            <a:off x="669924" y="3714931"/>
            <a:ext cx="10135898" cy="646331"/>
          </a:xfrm>
          <a:prstGeom prst="rect">
            <a:avLst/>
          </a:prstGeom>
          <a:noFill/>
        </p:spPr>
        <p:txBody>
          <a:bodyPr wrap="square">
            <a:spAutoFit/>
          </a:bodyPr>
          <a:lstStyle/>
          <a:p>
            <a:r>
              <a:rPr lang="zh-CN" altLang="en-US" b="0" i="0" dirty="0">
                <a:solidFill>
                  <a:srgbClr val="1F2328"/>
                </a:solidFill>
                <a:effectLst/>
                <a:latin typeface="-apple-system"/>
              </a:rPr>
              <a:t>例：将数据集 </a:t>
            </a:r>
            <a:r>
              <a:rPr lang="en-US" altLang="zh-CN" b="0" i="0" dirty="0">
                <a:solidFill>
                  <a:srgbClr val="1F2328"/>
                </a:solidFill>
                <a:effectLst/>
                <a:latin typeface="-apple-system"/>
              </a:rPr>
              <a:t>X</a:t>
            </a:r>
            <a:r>
              <a:rPr lang="zh-CN" altLang="en-US" b="0" i="0" dirty="0">
                <a:solidFill>
                  <a:srgbClr val="1F2328"/>
                </a:solidFill>
                <a:effectLst/>
                <a:latin typeface="-apple-system"/>
              </a:rPr>
              <a:t>（一个基本块向量的矩阵，大小为 </a:t>
            </a:r>
            <a:r>
              <a:rPr lang="en-US" altLang="zh-CN" b="0" i="0" dirty="0">
                <a:solidFill>
                  <a:srgbClr val="1F2328"/>
                </a:solidFill>
                <a:effectLst/>
                <a:latin typeface="-apple-system"/>
              </a:rPr>
              <a:t>N × D</a:t>
            </a:r>
            <a:r>
              <a:rPr lang="zh-CN" altLang="en-US" b="0" i="0" dirty="0">
                <a:solidFill>
                  <a:srgbClr val="1F2328"/>
                </a:solidFill>
                <a:effectLst/>
                <a:latin typeface="-apple-system"/>
              </a:rPr>
              <a:t>，其中 </a:t>
            </a:r>
            <a:r>
              <a:rPr lang="en-US" altLang="zh-CN" b="0" i="0" dirty="0">
                <a:solidFill>
                  <a:srgbClr val="1F2328"/>
                </a:solidFill>
                <a:effectLst/>
                <a:latin typeface="-apple-system"/>
              </a:rPr>
              <a:t>D </a:t>
            </a:r>
            <a:r>
              <a:rPr lang="zh-CN" altLang="en-US" b="0" i="0" dirty="0">
                <a:solidFill>
                  <a:srgbClr val="1F2328"/>
                </a:solidFill>
                <a:effectLst/>
                <a:latin typeface="-apple-system"/>
              </a:rPr>
              <a:t>是程序中的基本块数量）降到 </a:t>
            </a:r>
            <a:r>
              <a:rPr lang="en-US" altLang="zh-CN" b="0" i="0" dirty="0">
                <a:solidFill>
                  <a:srgbClr val="1F2328"/>
                </a:solidFill>
                <a:effectLst/>
                <a:latin typeface="-apple-system"/>
              </a:rPr>
              <a:t>D</a:t>
            </a:r>
            <a:r>
              <a:rPr lang="en-US" altLang="zh-CN" b="0" i="0" baseline="-25000" dirty="0">
                <a:solidFill>
                  <a:srgbClr val="1F2328"/>
                </a:solidFill>
                <a:effectLst/>
                <a:latin typeface="-apple-system"/>
              </a:rPr>
              <a:t>1</a:t>
            </a:r>
            <a:r>
              <a:rPr lang="en-US" altLang="zh-CN" b="0" i="0" dirty="0">
                <a:solidFill>
                  <a:srgbClr val="1F2328"/>
                </a:solidFill>
                <a:effectLst/>
                <a:latin typeface="-apple-system"/>
              </a:rPr>
              <a:t> </a:t>
            </a:r>
            <a:r>
              <a:rPr lang="zh-CN" altLang="en-US" b="0" i="0" dirty="0">
                <a:solidFill>
                  <a:srgbClr val="1F2328"/>
                </a:solidFill>
                <a:effectLst/>
                <a:latin typeface="-apple-system"/>
              </a:rPr>
              <a:t>维度</a:t>
            </a:r>
            <a:r>
              <a:rPr lang="en-US" altLang="zh-CN" b="0" i="0" dirty="0">
                <a:solidFill>
                  <a:srgbClr val="1F2328"/>
                </a:solidFill>
                <a:effectLst/>
                <a:latin typeface="-apple-system"/>
              </a:rPr>
              <a:t>(</a:t>
            </a:r>
            <a:r>
              <a:rPr lang="zh-CN" altLang="en-US" b="0" i="0" dirty="0">
                <a:solidFill>
                  <a:srgbClr val="1F2328"/>
                </a:solidFill>
                <a:effectLst/>
                <a:latin typeface="-apple-system"/>
              </a:rPr>
              <a:t>会有一定误差，但影响不大</a:t>
            </a:r>
            <a:r>
              <a:rPr lang="en-US" altLang="zh-CN" b="0" i="0" dirty="0">
                <a:solidFill>
                  <a:srgbClr val="1F2328"/>
                </a:solidFill>
                <a:effectLst/>
                <a:latin typeface="-apple-system"/>
              </a:rPr>
              <a:t>)</a:t>
            </a:r>
            <a:r>
              <a:rPr lang="zh-CN" altLang="en-US" b="0" i="0" dirty="0">
                <a:solidFill>
                  <a:srgbClr val="1F2328"/>
                </a:solidFill>
                <a:effectLst/>
                <a:latin typeface="-apple-system"/>
              </a:rPr>
              <a:t>：</a:t>
            </a:r>
            <a:endParaRPr lang="zh-CN" altLang="en-US" dirty="0"/>
          </a:p>
        </p:txBody>
      </p:sp>
      <p:sp>
        <p:nvSpPr>
          <p:cNvPr id="15" name="文本框 14">
            <a:extLst>
              <a:ext uri="{FF2B5EF4-FFF2-40B4-BE49-F238E27FC236}">
                <a16:creationId xmlns:a16="http://schemas.microsoft.com/office/drawing/2014/main" id="{AFAB6F7E-75E7-1289-F1AF-D00B00AED80C}"/>
              </a:ext>
            </a:extLst>
          </p:cNvPr>
          <p:cNvSpPr txBox="1"/>
          <p:nvPr/>
        </p:nvSpPr>
        <p:spPr>
          <a:xfrm>
            <a:off x="700659" y="4716462"/>
            <a:ext cx="8720593" cy="369332"/>
          </a:xfrm>
          <a:prstGeom prst="rect">
            <a:avLst/>
          </a:prstGeom>
          <a:noFill/>
        </p:spPr>
        <p:txBody>
          <a:bodyPr wrap="square">
            <a:spAutoFit/>
          </a:bodyPr>
          <a:lstStyle/>
          <a:p>
            <a:pPr algn="l"/>
            <a:r>
              <a:rPr lang="en-US" altLang="zh-CN" b="0" i="0" dirty="0">
                <a:solidFill>
                  <a:srgbClr val="1F2328"/>
                </a:solidFill>
                <a:effectLst/>
                <a:latin typeface="-apple-system"/>
              </a:rPr>
              <a:t>1.</a:t>
            </a:r>
            <a:r>
              <a:rPr lang="zh-CN" altLang="en-US" b="0" i="0" dirty="0">
                <a:solidFill>
                  <a:srgbClr val="1F2328"/>
                </a:solidFill>
                <a:effectLst/>
                <a:latin typeface="-apple-system"/>
              </a:rPr>
              <a:t>创建一个 </a:t>
            </a:r>
            <a:r>
              <a:rPr lang="en-US" altLang="zh-CN" b="0" i="0" dirty="0">
                <a:solidFill>
                  <a:srgbClr val="1F2328"/>
                </a:solidFill>
                <a:effectLst/>
                <a:latin typeface="-apple-system"/>
              </a:rPr>
              <a:t>D × D</a:t>
            </a:r>
            <a:r>
              <a:rPr lang="en-US" altLang="zh-CN" b="0" i="0" baseline="-25000" dirty="0">
                <a:solidFill>
                  <a:srgbClr val="1F2328"/>
                </a:solidFill>
                <a:effectLst/>
                <a:latin typeface="-apple-system"/>
              </a:rPr>
              <a:t>1</a:t>
            </a:r>
            <a:r>
              <a:rPr lang="zh-CN" altLang="en-US" b="0" i="0" dirty="0">
                <a:solidFill>
                  <a:srgbClr val="1F2328"/>
                </a:solidFill>
                <a:effectLst/>
                <a:latin typeface="-apple-system"/>
              </a:rPr>
              <a:t>的投影矩阵 </a:t>
            </a:r>
            <a:r>
              <a:rPr lang="en-US" altLang="zh-CN" b="0" i="0" dirty="0">
                <a:solidFill>
                  <a:srgbClr val="1F2328"/>
                </a:solidFill>
                <a:effectLst/>
                <a:latin typeface="-apple-system"/>
              </a:rPr>
              <a:t>M</a:t>
            </a:r>
            <a:r>
              <a:rPr lang="zh-CN" altLang="en-US" b="0" i="0" dirty="0">
                <a:solidFill>
                  <a:srgbClr val="1F2328"/>
                </a:solidFill>
                <a:effectLst/>
                <a:latin typeface="-apple-system"/>
              </a:rPr>
              <a:t>，每个矩阵项的值在 </a:t>
            </a:r>
            <a:r>
              <a:rPr lang="en-US" altLang="zh-CN" b="0" i="0" dirty="0">
                <a:solidFill>
                  <a:srgbClr val="1F2328"/>
                </a:solidFill>
                <a:effectLst/>
                <a:latin typeface="-apple-system"/>
              </a:rPr>
              <a:t>-1 </a:t>
            </a:r>
            <a:r>
              <a:rPr lang="zh-CN" altLang="en-US" b="0" i="0" dirty="0">
                <a:solidFill>
                  <a:srgbClr val="1F2328"/>
                </a:solidFill>
                <a:effectLst/>
                <a:latin typeface="-apple-system"/>
              </a:rPr>
              <a:t>和 </a:t>
            </a:r>
            <a:r>
              <a:rPr lang="en-US" altLang="zh-CN" b="0" i="0" dirty="0">
                <a:solidFill>
                  <a:srgbClr val="1F2328"/>
                </a:solidFill>
                <a:effectLst/>
                <a:latin typeface="-apple-system"/>
              </a:rPr>
              <a:t>1 </a:t>
            </a:r>
            <a:r>
              <a:rPr lang="zh-CN" altLang="en-US" b="0" i="0" dirty="0">
                <a:solidFill>
                  <a:srgbClr val="1F2328"/>
                </a:solidFill>
                <a:effectLst/>
                <a:latin typeface="-apple-system"/>
              </a:rPr>
              <a:t>之间随机选择。</a:t>
            </a:r>
          </a:p>
        </p:txBody>
      </p:sp>
      <p:sp>
        <p:nvSpPr>
          <p:cNvPr id="17" name="文本框 16">
            <a:extLst>
              <a:ext uri="{FF2B5EF4-FFF2-40B4-BE49-F238E27FC236}">
                <a16:creationId xmlns:a16="http://schemas.microsoft.com/office/drawing/2014/main" id="{D704848F-EEB6-3437-BF00-B7A66BD3BA0E}"/>
              </a:ext>
            </a:extLst>
          </p:cNvPr>
          <p:cNvSpPr txBox="1"/>
          <p:nvPr/>
        </p:nvSpPr>
        <p:spPr>
          <a:xfrm>
            <a:off x="669923" y="5478462"/>
            <a:ext cx="8601323" cy="369332"/>
          </a:xfrm>
          <a:prstGeom prst="rect">
            <a:avLst/>
          </a:prstGeom>
          <a:noFill/>
        </p:spPr>
        <p:txBody>
          <a:bodyPr wrap="square">
            <a:spAutoFit/>
          </a:bodyPr>
          <a:lstStyle/>
          <a:p>
            <a:pPr algn="l"/>
            <a:r>
              <a:rPr lang="en-US" altLang="zh-CN" b="0" i="0" dirty="0">
                <a:solidFill>
                  <a:srgbClr val="1F2328"/>
                </a:solidFill>
                <a:effectLst/>
                <a:latin typeface="-apple-system"/>
              </a:rPr>
              <a:t>2.</a:t>
            </a:r>
            <a:r>
              <a:rPr lang="zh-CN" altLang="en-US" b="0" i="0" dirty="0">
                <a:solidFill>
                  <a:srgbClr val="1F2328"/>
                </a:solidFill>
                <a:effectLst/>
                <a:latin typeface="-apple-system"/>
              </a:rPr>
              <a:t>将 </a:t>
            </a:r>
            <a:r>
              <a:rPr lang="en-US" altLang="zh-CN" b="0" i="0" dirty="0">
                <a:solidFill>
                  <a:srgbClr val="1F2328"/>
                </a:solidFill>
                <a:effectLst/>
                <a:latin typeface="-apple-system"/>
              </a:rPr>
              <a:t>X </a:t>
            </a:r>
            <a:r>
              <a:rPr lang="zh-CN" altLang="en-US" b="0" i="0" dirty="0">
                <a:solidFill>
                  <a:srgbClr val="1F2328"/>
                </a:solidFill>
                <a:effectLst/>
                <a:latin typeface="-apple-system"/>
              </a:rPr>
              <a:t>与 </a:t>
            </a:r>
            <a:r>
              <a:rPr lang="en-US" altLang="zh-CN" b="0" i="0" dirty="0">
                <a:solidFill>
                  <a:srgbClr val="1F2328"/>
                </a:solidFill>
                <a:effectLst/>
                <a:latin typeface="-apple-system"/>
              </a:rPr>
              <a:t>M </a:t>
            </a:r>
            <a:r>
              <a:rPr lang="zh-CN" altLang="en-US" b="0" i="0" dirty="0">
                <a:solidFill>
                  <a:srgbClr val="1F2328"/>
                </a:solidFill>
                <a:effectLst/>
                <a:latin typeface="-apple-system"/>
              </a:rPr>
              <a:t>相乘，得到新的低维数据集 </a:t>
            </a:r>
            <a:r>
              <a:rPr lang="en-US" altLang="zh-CN" b="0" i="0" dirty="0">
                <a:solidFill>
                  <a:srgbClr val="1F2328"/>
                </a:solidFill>
                <a:effectLst/>
                <a:latin typeface="-apple-system"/>
              </a:rPr>
              <a:t>X′</a:t>
            </a:r>
            <a:r>
              <a:rPr lang="zh-CN" altLang="en-US" b="0" i="0" dirty="0">
                <a:solidFill>
                  <a:srgbClr val="1F2328"/>
                </a:solidFill>
                <a:effectLst/>
                <a:latin typeface="-apple-system"/>
              </a:rPr>
              <a:t>，其大小为 </a:t>
            </a:r>
            <a:r>
              <a:rPr lang="en-US" altLang="zh-CN" b="0" i="0" dirty="0">
                <a:solidFill>
                  <a:srgbClr val="1F2328"/>
                </a:solidFill>
                <a:effectLst/>
                <a:latin typeface="-apple-system"/>
              </a:rPr>
              <a:t>N × D</a:t>
            </a:r>
            <a:r>
              <a:rPr lang="en-US" altLang="zh-CN" b="0" i="0" baseline="-25000" dirty="0">
                <a:solidFill>
                  <a:srgbClr val="1F2328"/>
                </a:solidFill>
                <a:effectLst/>
                <a:latin typeface="-apple-system"/>
              </a:rPr>
              <a:t>1</a:t>
            </a:r>
            <a:r>
              <a:rPr lang="zh-CN" altLang="en-US" b="0" i="0" dirty="0">
                <a:solidFill>
                  <a:srgbClr val="1F2328"/>
                </a:solidFill>
                <a:effectLst/>
                <a:latin typeface="-apple-system"/>
              </a:rPr>
              <a:t>。</a:t>
            </a:r>
          </a:p>
        </p:txBody>
      </p:sp>
      <p:sp>
        <p:nvSpPr>
          <p:cNvPr id="18" name="矩形: 圆角 17">
            <a:extLst>
              <a:ext uri="{FF2B5EF4-FFF2-40B4-BE49-F238E27FC236}">
                <a16:creationId xmlns:a16="http://schemas.microsoft.com/office/drawing/2014/main" id="{3B1B3553-1B3E-85A0-2974-B89B86E960E1}"/>
              </a:ext>
            </a:extLst>
          </p:cNvPr>
          <p:cNvSpPr/>
          <p:nvPr/>
        </p:nvSpPr>
        <p:spPr>
          <a:xfrm>
            <a:off x="9390516" y="4389136"/>
            <a:ext cx="1749949"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均匀分布</a:t>
            </a:r>
            <a:endParaRPr lang="en-US" altLang="zh-CN" dirty="0"/>
          </a:p>
          <a:p>
            <a:pPr algn="ctr"/>
            <a:r>
              <a:rPr lang="zh-CN" altLang="en-US" dirty="0"/>
              <a:t>或</a:t>
            </a:r>
            <a:endParaRPr lang="en-US" altLang="zh-CN" dirty="0"/>
          </a:p>
          <a:p>
            <a:pPr algn="ctr"/>
            <a:r>
              <a:rPr lang="zh-CN" altLang="en-US" dirty="0"/>
              <a:t>高斯分布</a:t>
            </a:r>
          </a:p>
        </p:txBody>
      </p:sp>
      <p:sp>
        <p:nvSpPr>
          <p:cNvPr id="6" name="矩形: 圆角 5">
            <a:extLst>
              <a:ext uri="{FF2B5EF4-FFF2-40B4-BE49-F238E27FC236}">
                <a16:creationId xmlns:a16="http://schemas.microsoft.com/office/drawing/2014/main" id="{EE425B6D-226A-ABAD-DC12-16E589213D39}"/>
              </a:ext>
            </a:extLst>
          </p:cNvPr>
          <p:cNvSpPr/>
          <p:nvPr/>
        </p:nvSpPr>
        <p:spPr>
          <a:xfrm>
            <a:off x="574459" y="479910"/>
            <a:ext cx="10850563" cy="54175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对大多数程序和聚类任务来说，</a:t>
            </a:r>
            <a:r>
              <a:rPr lang="en-US" altLang="zh-CN" b="1" dirty="0"/>
              <a:t>15 </a:t>
            </a:r>
            <a:r>
              <a:rPr lang="zh-CN" altLang="en-US" b="1" dirty="0"/>
              <a:t>维通常是一个合适的选择</a:t>
            </a:r>
            <a:r>
              <a:rPr lang="zh-CN" altLang="en-US" dirty="0"/>
              <a:t>，既能保留足够的信息，又能降低计算复杂度：</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10" name="图片 9">
            <a:extLst>
              <a:ext uri="{FF2B5EF4-FFF2-40B4-BE49-F238E27FC236}">
                <a16:creationId xmlns:a16="http://schemas.microsoft.com/office/drawing/2014/main" id="{B7E12313-2D64-BA4F-D175-E860F0B50E84}"/>
              </a:ext>
            </a:extLst>
          </p:cNvPr>
          <p:cNvPicPr>
            <a:picLocks noChangeAspect="1"/>
          </p:cNvPicPr>
          <p:nvPr/>
        </p:nvPicPr>
        <p:blipFill>
          <a:blip r:embed="rId2"/>
          <a:stretch>
            <a:fillRect/>
          </a:stretch>
        </p:blipFill>
        <p:spPr>
          <a:xfrm>
            <a:off x="4836451" y="1383900"/>
            <a:ext cx="4324715" cy="3334720"/>
          </a:xfrm>
          <a:prstGeom prst="rect">
            <a:avLst/>
          </a:prstGeom>
        </p:spPr>
      </p:pic>
      <p:sp>
        <p:nvSpPr>
          <p:cNvPr id="12" name="文本框 11">
            <a:extLst>
              <a:ext uri="{FF2B5EF4-FFF2-40B4-BE49-F238E27FC236}">
                <a16:creationId xmlns:a16="http://schemas.microsoft.com/office/drawing/2014/main" id="{AE0E7C92-0758-8440-58E0-C867DA83F4DC}"/>
              </a:ext>
            </a:extLst>
          </p:cNvPr>
          <p:cNvSpPr txBox="1"/>
          <p:nvPr/>
        </p:nvSpPr>
        <p:spPr>
          <a:xfrm>
            <a:off x="946602" y="4807305"/>
            <a:ext cx="9966960" cy="923330"/>
          </a:xfrm>
          <a:prstGeom prst="rect">
            <a:avLst/>
          </a:prstGeom>
          <a:noFill/>
        </p:spPr>
        <p:txBody>
          <a:bodyPr wrap="square" rtlCol="0">
            <a:spAutoFit/>
          </a:bodyPr>
          <a:lstStyle/>
          <a:p>
            <a:r>
              <a:rPr lang="zh-CN" altLang="en-US" dirty="0">
                <a:solidFill>
                  <a:schemeClr val="bg1"/>
                </a:solidFill>
              </a:rPr>
              <a:t>结果表明，当降维后的维度数过低（如最低点为 </a:t>
            </a:r>
            <a:r>
              <a:rPr lang="en-US" altLang="zh-CN" dirty="0">
                <a:solidFill>
                  <a:schemeClr val="bg1"/>
                </a:solidFill>
              </a:rPr>
              <a:t>2 </a:t>
            </a:r>
            <a:r>
              <a:rPr lang="zh-CN" altLang="en-US" dirty="0">
                <a:solidFill>
                  <a:schemeClr val="bg1"/>
                </a:solidFill>
              </a:rPr>
              <a:t>维）时，原始的真实聚类被压缩到了一起，导致算法无法找到足够多的聚类。而当维度数增加到 </a:t>
            </a:r>
            <a:r>
              <a:rPr lang="en-US" altLang="zh-CN" dirty="0">
                <a:solidFill>
                  <a:schemeClr val="bg1"/>
                </a:solidFill>
              </a:rPr>
              <a:t>15 </a:t>
            </a:r>
            <a:r>
              <a:rPr lang="zh-CN" altLang="en-US" dirty="0">
                <a:solidFill>
                  <a:schemeClr val="bg1"/>
                </a:solidFill>
              </a:rPr>
              <a:t>时，这种压缩效应基本消失。</a:t>
            </a:r>
            <a:endParaRPr lang="en-US" altLang="zh-CN" dirty="0">
              <a:solidFill>
                <a:schemeClr val="bg1"/>
              </a:solidFill>
            </a:endParaRPr>
          </a:p>
          <a:p>
            <a:endParaRPr lang="zh-CN" altLang="en-US" dirty="0"/>
          </a:p>
        </p:txBody>
      </p:sp>
      <p:sp>
        <p:nvSpPr>
          <p:cNvPr id="14" name="文本框 13">
            <a:extLst>
              <a:ext uri="{FF2B5EF4-FFF2-40B4-BE49-F238E27FC236}">
                <a16:creationId xmlns:a16="http://schemas.microsoft.com/office/drawing/2014/main" id="{FCC871B8-4ECB-B06C-E6CA-BA4CD482257C}"/>
              </a:ext>
            </a:extLst>
          </p:cNvPr>
          <p:cNvSpPr txBox="1"/>
          <p:nvPr/>
        </p:nvSpPr>
        <p:spPr>
          <a:xfrm>
            <a:off x="860729" y="1851660"/>
            <a:ext cx="3520771" cy="1754326"/>
          </a:xfrm>
          <a:prstGeom prst="rect">
            <a:avLst/>
          </a:prstGeom>
          <a:noFill/>
        </p:spPr>
        <p:txBody>
          <a:bodyPr wrap="square" rtlCol="0">
            <a:spAutoFit/>
          </a:bodyPr>
          <a:lstStyle/>
          <a:p>
            <a:r>
              <a:rPr lang="zh-CN" altLang="en-US" dirty="0">
                <a:solidFill>
                  <a:schemeClr val="bg1"/>
                </a:solidFill>
              </a:rPr>
              <a:t>纵轴：降到</a:t>
            </a:r>
            <a:r>
              <a:rPr lang="en-US" altLang="zh-CN" dirty="0">
                <a:solidFill>
                  <a:schemeClr val="bg1"/>
                </a:solidFill>
              </a:rPr>
              <a:t>X</a:t>
            </a:r>
            <a:r>
              <a:rPr lang="zh-CN" altLang="en-US" dirty="0">
                <a:solidFill>
                  <a:schemeClr val="bg1"/>
                </a:solidFill>
              </a:rPr>
              <a:t>维后获得的最大</a:t>
            </a:r>
            <a:r>
              <a:rPr lang="en-US" altLang="zh-CN" dirty="0">
                <a:solidFill>
                  <a:schemeClr val="bg1"/>
                </a:solidFill>
              </a:rPr>
              <a:t>BIC</a:t>
            </a:r>
            <a:r>
              <a:rPr lang="zh-CN" altLang="en-US" dirty="0">
                <a:solidFill>
                  <a:schemeClr val="bg1"/>
                </a:solidFill>
              </a:rPr>
              <a:t>分数对应的</a:t>
            </a:r>
            <a:r>
              <a:rPr lang="en-US" altLang="zh-CN" dirty="0">
                <a:solidFill>
                  <a:schemeClr val="bg1"/>
                </a:solidFill>
              </a:rPr>
              <a:t>K</a:t>
            </a:r>
            <a:r>
              <a:rPr lang="zh-CN" altLang="en-US" dirty="0">
                <a:solidFill>
                  <a:schemeClr val="bg1"/>
                </a:solidFill>
              </a:rPr>
              <a:t>与未降维获得的最大</a:t>
            </a:r>
            <a:r>
              <a:rPr lang="en-US" altLang="zh-CN" dirty="0">
                <a:solidFill>
                  <a:schemeClr val="bg1"/>
                </a:solidFill>
              </a:rPr>
              <a:t>BIC</a:t>
            </a:r>
            <a:r>
              <a:rPr lang="zh-CN" altLang="en-US" dirty="0">
                <a:solidFill>
                  <a:schemeClr val="bg1"/>
                </a:solidFill>
              </a:rPr>
              <a:t>对应的</a:t>
            </a:r>
            <a:r>
              <a:rPr lang="en-US" altLang="zh-CN" dirty="0">
                <a:solidFill>
                  <a:schemeClr val="bg1"/>
                </a:solidFill>
              </a:rPr>
              <a:t>K</a:t>
            </a:r>
            <a:r>
              <a:rPr lang="zh-CN" altLang="en-US" dirty="0">
                <a:solidFill>
                  <a:schemeClr val="bg1"/>
                </a:solidFill>
              </a:rPr>
              <a:t>进行比较</a:t>
            </a:r>
            <a:endParaRPr lang="en-US" altLang="zh-CN" dirty="0">
              <a:solidFill>
                <a:schemeClr val="bg1"/>
              </a:solidFill>
            </a:endParaRPr>
          </a:p>
          <a:p>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横轴：降维后的维度</a:t>
            </a:r>
          </a:p>
        </p:txBody>
      </p:sp>
    </p:spTree>
    <p:extLst>
      <p:ext uri="{BB962C8B-B14F-4D97-AF65-F5344CB8AC3E}">
        <p14:creationId xmlns:p14="http://schemas.microsoft.com/office/powerpoint/2010/main" val="96861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P spid="17" grpId="0"/>
      <p:bldP spid="18" grpId="0" animBg="1"/>
      <p:bldP spid="6" grpId="0" animBg="1"/>
      <p:bldP spid="12"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3994A1-FE70-28D4-3A7F-ADBC3E3D6C54}"/>
              </a:ext>
            </a:extLst>
          </p:cNvPr>
          <p:cNvSpPr>
            <a:spLocks noGrp="1"/>
          </p:cNvSpPr>
          <p:nvPr>
            <p:ph type="title"/>
          </p:nvPr>
        </p:nvSpPr>
        <p:spPr/>
        <p:txBody>
          <a:bodyPr/>
          <a:lstStyle/>
          <a:p>
            <a:r>
              <a:rPr lang="zh-CN" altLang="en-US" dirty="0"/>
              <a:t>三</a:t>
            </a:r>
            <a:r>
              <a:rPr lang="en-US" altLang="zh-CN" dirty="0"/>
              <a:t>.</a:t>
            </a:r>
            <a:r>
              <a:rPr lang="zh-CN" altLang="en-US" dirty="0"/>
              <a:t>选择模拟点：</a:t>
            </a:r>
          </a:p>
        </p:txBody>
      </p:sp>
      <p:sp>
        <p:nvSpPr>
          <p:cNvPr id="3" name="页脚占位符 2">
            <a:extLst>
              <a:ext uri="{FF2B5EF4-FFF2-40B4-BE49-F238E27FC236}">
                <a16:creationId xmlns:a16="http://schemas.microsoft.com/office/drawing/2014/main" id="{36B055B7-67F1-4EC9-7B18-1F0478CC9E8A}"/>
              </a:ext>
            </a:extLst>
          </p:cNvPr>
          <p:cNvSpPr>
            <a:spLocks noGrp="1"/>
          </p:cNvSpPr>
          <p:nvPr>
            <p:ph type="ftr" sz="quarter" idx="11"/>
          </p:nvPr>
        </p:nvSpPr>
        <p:spPr/>
        <p:txBody>
          <a:bodyPr/>
          <a:lstStyle/>
          <a:p>
            <a:r>
              <a:rPr lang="en-US" altLang="zh-CN"/>
              <a:t>OfficePLUS</a:t>
            </a:r>
            <a:endParaRPr lang="zh-CN" altLang="en-US" dirty="0"/>
          </a:p>
        </p:txBody>
      </p:sp>
      <p:sp>
        <p:nvSpPr>
          <p:cNvPr id="4" name="灯片编号占位符 3">
            <a:extLst>
              <a:ext uri="{FF2B5EF4-FFF2-40B4-BE49-F238E27FC236}">
                <a16:creationId xmlns:a16="http://schemas.microsoft.com/office/drawing/2014/main" id="{B8B8CB9D-6B67-2785-511E-BA38CCF440CE}"/>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5" name="文本框 4">
            <a:extLst>
              <a:ext uri="{FF2B5EF4-FFF2-40B4-BE49-F238E27FC236}">
                <a16:creationId xmlns:a16="http://schemas.microsoft.com/office/drawing/2014/main" id="{73F93863-EE80-6C78-9CA2-5179C394DB78}"/>
              </a:ext>
            </a:extLst>
          </p:cNvPr>
          <p:cNvSpPr txBox="1"/>
          <p:nvPr/>
        </p:nvSpPr>
        <p:spPr>
          <a:xfrm>
            <a:off x="621664" y="1394460"/>
            <a:ext cx="10111740" cy="646331"/>
          </a:xfrm>
          <a:prstGeom prst="rect">
            <a:avLst/>
          </a:prstGeom>
          <a:noFill/>
        </p:spPr>
        <p:txBody>
          <a:bodyPr wrap="square" rtlCol="0">
            <a:spAutoFit/>
          </a:bodyPr>
          <a:lstStyle/>
          <a:p>
            <a:r>
              <a:rPr lang="zh-CN" altLang="en-US" dirty="0"/>
              <a:t>在完成聚类后，我们需要选取每个聚类的代表片段</a:t>
            </a:r>
            <a:r>
              <a:rPr lang="en-US" altLang="zh-CN" dirty="0"/>
              <a:t>(</a:t>
            </a:r>
            <a:r>
              <a:rPr lang="zh-CN" altLang="en-US" dirty="0"/>
              <a:t>模拟点</a:t>
            </a:r>
            <a:r>
              <a:rPr lang="en-US" altLang="zh-CN" dirty="0"/>
              <a:t>)</a:t>
            </a:r>
            <a:r>
              <a:rPr lang="zh-CN" altLang="en-US" dirty="0"/>
              <a:t>进行性能评估。通过对片段性能较高进行加权计算，以此得到整体性能评估的结果。</a:t>
            </a:r>
          </a:p>
        </p:txBody>
      </p:sp>
      <p:sp>
        <p:nvSpPr>
          <p:cNvPr id="6" name="文本框 5">
            <a:extLst>
              <a:ext uri="{FF2B5EF4-FFF2-40B4-BE49-F238E27FC236}">
                <a16:creationId xmlns:a16="http://schemas.microsoft.com/office/drawing/2014/main" id="{BF0E90CB-D962-B3C6-5338-29F4F91A70B8}"/>
              </a:ext>
            </a:extLst>
          </p:cNvPr>
          <p:cNvSpPr txBox="1"/>
          <p:nvPr/>
        </p:nvSpPr>
        <p:spPr>
          <a:xfrm>
            <a:off x="621664" y="2540715"/>
            <a:ext cx="2118360" cy="369332"/>
          </a:xfrm>
          <a:prstGeom prst="rect">
            <a:avLst/>
          </a:prstGeom>
          <a:noFill/>
        </p:spPr>
        <p:txBody>
          <a:bodyPr wrap="square" rtlCol="0">
            <a:spAutoFit/>
          </a:bodyPr>
          <a:lstStyle/>
          <a:p>
            <a:r>
              <a:rPr lang="zh-CN" altLang="en-US" b="1" dirty="0"/>
              <a:t>选择算法：</a:t>
            </a:r>
          </a:p>
        </p:txBody>
      </p:sp>
      <p:sp>
        <p:nvSpPr>
          <p:cNvPr id="7" name="文本框 6">
            <a:extLst>
              <a:ext uri="{FF2B5EF4-FFF2-40B4-BE49-F238E27FC236}">
                <a16:creationId xmlns:a16="http://schemas.microsoft.com/office/drawing/2014/main" id="{F60A2CB9-9AE7-291B-B41C-A0B8DDD909E6}"/>
              </a:ext>
            </a:extLst>
          </p:cNvPr>
          <p:cNvSpPr txBox="1"/>
          <p:nvPr/>
        </p:nvSpPr>
        <p:spPr>
          <a:xfrm>
            <a:off x="621664" y="3225305"/>
            <a:ext cx="9490076" cy="646331"/>
          </a:xfrm>
          <a:prstGeom prst="rect">
            <a:avLst/>
          </a:prstGeom>
          <a:noFill/>
        </p:spPr>
        <p:txBody>
          <a:bodyPr wrap="square" rtlCol="0">
            <a:spAutoFit/>
          </a:bodyPr>
          <a:lstStyle/>
          <a:p>
            <a:r>
              <a:rPr lang="en-US" altLang="zh-CN" dirty="0"/>
              <a:t>1. </a:t>
            </a:r>
            <a:r>
              <a:rPr lang="zh-CN" altLang="en-US" dirty="0"/>
              <a:t>质心法：取每个聚类中片段的几何中心，也就是质心作为模拟点。</a:t>
            </a:r>
            <a:r>
              <a:rPr lang="zh-CN" altLang="en-US" b="0" i="0" dirty="0">
                <a:solidFill>
                  <a:srgbClr val="1F2328"/>
                </a:solidFill>
                <a:effectLst/>
                <a:latin typeface="-apple-system"/>
              </a:rPr>
              <a:t>质心本质上是通过计算聚类内所有点的平均值来形成的，因此它能够较好地代表该聚类的整体行为。</a:t>
            </a:r>
            <a:endParaRPr lang="zh-CN" altLang="en-US" dirty="0"/>
          </a:p>
        </p:txBody>
      </p:sp>
      <p:sp>
        <p:nvSpPr>
          <p:cNvPr id="9" name="文本框 8">
            <a:extLst>
              <a:ext uri="{FF2B5EF4-FFF2-40B4-BE49-F238E27FC236}">
                <a16:creationId xmlns:a16="http://schemas.microsoft.com/office/drawing/2014/main" id="{E9DB8E0E-7792-798F-6BE8-39769171394F}"/>
              </a:ext>
            </a:extLst>
          </p:cNvPr>
          <p:cNvSpPr txBox="1"/>
          <p:nvPr/>
        </p:nvSpPr>
        <p:spPr>
          <a:xfrm>
            <a:off x="645794" y="4094561"/>
            <a:ext cx="9441816" cy="923330"/>
          </a:xfrm>
          <a:prstGeom prst="rect">
            <a:avLst/>
          </a:prstGeom>
          <a:noFill/>
        </p:spPr>
        <p:txBody>
          <a:bodyPr wrap="square">
            <a:spAutoFit/>
          </a:bodyPr>
          <a:lstStyle/>
          <a:p>
            <a:r>
              <a:rPr lang="en-US" altLang="zh-CN" dirty="0"/>
              <a:t>2. </a:t>
            </a:r>
            <a:r>
              <a:rPr lang="zh-CN" altLang="en-US" dirty="0"/>
              <a:t>最短距离法：</a:t>
            </a:r>
            <a:r>
              <a:rPr lang="zh-CN" altLang="en-US" b="0" i="0" dirty="0">
                <a:solidFill>
                  <a:srgbClr val="1F2328"/>
                </a:solidFill>
                <a:effectLst/>
                <a:latin typeface="-apple-system"/>
              </a:rPr>
              <a:t>通过计算聚类内每个 </a:t>
            </a:r>
            <a:r>
              <a:rPr lang="en-US" altLang="zh-CN" b="0" i="0" dirty="0">
                <a:solidFill>
                  <a:srgbClr val="1F2328"/>
                </a:solidFill>
                <a:effectLst/>
                <a:latin typeface="-apple-system"/>
              </a:rPr>
              <a:t>BBV </a:t>
            </a:r>
            <a:r>
              <a:rPr lang="zh-CN" altLang="en-US" b="0" i="0" dirty="0">
                <a:solidFill>
                  <a:srgbClr val="1F2328"/>
                </a:solidFill>
                <a:effectLst/>
                <a:latin typeface="-apple-system"/>
              </a:rPr>
              <a:t>与聚类质心之间的距离（例如欧几里得距离或曼哈顿距离），然后选择 距离质心最小的 </a:t>
            </a:r>
            <a:r>
              <a:rPr lang="en-US" altLang="zh-CN" b="0" i="0" dirty="0">
                <a:solidFill>
                  <a:srgbClr val="1F2328"/>
                </a:solidFill>
                <a:effectLst/>
                <a:latin typeface="-apple-system"/>
              </a:rPr>
              <a:t>BBV </a:t>
            </a:r>
            <a:r>
              <a:rPr lang="zh-CN" altLang="en-US" b="0" i="0" dirty="0">
                <a:solidFill>
                  <a:srgbClr val="1F2328"/>
                </a:solidFill>
                <a:effectLst/>
                <a:latin typeface="-apple-system"/>
              </a:rPr>
              <a:t>作为模拟点。这个方法本质上是选择最接近聚类中心的一个数据点来代表该聚类。</a:t>
            </a:r>
            <a:endParaRPr lang="zh-CN" altLang="en-US" dirty="0"/>
          </a:p>
        </p:txBody>
      </p:sp>
      <p:sp>
        <p:nvSpPr>
          <p:cNvPr id="11" name="文本框 10">
            <a:extLst>
              <a:ext uri="{FF2B5EF4-FFF2-40B4-BE49-F238E27FC236}">
                <a16:creationId xmlns:a16="http://schemas.microsoft.com/office/drawing/2014/main" id="{A6BCEE7C-A846-1ABC-4630-17B64D374512}"/>
              </a:ext>
            </a:extLst>
          </p:cNvPr>
          <p:cNvSpPr txBox="1"/>
          <p:nvPr/>
        </p:nvSpPr>
        <p:spPr>
          <a:xfrm>
            <a:off x="669288" y="5178070"/>
            <a:ext cx="9442452" cy="646331"/>
          </a:xfrm>
          <a:prstGeom prst="rect">
            <a:avLst/>
          </a:prstGeom>
          <a:noFill/>
        </p:spPr>
        <p:txBody>
          <a:bodyPr wrap="square">
            <a:spAutoFit/>
          </a:bodyPr>
          <a:lstStyle/>
          <a:p>
            <a:pPr algn="l"/>
            <a:r>
              <a:rPr lang="en-US" altLang="zh-CN" dirty="0"/>
              <a:t>3.</a:t>
            </a:r>
            <a:r>
              <a:rPr lang="zh-CN" altLang="en-US" dirty="0"/>
              <a:t>基于分布的采样方法：通过统计聚类簇内的样本分布特征（如均值、方差或协方差矩阵），然后从该分布中采样新的数据点。这种方法能够生成更符合簇内真实数据特征的模拟点。</a:t>
            </a:r>
          </a:p>
        </p:txBody>
      </p:sp>
    </p:spTree>
    <p:extLst>
      <p:ext uri="{BB962C8B-B14F-4D97-AF65-F5344CB8AC3E}">
        <p14:creationId xmlns:p14="http://schemas.microsoft.com/office/powerpoint/2010/main" val="939398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61BBB7EB-1A25-E659-DC53-FB82500C3E10}"/>
              </a:ext>
            </a:extLst>
          </p:cNvPr>
          <p:cNvPicPr>
            <a:picLocks noChangeAspect="1"/>
          </p:cNvPicPr>
          <p:nvPr/>
        </p:nvPicPr>
        <p:blipFill>
          <a:blip r:embed="rId2"/>
          <a:stretch>
            <a:fillRect/>
          </a:stretch>
        </p:blipFill>
        <p:spPr>
          <a:xfrm>
            <a:off x="976589" y="3842995"/>
            <a:ext cx="1938337" cy="1721700"/>
          </a:xfrm>
          <a:prstGeom prst="rect">
            <a:avLst/>
          </a:prstGeom>
          <a:ln>
            <a:solidFill>
              <a:schemeClr val="tx1"/>
            </a:solidFill>
          </a:ln>
        </p:spPr>
      </p:pic>
      <p:sp>
        <p:nvSpPr>
          <p:cNvPr id="2" name="标题 1">
            <a:extLst>
              <a:ext uri="{FF2B5EF4-FFF2-40B4-BE49-F238E27FC236}">
                <a16:creationId xmlns:a16="http://schemas.microsoft.com/office/drawing/2014/main" id="{ADCFF2A1-AD5B-01D5-691E-E0F30A5A620C}"/>
              </a:ext>
            </a:extLst>
          </p:cNvPr>
          <p:cNvSpPr>
            <a:spLocks noGrp="1"/>
          </p:cNvSpPr>
          <p:nvPr>
            <p:ph type="title"/>
          </p:nvPr>
        </p:nvSpPr>
        <p:spPr/>
        <p:txBody>
          <a:bodyPr/>
          <a:lstStyle/>
          <a:p>
            <a:r>
              <a:rPr lang="zh-CN" altLang="en-US" dirty="0"/>
              <a:t>质心法：</a:t>
            </a:r>
          </a:p>
        </p:txBody>
      </p:sp>
      <p:sp>
        <p:nvSpPr>
          <p:cNvPr id="3" name="页脚占位符 2">
            <a:extLst>
              <a:ext uri="{FF2B5EF4-FFF2-40B4-BE49-F238E27FC236}">
                <a16:creationId xmlns:a16="http://schemas.microsoft.com/office/drawing/2014/main" id="{1A66BCAF-2612-0899-2F40-B81BE3DCE133}"/>
              </a:ext>
            </a:extLst>
          </p:cNvPr>
          <p:cNvSpPr>
            <a:spLocks noGrp="1"/>
          </p:cNvSpPr>
          <p:nvPr>
            <p:ph type="ftr" sz="quarter" idx="11"/>
          </p:nvPr>
        </p:nvSpPr>
        <p:spPr/>
        <p:txBody>
          <a:bodyPr/>
          <a:lstStyle/>
          <a:p>
            <a:r>
              <a:rPr lang="en-US" altLang="zh-CN"/>
              <a:t>OfficePLUS</a:t>
            </a:r>
            <a:endParaRPr lang="zh-CN" altLang="en-US" dirty="0"/>
          </a:p>
        </p:txBody>
      </p:sp>
      <p:sp>
        <p:nvSpPr>
          <p:cNvPr id="4" name="灯片编号占位符 3">
            <a:extLst>
              <a:ext uri="{FF2B5EF4-FFF2-40B4-BE49-F238E27FC236}">
                <a16:creationId xmlns:a16="http://schemas.microsoft.com/office/drawing/2014/main" id="{D4854D9D-20F6-7ECA-5ACC-15414FD007BD}"/>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10" name="文本框 9">
            <a:extLst>
              <a:ext uri="{FF2B5EF4-FFF2-40B4-BE49-F238E27FC236}">
                <a16:creationId xmlns:a16="http://schemas.microsoft.com/office/drawing/2014/main" id="{D61DE3E9-22CA-D149-0887-D355C83528A6}"/>
              </a:ext>
            </a:extLst>
          </p:cNvPr>
          <p:cNvSpPr txBox="1"/>
          <p:nvPr/>
        </p:nvSpPr>
        <p:spPr>
          <a:xfrm>
            <a:off x="669924" y="1334631"/>
            <a:ext cx="10352882" cy="1200329"/>
          </a:xfrm>
          <a:prstGeom prst="rect">
            <a:avLst/>
          </a:prstGeom>
          <a:noFill/>
        </p:spPr>
        <p:txBody>
          <a:bodyPr wrap="square">
            <a:spAutoFit/>
          </a:bodyPr>
          <a:lstStyle/>
          <a:p>
            <a:pPr algn="l"/>
            <a:r>
              <a:rPr lang="zh-CN" altLang="en-US" b="0" i="0" dirty="0">
                <a:solidFill>
                  <a:srgbClr val="1F2328"/>
                </a:solidFill>
                <a:effectLst/>
                <a:latin typeface="-apple-system"/>
              </a:rPr>
              <a:t>质心是聚类中所有点的平均表现，它能代表该簇内所有程序区间的“典型行为”。由于聚类的目的是将具有相似行为的程序区间分为同一簇，因此簇的质心通常能够较好地表示该簇内所有点的整体特征。</a:t>
            </a:r>
          </a:p>
          <a:p>
            <a:pPr algn="l"/>
            <a:r>
              <a:rPr lang="zh-CN" altLang="en-US" b="0" i="0" dirty="0">
                <a:solidFill>
                  <a:srgbClr val="1F2328"/>
                </a:solidFill>
                <a:effectLst/>
                <a:latin typeface="-apple-system"/>
              </a:rPr>
              <a:t>质心法是一个 全局视角，选择质心作为模拟点时，它能够捕捉到整个簇内的平均行为，避免过度依赖个别极端的程序区间。</a:t>
            </a:r>
          </a:p>
        </p:txBody>
      </p:sp>
      <p:sp>
        <p:nvSpPr>
          <p:cNvPr id="12" name="文本框 11">
            <a:extLst>
              <a:ext uri="{FF2B5EF4-FFF2-40B4-BE49-F238E27FC236}">
                <a16:creationId xmlns:a16="http://schemas.microsoft.com/office/drawing/2014/main" id="{4C69CEE6-A93B-28E7-8930-C835337ECEE6}"/>
              </a:ext>
            </a:extLst>
          </p:cNvPr>
          <p:cNvSpPr txBox="1"/>
          <p:nvPr/>
        </p:nvSpPr>
        <p:spPr>
          <a:xfrm>
            <a:off x="669924" y="2520342"/>
            <a:ext cx="10352882" cy="1200329"/>
          </a:xfrm>
          <a:prstGeom prst="rect">
            <a:avLst/>
          </a:prstGeom>
          <a:noFill/>
        </p:spPr>
        <p:txBody>
          <a:bodyPr wrap="square">
            <a:spAutoFit/>
          </a:bodyPr>
          <a:lstStyle/>
          <a:p>
            <a:r>
              <a:rPr lang="zh-CN" altLang="en-US" b="1" i="0" dirty="0">
                <a:solidFill>
                  <a:srgbClr val="1F2328"/>
                </a:solidFill>
                <a:effectLst/>
                <a:latin typeface="-apple-system"/>
              </a:rPr>
              <a:t>优点</a:t>
            </a:r>
            <a:r>
              <a:rPr lang="zh-CN" altLang="en-US" b="0" i="0" dirty="0">
                <a:solidFill>
                  <a:srgbClr val="1F2328"/>
                </a:solidFill>
                <a:effectLst/>
                <a:latin typeface="-apple-system"/>
              </a:rPr>
              <a:t>：简单、直接，</a:t>
            </a:r>
            <a:r>
              <a:rPr lang="zh-CN" altLang="en-US" dirty="0">
                <a:solidFill>
                  <a:srgbClr val="1F2328"/>
                </a:solidFill>
                <a:latin typeface="-apple-system"/>
              </a:rPr>
              <a:t>生成迅速，</a:t>
            </a:r>
            <a:r>
              <a:rPr lang="zh-CN" altLang="en-US" b="0" i="0" dirty="0">
                <a:solidFill>
                  <a:srgbClr val="1F2328"/>
                </a:solidFill>
                <a:effectLst/>
                <a:latin typeface="-apple-system"/>
              </a:rPr>
              <a:t>能够捕捉到整个簇内的平均行为，如图</a:t>
            </a:r>
            <a:r>
              <a:rPr lang="en-US" altLang="zh-CN" b="0" i="0" dirty="0">
                <a:solidFill>
                  <a:srgbClr val="1F2328"/>
                </a:solidFill>
                <a:effectLst/>
                <a:latin typeface="-apple-system"/>
              </a:rPr>
              <a:t>A</a:t>
            </a:r>
            <a:r>
              <a:rPr lang="zh-CN" altLang="en-US" b="0" i="0" dirty="0">
                <a:solidFill>
                  <a:srgbClr val="1F2328"/>
                </a:solidFill>
                <a:effectLst/>
                <a:latin typeface="-apple-system"/>
              </a:rPr>
              <a:t>。 </a:t>
            </a:r>
            <a:endParaRPr lang="en-US" altLang="zh-CN" b="1" i="0" dirty="0">
              <a:solidFill>
                <a:srgbClr val="1F2328"/>
              </a:solidFill>
              <a:effectLst/>
              <a:latin typeface="-apple-system"/>
            </a:endParaRPr>
          </a:p>
          <a:p>
            <a:r>
              <a:rPr lang="zh-CN" altLang="en-US" b="1" i="0" dirty="0">
                <a:solidFill>
                  <a:srgbClr val="1F2328"/>
                </a:solidFill>
                <a:effectLst/>
                <a:latin typeface="-apple-system"/>
              </a:rPr>
              <a:t>缺点</a:t>
            </a:r>
            <a:r>
              <a:rPr lang="zh-CN" altLang="en-US" b="0" i="0" dirty="0">
                <a:solidFill>
                  <a:srgbClr val="1F2328"/>
                </a:solidFill>
                <a:effectLst/>
                <a:latin typeface="-apple-system"/>
              </a:rPr>
              <a:t>：不考虑簇内数据点的实际分布，因此生成的模拟点可能会偏离簇内实际分布，特别是当簇形状不规则时</a:t>
            </a:r>
            <a:r>
              <a:rPr lang="zh-CN" altLang="en-US" dirty="0">
                <a:solidFill>
                  <a:srgbClr val="1F2328"/>
                </a:solidFill>
                <a:latin typeface="-apple-system"/>
              </a:rPr>
              <a:t>，如图</a:t>
            </a:r>
            <a:r>
              <a:rPr lang="en-US" altLang="zh-CN" dirty="0">
                <a:solidFill>
                  <a:srgbClr val="1F2328"/>
                </a:solidFill>
                <a:latin typeface="-apple-system"/>
              </a:rPr>
              <a:t>B</a:t>
            </a:r>
            <a:r>
              <a:rPr lang="zh-CN" altLang="en-US" b="0" i="0" dirty="0">
                <a:solidFill>
                  <a:srgbClr val="1F2328"/>
                </a:solidFill>
                <a:effectLst/>
                <a:latin typeface="-apple-system"/>
              </a:rPr>
              <a:t>。</a:t>
            </a:r>
            <a:r>
              <a:rPr lang="zh-CN" altLang="en-US" dirty="0">
                <a:solidFill>
                  <a:srgbClr val="1F2328"/>
                </a:solidFill>
                <a:latin typeface="-apple-system"/>
              </a:rPr>
              <a:t>并且，找到的模拟点很大可能并不真实存在，也就是说没有一个真正的程序片段与其对应。</a:t>
            </a:r>
            <a:endParaRPr lang="zh-CN" altLang="en-US" dirty="0"/>
          </a:p>
        </p:txBody>
      </p:sp>
      <p:sp>
        <p:nvSpPr>
          <p:cNvPr id="15" name="文本框 14">
            <a:extLst>
              <a:ext uri="{FF2B5EF4-FFF2-40B4-BE49-F238E27FC236}">
                <a16:creationId xmlns:a16="http://schemas.microsoft.com/office/drawing/2014/main" id="{BED050CB-8121-6379-FE30-0C92A55F0BB4}"/>
              </a:ext>
            </a:extLst>
          </p:cNvPr>
          <p:cNvSpPr txBox="1"/>
          <p:nvPr/>
        </p:nvSpPr>
        <p:spPr>
          <a:xfrm>
            <a:off x="2307432" y="3993356"/>
            <a:ext cx="757237" cy="276999"/>
          </a:xfrm>
          <a:prstGeom prst="rect">
            <a:avLst/>
          </a:prstGeom>
          <a:noFill/>
        </p:spPr>
        <p:txBody>
          <a:bodyPr wrap="square" rtlCol="0">
            <a:spAutoFit/>
          </a:bodyPr>
          <a:lstStyle/>
          <a:p>
            <a:r>
              <a:rPr lang="zh-CN" altLang="en-US" sz="600" dirty="0"/>
              <a:t>黑色：</a:t>
            </a:r>
            <a:r>
              <a:rPr lang="en-US" altLang="zh-CN" sz="600" dirty="0"/>
              <a:t>BBV</a:t>
            </a:r>
          </a:p>
          <a:p>
            <a:r>
              <a:rPr lang="zh-CN" altLang="en-US" sz="600" dirty="0">
                <a:solidFill>
                  <a:srgbClr val="FF0000"/>
                </a:solidFill>
              </a:rPr>
              <a:t>红色：质心</a:t>
            </a:r>
          </a:p>
        </p:txBody>
      </p:sp>
      <p:sp>
        <p:nvSpPr>
          <p:cNvPr id="16" name="文本框 15">
            <a:extLst>
              <a:ext uri="{FF2B5EF4-FFF2-40B4-BE49-F238E27FC236}">
                <a16:creationId xmlns:a16="http://schemas.microsoft.com/office/drawing/2014/main" id="{823F8E4D-DDA7-5B81-FFF4-82799C8B948F}"/>
              </a:ext>
            </a:extLst>
          </p:cNvPr>
          <p:cNvSpPr txBox="1"/>
          <p:nvPr/>
        </p:nvSpPr>
        <p:spPr>
          <a:xfrm>
            <a:off x="1719263" y="5673358"/>
            <a:ext cx="466725" cy="276999"/>
          </a:xfrm>
          <a:prstGeom prst="rect">
            <a:avLst/>
          </a:prstGeom>
          <a:noFill/>
        </p:spPr>
        <p:txBody>
          <a:bodyPr wrap="square" rtlCol="0">
            <a:spAutoFit/>
          </a:bodyPr>
          <a:lstStyle/>
          <a:p>
            <a:r>
              <a:rPr lang="zh-CN" altLang="en-US" sz="1200" dirty="0"/>
              <a:t>图</a:t>
            </a:r>
            <a:r>
              <a:rPr lang="en-US" altLang="zh-CN" sz="1200" dirty="0"/>
              <a:t>A</a:t>
            </a:r>
            <a:endParaRPr lang="zh-CN" altLang="en-US" dirty="0"/>
          </a:p>
        </p:txBody>
      </p:sp>
      <p:pic>
        <p:nvPicPr>
          <p:cNvPr id="22" name="图片 21">
            <a:extLst>
              <a:ext uri="{FF2B5EF4-FFF2-40B4-BE49-F238E27FC236}">
                <a16:creationId xmlns:a16="http://schemas.microsoft.com/office/drawing/2014/main" id="{791EBB3E-BB56-30D4-6599-922CB0F53E70}"/>
              </a:ext>
            </a:extLst>
          </p:cNvPr>
          <p:cNvPicPr>
            <a:picLocks noChangeAspect="1"/>
          </p:cNvPicPr>
          <p:nvPr/>
        </p:nvPicPr>
        <p:blipFill>
          <a:blip r:embed="rId3"/>
          <a:stretch>
            <a:fillRect/>
          </a:stretch>
        </p:blipFill>
        <p:spPr>
          <a:xfrm>
            <a:off x="4081187" y="3831819"/>
            <a:ext cx="6627294" cy="1726800"/>
          </a:xfrm>
          <a:prstGeom prst="rect">
            <a:avLst/>
          </a:prstGeom>
          <a:ln>
            <a:solidFill>
              <a:schemeClr val="tx1"/>
            </a:solidFill>
          </a:ln>
        </p:spPr>
      </p:pic>
      <p:sp>
        <p:nvSpPr>
          <p:cNvPr id="25" name="文本框 24">
            <a:extLst>
              <a:ext uri="{FF2B5EF4-FFF2-40B4-BE49-F238E27FC236}">
                <a16:creationId xmlns:a16="http://schemas.microsoft.com/office/drawing/2014/main" id="{343D7CAA-F521-0CEA-E71B-406498780AA5}"/>
              </a:ext>
            </a:extLst>
          </p:cNvPr>
          <p:cNvSpPr txBox="1"/>
          <p:nvPr/>
        </p:nvSpPr>
        <p:spPr>
          <a:xfrm>
            <a:off x="7161471" y="5691634"/>
            <a:ext cx="466725" cy="276999"/>
          </a:xfrm>
          <a:prstGeom prst="rect">
            <a:avLst/>
          </a:prstGeom>
          <a:noFill/>
        </p:spPr>
        <p:txBody>
          <a:bodyPr wrap="square" rtlCol="0">
            <a:spAutoFit/>
          </a:bodyPr>
          <a:lstStyle/>
          <a:p>
            <a:r>
              <a:rPr lang="zh-CN" altLang="en-US" sz="1200" dirty="0"/>
              <a:t>图</a:t>
            </a:r>
            <a:r>
              <a:rPr lang="en-US" altLang="zh-CN" sz="1200" dirty="0"/>
              <a:t>B</a:t>
            </a:r>
            <a:endParaRPr lang="zh-CN" altLang="en-US" dirty="0"/>
          </a:p>
        </p:txBody>
      </p:sp>
      <p:sp>
        <p:nvSpPr>
          <p:cNvPr id="27" name="文本框 26">
            <a:extLst>
              <a:ext uri="{FF2B5EF4-FFF2-40B4-BE49-F238E27FC236}">
                <a16:creationId xmlns:a16="http://schemas.microsoft.com/office/drawing/2014/main" id="{31BC8FAB-7651-979A-3DC6-37AF3B2C396E}"/>
              </a:ext>
            </a:extLst>
          </p:cNvPr>
          <p:cNvSpPr txBox="1"/>
          <p:nvPr/>
        </p:nvSpPr>
        <p:spPr>
          <a:xfrm>
            <a:off x="10065543" y="3857623"/>
            <a:ext cx="757237" cy="276999"/>
          </a:xfrm>
          <a:prstGeom prst="rect">
            <a:avLst/>
          </a:prstGeom>
          <a:noFill/>
        </p:spPr>
        <p:txBody>
          <a:bodyPr wrap="square" rtlCol="0">
            <a:spAutoFit/>
          </a:bodyPr>
          <a:lstStyle/>
          <a:p>
            <a:r>
              <a:rPr lang="zh-CN" altLang="en-US" sz="600" dirty="0"/>
              <a:t>黑色：</a:t>
            </a:r>
            <a:r>
              <a:rPr lang="en-US" altLang="zh-CN" sz="600" dirty="0"/>
              <a:t>BBV</a:t>
            </a:r>
          </a:p>
          <a:p>
            <a:r>
              <a:rPr lang="zh-CN" altLang="en-US" sz="600" dirty="0">
                <a:solidFill>
                  <a:srgbClr val="FF0000"/>
                </a:solidFill>
              </a:rPr>
              <a:t>红色：质心</a:t>
            </a:r>
          </a:p>
        </p:txBody>
      </p:sp>
    </p:spTree>
    <p:extLst>
      <p:ext uri="{BB962C8B-B14F-4D97-AF65-F5344CB8AC3E}">
        <p14:creationId xmlns:p14="http://schemas.microsoft.com/office/powerpoint/2010/main" val="207869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8FBEC-AD3A-5C27-BBA8-73FE968FD004}"/>
              </a:ext>
            </a:extLst>
          </p:cNvPr>
          <p:cNvSpPr>
            <a:spLocks noGrp="1"/>
          </p:cNvSpPr>
          <p:nvPr>
            <p:ph type="title"/>
          </p:nvPr>
        </p:nvSpPr>
        <p:spPr/>
        <p:txBody>
          <a:bodyPr/>
          <a:lstStyle/>
          <a:p>
            <a:r>
              <a:rPr lang="zh-CN" altLang="en-US" dirty="0"/>
              <a:t>最短距离法：</a:t>
            </a:r>
          </a:p>
        </p:txBody>
      </p:sp>
      <p:sp>
        <p:nvSpPr>
          <p:cNvPr id="3" name="页脚占位符 2">
            <a:extLst>
              <a:ext uri="{FF2B5EF4-FFF2-40B4-BE49-F238E27FC236}">
                <a16:creationId xmlns:a16="http://schemas.microsoft.com/office/drawing/2014/main" id="{FDEABC34-56AA-D4A5-4F72-3A35993DE3F4}"/>
              </a:ext>
            </a:extLst>
          </p:cNvPr>
          <p:cNvSpPr>
            <a:spLocks noGrp="1"/>
          </p:cNvSpPr>
          <p:nvPr>
            <p:ph type="ftr" sz="quarter" idx="11"/>
          </p:nvPr>
        </p:nvSpPr>
        <p:spPr/>
        <p:txBody>
          <a:bodyPr/>
          <a:lstStyle/>
          <a:p>
            <a:r>
              <a:rPr lang="en-US" altLang="zh-CN"/>
              <a:t>OfficePLUS</a:t>
            </a:r>
            <a:endParaRPr lang="zh-CN" altLang="en-US" dirty="0"/>
          </a:p>
        </p:txBody>
      </p:sp>
      <p:sp>
        <p:nvSpPr>
          <p:cNvPr id="4" name="灯片编号占位符 3">
            <a:extLst>
              <a:ext uri="{FF2B5EF4-FFF2-40B4-BE49-F238E27FC236}">
                <a16:creationId xmlns:a16="http://schemas.microsoft.com/office/drawing/2014/main" id="{8433E91D-5B64-C669-97CB-5DDAF06478E4}"/>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6" name="文本框 5">
            <a:extLst>
              <a:ext uri="{FF2B5EF4-FFF2-40B4-BE49-F238E27FC236}">
                <a16:creationId xmlns:a16="http://schemas.microsoft.com/office/drawing/2014/main" id="{E52F5955-0A25-A6B7-AC77-20C4DC491B35}"/>
              </a:ext>
            </a:extLst>
          </p:cNvPr>
          <p:cNvSpPr txBox="1"/>
          <p:nvPr/>
        </p:nvSpPr>
        <p:spPr>
          <a:xfrm>
            <a:off x="669924" y="1397675"/>
            <a:ext cx="10577196" cy="923330"/>
          </a:xfrm>
          <a:prstGeom prst="rect">
            <a:avLst/>
          </a:prstGeom>
          <a:noFill/>
        </p:spPr>
        <p:txBody>
          <a:bodyPr wrap="square">
            <a:spAutoFit/>
          </a:bodyPr>
          <a:lstStyle/>
          <a:p>
            <a:pPr algn="l"/>
            <a:r>
              <a:rPr lang="zh-CN" altLang="en-US" b="0" i="0" dirty="0">
                <a:solidFill>
                  <a:srgbClr val="1F2328"/>
                </a:solidFill>
                <a:effectLst/>
                <a:latin typeface="-apple-system"/>
              </a:rPr>
              <a:t>有时，聚类的质心可能</a:t>
            </a:r>
            <a:r>
              <a:rPr lang="zh-CN" altLang="en-US" b="1" i="0" dirty="0">
                <a:solidFill>
                  <a:srgbClr val="1F2328"/>
                </a:solidFill>
                <a:effectLst/>
                <a:latin typeface="-apple-system"/>
              </a:rPr>
              <a:t>由于簇内数据分布的不均匀而偏离某些具有代表性的执行区间，特别是当簇内的点表现出较大差异</a:t>
            </a:r>
            <a:r>
              <a:rPr lang="zh-CN" altLang="en-US" b="0" i="0" dirty="0">
                <a:solidFill>
                  <a:srgbClr val="1F2328"/>
                </a:solidFill>
                <a:effectLst/>
                <a:latin typeface="-apple-system"/>
              </a:rPr>
              <a:t>时。最小距离法通过选择最接近质心的点，能够确保选出的模拟点是簇内最典型的、最能代表该簇行为的区间。这种方法可以在簇内数据分布较广的情况下，更准确地选择代表性模拟点。</a:t>
            </a:r>
          </a:p>
        </p:txBody>
      </p:sp>
      <p:sp>
        <p:nvSpPr>
          <p:cNvPr id="8" name="文本框 7">
            <a:extLst>
              <a:ext uri="{FF2B5EF4-FFF2-40B4-BE49-F238E27FC236}">
                <a16:creationId xmlns:a16="http://schemas.microsoft.com/office/drawing/2014/main" id="{4D834353-968C-0EBA-B997-D600EC317BD8}"/>
              </a:ext>
            </a:extLst>
          </p:cNvPr>
          <p:cNvSpPr txBox="1"/>
          <p:nvPr/>
        </p:nvSpPr>
        <p:spPr>
          <a:xfrm>
            <a:off x="975360" y="2608065"/>
            <a:ext cx="6096000" cy="369332"/>
          </a:xfrm>
          <a:prstGeom prst="rect">
            <a:avLst/>
          </a:prstGeom>
          <a:noFill/>
        </p:spPr>
        <p:txBody>
          <a:bodyPr wrap="square">
            <a:spAutoFit/>
          </a:bodyPr>
          <a:lstStyle/>
          <a:p>
            <a:pPr algn="l"/>
            <a:r>
              <a:rPr lang="zh-CN" altLang="en-US" b="0" i="0" dirty="0">
                <a:solidFill>
                  <a:srgbClr val="1F2328"/>
                </a:solidFill>
                <a:effectLst/>
                <a:latin typeface="-apple-system"/>
              </a:rPr>
              <a:t>步骤：</a:t>
            </a:r>
          </a:p>
        </p:txBody>
      </p:sp>
      <p:sp>
        <p:nvSpPr>
          <p:cNvPr id="10" name="文本框 9">
            <a:extLst>
              <a:ext uri="{FF2B5EF4-FFF2-40B4-BE49-F238E27FC236}">
                <a16:creationId xmlns:a16="http://schemas.microsoft.com/office/drawing/2014/main" id="{491FD028-D60E-ECE1-BCC4-19436AD9075F}"/>
              </a:ext>
            </a:extLst>
          </p:cNvPr>
          <p:cNvSpPr txBox="1"/>
          <p:nvPr/>
        </p:nvSpPr>
        <p:spPr>
          <a:xfrm>
            <a:off x="723900" y="4239875"/>
            <a:ext cx="8953500" cy="369332"/>
          </a:xfrm>
          <a:prstGeom prst="rect">
            <a:avLst/>
          </a:prstGeom>
          <a:noFill/>
        </p:spPr>
        <p:txBody>
          <a:bodyPr wrap="square">
            <a:spAutoFit/>
          </a:bodyPr>
          <a:lstStyle/>
          <a:p>
            <a:pPr algn="l"/>
            <a:r>
              <a:rPr lang="zh-CN" altLang="en-US" b="1" i="0" dirty="0">
                <a:solidFill>
                  <a:srgbClr val="1F2328"/>
                </a:solidFill>
                <a:effectLst/>
                <a:latin typeface="-apple-system"/>
              </a:rPr>
              <a:t>优点</a:t>
            </a:r>
            <a:r>
              <a:rPr lang="zh-CN" altLang="en-US" b="0" i="0" dirty="0">
                <a:solidFill>
                  <a:srgbClr val="1F2328"/>
                </a:solidFill>
                <a:effectLst/>
                <a:latin typeface="-apple-system"/>
              </a:rPr>
              <a:t>：通过最小化与质心的距离，保证生成的模拟点更加代表性，覆盖簇的不同区域。 </a:t>
            </a:r>
          </a:p>
        </p:txBody>
      </p:sp>
      <p:sp>
        <p:nvSpPr>
          <p:cNvPr id="12" name="文本框 11">
            <a:extLst>
              <a:ext uri="{FF2B5EF4-FFF2-40B4-BE49-F238E27FC236}">
                <a16:creationId xmlns:a16="http://schemas.microsoft.com/office/drawing/2014/main" id="{2D11C18E-A208-CE8A-F43A-F77DCECABA57}"/>
              </a:ext>
            </a:extLst>
          </p:cNvPr>
          <p:cNvSpPr txBox="1"/>
          <p:nvPr/>
        </p:nvSpPr>
        <p:spPr>
          <a:xfrm>
            <a:off x="723900" y="5060257"/>
            <a:ext cx="9281160" cy="369332"/>
          </a:xfrm>
          <a:prstGeom prst="rect">
            <a:avLst/>
          </a:prstGeom>
          <a:noFill/>
        </p:spPr>
        <p:txBody>
          <a:bodyPr wrap="square">
            <a:spAutoFit/>
          </a:bodyPr>
          <a:lstStyle/>
          <a:p>
            <a:r>
              <a:rPr lang="zh-CN" altLang="en-US" b="1" i="0" dirty="0">
                <a:solidFill>
                  <a:srgbClr val="1F2328"/>
                </a:solidFill>
                <a:effectLst/>
                <a:latin typeface="-apple-system"/>
              </a:rPr>
              <a:t>缺点</a:t>
            </a:r>
            <a:r>
              <a:rPr lang="zh-CN" altLang="en-US" b="0" i="0" dirty="0">
                <a:solidFill>
                  <a:srgbClr val="1F2328"/>
                </a:solidFill>
                <a:effectLst/>
                <a:latin typeface="-apple-system"/>
              </a:rPr>
              <a:t>：相较于质心法，可能需要更多的计算资源，尤其在簇内数据分布较复杂时。</a:t>
            </a:r>
            <a:endParaRPr lang="zh-CN" altLang="en-US" dirty="0"/>
          </a:p>
        </p:txBody>
      </p:sp>
      <p:sp>
        <p:nvSpPr>
          <p:cNvPr id="14" name="文本框 13">
            <a:extLst>
              <a:ext uri="{FF2B5EF4-FFF2-40B4-BE49-F238E27FC236}">
                <a16:creationId xmlns:a16="http://schemas.microsoft.com/office/drawing/2014/main" id="{DF7DA010-5276-41C0-11B6-035B70C25A37}"/>
              </a:ext>
            </a:extLst>
          </p:cNvPr>
          <p:cNvSpPr txBox="1"/>
          <p:nvPr/>
        </p:nvSpPr>
        <p:spPr>
          <a:xfrm>
            <a:off x="723900" y="3192602"/>
            <a:ext cx="6096000" cy="369332"/>
          </a:xfrm>
          <a:prstGeom prst="rect">
            <a:avLst/>
          </a:prstGeom>
          <a:noFill/>
        </p:spPr>
        <p:txBody>
          <a:bodyPr wrap="square">
            <a:spAutoFit/>
          </a:bodyPr>
          <a:lstStyle/>
          <a:p>
            <a:pPr lvl="1">
              <a:buFont typeface="Arial" panose="020B0604020202020204" pitchFamily="34" charset="0"/>
              <a:buChar char="•"/>
            </a:pPr>
            <a:r>
              <a:rPr lang="zh-CN" altLang="en-US" b="0" i="0" dirty="0">
                <a:solidFill>
                  <a:srgbClr val="1F2328"/>
                </a:solidFill>
                <a:effectLst/>
                <a:latin typeface="-apple-system"/>
              </a:rPr>
              <a:t>对于每个聚类，计算每个 </a:t>
            </a:r>
            <a:r>
              <a:rPr lang="en-US" altLang="zh-CN" b="0" i="0" dirty="0">
                <a:solidFill>
                  <a:srgbClr val="1F2328"/>
                </a:solidFill>
                <a:effectLst/>
                <a:latin typeface="-apple-system"/>
              </a:rPr>
              <a:t>BBV </a:t>
            </a:r>
            <a:r>
              <a:rPr lang="zh-CN" altLang="en-US" b="0" i="0" dirty="0">
                <a:solidFill>
                  <a:srgbClr val="1F2328"/>
                </a:solidFill>
                <a:effectLst/>
                <a:latin typeface="-apple-system"/>
              </a:rPr>
              <a:t>与该簇的 质心 的距离。</a:t>
            </a:r>
          </a:p>
        </p:txBody>
      </p:sp>
      <p:sp>
        <p:nvSpPr>
          <p:cNvPr id="16" name="文本框 15">
            <a:extLst>
              <a:ext uri="{FF2B5EF4-FFF2-40B4-BE49-F238E27FC236}">
                <a16:creationId xmlns:a16="http://schemas.microsoft.com/office/drawing/2014/main" id="{5CC1A90A-0BEF-0B29-BA9E-8363738575F4}"/>
              </a:ext>
            </a:extLst>
          </p:cNvPr>
          <p:cNvSpPr txBox="1"/>
          <p:nvPr/>
        </p:nvSpPr>
        <p:spPr>
          <a:xfrm>
            <a:off x="723900" y="3613666"/>
            <a:ext cx="6096000" cy="369332"/>
          </a:xfrm>
          <a:prstGeom prst="rect">
            <a:avLst/>
          </a:prstGeom>
          <a:noFill/>
        </p:spPr>
        <p:txBody>
          <a:bodyPr wrap="square">
            <a:spAutoFit/>
          </a:bodyPr>
          <a:lstStyle/>
          <a:p>
            <a:pPr lvl="1">
              <a:buFont typeface="Arial" panose="020B0604020202020204" pitchFamily="34" charset="0"/>
              <a:buChar char="•"/>
            </a:pPr>
            <a:r>
              <a:rPr lang="zh-CN" altLang="en-US" b="0" i="0" dirty="0">
                <a:solidFill>
                  <a:srgbClr val="1F2328"/>
                </a:solidFill>
                <a:effectLst/>
                <a:latin typeface="-apple-system"/>
              </a:rPr>
              <a:t>选择距离质心最近的 </a:t>
            </a:r>
            <a:r>
              <a:rPr lang="en-US" altLang="zh-CN" b="0" i="0" dirty="0">
                <a:solidFill>
                  <a:srgbClr val="1F2328"/>
                </a:solidFill>
                <a:effectLst/>
                <a:latin typeface="-apple-system"/>
              </a:rPr>
              <a:t>BBV </a:t>
            </a:r>
            <a:r>
              <a:rPr lang="zh-CN" altLang="en-US" b="0" i="0" dirty="0">
                <a:solidFill>
                  <a:srgbClr val="1F2328"/>
                </a:solidFill>
                <a:effectLst/>
                <a:latin typeface="-apple-system"/>
              </a:rPr>
              <a:t>作为该聚类的 模拟点。</a:t>
            </a:r>
          </a:p>
        </p:txBody>
      </p:sp>
    </p:spTree>
    <p:extLst>
      <p:ext uri="{BB962C8B-B14F-4D97-AF65-F5344CB8AC3E}">
        <p14:creationId xmlns:p14="http://schemas.microsoft.com/office/powerpoint/2010/main" val="1761918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3FBC3-9A3E-1945-3C96-0D90C09216F9}"/>
              </a:ext>
            </a:extLst>
          </p:cNvPr>
          <p:cNvSpPr>
            <a:spLocks noGrp="1"/>
          </p:cNvSpPr>
          <p:nvPr>
            <p:ph type="title"/>
          </p:nvPr>
        </p:nvSpPr>
        <p:spPr/>
        <p:txBody>
          <a:bodyPr/>
          <a:lstStyle/>
          <a:p>
            <a:r>
              <a:rPr lang="zh-CN" altLang="en-US" dirty="0"/>
              <a:t>四</a:t>
            </a:r>
            <a:r>
              <a:rPr lang="en-US" altLang="zh-CN" dirty="0"/>
              <a:t>.</a:t>
            </a:r>
            <a:r>
              <a:rPr lang="zh-CN" altLang="en-US" dirty="0"/>
              <a:t>执行模拟点：</a:t>
            </a:r>
          </a:p>
        </p:txBody>
      </p:sp>
      <p:sp>
        <p:nvSpPr>
          <p:cNvPr id="3" name="页脚占位符 2">
            <a:extLst>
              <a:ext uri="{FF2B5EF4-FFF2-40B4-BE49-F238E27FC236}">
                <a16:creationId xmlns:a16="http://schemas.microsoft.com/office/drawing/2014/main" id="{B7549ABB-C4D0-DD3C-0EA8-C16F8C3CBDBF}"/>
              </a:ext>
            </a:extLst>
          </p:cNvPr>
          <p:cNvSpPr>
            <a:spLocks noGrp="1"/>
          </p:cNvSpPr>
          <p:nvPr>
            <p:ph type="ftr" sz="quarter" idx="11"/>
          </p:nvPr>
        </p:nvSpPr>
        <p:spPr/>
        <p:txBody>
          <a:bodyPr/>
          <a:lstStyle/>
          <a:p>
            <a:r>
              <a:rPr lang="en-US" altLang="zh-CN"/>
              <a:t>OfficePLUS</a:t>
            </a:r>
            <a:endParaRPr lang="zh-CN" altLang="en-US" dirty="0"/>
          </a:p>
        </p:txBody>
      </p:sp>
      <p:sp>
        <p:nvSpPr>
          <p:cNvPr id="4" name="灯片编号占位符 3">
            <a:extLst>
              <a:ext uri="{FF2B5EF4-FFF2-40B4-BE49-F238E27FC236}">
                <a16:creationId xmlns:a16="http://schemas.microsoft.com/office/drawing/2014/main" id="{0EAC20A6-F24E-305C-1A09-D7781518207C}"/>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6" name="文本框 5">
            <a:extLst>
              <a:ext uri="{FF2B5EF4-FFF2-40B4-BE49-F238E27FC236}">
                <a16:creationId xmlns:a16="http://schemas.microsoft.com/office/drawing/2014/main" id="{0813D059-B0F4-DB52-7AD5-CE6D611B66EB}"/>
              </a:ext>
            </a:extLst>
          </p:cNvPr>
          <p:cNvSpPr txBox="1"/>
          <p:nvPr/>
        </p:nvSpPr>
        <p:spPr>
          <a:xfrm>
            <a:off x="578484" y="1383298"/>
            <a:ext cx="10051416" cy="369332"/>
          </a:xfrm>
          <a:prstGeom prst="rect">
            <a:avLst/>
          </a:prstGeom>
          <a:noFill/>
        </p:spPr>
        <p:txBody>
          <a:bodyPr wrap="square">
            <a:spAutoFit/>
          </a:bodyPr>
          <a:lstStyle/>
          <a:p>
            <a:r>
              <a:rPr lang="en-US" altLang="zh-CN" b="1" dirty="0"/>
              <a:t> </a:t>
            </a:r>
            <a:r>
              <a:rPr lang="zh-CN" altLang="en-US" b="1" dirty="0"/>
              <a:t>确定每个模拟点的起始位置和长度</a:t>
            </a:r>
            <a:r>
              <a:rPr lang="en-US" altLang="zh-CN" b="1" dirty="0"/>
              <a:t>:</a:t>
            </a:r>
            <a:endParaRPr lang="zh-CN" altLang="en-US" b="1" dirty="0"/>
          </a:p>
        </p:txBody>
      </p:sp>
      <p:sp>
        <p:nvSpPr>
          <p:cNvPr id="10" name="文本框 9">
            <a:extLst>
              <a:ext uri="{FF2B5EF4-FFF2-40B4-BE49-F238E27FC236}">
                <a16:creationId xmlns:a16="http://schemas.microsoft.com/office/drawing/2014/main" id="{5A975445-8423-9AFE-D06C-0EE5AFDCD64A}"/>
              </a:ext>
            </a:extLst>
          </p:cNvPr>
          <p:cNvSpPr txBox="1"/>
          <p:nvPr/>
        </p:nvSpPr>
        <p:spPr>
          <a:xfrm>
            <a:off x="899160" y="1922562"/>
            <a:ext cx="6096000" cy="369332"/>
          </a:xfrm>
          <a:prstGeom prst="rect">
            <a:avLst/>
          </a:prstGeom>
          <a:noFill/>
        </p:spPr>
        <p:txBody>
          <a:bodyPr wrap="square">
            <a:spAutoFit/>
          </a:bodyPr>
          <a:lstStyle/>
          <a:p>
            <a:r>
              <a:rPr lang="zh-CN" altLang="en-US" dirty="0"/>
              <a:t>每个模拟点对应于程序中某个片段。需要确定：</a:t>
            </a:r>
          </a:p>
        </p:txBody>
      </p:sp>
      <p:sp>
        <p:nvSpPr>
          <p:cNvPr id="12" name="文本框 11">
            <a:extLst>
              <a:ext uri="{FF2B5EF4-FFF2-40B4-BE49-F238E27FC236}">
                <a16:creationId xmlns:a16="http://schemas.microsoft.com/office/drawing/2014/main" id="{BD574281-5A9F-B7A4-48A6-C7D3B127EB31}"/>
              </a:ext>
            </a:extLst>
          </p:cNvPr>
          <p:cNvSpPr txBox="1"/>
          <p:nvPr/>
        </p:nvSpPr>
        <p:spPr>
          <a:xfrm>
            <a:off x="1242060" y="2349490"/>
            <a:ext cx="6804660" cy="369332"/>
          </a:xfrm>
          <a:prstGeom prst="rect">
            <a:avLst/>
          </a:prstGeom>
          <a:noFill/>
        </p:spPr>
        <p:txBody>
          <a:bodyPr wrap="square">
            <a:spAutoFit/>
          </a:bodyPr>
          <a:lstStyle/>
          <a:p>
            <a:pPr>
              <a:buFont typeface="Arial" panose="020B0604020202020204" pitchFamily="34" charset="0"/>
              <a:buChar char="•"/>
            </a:pPr>
            <a:r>
              <a:rPr lang="zh-CN" altLang="en-US" b="1" dirty="0"/>
              <a:t>起始位置</a:t>
            </a:r>
            <a:r>
              <a:rPr lang="zh-CN" altLang="en-US" dirty="0"/>
              <a:t>：模拟点在程序指令流中的起始地址。</a:t>
            </a:r>
          </a:p>
        </p:txBody>
      </p:sp>
      <p:sp>
        <p:nvSpPr>
          <p:cNvPr id="14" name="文本框 13">
            <a:extLst>
              <a:ext uri="{FF2B5EF4-FFF2-40B4-BE49-F238E27FC236}">
                <a16:creationId xmlns:a16="http://schemas.microsoft.com/office/drawing/2014/main" id="{40D3DA30-DCC1-EECC-9EAF-A3988E85A8E2}"/>
              </a:ext>
            </a:extLst>
          </p:cNvPr>
          <p:cNvSpPr txBox="1"/>
          <p:nvPr/>
        </p:nvSpPr>
        <p:spPr>
          <a:xfrm>
            <a:off x="1242060" y="2788850"/>
            <a:ext cx="7193280" cy="369332"/>
          </a:xfrm>
          <a:prstGeom prst="rect">
            <a:avLst/>
          </a:prstGeom>
          <a:noFill/>
        </p:spPr>
        <p:txBody>
          <a:bodyPr wrap="square">
            <a:spAutoFit/>
          </a:bodyPr>
          <a:lstStyle/>
          <a:p>
            <a:pPr>
              <a:buFont typeface="Arial" panose="020B0604020202020204" pitchFamily="34" charset="0"/>
              <a:buChar char="•"/>
            </a:pPr>
            <a:r>
              <a:rPr lang="zh-CN" altLang="en-US" b="1" dirty="0"/>
              <a:t>片段长度</a:t>
            </a:r>
            <a:r>
              <a:rPr lang="zh-CN" altLang="en-US" dirty="0"/>
              <a:t>：通常是固定数量的指令，例如 </a:t>
            </a:r>
            <a:r>
              <a:rPr lang="en-US" altLang="zh-CN" dirty="0"/>
              <a:t>100M </a:t>
            </a:r>
            <a:r>
              <a:rPr lang="zh-CN" altLang="en-US" dirty="0"/>
              <a:t>或 </a:t>
            </a:r>
            <a:r>
              <a:rPr lang="en-US" altLang="zh-CN" dirty="0"/>
              <a:t>1B </a:t>
            </a:r>
            <a:r>
              <a:rPr lang="zh-CN" altLang="en-US" dirty="0"/>
              <a:t>指令。</a:t>
            </a:r>
          </a:p>
        </p:txBody>
      </p:sp>
      <p:sp>
        <p:nvSpPr>
          <p:cNvPr id="16" name="文本框 15">
            <a:extLst>
              <a:ext uri="{FF2B5EF4-FFF2-40B4-BE49-F238E27FC236}">
                <a16:creationId xmlns:a16="http://schemas.microsoft.com/office/drawing/2014/main" id="{99B21C60-46C6-D344-6CEA-B881A3F65670}"/>
              </a:ext>
            </a:extLst>
          </p:cNvPr>
          <p:cNvSpPr txBox="1"/>
          <p:nvPr/>
        </p:nvSpPr>
        <p:spPr>
          <a:xfrm>
            <a:off x="899160" y="3311416"/>
            <a:ext cx="9166860" cy="369332"/>
          </a:xfrm>
          <a:prstGeom prst="rect">
            <a:avLst/>
          </a:prstGeom>
          <a:noFill/>
        </p:spPr>
        <p:txBody>
          <a:bodyPr wrap="square">
            <a:spAutoFit/>
          </a:bodyPr>
          <a:lstStyle/>
          <a:p>
            <a:r>
              <a:rPr lang="zh-CN" altLang="en-US" dirty="0"/>
              <a:t>这些信息通常由 </a:t>
            </a:r>
            <a:r>
              <a:rPr lang="en-US" altLang="zh-CN" dirty="0" err="1"/>
              <a:t>SimPoint</a:t>
            </a:r>
            <a:r>
              <a:rPr lang="en-US" altLang="zh-CN" dirty="0"/>
              <a:t> </a:t>
            </a:r>
            <a:r>
              <a:rPr lang="zh-CN" altLang="en-US" dirty="0"/>
              <a:t>工具在生成</a:t>
            </a:r>
            <a:r>
              <a:rPr lang="en-US" altLang="zh-CN" dirty="0"/>
              <a:t>BBV</a:t>
            </a:r>
            <a:r>
              <a:rPr lang="zh-CN" altLang="en-US" dirty="0"/>
              <a:t>时进行记录。</a:t>
            </a:r>
          </a:p>
        </p:txBody>
      </p:sp>
      <p:sp>
        <p:nvSpPr>
          <p:cNvPr id="17" name="标注: 线形 16">
            <a:extLst>
              <a:ext uri="{FF2B5EF4-FFF2-40B4-BE49-F238E27FC236}">
                <a16:creationId xmlns:a16="http://schemas.microsoft.com/office/drawing/2014/main" id="{301D7E9F-7D3A-0F60-5A28-3D869DD9A02F}"/>
              </a:ext>
            </a:extLst>
          </p:cNvPr>
          <p:cNvSpPr/>
          <p:nvPr/>
        </p:nvSpPr>
        <p:spPr>
          <a:xfrm>
            <a:off x="6995160" y="1163600"/>
            <a:ext cx="3230880" cy="1178059"/>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对于每个区间，</a:t>
            </a:r>
            <a:r>
              <a:rPr lang="en-US" altLang="zh-CN" dirty="0" err="1"/>
              <a:t>Simpoint</a:t>
            </a:r>
            <a:r>
              <a:rPr lang="zh-CN" altLang="en-US" dirty="0"/>
              <a:t>工具会记录下其</a:t>
            </a:r>
            <a:r>
              <a:rPr lang="en-US" altLang="zh-CN" dirty="0"/>
              <a:t>PC</a:t>
            </a:r>
            <a:r>
              <a:rPr lang="zh-CN" altLang="en-US" dirty="0"/>
              <a:t>值及其触发次数，以此帮助用户精确定位每个区间的开始时间</a:t>
            </a:r>
          </a:p>
        </p:txBody>
      </p:sp>
      <p:sp>
        <p:nvSpPr>
          <p:cNvPr id="21" name="文本框 20">
            <a:extLst>
              <a:ext uri="{FF2B5EF4-FFF2-40B4-BE49-F238E27FC236}">
                <a16:creationId xmlns:a16="http://schemas.microsoft.com/office/drawing/2014/main" id="{DA340C3C-0CC2-E774-13B8-6CCC1CF6182C}"/>
              </a:ext>
            </a:extLst>
          </p:cNvPr>
          <p:cNvSpPr txBox="1"/>
          <p:nvPr/>
        </p:nvSpPr>
        <p:spPr>
          <a:xfrm>
            <a:off x="578484" y="3746724"/>
            <a:ext cx="9335136" cy="369332"/>
          </a:xfrm>
          <a:prstGeom prst="rect">
            <a:avLst/>
          </a:prstGeom>
          <a:noFill/>
        </p:spPr>
        <p:txBody>
          <a:bodyPr wrap="square">
            <a:spAutoFit/>
          </a:bodyPr>
          <a:lstStyle/>
          <a:p>
            <a:r>
              <a:rPr lang="zh-CN" altLang="en-US" b="1" dirty="0"/>
              <a:t>将模拟点加载到模拟器中运行</a:t>
            </a:r>
            <a:r>
              <a:rPr lang="zh-CN" altLang="en-US" dirty="0"/>
              <a:t>：</a:t>
            </a:r>
            <a:endParaRPr lang="en-US" altLang="zh-CN" dirty="0"/>
          </a:p>
        </p:txBody>
      </p:sp>
      <p:sp>
        <p:nvSpPr>
          <p:cNvPr id="23" name="文本框 22">
            <a:extLst>
              <a:ext uri="{FF2B5EF4-FFF2-40B4-BE49-F238E27FC236}">
                <a16:creationId xmlns:a16="http://schemas.microsoft.com/office/drawing/2014/main" id="{8146D3B1-26E4-7C5C-5817-F411AD8DA5C9}"/>
              </a:ext>
            </a:extLst>
          </p:cNvPr>
          <p:cNvSpPr txBox="1"/>
          <p:nvPr/>
        </p:nvSpPr>
        <p:spPr>
          <a:xfrm>
            <a:off x="2556192" y="4921720"/>
            <a:ext cx="6096000" cy="369332"/>
          </a:xfrm>
          <a:prstGeom prst="rect">
            <a:avLst/>
          </a:prstGeom>
          <a:noFill/>
        </p:spPr>
        <p:txBody>
          <a:bodyPr wrap="square">
            <a:spAutoFit/>
          </a:bodyPr>
          <a:lstStyle/>
          <a:p>
            <a:r>
              <a:rPr lang="en-US" altLang="zh-CN" dirty="0"/>
              <a:t>IPC</a:t>
            </a:r>
            <a:r>
              <a:rPr lang="zh-CN" altLang="en-US" dirty="0"/>
              <a:t>（每周期指令数）</a:t>
            </a:r>
          </a:p>
        </p:txBody>
      </p:sp>
      <p:sp>
        <p:nvSpPr>
          <p:cNvPr id="30" name="文本框 29">
            <a:extLst>
              <a:ext uri="{FF2B5EF4-FFF2-40B4-BE49-F238E27FC236}">
                <a16:creationId xmlns:a16="http://schemas.microsoft.com/office/drawing/2014/main" id="{1F0CA6BD-E6F3-2AB5-D44B-69987F5FB685}"/>
              </a:ext>
            </a:extLst>
          </p:cNvPr>
          <p:cNvSpPr txBox="1"/>
          <p:nvPr/>
        </p:nvSpPr>
        <p:spPr>
          <a:xfrm>
            <a:off x="2546985" y="5350602"/>
            <a:ext cx="2263140" cy="369332"/>
          </a:xfrm>
          <a:prstGeom prst="rect">
            <a:avLst/>
          </a:prstGeom>
          <a:noFill/>
        </p:spPr>
        <p:txBody>
          <a:bodyPr wrap="square" rtlCol="0">
            <a:spAutoFit/>
          </a:bodyPr>
          <a:lstStyle/>
          <a:p>
            <a:r>
              <a:rPr lang="zh-CN" altLang="en-US" dirty="0"/>
              <a:t>缓存命中率</a:t>
            </a:r>
          </a:p>
        </p:txBody>
      </p:sp>
      <p:sp>
        <p:nvSpPr>
          <p:cNvPr id="31" name="文本框 30">
            <a:extLst>
              <a:ext uri="{FF2B5EF4-FFF2-40B4-BE49-F238E27FC236}">
                <a16:creationId xmlns:a16="http://schemas.microsoft.com/office/drawing/2014/main" id="{AF190A80-9C08-AF53-9FD2-0A646C6AF2D0}"/>
              </a:ext>
            </a:extLst>
          </p:cNvPr>
          <p:cNvSpPr txBox="1"/>
          <p:nvPr/>
        </p:nvSpPr>
        <p:spPr>
          <a:xfrm>
            <a:off x="2546985" y="5865466"/>
            <a:ext cx="2263140" cy="369332"/>
          </a:xfrm>
          <a:prstGeom prst="rect">
            <a:avLst/>
          </a:prstGeom>
          <a:noFill/>
        </p:spPr>
        <p:txBody>
          <a:bodyPr wrap="square" rtlCol="0">
            <a:spAutoFit/>
          </a:bodyPr>
          <a:lstStyle/>
          <a:p>
            <a:r>
              <a:rPr lang="zh-CN" altLang="en-US" dirty="0"/>
              <a:t>分支预测准确率</a:t>
            </a:r>
          </a:p>
        </p:txBody>
      </p:sp>
      <p:sp>
        <p:nvSpPr>
          <p:cNvPr id="33" name="文本框 32">
            <a:extLst>
              <a:ext uri="{FF2B5EF4-FFF2-40B4-BE49-F238E27FC236}">
                <a16:creationId xmlns:a16="http://schemas.microsoft.com/office/drawing/2014/main" id="{24B1A01C-174D-477D-0502-EEFC17A9F88B}"/>
              </a:ext>
            </a:extLst>
          </p:cNvPr>
          <p:cNvSpPr txBox="1"/>
          <p:nvPr/>
        </p:nvSpPr>
        <p:spPr>
          <a:xfrm>
            <a:off x="578484" y="4189407"/>
            <a:ext cx="9037956" cy="646331"/>
          </a:xfrm>
          <a:prstGeom prst="rect">
            <a:avLst/>
          </a:prstGeom>
          <a:noFill/>
        </p:spPr>
        <p:txBody>
          <a:bodyPr wrap="square">
            <a:spAutoFit/>
          </a:bodyPr>
          <a:lstStyle/>
          <a:p>
            <a:r>
              <a:rPr lang="zh-CN" altLang="en-US" dirty="0"/>
              <a:t>模拟点运行的时间通常较短（例如 </a:t>
            </a:r>
            <a:r>
              <a:rPr lang="en-US" altLang="zh-CN" dirty="0"/>
              <a:t>10M </a:t>
            </a:r>
            <a:r>
              <a:rPr lang="zh-CN" altLang="en-US" dirty="0"/>
              <a:t>或 </a:t>
            </a:r>
            <a:r>
              <a:rPr lang="en-US" altLang="zh-CN" dirty="0"/>
              <a:t>100M </a:t>
            </a:r>
            <a:r>
              <a:rPr lang="zh-CN" altLang="en-US" dirty="0"/>
              <a:t>指令），因此计算量远小于全程序模拟，收集性能数据：</a:t>
            </a:r>
          </a:p>
        </p:txBody>
      </p:sp>
    </p:spTree>
    <p:extLst>
      <p:ext uri="{BB962C8B-B14F-4D97-AF65-F5344CB8AC3E}">
        <p14:creationId xmlns:p14="http://schemas.microsoft.com/office/powerpoint/2010/main" val="137896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241235-1F8B-FDD3-D2BB-A933764F57D2}"/>
              </a:ext>
            </a:extLst>
          </p:cNvPr>
          <p:cNvSpPr>
            <a:spLocks noGrp="1"/>
          </p:cNvSpPr>
          <p:nvPr>
            <p:ph type="title"/>
          </p:nvPr>
        </p:nvSpPr>
        <p:spPr/>
        <p:txBody>
          <a:bodyPr/>
          <a:lstStyle/>
          <a:p>
            <a:r>
              <a:rPr lang="zh-CN" altLang="en-US" dirty="0"/>
              <a:t>五</a:t>
            </a:r>
            <a:r>
              <a:rPr lang="en-US" altLang="zh-CN" dirty="0"/>
              <a:t>.</a:t>
            </a:r>
            <a:r>
              <a:rPr lang="zh-CN" altLang="en-US" dirty="0"/>
              <a:t>计算整体性能：</a:t>
            </a:r>
          </a:p>
        </p:txBody>
      </p:sp>
      <p:sp>
        <p:nvSpPr>
          <p:cNvPr id="3" name="页脚占位符 2">
            <a:extLst>
              <a:ext uri="{FF2B5EF4-FFF2-40B4-BE49-F238E27FC236}">
                <a16:creationId xmlns:a16="http://schemas.microsoft.com/office/drawing/2014/main" id="{86613822-88AA-D83D-CDF5-E8523576E93A}"/>
              </a:ext>
            </a:extLst>
          </p:cNvPr>
          <p:cNvSpPr>
            <a:spLocks noGrp="1"/>
          </p:cNvSpPr>
          <p:nvPr>
            <p:ph type="ftr" sz="quarter" idx="11"/>
          </p:nvPr>
        </p:nvSpPr>
        <p:spPr/>
        <p:txBody>
          <a:bodyPr/>
          <a:lstStyle/>
          <a:p>
            <a:r>
              <a:rPr lang="en-US" altLang="zh-CN"/>
              <a:t>OfficePLUS</a:t>
            </a:r>
            <a:endParaRPr lang="zh-CN" altLang="en-US" dirty="0"/>
          </a:p>
        </p:txBody>
      </p:sp>
      <p:sp>
        <p:nvSpPr>
          <p:cNvPr id="4" name="灯片编号占位符 3">
            <a:extLst>
              <a:ext uri="{FF2B5EF4-FFF2-40B4-BE49-F238E27FC236}">
                <a16:creationId xmlns:a16="http://schemas.microsoft.com/office/drawing/2014/main" id="{D7456DA9-4302-4BB4-2E1E-FB8DB6B4048C}"/>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8" name="文本框 7">
            <a:extLst>
              <a:ext uri="{FF2B5EF4-FFF2-40B4-BE49-F238E27FC236}">
                <a16:creationId xmlns:a16="http://schemas.microsoft.com/office/drawing/2014/main" id="{A716EF07-EDAD-7FE6-8C9B-A1260BD2DD74}"/>
              </a:ext>
            </a:extLst>
          </p:cNvPr>
          <p:cNvSpPr txBox="1"/>
          <p:nvPr/>
        </p:nvSpPr>
        <p:spPr>
          <a:xfrm>
            <a:off x="669924" y="1628507"/>
            <a:ext cx="10516236" cy="369332"/>
          </a:xfrm>
          <a:prstGeom prst="rect">
            <a:avLst/>
          </a:prstGeom>
          <a:noFill/>
        </p:spPr>
        <p:txBody>
          <a:bodyPr wrap="square">
            <a:spAutoFit/>
          </a:bodyPr>
          <a:lstStyle/>
          <a:p>
            <a:r>
              <a:rPr lang="zh-CN" altLang="en-US" dirty="0"/>
              <a:t>每个模拟点对应一个权重，代表它在全程序中出现的频率。结合这些权重计算全程序的加权性能指标：</a:t>
            </a:r>
          </a:p>
        </p:txBody>
      </p:sp>
      <p:pic>
        <p:nvPicPr>
          <p:cNvPr id="10" name="图片 9">
            <a:extLst>
              <a:ext uri="{FF2B5EF4-FFF2-40B4-BE49-F238E27FC236}">
                <a16:creationId xmlns:a16="http://schemas.microsoft.com/office/drawing/2014/main" id="{24F6F78E-1DAB-CC97-4605-3A6C06D9761E}"/>
              </a:ext>
            </a:extLst>
          </p:cNvPr>
          <p:cNvPicPr>
            <a:picLocks noChangeAspect="1"/>
          </p:cNvPicPr>
          <p:nvPr/>
        </p:nvPicPr>
        <p:blipFill>
          <a:blip r:embed="rId2"/>
          <a:stretch>
            <a:fillRect/>
          </a:stretch>
        </p:blipFill>
        <p:spPr>
          <a:xfrm>
            <a:off x="4463991" y="2086955"/>
            <a:ext cx="2273417" cy="831893"/>
          </a:xfrm>
          <a:prstGeom prst="rect">
            <a:avLst/>
          </a:prstGeom>
        </p:spPr>
      </p:pic>
      <p:sp>
        <p:nvSpPr>
          <p:cNvPr id="12" name="文本框 11">
            <a:extLst>
              <a:ext uri="{FF2B5EF4-FFF2-40B4-BE49-F238E27FC236}">
                <a16:creationId xmlns:a16="http://schemas.microsoft.com/office/drawing/2014/main" id="{20E575FC-FF06-BCB3-5E45-C43C84D89B1F}"/>
              </a:ext>
            </a:extLst>
          </p:cNvPr>
          <p:cNvSpPr txBox="1"/>
          <p:nvPr/>
        </p:nvSpPr>
        <p:spPr>
          <a:xfrm>
            <a:off x="1272540" y="3049887"/>
            <a:ext cx="9403080" cy="369332"/>
          </a:xfrm>
          <a:prstGeom prst="rect">
            <a:avLst/>
          </a:prstGeom>
          <a:noFill/>
        </p:spPr>
        <p:txBody>
          <a:bodyPr wrap="square">
            <a:spAutoFit/>
          </a:bodyPr>
          <a:lstStyle/>
          <a:p>
            <a:r>
              <a:rPr lang="en-US" altLang="zh-CN" dirty="0" err="1"/>
              <a:t>w</a:t>
            </a:r>
            <a:r>
              <a:rPr lang="en-US" altLang="zh-CN" baseline="-25000" dirty="0" err="1"/>
              <a:t>i</a:t>
            </a:r>
            <a:r>
              <a:rPr lang="zh-CN" altLang="en-US" dirty="0"/>
              <a:t>：第 </a:t>
            </a:r>
            <a:r>
              <a:rPr lang="en-US" altLang="zh-CN" dirty="0" err="1"/>
              <a:t>i</a:t>
            </a:r>
            <a:r>
              <a:rPr lang="en-US" altLang="zh-CN" dirty="0"/>
              <a:t> </a:t>
            </a:r>
            <a:r>
              <a:rPr lang="zh-CN" altLang="en-US" dirty="0"/>
              <a:t>个模拟点的权重。</a:t>
            </a:r>
          </a:p>
        </p:txBody>
      </p:sp>
      <p:sp>
        <p:nvSpPr>
          <p:cNvPr id="13" name="文本框 12">
            <a:extLst>
              <a:ext uri="{FF2B5EF4-FFF2-40B4-BE49-F238E27FC236}">
                <a16:creationId xmlns:a16="http://schemas.microsoft.com/office/drawing/2014/main" id="{9AE94337-DAC0-E7E3-74A3-78A66D56B0CD}"/>
              </a:ext>
            </a:extLst>
          </p:cNvPr>
          <p:cNvSpPr txBox="1"/>
          <p:nvPr/>
        </p:nvSpPr>
        <p:spPr>
          <a:xfrm>
            <a:off x="1272540" y="3702492"/>
            <a:ext cx="9403080" cy="646331"/>
          </a:xfrm>
          <a:prstGeom prst="rect">
            <a:avLst/>
          </a:prstGeom>
          <a:noFill/>
        </p:spPr>
        <p:txBody>
          <a:bodyPr wrap="square">
            <a:spAutoFit/>
          </a:bodyPr>
          <a:lstStyle/>
          <a:p>
            <a:r>
              <a:rPr lang="en-US" altLang="zh-CN" dirty="0"/>
              <a:t>p</a:t>
            </a:r>
            <a:r>
              <a:rPr lang="en-US" altLang="zh-CN" baseline="-25000" dirty="0"/>
              <a:t>i</a:t>
            </a:r>
            <a:r>
              <a:rPr lang="zh-CN" altLang="en-US" dirty="0"/>
              <a:t>：第 </a:t>
            </a:r>
            <a:r>
              <a:rPr lang="en-US" altLang="zh-CN" dirty="0" err="1"/>
              <a:t>i</a:t>
            </a:r>
            <a:r>
              <a:rPr lang="en-US" altLang="zh-CN" dirty="0"/>
              <a:t> </a:t>
            </a:r>
            <a:r>
              <a:rPr lang="zh-CN" altLang="en-US" dirty="0"/>
              <a:t>个模拟点的性能（如 </a:t>
            </a:r>
            <a:r>
              <a:rPr lang="en-US" altLang="zh-CN" dirty="0"/>
              <a:t>IPC</a:t>
            </a:r>
            <a:r>
              <a:rPr lang="zh-CN" altLang="en-US" dirty="0"/>
              <a:t>）。</a:t>
            </a:r>
          </a:p>
          <a:p>
            <a:endParaRPr lang="zh-CN" altLang="en-US" dirty="0"/>
          </a:p>
        </p:txBody>
      </p:sp>
      <p:sp>
        <p:nvSpPr>
          <p:cNvPr id="15" name="文本框 14">
            <a:extLst>
              <a:ext uri="{FF2B5EF4-FFF2-40B4-BE49-F238E27FC236}">
                <a16:creationId xmlns:a16="http://schemas.microsoft.com/office/drawing/2014/main" id="{F557FF35-CCD6-99D5-6325-DDB47E809E45}"/>
              </a:ext>
            </a:extLst>
          </p:cNvPr>
          <p:cNvSpPr txBox="1"/>
          <p:nvPr/>
        </p:nvSpPr>
        <p:spPr>
          <a:xfrm>
            <a:off x="669924" y="4810488"/>
            <a:ext cx="8435976" cy="369332"/>
          </a:xfrm>
          <a:prstGeom prst="rect">
            <a:avLst/>
          </a:prstGeom>
          <a:noFill/>
        </p:spPr>
        <p:txBody>
          <a:bodyPr wrap="square">
            <a:spAutoFit/>
          </a:bodyPr>
          <a:lstStyle/>
          <a:p>
            <a:r>
              <a:rPr lang="zh-CN" altLang="en-US" dirty="0"/>
              <a:t>通过这种方式，可以快速推导出全程序的整体性能，而无需模拟整个程序</a:t>
            </a:r>
          </a:p>
        </p:txBody>
      </p:sp>
      <p:sp>
        <p:nvSpPr>
          <p:cNvPr id="16" name="矩形: 圆角 15">
            <a:extLst>
              <a:ext uri="{FF2B5EF4-FFF2-40B4-BE49-F238E27FC236}">
                <a16:creationId xmlns:a16="http://schemas.microsoft.com/office/drawing/2014/main" id="{29F8F88F-F289-C83E-1F23-DA248EA0399B}"/>
              </a:ext>
            </a:extLst>
          </p:cNvPr>
          <p:cNvSpPr/>
          <p:nvPr/>
        </p:nvSpPr>
        <p:spPr>
          <a:xfrm>
            <a:off x="7863840" y="2595840"/>
            <a:ext cx="2369820" cy="1515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模拟点的权重通常是模拟点所在簇的所有指令数比上整个程序的指令数</a:t>
            </a:r>
          </a:p>
        </p:txBody>
      </p:sp>
    </p:spTree>
    <p:extLst>
      <p:ext uri="{BB962C8B-B14F-4D97-AF65-F5344CB8AC3E}">
        <p14:creationId xmlns:p14="http://schemas.microsoft.com/office/powerpoint/2010/main" val="1578382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33D7D10-E80F-45B0-A12A-E5ECB4FED32D}"/>
              </a:ext>
            </a:extLst>
          </p:cNvPr>
          <p:cNvGrpSpPr>
            <a:grpSpLocks noChangeAspect="1"/>
          </p:cNvGrpSpPr>
          <p:nvPr/>
        </p:nvGrpSpPr>
        <p:grpSpPr>
          <a:xfrm>
            <a:off x="950119" y="1334761"/>
            <a:ext cx="8952532" cy="4539405"/>
            <a:chOff x="950119" y="1334761"/>
            <a:chExt cx="8952532" cy="4539405"/>
          </a:xfrm>
        </p:grpSpPr>
        <p:grpSp>
          <p:nvGrpSpPr>
            <p:cNvPr id="25" name="组合 24">
              <a:extLst>
                <a:ext uri="{FF2B5EF4-FFF2-40B4-BE49-F238E27FC236}">
                  <a16:creationId xmlns:a16="http://schemas.microsoft.com/office/drawing/2014/main" id="{BE43E65B-72FE-45DC-992D-7698C0358674}"/>
                </a:ext>
              </a:extLst>
            </p:cNvPr>
            <p:cNvGrpSpPr/>
            <p:nvPr/>
          </p:nvGrpSpPr>
          <p:grpSpPr>
            <a:xfrm>
              <a:off x="950119" y="3028266"/>
              <a:ext cx="3434705" cy="1037958"/>
              <a:chOff x="-86840" y="3047066"/>
              <a:chExt cx="3434705" cy="1037958"/>
            </a:xfrm>
          </p:grpSpPr>
          <p:grpSp>
            <p:nvGrpSpPr>
              <p:cNvPr id="55" name="组合 54">
                <a:extLst>
                  <a:ext uri="{FF2B5EF4-FFF2-40B4-BE49-F238E27FC236}">
                    <a16:creationId xmlns:a16="http://schemas.microsoft.com/office/drawing/2014/main" id="{7AE9E487-D45F-4021-B91D-4FCE0438E141}"/>
                  </a:ext>
                </a:extLst>
              </p:cNvPr>
              <p:cNvGrpSpPr/>
              <p:nvPr/>
            </p:nvGrpSpPr>
            <p:grpSpPr>
              <a:xfrm>
                <a:off x="-86840" y="3047066"/>
                <a:ext cx="3434705" cy="1037958"/>
                <a:chOff x="7389651" y="3412419"/>
                <a:chExt cx="3434705" cy="1037958"/>
              </a:xfrm>
            </p:grpSpPr>
            <p:sp>
              <p:nvSpPr>
                <p:cNvPr id="58" name="文本框 57">
                  <a:extLst>
                    <a:ext uri="{FF2B5EF4-FFF2-40B4-BE49-F238E27FC236}">
                      <a16:creationId xmlns:a16="http://schemas.microsoft.com/office/drawing/2014/main" id="{AE27F1CF-5109-4E7B-8A9D-578B2A8322E6}"/>
                    </a:ext>
                  </a:extLst>
                </p:cNvPr>
                <p:cNvSpPr txBox="1"/>
                <p:nvPr/>
              </p:nvSpPr>
              <p:spPr>
                <a:xfrm>
                  <a:off x="7389651" y="3412419"/>
                  <a:ext cx="3370411" cy="1037958"/>
                </a:xfrm>
                <a:prstGeom prst="rect">
                  <a:avLst/>
                </a:prstGeom>
                <a:noFill/>
                <a:ln w="3175">
                  <a:solidFill>
                    <a:schemeClr val="tx1">
                      <a:lumMod val="40000"/>
                      <a:lumOff val="60000"/>
                    </a:schemeClr>
                  </a:solidFill>
                </a:ln>
              </p:spPr>
              <p:txBody>
                <a:bodyPr wrap="square" lIns="91440" tIns="45720" rIns="91440" bIns="45720">
                  <a:normAutofit fontScale="92500" lnSpcReduction="20000"/>
                </a:bodyPr>
                <a:lstStyle/>
                <a:p>
                  <a:pPr algn="r"/>
                  <a:br>
                    <a:rPr lang="zh-CN" altLang="en-US" sz="2400" b="1" dirty="0">
                      <a:cs typeface="+mn-ea"/>
                      <a:sym typeface="+mn-lt"/>
                    </a:rPr>
                  </a:br>
                  <a:r>
                    <a:rPr lang="en-US" altLang="zh-CN" sz="3500" b="1" dirty="0">
                      <a:cs typeface="+mn-ea"/>
                      <a:sym typeface="+mn-lt"/>
                    </a:rPr>
                    <a:t>CONTENTS</a:t>
                  </a:r>
                  <a:br>
                    <a:rPr lang="zh-CN" altLang="en-US" sz="2400" b="1" dirty="0">
                      <a:cs typeface="+mn-ea"/>
                      <a:sym typeface="+mn-lt"/>
                    </a:rPr>
                  </a:br>
                  <a:endParaRPr lang="zh-CN" altLang="en-US" sz="2400" b="1" dirty="0">
                    <a:cs typeface="+mn-ea"/>
                    <a:sym typeface="+mn-lt"/>
                  </a:endParaRPr>
                </a:p>
              </p:txBody>
            </p:sp>
            <p:sp>
              <p:nvSpPr>
                <p:cNvPr id="59" name="文本框 58">
                  <a:extLst>
                    <a:ext uri="{FF2B5EF4-FFF2-40B4-BE49-F238E27FC236}">
                      <a16:creationId xmlns:a16="http://schemas.microsoft.com/office/drawing/2014/main" id="{0BC104D3-10E2-43A5-8373-E9BD1F02AD25}"/>
                    </a:ext>
                  </a:extLst>
                </p:cNvPr>
                <p:cNvSpPr txBox="1"/>
                <p:nvPr/>
              </p:nvSpPr>
              <p:spPr>
                <a:xfrm>
                  <a:off x="9024156" y="3545810"/>
                  <a:ext cx="1800200" cy="276999"/>
                </a:xfrm>
                <a:prstGeom prst="rect">
                  <a:avLst/>
                </a:prstGeom>
                <a:noFill/>
              </p:spPr>
              <p:txBody>
                <a:bodyPr wrap="square" lIns="91440" tIns="45720" rIns="91440" bIns="45720" anchor="ctr">
                  <a:normAutofit fontScale="85000" lnSpcReduction="20000"/>
                </a:bodyPr>
                <a:lstStyle/>
                <a:p>
                  <a:pPr algn="ctr"/>
                  <a:endParaRPr>
                    <a:cs typeface="+mn-ea"/>
                    <a:sym typeface="+mn-lt"/>
                  </a:endParaRPr>
                </a:p>
              </p:txBody>
            </p:sp>
          </p:grpSp>
          <p:cxnSp>
            <p:nvCxnSpPr>
              <p:cNvPr id="56" name="直接连接符 55">
                <a:extLst>
                  <a:ext uri="{FF2B5EF4-FFF2-40B4-BE49-F238E27FC236}">
                    <a16:creationId xmlns:a16="http://schemas.microsoft.com/office/drawing/2014/main" id="{A2B5571C-0F90-40E7-9BDB-6A6941E00B88}"/>
                  </a:ext>
                </a:extLst>
              </p:cNvPr>
              <p:cNvCxnSpPr/>
              <p:nvPr/>
            </p:nvCxnSpPr>
            <p:spPr>
              <a:xfrm>
                <a:off x="2309919" y="3566045"/>
                <a:ext cx="4680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4D586421-DCB0-4FCC-A5A4-B23496E96C1C}"/>
                </a:ext>
              </a:extLst>
            </p:cNvPr>
            <p:cNvGrpSpPr/>
            <p:nvPr/>
          </p:nvGrpSpPr>
          <p:grpSpPr>
            <a:xfrm>
              <a:off x="5467115" y="5202871"/>
              <a:ext cx="4435536" cy="671295"/>
              <a:chOff x="5411924" y="5057599"/>
              <a:chExt cx="4435536" cy="671295"/>
            </a:xfrm>
          </p:grpSpPr>
          <p:sp>
            <p:nvSpPr>
              <p:cNvPr id="51" name="菱形 50">
                <a:extLst>
                  <a:ext uri="{FF2B5EF4-FFF2-40B4-BE49-F238E27FC236}">
                    <a16:creationId xmlns:a16="http://schemas.microsoft.com/office/drawing/2014/main" id="{AA3E448E-9520-4A22-A97B-479FC4D9FDE7}"/>
                  </a:ext>
                </a:extLst>
              </p:cNvPr>
              <p:cNvSpPr/>
              <p:nvPr/>
            </p:nvSpPr>
            <p:spPr>
              <a:xfrm>
                <a:off x="5411924" y="5104545"/>
                <a:ext cx="624349" cy="624349"/>
              </a:xfrm>
              <a:prstGeom prst="diamon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05</a:t>
                </a:r>
              </a:p>
            </p:txBody>
          </p:sp>
          <p:grpSp>
            <p:nvGrpSpPr>
              <p:cNvPr id="52" name="组合 51">
                <a:extLst>
                  <a:ext uri="{FF2B5EF4-FFF2-40B4-BE49-F238E27FC236}">
                    <a16:creationId xmlns:a16="http://schemas.microsoft.com/office/drawing/2014/main" id="{E0ACE159-7EAD-4293-81A2-19DDEFC8512B}"/>
                  </a:ext>
                </a:extLst>
              </p:cNvPr>
              <p:cNvGrpSpPr/>
              <p:nvPr/>
            </p:nvGrpSpPr>
            <p:grpSpPr>
              <a:xfrm>
                <a:off x="6036271" y="5057599"/>
                <a:ext cx="3811189" cy="640736"/>
                <a:chOff x="6605788" y="1391888"/>
                <a:chExt cx="4070427" cy="640736"/>
              </a:xfrm>
            </p:grpSpPr>
            <p:sp>
              <p:nvSpPr>
                <p:cNvPr id="53" name="文本框 52">
                  <a:extLst>
                    <a:ext uri="{FF2B5EF4-FFF2-40B4-BE49-F238E27FC236}">
                      <a16:creationId xmlns:a16="http://schemas.microsoft.com/office/drawing/2014/main" id="{C268E8BF-E74E-4146-AAE9-8D09830A7E32}"/>
                    </a:ext>
                  </a:extLst>
                </p:cNvPr>
                <p:cNvSpPr txBox="1"/>
                <p:nvPr/>
              </p:nvSpPr>
              <p:spPr>
                <a:xfrm>
                  <a:off x="6605788" y="1391888"/>
                  <a:ext cx="4070427" cy="320368"/>
                </a:xfrm>
                <a:prstGeom prst="rect">
                  <a:avLst/>
                </a:prstGeom>
                <a:noFill/>
              </p:spPr>
              <p:txBody>
                <a:bodyPr wrap="none" lIns="91440" tIns="45720" rIns="91440" bIns="45720" anchor="b" anchorCtr="0">
                  <a:normAutofit lnSpcReduction="10000"/>
                </a:bodyPr>
                <a:lstStyle/>
                <a:p>
                  <a:r>
                    <a:rPr lang="zh-CN" altLang="en-US" sz="1600" b="1" dirty="0">
                      <a:cs typeface="+mn-ea"/>
                      <a:sym typeface="+mn-lt"/>
                    </a:rPr>
                    <a:t>参考</a:t>
                  </a:r>
                </a:p>
              </p:txBody>
            </p:sp>
            <p:sp>
              <p:nvSpPr>
                <p:cNvPr id="54" name="文本框 53">
                  <a:extLst>
                    <a:ext uri="{FF2B5EF4-FFF2-40B4-BE49-F238E27FC236}">
                      <a16:creationId xmlns:a16="http://schemas.microsoft.com/office/drawing/2014/main" id="{70222DF6-513A-4F7B-BD17-3E9CA2D6F797}"/>
                    </a:ext>
                  </a:extLst>
                </p:cNvPr>
                <p:cNvSpPr txBox="1"/>
                <p:nvPr/>
              </p:nvSpPr>
              <p:spPr>
                <a:xfrm>
                  <a:off x="6605788" y="1712256"/>
                  <a:ext cx="4070427" cy="320368"/>
                </a:xfrm>
                <a:prstGeom prst="rect">
                  <a:avLst/>
                </a:prstGeom>
              </p:spPr>
              <p:txBody>
                <a:bodyPr vert="horz" wrap="square" lIns="91440" tIns="45720" rIns="91440" bIns="45720" anchor="ctr" anchorCtr="0">
                  <a:normAutofit/>
                </a:bodyPr>
                <a:lstStyle/>
                <a:p>
                  <a:pPr algn="l">
                    <a:lnSpc>
                      <a:spcPct val="120000"/>
                    </a:lnSpc>
                  </a:pPr>
                  <a:r>
                    <a:rPr lang="zh-CN" altLang="en-US" sz="1100" dirty="0">
                      <a:solidFill>
                        <a:schemeClr val="dk1">
                          <a:lumMod val="100000"/>
                        </a:schemeClr>
                      </a:solidFill>
                      <a:cs typeface="+mn-ea"/>
                      <a:sym typeface="+mn-lt"/>
                    </a:rPr>
                    <a:t>参考的数据及文献 </a:t>
                  </a:r>
                </a:p>
              </p:txBody>
            </p:sp>
          </p:grpSp>
        </p:grpSp>
        <p:grpSp>
          <p:nvGrpSpPr>
            <p:cNvPr id="27" name="组合 26">
              <a:extLst>
                <a:ext uri="{FF2B5EF4-FFF2-40B4-BE49-F238E27FC236}">
                  <a16:creationId xmlns:a16="http://schemas.microsoft.com/office/drawing/2014/main" id="{072D124A-EF63-41F3-A045-AB9FB0A03D75}"/>
                </a:ext>
              </a:extLst>
            </p:cNvPr>
            <p:cNvGrpSpPr/>
            <p:nvPr/>
          </p:nvGrpSpPr>
          <p:grpSpPr>
            <a:xfrm>
              <a:off x="5472554" y="4235843"/>
              <a:ext cx="4430097" cy="671295"/>
              <a:chOff x="5417363" y="4179023"/>
              <a:chExt cx="4430097" cy="671295"/>
            </a:xfrm>
          </p:grpSpPr>
          <p:sp>
            <p:nvSpPr>
              <p:cNvPr id="47" name="菱形 46">
                <a:extLst>
                  <a:ext uri="{FF2B5EF4-FFF2-40B4-BE49-F238E27FC236}">
                    <a16:creationId xmlns:a16="http://schemas.microsoft.com/office/drawing/2014/main" id="{BAA1B345-A35E-4C97-9F65-7E3B28DBE31D}"/>
                  </a:ext>
                </a:extLst>
              </p:cNvPr>
              <p:cNvSpPr/>
              <p:nvPr/>
            </p:nvSpPr>
            <p:spPr>
              <a:xfrm>
                <a:off x="5417363" y="4225969"/>
                <a:ext cx="624349" cy="624349"/>
              </a:xfrm>
              <a:prstGeom prst="diamon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04</a:t>
                </a:r>
              </a:p>
            </p:txBody>
          </p:sp>
          <p:grpSp>
            <p:nvGrpSpPr>
              <p:cNvPr id="48" name="组合 47">
                <a:extLst>
                  <a:ext uri="{FF2B5EF4-FFF2-40B4-BE49-F238E27FC236}">
                    <a16:creationId xmlns:a16="http://schemas.microsoft.com/office/drawing/2014/main" id="{44D76C31-4341-4FE2-8D93-2AADC275BF9D}"/>
                  </a:ext>
                </a:extLst>
              </p:cNvPr>
              <p:cNvGrpSpPr/>
              <p:nvPr/>
            </p:nvGrpSpPr>
            <p:grpSpPr>
              <a:xfrm>
                <a:off x="6036271" y="4179023"/>
                <a:ext cx="3811189" cy="640736"/>
                <a:chOff x="6605788" y="1391888"/>
                <a:chExt cx="4070427" cy="640736"/>
              </a:xfrm>
            </p:grpSpPr>
            <p:sp>
              <p:nvSpPr>
                <p:cNvPr id="49" name="文本框 48">
                  <a:extLst>
                    <a:ext uri="{FF2B5EF4-FFF2-40B4-BE49-F238E27FC236}">
                      <a16:creationId xmlns:a16="http://schemas.microsoft.com/office/drawing/2014/main" id="{A37FDD61-D329-4F42-98F5-EB825B27DDEA}"/>
                    </a:ext>
                  </a:extLst>
                </p:cNvPr>
                <p:cNvSpPr txBox="1"/>
                <p:nvPr/>
              </p:nvSpPr>
              <p:spPr>
                <a:xfrm>
                  <a:off x="6605788" y="1391888"/>
                  <a:ext cx="4070427" cy="320368"/>
                </a:xfrm>
                <a:prstGeom prst="rect">
                  <a:avLst/>
                </a:prstGeom>
                <a:noFill/>
              </p:spPr>
              <p:txBody>
                <a:bodyPr wrap="none" lIns="91440" tIns="45720" rIns="91440" bIns="45720" anchor="b" anchorCtr="0">
                  <a:normAutofit lnSpcReduction="10000"/>
                </a:bodyPr>
                <a:lstStyle/>
                <a:p>
                  <a:r>
                    <a:rPr lang="zh-CN" altLang="en-US" sz="1600" b="1" dirty="0">
                      <a:cs typeface="+mn-ea"/>
                      <a:sym typeface="+mn-lt"/>
                    </a:rPr>
                    <a:t>优化</a:t>
                  </a:r>
                </a:p>
              </p:txBody>
            </p:sp>
            <p:sp>
              <p:nvSpPr>
                <p:cNvPr id="50" name="文本框 49">
                  <a:extLst>
                    <a:ext uri="{FF2B5EF4-FFF2-40B4-BE49-F238E27FC236}">
                      <a16:creationId xmlns:a16="http://schemas.microsoft.com/office/drawing/2014/main" id="{3A59C91A-DBA3-487B-9D59-A05C743C35FA}"/>
                    </a:ext>
                  </a:extLst>
                </p:cNvPr>
                <p:cNvSpPr txBox="1"/>
                <p:nvPr/>
              </p:nvSpPr>
              <p:spPr>
                <a:xfrm>
                  <a:off x="6605788" y="1712256"/>
                  <a:ext cx="4070427" cy="320368"/>
                </a:xfrm>
                <a:prstGeom prst="rect">
                  <a:avLst/>
                </a:prstGeom>
              </p:spPr>
              <p:txBody>
                <a:bodyPr vert="horz" wrap="square" lIns="91440" tIns="45720" rIns="91440" bIns="45720" anchor="ctr" anchorCtr="0">
                  <a:normAutofit/>
                </a:bodyPr>
                <a:lstStyle/>
                <a:p>
                  <a:pPr algn="l">
                    <a:lnSpc>
                      <a:spcPct val="120000"/>
                    </a:lnSpc>
                  </a:pPr>
                  <a:r>
                    <a:rPr lang="en-US" altLang="zh-CN" sz="1100" dirty="0">
                      <a:solidFill>
                        <a:schemeClr val="dk1">
                          <a:lumMod val="100000"/>
                        </a:schemeClr>
                      </a:solidFill>
                      <a:cs typeface="+mn-ea"/>
                      <a:sym typeface="+mn-lt"/>
                    </a:rPr>
                    <a:t>Simpoint3.0</a:t>
                  </a:r>
                  <a:r>
                    <a:rPr lang="zh-CN" altLang="en-US" sz="1100" dirty="0">
                      <a:solidFill>
                        <a:schemeClr val="dk1">
                          <a:lumMod val="100000"/>
                        </a:schemeClr>
                      </a:solidFill>
                      <a:cs typeface="+mn-ea"/>
                      <a:sym typeface="+mn-lt"/>
                    </a:rPr>
                    <a:t>的优化部分 </a:t>
                  </a:r>
                </a:p>
              </p:txBody>
            </p:sp>
          </p:grpSp>
        </p:grpSp>
        <p:grpSp>
          <p:nvGrpSpPr>
            <p:cNvPr id="28" name="组合 27">
              <a:extLst>
                <a:ext uri="{FF2B5EF4-FFF2-40B4-BE49-F238E27FC236}">
                  <a16:creationId xmlns:a16="http://schemas.microsoft.com/office/drawing/2014/main" id="{63130828-1508-4F63-BC7C-3E9DC126B6DB}"/>
                </a:ext>
              </a:extLst>
            </p:cNvPr>
            <p:cNvGrpSpPr/>
            <p:nvPr/>
          </p:nvGrpSpPr>
          <p:grpSpPr>
            <a:xfrm>
              <a:off x="5472554" y="3268815"/>
              <a:ext cx="4430097" cy="671295"/>
              <a:chOff x="5417363" y="3300447"/>
              <a:chExt cx="4430097" cy="671295"/>
            </a:xfrm>
          </p:grpSpPr>
          <p:sp>
            <p:nvSpPr>
              <p:cNvPr id="43" name="菱形 42">
                <a:extLst>
                  <a:ext uri="{FF2B5EF4-FFF2-40B4-BE49-F238E27FC236}">
                    <a16:creationId xmlns:a16="http://schemas.microsoft.com/office/drawing/2014/main" id="{2F5C420F-3BF0-4BD3-BF22-C722FCE52EA3}"/>
                  </a:ext>
                </a:extLst>
              </p:cNvPr>
              <p:cNvSpPr/>
              <p:nvPr/>
            </p:nvSpPr>
            <p:spPr>
              <a:xfrm>
                <a:off x="5417363" y="3347393"/>
                <a:ext cx="624349" cy="624349"/>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cs typeface="+mn-ea"/>
                    <a:sym typeface="+mn-lt"/>
                  </a:rPr>
                  <a:t>03</a:t>
                </a:r>
              </a:p>
            </p:txBody>
          </p:sp>
          <p:grpSp>
            <p:nvGrpSpPr>
              <p:cNvPr id="44" name="组合 43">
                <a:extLst>
                  <a:ext uri="{FF2B5EF4-FFF2-40B4-BE49-F238E27FC236}">
                    <a16:creationId xmlns:a16="http://schemas.microsoft.com/office/drawing/2014/main" id="{0A2E3E3E-6458-48AF-833C-EA2F860BCA3B}"/>
                  </a:ext>
                </a:extLst>
              </p:cNvPr>
              <p:cNvGrpSpPr/>
              <p:nvPr/>
            </p:nvGrpSpPr>
            <p:grpSpPr>
              <a:xfrm>
                <a:off x="6036271" y="3300447"/>
                <a:ext cx="3811189" cy="640736"/>
                <a:chOff x="6605788" y="1391888"/>
                <a:chExt cx="4070427" cy="640736"/>
              </a:xfrm>
            </p:grpSpPr>
            <p:sp>
              <p:nvSpPr>
                <p:cNvPr id="45" name="文本框 44">
                  <a:extLst>
                    <a:ext uri="{FF2B5EF4-FFF2-40B4-BE49-F238E27FC236}">
                      <a16:creationId xmlns:a16="http://schemas.microsoft.com/office/drawing/2014/main" id="{71649EB4-660D-476C-B10A-9AAFF58792B5}"/>
                    </a:ext>
                  </a:extLst>
                </p:cNvPr>
                <p:cNvSpPr txBox="1"/>
                <p:nvPr/>
              </p:nvSpPr>
              <p:spPr>
                <a:xfrm>
                  <a:off x="6605788" y="1391888"/>
                  <a:ext cx="4070427" cy="320368"/>
                </a:xfrm>
                <a:prstGeom prst="rect">
                  <a:avLst/>
                </a:prstGeom>
                <a:noFill/>
              </p:spPr>
              <p:txBody>
                <a:bodyPr wrap="none" lIns="91440" tIns="45720" rIns="91440" bIns="45720" anchor="b" anchorCtr="0">
                  <a:normAutofit lnSpcReduction="10000"/>
                </a:bodyPr>
                <a:lstStyle/>
                <a:p>
                  <a:r>
                    <a:rPr lang="zh-CN" altLang="en-US" sz="1600" b="1" dirty="0">
                      <a:cs typeface="+mn-ea"/>
                      <a:sym typeface="+mn-lt"/>
                    </a:rPr>
                    <a:t>原理及流程</a:t>
                  </a:r>
                </a:p>
              </p:txBody>
            </p:sp>
            <p:sp>
              <p:nvSpPr>
                <p:cNvPr id="46" name="文本框 45">
                  <a:extLst>
                    <a:ext uri="{FF2B5EF4-FFF2-40B4-BE49-F238E27FC236}">
                      <a16:creationId xmlns:a16="http://schemas.microsoft.com/office/drawing/2014/main" id="{53252834-FEA2-4CF3-9053-C5D75326137C}"/>
                    </a:ext>
                  </a:extLst>
                </p:cNvPr>
                <p:cNvSpPr txBox="1"/>
                <p:nvPr/>
              </p:nvSpPr>
              <p:spPr>
                <a:xfrm>
                  <a:off x="6605788" y="1712256"/>
                  <a:ext cx="4070427" cy="320368"/>
                </a:xfrm>
                <a:prstGeom prst="rect">
                  <a:avLst/>
                </a:prstGeom>
              </p:spPr>
              <p:txBody>
                <a:bodyPr vert="horz" wrap="square" lIns="91440" tIns="45720" rIns="91440" bIns="45720" anchor="ctr" anchorCtr="0">
                  <a:normAutofit/>
                </a:bodyPr>
                <a:lstStyle/>
                <a:p>
                  <a:pPr algn="l">
                    <a:lnSpc>
                      <a:spcPct val="120000"/>
                    </a:lnSpc>
                  </a:pPr>
                  <a:r>
                    <a:rPr lang="en-US" altLang="zh-CN" sz="1100" dirty="0" err="1">
                      <a:solidFill>
                        <a:schemeClr val="dk1">
                          <a:lumMod val="100000"/>
                        </a:schemeClr>
                      </a:solidFill>
                      <a:cs typeface="+mn-ea"/>
                      <a:sym typeface="+mn-lt"/>
                    </a:rPr>
                    <a:t>Simpoint</a:t>
                  </a:r>
                  <a:r>
                    <a:rPr lang="zh-CN" altLang="en-US" sz="1100" dirty="0">
                      <a:solidFill>
                        <a:schemeClr val="dk1">
                          <a:lumMod val="100000"/>
                        </a:schemeClr>
                      </a:solidFill>
                      <a:cs typeface="+mn-ea"/>
                      <a:sym typeface="+mn-lt"/>
                    </a:rPr>
                    <a:t>的工作原理及步骤流程</a:t>
                  </a:r>
                </a:p>
              </p:txBody>
            </p:sp>
          </p:grpSp>
        </p:grpSp>
        <p:grpSp>
          <p:nvGrpSpPr>
            <p:cNvPr id="29" name="组合 28">
              <a:extLst>
                <a:ext uri="{FF2B5EF4-FFF2-40B4-BE49-F238E27FC236}">
                  <a16:creationId xmlns:a16="http://schemas.microsoft.com/office/drawing/2014/main" id="{B359BB39-F191-4979-B6AF-CAD6C31A695B}"/>
                </a:ext>
              </a:extLst>
            </p:cNvPr>
            <p:cNvGrpSpPr/>
            <p:nvPr/>
          </p:nvGrpSpPr>
          <p:grpSpPr>
            <a:xfrm>
              <a:off x="5472554" y="2301788"/>
              <a:ext cx="4430097" cy="671295"/>
              <a:chOff x="5417363" y="2421871"/>
              <a:chExt cx="4430097" cy="671295"/>
            </a:xfrm>
          </p:grpSpPr>
          <p:sp>
            <p:nvSpPr>
              <p:cNvPr id="39" name="菱形 38">
                <a:extLst>
                  <a:ext uri="{FF2B5EF4-FFF2-40B4-BE49-F238E27FC236}">
                    <a16:creationId xmlns:a16="http://schemas.microsoft.com/office/drawing/2014/main" id="{91DDE1F7-3A9B-4798-A47E-D995BF66770C}"/>
                  </a:ext>
                </a:extLst>
              </p:cNvPr>
              <p:cNvSpPr/>
              <p:nvPr/>
            </p:nvSpPr>
            <p:spPr>
              <a:xfrm>
                <a:off x="5417363" y="2468817"/>
                <a:ext cx="624349" cy="624349"/>
              </a:xfrm>
              <a:prstGeom prst="diamon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cs typeface="+mn-ea"/>
                    <a:sym typeface="+mn-lt"/>
                  </a:rPr>
                  <a:t>02</a:t>
                </a:r>
              </a:p>
            </p:txBody>
          </p:sp>
          <p:grpSp>
            <p:nvGrpSpPr>
              <p:cNvPr id="40" name="组合 39">
                <a:extLst>
                  <a:ext uri="{FF2B5EF4-FFF2-40B4-BE49-F238E27FC236}">
                    <a16:creationId xmlns:a16="http://schemas.microsoft.com/office/drawing/2014/main" id="{A012228D-86D2-40AE-BC17-CE85BC5F5ADF}"/>
                  </a:ext>
                </a:extLst>
              </p:cNvPr>
              <p:cNvGrpSpPr/>
              <p:nvPr/>
            </p:nvGrpSpPr>
            <p:grpSpPr>
              <a:xfrm>
                <a:off x="6036271" y="2421871"/>
                <a:ext cx="3811189" cy="640736"/>
                <a:chOff x="6605788" y="1391888"/>
                <a:chExt cx="4070427" cy="640736"/>
              </a:xfrm>
            </p:grpSpPr>
            <p:sp>
              <p:nvSpPr>
                <p:cNvPr id="41" name="文本框 40">
                  <a:extLst>
                    <a:ext uri="{FF2B5EF4-FFF2-40B4-BE49-F238E27FC236}">
                      <a16:creationId xmlns:a16="http://schemas.microsoft.com/office/drawing/2014/main" id="{B060C8FB-2E13-49D5-834B-DA3DEBAFB5D1}"/>
                    </a:ext>
                  </a:extLst>
                </p:cNvPr>
                <p:cNvSpPr txBox="1"/>
                <p:nvPr/>
              </p:nvSpPr>
              <p:spPr>
                <a:xfrm>
                  <a:off x="6605788" y="1391888"/>
                  <a:ext cx="4070427" cy="320368"/>
                </a:xfrm>
                <a:prstGeom prst="rect">
                  <a:avLst/>
                </a:prstGeom>
                <a:noFill/>
              </p:spPr>
              <p:txBody>
                <a:bodyPr wrap="none" lIns="91440" tIns="45720" rIns="91440" bIns="45720" anchor="b" anchorCtr="0">
                  <a:normAutofit lnSpcReduction="10000"/>
                </a:bodyPr>
                <a:lstStyle/>
                <a:p>
                  <a:r>
                    <a:rPr lang="zh-CN" altLang="en-US" sz="1600" b="1" dirty="0">
                      <a:cs typeface="+mn-ea"/>
                      <a:sym typeface="+mn-lt"/>
                    </a:rPr>
                    <a:t>概述</a:t>
                  </a:r>
                </a:p>
              </p:txBody>
            </p:sp>
            <p:sp>
              <p:nvSpPr>
                <p:cNvPr id="42" name="文本框 41">
                  <a:extLst>
                    <a:ext uri="{FF2B5EF4-FFF2-40B4-BE49-F238E27FC236}">
                      <a16:creationId xmlns:a16="http://schemas.microsoft.com/office/drawing/2014/main" id="{82728238-38CA-43B8-AE5F-40BEEC39E990}"/>
                    </a:ext>
                  </a:extLst>
                </p:cNvPr>
                <p:cNvSpPr txBox="1"/>
                <p:nvPr/>
              </p:nvSpPr>
              <p:spPr>
                <a:xfrm>
                  <a:off x="6605788" y="1712256"/>
                  <a:ext cx="4070427" cy="320368"/>
                </a:xfrm>
                <a:prstGeom prst="rect">
                  <a:avLst/>
                </a:prstGeom>
              </p:spPr>
              <p:txBody>
                <a:bodyPr vert="horz" wrap="square" lIns="91440" tIns="45720" rIns="91440" bIns="45720" anchor="ctr" anchorCtr="0">
                  <a:normAutofit/>
                </a:bodyPr>
                <a:lstStyle/>
                <a:p>
                  <a:pPr algn="l">
                    <a:lnSpc>
                      <a:spcPct val="120000"/>
                    </a:lnSpc>
                  </a:pPr>
                  <a:r>
                    <a:rPr lang="en-US" altLang="zh-CN" sz="1100" dirty="0" err="1">
                      <a:solidFill>
                        <a:schemeClr val="dk1">
                          <a:lumMod val="100000"/>
                        </a:schemeClr>
                      </a:solidFill>
                      <a:cs typeface="+mn-ea"/>
                      <a:sym typeface="+mn-lt"/>
                    </a:rPr>
                    <a:t>Simpoint</a:t>
                  </a:r>
                  <a:r>
                    <a:rPr lang="zh-CN" altLang="en-US" sz="1100" dirty="0">
                      <a:solidFill>
                        <a:schemeClr val="dk1">
                          <a:lumMod val="100000"/>
                        </a:schemeClr>
                      </a:solidFill>
                      <a:cs typeface="+mn-ea"/>
                      <a:sym typeface="+mn-lt"/>
                    </a:rPr>
                    <a:t>的简单描述 </a:t>
                  </a:r>
                </a:p>
              </p:txBody>
            </p:sp>
          </p:grpSp>
        </p:grpSp>
        <p:grpSp>
          <p:nvGrpSpPr>
            <p:cNvPr id="30" name="组合 29">
              <a:extLst>
                <a:ext uri="{FF2B5EF4-FFF2-40B4-BE49-F238E27FC236}">
                  <a16:creationId xmlns:a16="http://schemas.microsoft.com/office/drawing/2014/main" id="{34A8EAED-5DE1-4133-94AE-97B8182DC6FD}"/>
                </a:ext>
              </a:extLst>
            </p:cNvPr>
            <p:cNvGrpSpPr/>
            <p:nvPr/>
          </p:nvGrpSpPr>
          <p:grpSpPr>
            <a:xfrm>
              <a:off x="5472556" y="1334761"/>
              <a:ext cx="4430095" cy="671295"/>
              <a:chOff x="5417365" y="1543295"/>
              <a:chExt cx="4430095" cy="671295"/>
            </a:xfrm>
          </p:grpSpPr>
          <p:sp>
            <p:nvSpPr>
              <p:cNvPr id="35" name="菱形 34">
                <a:extLst>
                  <a:ext uri="{FF2B5EF4-FFF2-40B4-BE49-F238E27FC236}">
                    <a16:creationId xmlns:a16="http://schemas.microsoft.com/office/drawing/2014/main" id="{131570B8-C42F-4745-81F3-C5DD46B0C3C9}"/>
                  </a:ext>
                </a:extLst>
              </p:cNvPr>
              <p:cNvSpPr/>
              <p:nvPr/>
            </p:nvSpPr>
            <p:spPr>
              <a:xfrm>
                <a:off x="5417365" y="1590241"/>
                <a:ext cx="624349" cy="624349"/>
              </a:xfrm>
              <a:prstGeom prst="diamon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cs typeface="+mn-ea"/>
                    <a:sym typeface="+mn-lt"/>
                  </a:rPr>
                  <a:t>01</a:t>
                </a:r>
              </a:p>
            </p:txBody>
          </p:sp>
          <p:grpSp>
            <p:nvGrpSpPr>
              <p:cNvPr id="36" name="组合 35">
                <a:extLst>
                  <a:ext uri="{FF2B5EF4-FFF2-40B4-BE49-F238E27FC236}">
                    <a16:creationId xmlns:a16="http://schemas.microsoft.com/office/drawing/2014/main" id="{E8945918-E2C7-4FB9-BCEC-070FEC46439D}"/>
                  </a:ext>
                </a:extLst>
              </p:cNvPr>
              <p:cNvGrpSpPr/>
              <p:nvPr/>
            </p:nvGrpSpPr>
            <p:grpSpPr>
              <a:xfrm>
                <a:off x="6036271" y="1543295"/>
                <a:ext cx="3811189" cy="640736"/>
                <a:chOff x="6605788" y="1391888"/>
                <a:chExt cx="4070427" cy="640736"/>
              </a:xfrm>
            </p:grpSpPr>
            <p:sp>
              <p:nvSpPr>
                <p:cNvPr id="37" name="文本框 36">
                  <a:extLst>
                    <a:ext uri="{FF2B5EF4-FFF2-40B4-BE49-F238E27FC236}">
                      <a16:creationId xmlns:a16="http://schemas.microsoft.com/office/drawing/2014/main" id="{07CE1718-A49E-4C63-9BB8-BFAA4CEE33E7}"/>
                    </a:ext>
                  </a:extLst>
                </p:cNvPr>
                <p:cNvSpPr txBox="1"/>
                <p:nvPr/>
              </p:nvSpPr>
              <p:spPr>
                <a:xfrm>
                  <a:off x="6605788" y="1391888"/>
                  <a:ext cx="4070427" cy="320368"/>
                </a:xfrm>
                <a:prstGeom prst="rect">
                  <a:avLst/>
                </a:prstGeom>
                <a:noFill/>
              </p:spPr>
              <p:txBody>
                <a:bodyPr wrap="none" lIns="91440" tIns="45720" rIns="91440" bIns="45720" anchor="b" anchorCtr="0">
                  <a:normAutofit lnSpcReduction="10000"/>
                </a:bodyPr>
                <a:lstStyle/>
                <a:p>
                  <a:r>
                    <a:rPr lang="zh-CN" altLang="en-US" sz="1600" b="1" dirty="0">
                      <a:cs typeface="+mn-ea"/>
                      <a:sym typeface="+mn-lt"/>
                    </a:rPr>
                    <a:t>背景</a:t>
                  </a:r>
                </a:p>
              </p:txBody>
            </p:sp>
            <p:sp>
              <p:nvSpPr>
                <p:cNvPr id="38" name="文本框 37">
                  <a:extLst>
                    <a:ext uri="{FF2B5EF4-FFF2-40B4-BE49-F238E27FC236}">
                      <a16:creationId xmlns:a16="http://schemas.microsoft.com/office/drawing/2014/main" id="{734DA753-80DF-43D9-95DE-0ECF2D144CC3}"/>
                    </a:ext>
                  </a:extLst>
                </p:cNvPr>
                <p:cNvSpPr txBox="1"/>
                <p:nvPr/>
              </p:nvSpPr>
              <p:spPr>
                <a:xfrm>
                  <a:off x="6605788" y="1712256"/>
                  <a:ext cx="4070427" cy="320368"/>
                </a:xfrm>
                <a:prstGeom prst="rect">
                  <a:avLst/>
                </a:prstGeom>
              </p:spPr>
              <p:txBody>
                <a:bodyPr vert="horz" wrap="square" lIns="91440" tIns="45720" rIns="91440" bIns="45720" anchor="ctr" anchorCtr="0">
                  <a:normAutofit/>
                </a:bodyPr>
                <a:lstStyle/>
                <a:p>
                  <a:pPr algn="l">
                    <a:lnSpc>
                      <a:spcPct val="120000"/>
                    </a:lnSpc>
                  </a:pPr>
                  <a:r>
                    <a:rPr lang="zh-CN" altLang="en-US" sz="1100" dirty="0">
                      <a:solidFill>
                        <a:schemeClr val="dk1">
                          <a:lumMod val="100000"/>
                        </a:schemeClr>
                      </a:solidFill>
                      <a:cs typeface="+mn-ea"/>
                      <a:sym typeface="+mn-lt"/>
                    </a:rPr>
                    <a:t>为什么需要</a:t>
                  </a:r>
                  <a:r>
                    <a:rPr lang="en-US" altLang="zh-CN" sz="1100" dirty="0" err="1">
                      <a:solidFill>
                        <a:schemeClr val="dk1">
                          <a:lumMod val="100000"/>
                        </a:schemeClr>
                      </a:solidFill>
                      <a:cs typeface="+mn-ea"/>
                      <a:sym typeface="+mn-lt"/>
                    </a:rPr>
                    <a:t>Simpoint</a:t>
                  </a:r>
                  <a:r>
                    <a:rPr lang="zh-CN" altLang="en-US" sz="1100" dirty="0">
                      <a:solidFill>
                        <a:schemeClr val="dk1">
                          <a:lumMod val="100000"/>
                        </a:schemeClr>
                      </a:solidFill>
                      <a:cs typeface="+mn-ea"/>
                      <a:sym typeface="+mn-lt"/>
                    </a:rPr>
                    <a:t> </a:t>
                  </a:r>
                </a:p>
              </p:txBody>
            </p:sp>
          </p:grpSp>
        </p:grpSp>
        <p:cxnSp>
          <p:nvCxnSpPr>
            <p:cNvPr id="31" name="直接连接符 30">
              <a:extLst>
                <a:ext uri="{FF2B5EF4-FFF2-40B4-BE49-F238E27FC236}">
                  <a16:creationId xmlns:a16="http://schemas.microsoft.com/office/drawing/2014/main" id="{F880815B-2929-48ED-B7A8-1E93D78A4424}"/>
                </a:ext>
              </a:extLst>
            </p:cNvPr>
            <p:cNvCxnSpPr/>
            <p:nvPr/>
          </p:nvCxnSpPr>
          <p:spPr>
            <a:xfrm>
              <a:off x="6210300" y="2133600"/>
              <a:ext cx="352425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ECEE91B0-D55A-48BE-B028-3B6FFD86CCF4}"/>
                </a:ext>
              </a:extLst>
            </p:cNvPr>
            <p:cNvCxnSpPr/>
            <p:nvPr/>
          </p:nvCxnSpPr>
          <p:spPr>
            <a:xfrm>
              <a:off x="6210300" y="3124200"/>
              <a:ext cx="352425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EABE8D6A-96D7-4621-9618-1F3081F87934}"/>
                </a:ext>
              </a:extLst>
            </p:cNvPr>
            <p:cNvCxnSpPr/>
            <p:nvPr/>
          </p:nvCxnSpPr>
          <p:spPr>
            <a:xfrm>
              <a:off x="6210300" y="4114800"/>
              <a:ext cx="352425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B2267B1E-7E7C-43E1-948A-852109AE9F84}"/>
                </a:ext>
              </a:extLst>
            </p:cNvPr>
            <p:cNvCxnSpPr/>
            <p:nvPr/>
          </p:nvCxnSpPr>
          <p:spPr>
            <a:xfrm>
              <a:off x="6210300" y="5105400"/>
              <a:ext cx="352425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99676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491033" y="4160520"/>
            <a:ext cx="1023516" cy="440870"/>
          </a:xfrm>
        </p:spPr>
        <p:txBody>
          <a:bodyPr/>
          <a:lstStyle/>
          <a:p>
            <a:r>
              <a:rPr lang="zh-CN" altLang="en-US" dirty="0">
                <a:latin typeface="+mn-lt"/>
                <a:ea typeface="+mn-ea"/>
                <a:cs typeface="+mn-ea"/>
                <a:sym typeface="+mn-lt"/>
              </a:rPr>
              <a:t>优化</a:t>
            </a:r>
          </a:p>
        </p:txBody>
      </p:sp>
      <p:sp>
        <p:nvSpPr>
          <p:cNvPr id="6" name="文本占位符 5"/>
          <p:cNvSpPr>
            <a:spLocks noGrp="1"/>
          </p:cNvSpPr>
          <p:nvPr>
            <p:ph type="body" idx="1"/>
          </p:nvPr>
        </p:nvSpPr>
        <p:spPr>
          <a:xfrm>
            <a:off x="3491033" y="4816110"/>
            <a:ext cx="1698188" cy="252550"/>
          </a:xfrm>
        </p:spPr>
        <p:txBody>
          <a:bodyPr>
            <a:normAutofit lnSpcReduction="10000"/>
          </a:bodyPr>
          <a:lstStyle/>
          <a:p>
            <a:pPr lvl="0"/>
            <a:r>
              <a:rPr lang="en-US" altLang="zh-CN" dirty="0">
                <a:cs typeface="+mn-ea"/>
                <a:sym typeface="+mn-lt"/>
              </a:rPr>
              <a:t>Simpoint3.0 </a:t>
            </a:r>
            <a:r>
              <a:rPr lang="zh-CN" altLang="en-US" dirty="0">
                <a:cs typeface="+mn-ea"/>
                <a:sym typeface="+mn-lt"/>
              </a:rPr>
              <a:t>的优化部分</a:t>
            </a:r>
          </a:p>
        </p:txBody>
      </p:sp>
      <p:sp>
        <p:nvSpPr>
          <p:cNvPr id="9" name="文本框 8">
            <a:extLst>
              <a:ext uri="{FF2B5EF4-FFF2-40B4-BE49-F238E27FC236}">
                <a16:creationId xmlns:a16="http://schemas.microsoft.com/office/drawing/2014/main" id="{04F69230-F3A6-4586-9371-A858F4763E9F}"/>
              </a:ext>
            </a:extLst>
          </p:cNvPr>
          <p:cNvSpPr txBox="1"/>
          <p:nvPr/>
        </p:nvSpPr>
        <p:spPr>
          <a:xfrm>
            <a:off x="3580110" y="2984045"/>
            <a:ext cx="1023516" cy="889909"/>
          </a:xfrm>
          <a:prstGeom prst="rect">
            <a:avLst/>
          </a:prstGeom>
          <a:noFill/>
          <a:ln w="117475">
            <a:noFill/>
          </a:ln>
        </p:spPr>
        <p:txBody>
          <a:bodyPr wrap="none" rtlCol="0">
            <a:prstTxWarp prst="textPlain">
              <a:avLst/>
            </a:prstTxWarp>
            <a:spAutoFit/>
          </a:bodyPr>
          <a:lstStyle/>
          <a:p>
            <a:r>
              <a:rPr lang="en-US" altLang="zh-CN" spc="100" dirty="0">
                <a:solidFill>
                  <a:srgbClr val="434C57"/>
                </a:solidFill>
                <a:cs typeface="+mn-ea"/>
                <a:sym typeface="+mn-lt"/>
              </a:rPr>
              <a:t>04</a:t>
            </a:r>
            <a:endParaRPr lang="zh-CN" altLang="en-US" spc="100" dirty="0">
              <a:solidFill>
                <a:srgbClr val="434C57"/>
              </a:solidFill>
              <a:cs typeface="+mn-ea"/>
              <a:sym typeface="+mn-lt"/>
            </a:endParaRPr>
          </a:p>
        </p:txBody>
      </p:sp>
      <p:cxnSp>
        <p:nvCxnSpPr>
          <p:cNvPr id="7" name="直接连接符 6">
            <a:extLst>
              <a:ext uri="{FF2B5EF4-FFF2-40B4-BE49-F238E27FC236}">
                <a16:creationId xmlns:a16="http://schemas.microsoft.com/office/drawing/2014/main" id="{4875F597-781A-460C-B5C5-95FCD8839F53}"/>
              </a:ext>
            </a:extLst>
          </p:cNvPr>
          <p:cNvCxnSpPr>
            <a:cxnSpLocks/>
          </p:cNvCxnSpPr>
          <p:nvPr/>
        </p:nvCxnSpPr>
        <p:spPr>
          <a:xfrm>
            <a:off x="3179304" y="3084821"/>
            <a:ext cx="0" cy="2224595"/>
          </a:xfrm>
          <a:prstGeom prst="line">
            <a:avLst/>
          </a:prstGeom>
          <a:ln>
            <a:solidFill>
              <a:srgbClr val="94C9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092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B4607CD6-EE19-953F-0D76-4509915C3A9A}"/>
              </a:ext>
            </a:extLst>
          </p:cNvPr>
          <p:cNvSpPr/>
          <p:nvPr/>
        </p:nvSpPr>
        <p:spPr>
          <a:xfrm>
            <a:off x="9373972" y="2024322"/>
            <a:ext cx="1036320" cy="5651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rgbClr val="FFFF00"/>
              </a:solidFill>
            </a:endParaRPr>
          </a:p>
        </p:txBody>
      </p:sp>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zh-CN" altLang="en-US" dirty="0">
                <a:latin typeface="+mn-lt"/>
                <a:ea typeface="+mn-ea"/>
                <a:cs typeface="+mn-ea"/>
                <a:sym typeface="+mn-lt"/>
              </a:rPr>
              <a:t>更高效的聚类搜索：</a:t>
            </a:r>
          </a:p>
        </p:txBody>
      </p:sp>
      <p:sp>
        <p:nvSpPr>
          <p:cNvPr id="3" name="页脚占位符 2">
            <a:extLst>
              <a:ext uri="{FF2B5EF4-FFF2-40B4-BE49-F238E27FC236}">
                <a16:creationId xmlns:a16="http://schemas.microsoft.com/office/drawing/2014/main" id="{8B63A2D2-E6C5-4CE4-A15B-9264951B878F}"/>
              </a:ext>
            </a:extLst>
          </p:cNvPr>
          <p:cNvSpPr>
            <a:spLocks noGrp="1"/>
          </p:cNvSpPr>
          <p:nvPr>
            <p:ph type="ftr" sz="quarter" idx="11"/>
          </p:nvPr>
        </p:nvSpPr>
        <p:spPr/>
        <p:txBody>
          <a:bodyPr/>
          <a:lstStyle/>
          <a:p>
            <a:r>
              <a:rPr lang="en-US" altLang="zh-CN" dirty="0" err="1">
                <a:cs typeface="+mn-ea"/>
                <a:sym typeface="+mn-lt"/>
              </a:rPr>
              <a:t>OfficePLUS</a:t>
            </a:r>
            <a:r>
              <a:rPr lang="en-US" altLang="zh-CN" dirty="0">
                <a:cs typeface="+mn-ea"/>
                <a:sym typeface="+mn-lt"/>
              </a:rPr>
              <a:t> </a:t>
            </a:r>
            <a:endParaRPr lang="zh-CN" altLang="en-US" dirty="0">
              <a:cs typeface="+mn-ea"/>
              <a:sym typeface="+mn-lt"/>
            </a:endParaRP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cs typeface="+mn-ea"/>
                <a:sym typeface="+mn-lt"/>
              </a:rPr>
              <a:pPr/>
              <a:t>21</a:t>
            </a:fld>
            <a:endParaRPr lang="zh-CN" altLang="en-US">
              <a:cs typeface="+mn-ea"/>
              <a:sym typeface="+mn-lt"/>
            </a:endParaRPr>
          </a:p>
        </p:txBody>
      </p:sp>
      <p:sp>
        <p:nvSpPr>
          <p:cNvPr id="6" name="文本框 5">
            <a:extLst>
              <a:ext uri="{FF2B5EF4-FFF2-40B4-BE49-F238E27FC236}">
                <a16:creationId xmlns:a16="http://schemas.microsoft.com/office/drawing/2014/main" id="{F540BFA1-B52B-D8DC-AEB6-FDE401B2EC39}"/>
              </a:ext>
            </a:extLst>
          </p:cNvPr>
          <p:cNvSpPr txBox="1"/>
          <p:nvPr/>
        </p:nvSpPr>
        <p:spPr>
          <a:xfrm>
            <a:off x="669924" y="1228636"/>
            <a:ext cx="9868536" cy="369332"/>
          </a:xfrm>
          <a:prstGeom prst="rect">
            <a:avLst/>
          </a:prstGeom>
          <a:noFill/>
        </p:spPr>
        <p:txBody>
          <a:bodyPr wrap="square">
            <a:spAutoFit/>
          </a:bodyPr>
          <a:lstStyle/>
          <a:p>
            <a:r>
              <a:rPr lang="zh-CN" altLang="en-US" dirty="0"/>
              <a:t>SimPoint 3.0在聚类时，采用了二分查找来选择聚类数量k，而不是传统的遍历所有可能的k值。</a:t>
            </a:r>
          </a:p>
        </p:txBody>
      </p:sp>
      <p:sp>
        <p:nvSpPr>
          <p:cNvPr id="8" name="文本框 7">
            <a:extLst>
              <a:ext uri="{FF2B5EF4-FFF2-40B4-BE49-F238E27FC236}">
                <a16:creationId xmlns:a16="http://schemas.microsoft.com/office/drawing/2014/main" id="{74F4F907-FA7A-2A89-3C08-AADC973C82C5}"/>
              </a:ext>
            </a:extLst>
          </p:cNvPr>
          <p:cNvSpPr txBox="1"/>
          <p:nvPr/>
        </p:nvSpPr>
        <p:spPr>
          <a:xfrm>
            <a:off x="669924" y="1874311"/>
            <a:ext cx="7102476" cy="1200329"/>
          </a:xfrm>
          <a:prstGeom prst="rect">
            <a:avLst/>
          </a:prstGeom>
          <a:noFill/>
        </p:spPr>
        <p:txBody>
          <a:bodyPr wrap="square">
            <a:spAutoFit/>
          </a:bodyPr>
          <a:lstStyle/>
          <a:p>
            <a:r>
              <a:rPr lang="en-US" altLang="zh-CN" b="1" dirty="0"/>
              <a:t>BIC </a:t>
            </a:r>
            <a:r>
              <a:rPr lang="zh-CN" altLang="en-US" b="1" dirty="0"/>
              <a:t>的特点</a:t>
            </a:r>
            <a:r>
              <a:rPr lang="zh-CN" altLang="en-US" dirty="0"/>
              <a:t>： 虽然 </a:t>
            </a:r>
            <a:r>
              <a:rPr lang="en-US" altLang="zh-CN" dirty="0"/>
              <a:t>BIC </a:t>
            </a:r>
            <a:r>
              <a:rPr lang="zh-CN" altLang="en-US" dirty="0"/>
              <a:t>的值与 </a:t>
            </a:r>
            <a:r>
              <a:rPr lang="en-US" altLang="zh-CN" dirty="0"/>
              <a:t>k</a:t>
            </a:r>
            <a:r>
              <a:rPr lang="zh-CN" altLang="en-US" dirty="0"/>
              <a:t>没有严格的线性关系，但它的变化具有一定的趋势。</a:t>
            </a:r>
            <a:r>
              <a:rPr lang="en-US" altLang="zh-CN" dirty="0"/>
              <a:t>K</a:t>
            </a:r>
            <a:r>
              <a:rPr lang="zh-CN" altLang="en-US" dirty="0"/>
              <a:t>较小时，</a:t>
            </a:r>
            <a:r>
              <a:rPr lang="en-US" altLang="zh-CN" dirty="0"/>
              <a:t>BCI</a:t>
            </a:r>
            <a:r>
              <a:rPr lang="zh-CN" altLang="en-US" dirty="0"/>
              <a:t>随着</a:t>
            </a:r>
            <a:r>
              <a:rPr lang="en-US" altLang="zh-CN" dirty="0"/>
              <a:t>K</a:t>
            </a:r>
            <a:r>
              <a:rPr lang="zh-CN" altLang="en-US" dirty="0"/>
              <a:t>的增加而较快的增加。</a:t>
            </a:r>
            <a:r>
              <a:rPr lang="en-US" altLang="zh-CN" dirty="0"/>
              <a:t>K</a:t>
            </a:r>
            <a:r>
              <a:rPr lang="zh-CN" altLang="en-US" dirty="0"/>
              <a:t>继续加大，</a:t>
            </a:r>
            <a:r>
              <a:rPr lang="en-US" altLang="zh-CN" dirty="0"/>
              <a:t>BIC</a:t>
            </a:r>
            <a:r>
              <a:rPr lang="zh-CN" altLang="en-US" dirty="0"/>
              <a:t>增长越来越缓，趋于饱和。</a:t>
            </a:r>
            <a:r>
              <a:rPr lang="en-US" altLang="zh-CN" dirty="0"/>
              <a:t>K</a:t>
            </a:r>
            <a:r>
              <a:rPr lang="zh-CN" altLang="en-US" dirty="0"/>
              <a:t>过大时，</a:t>
            </a:r>
            <a:r>
              <a:rPr lang="en-US" altLang="zh-CN" dirty="0"/>
              <a:t>BIC</a:t>
            </a:r>
            <a:r>
              <a:rPr lang="zh-CN" altLang="en-US" dirty="0"/>
              <a:t>会因为惩罚项上升更快而下降。</a:t>
            </a:r>
          </a:p>
        </p:txBody>
      </p:sp>
      <p:pic>
        <p:nvPicPr>
          <p:cNvPr id="9" name="图片 8">
            <a:extLst>
              <a:ext uri="{FF2B5EF4-FFF2-40B4-BE49-F238E27FC236}">
                <a16:creationId xmlns:a16="http://schemas.microsoft.com/office/drawing/2014/main" id="{B77BE321-65D3-A7CA-3713-0CD2019F9453}"/>
              </a:ext>
            </a:extLst>
          </p:cNvPr>
          <p:cNvPicPr>
            <a:picLocks noChangeAspect="1"/>
          </p:cNvPicPr>
          <p:nvPr/>
        </p:nvPicPr>
        <p:blipFill>
          <a:blip r:embed="rId2"/>
          <a:stretch>
            <a:fillRect/>
          </a:stretch>
        </p:blipFill>
        <p:spPr>
          <a:xfrm>
            <a:off x="8295634" y="2030968"/>
            <a:ext cx="2029466" cy="542410"/>
          </a:xfrm>
          <a:prstGeom prst="rect">
            <a:avLst/>
          </a:prstGeom>
        </p:spPr>
      </p:pic>
      <p:cxnSp>
        <p:nvCxnSpPr>
          <p:cNvPr id="12" name="直接连接符 11">
            <a:extLst>
              <a:ext uri="{FF2B5EF4-FFF2-40B4-BE49-F238E27FC236}">
                <a16:creationId xmlns:a16="http://schemas.microsoft.com/office/drawing/2014/main" id="{1B38FECF-9792-C671-15BB-004BEEB939A5}"/>
              </a:ext>
            </a:extLst>
          </p:cNvPr>
          <p:cNvCxnSpPr>
            <a:cxnSpLocks/>
          </p:cNvCxnSpPr>
          <p:nvPr/>
        </p:nvCxnSpPr>
        <p:spPr>
          <a:xfrm>
            <a:off x="9373972" y="2024322"/>
            <a:ext cx="0" cy="565179"/>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F1D78B19-B270-A9CD-F3F4-75214AF806B7}"/>
              </a:ext>
            </a:extLst>
          </p:cNvPr>
          <p:cNvSpPr txBox="1"/>
          <p:nvPr/>
        </p:nvSpPr>
        <p:spPr>
          <a:xfrm>
            <a:off x="9547383" y="2631073"/>
            <a:ext cx="1036320" cy="276999"/>
          </a:xfrm>
          <a:prstGeom prst="rect">
            <a:avLst/>
          </a:prstGeom>
          <a:noFill/>
        </p:spPr>
        <p:txBody>
          <a:bodyPr wrap="square" rtlCol="0">
            <a:spAutoFit/>
          </a:bodyPr>
          <a:lstStyle/>
          <a:p>
            <a:r>
              <a:rPr lang="zh-CN" altLang="en-US" sz="1200" dirty="0"/>
              <a:t>惩罚项</a:t>
            </a:r>
          </a:p>
        </p:txBody>
      </p:sp>
      <p:sp>
        <p:nvSpPr>
          <p:cNvPr id="15" name="文本框 14">
            <a:extLst>
              <a:ext uri="{FF2B5EF4-FFF2-40B4-BE49-F238E27FC236}">
                <a16:creationId xmlns:a16="http://schemas.microsoft.com/office/drawing/2014/main" id="{BD3C517B-34A4-88FE-7D26-112888B2CC9C}"/>
              </a:ext>
            </a:extLst>
          </p:cNvPr>
          <p:cNvSpPr txBox="1"/>
          <p:nvPr/>
        </p:nvSpPr>
        <p:spPr>
          <a:xfrm>
            <a:off x="669924" y="3265249"/>
            <a:ext cx="6096000" cy="369332"/>
          </a:xfrm>
          <a:prstGeom prst="rect">
            <a:avLst/>
          </a:prstGeom>
          <a:noFill/>
        </p:spPr>
        <p:txBody>
          <a:bodyPr wrap="square">
            <a:spAutoFit/>
          </a:bodyPr>
          <a:lstStyle/>
          <a:p>
            <a:r>
              <a:rPr lang="zh-CN" altLang="en-US" b="1" dirty="0"/>
              <a:t>二分查找的逻辑</a:t>
            </a:r>
            <a:r>
              <a:rPr lang="zh-CN" altLang="en-US" dirty="0"/>
              <a:t>：</a:t>
            </a:r>
          </a:p>
        </p:txBody>
      </p:sp>
      <p:sp>
        <p:nvSpPr>
          <p:cNvPr id="17" name="文本框 16">
            <a:extLst>
              <a:ext uri="{FF2B5EF4-FFF2-40B4-BE49-F238E27FC236}">
                <a16:creationId xmlns:a16="http://schemas.microsoft.com/office/drawing/2014/main" id="{5D0999FA-5BE0-B6AA-DAEE-BC8C67F31784}"/>
              </a:ext>
            </a:extLst>
          </p:cNvPr>
          <p:cNvSpPr txBox="1"/>
          <p:nvPr/>
        </p:nvSpPr>
        <p:spPr>
          <a:xfrm>
            <a:off x="1059180" y="3731249"/>
            <a:ext cx="6096000" cy="369332"/>
          </a:xfrm>
          <a:prstGeom prst="rect">
            <a:avLst/>
          </a:prstGeom>
          <a:noFill/>
        </p:spPr>
        <p:txBody>
          <a:bodyPr wrap="square">
            <a:spAutoFit/>
          </a:bodyPr>
          <a:lstStyle/>
          <a:p>
            <a:pPr marL="285750" indent="-285750">
              <a:buFont typeface="Arial" panose="020B0604020202020204" pitchFamily="34" charset="0"/>
              <a:buChar char="•"/>
            </a:pPr>
            <a:r>
              <a:rPr lang="zh-CN" altLang="en-US" dirty="0"/>
              <a:t>初始化</a:t>
            </a:r>
            <a:r>
              <a:rPr lang="en-US" altLang="zh-CN" dirty="0"/>
              <a:t>k</a:t>
            </a:r>
            <a:r>
              <a:rPr lang="zh-CN" altLang="en-US" dirty="0"/>
              <a:t>的上下界为</a:t>
            </a:r>
            <a:r>
              <a:rPr lang="en-US" altLang="zh-CN" dirty="0"/>
              <a:t>[1</a:t>
            </a:r>
            <a:r>
              <a:rPr lang="zh-CN" altLang="en-US" dirty="0"/>
              <a:t>，</a:t>
            </a:r>
            <a:r>
              <a:rPr lang="en-US" altLang="zh-CN" dirty="0"/>
              <a:t>N]</a:t>
            </a:r>
            <a:r>
              <a:rPr lang="zh-CN" altLang="en-US" dirty="0"/>
              <a:t>。</a:t>
            </a:r>
          </a:p>
        </p:txBody>
      </p:sp>
      <p:sp>
        <p:nvSpPr>
          <p:cNvPr id="18" name="文本框 17">
            <a:extLst>
              <a:ext uri="{FF2B5EF4-FFF2-40B4-BE49-F238E27FC236}">
                <a16:creationId xmlns:a16="http://schemas.microsoft.com/office/drawing/2014/main" id="{9BC4A381-731F-60F8-9D53-5CC384598750}"/>
              </a:ext>
            </a:extLst>
          </p:cNvPr>
          <p:cNvSpPr txBox="1"/>
          <p:nvPr/>
        </p:nvSpPr>
        <p:spPr>
          <a:xfrm>
            <a:off x="1059180" y="4203850"/>
            <a:ext cx="8763000" cy="646331"/>
          </a:xfrm>
          <a:prstGeom prst="rect">
            <a:avLst/>
          </a:prstGeom>
          <a:noFill/>
        </p:spPr>
        <p:txBody>
          <a:bodyPr wrap="square">
            <a:spAutoFit/>
          </a:bodyPr>
          <a:lstStyle/>
          <a:p>
            <a:pPr marL="285750" indent="-285750">
              <a:buFont typeface="Arial" panose="020B0604020202020204" pitchFamily="34" charset="0"/>
              <a:buChar char="•"/>
            </a:pPr>
            <a:r>
              <a:rPr lang="zh-CN" altLang="en-US" dirty="0"/>
              <a:t>计算中间</a:t>
            </a:r>
            <a:r>
              <a:rPr lang="en-US" altLang="zh-CN" dirty="0"/>
              <a:t>k</a:t>
            </a:r>
            <a:r>
              <a:rPr lang="zh-CN" altLang="en-US" dirty="0"/>
              <a:t>以及相邻</a:t>
            </a:r>
            <a:r>
              <a:rPr lang="en-US" altLang="zh-CN" dirty="0"/>
              <a:t>k</a:t>
            </a:r>
            <a:r>
              <a:rPr lang="zh-CN" altLang="en-US" dirty="0"/>
              <a:t>的</a:t>
            </a:r>
            <a:r>
              <a:rPr lang="en-US" altLang="zh-CN" dirty="0"/>
              <a:t>BIC</a:t>
            </a:r>
            <a:r>
              <a:rPr lang="zh-CN" altLang="en-US" dirty="0"/>
              <a:t>。如果呈上升趋势，则将左边界替换成中间</a:t>
            </a:r>
            <a:r>
              <a:rPr lang="en-US" altLang="zh-CN" dirty="0"/>
              <a:t>k</a:t>
            </a:r>
            <a:r>
              <a:rPr lang="zh-CN" altLang="en-US" dirty="0"/>
              <a:t>，如果呈下降趋势，则将右边界替换成中间</a:t>
            </a:r>
            <a:r>
              <a:rPr lang="en-US" altLang="zh-CN" dirty="0"/>
              <a:t>k</a:t>
            </a:r>
            <a:r>
              <a:rPr lang="zh-CN" altLang="en-US" dirty="0"/>
              <a:t>。</a:t>
            </a:r>
          </a:p>
        </p:txBody>
      </p:sp>
      <p:sp>
        <p:nvSpPr>
          <p:cNvPr id="20" name="文本框 19">
            <a:extLst>
              <a:ext uri="{FF2B5EF4-FFF2-40B4-BE49-F238E27FC236}">
                <a16:creationId xmlns:a16="http://schemas.microsoft.com/office/drawing/2014/main" id="{94C7DFB3-F456-BFD7-FEB8-85FE13E65C8C}"/>
              </a:ext>
            </a:extLst>
          </p:cNvPr>
          <p:cNvSpPr txBox="1"/>
          <p:nvPr/>
        </p:nvSpPr>
        <p:spPr>
          <a:xfrm>
            <a:off x="669924" y="5167697"/>
            <a:ext cx="9479916" cy="646331"/>
          </a:xfrm>
          <a:prstGeom prst="rect">
            <a:avLst/>
          </a:prstGeom>
          <a:noFill/>
        </p:spPr>
        <p:txBody>
          <a:bodyPr wrap="square">
            <a:spAutoFit/>
          </a:bodyPr>
          <a:lstStyle/>
          <a:p>
            <a:r>
              <a:rPr lang="zh-CN" altLang="en-US" dirty="0"/>
              <a:t>直接遍历所有可能的 </a:t>
            </a:r>
            <a:r>
              <a:rPr lang="en-US" altLang="zh-CN" dirty="0"/>
              <a:t>k </a:t>
            </a:r>
            <a:r>
              <a:rPr lang="zh-CN" altLang="en-US" dirty="0"/>
              <a:t>值会导致大量计算开销。二分查找仅需计算大约</a:t>
            </a:r>
            <a:r>
              <a:rPr lang="en-US" altLang="zh-CN" dirty="0"/>
              <a:t>log</a:t>
            </a:r>
            <a:r>
              <a:rPr lang="en-US" altLang="zh-CN" baseline="-25000" dirty="0"/>
              <a:t>2</a:t>
            </a:r>
            <a:r>
              <a:rPr lang="en-US" altLang="zh-CN" dirty="0"/>
              <a:t>(n) </a:t>
            </a:r>
            <a:r>
              <a:rPr lang="zh-CN" altLang="en-US" dirty="0"/>
              <a:t>次 </a:t>
            </a:r>
            <a:r>
              <a:rPr lang="en-US" altLang="zh-CN" dirty="0"/>
              <a:t>BIC</a:t>
            </a:r>
            <a:r>
              <a:rPr lang="zh-CN" altLang="en-US" dirty="0"/>
              <a:t>，从而显著减少计算量。</a:t>
            </a:r>
          </a:p>
        </p:txBody>
      </p:sp>
    </p:spTree>
    <p:extLst>
      <p:ext uri="{BB962C8B-B14F-4D97-AF65-F5344CB8AC3E}">
        <p14:creationId xmlns:p14="http://schemas.microsoft.com/office/powerpoint/2010/main" val="249819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p:txBody>
          <a:bodyPr/>
          <a:lstStyle/>
          <a:p>
            <a:r>
              <a:rPr lang="zh-CN" altLang="en-US" dirty="0">
                <a:latin typeface="+mn-lt"/>
                <a:ea typeface="+mn-ea"/>
                <a:cs typeface="+mn-ea"/>
                <a:sym typeface="+mn-lt"/>
              </a:rPr>
              <a:t>大规模区间处理的加速</a:t>
            </a:r>
            <a:r>
              <a:rPr lang="en-US" altLang="zh-CN" dirty="0">
                <a:latin typeface="+mn-lt"/>
                <a:ea typeface="+mn-ea"/>
                <a:cs typeface="+mn-ea"/>
                <a:sym typeface="+mn-lt"/>
              </a:rPr>
              <a:t>:</a:t>
            </a:r>
            <a:endParaRPr lang="zh-CN" altLang="en-US" dirty="0">
              <a:latin typeface="+mn-lt"/>
              <a:ea typeface="+mn-ea"/>
              <a:cs typeface="+mn-ea"/>
              <a:sym typeface="+mn-lt"/>
            </a:endParaRPr>
          </a:p>
        </p:txBody>
      </p:sp>
      <p:sp>
        <p:nvSpPr>
          <p:cNvPr id="3" name="页脚占位符 2">
            <a:extLst>
              <a:ext uri="{FF2B5EF4-FFF2-40B4-BE49-F238E27FC236}">
                <a16:creationId xmlns:a16="http://schemas.microsoft.com/office/drawing/2014/main" id="{8B63A2D2-E6C5-4CE4-A15B-9264951B878F}"/>
              </a:ext>
            </a:extLst>
          </p:cNvPr>
          <p:cNvSpPr>
            <a:spLocks noGrp="1"/>
          </p:cNvSpPr>
          <p:nvPr>
            <p:ph type="ftr" sz="quarter" idx="11"/>
          </p:nvPr>
        </p:nvSpPr>
        <p:spPr/>
        <p:txBody>
          <a:bodyPr/>
          <a:lstStyle/>
          <a:p>
            <a:r>
              <a:rPr lang="en-US" altLang="zh-CN">
                <a:cs typeface="+mn-ea"/>
                <a:sym typeface="+mn-lt"/>
              </a:rPr>
              <a:t>OfficePLUS </a:t>
            </a:r>
            <a:endParaRPr lang="zh-CN" altLang="en-US" dirty="0">
              <a:cs typeface="+mn-ea"/>
              <a:sym typeface="+mn-lt"/>
            </a:endParaRP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cs typeface="+mn-ea"/>
                <a:sym typeface="+mn-lt"/>
              </a:rPr>
              <a:pPr/>
              <a:t>22</a:t>
            </a:fld>
            <a:endParaRPr lang="zh-CN" altLang="en-US">
              <a:cs typeface="+mn-ea"/>
              <a:sym typeface="+mn-lt"/>
            </a:endParaRPr>
          </a:p>
        </p:txBody>
      </p:sp>
      <p:sp>
        <p:nvSpPr>
          <p:cNvPr id="6" name="文本框 5">
            <a:extLst>
              <a:ext uri="{FF2B5EF4-FFF2-40B4-BE49-F238E27FC236}">
                <a16:creationId xmlns:a16="http://schemas.microsoft.com/office/drawing/2014/main" id="{D65BFE9E-5228-1DD7-1C00-AD6B5C9DEA6B}"/>
              </a:ext>
            </a:extLst>
          </p:cNvPr>
          <p:cNvSpPr txBox="1"/>
          <p:nvPr/>
        </p:nvSpPr>
        <p:spPr>
          <a:xfrm>
            <a:off x="669924" y="1193532"/>
            <a:ext cx="10622916" cy="646331"/>
          </a:xfrm>
          <a:prstGeom prst="rect">
            <a:avLst/>
          </a:prstGeom>
          <a:noFill/>
        </p:spPr>
        <p:txBody>
          <a:bodyPr wrap="square">
            <a:spAutoFit/>
          </a:bodyPr>
          <a:lstStyle/>
          <a:p>
            <a:r>
              <a:rPr lang="zh-CN" altLang="en-US" dirty="0"/>
              <a:t>为了加速SimPoint在拥有</a:t>
            </a:r>
            <a:r>
              <a:rPr lang="en-US" altLang="zh-CN" dirty="0"/>
              <a:t>BBV</a:t>
            </a:r>
            <a:r>
              <a:rPr lang="zh-CN" altLang="en-US" dirty="0"/>
              <a:t>的情况下进行的聚类操作，对</a:t>
            </a:r>
            <a:r>
              <a:rPr lang="en-US" altLang="zh-CN" dirty="0"/>
              <a:t>BBV</a:t>
            </a:r>
            <a:r>
              <a:rPr lang="zh-CN" altLang="en-US" dirty="0"/>
              <a:t>集合进行子采样，对采样结果进行聚类。在聚类后，未被选中的</a:t>
            </a:r>
            <a:r>
              <a:rPr lang="en-US" altLang="zh-CN" dirty="0"/>
              <a:t>BBV</a:t>
            </a:r>
            <a:r>
              <a:rPr lang="zh-CN" altLang="en-US" dirty="0"/>
              <a:t>会根据其与最近聚类的距离被分配到相应的阶段。</a:t>
            </a:r>
          </a:p>
        </p:txBody>
      </p:sp>
      <p:sp>
        <p:nvSpPr>
          <p:cNvPr id="8" name="文本框 7">
            <a:extLst>
              <a:ext uri="{FF2B5EF4-FFF2-40B4-BE49-F238E27FC236}">
                <a16:creationId xmlns:a16="http://schemas.microsoft.com/office/drawing/2014/main" id="{5EFADEBF-2E67-744A-AE04-8AA5D6D57100}"/>
              </a:ext>
            </a:extLst>
          </p:cNvPr>
          <p:cNvSpPr txBox="1"/>
          <p:nvPr/>
        </p:nvSpPr>
        <p:spPr>
          <a:xfrm>
            <a:off x="612774" y="2801079"/>
            <a:ext cx="10249536" cy="1200329"/>
          </a:xfrm>
          <a:prstGeom prst="rect">
            <a:avLst/>
          </a:prstGeom>
          <a:noFill/>
        </p:spPr>
        <p:txBody>
          <a:bodyPr wrap="square">
            <a:spAutoFit/>
          </a:bodyPr>
          <a:lstStyle/>
          <a:p>
            <a:r>
              <a:rPr lang="zh-CN" altLang="en-US" b="1" dirty="0"/>
              <a:t>引入子采样后</a:t>
            </a:r>
            <a:r>
              <a:rPr lang="zh-CN" altLang="en-US" dirty="0"/>
              <a:t>： 在进行聚类之前，SimPoint 3.0会从这些N个区间中随机选择一个较小的子集（比如选择M个区间，M远小于N）进行聚类。然后，SimPoint会根据聚类结果，将未被选择的区间（即N-M个区间）分配到对应的相似阶段（phase）。这个分配过程是通过计算这些未选区间与已选区间聚类的距离来完成的。</a:t>
            </a:r>
          </a:p>
        </p:txBody>
      </p:sp>
      <p:sp>
        <p:nvSpPr>
          <p:cNvPr id="10" name="文本框 9">
            <a:extLst>
              <a:ext uri="{FF2B5EF4-FFF2-40B4-BE49-F238E27FC236}">
                <a16:creationId xmlns:a16="http://schemas.microsoft.com/office/drawing/2014/main" id="{9CF72F7D-7B57-DB26-0BE3-6D35E5483251}"/>
              </a:ext>
            </a:extLst>
          </p:cNvPr>
          <p:cNvSpPr txBox="1"/>
          <p:nvPr/>
        </p:nvSpPr>
        <p:spPr>
          <a:xfrm>
            <a:off x="631824" y="1989916"/>
            <a:ext cx="10325736" cy="646331"/>
          </a:xfrm>
          <a:prstGeom prst="rect">
            <a:avLst/>
          </a:prstGeom>
          <a:noFill/>
        </p:spPr>
        <p:txBody>
          <a:bodyPr wrap="square">
            <a:spAutoFit/>
          </a:bodyPr>
          <a:lstStyle/>
          <a:p>
            <a:r>
              <a:rPr lang="zh-CN" altLang="en-US" b="1" dirty="0"/>
              <a:t>原始步骤</a:t>
            </a:r>
            <a:r>
              <a:rPr lang="zh-CN" altLang="en-US" dirty="0"/>
              <a:t>： 假设有N个区间，SimPoint 的原始方法会对所有这N个区间进行聚类计算。这会导致计算量巨大，尤其是区间数目很多时，处理速度会很慢。</a:t>
            </a:r>
          </a:p>
        </p:txBody>
      </p:sp>
      <p:sp>
        <p:nvSpPr>
          <p:cNvPr id="12" name="文本框 11">
            <a:extLst>
              <a:ext uri="{FF2B5EF4-FFF2-40B4-BE49-F238E27FC236}">
                <a16:creationId xmlns:a16="http://schemas.microsoft.com/office/drawing/2014/main" id="{0F77E48E-A4CC-5817-BDC0-52E7F0FCD8E6}"/>
              </a:ext>
            </a:extLst>
          </p:cNvPr>
          <p:cNvSpPr txBox="1"/>
          <p:nvPr/>
        </p:nvSpPr>
        <p:spPr>
          <a:xfrm>
            <a:off x="612774" y="5018137"/>
            <a:ext cx="10135236" cy="646331"/>
          </a:xfrm>
          <a:prstGeom prst="rect">
            <a:avLst/>
          </a:prstGeom>
          <a:noFill/>
        </p:spPr>
        <p:txBody>
          <a:bodyPr wrap="square">
            <a:spAutoFit/>
          </a:bodyPr>
          <a:lstStyle/>
          <a:p>
            <a:r>
              <a:rPr lang="zh-CN" altLang="en-US" dirty="0"/>
              <a:t>虽然子采样可能会导致聚类结果的轻微误差，但它有效地降低了运行时间，特别是在处理百万级区间时，显著提高了</a:t>
            </a:r>
            <a:r>
              <a:rPr lang="en-US" altLang="zh-CN" dirty="0" err="1"/>
              <a:t>SimPoint</a:t>
            </a:r>
            <a:r>
              <a:rPr lang="zh-CN" altLang="en-US" dirty="0"/>
              <a:t>的效率。</a:t>
            </a:r>
          </a:p>
        </p:txBody>
      </p:sp>
      <p:sp>
        <p:nvSpPr>
          <p:cNvPr id="14" name="文本框 13">
            <a:extLst>
              <a:ext uri="{FF2B5EF4-FFF2-40B4-BE49-F238E27FC236}">
                <a16:creationId xmlns:a16="http://schemas.microsoft.com/office/drawing/2014/main" id="{13368CFF-79E0-84F9-86B5-ECDD256C86B0}"/>
              </a:ext>
            </a:extLst>
          </p:cNvPr>
          <p:cNvSpPr txBox="1"/>
          <p:nvPr/>
        </p:nvSpPr>
        <p:spPr>
          <a:xfrm>
            <a:off x="612774" y="4115189"/>
            <a:ext cx="10165080" cy="646331"/>
          </a:xfrm>
          <a:prstGeom prst="rect">
            <a:avLst/>
          </a:prstGeom>
          <a:noFill/>
        </p:spPr>
        <p:txBody>
          <a:bodyPr wrap="square">
            <a:spAutoFit/>
          </a:bodyPr>
          <a:lstStyle/>
          <a:p>
            <a:r>
              <a:rPr lang="zh-CN" altLang="en-US" dirty="0"/>
              <a:t>子采样通过随机选择一部分区间，可能会剔除影响较大的个别</a:t>
            </a:r>
            <a:r>
              <a:rPr lang="en-US" altLang="zh-CN" dirty="0"/>
              <a:t>BBV</a:t>
            </a:r>
            <a:r>
              <a:rPr lang="zh-CN" altLang="en-US" dirty="0"/>
              <a:t>，从而避免这些特例对聚类结果的影响，使得聚类更加真实和准确。当然也有一定可能导致聚类产生更大的误差。</a:t>
            </a:r>
          </a:p>
        </p:txBody>
      </p:sp>
    </p:spTree>
    <p:extLst>
      <p:ext uri="{BB962C8B-B14F-4D97-AF65-F5344CB8AC3E}">
        <p14:creationId xmlns:p14="http://schemas.microsoft.com/office/powerpoint/2010/main" val="3381654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491033" y="3622220"/>
            <a:ext cx="5419185" cy="895350"/>
          </a:xfrm>
        </p:spPr>
        <p:txBody>
          <a:bodyPr/>
          <a:lstStyle/>
          <a:p>
            <a:r>
              <a:rPr lang="zh-CN" altLang="en-US" dirty="0">
                <a:latin typeface="+mn-lt"/>
                <a:ea typeface="+mn-ea"/>
                <a:cs typeface="+mn-ea"/>
                <a:sym typeface="+mn-lt"/>
              </a:rPr>
              <a:t>参考</a:t>
            </a:r>
          </a:p>
        </p:txBody>
      </p:sp>
      <p:sp>
        <p:nvSpPr>
          <p:cNvPr id="6" name="文本占位符 5"/>
          <p:cNvSpPr>
            <a:spLocks noGrp="1"/>
          </p:cNvSpPr>
          <p:nvPr>
            <p:ph type="body" idx="1"/>
          </p:nvPr>
        </p:nvSpPr>
        <p:spPr>
          <a:xfrm>
            <a:off x="3491033" y="4708070"/>
            <a:ext cx="5419185" cy="1015623"/>
          </a:xfrm>
        </p:spPr>
        <p:txBody>
          <a:bodyPr/>
          <a:lstStyle/>
          <a:p>
            <a:pPr lvl="0"/>
            <a:r>
              <a:rPr lang="zh-CN" altLang="en-US" dirty="0">
                <a:cs typeface="+mn-ea"/>
                <a:sym typeface="+mn-lt"/>
              </a:rPr>
              <a:t>参考文献</a:t>
            </a:r>
          </a:p>
        </p:txBody>
      </p:sp>
      <p:sp>
        <p:nvSpPr>
          <p:cNvPr id="9" name="文本框 8">
            <a:extLst>
              <a:ext uri="{FF2B5EF4-FFF2-40B4-BE49-F238E27FC236}">
                <a16:creationId xmlns:a16="http://schemas.microsoft.com/office/drawing/2014/main" id="{04F69230-F3A6-4586-9371-A858F4763E9F}"/>
              </a:ext>
            </a:extLst>
          </p:cNvPr>
          <p:cNvSpPr txBox="1"/>
          <p:nvPr/>
        </p:nvSpPr>
        <p:spPr>
          <a:xfrm>
            <a:off x="3580110" y="2984045"/>
            <a:ext cx="1023516" cy="889909"/>
          </a:xfrm>
          <a:prstGeom prst="rect">
            <a:avLst/>
          </a:prstGeom>
          <a:noFill/>
          <a:ln w="117475">
            <a:noFill/>
          </a:ln>
        </p:spPr>
        <p:txBody>
          <a:bodyPr wrap="none" rtlCol="0">
            <a:prstTxWarp prst="textPlain">
              <a:avLst/>
            </a:prstTxWarp>
            <a:spAutoFit/>
          </a:bodyPr>
          <a:lstStyle/>
          <a:p>
            <a:r>
              <a:rPr lang="en-US" altLang="zh-CN" spc="100" dirty="0">
                <a:solidFill>
                  <a:srgbClr val="434C57"/>
                </a:solidFill>
                <a:cs typeface="+mn-ea"/>
                <a:sym typeface="+mn-lt"/>
              </a:rPr>
              <a:t>05</a:t>
            </a:r>
            <a:endParaRPr lang="zh-CN" altLang="en-US" spc="100" dirty="0">
              <a:solidFill>
                <a:srgbClr val="434C57"/>
              </a:solidFill>
              <a:cs typeface="+mn-ea"/>
              <a:sym typeface="+mn-lt"/>
            </a:endParaRPr>
          </a:p>
        </p:txBody>
      </p:sp>
      <p:cxnSp>
        <p:nvCxnSpPr>
          <p:cNvPr id="7" name="直接连接符 6">
            <a:extLst>
              <a:ext uri="{FF2B5EF4-FFF2-40B4-BE49-F238E27FC236}">
                <a16:creationId xmlns:a16="http://schemas.microsoft.com/office/drawing/2014/main" id="{4875F597-781A-460C-B5C5-95FCD8839F53}"/>
              </a:ext>
            </a:extLst>
          </p:cNvPr>
          <p:cNvCxnSpPr>
            <a:cxnSpLocks/>
          </p:cNvCxnSpPr>
          <p:nvPr/>
        </p:nvCxnSpPr>
        <p:spPr>
          <a:xfrm>
            <a:off x="3179304" y="3084821"/>
            <a:ext cx="0" cy="2224595"/>
          </a:xfrm>
          <a:prstGeom prst="line">
            <a:avLst/>
          </a:prstGeom>
          <a:ln>
            <a:solidFill>
              <a:srgbClr val="94C9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692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17FAF2-2CC5-4306-BBCB-D56DAD9E166A}"/>
              </a:ext>
            </a:extLst>
          </p:cNvPr>
          <p:cNvSpPr>
            <a:spLocks noGrp="1"/>
          </p:cNvSpPr>
          <p:nvPr>
            <p:ph type="title"/>
          </p:nvPr>
        </p:nvSpPr>
        <p:spPr/>
        <p:txBody>
          <a:bodyPr/>
          <a:lstStyle/>
          <a:p>
            <a:r>
              <a:rPr lang="zh-CN" altLang="en-US" dirty="0">
                <a:latin typeface="+mn-lt"/>
                <a:ea typeface="+mn-ea"/>
                <a:cs typeface="+mn-ea"/>
                <a:sym typeface="+mn-lt"/>
              </a:rPr>
              <a:t>参考文章：</a:t>
            </a:r>
          </a:p>
        </p:txBody>
      </p:sp>
      <p:sp>
        <p:nvSpPr>
          <p:cNvPr id="3" name="页脚占位符 2">
            <a:extLst>
              <a:ext uri="{FF2B5EF4-FFF2-40B4-BE49-F238E27FC236}">
                <a16:creationId xmlns:a16="http://schemas.microsoft.com/office/drawing/2014/main" id="{633D66EC-CF4E-4266-8B86-45881CF5FE6F}"/>
              </a:ext>
            </a:extLst>
          </p:cNvPr>
          <p:cNvSpPr>
            <a:spLocks noGrp="1"/>
          </p:cNvSpPr>
          <p:nvPr>
            <p:ph type="ftr" sz="quarter" idx="11"/>
          </p:nvPr>
        </p:nvSpPr>
        <p:spPr/>
        <p:txBody>
          <a:bodyPr/>
          <a:lstStyle/>
          <a:p>
            <a:r>
              <a:rPr lang="en-US" altLang="zh-CN">
                <a:cs typeface="+mn-ea"/>
                <a:sym typeface="+mn-lt"/>
              </a:rPr>
              <a:t>OfficePLUS</a:t>
            </a:r>
            <a:endParaRPr lang="zh-CN" altLang="en-US" dirty="0">
              <a:cs typeface="+mn-ea"/>
              <a:sym typeface="+mn-lt"/>
            </a:endParaRPr>
          </a:p>
        </p:txBody>
      </p:sp>
      <p:sp>
        <p:nvSpPr>
          <p:cNvPr id="4" name="灯片编号占位符 3">
            <a:extLst>
              <a:ext uri="{FF2B5EF4-FFF2-40B4-BE49-F238E27FC236}">
                <a16:creationId xmlns:a16="http://schemas.microsoft.com/office/drawing/2014/main" id="{C247CD5B-D98C-446C-A5E8-8EC903E76B78}"/>
              </a:ext>
            </a:extLst>
          </p:cNvPr>
          <p:cNvSpPr>
            <a:spLocks noGrp="1"/>
          </p:cNvSpPr>
          <p:nvPr>
            <p:ph type="sldNum" sz="quarter" idx="12"/>
          </p:nvPr>
        </p:nvSpPr>
        <p:spPr/>
        <p:txBody>
          <a:bodyPr/>
          <a:lstStyle/>
          <a:p>
            <a:fld id="{5DD3DB80-B894-403A-B48E-6FDC1A72010E}" type="slidenum">
              <a:rPr lang="zh-CN" altLang="en-US" smtClean="0">
                <a:cs typeface="+mn-ea"/>
                <a:sym typeface="+mn-lt"/>
              </a:rPr>
              <a:pPr/>
              <a:t>24</a:t>
            </a:fld>
            <a:endParaRPr lang="zh-CN" altLang="en-US">
              <a:cs typeface="+mn-ea"/>
              <a:sym typeface="+mn-lt"/>
            </a:endParaRPr>
          </a:p>
        </p:txBody>
      </p:sp>
      <p:sp>
        <p:nvSpPr>
          <p:cNvPr id="6" name="文本框 5">
            <a:extLst>
              <a:ext uri="{FF2B5EF4-FFF2-40B4-BE49-F238E27FC236}">
                <a16:creationId xmlns:a16="http://schemas.microsoft.com/office/drawing/2014/main" id="{D407DB9A-1C4D-8231-E491-D00407F2F794}"/>
              </a:ext>
            </a:extLst>
          </p:cNvPr>
          <p:cNvSpPr txBox="1"/>
          <p:nvPr/>
        </p:nvSpPr>
        <p:spPr>
          <a:xfrm>
            <a:off x="669924" y="2348776"/>
            <a:ext cx="5601336" cy="1200329"/>
          </a:xfrm>
          <a:prstGeom prst="rect">
            <a:avLst/>
          </a:prstGeom>
          <a:noFill/>
        </p:spPr>
        <p:txBody>
          <a:bodyPr wrap="square">
            <a:spAutoFit/>
          </a:bodyPr>
          <a:lstStyle/>
          <a:p>
            <a:r>
              <a:rPr lang="zh-CN" altLang="en-US" dirty="0"/>
              <a:t>https://www.connectedpapers.com/main/9f0c5a9b0352da5f728ac830dfa4f85da9a36607/graph?utm_source=share_popup&amp;utm_medium=copy_link&amp;utm_campaign=share_graph</a:t>
            </a:r>
          </a:p>
        </p:txBody>
      </p:sp>
      <p:sp>
        <p:nvSpPr>
          <p:cNvPr id="8" name="文本框 7">
            <a:extLst>
              <a:ext uri="{FF2B5EF4-FFF2-40B4-BE49-F238E27FC236}">
                <a16:creationId xmlns:a16="http://schemas.microsoft.com/office/drawing/2014/main" id="{E4CD3F40-DFE9-F5B6-5C6C-0E9A3AF68340}"/>
              </a:ext>
            </a:extLst>
          </p:cNvPr>
          <p:cNvSpPr txBox="1"/>
          <p:nvPr/>
        </p:nvSpPr>
        <p:spPr>
          <a:xfrm>
            <a:off x="669924" y="1702445"/>
            <a:ext cx="7788276" cy="369332"/>
          </a:xfrm>
          <a:prstGeom prst="rect">
            <a:avLst/>
          </a:prstGeom>
          <a:noFill/>
        </p:spPr>
        <p:txBody>
          <a:bodyPr wrap="square">
            <a:spAutoFit/>
          </a:bodyPr>
          <a:lstStyle/>
          <a:p>
            <a:r>
              <a:rPr lang="en-US" altLang="zh-CN" dirty="0" err="1"/>
              <a:t>SimPoint</a:t>
            </a:r>
            <a:r>
              <a:rPr lang="en-US" altLang="zh-CN" dirty="0"/>
              <a:t> 3.0: Faster and More Flexible Program Phase Analysis</a:t>
            </a:r>
            <a:endParaRPr lang="zh-CN" altLang="en-US" dirty="0"/>
          </a:p>
        </p:txBody>
      </p:sp>
      <p:sp>
        <p:nvSpPr>
          <p:cNvPr id="12" name="文本框 11">
            <a:extLst>
              <a:ext uri="{FF2B5EF4-FFF2-40B4-BE49-F238E27FC236}">
                <a16:creationId xmlns:a16="http://schemas.microsoft.com/office/drawing/2014/main" id="{E410098D-2AF8-6A89-50BC-7FE25A35EF7D}"/>
              </a:ext>
            </a:extLst>
          </p:cNvPr>
          <p:cNvSpPr txBox="1"/>
          <p:nvPr/>
        </p:nvSpPr>
        <p:spPr>
          <a:xfrm>
            <a:off x="669924" y="3945851"/>
            <a:ext cx="8633460" cy="646331"/>
          </a:xfrm>
          <a:prstGeom prst="rect">
            <a:avLst/>
          </a:prstGeom>
          <a:noFill/>
        </p:spPr>
        <p:txBody>
          <a:bodyPr wrap="square">
            <a:spAutoFit/>
          </a:bodyPr>
          <a:lstStyle/>
          <a:p>
            <a:r>
              <a:rPr lang="en-US" altLang="zh-CN" b="0" i="0" dirty="0">
                <a:solidFill>
                  <a:srgbClr val="2E414F"/>
                </a:solidFill>
                <a:effectLst/>
                <a:latin typeface="Roboto" panose="020F0502020204030204" pitchFamily="2" charset="0"/>
              </a:rPr>
              <a:t>Sherwood, Timothy et al. “Automatically characterizing large scale program behavior.” </a:t>
            </a:r>
            <a:r>
              <a:rPr lang="en-US" altLang="zh-CN" b="0" i="1" dirty="0">
                <a:solidFill>
                  <a:srgbClr val="2E414F"/>
                </a:solidFill>
                <a:effectLst/>
                <a:latin typeface="Roboto" panose="020F0502020204030204" pitchFamily="2" charset="0"/>
              </a:rPr>
              <a:t>ASPLOS X</a:t>
            </a:r>
            <a:r>
              <a:rPr lang="en-US" altLang="zh-CN" b="0" i="0" dirty="0">
                <a:solidFill>
                  <a:srgbClr val="2E414F"/>
                </a:solidFill>
                <a:effectLst/>
                <a:latin typeface="Roboto" panose="020F0502020204030204" pitchFamily="2" charset="0"/>
              </a:rPr>
              <a:t> (2002).</a:t>
            </a:r>
            <a:endParaRPr lang="zh-CN" altLang="en-US" dirty="0"/>
          </a:p>
        </p:txBody>
      </p:sp>
      <p:sp>
        <p:nvSpPr>
          <p:cNvPr id="14" name="文本框 13">
            <a:extLst>
              <a:ext uri="{FF2B5EF4-FFF2-40B4-BE49-F238E27FC236}">
                <a16:creationId xmlns:a16="http://schemas.microsoft.com/office/drawing/2014/main" id="{ECECB9BC-4655-28F7-FEF1-01222142560F}"/>
              </a:ext>
            </a:extLst>
          </p:cNvPr>
          <p:cNvSpPr txBox="1"/>
          <p:nvPr/>
        </p:nvSpPr>
        <p:spPr>
          <a:xfrm>
            <a:off x="669924" y="4665762"/>
            <a:ext cx="5502276" cy="1200329"/>
          </a:xfrm>
          <a:prstGeom prst="rect">
            <a:avLst/>
          </a:prstGeom>
          <a:noFill/>
        </p:spPr>
        <p:txBody>
          <a:bodyPr wrap="square">
            <a:spAutoFit/>
          </a:bodyPr>
          <a:lstStyle/>
          <a:p>
            <a:r>
              <a:rPr lang="zh-CN" altLang="en-US" dirty="0"/>
              <a:t>https://www.semanticscholar.org/paper/Automatically-characterizing-large-scale-program-Sherwood-Perelman/443d3fa6ae8069e4867bf98577b16de66b104cb5?utm_source=direct_link</a:t>
            </a:r>
          </a:p>
        </p:txBody>
      </p:sp>
    </p:spTree>
    <p:extLst>
      <p:ext uri="{BB962C8B-B14F-4D97-AF65-F5344CB8AC3E}">
        <p14:creationId xmlns:p14="http://schemas.microsoft.com/office/powerpoint/2010/main" val="2859511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3" name="" hidden="1">
                        <a:extLst>
                          <a:ext uri="{FF2B5EF4-FFF2-40B4-BE49-F238E27FC236}">
                            <a16:creationId xmlns:a16="http://schemas.microsoft.com/office/drawing/2014/main" id="{A6A819F1-33AF-45D7-8BF6-2B0A9769CAD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cs typeface="+mn-ea"/>
              <a:sym typeface="+mn-lt"/>
            </a:endParaRPr>
          </a:p>
        </p:txBody>
      </p:sp>
      <p:sp>
        <p:nvSpPr>
          <p:cNvPr id="5" name="标题 4"/>
          <p:cNvSpPr>
            <a:spLocks noGrp="1"/>
          </p:cNvSpPr>
          <p:nvPr>
            <p:ph type="ctrTitle"/>
          </p:nvPr>
        </p:nvSpPr>
        <p:spPr>
          <a:xfrm>
            <a:off x="7109833" y="2529421"/>
            <a:ext cx="4464639" cy="1621509"/>
          </a:xfrm>
        </p:spPr>
        <p:txBody>
          <a:bodyPr/>
          <a:lstStyle/>
          <a:p>
            <a:r>
              <a:rPr lang="en-US" altLang="zh-CN" dirty="0">
                <a:solidFill>
                  <a:schemeClr val="bg1"/>
                </a:solidFill>
                <a:latin typeface="+mn-lt"/>
                <a:ea typeface="+mn-ea"/>
                <a:cs typeface="+mn-ea"/>
                <a:sym typeface="+mn-lt"/>
              </a:rPr>
              <a:t>Thanks</a:t>
            </a:r>
            <a:br>
              <a:rPr lang="en-US" altLang="zh-CN" dirty="0">
                <a:latin typeface="+mn-lt"/>
                <a:ea typeface="+mn-ea"/>
                <a:cs typeface="+mn-ea"/>
                <a:sym typeface="+mn-lt"/>
              </a:rPr>
            </a:br>
            <a:endParaRPr lang="zh-CN" altLang="en-US" dirty="0">
              <a:latin typeface="+mn-lt"/>
              <a:ea typeface="+mn-ea"/>
              <a:cs typeface="+mn-ea"/>
              <a:sym typeface="+mn-lt"/>
            </a:endParaRPr>
          </a:p>
        </p:txBody>
      </p: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491033" y="3658415"/>
            <a:ext cx="5419185" cy="895350"/>
          </a:xfrm>
        </p:spPr>
        <p:txBody>
          <a:bodyPr/>
          <a:lstStyle/>
          <a:p>
            <a:r>
              <a:rPr lang="zh-CN" altLang="en-US" dirty="0">
                <a:latin typeface="+mn-lt"/>
                <a:ea typeface="+mn-ea"/>
                <a:cs typeface="+mn-ea"/>
                <a:sym typeface="+mn-lt"/>
              </a:rPr>
              <a:t>背景</a:t>
            </a:r>
          </a:p>
        </p:txBody>
      </p:sp>
      <p:sp>
        <p:nvSpPr>
          <p:cNvPr id="6" name="文本占位符 5"/>
          <p:cNvSpPr>
            <a:spLocks noGrp="1"/>
          </p:cNvSpPr>
          <p:nvPr>
            <p:ph type="body" idx="1"/>
          </p:nvPr>
        </p:nvSpPr>
        <p:spPr>
          <a:xfrm>
            <a:off x="3491033" y="4801604"/>
            <a:ext cx="5419185" cy="1015623"/>
          </a:xfrm>
        </p:spPr>
        <p:txBody>
          <a:bodyPr/>
          <a:lstStyle/>
          <a:p>
            <a:pPr lvl="0"/>
            <a:r>
              <a:rPr lang="zh-CN" altLang="en-US" dirty="0">
                <a:cs typeface="+mn-ea"/>
                <a:sym typeface="+mn-lt"/>
              </a:rPr>
              <a:t>为什么需要</a:t>
            </a:r>
            <a:r>
              <a:rPr lang="en-US" altLang="zh-CN" dirty="0" err="1">
                <a:cs typeface="+mn-ea"/>
                <a:sym typeface="+mn-lt"/>
              </a:rPr>
              <a:t>Simpoint</a:t>
            </a:r>
            <a:r>
              <a:rPr lang="en-US" altLang="zh-CN" dirty="0">
                <a:cs typeface="+mn-ea"/>
                <a:sym typeface="+mn-lt"/>
              </a:rPr>
              <a:t>?</a:t>
            </a:r>
            <a:endParaRPr lang="zh-CN" altLang="en-US" dirty="0">
              <a:cs typeface="+mn-ea"/>
              <a:sym typeface="+mn-lt"/>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3580110" y="2984045"/>
            <a:ext cx="1023516" cy="889909"/>
          </a:xfrm>
          <a:prstGeom prst="rect">
            <a:avLst/>
          </a:prstGeom>
          <a:noFill/>
          <a:ln w="117475">
            <a:noFill/>
          </a:ln>
        </p:spPr>
        <p:txBody>
          <a:bodyPr wrap="none" rtlCol="0">
            <a:prstTxWarp prst="textPlain">
              <a:avLst/>
            </a:prstTxWarp>
            <a:spAutoFit/>
          </a:bodyPr>
          <a:lstStyle/>
          <a:p>
            <a:r>
              <a:rPr lang="en-US" altLang="zh-CN" spc="100" dirty="0">
                <a:solidFill>
                  <a:srgbClr val="434C57"/>
                </a:solidFill>
                <a:cs typeface="+mn-ea"/>
                <a:sym typeface="+mn-lt"/>
              </a:rPr>
              <a:t>01</a:t>
            </a:r>
            <a:endParaRPr lang="zh-CN" altLang="en-US" spc="100" dirty="0">
              <a:solidFill>
                <a:srgbClr val="434C57"/>
              </a:solidFill>
              <a:cs typeface="+mn-ea"/>
              <a:sym typeface="+mn-lt"/>
            </a:endParaRPr>
          </a:p>
        </p:txBody>
      </p:sp>
      <p:cxnSp>
        <p:nvCxnSpPr>
          <p:cNvPr id="7" name="直接连接符 6">
            <a:extLst>
              <a:ext uri="{FF2B5EF4-FFF2-40B4-BE49-F238E27FC236}">
                <a16:creationId xmlns:a16="http://schemas.microsoft.com/office/drawing/2014/main" id="{4875F597-781A-460C-B5C5-95FCD8839F53}"/>
              </a:ext>
            </a:extLst>
          </p:cNvPr>
          <p:cNvCxnSpPr>
            <a:cxnSpLocks/>
          </p:cNvCxnSpPr>
          <p:nvPr/>
        </p:nvCxnSpPr>
        <p:spPr>
          <a:xfrm>
            <a:off x="3179304" y="3084821"/>
            <a:ext cx="0" cy="2224595"/>
          </a:xfrm>
          <a:prstGeom prst="line">
            <a:avLst/>
          </a:prstGeom>
          <a:ln>
            <a:solidFill>
              <a:srgbClr val="94C9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411156"/>
            <a:ext cx="10850563" cy="617544"/>
          </a:xfrm>
        </p:spPr>
        <p:txBody>
          <a:bodyPr/>
          <a:lstStyle/>
          <a:p>
            <a:r>
              <a:rPr lang="zh-CN" altLang="en-US" dirty="0">
                <a:latin typeface="+mn-lt"/>
                <a:ea typeface="+mn-ea"/>
                <a:cs typeface="+mn-ea"/>
                <a:sym typeface="+mn-lt"/>
              </a:rPr>
              <a:t>处理器验证时间成本上升：</a:t>
            </a:r>
          </a:p>
        </p:txBody>
      </p:sp>
      <p:sp>
        <p:nvSpPr>
          <p:cNvPr id="4" name="灯片编号占位符 3"/>
          <p:cNvSpPr>
            <a:spLocks noGrp="1"/>
          </p:cNvSpPr>
          <p:nvPr>
            <p:ph type="sldNum" sz="quarter" idx="12"/>
          </p:nvPr>
        </p:nvSpPr>
        <p:spPr>
          <a:xfrm>
            <a:off x="8610599" y="6130816"/>
            <a:ext cx="2909888" cy="206381"/>
          </a:xfrm>
        </p:spPr>
        <p:txBody>
          <a:bodyPr/>
          <a:lstStyle/>
          <a:p>
            <a:fld id="{5DD3DB80-B894-403A-B48E-6FDC1A72010E}" type="slidenum">
              <a:rPr lang="zh-CN" altLang="en-US" smtClean="0">
                <a:cs typeface="+mn-ea"/>
                <a:sym typeface="+mn-lt"/>
              </a:rPr>
              <a:pPr/>
              <a:t>4</a:t>
            </a:fld>
            <a:endParaRPr lang="zh-CN" altLang="en-US" dirty="0">
              <a:cs typeface="+mn-ea"/>
              <a:sym typeface="+mn-lt"/>
            </a:endParaRPr>
          </a:p>
        </p:txBody>
      </p:sp>
      <p:sp>
        <p:nvSpPr>
          <p:cNvPr id="5" name="文本框 4">
            <a:extLst>
              <a:ext uri="{FF2B5EF4-FFF2-40B4-BE49-F238E27FC236}">
                <a16:creationId xmlns:a16="http://schemas.microsoft.com/office/drawing/2014/main" id="{47E28E6E-9E40-7DD8-7812-D617906F31C4}"/>
              </a:ext>
            </a:extLst>
          </p:cNvPr>
          <p:cNvSpPr txBox="1"/>
          <p:nvPr/>
        </p:nvSpPr>
        <p:spPr>
          <a:xfrm>
            <a:off x="669924" y="1443038"/>
            <a:ext cx="9486900" cy="923330"/>
          </a:xfrm>
          <a:prstGeom prst="rect">
            <a:avLst/>
          </a:prstGeom>
          <a:noFill/>
        </p:spPr>
        <p:txBody>
          <a:bodyPr wrap="square" rtlCol="0">
            <a:spAutoFit/>
          </a:bodyPr>
          <a:lstStyle/>
          <a:p>
            <a:r>
              <a:rPr lang="zh-CN" altLang="en-US" dirty="0"/>
              <a:t>在计算机体系结构研究中，设计新型处理器架构或优化现有处理器，需要使用模拟器（例如 </a:t>
            </a:r>
            <a:r>
              <a:rPr lang="en-US" altLang="zh-CN" dirty="0"/>
              <a:t>gem5</a:t>
            </a:r>
            <a:r>
              <a:rPr lang="zh-CN" altLang="en-US" dirty="0"/>
              <a:t>、</a:t>
            </a:r>
            <a:r>
              <a:rPr lang="en-US" altLang="zh-CN" dirty="0" err="1"/>
              <a:t>SimpleScalar</a:t>
            </a:r>
            <a:r>
              <a:rPr lang="zh-CN" altLang="en-US" dirty="0"/>
              <a:t>）来评估性能。然而，随着程序规模和复杂度的增长，模拟完整程序的运行变得越来越耗时：</a:t>
            </a:r>
          </a:p>
        </p:txBody>
      </p:sp>
      <p:sp>
        <p:nvSpPr>
          <p:cNvPr id="7" name="椭圆 6">
            <a:extLst>
              <a:ext uri="{FF2B5EF4-FFF2-40B4-BE49-F238E27FC236}">
                <a16:creationId xmlns:a16="http://schemas.microsoft.com/office/drawing/2014/main" id="{54857EC1-469A-FAB7-7E65-844D5CA153C6}"/>
              </a:ext>
            </a:extLst>
          </p:cNvPr>
          <p:cNvSpPr/>
          <p:nvPr/>
        </p:nvSpPr>
        <p:spPr>
          <a:xfrm>
            <a:off x="728664" y="4095155"/>
            <a:ext cx="2493169" cy="792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Simplescalar</a:t>
            </a:r>
            <a:endParaRPr lang="zh-CN" altLang="en-US" dirty="0"/>
          </a:p>
        </p:txBody>
      </p:sp>
      <p:sp>
        <p:nvSpPr>
          <p:cNvPr id="10" name="对话气泡: 矩形 9">
            <a:extLst>
              <a:ext uri="{FF2B5EF4-FFF2-40B4-BE49-F238E27FC236}">
                <a16:creationId xmlns:a16="http://schemas.microsoft.com/office/drawing/2014/main" id="{79CA2389-78D7-5107-2E4D-441ACE32B046}"/>
              </a:ext>
            </a:extLst>
          </p:cNvPr>
          <p:cNvSpPr/>
          <p:nvPr/>
        </p:nvSpPr>
        <p:spPr>
          <a:xfrm>
            <a:off x="1777604" y="2891433"/>
            <a:ext cx="1579959" cy="710802"/>
          </a:xfrm>
          <a:prstGeom prst="wedge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较快的模拟器之一，每小时模拟约 </a:t>
            </a:r>
            <a:r>
              <a:rPr lang="en-US" altLang="zh-CN" sz="1400" dirty="0"/>
              <a:t>4 </a:t>
            </a:r>
            <a:r>
              <a:rPr lang="zh-CN" altLang="en-US" sz="1400" dirty="0"/>
              <a:t>亿条指令</a:t>
            </a:r>
            <a:endParaRPr lang="zh-CN" altLang="en-US" sz="1400" dirty="0">
              <a:ln w="0"/>
              <a:solidFill>
                <a:schemeClr val="tx1"/>
              </a:solidFill>
              <a:effectLst>
                <a:outerShdw blurRad="38100" dist="19050" dir="2700000" algn="tl" rotWithShape="0">
                  <a:schemeClr val="dk1">
                    <a:alpha val="40000"/>
                  </a:schemeClr>
                </a:outerShdw>
              </a:effectLst>
            </a:endParaRPr>
          </a:p>
        </p:txBody>
      </p:sp>
      <p:sp>
        <p:nvSpPr>
          <p:cNvPr id="11" name="椭圆 10">
            <a:extLst>
              <a:ext uri="{FF2B5EF4-FFF2-40B4-BE49-F238E27FC236}">
                <a16:creationId xmlns:a16="http://schemas.microsoft.com/office/drawing/2014/main" id="{8F74C471-863E-F531-E949-D90B8D04ECE7}"/>
              </a:ext>
            </a:extLst>
          </p:cNvPr>
          <p:cNvSpPr/>
          <p:nvPr/>
        </p:nvSpPr>
        <p:spPr>
          <a:xfrm>
            <a:off x="4709317" y="4095154"/>
            <a:ext cx="2193131" cy="792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Spec 2000</a:t>
            </a:r>
            <a:endParaRPr lang="zh-CN" altLang="en-US" dirty="0"/>
          </a:p>
        </p:txBody>
      </p:sp>
      <p:sp>
        <p:nvSpPr>
          <p:cNvPr id="13" name="对话气泡: 矩形 12">
            <a:extLst>
              <a:ext uri="{FF2B5EF4-FFF2-40B4-BE49-F238E27FC236}">
                <a16:creationId xmlns:a16="http://schemas.microsoft.com/office/drawing/2014/main" id="{54E05E6D-67D8-B5A3-5D16-140EA314A121}"/>
              </a:ext>
            </a:extLst>
          </p:cNvPr>
          <p:cNvSpPr/>
          <p:nvPr/>
        </p:nvSpPr>
        <p:spPr>
          <a:xfrm>
            <a:off x="5316138" y="2850355"/>
            <a:ext cx="1814514" cy="792957"/>
          </a:xfrm>
          <a:prstGeom prst="wedge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用于评测处理器性能，大约需要执行 </a:t>
            </a:r>
            <a:r>
              <a:rPr lang="en-US" altLang="zh-CN" sz="1400" dirty="0"/>
              <a:t>3000 </a:t>
            </a:r>
            <a:r>
              <a:rPr lang="zh-CN" altLang="en-US" sz="1400" dirty="0"/>
              <a:t>亿条指令或更多</a:t>
            </a:r>
          </a:p>
        </p:txBody>
      </p:sp>
      <p:sp>
        <p:nvSpPr>
          <p:cNvPr id="14" name="十字形 13">
            <a:extLst>
              <a:ext uri="{FF2B5EF4-FFF2-40B4-BE49-F238E27FC236}">
                <a16:creationId xmlns:a16="http://schemas.microsoft.com/office/drawing/2014/main" id="{B0172D20-FE91-1AD6-7EA9-5464F441ABD1}"/>
              </a:ext>
            </a:extLst>
          </p:cNvPr>
          <p:cNvSpPr/>
          <p:nvPr/>
        </p:nvSpPr>
        <p:spPr>
          <a:xfrm>
            <a:off x="3832622" y="4355009"/>
            <a:ext cx="250032" cy="273248"/>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a:extLst>
              <a:ext uri="{FF2B5EF4-FFF2-40B4-BE49-F238E27FC236}">
                <a16:creationId xmlns:a16="http://schemas.microsoft.com/office/drawing/2014/main" id="{201D3B27-2EC7-4B5F-313F-921E21B83BF2}"/>
              </a:ext>
            </a:extLst>
          </p:cNvPr>
          <p:cNvSpPr/>
          <p:nvPr/>
        </p:nvSpPr>
        <p:spPr>
          <a:xfrm>
            <a:off x="7400926" y="4342507"/>
            <a:ext cx="442913"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321526C0-5189-1E3F-AB92-52F3B274BDFC}"/>
              </a:ext>
            </a:extLst>
          </p:cNvPr>
          <p:cNvSpPr txBox="1"/>
          <p:nvPr/>
        </p:nvSpPr>
        <p:spPr>
          <a:xfrm>
            <a:off x="8051006" y="4300716"/>
            <a:ext cx="2014537" cy="369332"/>
          </a:xfrm>
          <a:prstGeom prst="rect">
            <a:avLst/>
          </a:prstGeom>
          <a:noFill/>
        </p:spPr>
        <p:txBody>
          <a:bodyPr wrap="square" rtlCol="0">
            <a:spAutoFit/>
          </a:bodyPr>
          <a:lstStyle/>
          <a:p>
            <a:r>
              <a:rPr lang="en-US" altLang="zh-CN" dirty="0"/>
              <a:t>3000÷4=750</a:t>
            </a:r>
            <a:r>
              <a:rPr lang="zh-CN" altLang="en-US" dirty="0"/>
              <a:t>小时</a:t>
            </a:r>
          </a:p>
        </p:txBody>
      </p:sp>
      <p:sp>
        <p:nvSpPr>
          <p:cNvPr id="17" name="箭头: 下 16">
            <a:extLst>
              <a:ext uri="{FF2B5EF4-FFF2-40B4-BE49-F238E27FC236}">
                <a16:creationId xmlns:a16="http://schemas.microsoft.com/office/drawing/2014/main" id="{368A1610-9356-8382-0EF0-53969E195E4A}"/>
              </a:ext>
            </a:extLst>
          </p:cNvPr>
          <p:cNvSpPr/>
          <p:nvPr/>
        </p:nvSpPr>
        <p:spPr>
          <a:xfrm>
            <a:off x="8943976" y="4880988"/>
            <a:ext cx="214312" cy="4036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D6D70A2B-EBDF-414E-13F6-DABFDA8BFEA3}"/>
              </a:ext>
            </a:extLst>
          </p:cNvPr>
          <p:cNvSpPr/>
          <p:nvPr/>
        </p:nvSpPr>
        <p:spPr>
          <a:xfrm>
            <a:off x="7925992" y="5516255"/>
            <a:ext cx="225028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大约需要一个月时间！！！</a:t>
            </a:r>
          </a:p>
        </p:txBody>
      </p:sp>
      <p:sp>
        <p:nvSpPr>
          <p:cNvPr id="19" name="云形 18">
            <a:extLst>
              <a:ext uri="{FF2B5EF4-FFF2-40B4-BE49-F238E27FC236}">
                <a16:creationId xmlns:a16="http://schemas.microsoft.com/office/drawing/2014/main" id="{678D9FAC-B888-3EA4-3440-39228A6A51E6}"/>
              </a:ext>
            </a:extLst>
          </p:cNvPr>
          <p:cNvSpPr/>
          <p:nvPr/>
        </p:nvSpPr>
        <p:spPr>
          <a:xfrm>
            <a:off x="1777604" y="2636350"/>
            <a:ext cx="7460456" cy="337185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需要一个能够降低时间成本的方案</a:t>
            </a:r>
          </a:p>
        </p:txBody>
      </p:sp>
    </p:spTree>
    <p:extLst>
      <p:ext uri="{BB962C8B-B14F-4D97-AF65-F5344CB8AC3E}">
        <p14:creationId xmlns:p14="http://schemas.microsoft.com/office/powerpoint/2010/main" val="130470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arn(inVertical)">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down)">
                                      <p:cBhvr>
                                        <p:cTn id="5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3" grpId="0" animBg="1"/>
      <p:bldP spid="14" grpId="0" animBg="1"/>
      <p:bldP spid="15" grpId="0" animBg="1"/>
      <p:bldP spid="16" grpId="0"/>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23FB717-33B8-E81C-76B8-4C3EEBA4C179}"/>
              </a:ext>
            </a:extLst>
          </p:cNvPr>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sp>
        <p:nvSpPr>
          <p:cNvPr id="5" name="标题 1">
            <a:extLst>
              <a:ext uri="{FF2B5EF4-FFF2-40B4-BE49-F238E27FC236}">
                <a16:creationId xmlns:a16="http://schemas.microsoft.com/office/drawing/2014/main" id="{657ACA97-6FBF-52F8-AA98-7DB9597018F4}"/>
              </a:ext>
            </a:extLst>
          </p:cNvPr>
          <p:cNvSpPr>
            <a:spLocks noGrp="1"/>
          </p:cNvSpPr>
          <p:nvPr>
            <p:ph type="title"/>
          </p:nvPr>
        </p:nvSpPr>
        <p:spPr>
          <a:xfrm>
            <a:off x="669924" y="411156"/>
            <a:ext cx="10850563" cy="617544"/>
          </a:xfrm>
        </p:spPr>
        <p:txBody>
          <a:bodyPr/>
          <a:lstStyle/>
          <a:p>
            <a:r>
              <a:rPr lang="zh-CN" altLang="en-US" dirty="0"/>
              <a:t>方法的转变：</a:t>
            </a:r>
            <a:endParaRPr lang="zh-CN" altLang="en-US" dirty="0">
              <a:latin typeface="+mn-lt"/>
              <a:ea typeface="+mn-ea"/>
              <a:cs typeface="+mn-ea"/>
              <a:sym typeface="+mn-lt"/>
            </a:endParaRPr>
          </a:p>
        </p:txBody>
      </p:sp>
      <p:sp>
        <p:nvSpPr>
          <p:cNvPr id="6" name="文本框 5">
            <a:extLst>
              <a:ext uri="{FF2B5EF4-FFF2-40B4-BE49-F238E27FC236}">
                <a16:creationId xmlns:a16="http://schemas.microsoft.com/office/drawing/2014/main" id="{D91407E1-2331-6313-B7E7-2D555BA5DD30}"/>
              </a:ext>
            </a:extLst>
          </p:cNvPr>
          <p:cNvSpPr txBox="1"/>
          <p:nvPr/>
        </p:nvSpPr>
        <p:spPr>
          <a:xfrm>
            <a:off x="669924" y="1443038"/>
            <a:ext cx="9486900" cy="369332"/>
          </a:xfrm>
          <a:prstGeom prst="rect">
            <a:avLst/>
          </a:prstGeom>
          <a:noFill/>
        </p:spPr>
        <p:txBody>
          <a:bodyPr wrap="square" rtlCol="0">
            <a:spAutoFit/>
          </a:bodyPr>
          <a:lstStyle/>
          <a:p>
            <a:r>
              <a:rPr lang="zh-CN" altLang="en-US" dirty="0"/>
              <a:t>为了减少模拟时间，人们开始考虑仅模拟程序运行的一部分：</a:t>
            </a:r>
          </a:p>
        </p:txBody>
      </p:sp>
      <p:sp>
        <p:nvSpPr>
          <p:cNvPr id="17" name="文本框 16">
            <a:extLst>
              <a:ext uri="{FF2B5EF4-FFF2-40B4-BE49-F238E27FC236}">
                <a16:creationId xmlns:a16="http://schemas.microsoft.com/office/drawing/2014/main" id="{349C07B1-081D-2A7D-4EAA-81B6F4C27E74}"/>
              </a:ext>
            </a:extLst>
          </p:cNvPr>
          <p:cNvSpPr txBox="1"/>
          <p:nvPr/>
        </p:nvSpPr>
        <p:spPr>
          <a:xfrm>
            <a:off x="1276945" y="2598966"/>
            <a:ext cx="5809655" cy="369332"/>
          </a:xfrm>
          <a:prstGeom prst="rect">
            <a:avLst/>
          </a:prstGeom>
          <a:noFill/>
        </p:spPr>
        <p:txBody>
          <a:bodyPr wrap="square">
            <a:spAutoFit/>
          </a:bodyPr>
          <a:lstStyle/>
          <a:p>
            <a:r>
              <a:rPr lang="zh-CN" altLang="en-US" b="1" dirty="0"/>
              <a:t>随机采样法</a:t>
            </a:r>
            <a:r>
              <a:rPr lang="zh-CN" altLang="en-US" dirty="0"/>
              <a:t>：从程序运行中随机选择一些片段进行模拟。</a:t>
            </a:r>
          </a:p>
        </p:txBody>
      </p:sp>
      <p:sp>
        <p:nvSpPr>
          <p:cNvPr id="18" name="矩形: 圆角 17">
            <a:extLst>
              <a:ext uri="{FF2B5EF4-FFF2-40B4-BE49-F238E27FC236}">
                <a16:creationId xmlns:a16="http://schemas.microsoft.com/office/drawing/2014/main" id="{D873761F-847A-D014-F95C-EDE556DE3AEA}"/>
              </a:ext>
            </a:extLst>
          </p:cNvPr>
          <p:cNvSpPr/>
          <p:nvPr/>
        </p:nvSpPr>
        <p:spPr>
          <a:xfrm>
            <a:off x="7908131" y="2428938"/>
            <a:ext cx="1250157" cy="6929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方法简单</a:t>
            </a:r>
            <a:endParaRPr lang="en-US" altLang="zh-CN" sz="1400" dirty="0"/>
          </a:p>
          <a:p>
            <a:pPr algn="ctr"/>
            <a:r>
              <a:rPr lang="zh-CN" altLang="en-US" sz="1400" dirty="0"/>
              <a:t>准确度低</a:t>
            </a:r>
          </a:p>
        </p:txBody>
      </p:sp>
      <p:sp>
        <p:nvSpPr>
          <p:cNvPr id="19" name="箭头: 下 18">
            <a:extLst>
              <a:ext uri="{FF2B5EF4-FFF2-40B4-BE49-F238E27FC236}">
                <a16:creationId xmlns:a16="http://schemas.microsoft.com/office/drawing/2014/main" id="{6AB88401-57F7-5300-E2D7-7E0240A2B7E9}"/>
              </a:ext>
            </a:extLst>
          </p:cNvPr>
          <p:cNvSpPr/>
          <p:nvPr/>
        </p:nvSpPr>
        <p:spPr>
          <a:xfrm>
            <a:off x="5513387" y="4308941"/>
            <a:ext cx="364331" cy="750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651C7F8D-29EB-5596-72D9-552F8B57DF7A}"/>
              </a:ext>
            </a:extLst>
          </p:cNvPr>
          <p:cNvSpPr txBox="1"/>
          <p:nvPr/>
        </p:nvSpPr>
        <p:spPr>
          <a:xfrm>
            <a:off x="1276945" y="3578205"/>
            <a:ext cx="7795618" cy="646331"/>
          </a:xfrm>
          <a:prstGeom prst="rect">
            <a:avLst/>
          </a:prstGeom>
          <a:noFill/>
        </p:spPr>
        <p:txBody>
          <a:bodyPr wrap="square">
            <a:spAutoFit/>
          </a:bodyPr>
          <a:lstStyle/>
          <a:p>
            <a:r>
              <a:rPr lang="zh-CN" altLang="en-US" b="1" dirty="0"/>
              <a:t>代表性采样法</a:t>
            </a:r>
            <a:r>
              <a:rPr lang="zh-CN" altLang="en-US" dirty="0"/>
              <a:t>：通过分析程序运行的行为模式，选取能够代表程序整体行为的部分。</a:t>
            </a:r>
          </a:p>
        </p:txBody>
      </p:sp>
      <p:sp>
        <p:nvSpPr>
          <p:cNvPr id="23" name="文本框 22">
            <a:extLst>
              <a:ext uri="{FF2B5EF4-FFF2-40B4-BE49-F238E27FC236}">
                <a16:creationId xmlns:a16="http://schemas.microsoft.com/office/drawing/2014/main" id="{301BAC98-6BE5-2D06-EB43-9920355E387C}"/>
              </a:ext>
            </a:extLst>
          </p:cNvPr>
          <p:cNvSpPr txBox="1"/>
          <p:nvPr/>
        </p:nvSpPr>
        <p:spPr>
          <a:xfrm>
            <a:off x="3994446" y="5163550"/>
            <a:ext cx="341362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CN" dirty="0" err="1"/>
              <a:t>Simpoint</a:t>
            </a:r>
            <a:endParaRPr lang="en-US" altLang="zh-CN" dirty="0"/>
          </a:p>
          <a:p>
            <a:pPr algn="ctr"/>
            <a:r>
              <a:rPr lang="zh-CN" altLang="en-US" dirty="0"/>
              <a:t>分析程序运行的行为模式</a:t>
            </a:r>
            <a:endParaRPr lang="en-US" altLang="zh-CN" dirty="0"/>
          </a:p>
          <a:p>
            <a:pPr algn="ctr"/>
            <a:r>
              <a:rPr lang="zh-CN" altLang="en-US" dirty="0"/>
              <a:t>，选取代表性片段。</a:t>
            </a:r>
          </a:p>
        </p:txBody>
      </p:sp>
      <p:sp>
        <p:nvSpPr>
          <p:cNvPr id="24" name="矩形: 圆角 23">
            <a:extLst>
              <a:ext uri="{FF2B5EF4-FFF2-40B4-BE49-F238E27FC236}">
                <a16:creationId xmlns:a16="http://schemas.microsoft.com/office/drawing/2014/main" id="{4F14616E-C0F4-D131-8882-6711D5A3F26A}"/>
              </a:ext>
            </a:extLst>
          </p:cNvPr>
          <p:cNvSpPr/>
          <p:nvPr/>
        </p:nvSpPr>
        <p:spPr>
          <a:xfrm>
            <a:off x="9072563" y="3493800"/>
            <a:ext cx="1250157" cy="5383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准确度高</a:t>
            </a:r>
          </a:p>
        </p:txBody>
      </p:sp>
    </p:spTree>
    <p:extLst>
      <p:ext uri="{BB962C8B-B14F-4D97-AF65-F5344CB8AC3E}">
        <p14:creationId xmlns:p14="http://schemas.microsoft.com/office/powerpoint/2010/main" val="63064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1000"/>
                                        <p:tgtEl>
                                          <p:spTgt spid="24"/>
                                        </p:tgtEl>
                                      </p:cBhvr>
                                    </p:animEffect>
                                    <p:anim calcmode="lin" valueType="num">
                                      <p:cBhvr>
                                        <p:cTn id="25" dur="1000" fill="hold"/>
                                        <p:tgtEl>
                                          <p:spTgt spid="24"/>
                                        </p:tgtEl>
                                        <p:attrNameLst>
                                          <p:attrName>ppt_x</p:attrName>
                                        </p:attrNameLst>
                                      </p:cBhvr>
                                      <p:tavLst>
                                        <p:tav tm="0">
                                          <p:val>
                                            <p:strVal val="#ppt_x"/>
                                          </p:val>
                                        </p:tav>
                                        <p:tav tm="100000">
                                          <p:val>
                                            <p:strVal val="#ppt_x"/>
                                          </p:val>
                                        </p:tav>
                                      </p:tavLst>
                                    </p:anim>
                                    <p:anim calcmode="lin" valueType="num">
                                      <p:cBhvr>
                                        <p:cTn id="2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P spid="21" grpId="0"/>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491031" y="3686990"/>
            <a:ext cx="5419185" cy="895350"/>
          </a:xfrm>
        </p:spPr>
        <p:txBody>
          <a:bodyPr/>
          <a:lstStyle/>
          <a:p>
            <a:r>
              <a:rPr lang="zh-CN" altLang="en-US" dirty="0">
                <a:latin typeface="+mn-lt"/>
                <a:ea typeface="+mn-ea"/>
                <a:cs typeface="+mn-ea"/>
                <a:sym typeface="+mn-lt"/>
              </a:rPr>
              <a:t>概述</a:t>
            </a:r>
          </a:p>
        </p:txBody>
      </p:sp>
      <p:sp>
        <p:nvSpPr>
          <p:cNvPr id="6" name="文本占位符 5"/>
          <p:cNvSpPr>
            <a:spLocks noGrp="1"/>
          </p:cNvSpPr>
          <p:nvPr>
            <p:ph type="body" idx="1"/>
          </p:nvPr>
        </p:nvSpPr>
        <p:spPr>
          <a:xfrm>
            <a:off x="3491032" y="4808252"/>
            <a:ext cx="5419185" cy="268266"/>
          </a:xfrm>
        </p:spPr>
        <p:txBody>
          <a:bodyPr/>
          <a:lstStyle/>
          <a:p>
            <a:pPr lvl="0"/>
            <a:r>
              <a:rPr lang="en-US" altLang="zh-CN" dirty="0" err="1">
                <a:cs typeface="+mn-ea"/>
                <a:sym typeface="+mn-lt"/>
              </a:rPr>
              <a:t>Simpoint</a:t>
            </a:r>
            <a:r>
              <a:rPr lang="zh-CN" altLang="en-US" dirty="0">
                <a:cs typeface="+mn-ea"/>
                <a:sym typeface="+mn-lt"/>
              </a:rPr>
              <a:t>的简单描述</a:t>
            </a:r>
          </a:p>
        </p:txBody>
      </p:sp>
      <p:sp>
        <p:nvSpPr>
          <p:cNvPr id="9" name="文本框 8">
            <a:extLst>
              <a:ext uri="{FF2B5EF4-FFF2-40B4-BE49-F238E27FC236}">
                <a16:creationId xmlns:a16="http://schemas.microsoft.com/office/drawing/2014/main" id="{04F69230-F3A6-4586-9371-A858F4763E9F}"/>
              </a:ext>
            </a:extLst>
          </p:cNvPr>
          <p:cNvSpPr txBox="1"/>
          <p:nvPr/>
        </p:nvSpPr>
        <p:spPr>
          <a:xfrm>
            <a:off x="3580110" y="2984045"/>
            <a:ext cx="1023516" cy="889909"/>
          </a:xfrm>
          <a:prstGeom prst="rect">
            <a:avLst/>
          </a:prstGeom>
          <a:noFill/>
          <a:ln w="117475">
            <a:noFill/>
          </a:ln>
        </p:spPr>
        <p:txBody>
          <a:bodyPr wrap="none" rtlCol="0">
            <a:prstTxWarp prst="textPlain">
              <a:avLst/>
            </a:prstTxWarp>
            <a:spAutoFit/>
          </a:bodyPr>
          <a:lstStyle/>
          <a:p>
            <a:r>
              <a:rPr lang="en-US" altLang="zh-CN" spc="100" dirty="0">
                <a:solidFill>
                  <a:srgbClr val="434C57"/>
                </a:solidFill>
                <a:cs typeface="+mn-ea"/>
                <a:sym typeface="+mn-lt"/>
              </a:rPr>
              <a:t>02</a:t>
            </a:r>
            <a:endParaRPr lang="zh-CN" altLang="en-US" spc="100" dirty="0">
              <a:solidFill>
                <a:srgbClr val="434C57"/>
              </a:solidFill>
              <a:cs typeface="+mn-ea"/>
              <a:sym typeface="+mn-lt"/>
            </a:endParaRPr>
          </a:p>
        </p:txBody>
      </p:sp>
      <p:cxnSp>
        <p:nvCxnSpPr>
          <p:cNvPr id="7" name="直接连接符 6">
            <a:extLst>
              <a:ext uri="{FF2B5EF4-FFF2-40B4-BE49-F238E27FC236}">
                <a16:creationId xmlns:a16="http://schemas.microsoft.com/office/drawing/2014/main" id="{4875F597-781A-460C-B5C5-95FCD8839F53}"/>
              </a:ext>
            </a:extLst>
          </p:cNvPr>
          <p:cNvCxnSpPr>
            <a:cxnSpLocks/>
          </p:cNvCxnSpPr>
          <p:nvPr/>
        </p:nvCxnSpPr>
        <p:spPr>
          <a:xfrm>
            <a:off x="3179304" y="3084821"/>
            <a:ext cx="0" cy="2224595"/>
          </a:xfrm>
          <a:prstGeom prst="line">
            <a:avLst/>
          </a:prstGeom>
          <a:ln>
            <a:solidFill>
              <a:srgbClr val="94C9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488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56F34-943B-4203-B6C6-2FF6C3A5B779}"/>
              </a:ext>
            </a:extLst>
          </p:cNvPr>
          <p:cNvSpPr>
            <a:spLocks noGrp="1"/>
          </p:cNvSpPr>
          <p:nvPr>
            <p:ph type="title"/>
          </p:nvPr>
        </p:nvSpPr>
        <p:spPr>
          <a:xfrm>
            <a:off x="669924" y="471898"/>
            <a:ext cx="10850563" cy="556802"/>
          </a:xfrm>
        </p:spPr>
        <p:txBody>
          <a:bodyPr/>
          <a:lstStyle/>
          <a:p>
            <a:r>
              <a:rPr lang="en-US" altLang="zh-CN" dirty="0" err="1">
                <a:latin typeface="+mn-lt"/>
                <a:ea typeface="+mn-ea"/>
                <a:cs typeface="+mn-ea"/>
                <a:sym typeface="+mn-lt"/>
              </a:rPr>
              <a:t>Simpoint</a:t>
            </a:r>
            <a:r>
              <a:rPr lang="zh-CN" altLang="en-US" dirty="0">
                <a:latin typeface="+mn-lt"/>
                <a:ea typeface="+mn-ea"/>
                <a:cs typeface="+mn-ea"/>
                <a:sym typeface="+mn-lt"/>
              </a:rPr>
              <a:t>描述</a:t>
            </a:r>
          </a:p>
        </p:txBody>
      </p:sp>
      <p:sp>
        <p:nvSpPr>
          <p:cNvPr id="3" name="页脚占位符 2">
            <a:extLst>
              <a:ext uri="{FF2B5EF4-FFF2-40B4-BE49-F238E27FC236}">
                <a16:creationId xmlns:a16="http://schemas.microsoft.com/office/drawing/2014/main" id="{8B63A2D2-E6C5-4CE4-A15B-9264951B878F}"/>
              </a:ext>
            </a:extLst>
          </p:cNvPr>
          <p:cNvSpPr>
            <a:spLocks noGrp="1"/>
          </p:cNvSpPr>
          <p:nvPr>
            <p:ph type="ftr" sz="quarter" idx="11"/>
          </p:nvPr>
        </p:nvSpPr>
        <p:spPr/>
        <p:txBody>
          <a:bodyPr/>
          <a:lstStyle/>
          <a:p>
            <a:r>
              <a:rPr lang="en-US" altLang="zh-CN">
                <a:cs typeface="+mn-ea"/>
                <a:sym typeface="+mn-lt"/>
              </a:rPr>
              <a:t>OfficePLUS </a:t>
            </a:r>
            <a:endParaRPr lang="zh-CN" altLang="en-US" dirty="0">
              <a:cs typeface="+mn-ea"/>
              <a:sym typeface="+mn-lt"/>
            </a:endParaRPr>
          </a:p>
        </p:txBody>
      </p:sp>
      <p:sp>
        <p:nvSpPr>
          <p:cNvPr id="4" name="灯片编号占位符 3">
            <a:extLst>
              <a:ext uri="{FF2B5EF4-FFF2-40B4-BE49-F238E27FC236}">
                <a16:creationId xmlns:a16="http://schemas.microsoft.com/office/drawing/2014/main" id="{C3FFCBCB-07DC-4797-82F6-3E2F323BDE0E}"/>
              </a:ext>
            </a:extLst>
          </p:cNvPr>
          <p:cNvSpPr>
            <a:spLocks noGrp="1"/>
          </p:cNvSpPr>
          <p:nvPr>
            <p:ph type="sldNum" sz="quarter" idx="12"/>
          </p:nvPr>
        </p:nvSpPr>
        <p:spPr/>
        <p:txBody>
          <a:bodyPr/>
          <a:lstStyle/>
          <a:p>
            <a:fld id="{5DD3DB80-B894-403A-B48E-6FDC1A72010E}" type="slidenum">
              <a:rPr lang="zh-CN" altLang="en-US" smtClean="0">
                <a:cs typeface="+mn-ea"/>
                <a:sym typeface="+mn-lt"/>
              </a:rPr>
              <a:pPr/>
              <a:t>7</a:t>
            </a:fld>
            <a:endParaRPr lang="zh-CN" altLang="en-US" dirty="0">
              <a:cs typeface="+mn-ea"/>
              <a:sym typeface="+mn-lt"/>
            </a:endParaRPr>
          </a:p>
        </p:txBody>
      </p:sp>
      <p:sp>
        <p:nvSpPr>
          <p:cNvPr id="8" name="文本框 7">
            <a:extLst>
              <a:ext uri="{FF2B5EF4-FFF2-40B4-BE49-F238E27FC236}">
                <a16:creationId xmlns:a16="http://schemas.microsoft.com/office/drawing/2014/main" id="{CB1F88C1-868B-C8D9-7C0E-7F44ADE6BC94}"/>
              </a:ext>
            </a:extLst>
          </p:cNvPr>
          <p:cNvSpPr txBox="1"/>
          <p:nvPr/>
        </p:nvSpPr>
        <p:spPr>
          <a:xfrm>
            <a:off x="669923" y="1559300"/>
            <a:ext cx="9960173" cy="923330"/>
          </a:xfrm>
          <a:prstGeom prst="rect">
            <a:avLst/>
          </a:prstGeom>
          <a:noFill/>
        </p:spPr>
        <p:txBody>
          <a:bodyPr wrap="square">
            <a:spAutoFit/>
          </a:bodyPr>
          <a:lstStyle/>
          <a:p>
            <a:r>
              <a:rPr lang="en-US" altLang="zh-CN" dirty="0" err="1"/>
              <a:t>SimPoint</a:t>
            </a:r>
            <a:r>
              <a:rPr lang="en-US" altLang="zh-CN" dirty="0"/>
              <a:t> </a:t>
            </a:r>
            <a:r>
              <a:rPr lang="zh-CN" altLang="en-US" dirty="0"/>
              <a:t>是一个 </a:t>
            </a:r>
            <a:r>
              <a:rPr lang="zh-CN" altLang="en-US" b="1" dirty="0"/>
              <a:t>程序行为特征提取工具</a:t>
            </a:r>
            <a:r>
              <a:rPr lang="zh-CN" altLang="en-US" dirty="0"/>
              <a:t>，专门用于在计算机体系结构研究中加速程序性能分析。它通过从程序运行的完整指令流中选取</a:t>
            </a:r>
            <a:r>
              <a:rPr lang="zh-CN" altLang="en-US" b="1" dirty="0"/>
              <a:t>代表性阶段（模拟点）</a:t>
            </a:r>
            <a:r>
              <a:rPr lang="zh-CN" altLang="en-US" dirty="0"/>
              <a:t>，显著减少模拟时间，同时尽量保持性能评估的准确性。</a:t>
            </a:r>
          </a:p>
        </p:txBody>
      </p:sp>
      <p:sp>
        <p:nvSpPr>
          <p:cNvPr id="12" name="文本框 11">
            <a:extLst>
              <a:ext uri="{FF2B5EF4-FFF2-40B4-BE49-F238E27FC236}">
                <a16:creationId xmlns:a16="http://schemas.microsoft.com/office/drawing/2014/main" id="{213622D0-AC71-EE6E-94EF-83DD8E53034A}"/>
              </a:ext>
            </a:extLst>
          </p:cNvPr>
          <p:cNvSpPr txBox="1"/>
          <p:nvPr/>
        </p:nvSpPr>
        <p:spPr>
          <a:xfrm>
            <a:off x="1698426" y="3559304"/>
            <a:ext cx="8645724" cy="369332"/>
          </a:xfrm>
          <a:prstGeom prst="rect">
            <a:avLst/>
          </a:prstGeom>
          <a:noFill/>
        </p:spPr>
        <p:txBody>
          <a:bodyPr wrap="square">
            <a:spAutoFit/>
          </a:bodyPr>
          <a:lstStyle/>
          <a:p>
            <a:r>
              <a:rPr lang="zh-CN" altLang="en-US" b="1" dirty="0"/>
              <a:t>大幅缩短模拟时间：</a:t>
            </a:r>
            <a:r>
              <a:rPr lang="zh-CN" altLang="en-US" dirty="0"/>
              <a:t>通过只模拟关键的代表点，明显地减少模拟所需要的时间。</a:t>
            </a:r>
          </a:p>
        </p:txBody>
      </p:sp>
      <p:sp>
        <p:nvSpPr>
          <p:cNvPr id="14" name="文本框 13">
            <a:extLst>
              <a:ext uri="{FF2B5EF4-FFF2-40B4-BE49-F238E27FC236}">
                <a16:creationId xmlns:a16="http://schemas.microsoft.com/office/drawing/2014/main" id="{9895940E-1818-3B25-3C71-99056CAEE397}"/>
              </a:ext>
            </a:extLst>
          </p:cNvPr>
          <p:cNvSpPr txBox="1"/>
          <p:nvPr/>
        </p:nvSpPr>
        <p:spPr>
          <a:xfrm>
            <a:off x="1698426" y="4500047"/>
            <a:ext cx="8088512" cy="646331"/>
          </a:xfrm>
          <a:prstGeom prst="rect">
            <a:avLst/>
          </a:prstGeom>
          <a:noFill/>
        </p:spPr>
        <p:txBody>
          <a:bodyPr wrap="square">
            <a:spAutoFit/>
          </a:bodyPr>
          <a:lstStyle/>
          <a:p>
            <a:r>
              <a:rPr lang="zh-CN" altLang="en-US" b="1" dirty="0"/>
              <a:t>准确度高</a:t>
            </a:r>
            <a:r>
              <a:rPr lang="zh-CN" altLang="en-US" dirty="0"/>
              <a:t>：由于代表点是经过分析程序热点片段选出的，它们能够很好地近似程序整体行为，通常误差都较低。</a:t>
            </a:r>
          </a:p>
        </p:txBody>
      </p:sp>
      <p:sp>
        <p:nvSpPr>
          <p:cNvPr id="15" name="文本框 14">
            <a:extLst>
              <a:ext uri="{FF2B5EF4-FFF2-40B4-BE49-F238E27FC236}">
                <a16:creationId xmlns:a16="http://schemas.microsoft.com/office/drawing/2014/main" id="{BEC7DA29-2CE3-386E-CF95-C99FD6A5B52F}"/>
              </a:ext>
            </a:extLst>
          </p:cNvPr>
          <p:cNvSpPr txBox="1"/>
          <p:nvPr/>
        </p:nvSpPr>
        <p:spPr>
          <a:xfrm>
            <a:off x="1155501" y="2987893"/>
            <a:ext cx="1335882" cy="369332"/>
          </a:xfrm>
          <a:prstGeom prst="rect">
            <a:avLst/>
          </a:prstGeom>
          <a:noFill/>
        </p:spPr>
        <p:txBody>
          <a:bodyPr wrap="square" rtlCol="0">
            <a:spAutoFit/>
          </a:bodyPr>
          <a:lstStyle/>
          <a:p>
            <a:r>
              <a:rPr lang="zh-CN" altLang="en-US" b="1" dirty="0"/>
              <a:t>优点：</a:t>
            </a:r>
          </a:p>
        </p:txBody>
      </p:sp>
    </p:spTree>
    <p:extLst>
      <p:ext uri="{BB962C8B-B14F-4D97-AF65-F5344CB8AC3E}">
        <p14:creationId xmlns:p14="http://schemas.microsoft.com/office/powerpoint/2010/main" val="130409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491033" y="3749443"/>
            <a:ext cx="5419185" cy="895350"/>
          </a:xfrm>
        </p:spPr>
        <p:txBody>
          <a:bodyPr/>
          <a:lstStyle/>
          <a:p>
            <a:r>
              <a:rPr lang="zh-CN" altLang="en-US" dirty="0">
                <a:latin typeface="+mn-lt"/>
                <a:ea typeface="+mn-ea"/>
                <a:cs typeface="+mn-ea"/>
                <a:sym typeface="+mn-lt"/>
              </a:rPr>
              <a:t>原理及流程</a:t>
            </a:r>
          </a:p>
        </p:txBody>
      </p:sp>
      <p:sp>
        <p:nvSpPr>
          <p:cNvPr id="6" name="文本占位符 5"/>
          <p:cNvSpPr>
            <a:spLocks noGrp="1"/>
          </p:cNvSpPr>
          <p:nvPr>
            <p:ph type="body" idx="1"/>
          </p:nvPr>
        </p:nvSpPr>
        <p:spPr>
          <a:xfrm>
            <a:off x="3491033" y="4883261"/>
            <a:ext cx="2524006" cy="246835"/>
          </a:xfrm>
        </p:spPr>
        <p:txBody>
          <a:bodyPr>
            <a:normAutofit lnSpcReduction="10000"/>
          </a:bodyPr>
          <a:lstStyle/>
          <a:p>
            <a:pPr lvl="0"/>
            <a:r>
              <a:rPr lang="en-US" altLang="zh-CN" dirty="0" err="1">
                <a:cs typeface="+mn-ea"/>
                <a:sym typeface="+mn-lt"/>
              </a:rPr>
              <a:t>Simpoint</a:t>
            </a:r>
            <a:r>
              <a:rPr lang="zh-CN" altLang="en-US" dirty="0">
                <a:cs typeface="+mn-ea"/>
                <a:sym typeface="+mn-lt"/>
              </a:rPr>
              <a:t>的工作原理及步骤流程</a:t>
            </a:r>
          </a:p>
        </p:txBody>
      </p:sp>
      <p:sp>
        <p:nvSpPr>
          <p:cNvPr id="9" name="文本框 8">
            <a:extLst>
              <a:ext uri="{FF2B5EF4-FFF2-40B4-BE49-F238E27FC236}">
                <a16:creationId xmlns:a16="http://schemas.microsoft.com/office/drawing/2014/main" id="{04F69230-F3A6-4586-9371-A858F4763E9F}"/>
              </a:ext>
            </a:extLst>
          </p:cNvPr>
          <p:cNvSpPr txBox="1"/>
          <p:nvPr/>
        </p:nvSpPr>
        <p:spPr>
          <a:xfrm>
            <a:off x="3580110" y="2984045"/>
            <a:ext cx="1023516" cy="889909"/>
          </a:xfrm>
          <a:prstGeom prst="rect">
            <a:avLst/>
          </a:prstGeom>
          <a:noFill/>
          <a:ln w="117475">
            <a:noFill/>
          </a:ln>
        </p:spPr>
        <p:txBody>
          <a:bodyPr wrap="none" rtlCol="0">
            <a:prstTxWarp prst="textPlain">
              <a:avLst/>
            </a:prstTxWarp>
            <a:spAutoFit/>
          </a:bodyPr>
          <a:lstStyle/>
          <a:p>
            <a:r>
              <a:rPr lang="en-US" altLang="zh-CN" spc="100" dirty="0">
                <a:solidFill>
                  <a:srgbClr val="434C57"/>
                </a:solidFill>
                <a:cs typeface="+mn-ea"/>
                <a:sym typeface="+mn-lt"/>
              </a:rPr>
              <a:t>03</a:t>
            </a:r>
            <a:endParaRPr lang="zh-CN" altLang="en-US" spc="100" dirty="0">
              <a:solidFill>
                <a:srgbClr val="434C57"/>
              </a:solidFill>
              <a:cs typeface="+mn-ea"/>
              <a:sym typeface="+mn-lt"/>
            </a:endParaRPr>
          </a:p>
        </p:txBody>
      </p:sp>
      <p:cxnSp>
        <p:nvCxnSpPr>
          <p:cNvPr id="7" name="直接连接符 6">
            <a:extLst>
              <a:ext uri="{FF2B5EF4-FFF2-40B4-BE49-F238E27FC236}">
                <a16:creationId xmlns:a16="http://schemas.microsoft.com/office/drawing/2014/main" id="{4875F597-781A-460C-B5C5-95FCD8839F53}"/>
              </a:ext>
            </a:extLst>
          </p:cNvPr>
          <p:cNvCxnSpPr>
            <a:cxnSpLocks/>
          </p:cNvCxnSpPr>
          <p:nvPr/>
        </p:nvCxnSpPr>
        <p:spPr>
          <a:xfrm>
            <a:off x="3179304" y="3084821"/>
            <a:ext cx="0" cy="2224595"/>
          </a:xfrm>
          <a:prstGeom prst="line">
            <a:avLst/>
          </a:prstGeom>
          <a:ln>
            <a:solidFill>
              <a:srgbClr val="94C9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476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328613"/>
            <a:ext cx="10850563" cy="700087"/>
          </a:xfrm>
        </p:spPr>
        <p:txBody>
          <a:bodyPr/>
          <a:lstStyle/>
          <a:p>
            <a:r>
              <a:rPr lang="zh-CN" altLang="en-US" dirty="0"/>
              <a:t>一</a:t>
            </a:r>
            <a:r>
              <a:rPr lang="en-US" altLang="zh-CN" dirty="0"/>
              <a:t>.</a:t>
            </a:r>
            <a:r>
              <a:rPr lang="zh-CN" altLang="en-US" dirty="0"/>
              <a:t>特征提取</a:t>
            </a:r>
            <a:endParaRPr lang="zh-CN" altLang="en-US" dirty="0">
              <a:latin typeface="+mn-lt"/>
              <a:ea typeface="+mn-ea"/>
              <a:cs typeface="+mn-ea"/>
              <a:sym typeface="+mn-lt"/>
            </a:endParaRPr>
          </a:p>
        </p:txBody>
      </p:sp>
      <p:sp>
        <p:nvSpPr>
          <p:cNvPr id="3" name="页脚占位符 2"/>
          <p:cNvSpPr>
            <a:spLocks noGrp="1"/>
          </p:cNvSpPr>
          <p:nvPr>
            <p:ph type="ftr" sz="quarter" idx="11"/>
          </p:nvPr>
        </p:nvSpPr>
        <p:spPr/>
        <p:txBody>
          <a:bodyPr/>
          <a:lstStyle/>
          <a:p>
            <a:r>
              <a:rPr lang="en-US" altLang="zh-CN">
                <a:cs typeface="+mn-ea"/>
                <a:sym typeface="+mn-lt"/>
              </a:rPr>
              <a:t>OfficePLUS </a:t>
            </a:r>
            <a:endParaRPr lang="zh-CN" altLang="en-US" dirty="0">
              <a:cs typeface="+mn-ea"/>
              <a:sym typeface="+mn-lt"/>
            </a:endParaRPr>
          </a:p>
        </p:txBody>
      </p:sp>
      <p:sp>
        <p:nvSpPr>
          <p:cNvPr id="4" name="灯片编号占位符 3"/>
          <p:cNvSpPr>
            <a:spLocks noGrp="1"/>
          </p:cNvSpPr>
          <p:nvPr>
            <p:ph type="sldNum" sz="quarter" idx="12"/>
          </p:nvPr>
        </p:nvSpPr>
        <p:spPr/>
        <p:txBody>
          <a:bodyPr/>
          <a:lstStyle/>
          <a:p>
            <a:fld id="{5DD3DB80-B894-403A-B48E-6FDC1A72010E}" type="slidenum">
              <a:rPr lang="zh-CN" altLang="en-US" smtClean="0">
                <a:cs typeface="+mn-ea"/>
                <a:sym typeface="+mn-lt"/>
              </a:rPr>
              <a:pPr/>
              <a:t>9</a:t>
            </a:fld>
            <a:endParaRPr lang="zh-CN" altLang="en-US">
              <a:cs typeface="+mn-ea"/>
              <a:sym typeface="+mn-lt"/>
            </a:endParaRPr>
          </a:p>
        </p:txBody>
      </p:sp>
      <p:sp>
        <p:nvSpPr>
          <p:cNvPr id="6" name="文本框 5">
            <a:extLst>
              <a:ext uri="{FF2B5EF4-FFF2-40B4-BE49-F238E27FC236}">
                <a16:creationId xmlns:a16="http://schemas.microsoft.com/office/drawing/2014/main" id="{DE1AEC3E-0D4A-3F2D-8F9D-649B893C858B}"/>
              </a:ext>
            </a:extLst>
          </p:cNvPr>
          <p:cNvSpPr txBox="1"/>
          <p:nvPr/>
        </p:nvSpPr>
        <p:spPr>
          <a:xfrm>
            <a:off x="1198562" y="1763919"/>
            <a:ext cx="8688586" cy="369332"/>
          </a:xfrm>
          <a:prstGeom prst="rect">
            <a:avLst/>
          </a:prstGeom>
          <a:noFill/>
        </p:spPr>
        <p:txBody>
          <a:bodyPr wrap="square">
            <a:spAutoFit/>
          </a:bodyPr>
          <a:lstStyle/>
          <a:p>
            <a:r>
              <a:rPr lang="zh-CN" altLang="en-US" b="1" dirty="0"/>
              <a:t>将程序分成固定大小的片段：</a:t>
            </a:r>
            <a:endParaRPr lang="en-US" altLang="zh-CN" b="1" dirty="0"/>
          </a:p>
        </p:txBody>
      </p:sp>
      <p:sp>
        <p:nvSpPr>
          <p:cNvPr id="8" name="文本框 7">
            <a:extLst>
              <a:ext uri="{FF2B5EF4-FFF2-40B4-BE49-F238E27FC236}">
                <a16:creationId xmlns:a16="http://schemas.microsoft.com/office/drawing/2014/main" id="{891B5BC2-1FE4-C787-EC58-228ADF443911}"/>
              </a:ext>
            </a:extLst>
          </p:cNvPr>
          <p:cNvSpPr txBox="1"/>
          <p:nvPr/>
        </p:nvSpPr>
        <p:spPr>
          <a:xfrm>
            <a:off x="1198562" y="3224433"/>
            <a:ext cx="6097190" cy="369332"/>
          </a:xfrm>
          <a:prstGeom prst="rect">
            <a:avLst/>
          </a:prstGeom>
          <a:noFill/>
        </p:spPr>
        <p:txBody>
          <a:bodyPr wrap="square">
            <a:spAutoFit/>
          </a:bodyPr>
          <a:lstStyle/>
          <a:p>
            <a:r>
              <a:rPr lang="zh-CN" altLang="en-US" b="1" dirty="0"/>
              <a:t>记录基本块执行频率</a:t>
            </a:r>
            <a:r>
              <a:rPr lang="zh-CN" altLang="en-US" dirty="0"/>
              <a:t>：</a:t>
            </a:r>
          </a:p>
        </p:txBody>
      </p:sp>
      <p:sp>
        <p:nvSpPr>
          <p:cNvPr id="10" name="文本框 9">
            <a:extLst>
              <a:ext uri="{FF2B5EF4-FFF2-40B4-BE49-F238E27FC236}">
                <a16:creationId xmlns:a16="http://schemas.microsoft.com/office/drawing/2014/main" id="{75CFD851-F83F-8ECF-EC4B-C10E770F3946}"/>
              </a:ext>
            </a:extLst>
          </p:cNvPr>
          <p:cNvSpPr txBox="1"/>
          <p:nvPr/>
        </p:nvSpPr>
        <p:spPr>
          <a:xfrm>
            <a:off x="1198562" y="3802612"/>
            <a:ext cx="8688584" cy="646331"/>
          </a:xfrm>
          <a:prstGeom prst="rect">
            <a:avLst/>
          </a:prstGeom>
          <a:noFill/>
        </p:spPr>
        <p:txBody>
          <a:bodyPr wrap="square">
            <a:spAutoFit/>
          </a:bodyPr>
          <a:lstStyle/>
          <a:p>
            <a:r>
              <a:rPr lang="zh-CN" altLang="en-US" dirty="0"/>
              <a:t>在每个片段内，统计程序中所有基本块的执行次数，生成一个高维向量，即基本块向量（</a:t>
            </a:r>
            <a:r>
              <a:rPr lang="en-US" altLang="zh-CN" dirty="0"/>
              <a:t>BBV</a:t>
            </a:r>
            <a:r>
              <a:rPr lang="zh-CN" altLang="en-US" dirty="0"/>
              <a:t>）。</a:t>
            </a:r>
          </a:p>
        </p:txBody>
      </p:sp>
      <p:sp>
        <p:nvSpPr>
          <p:cNvPr id="12" name="文本框 11">
            <a:extLst>
              <a:ext uri="{FF2B5EF4-FFF2-40B4-BE49-F238E27FC236}">
                <a16:creationId xmlns:a16="http://schemas.microsoft.com/office/drawing/2014/main" id="{074269F3-67B5-339A-4D9D-7D9875A7368D}"/>
              </a:ext>
            </a:extLst>
          </p:cNvPr>
          <p:cNvSpPr txBox="1"/>
          <p:nvPr/>
        </p:nvSpPr>
        <p:spPr>
          <a:xfrm>
            <a:off x="1198562" y="2222139"/>
            <a:ext cx="8688585" cy="646331"/>
          </a:xfrm>
          <a:prstGeom prst="rect">
            <a:avLst/>
          </a:prstGeom>
          <a:noFill/>
        </p:spPr>
        <p:txBody>
          <a:bodyPr wrap="square">
            <a:spAutoFit/>
          </a:bodyPr>
          <a:lstStyle/>
          <a:p>
            <a:r>
              <a:rPr lang="zh-CN" altLang="en-US" dirty="0"/>
              <a:t>将程序执行的指令流分为等长的间隔（通常是每百万条指令一个间隔）。每个间隔被视为程序执行过程中的一个片段。</a:t>
            </a:r>
          </a:p>
        </p:txBody>
      </p:sp>
      <p:sp>
        <p:nvSpPr>
          <p:cNvPr id="14" name="文本框 13">
            <a:extLst>
              <a:ext uri="{FF2B5EF4-FFF2-40B4-BE49-F238E27FC236}">
                <a16:creationId xmlns:a16="http://schemas.microsoft.com/office/drawing/2014/main" id="{50D30FED-0622-005E-CA04-5B9160BFAE8B}"/>
              </a:ext>
            </a:extLst>
          </p:cNvPr>
          <p:cNvSpPr txBox="1"/>
          <p:nvPr/>
        </p:nvSpPr>
        <p:spPr>
          <a:xfrm>
            <a:off x="1198562" y="5192002"/>
            <a:ext cx="8688584" cy="646331"/>
          </a:xfrm>
          <a:prstGeom prst="rect">
            <a:avLst/>
          </a:prstGeom>
          <a:noFill/>
        </p:spPr>
        <p:txBody>
          <a:bodyPr wrap="square">
            <a:spAutoFit/>
          </a:bodyPr>
          <a:lstStyle/>
          <a:p>
            <a:r>
              <a:rPr lang="zh-CN" altLang="en-US" dirty="0"/>
              <a:t>将基本块向量的数值归一化（通常按总指令数进行归一化），确保特征向量的尺度一致，以便后续的聚类分析。</a:t>
            </a:r>
          </a:p>
        </p:txBody>
      </p:sp>
      <p:sp>
        <p:nvSpPr>
          <p:cNvPr id="19" name="文本框 18">
            <a:extLst>
              <a:ext uri="{FF2B5EF4-FFF2-40B4-BE49-F238E27FC236}">
                <a16:creationId xmlns:a16="http://schemas.microsoft.com/office/drawing/2014/main" id="{2A31C9DB-CEEC-EE07-A076-744E81806BB8}"/>
              </a:ext>
            </a:extLst>
          </p:cNvPr>
          <p:cNvSpPr txBox="1"/>
          <p:nvPr/>
        </p:nvSpPr>
        <p:spPr>
          <a:xfrm>
            <a:off x="1198562" y="4766580"/>
            <a:ext cx="6097190" cy="369332"/>
          </a:xfrm>
          <a:prstGeom prst="rect">
            <a:avLst/>
          </a:prstGeom>
          <a:noFill/>
        </p:spPr>
        <p:txBody>
          <a:bodyPr wrap="square">
            <a:spAutoFit/>
          </a:bodyPr>
          <a:lstStyle/>
          <a:p>
            <a:r>
              <a:rPr lang="zh-CN" altLang="en-US" b="1" dirty="0"/>
              <a:t>归一化</a:t>
            </a:r>
            <a:r>
              <a:rPr lang="zh-CN" altLang="en-US" dirty="0"/>
              <a:t>：</a:t>
            </a:r>
          </a:p>
        </p:txBody>
      </p:sp>
    </p:spTree>
    <p:extLst>
      <p:ext uri="{BB962C8B-B14F-4D97-AF65-F5344CB8AC3E}">
        <p14:creationId xmlns:p14="http://schemas.microsoft.com/office/powerpoint/2010/main" val="28939098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SHOWCASE" val="ac009137-3844-4377-ba76-8e0198627cf2"/>
</p:tagLst>
</file>

<file path=ppt/theme/theme1.xml><?xml version="1.0" encoding="utf-8"?>
<a:theme xmlns:a="http://schemas.openxmlformats.org/drawingml/2006/main" name="OfficePLUS主题">
  <a:themeElements>
    <a:clrScheme name="房利美">
      <a:dk1>
        <a:srgbClr val="000000"/>
      </a:dk1>
      <a:lt1>
        <a:srgbClr val="FFFFFF"/>
      </a:lt1>
      <a:dk2>
        <a:srgbClr val="768394"/>
      </a:dk2>
      <a:lt2>
        <a:srgbClr val="F0F0F0"/>
      </a:lt2>
      <a:accent1>
        <a:srgbClr val="94C84F"/>
      </a:accent1>
      <a:accent2>
        <a:srgbClr val="BCC2CB"/>
      </a:accent2>
      <a:accent3>
        <a:srgbClr val="A6AFBD"/>
      </a:accent3>
      <a:accent4>
        <a:srgbClr val="979DA6"/>
      </a:accent4>
      <a:accent5>
        <a:srgbClr val="676B72"/>
      </a:accent5>
      <a:accent6>
        <a:srgbClr val="424B56"/>
      </a:accent6>
      <a:hlink>
        <a:srgbClr val="90CB0C"/>
      </a:hlink>
      <a:folHlink>
        <a:srgbClr val="BFBFBF"/>
      </a:folHlink>
    </a:clrScheme>
    <a:fontScheme name="fon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94C84F"/>
    </a:accent1>
    <a:accent2>
      <a:srgbClr val="BCC2CB"/>
    </a:accent2>
    <a:accent3>
      <a:srgbClr val="A6AFBD"/>
    </a:accent3>
    <a:accent4>
      <a:srgbClr val="979DA6"/>
    </a:accent4>
    <a:accent5>
      <a:srgbClr val="676B72"/>
    </a:accent5>
    <a:accent6>
      <a:srgbClr val="424B56"/>
    </a:accent6>
    <a:hlink>
      <a:srgbClr val="90CB0C"/>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94C84F"/>
    </a:accent1>
    <a:accent2>
      <a:srgbClr val="BCC2CB"/>
    </a:accent2>
    <a:accent3>
      <a:srgbClr val="A6AFBD"/>
    </a:accent3>
    <a:accent4>
      <a:srgbClr val="979DA6"/>
    </a:accent4>
    <a:accent5>
      <a:srgbClr val="676B72"/>
    </a:accent5>
    <a:accent6>
      <a:srgbClr val="424B56"/>
    </a:accent6>
    <a:hlink>
      <a:srgbClr val="90CB0C"/>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94C84F"/>
    </a:accent1>
    <a:accent2>
      <a:srgbClr val="BCC2CB"/>
    </a:accent2>
    <a:accent3>
      <a:srgbClr val="A6AFBD"/>
    </a:accent3>
    <a:accent4>
      <a:srgbClr val="979DA6"/>
    </a:accent4>
    <a:accent5>
      <a:srgbClr val="676B72"/>
    </a:accent5>
    <a:accent6>
      <a:srgbClr val="424B56"/>
    </a:accent6>
    <a:hlink>
      <a:srgbClr val="90CB0C"/>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94C84F"/>
    </a:accent1>
    <a:accent2>
      <a:srgbClr val="BCC2CB"/>
    </a:accent2>
    <a:accent3>
      <a:srgbClr val="A6AFBD"/>
    </a:accent3>
    <a:accent4>
      <a:srgbClr val="979DA6"/>
    </a:accent4>
    <a:accent5>
      <a:srgbClr val="676B72"/>
    </a:accent5>
    <a:accent6>
      <a:srgbClr val="424B56"/>
    </a:accent6>
    <a:hlink>
      <a:srgbClr val="90CB0C"/>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94C84F"/>
    </a:accent1>
    <a:accent2>
      <a:srgbClr val="BCC2CB"/>
    </a:accent2>
    <a:accent3>
      <a:srgbClr val="A6AFBD"/>
    </a:accent3>
    <a:accent4>
      <a:srgbClr val="979DA6"/>
    </a:accent4>
    <a:accent5>
      <a:srgbClr val="676B72"/>
    </a:accent5>
    <a:accent6>
      <a:srgbClr val="424B56"/>
    </a:accent6>
    <a:hlink>
      <a:srgbClr val="90CB0C"/>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94C84F"/>
    </a:accent1>
    <a:accent2>
      <a:srgbClr val="BCC2CB"/>
    </a:accent2>
    <a:accent3>
      <a:srgbClr val="A6AFBD"/>
    </a:accent3>
    <a:accent4>
      <a:srgbClr val="979DA6"/>
    </a:accent4>
    <a:accent5>
      <a:srgbClr val="676B72"/>
    </a:accent5>
    <a:accent6>
      <a:srgbClr val="424B56"/>
    </a:accent6>
    <a:hlink>
      <a:srgbClr val="90CB0C"/>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94C84F"/>
    </a:accent1>
    <a:accent2>
      <a:srgbClr val="BCC2CB"/>
    </a:accent2>
    <a:accent3>
      <a:srgbClr val="A6AFBD"/>
    </a:accent3>
    <a:accent4>
      <a:srgbClr val="979DA6"/>
    </a:accent4>
    <a:accent5>
      <a:srgbClr val="676B72"/>
    </a:accent5>
    <a:accent6>
      <a:srgbClr val="424B56"/>
    </a:accent6>
    <a:hlink>
      <a:srgbClr val="90CB0C"/>
    </a:hlink>
    <a:folHlink>
      <a:srgbClr val="BFBFB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97934b4b-eba6-486d-bfc1-4b8e3fe39092" xsi:nil="true"/>
    <lcf76f155ced4ddcb4097134ff3c332f xmlns="0a5c0dea-e5d7-4228-9256-3793bb42faa5">
      <Terms xmlns="http://schemas.microsoft.com/office/infopath/2007/PartnerControls"/>
    </lcf76f155ced4ddcb4097134ff3c332f>
    <OneNoteFluid_FileOrder xmlns="0a5c0dea-e5d7-4228-9256-3793bb42faa5"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443A8EF62DE444B1FF07917E22EF72" ma:contentTypeVersion="17" ma:contentTypeDescription="Create a new document." ma:contentTypeScope="" ma:versionID="ae809626c8abf568b6a415226af21ced">
  <xsd:schema xmlns:xsd="http://www.w3.org/2001/XMLSchema" xmlns:xs="http://www.w3.org/2001/XMLSchema" xmlns:p="http://schemas.microsoft.com/office/2006/metadata/properties" xmlns:ns1="http://schemas.microsoft.com/sharepoint/v3" xmlns:ns2="0a5c0dea-e5d7-4228-9256-3793bb42faa5" xmlns:ns3="97934b4b-eba6-486d-bfc1-4b8e3fe39092" targetNamespace="http://schemas.microsoft.com/office/2006/metadata/properties" ma:root="true" ma:fieldsID="1ffe3db4c8c97a24da98b2b5f963ec28" ns1:_="" ns2:_="" ns3:_="">
    <xsd:import namespace="http://schemas.microsoft.com/sharepoint/v3"/>
    <xsd:import namespace="0a5c0dea-e5d7-4228-9256-3793bb42faa5"/>
    <xsd:import namespace="97934b4b-eba6-486d-bfc1-4b8e3fe39092"/>
    <xsd:element name="properties">
      <xsd:complexType>
        <xsd:sequence>
          <xsd:element name="documentManagement">
            <xsd:complexType>
              <xsd:all>
                <xsd:element ref="ns2:OneNoteFluid_FileOrder" minOccurs="0"/>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c0dea-e5d7-4228-9256-3793bb42faa5" elementFormDefault="qualified">
    <xsd:import namespace="http://schemas.microsoft.com/office/2006/documentManagement/types"/>
    <xsd:import namespace="http://schemas.microsoft.com/office/infopath/2007/PartnerControls"/>
    <xsd:element name="OneNoteFluid_FileOrder" ma:index="8" nillable="true" ma:displayName="OneNoteFluid_FileOrder" ma:internalName="OneNoteFluid_FileOrder">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934b4b-eba6-486d-bfc1-4b8e3fe3909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a885aa0b-334b-483f-9125-6409c6335a4b}" ma:internalName="TaxCatchAll" ma:showField="CatchAllData" ma:web="97934b4b-eba6-486d-bfc1-4b8e3fe390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FDAF03-ECFE-4283-BCFD-AE27C81950A7}">
  <ds:schemaRefs>
    <ds:schemaRef ds:uri="http://schemas.microsoft.com/sharepoint/v3/contenttype/forms"/>
  </ds:schemaRefs>
</ds:datastoreItem>
</file>

<file path=customXml/itemProps2.xml><?xml version="1.0" encoding="utf-8"?>
<ds:datastoreItem xmlns:ds="http://schemas.openxmlformats.org/officeDocument/2006/customXml" ds:itemID="{94D413A7-30E5-4017-A991-156A62864047}">
  <ds:schemaRefs>
    <ds:schemaRef ds:uri="http://schemas.microsoft.com/office/2006/metadata/properties"/>
    <ds:schemaRef ds:uri="http://schemas.microsoft.com/office/infopath/2007/PartnerControls"/>
    <ds:schemaRef ds:uri="97934b4b-eba6-486d-bfc1-4b8e3fe39092"/>
    <ds:schemaRef ds:uri="0a5c0dea-e5d7-4228-9256-3793bb42faa5"/>
    <ds:schemaRef ds:uri="http://schemas.microsoft.com/sharepoint/v3"/>
  </ds:schemaRefs>
</ds:datastoreItem>
</file>

<file path=customXml/itemProps3.xml><?xml version="1.0" encoding="utf-8"?>
<ds:datastoreItem xmlns:ds="http://schemas.openxmlformats.org/officeDocument/2006/customXml" ds:itemID="{EF05175A-38AA-4C68-9426-4F89C4C20D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5c0dea-e5d7-4228-9256-3793bb42faa5"/>
    <ds:schemaRef ds:uri="97934b4b-eba6-486d-bfc1-4b8e3fe39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iSlide</Template>
  <TotalTime>1102</TotalTime>
  <Words>2975</Words>
  <Application>Microsoft Office PowerPoint</Application>
  <PresentationFormat>宽屏</PresentationFormat>
  <Paragraphs>228</Paragraphs>
  <Slides>25</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32" baseType="lpstr">
      <vt:lpstr>-apple-system</vt:lpstr>
      <vt:lpstr>等线</vt:lpstr>
      <vt:lpstr>Arial</vt:lpstr>
      <vt:lpstr>Calibri</vt:lpstr>
      <vt:lpstr>Roboto</vt:lpstr>
      <vt:lpstr>OfficePLUS主题</vt:lpstr>
      <vt:lpstr>think-cell Slide</vt:lpstr>
      <vt:lpstr>Simpoint</vt:lpstr>
      <vt:lpstr>PowerPoint 演示文稿</vt:lpstr>
      <vt:lpstr>背景</vt:lpstr>
      <vt:lpstr>处理器验证时间成本上升：</vt:lpstr>
      <vt:lpstr>方法的转变：</vt:lpstr>
      <vt:lpstr>概述</vt:lpstr>
      <vt:lpstr>Simpoint描述</vt:lpstr>
      <vt:lpstr>原理及流程</vt:lpstr>
      <vt:lpstr>一.特征提取</vt:lpstr>
      <vt:lpstr>基本块向量(BBV)：</vt:lpstr>
      <vt:lpstr>二.聚类</vt:lpstr>
      <vt:lpstr>K-means算法：</vt:lpstr>
      <vt:lpstr>选择最适合的K:</vt:lpstr>
      <vt:lpstr>降维：</vt:lpstr>
      <vt:lpstr>三.选择模拟点：</vt:lpstr>
      <vt:lpstr>质心法：</vt:lpstr>
      <vt:lpstr>最短距离法：</vt:lpstr>
      <vt:lpstr>四.执行模拟点：</vt:lpstr>
      <vt:lpstr>五.计算整体性能：</vt:lpstr>
      <vt:lpstr>优化</vt:lpstr>
      <vt:lpstr>更高效的聚类搜索：</vt:lpstr>
      <vt:lpstr>大规模区间处理的加速:</vt:lpstr>
      <vt:lpstr>参考</vt:lpstr>
      <vt:lpstr>参考文章：</vt:lpstr>
      <vt:lpstr>Thanks </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靖 唐</cp:lastModifiedBy>
  <cp:revision>10</cp:revision>
  <cp:lastPrinted>2019-09-10T16:00:00Z</cp:lastPrinted>
  <dcterms:created xsi:type="dcterms:W3CDTF">2019-09-10T16:00:00Z</dcterms:created>
  <dcterms:modified xsi:type="dcterms:W3CDTF">2024-11-25T01:34:43Z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ContentTypeId">
    <vt:lpwstr>0x010100D1443A8EF62DE444B1FF07917E22EF72</vt:lpwstr>
  </property>
</Properties>
</file>