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72" r:id="rId5"/>
    <p:sldId id="270" r:id="rId6"/>
    <p:sldId id="271" r:id="rId7"/>
    <p:sldId id="273" r:id="rId8"/>
    <p:sldId id="274" r:id="rId9"/>
    <p:sldId id="269" r:id="rId10"/>
    <p:sldId id="275" r:id="rId11"/>
    <p:sldId id="276" r:id="rId12"/>
    <p:sldId id="277" r:id="rId13"/>
    <p:sldId id="278" r:id="rId14"/>
    <p:sldId id="279" r:id="rId15"/>
    <p:sldId id="260" r:id="rId16"/>
    <p:sldId id="261" r:id="rId17"/>
    <p:sldId id="262" r:id="rId18"/>
    <p:sldId id="257" r:id="rId19"/>
    <p:sldId id="281" r:id="rId20"/>
    <p:sldId id="263" r:id="rId21"/>
    <p:sldId id="264" r:id="rId22"/>
    <p:sldId id="265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Bass relative correct overlap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0.7611</c:v>
                </c:pt>
                <c:pt idx="1">
                  <c:v>0.79710000000000003</c:v>
                </c:pt>
                <c:pt idx="2">
                  <c:v>0.89380000000000004</c:v>
                </c:pt>
                <c:pt idx="3">
                  <c:v>0.80830000000000002</c:v>
                </c:pt>
                <c:pt idx="4">
                  <c:v>0.60809999999999997</c:v>
                </c:pt>
                <c:pt idx="5">
                  <c:v>0.83779999999999999</c:v>
                </c:pt>
                <c:pt idx="6">
                  <c:v>0.7782</c:v>
                </c:pt>
                <c:pt idx="7">
                  <c:v>0.75939999999999996</c:v>
                </c:pt>
                <c:pt idx="8">
                  <c:v>0.56779999999999997</c:v>
                </c:pt>
                <c:pt idx="9">
                  <c:v>0.79659999999999997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0.82909999999999995</c:v>
                </c:pt>
                <c:pt idx="1">
                  <c:v>0.85550000000000004</c:v>
                </c:pt>
                <c:pt idx="2">
                  <c:v>0.87870000000000004</c:v>
                </c:pt>
                <c:pt idx="3">
                  <c:v>0.80789999999999995</c:v>
                </c:pt>
                <c:pt idx="4">
                  <c:v>0.87880000000000003</c:v>
                </c:pt>
                <c:pt idx="5">
                  <c:v>0.82269999999999999</c:v>
                </c:pt>
                <c:pt idx="6">
                  <c:v>0.79979999999999996</c:v>
                </c:pt>
                <c:pt idx="7">
                  <c:v>0.89149999999999996</c:v>
                </c:pt>
                <c:pt idx="8">
                  <c:v>0.8196</c:v>
                </c:pt>
                <c:pt idx="9">
                  <c:v>0.76870000000000005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919712"/>
        <c:axId val="225920104"/>
      </c:barChart>
      <c:catAx>
        <c:axId val="22591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920104"/>
        <c:crosses val="autoZero"/>
        <c:auto val="1"/>
        <c:lblAlgn val="ctr"/>
        <c:lblOffset val="100"/>
        <c:noMultiLvlLbl val="0"/>
      </c:catAx>
      <c:valAx>
        <c:axId val="22592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91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Treble relative correct overlap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0.95979999999999999</c:v>
                </c:pt>
                <c:pt idx="1">
                  <c:v>0.94879999999999998</c:v>
                </c:pt>
                <c:pt idx="2">
                  <c:v>0.95009999999999994</c:v>
                </c:pt>
                <c:pt idx="3">
                  <c:v>0.98199999999999998</c:v>
                </c:pt>
                <c:pt idx="4">
                  <c:v>0.7651</c:v>
                </c:pt>
                <c:pt idx="5">
                  <c:v>0.89959999999999996</c:v>
                </c:pt>
                <c:pt idx="6">
                  <c:v>0.88480000000000003</c:v>
                </c:pt>
                <c:pt idx="7">
                  <c:v>0.88260000000000005</c:v>
                </c:pt>
                <c:pt idx="8">
                  <c:v>0.79569999999999996</c:v>
                </c:pt>
                <c:pt idx="9">
                  <c:v>0.93730000000000002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0.93820000000000003</c:v>
                </c:pt>
                <c:pt idx="1">
                  <c:v>0.98409999999999997</c:v>
                </c:pt>
                <c:pt idx="2">
                  <c:v>0.97060000000000002</c:v>
                </c:pt>
                <c:pt idx="3">
                  <c:v>0.95909999999999995</c:v>
                </c:pt>
                <c:pt idx="4">
                  <c:v>0.98260000000000003</c:v>
                </c:pt>
                <c:pt idx="5">
                  <c:v>0.9476</c:v>
                </c:pt>
                <c:pt idx="6">
                  <c:v>0.95540000000000003</c:v>
                </c:pt>
                <c:pt idx="7">
                  <c:v>0.97350000000000003</c:v>
                </c:pt>
                <c:pt idx="8">
                  <c:v>0.95899999999999996</c:v>
                </c:pt>
                <c:pt idx="9">
                  <c:v>0.95709999999999995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223576"/>
        <c:axId val="300223968"/>
      </c:barChart>
      <c:catAx>
        <c:axId val="300223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223968"/>
        <c:crosses val="autoZero"/>
        <c:auto val="1"/>
        <c:lblAlgn val="ctr"/>
        <c:lblOffset val="100"/>
        <c:noMultiLvlLbl val="0"/>
      </c:catAx>
      <c:valAx>
        <c:axId val="3002239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223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Segmentation Quality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0.76319999999999999</c:v>
                </c:pt>
                <c:pt idx="1">
                  <c:v>0.75</c:v>
                </c:pt>
                <c:pt idx="2">
                  <c:v>0.92789999999999995</c:v>
                </c:pt>
                <c:pt idx="3">
                  <c:v>0.77170000000000005</c:v>
                </c:pt>
                <c:pt idx="4">
                  <c:v>0.67120000000000002</c:v>
                </c:pt>
                <c:pt idx="5">
                  <c:v>0.74419999999999997</c:v>
                </c:pt>
                <c:pt idx="6">
                  <c:v>0.78129999999999999</c:v>
                </c:pt>
                <c:pt idx="7">
                  <c:v>0.66669999999999996</c:v>
                </c:pt>
                <c:pt idx="8">
                  <c:v>0.48320000000000002</c:v>
                </c:pt>
                <c:pt idx="9">
                  <c:v>0.80869999999999997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0.82220000000000004</c:v>
                </c:pt>
                <c:pt idx="1">
                  <c:v>0.98060000000000003</c:v>
                </c:pt>
                <c:pt idx="2">
                  <c:v>0.93140000000000001</c:v>
                </c:pt>
                <c:pt idx="3">
                  <c:v>0.90380000000000005</c:v>
                </c:pt>
                <c:pt idx="4">
                  <c:v>0.9375</c:v>
                </c:pt>
                <c:pt idx="5">
                  <c:v>0.87250000000000005</c:v>
                </c:pt>
                <c:pt idx="6">
                  <c:v>0.82199999999999995</c:v>
                </c:pt>
                <c:pt idx="7">
                  <c:v>0.97850000000000004</c:v>
                </c:pt>
                <c:pt idx="8">
                  <c:v>0.76290000000000002</c:v>
                </c:pt>
                <c:pt idx="9">
                  <c:v>0.82799999999999996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224752"/>
        <c:axId val="300225144"/>
      </c:barChart>
      <c:catAx>
        <c:axId val="30022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225144"/>
        <c:crosses val="autoZero"/>
        <c:auto val="1"/>
        <c:lblAlgn val="ctr"/>
        <c:lblOffset val="100"/>
        <c:noMultiLvlLbl val="0"/>
      </c:catAx>
      <c:valAx>
        <c:axId val="3002251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22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Relative</a:t>
            </a:r>
            <a:r>
              <a:rPr lang="en-US" altLang="zh-CN" baseline="0" dirty="0" smtClean="0"/>
              <a:t> Correct Overlap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0.7611</c:v>
                </c:pt>
                <c:pt idx="1">
                  <c:v>0.7923</c:v>
                </c:pt>
                <c:pt idx="2">
                  <c:v>0.89380000000000004</c:v>
                </c:pt>
                <c:pt idx="3">
                  <c:v>0.80159999999999998</c:v>
                </c:pt>
                <c:pt idx="4">
                  <c:v>0.58819999999999995</c:v>
                </c:pt>
                <c:pt idx="5">
                  <c:v>0.80859999999999999</c:v>
                </c:pt>
                <c:pt idx="6">
                  <c:v>0.76859999999999995</c:v>
                </c:pt>
                <c:pt idx="7">
                  <c:v>0.75190000000000001</c:v>
                </c:pt>
                <c:pt idx="8">
                  <c:v>0.55449999999999999</c:v>
                </c:pt>
                <c:pt idx="9">
                  <c:v>0.77480000000000004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1984</c:v>
                </c:pt>
                <c:pt idx="1">
                  <c:v>anjing</c:v>
                </c:pt>
                <c:pt idx="2">
                  <c:v>dontbreakmyheart</c:v>
                </c:pt>
                <c:pt idx="3">
                  <c:v>feijichangde1030</c:v>
                </c:pt>
                <c:pt idx="4">
                  <c:v>haoting</c:v>
                </c:pt>
                <c:pt idx="5">
                  <c:v>putongpengyou</c:v>
                </c:pt>
                <c:pt idx="6">
                  <c:v>shijiemori</c:v>
                </c:pt>
                <c:pt idx="7">
                  <c:v>tuihou</c:v>
                </c:pt>
                <c:pt idx="8">
                  <c:v>woruciaini</c:v>
                </c:pt>
                <c:pt idx="9">
                  <c:v>xiaoxiaochong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0.8165</c:v>
                </c:pt>
                <c:pt idx="1">
                  <c:v>0.85550000000000004</c:v>
                </c:pt>
                <c:pt idx="2">
                  <c:v>0.87870000000000004</c:v>
                </c:pt>
                <c:pt idx="3">
                  <c:v>0.79200000000000004</c:v>
                </c:pt>
                <c:pt idx="4">
                  <c:v>0.87880000000000003</c:v>
                </c:pt>
                <c:pt idx="5">
                  <c:v>0.82010000000000005</c:v>
                </c:pt>
                <c:pt idx="6">
                  <c:v>0.79679999999999995</c:v>
                </c:pt>
                <c:pt idx="7">
                  <c:v>0.88429999999999997</c:v>
                </c:pt>
                <c:pt idx="8">
                  <c:v>0.80920000000000003</c:v>
                </c:pt>
                <c:pt idx="9">
                  <c:v>0.76500000000000001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225928"/>
        <c:axId val="300226320"/>
      </c:barChart>
      <c:catAx>
        <c:axId val="30022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226320"/>
        <c:crosses val="autoZero"/>
        <c:auto val="1"/>
        <c:lblAlgn val="ctr"/>
        <c:lblOffset val="100"/>
        <c:noMultiLvlLbl val="0"/>
      </c:catAx>
      <c:valAx>
        <c:axId val="30022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22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All metrics on</a:t>
            </a:r>
            <a:r>
              <a:rPr lang="en-US" altLang="zh-CN" baseline="0" dirty="0" smtClean="0"/>
              <a:t> a</a:t>
            </a:r>
            <a:r>
              <a:rPr lang="en-US" altLang="zh-CN" dirty="0" smtClean="0"/>
              <a:t>verage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chordino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brco</c:v>
                </c:pt>
                <c:pt idx="1">
                  <c:v>trco</c:v>
                </c:pt>
                <c:pt idx="2">
                  <c:v>sq</c:v>
                </c:pt>
                <c:pt idx="3">
                  <c:v>rco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0.76082000000000005</c:v>
                </c:pt>
                <c:pt idx="1">
                  <c:v>0.90058000000000005</c:v>
                </c:pt>
                <c:pt idx="2">
                  <c:v>0.73680999999999996</c:v>
                </c:pt>
                <c:pt idx="3">
                  <c:v>0.74953999999999998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brco</c:v>
                </c:pt>
                <c:pt idx="1">
                  <c:v>trco</c:v>
                </c:pt>
                <c:pt idx="2">
                  <c:v>sq</c:v>
                </c:pt>
                <c:pt idx="3">
                  <c:v>rco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0.83523000000000014</c:v>
                </c:pt>
                <c:pt idx="1">
                  <c:v>0.96272000000000002</c:v>
                </c:pt>
                <c:pt idx="2">
                  <c:v>0.88393999999999995</c:v>
                </c:pt>
                <c:pt idx="3">
                  <c:v>0.82968999999999993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743344"/>
        <c:axId val="300743736"/>
      </c:barChart>
      <c:catAx>
        <c:axId val="30074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743736"/>
        <c:crosses val="autoZero"/>
        <c:auto val="1"/>
        <c:lblAlgn val="ctr"/>
        <c:lblOffset val="100"/>
        <c:noMultiLvlLbl val="0"/>
      </c:catAx>
      <c:valAx>
        <c:axId val="3007437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74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1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2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7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4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2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9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5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4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6514-9635-4271-84E2-0592B4A8D9E2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AEDC-10AB-4F8F-BD9B-705361782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Chord Progression Recognition System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 Version 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Chordino</a:t>
            </a:r>
            <a:r>
              <a:rPr lang="en-US" altLang="zh-CN" dirty="0" smtClean="0"/>
              <a:t> – my competitor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591" y="1690688"/>
            <a:ext cx="37338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Chordino</a:t>
            </a:r>
            <a:r>
              <a:rPr lang="en-US" altLang="zh-CN" dirty="0" smtClean="0"/>
              <a:t> – my competitor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47" y="1419225"/>
            <a:ext cx="7067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9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 comparison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533121"/>
              </p:ext>
            </p:extLst>
          </p:nvPr>
        </p:nvGraphicFramePr>
        <p:xfrm>
          <a:off x="553193" y="1690688"/>
          <a:ext cx="10515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Chordino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CPRS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Front-end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STFT,</a:t>
                      </a:r>
                      <a:r>
                        <a:rPr lang="en-US" altLang="zh-CN" baseline="0" dirty="0" smtClean="0"/>
                        <a:t> log-frequency spectrum,</a:t>
                      </a:r>
                    </a:p>
                    <a:p>
                      <a:r>
                        <a:rPr lang="en-US" altLang="zh-CN" baseline="0" dirty="0" err="1" smtClean="0"/>
                        <a:t>simple&amp;complex</a:t>
                      </a:r>
                      <a:r>
                        <a:rPr lang="en-US" altLang="zh-CN" baseline="0" dirty="0" smtClean="0"/>
                        <a:t> tone dictionary, note salience matrix, noise reduction, tuning, </a:t>
                      </a:r>
                      <a:r>
                        <a:rPr lang="en-US" altLang="zh-CN" baseline="0" dirty="0" err="1" smtClean="0"/>
                        <a:t>nnls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chroma</a:t>
                      </a:r>
                      <a:r>
                        <a:rPr lang="en-US" altLang="zh-CN" baseline="0" dirty="0" smtClean="0"/>
                        <a:t>, beat tracking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STFT,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simple&amp;complex</a:t>
                      </a:r>
                      <a:r>
                        <a:rPr lang="en-US" altLang="zh-CN" baseline="0" dirty="0" smtClean="0"/>
                        <a:t> tone dictionary, note salience matrix, noise reduction, gestalt process, onset filter, bassline filter, harmonic change filter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Mid-end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beat-level averaging, bass-</a:t>
                      </a:r>
                      <a:r>
                        <a:rPr lang="en-US" altLang="zh-CN" baseline="0" dirty="0" err="1" smtClean="0"/>
                        <a:t>chromagram</a:t>
                      </a:r>
                      <a:r>
                        <a:rPr lang="en-US" altLang="zh-CN" baseline="0" dirty="0" smtClean="0"/>
                        <a:t> and treble-</a:t>
                      </a:r>
                      <a:r>
                        <a:rPr lang="en-US" altLang="zh-CN" baseline="0" dirty="0" err="1" smtClean="0"/>
                        <a:t>chromagram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harmonic</a:t>
                      </a:r>
                      <a:r>
                        <a:rPr lang="en-US" altLang="zh-CN" baseline="0" dirty="0" smtClean="0"/>
                        <a:t> moment averaging, basegram and uppergram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Back-end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Hidden </a:t>
                      </a:r>
                      <a:r>
                        <a:rPr lang="en-US" altLang="zh-CN" dirty="0" err="1" smtClean="0"/>
                        <a:t>markov</a:t>
                      </a:r>
                      <a:r>
                        <a:rPr lang="en-US" altLang="zh-CN" baseline="0" dirty="0" smtClean="0"/>
                        <a:t> model, Viterbi decoding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Chordogram, </a:t>
                      </a:r>
                      <a:r>
                        <a:rPr lang="en-US" altLang="zh-CN" dirty="0" err="1" smtClean="0"/>
                        <a:t>chordogram</a:t>
                      </a:r>
                      <a:r>
                        <a:rPr lang="en-US" altLang="zh-CN" baseline="0" dirty="0" smtClean="0"/>
                        <a:t> gestalt process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Feedback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51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comparison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228336"/>
              </p:ext>
            </p:extLst>
          </p:nvPr>
        </p:nvGraphicFramePr>
        <p:xfrm>
          <a:off x="553193" y="1690688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Chordino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CPRS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spectrogram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Log-frequency spectrogram, similar to constant-Q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Only </a:t>
                      </a:r>
                      <a:r>
                        <a:rPr lang="en-US" altLang="zh-CN" dirty="0" err="1" smtClean="0"/>
                        <a:t>stft</a:t>
                      </a:r>
                      <a:r>
                        <a:rPr lang="en-US" altLang="zh-CN" dirty="0" smtClean="0"/>
                        <a:t> spectrogram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Noise reduction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Keep value larger than a certain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running mean (slow)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keep peak values with certain prominence (fast)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Note salience computation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Solve</a:t>
                      </a:r>
                      <a:r>
                        <a:rPr lang="en-US" altLang="zh-CN" baseline="0" dirty="0" smtClean="0"/>
                        <a:t> an NNLS problem (deductive process, slow)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Cosine similarity between tone profiles</a:t>
                      </a:r>
                      <a:r>
                        <a:rPr lang="en-US" altLang="zh-CN" baseline="0" dirty="0" smtClean="0"/>
                        <a:t> and signal (additive process, fast)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Beat tracking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 external beat tracking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library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Beyond beat</a:t>
                      </a:r>
                      <a:r>
                        <a:rPr lang="en-US" altLang="zh-CN" baseline="0" dirty="0" smtClean="0"/>
                        <a:t> tracking, tracks harmonic change moments using bassline and onset information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Smoothing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 inherit</a:t>
                      </a:r>
                      <a:r>
                        <a:rPr lang="en-US" altLang="zh-CN" baseline="0" dirty="0" smtClean="0"/>
                        <a:t> hmm or </a:t>
                      </a:r>
                      <a:r>
                        <a:rPr lang="en-US" altLang="zh-CN" baseline="0" dirty="0" err="1" smtClean="0"/>
                        <a:t>dbn</a:t>
                      </a:r>
                      <a:r>
                        <a:rPr lang="en-US" altLang="zh-CN" baseline="0" dirty="0" smtClean="0"/>
                        <a:t> smoothing capability, only happen in back-end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 gestalt process,</a:t>
                      </a:r>
                      <a:r>
                        <a:rPr lang="en-US" altLang="zh-CN" baseline="0" dirty="0" smtClean="0"/>
                        <a:t> smooth in both front-end and back-end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44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comparison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90600"/>
              </p:ext>
            </p:extLst>
          </p:nvPr>
        </p:nvGraphicFramePr>
        <p:xfrm>
          <a:off x="553193" y="1690688"/>
          <a:ext cx="10515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Chordino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CPRS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Mid-end 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Bass </a:t>
                      </a:r>
                      <a:r>
                        <a:rPr lang="en-US" altLang="zh-CN" dirty="0" err="1" smtClean="0"/>
                        <a:t>chromagram</a:t>
                      </a:r>
                      <a:r>
                        <a:rPr lang="en-US" altLang="zh-CN" baseline="0" dirty="0" smtClean="0"/>
                        <a:t> and treble </a:t>
                      </a:r>
                      <a:r>
                        <a:rPr lang="en-US" altLang="zh-CN" baseline="0" dirty="0" err="1" smtClean="0"/>
                        <a:t>chromagram</a:t>
                      </a:r>
                      <a:r>
                        <a:rPr lang="en-US" altLang="zh-CN" baseline="0" dirty="0" smtClean="0"/>
                        <a:t> (the bass are sometimes not the lowest pitch found in the front-end output)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Basegram </a:t>
                      </a:r>
                      <a:r>
                        <a:rPr lang="en-US" altLang="zh-CN" baseline="0" dirty="0" smtClean="0"/>
                        <a:t>and uppergram (the “base” always is the lowest pitch found in the front-end output)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Chord sequence decoding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Viterbi decoding (slow and not really necessary)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Template matching</a:t>
                      </a:r>
                      <a:r>
                        <a:rPr lang="en-US" altLang="zh-CN" baseline="0" dirty="0" smtClean="0"/>
                        <a:t> (fast and accurate because of the gestalt process in front-end)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Chord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Triad, sixth, seventh, slash chords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Triads, sixth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dirty="0" smtClean="0"/>
                        <a:t>seventh, sustain,</a:t>
                      </a:r>
                      <a:r>
                        <a:rPr lang="en-US" altLang="zh-CN" baseline="0" dirty="0" smtClean="0"/>
                        <a:t> slash chords…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48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Metrics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05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bass </a:t>
            </a:r>
            <a:r>
              <a:rPr lang="en-US" altLang="zh-CN" dirty="0"/>
              <a:t>relative correct overlap (</a:t>
            </a:r>
            <a:r>
              <a:rPr lang="en-US" altLang="zh-CN" dirty="0" err="1"/>
              <a:t>brco</a:t>
            </a:r>
            <a:r>
              <a:rPr lang="en-US" altLang="zh-CN" dirty="0"/>
              <a:t>) =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bass matching frames / total # of </a:t>
            </a:r>
            <a:r>
              <a:rPr lang="en-US" altLang="zh-CN" dirty="0" smtClean="0"/>
              <a:t>frames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treble </a:t>
            </a:r>
            <a:r>
              <a:rPr lang="en-US" altLang="zh-CN" dirty="0"/>
              <a:t>relative correct overlap (</a:t>
            </a:r>
            <a:r>
              <a:rPr lang="en-US" altLang="zh-CN" dirty="0" err="1"/>
              <a:t>trco</a:t>
            </a:r>
            <a:r>
              <a:rPr lang="en-US" altLang="zh-CN" dirty="0"/>
              <a:t>) =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treble matching frames / total # of </a:t>
            </a:r>
            <a:r>
              <a:rPr lang="en-US" altLang="zh-CN" dirty="0" smtClean="0"/>
              <a:t>frames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chord correct </a:t>
            </a:r>
            <a:r>
              <a:rPr lang="en-US" altLang="zh-CN" dirty="0"/>
              <a:t>overlap (</a:t>
            </a:r>
            <a:r>
              <a:rPr lang="en-US" altLang="zh-CN" dirty="0" err="1"/>
              <a:t>rco</a:t>
            </a:r>
            <a:r>
              <a:rPr lang="en-US" altLang="zh-CN" dirty="0"/>
              <a:t>) =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chord </a:t>
            </a:r>
            <a:r>
              <a:rPr lang="en-US" altLang="zh-CN" dirty="0" smtClean="0"/>
              <a:t>relative matching </a:t>
            </a:r>
            <a:r>
              <a:rPr lang="en-US" altLang="zh-CN" dirty="0"/>
              <a:t>frames / total # of </a:t>
            </a:r>
            <a:r>
              <a:rPr lang="en-US" altLang="zh-CN" dirty="0" smtClean="0"/>
              <a:t>frames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segmentation </a:t>
            </a:r>
            <a:r>
              <a:rPr lang="en-US" altLang="zh-CN" dirty="0"/>
              <a:t>quality (</a:t>
            </a:r>
            <a:r>
              <a:rPr lang="en-US" altLang="zh-CN" dirty="0" err="1"/>
              <a:t>sq</a:t>
            </a:r>
            <a:r>
              <a:rPr lang="en-US" altLang="zh-CN" dirty="0"/>
              <a:t>) =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of correct </a:t>
            </a:r>
            <a:r>
              <a:rPr lang="en-US" altLang="zh-CN" dirty="0" smtClean="0"/>
              <a:t>boundaries </a:t>
            </a:r>
            <a:r>
              <a:rPr lang="en-US" altLang="zh-CN" dirty="0"/>
              <a:t>/ total # of </a:t>
            </a:r>
            <a:r>
              <a:rPr lang="en-US" altLang="zh-CN" dirty="0" smtClean="0"/>
              <a:t>boundaries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72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definition of correct bass matching:</a:t>
            </a:r>
          </a:p>
          <a:p>
            <a:pPr marL="0" indent="0">
              <a:buNone/>
            </a:pPr>
            <a:r>
              <a:rPr lang="en-US" altLang="zh-CN" dirty="0" smtClean="0"/>
              <a:t>Bass 0 matches nothing</a:t>
            </a:r>
          </a:p>
          <a:p>
            <a:pPr marL="0" indent="0">
              <a:buNone/>
            </a:pPr>
            <a:r>
              <a:rPr lang="en-US" altLang="zh-CN" dirty="0" smtClean="0"/>
              <a:t>other basses match the same basses pitch (note the "#" and "b")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definition of correct treble matching:</a:t>
            </a:r>
          </a:p>
          <a:p>
            <a:pPr marL="0" indent="0">
              <a:buNone/>
            </a:pPr>
            <a:r>
              <a:rPr lang="en-US" altLang="zh-CN" dirty="0" smtClean="0"/>
              <a:t>two treble matches if their types match</a:t>
            </a:r>
          </a:p>
          <a:p>
            <a:pPr marL="0" indent="0">
              <a:buNone/>
            </a:pPr>
            <a:r>
              <a:rPr lang="en-US" altLang="zh-CN" dirty="0" smtClean="0"/>
              <a:t>Treble ‘N’ matches all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definition of correct chord matching:</a:t>
            </a:r>
          </a:p>
          <a:p>
            <a:pPr marL="0" indent="0">
              <a:buNone/>
            </a:pPr>
            <a:r>
              <a:rPr lang="en-US" altLang="zh-CN" dirty="0" smtClean="0"/>
              <a:t> if both bass and treble match, they match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definition of correct boundary:</a:t>
            </a:r>
          </a:p>
          <a:p>
            <a:pPr marL="0" indent="0">
              <a:buNone/>
            </a:pPr>
            <a:r>
              <a:rPr lang="en-US" altLang="zh-CN" dirty="0" smtClean="0"/>
              <a:t>a detected boundary within 1/10 of the median of 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 boundary-diffs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86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Randomly choose 10 songs to represent a reasonable distribution of song styles:</a:t>
            </a:r>
          </a:p>
          <a:p>
            <a:pPr lvl="1"/>
            <a:r>
              <a:rPr lang="en-US" altLang="zh-CN" dirty="0" smtClean="0"/>
              <a:t>Pop, Ballad, Folk, R&amp;B, Rock</a:t>
            </a:r>
          </a:p>
          <a:p>
            <a:r>
              <a:rPr lang="en-US" altLang="zh-CN" dirty="0" smtClean="0"/>
              <a:t>And to represent various kinds of music texture</a:t>
            </a:r>
          </a:p>
          <a:p>
            <a:pPr lvl="1"/>
            <a:r>
              <a:rPr lang="en-US" altLang="zh-CN" dirty="0" smtClean="0"/>
              <a:t>From pure guitar accompaniment, pure piano accompaniment to full band arrangement</a:t>
            </a:r>
          </a:p>
          <a:p>
            <a:pPr lvl="1"/>
            <a:r>
              <a:rPr lang="en-US" altLang="zh-CN" dirty="0" smtClean="0"/>
              <a:t>From broken chord texture to full block harmonic texture</a:t>
            </a:r>
          </a:p>
          <a:p>
            <a:r>
              <a:rPr lang="en-US" altLang="zh-CN" dirty="0" smtClean="0"/>
              <a:t>And to represent different keys:</a:t>
            </a:r>
          </a:p>
          <a:p>
            <a:pPr lvl="1"/>
            <a:r>
              <a:rPr lang="en-US" altLang="zh-CN" dirty="0" smtClean="0"/>
              <a:t>C, E, F, F#, G, Bb,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6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results on </a:t>
            </a:r>
            <a:r>
              <a:rPr lang="en-US" altLang="zh-CN" dirty="0" err="1" smtClean="0"/>
              <a:t>testcases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703682"/>
              </p:ext>
            </p:extLst>
          </p:nvPr>
        </p:nvGraphicFramePr>
        <p:xfrm>
          <a:off x="268184" y="1885002"/>
          <a:ext cx="1155508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330"/>
                <a:gridCol w="1177844"/>
                <a:gridCol w="1177844"/>
                <a:gridCol w="1177844"/>
                <a:gridCol w="1177844"/>
                <a:gridCol w="1177844"/>
                <a:gridCol w="1177844"/>
                <a:gridCol w="1177844"/>
                <a:gridCol w="1177844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Testcases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cdbrco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cdtrco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cdsq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cdrco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cpbrco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cptrco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cpsq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cprco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1984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0.9598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0.8291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0.9382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0.8222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0.8165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anjing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0.7971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0.9488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0.7923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0.8555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0.9841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0.9806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0.8555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dontbreakmyheart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0.8938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0.9279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0.8938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0.8787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0.9706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0.9314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0.8787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feijichangde1030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0.8083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0.982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0.7717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0.8016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0.8079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0.9038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0.792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haoting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0.6081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0.7651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0.6712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0.5882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0.8788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0.9826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0.9375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0.8788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putongpengyou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0.8378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0.8996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0.7442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0.8086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0.8227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0.9476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0.8725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0.8201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shijiemori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0.7782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0.8848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0.7813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0.7686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0.7998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0.9554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0.7968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tuihou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0.7594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0.8826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0.6667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0.7519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0.8915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0.9735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0.9785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0.8843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woruciaini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0.5678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0.7957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0.4832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0.5545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0.8196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0.959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0.7629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0.8092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xiaoxiaochong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0.7966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0.9373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0.8087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0.7748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0.7687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0.9571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0.828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0.765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On Average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>
                          <a:effectLst/>
                        </a:rPr>
                        <a:t>0.76082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>
                          <a:effectLst/>
                        </a:rPr>
                        <a:t>0.90058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 dirty="0">
                          <a:effectLst/>
                        </a:rPr>
                        <a:t>0.73681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 dirty="0">
                          <a:effectLst/>
                        </a:rPr>
                        <a:t>0.74954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>
                          <a:effectLst/>
                        </a:rPr>
                        <a:t>0.83523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>
                          <a:effectLst/>
                        </a:rPr>
                        <a:t>0.96272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 dirty="0">
                          <a:effectLst/>
                        </a:rPr>
                        <a:t>0.88394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u="none" strike="noStrike" dirty="0">
                          <a:effectLst/>
                        </a:rPr>
                        <a:t>0.82969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4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results on </a:t>
            </a:r>
            <a:r>
              <a:rPr lang="en-US" altLang="zh-CN" dirty="0" err="1" smtClean="0"/>
              <a:t>testcases</a:t>
            </a:r>
            <a:endParaRPr lang="zh-CN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98297"/>
              </p:ext>
            </p:extLst>
          </p:nvPr>
        </p:nvGraphicFramePr>
        <p:xfrm>
          <a:off x="838200" y="1894700"/>
          <a:ext cx="10515601" cy="4213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111"/>
                <a:gridCol w="1059443"/>
                <a:gridCol w="974309"/>
                <a:gridCol w="974309"/>
                <a:gridCol w="974309"/>
                <a:gridCol w="1097280"/>
                <a:gridCol w="1097280"/>
                <a:gridCol w="1097280"/>
                <a:gridCol w="1097280"/>
              </a:tblGrid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Testcases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cdbrco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cdtrco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cdsq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cdrco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cpbrco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cptrco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cpsq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cprco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</a:tr>
              <a:tr h="359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</a:rPr>
                        <a:t>1984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1.089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0.977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1.077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anjing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1.037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1.307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dontbreakmyheart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0.983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1.004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0.983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feijichangde1030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0.977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1.171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0.988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haoting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1.445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1.284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1.397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1.494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putongpengyou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0.982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1.053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1.172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1.014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shijiemori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1.028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1.052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1.037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tuihou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1.174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1.103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1.468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1.176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woruciaini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1.443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1.205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1.579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1.459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xiaoxiaochong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1.021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0.987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  <a:tr h="35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On Average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1.098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1.069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1.200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1.107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30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26" y="262143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CPRS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802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600067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243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591260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306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775273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44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28428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806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239340"/>
              </p:ext>
            </p:extLst>
          </p:nvPr>
        </p:nvGraphicFramePr>
        <p:xfrm>
          <a:off x="822702" y="387458"/>
          <a:ext cx="10515600" cy="62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538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24" y="288269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 you!!!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06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26" y="262143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System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48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8565" y="1297610"/>
            <a:ext cx="1591294" cy="410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Audio Input</a:t>
            </a:r>
            <a:endParaRPr lang="zh-CN" alt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150417" y="1856628"/>
            <a:ext cx="3230092" cy="431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Note Salience Computation</a:t>
            </a:r>
            <a:endParaRPr lang="zh-CN" alt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245420" y="2436137"/>
            <a:ext cx="2968837" cy="34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Salience Gestalt Process</a:t>
            </a:r>
            <a:endParaRPr lang="zh-CN" alt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233543" y="3412989"/>
            <a:ext cx="2956960" cy="4384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Harmonic Change Filter</a:t>
            </a:r>
            <a:endParaRPr lang="zh-CN" alt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90096" y="1389376"/>
            <a:ext cx="11876" cy="5167313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04798" y="3999506"/>
            <a:ext cx="2850083" cy="653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Basegram and uppergram computation</a:t>
            </a:r>
            <a:endParaRPr lang="zh-CN" alt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4091039" y="4800688"/>
            <a:ext cx="3348851" cy="359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Chordogram computation</a:t>
            </a:r>
            <a:endParaRPr lang="zh-CN" alt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571992" y="5308539"/>
            <a:ext cx="2280063" cy="570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Chordogram Gestalt Process</a:t>
            </a:r>
            <a:endParaRPr lang="zh-CN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51354" y="6026734"/>
            <a:ext cx="2921338" cy="446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Chord progression output</a:t>
            </a:r>
            <a:endParaRPr lang="zh-CN" alt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28336" y="2859907"/>
            <a:ext cx="6252359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31320" y="4736532"/>
            <a:ext cx="6252359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57076" y="1949544"/>
            <a:ext cx="125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Front-end</a:t>
            </a:r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728336" y="3706947"/>
            <a:ext cx="111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Mid-end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680836" y="5490426"/>
            <a:ext cx="1151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Back-end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4010" y="5284366"/>
            <a:ext cx="212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Chord boundaries</a:t>
            </a:r>
            <a:endParaRPr lang="zh-CN" altLang="en-US" sz="1600" dirty="0"/>
          </a:p>
        </p:txBody>
      </p:sp>
      <p:cxnSp>
        <p:nvCxnSpPr>
          <p:cNvPr id="29" name="Elbow Connector 28"/>
          <p:cNvCxnSpPr>
            <a:stCxn id="13" idx="3"/>
            <a:endCxn id="11" idx="3"/>
          </p:cNvCxnSpPr>
          <p:nvPr/>
        </p:nvCxnSpPr>
        <p:spPr>
          <a:xfrm flipV="1">
            <a:off x="6852055" y="4326078"/>
            <a:ext cx="302826" cy="1267539"/>
          </a:xfrm>
          <a:prstGeom prst="bentConnector3">
            <a:avLst>
              <a:gd name="adj1" fmla="val 6892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05400" y="252764"/>
            <a:ext cx="444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CPRS – </a:t>
            </a:r>
            <a:r>
              <a:rPr lang="en-US" altLang="zh-CN" sz="2400" b="1" dirty="0" smtClean="0"/>
              <a:t>System Overview</a:t>
            </a:r>
            <a:endParaRPr lang="zh-CN" altLang="en-US" sz="24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4194951" y="2924563"/>
            <a:ext cx="2968837" cy="34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Bassline and onset filter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266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053" y="2807327"/>
            <a:ext cx="1211283" cy="41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7350" y="2624446"/>
            <a:ext cx="1448789" cy="7837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STFT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186051" y="2807327"/>
            <a:ext cx="1628898" cy="41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Spectrogram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99859" y="2513412"/>
            <a:ext cx="1448789" cy="1005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Pre-salience calculation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186051" y="1684217"/>
            <a:ext cx="1628898" cy="916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Simple tone &amp; Complex tone dictionary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57349" y="1684217"/>
            <a:ext cx="1448789" cy="9165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Tone dictionary gen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64284" y="2807327"/>
            <a:ext cx="1628898" cy="41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Pre-salience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97983" y="2513412"/>
            <a:ext cx="1448789" cy="1005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Salience noise reduction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1053" y="4575858"/>
            <a:ext cx="1628898" cy="916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Noise reduced Pre-salience</a:t>
            </a:r>
            <a:endParaRPr lang="zh-CN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9546" y="4531227"/>
            <a:ext cx="1448789" cy="1005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</a:t>
            </a:r>
            <a:r>
              <a:rPr lang="en-US" altLang="zh-CN" dirty="0" err="1" smtClean="0"/>
              <a:t>Gestaltize</a:t>
            </a:r>
            <a:r>
              <a:rPr lang="en-US" altLang="zh-CN" dirty="0" smtClean="0"/>
              <a:t>” process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87930" y="4736423"/>
            <a:ext cx="1628898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salience matrix</a:t>
            </a:r>
            <a:endParaRPr lang="zh-CN" alt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6056" y="3800103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299859" y="4531227"/>
            <a:ext cx="1533896" cy="1005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</a:t>
            </a:r>
            <a:r>
              <a:rPr lang="en-US" altLang="zh-CN" dirty="0" err="1" smtClean="0"/>
              <a:t>Gestaltize</a:t>
            </a:r>
            <a:r>
              <a:rPr lang="en-US" altLang="zh-CN" dirty="0" smtClean="0"/>
              <a:t>” process</a:t>
            </a:r>
            <a:endParaRPr lang="zh-CN" alt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6470" y="5911932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05400" y="25276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CPRS – Front End</a:t>
            </a:r>
            <a:endParaRPr lang="zh-CN" altLang="en-US" sz="3600" b="1" dirty="0"/>
          </a:p>
        </p:txBody>
      </p:sp>
      <p:cxnSp>
        <p:nvCxnSpPr>
          <p:cNvPr id="3" name="Straight Arrow Connector 2"/>
          <p:cNvCxnSpPr>
            <a:stCxn id="5" idx="3"/>
            <a:endCxn id="6" idx="1"/>
          </p:cNvCxnSpPr>
          <p:nvPr/>
        </p:nvCxnSpPr>
        <p:spPr>
          <a:xfrm flipV="1">
            <a:off x="1682336" y="3016332"/>
            <a:ext cx="4750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9" idx="1"/>
          </p:cNvCxnSpPr>
          <p:nvPr/>
        </p:nvCxnSpPr>
        <p:spPr>
          <a:xfrm>
            <a:off x="3606138" y="2142506"/>
            <a:ext cx="579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7" idx="1"/>
          </p:cNvCxnSpPr>
          <p:nvPr/>
        </p:nvCxnSpPr>
        <p:spPr>
          <a:xfrm>
            <a:off x="3606139" y="3016332"/>
            <a:ext cx="579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8" idx="1"/>
          </p:cNvCxnSpPr>
          <p:nvPr/>
        </p:nvCxnSpPr>
        <p:spPr>
          <a:xfrm>
            <a:off x="5814949" y="2142506"/>
            <a:ext cx="484910" cy="8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>
          <a:xfrm flipV="1">
            <a:off x="5814949" y="3016332"/>
            <a:ext cx="484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11" idx="1"/>
          </p:cNvCxnSpPr>
          <p:nvPr/>
        </p:nvCxnSpPr>
        <p:spPr>
          <a:xfrm>
            <a:off x="7748648" y="3016332"/>
            <a:ext cx="415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3"/>
            <a:endCxn id="12" idx="1"/>
          </p:cNvCxnSpPr>
          <p:nvPr/>
        </p:nvCxnSpPr>
        <p:spPr>
          <a:xfrm flipV="1">
            <a:off x="9793182" y="3016332"/>
            <a:ext cx="304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14" idx="1"/>
          </p:cNvCxnSpPr>
          <p:nvPr/>
        </p:nvCxnSpPr>
        <p:spPr>
          <a:xfrm>
            <a:off x="2099951" y="5034147"/>
            <a:ext cx="41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5" idx="1"/>
          </p:cNvCxnSpPr>
          <p:nvPr/>
        </p:nvCxnSpPr>
        <p:spPr>
          <a:xfrm>
            <a:off x="3968335" y="5034147"/>
            <a:ext cx="41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8" idx="1"/>
          </p:cNvCxnSpPr>
          <p:nvPr/>
        </p:nvCxnSpPr>
        <p:spPr>
          <a:xfrm>
            <a:off x="6016828" y="5034147"/>
            <a:ext cx="28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5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5400" y="25276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CPRS – Mid End</a:t>
            </a:r>
            <a:endParaRPr lang="zh-CN" alt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854531" y="4226283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vectors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71903" y="3696960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 basegram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71903" y="4610246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 uppergram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528955" y="3753294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basegram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8955" y="4666580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uppergram</a:t>
            </a:r>
            <a:endParaRPr lang="zh-CN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2306" y="3459453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9689" y="1911080"/>
            <a:ext cx="2048493" cy="54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Gestaltized salience matrix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24993" y="1374067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Onset filter</a:t>
            </a:r>
            <a:endParaRPr lang="zh-CN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24993" y="2287353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Bassline filter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58541" y="1827680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filter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02830" y="1446114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vectors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02830" y="2394900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moments</a:t>
            </a:r>
            <a:endParaRPr lang="zh-CN" alt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2306" y="5891916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2" idx="3"/>
            <a:endCxn id="13" idx="1"/>
          </p:cNvCxnSpPr>
          <p:nvPr/>
        </p:nvCxnSpPr>
        <p:spPr>
          <a:xfrm flipV="1">
            <a:off x="3078182" y="1728125"/>
            <a:ext cx="446811" cy="45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4" idx="1"/>
          </p:cNvCxnSpPr>
          <p:nvPr/>
        </p:nvCxnSpPr>
        <p:spPr>
          <a:xfrm>
            <a:off x="3078182" y="2181738"/>
            <a:ext cx="446811" cy="45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5" idx="1"/>
          </p:cNvCxnSpPr>
          <p:nvPr/>
        </p:nvCxnSpPr>
        <p:spPr>
          <a:xfrm>
            <a:off x="5175661" y="1728125"/>
            <a:ext cx="582880" cy="45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5" idx="1"/>
          </p:cNvCxnSpPr>
          <p:nvPr/>
        </p:nvCxnSpPr>
        <p:spPr>
          <a:xfrm flipV="1">
            <a:off x="5175661" y="2181738"/>
            <a:ext cx="582880" cy="45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 flipV="1">
            <a:off x="7409209" y="1743838"/>
            <a:ext cx="893621" cy="43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7" idx="1"/>
          </p:cNvCxnSpPr>
          <p:nvPr/>
        </p:nvCxnSpPr>
        <p:spPr>
          <a:xfrm>
            <a:off x="7409209" y="2181738"/>
            <a:ext cx="893621" cy="5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7" idx="1"/>
          </p:cNvCxnSpPr>
          <p:nvPr/>
        </p:nvCxnSpPr>
        <p:spPr>
          <a:xfrm flipV="1">
            <a:off x="3903024" y="4051018"/>
            <a:ext cx="868879" cy="47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>
            <a:off x="3903516" y="4518452"/>
            <a:ext cx="868387" cy="44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9" idx="1"/>
          </p:cNvCxnSpPr>
          <p:nvPr/>
        </p:nvCxnSpPr>
        <p:spPr>
          <a:xfrm>
            <a:off x="6422571" y="4051018"/>
            <a:ext cx="110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0" idx="1"/>
          </p:cNvCxnSpPr>
          <p:nvPr/>
        </p:nvCxnSpPr>
        <p:spPr>
          <a:xfrm>
            <a:off x="6422571" y="4964304"/>
            <a:ext cx="110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7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5400" y="25276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CPRS – Back End</a:t>
            </a:r>
            <a:endParaRPr lang="zh-CN" altLang="en-US" sz="3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148941" y="1707690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 </a:t>
            </a:r>
            <a:r>
              <a:rPr lang="en-US" altLang="zh-CN" dirty="0" err="1" smtClean="0"/>
              <a:t>chordogram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3765" y="963406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basegram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64" y="1764024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uppergram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3764" y="2564642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Harmonic change moments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8789" y="963406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bassgram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8788" y="1651356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treblegram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58787" y="2322062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chordogram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58787" y="3010012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boundaries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711522" y="4628685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Combine same chords</a:t>
            </a:r>
            <a:endParaRPr lang="zh-CN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581885" y="4628685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Eliminate short chords</a:t>
            </a:r>
            <a:endParaRPr lang="zh-CN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52248" y="4628685"/>
            <a:ext cx="1809007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 similar chords</a:t>
            </a:r>
            <a:endParaRPr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549225" y="4354913"/>
            <a:ext cx="5989119" cy="19000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23889" y="5713569"/>
            <a:ext cx="36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Chordogram </a:t>
            </a:r>
            <a:r>
              <a:rPr lang="en-US" altLang="zh-CN" dirty="0" err="1" smtClean="0"/>
              <a:t>gestaltize</a:t>
            </a:r>
            <a:r>
              <a:rPr lang="en-US" altLang="zh-CN" dirty="0" smtClean="0"/>
              <a:t> process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8819406" y="4027751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bassgram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19405" y="4715701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treblegram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8819404" y="5386407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chordogram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8819404" y="6074357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boundaries</a:t>
            </a:r>
            <a:endParaRPr lang="zh-CN" alt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3764" y="3776353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5328" y="6669805"/>
            <a:ext cx="10980716" cy="0"/>
          </a:xfrm>
          <a:prstGeom prst="straightConnector1">
            <a:avLst/>
          </a:prstGeom>
          <a:ln w="508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4" idx="3"/>
            <a:endCxn id="13" idx="1"/>
          </p:cNvCxnSpPr>
          <p:nvPr/>
        </p:nvCxnSpPr>
        <p:spPr>
          <a:xfrm>
            <a:off x="2642258" y="1261130"/>
            <a:ext cx="506683" cy="80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3"/>
            <a:endCxn id="13" idx="1"/>
          </p:cNvCxnSpPr>
          <p:nvPr/>
        </p:nvCxnSpPr>
        <p:spPr>
          <a:xfrm>
            <a:off x="2642257" y="2061748"/>
            <a:ext cx="506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3"/>
            <a:endCxn id="13" idx="1"/>
          </p:cNvCxnSpPr>
          <p:nvPr/>
        </p:nvCxnSpPr>
        <p:spPr>
          <a:xfrm flipV="1">
            <a:off x="2642257" y="2061748"/>
            <a:ext cx="506684" cy="80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7" idx="1"/>
          </p:cNvCxnSpPr>
          <p:nvPr/>
        </p:nvCxnSpPr>
        <p:spPr>
          <a:xfrm flipV="1">
            <a:off x="4799609" y="1261130"/>
            <a:ext cx="459180" cy="80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18" idx="1"/>
          </p:cNvCxnSpPr>
          <p:nvPr/>
        </p:nvCxnSpPr>
        <p:spPr>
          <a:xfrm flipV="1">
            <a:off x="4799609" y="1949080"/>
            <a:ext cx="459179" cy="11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9" idx="1"/>
          </p:cNvCxnSpPr>
          <p:nvPr/>
        </p:nvCxnSpPr>
        <p:spPr>
          <a:xfrm>
            <a:off x="4799609" y="2061748"/>
            <a:ext cx="459178" cy="5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20" idx="1"/>
          </p:cNvCxnSpPr>
          <p:nvPr/>
        </p:nvCxnSpPr>
        <p:spPr>
          <a:xfrm>
            <a:off x="4799609" y="2061748"/>
            <a:ext cx="459178" cy="124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6909" y="3978145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bassgram</a:t>
            </a:r>
            <a:endParaRPr lang="zh-CN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6908" y="4666095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treblegram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6907" y="5336801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chordogram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196907" y="6024751"/>
            <a:ext cx="2048493" cy="5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boundaries</a:t>
            </a:r>
            <a:endParaRPr lang="zh-CN" altLang="en-US" dirty="0"/>
          </a:p>
        </p:txBody>
      </p:sp>
      <p:cxnSp>
        <p:nvCxnSpPr>
          <p:cNvPr id="43" name="Straight Arrow Connector 42"/>
          <p:cNvCxnSpPr>
            <a:stCxn id="38" idx="3"/>
            <a:endCxn id="2" idx="1"/>
          </p:cNvCxnSpPr>
          <p:nvPr/>
        </p:nvCxnSpPr>
        <p:spPr>
          <a:xfrm>
            <a:off x="2245402" y="4275869"/>
            <a:ext cx="303823" cy="102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2" idx="1"/>
          </p:cNvCxnSpPr>
          <p:nvPr/>
        </p:nvCxnSpPr>
        <p:spPr>
          <a:xfrm>
            <a:off x="2245401" y="4963819"/>
            <a:ext cx="303824" cy="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2" idx="1"/>
          </p:cNvCxnSpPr>
          <p:nvPr/>
        </p:nvCxnSpPr>
        <p:spPr>
          <a:xfrm flipV="1">
            <a:off x="2245400" y="5304939"/>
            <a:ext cx="303825" cy="32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3"/>
            <a:endCxn id="2" idx="1"/>
          </p:cNvCxnSpPr>
          <p:nvPr/>
        </p:nvCxnSpPr>
        <p:spPr>
          <a:xfrm flipV="1">
            <a:off x="2245400" y="5304939"/>
            <a:ext cx="303825" cy="101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" idx="3"/>
            <a:endCxn id="24" idx="1"/>
          </p:cNvCxnSpPr>
          <p:nvPr/>
        </p:nvCxnSpPr>
        <p:spPr>
          <a:xfrm flipV="1">
            <a:off x="8538344" y="4325475"/>
            <a:ext cx="281062" cy="97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3"/>
            <a:endCxn id="25" idx="1"/>
          </p:cNvCxnSpPr>
          <p:nvPr/>
        </p:nvCxnSpPr>
        <p:spPr>
          <a:xfrm flipV="1">
            <a:off x="8538344" y="5013425"/>
            <a:ext cx="281061" cy="29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" idx="3"/>
            <a:endCxn id="26" idx="1"/>
          </p:cNvCxnSpPr>
          <p:nvPr/>
        </p:nvCxnSpPr>
        <p:spPr>
          <a:xfrm>
            <a:off x="8538344" y="5304939"/>
            <a:ext cx="281060" cy="37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3"/>
            <a:endCxn id="27" idx="1"/>
          </p:cNvCxnSpPr>
          <p:nvPr/>
        </p:nvCxnSpPr>
        <p:spPr>
          <a:xfrm>
            <a:off x="8538344" y="5304939"/>
            <a:ext cx="281060" cy="106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8567" y="1588475"/>
            <a:ext cx="1591294" cy="49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Input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78880" y="2343172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Front-end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8880" y="3303094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Mid-end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5400" y="25276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CPRS – Feedback</a:t>
            </a:r>
            <a:endParaRPr lang="zh-CN" alt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678880" y="4263016"/>
            <a:ext cx="1650668" cy="708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Back-end</a:t>
            </a:r>
            <a:endParaRPr lang="zh-CN" altLang="en-US" dirty="0"/>
          </a:p>
        </p:txBody>
      </p:sp>
      <p:cxnSp>
        <p:nvCxnSpPr>
          <p:cNvPr id="11" name="Elbow Connector 10"/>
          <p:cNvCxnSpPr>
            <a:stCxn id="8" idx="3"/>
            <a:endCxn id="6" idx="3"/>
          </p:cNvCxnSpPr>
          <p:nvPr/>
        </p:nvCxnSpPr>
        <p:spPr>
          <a:xfrm flipV="1">
            <a:off x="6329548" y="3657152"/>
            <a:ext cx="12700" cy="95992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8567" y="5378740"/>
            <a:ext cx="1591294" cy="855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Chord progression output</a:t>
            </a:r>
            <a:endParaRPr lang="zh-CN" alt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5504214" y="2087238"/>
            <a:ext cx="0" cy="25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8174" y="3047160"/>
            <a:ext cx="0" cy="25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04214" y="4007082"/>
            <a:ext cx="0" cy="25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5504214" y="4971132"/>
            <a:ext cx="3960" cy="40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85807" y="4007082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Feedback once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86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26" y="262143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57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918</Words>
  <Application>Microsoft Office PowerPoint</Application>
  <PresentationFormat>Widescreen</PresentationFormat>
  <Paragraphs>381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黑体</vt:lpstr>
      <vt:lpstr>宋体</vt:lpstr>
      <vt:lpstr>Arial</vt:lpstr>
      <vt:lpstr>Book Antiqua</vt:lpstr>
      <vt:lpstr>Lucida Sans</vt:lpstr>
      <vt:lpstr>Office Theme</vt:lpstr>
      <vt:lpstr>Chord Progression Recognition System</vt:lpstr>
      <vt:lpstr>CPRS System</vt:lpstr>
      <vt:lpstr>System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Chordino – my competitor</vt:lpstr>
      <vt:lpstr>Chordino – my competitor</vt:lpstr>
      <vt:lpstr>System design comparison</vt:lpstr>
      <vt:lpstr>Process comparison</vt:lpstr>
      <vt:lpstr>Process comparison</vt:lpstr>
      <vt:lpstr>Comparison Metrics</vt:lpstr>
      <vt:lpstr>Comparison Methods</vt:lpstr>
      <vt:lpstr>Testcases</vt:lpstr>
      <vt:lpstr>Comparison results on testcases</vt:lpstr>
      <vt:lpstr>Comparison results on testcases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 Progression Recognition System</dc:title>
  <dc:creator>KK. Tang</dc:creator>
  <cp:lastModifiedBy>KK. Tang</cp:lastModifiedBy>
  <cp:revision>221</cp:revision>
  <dcterms:created xsi:type="dcterms:W3CDTF">2015-03-17T06:56:23Z</dcterms:created>
  <dcterms:modified xsi:type="dcterms:W3CDTF">2015-03-28T14:32:36Z</dcterms:modified>
</cp:coreProperties>
</file>