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0" r:id="rId5"/>
    <p:sldId id="271" r:id="rId6"/>
    <p:sldId id="273" r:id="rId7"/>
    <p:sldId id="274" r:id="rId8"/>
    <p:sldId id="269" r:id="rId9"/>
    <p:sldId id="275" r:id="rId10"/>
    <p:sldId id="276" r:id="rId11"/>
    <p:sldId id="277" r:id="rId12"/>
    <p:sldId id="278" r:id="rId13"/>
    <p:sldId id="279" r:id="rId14"/>
    <p:sldId id="260" r:id="rId15"/>
    <p:sldId id="261" r:id="rId16"/>
    <p:sldId id="262" r:id="rId17"/>
    <p:sldId id="257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Bass relative correct overlap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0.7611</c:v>
                </c:pt>
                <c:pt idx="1">
                  <c:v>0.79710000000000003</c:v>
                </c:pt>
                <c:pt idx="2">
                  <c:v>0.89380000000000004</c:v>
                </c:pt>
                <c:pt idx="3">
                  <c:v>0.80830000000000002</c:v>
                </c:pt>
                <c:pt idx="4">
                  <c:v>0.60809999999999997</c:v>
                </c:pt>
                <c:pt idx="5">
                  <c:v>0.83779999999999999</c:v>
                </c:pt>
                <c:pt idx="6">
                  <c:v>0.7782</c:v>
                </c:pt>
                <c:pt idx="7">
                  <c:v>0.75939999999999996</c:v>
                </c:pt>
                <c:pt idx="8">
                  <c:v>0.56779999999999997</c:v>
                </c:pt>
                <c:pt idx="9">
                  <c:v>0.79659999999999997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0.82909999999999995</c:v>
                </c:pt>
                <c:pt idx="1">
                  <c:v>0.85550000000000004</c:v>
                </c:pt>
                <c:pt idx="2">
                  <c:v>0.87870000000000004</c:v>
                </c:pt>
                <c:pt idx="3">
                  <c:v>0.80789999999999995</c:v>
                </c:pt>
                <c:pt idx="4">
                  <c:v>0.87880000000000003</c:v>
                </c:pt>
                <c:pt idx="5">
                  <c:v>0.82269999999999999</c:v>
                </c:pt>
                <c:pt idx="6">
                  <c:v>0.79979999999999996</c:v>
                </c:pt>
                <c:pt idx="7">
                  <c:v>0.89149999999999996</c:v>
                </c:pt>
                <c:pt idx="8">
                  <c:v>0.8196</c:v>
                </c:pt>
                <c:pt idx="9">
                  <c:v>0.76870000000000005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464312"/>
        <c:axId val="314465096"/>
      </c:barChart>
      <c:catAx>
        <c:axId val="31446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465096"/>
        <c:crosses val="autoZero"/>
        <c:auto val="1"/>
        <c:lblAlgn val="ctr"/>
        <c:lblOffset val="100"/>
        <c:noMultiLvlLbl val="0"/>
      </c:catAx>
      <c:valAx>
        <c:axId val="31446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46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Treble relative </a:t>
            </a:r>
            <a:r>
              <a:rPr lang="en-US" altLang="zh-CN" dirty="0" smtClean="0"/>
              <a:t>correct overlap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0.95979999999999999</c:v>
                </c:pt>
                <c:pt idx="1">
                  <c:v>0.94879999999999998</c:v>
                </c:pt>
                <c:pt idx="2">
                  <c:v>0.95009999999999994</c:v>
                </c:pt>
                <c:pt idx="3">
                  <c:v>0.98199999999999998</c:v>
                </c:pt>
                <c:pt idx="4">
                  <c:v>0.7651</c:v>
                </c:pt>
                <c:pt idx="5">
                  <c:v>0.89959999999999996</c:v>
                </c:pt>
                <c:pt idx="6">
                  <c:v>0.88480000000000003</c:v>
                </c:pt>
                <c:pt idx="7">
                  <c:v>0.88260000000000005</c:v>
                </c:pt>
                <c:pt idx="8">
                  <c:v>0.79569999999999996</c:v>
                </c:pt>
                <c:pt idx="9">
                  <c:v>0.93730000000000002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0.93820000000000003</c:v>
                </c:pt>
                <c:pt idx="1">
                  <c:v>0.98409999999999997</c:v>
                </c:pt>
                <c:pt idx="2">
                  <c:v>0.97060000000000002</c:v>
                </c:pt>
                <c:pt idx="3">
                  <c:v>0.95909999999999995</c:v>
                </c:pt>
                <c:pt idx="4">
                  <c:v>0.98260000000000003</c:v>
                </c:pt>
                <c:pt idx="5">
                  <c:v>0.9476</c:v>
                </c:pt>
                <c:pt idx="6">
                  <c:v>0.95540000000000003</c:v>
                </c:pt>
                <c:pt idx="7">
                  <c:v>0.97350000000000003</c:v>
                </c:pt>
                <c:pt idx="8">
                  <c:v>0.95899999999999996</c:v>
                </c:pt>
                <c:pt idx="9">
                  <c:v>0.95709999999999995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525808"/>
        <c:axId val="317707632"/>
      </c:barChart>
      <c:catAx>
        <c:axId val="24752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707632"/>
        <c:crosses val="autoZero"/>
        <c:auto val="1"/>
        <c:lblAlgn val="ctr"/>
        <c:lblOffset val="100"/>
        <c:noMultiLvlLbl val="0"/>
      </c:catAx>
      <c:valAx>
        <c:axId val="317707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52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Segmentation Quality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0.76319999999999999</c:v>
                </c:pt>
                <c:pt idx="1">
                  <c:v>0.75</c:v>
                </c:pt>
                <c:pt idx="2">
                  <c:v>0.92789999999999995</c:v>
                </c:pt>
                <c:pt idx="3">
                  <c:v>0.77170000000000005</c:v>
                </c:pt>
                <c:pt idx="4">
                  <c:v>0.67120000000000002</c:v>
                </c:pt>
                <c:pt idx="5">
                  <c:v>0.74419999999999997</c:v>
                </c:pt>
                <c:pt idx="6">
                  <c:v>0.78129999999999999</c:v>
                </c:pt>
                <c:pt idx="7">
                  <c:v>0.66669999999999996</c:v>
                </c:pt>
                <c:pt idx="8">
                  <c:v>0.48320000000000002</c:v>
                </c:pt>
                <c:pt idx="9">
                  <c:v>0.80869999999999997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0.82220000000000004</c:v>
                </c:pt>
                <c:pt idx="1">
                  <c:v>0.98060000000000003</c:v>
                </c:pt>
                <c:pt idx="2">
                  <c:v>0.93140000000000001</c:v>
                </c:pt>
                <c:pt idx="3">
                  <c:v>0.90380000000000005</c:v>
                </c:pt>
                <c:pt idx="4">
                  <c:v>0.9375</c:v>
                </c:pt>
                <c:pt idx="5">
                  <c:v>0.87250000000000005</c:v>
                </c:pt>
                <c:pt idx="6">
                  <c:v>0.82199999999999995</c:v>
                </c:pt>
                <c:pt idx="7">
                  <c:v>0.97850000000000004</c:v>
                </c:pt>
                <c:pt idx="8">
                  <c:v>0.76290000000000002</c:v>
                </c:pt>
                <c:pt idx="9">
                  <c:v>0.82799999999999996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695176"/>
        <c:axId val="309663752"/>
      </c:barChart>
      <c:catAx>
        <c:axId val="323695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9663752"/>
        <c:crosses val="autoZero"/>
        <c:auto val="1"/>
        <c:lblAlgn val="ctr"/>
        <c:lblOffset val="100"/>
        <c:noMultiLvlLbl val="0"/>
      </c:catAx>
      <c:valAx>
        <c:axId val="3096637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3695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Relative</a:t>
            </a:r>
            <a:r>
              <a:rPr lang="en-US" altLang="zh-CN" baseline="0" dirty="0" smtClean="0"/>
              <a:t> Correct Overlap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0.7611</c:v>
                </c:pt>
                <c:pt idx="1">
                  <c:v>0.7923</c:v>
                </c:pt>
                <c:pt idx="2">
                  <c:v>0.89380000000000004</c:v>
                </c:pt>
                <c:pt idx="3">
                  <c:v>0.80159999999999998</c:v>
                </c:pt>
                <c:pt idx="4">
                  <c:v>0.58819999999999995</c:v>
                </c:pt>
                <c:pt idx="5">
                  <c:v>0.80859999999999999</c:v>
                </c:pt>
                <c:pt idx="6">
                  <c:v>0.76859999999999995</c:v>
                </c:pt>
                <c:pt idx="7">
                  <c:v>0.75190000000000001</c:v>
                </c:pt>
                <c:pt idx="8">
                  <c:v>0.55449999999999999</c:v>
                </c:pt>
                <c:pt idx="9">
                  <c:v>0.77480000000000004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0.8165</c:v>
                </c:pt>
                <c:pt idx="1">
                  <c:v>0.85550000000000004</c:v>
                </c:pt>
                <c:pt idx="2">
                  <c:v>0.87870000000000004</c:v>
                </c:pt>
                <c:pt idx="3">
                  <c:v>0.79200000000000004</c:v>
                </c:pt>
                <c:pt idx="4">
                  <c:v>0.87880000000000003</c:v>
                </c:pt>
                <c:pt idx="5">
                  <c:v>0.82010000000000005</c:v>
                </c:pt>
                <c:pt idx="6">
                  <c:v>0.79679999999999995</c:v>
                </c:pt>
                <c:pt idx="7">
                  <c:v>0.88429999999999997</c:v>
                </c:pt>
                <c:pt idx="8">
                  <c:v>0.80920000000000003</c:v>
                </c:pt>
                <c:pt idx="9">
                  <c:v>0.76500000000000001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897952"/>
        <c:axId val="361898344"/>
      </c:barChart>
      <c:catAx>
        <c:axId val="36189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1898344"/>
        <c:crosses val="autoZero"/>
        <c:auto val="1"/>
        <c:lblAlgn val="ctr"/>
        <c:lblOffset val="100"/>
        <c:noMultiLvlLbl val="0"/>
      </c:catAx>
      <c:valAx>
        <c:axId val="36189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189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All metrics on</a:t>
            </a:r>
            <a:r>
              <a:rPr lang="en-US" altLang="zh-CN" baseline="0" dirty="0" smtClean="0"/>
              <a:t> a</a:t>
            </a:r>
            <a:r>
              <a:rPr lang="en-US" altLang="zh-CN" dirty="0" smtClean="0"/>
              <a:t>verage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brco</c:v>
                </c:pt>
                <c:pt idx="1">
                  <c:v>trco</c:v>
                </c:pt>
                <c:pt idx="2">
                  <c:v>sq</c:v>
                </c:pt>
                <c:pt idx="3">
                  <c:v>rco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0.76082000000000005</c:v>
                </c:pt>
                <c:pt idx="1">
                  <c:v>0.90058000000000005</c:v>
                </c:pt>
                <c:pt idx="2">
                  <c:v>0.73680999999999996</c:v>
                </c:pt>
                <c:pt idx="3">
                  <c:v>0.74953999999999998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brco</c:v>
                </c:pt>
                <c:pt idx="1">
                  <c:v>trco</c:v>
                </c:pt>
                <c:pt idx="2">
                  <c:v>sq</c:v>
                </c:pt>
                <c:pt idx="3">
                  <c:v>rco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0.83523000000000014</c:v>
                </c:pt>
                <c:pt idx="1">
                  <c:v>0.96272000000000002</c:v>
                </c:pt>
                <c:pt idx="2">
                  <c:v>0.88393999999999995</c:v>
                </c:pt>
                <c:pt idx="3">
                  <c:v>0.82968999999999993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435608"/>
        <c:axId val="359434040"/>
      </c:barChart>
      <c:catAx>
        <c:axId val="359435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434040"/>
        <c:crosses val="autoZero"/>
        <c:auto val="1"/>
        <c:lblAlgn val="ctr"/>
        <c:lblOffset val="100"/>
        <c:noMultiLvlLbl val="0"/>
      </c:catAx>
      <c:valAx>
        <c:axId val="3594340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435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1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2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7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4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2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9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5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4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6514-9635-4271-84E2-0592B4A8D9E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Chord Progression Recognition System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 Version 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Chordino</a:t>
            </a:r>
            <a:r>
              <a:rPr lang="en-US" altLang="zh-CN" dirty="0" smtClean="0"/>
              <a:t> – my competitor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47" y="1419225"/>
            <a:ext cx="7067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9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 comparison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533121"/>
              </p:ext>
            </p:extLst>
          </p:nvPr>
        </p:nvGraphicFramePr>
        <p:xfrm>
          <a:off x="553193" y="1690688"/>
          <a:ext cx="10515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Chordino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CPRS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Front-end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STFT,</a:t>
                      </a:r>
                      <a:r>
                        <a:rPr lang="en-US" altLang="zh-CN" baseline="0" dirty="0" smtClean="0"/>
                        <a:t> log-frequency spectrum,</a:t>
                      </a:r>
                    </a:p>
                    <a:p>
                      <a:r>
                        <a:rPr lang="en-US" altLang="zh-CN" baseline="0" dirty="0" err="1" smtClean="0"/>
                        <a:t>simple&amp;complex</a:t>
                      </a:r>
                      <a:r>
                        <a:rPr lang="en-US" altLang="zh-CN" baseline="0" dirty="0" smtClean="0"/>
                        <a:t> tone dictionary, note salience matrix, noise reduction, tuning, </a:t>
                      </a:r>
                      <a:r>
                        <a:rPr lang="en-US" altLang="zh-CN" baseline="0" dirty="0" err="1" smtClean="0"/>
                        <a:t>nnls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chroma</a:t>
                      </a:r>
                      <a:r>
                        <a:rPr lang="en-US" altLang="zh-CN" baseline="0" dirty="0" smtClean="0"/>
                        <a:t>, beat tracking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STFT,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simple&amp;complex</a:t>
                      </a:r>
                      <a:r>
                        <a:rPr lang="en-US" altLang="zh-CN" baseline="0" dirty="0" smtClean="0"/>
                        <a:t> tone dictionary, note salience matrix, noise reduction, gestalt process, onset filter, bassline filter, harmonic change filter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Mid-end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beat-level averaging, bass-</a:t>
                      </a:r>
                      <a:r>
                        <a:rPr lang="en-US" altLang="zh-CN" baseline="0" dirty="0" err="1" smtClean="0"/>
                        <a:t>chromagram</a:t>
                      </a:r>
                      <a:r>
                        <a:rPr lang="en-US" altLang="zh-CN" baseline="0" dirty="0" smtClean="0"/>
                        <a:t> and treble-</a:t>
                      </a:r>
                      <a:r>
                        <a:rPr lang="en-US" altLang="zh-CN" baseline="0" dirty="0" err="1" smtClean="0"/>
                        <a:t>chromagram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harmonic</a:t>
                      </a:r>
                      <a:r>
                        <a:rPr lang="en-US" altLang="zh-CN" baseline="0" dirty="0" smtClean="0"/>
                        <a:t> moment averaging, </a:t>
                      </a:r>
                      <a:r>
                        <a:rPr lang="en-US" altLang="zh-CN" baseline="0" dirty="0" err="1" smtClean="0"/>
                        <a:t>basegram</a:t>
                      </a:r>
                      <a:r>
                        <a:rPr lang="en-US" altLang="zh-CN" baseline="0" dirty="0" smtClean="0"/>
                        <a:t> and </a:t>
                      </a:r>
                      <a:r>
                        <a:rPr lang="en-US" altLang="zh-CN" baseline="0" dirty="0" err="1" smtClean="0"/>
                        <a:t>uppergram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Back-end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Hidden </a:t>
                      </a:r>
                      <a:r>
                        <a:rPr lang="en-US" altLang="zh-CN" dirty="0" err="1" smtClean="0"/>
                        <a:t>markov</a:t>
                      </a:r>
                      <a:r>
                        <a:rPr lang="en-US" altLang="zh-CN" baseline="0" dirty="0" smtClean="0"/>
                        <a:t> model, Viterbi decoding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Chordogram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chordogram</a:t>
                      </a:r>
                      <a:r>
                        <a:rPr lang="en-US" altLang="zh-CN" baseline="0" dirty="0" smtClean="0"/>
                        <a:t> gestalt process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Feedback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51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comparison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228336"/>
              </p:ext>
            </p:extLst>
          </p:nvPr>
        </p:nvGraphicFramePr>
        <p:xfrm>
          <a:off x="553193" y="1690688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Chordino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CPRS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spectrogram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Log-frequency spectrogram, similar to constant-Q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Only </a:t>
                      </a:r>
                      <a:r>
                        <a:rPr lang="en-US" altLang="zh-CN" dirty="0" err="1" smtClean="0"/>
                        <a:t>stft</a:t>
                      </a:r>
                      <a:r>
                        <a:rPr lang="en-US" altLang="zh-CN" dirty="0" smtClean="0"/>
                        <a:t> spectrogram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Noise reduction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Keep value larger than a certain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running </a:t>
                      </a:r>
                      <a:r>
                        <a:rPr lang="en-US" altLang="zh-CN" dirty="0" smtClean="0"/>
                        <a:t>mean (slow)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keep peak values with certain </a:t>
                      </a:r>
                      <a:r>
                        <a:rPr lang="en-US" altLang="zh-CN" dirty="0" smtClean="0"/>
                        <a:t>prominence (fast)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Note salience computation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Solve</a:t>
                      </a:r>
                      <a:r>
                        <a:rPr lang="en-US" altLang="zh-CN" baseline="0" dirty="0" smtClean="0"/>
                        <a:t> an NNLS problem (deductive process, slow)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Cosine similarity between tone profiles</a:t>
                      </a:r>
                      <a:r>
                        <a:rPr lang="en-US" altLang="zh-CN" baseline="0" dirty="0" smtClean="0"/>
                        <a:t> and signal (additive process, fast)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Beat tracking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 external beat tracking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library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Beyond beat</a:t>
                      </a:r>
                      <a:r>
                        <a:rPr lang="en-US" altLang="zh-CN" baseline="0" dirty="0" smtClean="0"/>
                        <a:t> tracking, tracks harmonic change moments using bassline and onset information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Smoothing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 inherit</a:t>
                      </a:r>
                      <a:r>
                        <a:rPr lang="en-US" altLang="zh-CN" baseline="0" dirty="0" smtClean="0"/>
                        <a:t> hmm or </a:t>
                      </a:r>
                      <a:r>
                        <a:rPr lang="en-US" altLang="zh-CN" baseline="0" dirty="0" err="1" smtClean="0"/>
                        <a:t>dbn</a:t>
                      </a:r>
                      <a:r>
                        <a:rPr lang="en-US" altLang="zh-CN" baseline="0" dirty="0" smtClean="0"/>
                        <a:t> smoothing capability, only happen in back-end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 gestalt process,</a:t>
                      </a:r>
                      <a:r>
                        <a:rPr lang="en-US" altLang="zh-CN" baseline="0" dirty="0" smtClean="0"/>
                        <a:t> smooth in both front-end and back-end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44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comparison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90600"/>
              </p:ext>
            </p:extLst>
          </p:nvPr>
        </p:nvGraphicFramePr>
        <p:xfrm>
          <a:off x="553193" y="1690688"/>
          <a:ext cx="10515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Chordino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CPRS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Mid-end 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Bass </a:t>
                      </a:r>
                      <a:r>
                        <a:rPr lang="en-US" altLang="zh-CN" dirty="0" err="1" smtClean="0"/>
                        <a:t>chromagram</a:t>
                      </a:r>
                      <a:r>
                        <a:rPr lang="en-US" altLang="zh-CN" baseline="0" dirty="0" smtClean="0"/>
                        <a:t> and treble </a:t>
                      </a:r>
                      <a:r>
                        <a:rPr lang="en-US" altLang="zh-CN" baseline="0" dirty="0" err="1" smtClean="0"/>
                        <a:t>chromagram</a:t>
                      </a:r>
                      <a:r>
                        <a:rPr lang="en-US" altLang="zh-CN" baseline="0" dirty="0" smtClean="0"/>
                        <a:t> (the bass are sometimes not the lowest pitch found in the front-end output)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Basegram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0" dirty="0" smtClean="0"/>
                        <a:t>and </a:t>
                      </a:r>
                      <a:r>
                        <a:rPr lang="en-US" altLang="zh-CN" baseline="0" dirty="0" err="1" smtClean="0"/>
                        <a:t>uppergram</a:t>
                      </a:r>
                      <a:r>
                        <a:rPr lang="en-US" altLang="zh-CN" baseline="0" dirty="0" smtClean="0"/>
                        <a:t> (the “base” always is the lowest pitch found in the front-end output)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Chord sequence decoding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Viterbi decoding (slow and not really necessary)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Template matching</a:t>
                      </a:r>
                      <a:r>
                        <a:rPr lang="en-US" altLang="zh-CN" baseline="0" dirty="0" smtClean="0"/>
                        <a:t> (fast and accurate because of the gestalt process in front-end)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Chord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Triad, sixth, seventh, slash chords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Triads, sixth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dirty="0" smtClean="0"/>
                        <a:t>seventh, sustain,</a:t>
                      </a:r>
                      <a:r>
                        <a:rPr lang="en-US" altLang="zh-CN" baseline="0" dirty="0" smtClean="0"/>
                        <a:t> slash chords…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48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Metrics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05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bass </a:t>
            </a:r>
            <a:r>
              <a:rPr lang="en-US" altLang="zh-CN" dirty="0"/>
              <a:t>relative correct overlap (</a:t>
            </a:r>
            <a:r>
              <a:rPr lang="en-US" altLang="zh-CN" dirty="0" err="1"/>
              <a:t>brco</a:t>
            </a:r>
            <a:r>
              <a:rPr lang="en-US" altLang="zh-CN" dirty="0"/>
              <a:t>) =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bass matching frames / total # of </a:t>
            </a:r>
            <a:r>
              <a:rPr lang="en-US" altLang="zh-CN" dirty="0" smtClean="0"/>
              <a:t>frames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treble </a:t>
            </a:r>
            <a:r>
              <a:rPr lang="en-US" altLang="zh-CN" dirty="0"/>
              <a:t>relative correct overlap (</a:t>
            </a:r>
            <a:r>
              <a:rPr lang="en-US" altLang="zh-CN" dirty="0" err="1"/>
              <a:t>trco</a:t>
            </a:r>
            <a:r>
              <a:rPr lang="en-US" altLang="zh-CN" dirty="0"/>
              <a:t>) =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treble matching frames / total # of </a:t>
            </a:r>
            <a:r>
              <a:rPr lang="en-US" altLang="zh-CN" dirty="0" smtClean="0"/>
              <a:t>frames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chord </a:t>
            </a:r>
            <a:r>
              <a:rPr lang="en-US" altLang="zh-CN" dirty="0"/>
              <a:t>relative correct overlap (</a:t>
            </a:r>
            <a:r>
              <a:rPr lang="en-US" altLang="zh-CN" dirty="0" err="1"/>
              <a:t>rco</a:t>
            </a:r>
            <a:r>
              <a:rPr lang="en-US" altLang="zh-CN" dirty="0"/>
              <a:t>) =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chord matching frames / total # of </a:t>
            </a:r>
            <a:r>
              <a:rPr lang="en-US" altLang="zh-CN" dirty="0" smtClean="0"/>
              <a:t>frames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segmentation </a:t>
            </a:r>
            <a:r>
              <a:rPr lang="en-US" altLang="zh-CN" dirty="0"/>
              <a:t>quality (</a:t>
            </a:r>
            <a:r>
              <a:rPr lang="en-US" altLang="zh-CN" dirty="0" err="1"/>
              <a:t>sq</a:t>
            </a:r>
            <a:r>
              <a:rPr lang="en-US" altLang="zh-CN" dirty="0"/>
              <a:t>) =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of correct </a:t>
            </a:r>
            <a:r>
              <a:rPr lang="en-US" altLang="zh-CN" dirty="0" smtClean="0"/>
              <a:t>boundaries </a:t>
            </a:r>
            <a:r>
              <a:rPr lang="en-US" altLang="zh-CN" dirty="0"/>
              <a:t>/ total # of </a:t>
            </a:r>
            <a:r>
              <a:rPr lang="en-US" altLang="zh-CN" dirty="0" smtClean="0"/>
              <a:t>boundaries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72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definition of correct bass matching:</a:t>
            </a:r>
          </a:p>
          <a:p>
            <a:pPr marL="0" indent="0">
              <a:buNone/>
            </a:pPr>
            <a:r>
              <a:rPr lang="en-US" altLang="zh-CN" dirty="0" smtClean="0"/>
              <a:t>Bass 0 matches nothing</a:t>
            </a:r>
          </a:p>
          <a:p>
            <a:pPr marL="0" indent="0">
              <a:buNone/>
            </a:pPr>
            <a:r>
              <a:rPr lang="en-US" altLang="zh-CN" dirty="0" smtClean="0"/>
              <a:t>other basses match the same basses pitch (note the "#" and "b")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definition of correct treble matching:</a:t>
            </a:r>
          </a:p>
          <a:p>
            <a:pPr marL="0" indent="0">
              <a:buNone/>
            </a:pPr>
            <a:r>
              <a:rPr lang="en-US" altLang="zh-CN" dirty="0" smtClean="0"/>
              <a:t>two treble matches if their types match</a:t>
            </a:r>
          </a:p>
          <a:p>
            <a:pPr marL="0" indent="0">
              <a:buNone/>
            </a:pPr>
            <a:r>
              <a:rPr lang="en-US" altLang="zh-CN" dirty="0" smtClean="0"/>
              <a:t>Treble ‘N’ matches all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definition of correct chord matching:</a:t>
            </a:r>
          </a:p>
          <a:p>
            <a:pPr marL="0" indent="0">
              <a:buNone/>
            </a:pPr>
            <a:r>
              <a:rPr lang="en-US" altLang="zh-CN" dirty="0" smtClean="0"/>
              <a:t> if both bass and treble match, they match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definition of correct boundary:</a:t>
            </a:r>
          </a:p>
          <a:p>
            <a:pPr marL="0" indent="0">
              <a:buNone/>
            </a:pPr>
            <a:r>
              <a:rPr lang="en-US" altLang="zh-CN" dirty="0" smtClean="0"/>
              <a:t>a detected boundary within 1/10 of the median of 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 boundary-diffs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86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Randomly choose 10 songs to represent a reasonable distribution of song styles:</a:t>
            </a:r>
          </a:p>
          <a:p>
            <a:pPr lvl="1"/>
            <a:r>
              <a:rPr lang="en-US" altLang="zh-CN" dirty="0" smtClean="0"/>
              <a:t>Pop, Ballad, Folk, R&amp;B, Rock</a:t>
            </a:r>
          </a:p>
          <a:p>
            <a:r>
              <a:rPr lang="en-US" altLang="zh-CN" dirty="0" smtClean="0"/>
              <a:t>And to represent various kinds of music texture</a:t>
            </a:r>
          </a:p>
          <a:p>
            <a:pPr lvl="1"/>
            <a:r>
              <a:rPr lang="en-US" altLang="zh-CN" dirty="0" smtClean="0"/>
              <a:t>From pure guitar accompaniment, pure piano accompaniment to full band arrangement</a:t>
            </a:r>
          </a:p>
          <a:p>
            <a:pPr lvl="1"/>
            <a:r>
              <a:rPr lang="en-US" altLang="zh-CN" dirty="0" smtClean="0"/>
              <a:t>From broken chord </a:t>
            </a:r>
            <a:r>
              <a:rPr lang="en-US" altLang="zh-CN" dirty="0" smtClean="0"/>
              <a:t>texture </a:t>
            </a:r>
            <a:r>
              <a:rPr lang="en-US" altLang="zh-CN" dirty="0" smtClean="0"/>
              <a:t>to full block harmonic texture</a:t>
            </a:r>
          </a:p>
          <a:p>
            <a:r>
              <a:rPr lang="en-US" altLang="zh-CN" dirty="0" smtClean="0"/>
              <a:t>And to represent different keys:</a:t>
            </a:r>
          </a:p>
          <a:p>
            <a:pPr lvl="1"/>
            <a:r>
              <a:rPr lang="en-US" altLang="zh-CN" dirty="0" smtClean="0"/>
              <a:t>C, E, F, F#, G, Bb,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6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results on </a:t>
            </a:r>
            <a:r>
              <a:rPr lang="en-US" altLang="zh-CN" dirty="0" err="1" smtClean="0"/>
              <a:t>testcases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703682"/>
              </p:ext>
            </p:extLst>
          </p:nvPr>
        </p:nvGraphicFramePr>
        <p:xfrm>
          <a:off x="268184" y="1885002"/>
          <a:ext cx="1155508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330"/>
                <a:gridCol w="1177844"/>
                <a:gridCol w="1177844"/>
                <a:gridCol w="1177844"/>
                <a:gridCol w="1177844"/>
                <a:gridCol w="1177844"/>
                <a:gridCol w="1177844"/>
                <a:gridCol w="1177844"/>
                <a:gridCol w="1177844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Testcases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cdbrco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cdtrco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cdsq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cdrco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cpbrco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cptrco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cpsq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cprco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1984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0.9598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0.8291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0.9382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0.8222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0.8165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anjing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0.7971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0.9488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0.7923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0.8555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0.9841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0.9806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0.8555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dontbreakmyheart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0.8938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0.9279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0.8938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0.8787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0.9706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0.9314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0.8787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feijichangde1030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0.8083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0.982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0.7717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0.8016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0.8079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0.9038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0.792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haoting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0.6081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0.7651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0.6712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0.5882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0.8788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0.9826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0.9375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0.8788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putongpengyou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0.8378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0.8996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0.7442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0.8086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0.8227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0.9476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0.8725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0.8201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shijiemori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0.7782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0.8848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0.7813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0.7686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0.7998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0.9554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0.7968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tuihou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0.7594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0.8826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0.6667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0.7519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0.8915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0.9735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0.9785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0.8843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woruciaini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0.5678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0.7957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0.4832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0.5545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0.8196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0.959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0.7629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0.8092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xiaoxiaochong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0.7966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0.9373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0.8087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0.7748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0.7687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0.9571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On Average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>
                          <a:effectLst/>
                        </a:rPr>
                        <a:t>0.76082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>
                          <a:effectLst/>
                        </a:rPr>
                        <a:t>0.90058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 dirty="0">
                          <a:effectLst/>
                        </a:rPr>
                        <a:t>0.73681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 dirty="0">
                          <a:effectLst/>
                        </a:rPr>
                        <a:t>0.74954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>
                          <a:effectLst/>
                        </a:rPr>
                        <a:t>0.83523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>
                          <a:effectLst/>
                        </a:rPr>
                        <a:t>0.96272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 dirty="0">
                          <a:effectLst/>
                        </a:rPr>
                        <a:t>0.88394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 dirty="0">
                          <a:effectLst/>
                        </a:rPr>
                        <a:t>0.82969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4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600067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243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591260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306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26" y="262143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CPRS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802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775273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44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28428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806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239340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5380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24" y="288269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 you!!!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06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Overview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16384" y="1441306"/>
            <a:ext cx="1591294" cy="49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Input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50419" y="2109354"/>
            <a:ext cx="3230092" cy="431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Salience Computation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1994" y="2630877"/>
            <a:ext cx="2398822" cy="5642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Salience Gestalt Process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33543" y="3289672"/>
            <a:ext cx="2956960" cy="4384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Filter</a:t>
            </a:r>
            <a:endParaRPr lang="zh-CN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65714" y="1441306"/>
            <a:ext cx="11876" cy="5167313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04798" y="3871485"/>
            <a:ext cx="2850083" cy="653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Basegram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uppergram</a:t>
            </a:r>
            <a:r>
              <a:rPr lang="en-US" altLang="zh-CN" dirty="0" smtClean="0"/>
              <a:t> computation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1039" y="4722393"/>
            <a:ext cx="3348851" cy="464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Chordogram</a:t>
            </a:r>
            <a:r>
              <a:rPr lang="en-US" altLang="zh-CN" dirty="0" smtClean="0"/>
              <a:t> computation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71992" y="5320005"/>
            <a:ext cx="2280063" cy="570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Chordogram</a:t>
            </a:r>
            <a:r>
              <a:rPr lang="en-US" altLang="zh-CN" dirty="0" smtClean="0"/>
              <a:t> Gestalt Process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33543" y="6109856"/>
            <a:ext cx="2921338" cy="49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Chord progression output</a:t>
            </a:r>
            <a:endParaRPr lang="zh-CN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87584" y="3824113"/>
            <a:ext cx="6252359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87584" y="4629656"/>
            <a:ext cx="6252359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87096" y="2540824"/>
            <a:ext cx="25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Front-end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87096" y="4024962"/>
            <a:ext cx="25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Mid-end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7096" y="5520829"/>
            <a:ext cx="25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Back-end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6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137" y="1726673"/>
            <a:ext cx="1211283" cy="41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49434" y="1543792"/>
            <a:ext cx="1448789" cy="7837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STFT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178135" y="1726673"/>
            <a:ext cx="1628898" cy="41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Spectrogram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91943" y="1432758"/>
            <a:ext cx="1448789" cy="1005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Pre-salience calculation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178135" y="603563"/>
            <a:ext cx="1628898" cy="916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Simple tone &amp; Complex tone dictionary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49433" y="603563"/>
            <a:ext cx="1448789" cy="9165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Tone dictionary gen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56368" y="1726673"/>
            <a:ext cx="1628898" cy="41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Pre-salience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90067" y="1432758"/>
            <a:ext cx="1448789" cy="1005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Salience noise reduction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3137" y="3495204"/>
            <a:ext cx="1628898" cy="916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Noise reduced Pre-salience</a:t>
            </a:r>
            <a:endParaRPr lang="zh-CN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1630" y="3450573"/>
            <a:ext cx="1448789" cy="1005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</a:t>
            </a:r>
            <a:r>
              <a:rPr lang="en-US" altLang="zh-CN" dirty="0" err="1" smtClean="0"/>
              <a:t>Gestaltize</a:t>
            </a:r>
            <a:r>
              <a:rPr lang="en-US" altLang="zh-CN" dirty="0" smtClean="0"/>
              <a:t>” process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80014" y="3655769"/>
            <a:ext cx="1628898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salience matrix</a:t>
            </a:r>
            <a:endParaRPr lang="zh-CN" alt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8140" y="2719449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291943" y="3409999"/>
            <a:ext cx="1533896" cy="1005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</a:t>
            </a:r>
            <a:r>
              <a:rPr lang="en-US" altLang="zh-CN" dirty="0" err="1" smtClean="0"/>
              <a:t>Gestaltize</a:t>
            </a:r>
            <a:r>
              <a:rPr lang="en-US" altLang="zh-CN" dirty="0" smtClean="0"/>
              <a:t>” process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4042" y="5605648"/>
            <a:ext cx="2048493" cy="54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Gestaltized</a:t>
            </a:r>
            <a:r>
              <a:rPr lang="en-US" altLang="zh-CN" dirty="0" smtClean="0"/>
              <a:t> salience matrix</a:t>
            </a:r>
            <a:endParaRPr lang="zh-CN" alt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554" y="4831278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729346" y="5068635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Onset filter</a:t>
            </a:r>
            <a:endParaRPr lang="zh-CN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729346" y="5981921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Bassline filter</a:t>
            </a:r>
            <a:endParaRPr lang="zh-CN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62894" y="5522248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filter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07183" y="5140682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vectors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7507183" y="6089468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moments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05400" y="25276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CPRS – Front End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4855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5400" y="25276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CPRS – Mid End</a:t>
            </a:r>
            <a:endParaRPr lang="zh-CN" alt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913907" y="3216880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vectors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1279" y="2687557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 </a:t>
            </a:r>
            <a:r>
              <a:rPr lang="en-US" altLang="zh-CN" dirty="0" err="1" smtClean="0"/>
              <a:t>basegram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1279" y="3600843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 </a:t>
            </a:r>
            <a:r>
              <a:rPr lang="en-US" altLang="zh-CN" dirty="0" err="1" smtClean="0"/>
              <a:t>uppergram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588332" y="2800225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basegram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588331" y="3600843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uppergram</a:t>
            </a:r>
            <a:endParaRPr lang="zh-CN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6056" y="4488873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5400" y="25276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CPRS – Back End</a:t>
            </a:r>
            <a:endParaRPr lang="zh-CN" altLang="en-US" sz="3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192484" y="1651356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 </a:t>
            </a:r>
            <a:r>
              <a:rPr lang="en-US" altLang="zh-CN" dirty="0" err="1" smtClean="0"/>
              <a:t>chordogram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3765" y="963406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basegram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64" y="1764024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uppergram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3764" y="2564642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moments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8789" y="963406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bassgram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8788" y="1651356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treblegram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58787" y="2322062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chordogram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58787" y="3010012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boundaries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78578" y="4620141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Combine same chords</a:t>
            </a:r>
            <a:endParaRPr lang="zh-CN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148941" y="4620141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Eliminate short chords</a:t>
            </a:r>
            <a:endParaRPr lang="zh-CN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019304" y="4620141"/>
            <a:ext cx="1809007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 similar chords</a:t>
            </a:r>
            <a:endParaRPr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16281" y="4346369"/>
            <a:ext cx="5989119" cy="19000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90945" y="5705025"/>
            <a:ext cx="36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Chordogram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gestaltize</a:t>
            </a:r>
            <a:r>
              <a:rPr lang="en-US" altLang="zh-CN" dirty="0" smtClean="0"/>
              <a:t> process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57506" y="4027751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bassgram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57505" y="4715701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treblegram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57504" y="5386407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chordogram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7857504" y="6074357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boundaries</a:t>
            </a:r>
            <a:endParaRPr lang="zh-CN" alt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3764" y="3776353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5328" y="6669805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8567" y="1588475"/>
            <a:ext cx="1591294" cy="49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Input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78880" y="2343172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Front-end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8880" y="3303094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Mid-end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5400" y="25276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CPRS – Feedback</a:t>
            </a:r>
            <a:endParaRPr lang="zh-CN" alt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678880" y="4263016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Back-end</a:t>
            </a:r>
            <a:endParaRPr lang="zh-CN" altLang="en-US" dirty="0"/>
          </a:p>
        </p:txBody>
      </p:sp>
      <p:cxnSp>
        <p:nvCxnSpPr>
          <p:cNvPr id="11" name="Elbow Connector 10"/>
          <p:cNvCxnSpPr>
            <a:stCxn id="8" idx="3"/>
            <a:endCxn id="6" idx="3"/>
          </p:cNvCxnSpPr>
          <p:nvPr/>
        </p:nvCxnSpPr>
        <p:spPr>
          <a:xfrm flipV="1">
            <a:off x="6329548" y="3657152"/>
            <a:ext cx="12700" cy="95992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8567" y="5378740"/>
            <a:ext cx="1591294" cy="855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Chord progression output</a:t>
            </a:r>
            <a:endParaRPr lang="zh-CN" alt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5504214" y="2087238"/>
            <a:ext cx="0" cy="25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8174" y="3047160"/>
            <a:ext cx="0" cy="25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04214" y="4007082"/>
            <a:ext cx="0" cy="25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5504214" y="4971132"/>
            <a:ext cx="3960" cy="40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85807" y="4007082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Feedback once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86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26" y="262143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57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Chordino</a:t>
            </a:r>
            <a:r>
              <a:rPr lang="en-US" altLang="zh-CN" dirty="0" smtClean="0"/>
              <a:t> – my competitor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591" y="1690688"/>
            <a:ext cx="37338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791</Words>
  <Application>Microsoft Office PowerPoint</Application>
  <PresentationFormat>Widescreen</PresentationFormat>
  <Paragraphs>265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黑体</vt:lpstr>
      <vt:lpstr>宋体</vt:lpstr>
      <vt:lpstr>Arial</vt:lpstr>
      <vt:lpstr>Book Antiqua</vt:lpstr>
      <vt:lpstr>Lucida Sans</vt:lpstr>
      <vt:lpstr>Office Theme</vt:lpstr>
      <vt:lpstr>Chord Progression Recognition System</vt:lpstr>
      <vt:lpstr>CPRS System</vt:lpstr>
      <vt:lpstr>System Overview</vt:lpstr>
      <vt:lpstr>PowerPoint Presentation</vt:lpstr>
      <vt:lpstr>PowerPoint Presentation</vt:lpstr>
      <vt:lpstr>PowerPoint Presentation</vt:lpstr>
      <vt:lpstr>PowerPoint Presentation</vt:lpstr>
      <vt:lpstr>Evaluation</vt:lpstr>
      <vt:lpstr>Chordino – my competitor</vt:lpstr>
      <vt:lpstr>Chordino – my competitor</vt:lpstr>
      <vt:lpstr>System design comparison</vt:lpstr>
      <vt:lpstr>Process comparison</vt:lpstr>
      <vt:lpstr>Process comparison</vt:lpstr>
      <vt:lpstr>Comparison Metrics</vt:lpstr>
      <vt:lpstr>Comparison Methods</vt:lpstr>
      <vt:lpstr>Testcases</vt:lpstr>
      <vt:lpstr>Comparison results on testcases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 Progression Recognition System</dc:title>
  <dc:creator>KK. Tang</dc:creator>
  <cp:lastModifiedBy>KK. Tang</cp:lastModifiedBy>
  <cp:revision>195</cp:revision>
  <dcterms:created xsi:type="dcterms:W3CDTF">2015-03-17T06:56:23Z</dcterms:created>
  <dcterms:modified xsi:type="dcterms:W3CDTF">2015-03-17T09:56:00Z</dcterms:modified>
</cp:coreProperties>
</file>