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46"/>
  </p:notesMasterIdLst>
  <p:handoutMasterIdLst>
    <p:handoutMasterId r:id="rId47"/>
  </p:handoutMasterIdLst>
  <p:sldIdLst>
    <p:sldId id="269" r:id="rId5"/>
    <p:sldId id="297" r:id="rId6"/>
    <p:sldId id="298" r:id="rId7"/>
    <p:sldId id="310" r:id="rId8"/>
    <p:sldId id="302" r:id="rId9"/>
    <p:sldId id="305" r:id="rId10"/>
    <p:sldId id="304" r:id="rId11"/>
    <p:sldId id="307" r:id="rId12"/>
    <p:sldId id="306" r:id="rId13"/>
    <p:sldId id="308" r:id="rId14"/>
    <p:sldId id="309" r:id="rId15"/>
    <p:sldId id="299" r:id="rId16"/>
    <p:sldId id="300" r:id="rId17"/>
    <p:sldId id="303" r:id="rId18"/>
    <p:sldId id="301" r:id="rId19"/>
    <p:sldId id="264" r:id="rId20"/>
    <p:sldId id="271" r:id="rId21"/>
    <p:sldId id="270" r:id="rId22"/>
    <p:sldId id="272" r:id="rId23"/>
    <p:sldId id="273" r:id="rId24"/>
    <p:sldId id="274" r:id="rId25"/>
    <p:sldId id="296" r:id="rId26"/>
    <p:sldId id="275" r:id="rId27"/>
    <p:sldId id="276" r:id="rId28"/>
    <p:sldId id="285" r:id="rId29"/>
    <p:sldId id="277" r:id="rId30"/>
    <p:sldId id="278" r:id="rId31"/>
    <p:sldId id="281" r:id="rId32"/>
    <p:sldId id="282" r:id="rId33"/>
    <p:sldId id="283" r:id="rId34"/>
    <p:sldId id="288" r:id="rId35"/>
    <p:sldId id="284" r:id="rId36"/>
    <p:sldId id="287" r:id="rId37"/>
    <p:sldId id="286" r:id="rId38"/>
    <p:sldId id="289" r:id="rId39"/>
    <p:sldId id="291" r:id="rId40"/>
    <p:sldId id="292" r:id="rId41"/>
    <p:sldId id="294" r:id="rId42"/>
    <p:sldId id="293" r:id="rId43"/>
    <p:sldId id="290" r:id="rId44"/>
    <p:sldId id="295" r:id="rId45"/>
  </p:sldIdLst>
  <p:sldSz cx="9144000" cy="6858000" type="screen4x3"/>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a:srgbClr val="FFFFFF"/>
    <a:srgbClr val="C75B12"/>
    <a:srgbClr val="E17000"/>
    <a:srgbClr val="5B8F22"/>
    <a:srgbClr val="D2C295"/>
    <a:srgbClr val="A79E70"/>
    <a:srgbClr val="4D4F53"/>
    <a:srgbClr val="0099CC"/>
    <a:srgbClr val="69B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4" autoAdjust="0"/>
    <p:restoredTop sz="80897" autoAdjust="0"/>
  </p:normalViewPr>
  <p:slideViewPr>
    <p:cSldViewPr snapToObjects="1" showGuides="1">
      <p:cViewPr>
        <p:scale>
          <a:sx n="40" d="100"/>
          <a:sy n="40" d="100"/>
        </p:scale>
        <p:origin x="-402" y="-498"/>
      </p:cViewPr>
      <p:guideLst>
        <p:guide orient="horz" pos="326"/>
        <p:guide orient="horz" pos="1294"/>
        <p:guide orient="horz" pos="3745"/>
        <p:guide orient="horz" pos="3980"/>
        <p:guide orient="horz" pos="1052"/>
        <p:guide orient="horz" pos="1741"/>
        <p:guide orient="horz" pos="4183"/>
        <p:guide orient="horz" pos="566"/>
        <p:guide orient="horz" pos="2808"/>
        <p:guide pos="2880"/>
        <p:guide pos="363"/>
        <p:guide pos="5396"/>
        <p:guide pos="282"/>
        <p:guide pos="3784"/>
        <p:guide pos="3736"/>
        <p:guide pos="2179"/>
        <p:guide pos="5464"/>
        <p:guide pos="3867"/>
      </p:guideLst>
    </p:cSldViewPr>
  </p:slideViewPr>
  <p:outlineViewPr>
    <p:cViewPr>
      <p:scale>
        <a:sx n="33" d="100"/>
        <a:sy n="33" d="100"/>
      </p:scale>
      <p:origin x="0" y="6252"/>
    </p:cViewPr>
  </p:outlin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85" d="100"/>
          <a:sy n="85" d="100"/>
        </p:scale>
        <p:origin x="-31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EBF33E-D9A7-42CC-B598-9AD8356CBB5A}" type="datetimeFigureOut">
              <a:rPr lang="en-US" smtClean="0"/>
              <a:pPr/>
              <a:t>3/18/2019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EAAB5D-0CC4-45A8-B4B6-0B8B738A4E3F}" type="slidenum">
              <a:rPr lang="en-US" smtClean="0"/>
              <a:pPr/>
              <a:t>‹#›</a:t>
            </a:fld>
            <a:endParaRPr lang="en-US"/>
          </a:p>
        </p:txBody>
      </p:sp>
    </p:spTree>
    <p:extLst>
      <p:ext uri="{BB962C8B-B14F-4D97-AF65-F5344CB8AC3E}">
        <p14:creationId xmlns:p14="http://schemas.microsoft.com/office/powerpoint/2010/main" val="14969414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3/18/2019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all</a:t>
            </a:r>
            <a:r>
              <a:rPr lang="en-US" baseline="0" dirty="0" smtClean="0"/>
              <a:t> materials project entries with density and &lt;= 3 elements: ~50k data points</a:t>
            </a:r>
          </a:p>
          <a:p>
            <a:r>
              <a:rPr lang="en-US" baseline="0" dirty="0" smtClean="0"/>
              <a:t>Taking only data within the same ternaries as own database: ~5k </a:t>
            </a:r>
            <a:r>
              <a:rPr lang="en-US" baseline="0" smtClean="0"/>
              <a:t>data points</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37</a:t>
            </a:fld>
            <a:endParaRPr lang="en-US" dirty="0"/>
          </a:p>
        </p:txBody>
      </p:sp>
    </p:spTree>
    <p:extLst>
      <p:ext uri="{BB962C8B-B14F-4D97-AF65-F5344CB8AC3E}">
        <p14:creationId xmlns:p14="http://schemas.microsoft.com/office/powerpoint/2010/main" val="334283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r>
              <a:rPr lang="en-US" baseline="0" dirty="0" smtClean="0"/>
              <a:t> can be used to reveal which features are most important in a given model</a:t>
            </a:r>
          </a:p>
          <a:p>
            <a:r>
              <a:rPr lang="en-US" baseline="0" dirty="0" smtClean="0"/>
              <a:t>For a less interpretable model, local </a:t>
            </a:r>
            <a:r>
              <a:rPr lang="en-US" baseline="0" dirty="0" err="1" smtClean="0"/>
              <a:t>importances</a:t>
            </a:r>
            <a:r>
              <a:rPr lang="en-US" baseline="0" dirty="0" smtClean="0"/>
              <a:t> can be extracted with something like LIME.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dirty="0"/>
          </a:p>
        </p:txBody>
      </p:sp>
    </p:spTree>
    <p:extLst>
      <p:ext uri="{BB962C8B-B14F-4D97-AF65-F5344CB8AC3E}">
        <p14:creationId xmlns:p14="http://schemas.microsoft.com/office/powerpoint/2010/main" val="924047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a:t>
            </a:r>
            <a:r>
              <a:rPr lang="en-US" baseline="0" dirty="0" smtClean="0"/>
              <a:t> trained on metallic glasses doesn’t do well, but this is very much to be expected. </a:t>
            </a:r>
          </a:p>
          <a:p>
            <a:r>
              <a:rPr lang="en-US" baseline="0" dirty="0" smtClean="0"/>
              <a:t>What do features tell us?  What’s different about this behavior?  </a:t>
            </a:r>
          </a:p>
          <a:p>
            <a:r>
              <a:rPr lang="en-US" baseline="0" dirty="0" smtClean="0"/>
              <a:t>Training on the crystalline dataset affords us some improvements, but not a huge amount.  </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13</a:t>
            </a:fld>
            <a:endParaRPr lang="en-US" dirty="0"/>
          </a:p>
        </p:txBody>
      </p:sp>
    </p:spTree>
    <p:extLst>
      <p:ext uri="{BB962C8B-B14F-4D97-AF65-F5344CB8AC3E}">
        <p14:creationId xmlns:p14="http://schemas.microsoft.com/office/powerpoint/2010/main" val="4110185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26</a:t>
            </a:fld>
            <a:endParaRPr lang="en-US" dirty="0"/>
          </a:p>
        </p:txBody>
      </p:sp>
    </p:spTree>
    <p:extLst>
      <p:ext uri="{BB962C8B-B14F-4D97-AF65-F5344CB8AC3E}">
        <p14:creationId xmlns:p14="http://schemas.microsoft.com/office/powerpoint/2010/main" val="2579828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performed 5 times,</a:t>
            </a:r>
            <a:r>
              <a:rPr lang="en-US" baseline="0" dirty="0" smtClean="0"/>
              <a:t> top 5 from each instance collected.</a:t>
            </a:r>
          </a:p>
          <a:p>
            <a:r>
              <a:rPr lang="en-US" baseline="0" dirty="0" smtClean="0"/>
              <a:t>Duplicate features (across separate training instances) have their </a:t>
            </a:r>
            <a:r>
              <a:rPr lang="en-US" baseline="0" dirty="0" err="1" smtClean="0"/>
              <a:t>importances</a:t>
            </a:r>
            <a:r>
              <a:rPr lang="en-US" baseline="0" dirty="0" smtClean="0"/>
              <a:t> summed to give a sort of averaged importance </a:t>
            </a:r>
          </a:p>
          <a:p>
            <a:endParaRPr lang="en-US" baseline="0" dirty="0" smtClean="0"/>
          </a:p>
          <a:p>
            <a:r>
              <a:rPr lang="en-US" baseline="0" dirty="0" smtClean="0"/>
              <a:t>Only </a:t>
            </a:r>
            <a:r>
              <a:rPr lang="en-US" baseline="0" smtClean="0"/>
              <a:t>melting Temperature in common</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29</a:t>
            </a:fld>
            <a:endParaRPr lang="en-US" dirty="0"/>
          </a:p>
        </p:txBody>
      </p:sp>
    </p:spTree>
    <p:extLst>
      <p:ext uri="{BB962C8B-B14F-4D97-AF65-F5344CB8AC3E}">
        <p14:creationId xmlns:p14="http://schemas.microsoft.com/office/powerpoint/2010/main" val="1088966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a:t>
            </a:r>
            <a:r>
              <a:rPr lang="en-US" baseline="0" dirty="0" smtClean="0"/>
              <a:t> on </a:t>
            </a:r>
            <a:r>
              <a:rPr lang="en-US" baseline="0" dirty="0" err="1" smtClean="0"/>
              <a:t>Vegards</a:t>
            </a:r>
            <a:r>
              <a:rPr lang="en-US" baseline="0" dirty="0" smtClean="0"/>
              <a:t> data exactly</a:t>
            </a:r>
          </a:p>
          <a:p>
            <a:r>
              <a:rPr lang="en-US" baseline="0" dirty="0" smtClean="0"/>
              <a:t>Look up feats</a:t>
            </a:r>
          </a:p>
          <a:p>
            <a:r>
              <a:rPr lang="en-US" baseline="0" dirty="0" smtClean="0"/>
              <a:t>Look at next few feats</a:t>
            </a:r>
          </a:p>
          <a:p>
            <a:r>
              <a:rPr lang="en-US" baseline="0" dirty="0" err="1" smtClean="0"/>
              <a:t>Youngs</a:t>
            </a:r>
            <a:r>
              <a:rPr lang="en-US" baseline="0" dirty="0" smtClean="0"/>
              <a:t> mod</a:t>
            </a:r>
          </a:p>
          <a:p>
            <a:endParaRPr lang="en-US" baseline="0" dirty="0" smtClean="0"/>
          </a:p>
          <a:p>
            <a:r>
              <a:rPr lang="en-US" baseline="0" dirty="0" smtClean="0"/>
              <a:t>MP API To check and see other comps, see how model compares to DFT</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30</a:t>
            </a:fld>
            <a:endParaRPr lang="en-US" dirty="0"/>
          </a:p>
        </p:txBody>
      </p:sp>
    </p:spTree>
    <p:extLst>
      <p:ext uri="{BB962C8B-B14F-4D97-AF65-F5344CB8AC3E}">
        <p14:creationId xmlns:p14="http://schemas.microsoft.com/office/powerpoint/2010/main" val="2523308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V+diff</a:t>
            </a:r>
            <a:r>
              <a:rPr lang="en-US" baseline="0" dirty="0" smtClean="0"/>
              <a:t> &gt; full RF model &gt; </a:t>
            </a:r>
            <a:r>
              <a:rPr lang="en-US" baseline="0" dirty="0" err="1" smtClean="0"/>
              <a:t>Vegards</a:t>
            </a:r>
            <a:r>
              <a:rPr lang="en-US" baseline="0" dirty="0" smtClean="0"/>
              <a:t> law.  </a:t>
            </a:r>
          </a:p>
          <a:p>
            <a:r>
              <a:rPr lang="en-US" baseline="0" dirty="0" smtClean="0"/>
              <a:t>Why doesn’t RF model do as well?  It has all the same features…</a:t>
            </a:r>
          </a:p>
          <a:p>
            <a:r>
              <a:rPr lang="en-US" baseline="0" dirty="0" smtClean="0"/>
              <a:t>What do we learn from physics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32</a:t>
            </a:fld>
            <a:endParaRPr lang="en-US" dirty="0"/>
          </a:p>
        </p:txBody>
      </p:sp>
    </p:spTree>
    <p:extLst>
      <p:ext uri="{BB962C8B-B14F-4D97-AF65-F5344CB8AC3E}">
        <p14:creationId xmlns:p14="http://schemas.microsoft.com/office/powerpoint/2010/main" val="1316177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data is more monotonic, though not</a:t>
            </a:r>
            <a:r>
              <a:rPr lang="en-US" baseline="0" dirty="0" smtClean="0"/>
              <a:t> losing as much information as we might have initially expected.  </a:t>
            </a:r>
          </a:p>
          <a:p>
            <a:r>
              <a:rPr lang="en-US" baseline="0" dirty="0" smtClean="0"/>
              <a:t>For density it looks like we need far more than 12 features to capture say, 0.8 importance, and mean r2 performance tracks this (not getting close to 0.97 as we had before)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33</a:t>
            </a:fld>
            <a:endParaRPr lang="en-US" dirty="0"/>
          </a:p>
        </p:txBody>
      </p:sp>
    </p:spTree>
    <p:extLst>
      <p:ext uri="{BB962C8B-B14F-4D97-AF65-F5344CB8AC3E}">
        <p14:creationId xmlns:p14="http://schemas.microsoft.com/office/powerpoint/2010/main" val="423324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8434" y="6196867"/>
            <a:ext cx="2275566" cy="66113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40195"/>
            <a:ext cx="1973584" cy="717805"/>
          </a:xfrm>
          <a:prstGeom prst="rect">
            <a:avLst/>
          </a:prstGeom>
        </p:spPr>
      </p:pic>
      <p:sp>
        <p:nvSpPr>
          <p:cNvPr id="2" name="Title 1"/>
          <p:cNvSpPr>
            <a:spLocks noGrp="1"/>
          </p:cNvSpPr>
          <p:nvPr>
            <p:ph type="ctrTitle"/>
          </p:nvPr>
        </p:nvSpPr>
        <p:spPr>
          <a:xfrm>
            <a:off x="557213" y="536575"/>
            <a:ext cx="8008937" cy="2246313"/>
          </a:xfrm>
        </p:spPr>
        <p:txBody>
          <a:bodyPr anchor="b" anchorCtr="0">
            <a:noAutofit/>
          </a:bodyPr>
          <a:lstStyle>
            <a:lvl1pPr>
              <a:defRPr sz="4300" b="1">
                <a:solidFill>
                  <a:schemeClr val="tx1"/>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57213" y="3646170"/>
            <a:ext cx="7989887" cy="2187702"/>
          </a:xfrm>
        </p:spPr>
        <p:txBody>
          <a:bodyPr>
            <a:noAutofit/>
          </a:bodyPr>
          <a:lstStyle>
            <a:lvl1pPr marL="0" indent="0" algn="l">
              <a:lnSpc>
                <a:spcPct val="110000"/>
              </a:lnSpc>
              <a:buNone/>
              <a:defRPr sz="1600" b="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smtClean="0"/>
          </a:p>
        </p:txBody>
      </p:sp>
      <p:sp>
        <p:nvSpPr>
          <p:cNvPr id="15" name="Text Placeholder 14"/>
          <p:cNvSpPr>
            <a:spLocks noGrp="1"/>
          </p:cNvSpPr>
          <p:nvPr>
            <p:ph type="body" sz="quarter" idx="11" hasCustomPrompt="1"/>
          </p:nvPr>
        </p:nvSpPr>
        <p:spPr>
          <a:xfrm>
            <a:off x="557213" y="2755011"/>
            <a:ext cx="8008937" cy="635889"/>
          </a:xfrm>
        </p:spPr>
        <p:txBody>
          <a:bodyPr>
            <a:noAutofit/>
          </a:bodyPr>
          <a:lstStyle>
            <a:lvl1pPr>
              <a:lnSpc>
                <a:spcPct val="100000"/>
              </a:lnSpc>
              <a:defRPr sz="4200" b="0">
                <a:solidFill>
                  <a:schemeClr val="tx1"/>
                </a:solidFill>
                <a:latin typeface="Arial" pitchFamily="34" charset="0"/>
                <a:cs typeface="Arial" pitchFamily="34" charset="0"/>
              </a:defRPr>
            </a:lvl1pPr>
          </a:lstStyle>
          <a:p>
            <a:pPr lvl="0"/>
            <a:r>
              <a:rPr lang="en-CA" dirty="0" smtClean="0"/>
              <a:t>Click to edit Master subtitle style</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3500"/>
            <a:ext cx="9158400" cy="6868800"/>
          </a:xfrm>
          <a:prstGeom prst="rect">
            <a:avLst/>
          </a:prstGeom>
        </p:spPr>
      </p:pic>
    </p:spTree>
    <p:extLst>
      <p:ext uri="{BB962C8B-B14F-4D97-AF65-F5344CB8AC3E}">
        <p14:creationId xmlns:p14="http://schemas.microsoft.com/office/powerpoint/2010/main" val="10987518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16" name="Content Placeholder 15"/>
          <p:cNvSpPr>
            <a:spLocks noGrp="1"/>
          </p:cNvSpPr>
          <p:nvPr>
            <p:ph sz="quarter" idx="14"/>
          </p:nvPr>
        </p:nvSpPr>
        <p:spPr>
          <a:xfrm>
            <a:off x="457200" y="1243584"/>
            <a:ext cx="8108950" cy="5065522"/>
          </a:xfrm>
        </p:spPr>
        <p:txBody>
          <a:bodyPr/>
          <a:lstStyle>
            <a:lvl1pPr>
              <a:buClr>
                <a:srgbClr val="981E32"/>
              </a:buClr>
              <a:defRPr/>
            </a:lvl1pPr>
            <a:lvl2pPr>
              <a:buClr>
                <a:srgbClr val="981E32"/>
              </a:buClr>
              <a:buSzPct val="120000"/>
              <a:defRPr/>
            </a:lvl2pPr>
            <a:lvl3pPr>
              <a:buClr>
                <a:srgbClr val="981E32"/>
              </a:buClr>
              <a:buSzPct val="120000"/>
              <a:defRPr b="0"/>
            </a:lvl3pPr>
            <a:lvl4pPr>
              <a:buClr>
                <a:srgbClr val="981E32"/>
              </a:buClr>
              <a:buSzPct val="120000"/>
              <a:defRPr/>
            </a:lvl4pPr>
            <a:lvl5pPr>
              <a:buClr>
                <a:srgbClr val="981E32"/>
              </a:buCl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16" name="Content Placeholder 15"/>
          <p:cNvSpPr>
            <a:spLocks noGrp="1"/>
          </p:cNvSpPr>
          <p:nvPr>
            <p:ph sz="quarter" idx="14"/>
          </p:nvPr>
        </p:nvSpPr>
        <p:spPr>
          <a:xfrm>
            <a:off x="457200" y="1243584"/>
            <a:ext cx="3886200" cy="5065522"/>
          </a:xfrm>
        </p:spPr>
        <p:txBody>
          <a:bodyPr/>
          <a:lstStyle>
            <a:lvl1pPr>
              <a:buClr>
                <a:srgbClr val="981E32"/>
              </a:buClr>
              <a:defRPr/>
            </a:lvl1pPr>
            <a:lvl2pPr>
              <a:buClr>
                <a:srgbClr val="981E32"/>
              </a:buClr>
              <a:buSzPct val="120000"/>
              <a:defRPr/>
            </a:lvl2pPr>
            <a:lvl3pPr>
              <a:buClr>
                <a:srgbClr val="981E32"/>
              </a:buClr>
              <a:buSzPct val="120000"/>
              <a:defRPr/>
            </a:lvl3pPr>
            <a:lvl4pPr>
              <a:buClr>
                <a:srgbClr val="981E32"/>
              </a:buClr>
              <a:buSzPct val="120000"/>
              <a:defRPr/>
            </a:lvl4pPr>
            <a:lvl5pPr>
              <a:buClr>
                <a:srgbClr val="981E32"/>
              </a:buCl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11" name="Content Placeholder 15"/>
          <p:cNvSpPr>
            <a:spLocks noGrp="1"/>
          </p:cNvSpPr>
          <p:nvPr>
            <p:ph sz="quarter" idx="15"/>
          </p:nvPr>
        </p:nvSpPr>
        <p:spPr>
          <a:xfrm>
            <a:off x="4648200" y="1252729"/>
            <a:ext cx="3886200" cy="5065522"/>
          </a:xfrm>
        </p:spPr>
        <p:txBody>
          <a:bodyPr/>
          <a:lstStyle>
            <a:lvl1pPr>
              <a:buClr>
                <a:srgbClr val="981E32"/>
              </a:buClr>
              <a:defRPr/>
            </a:lvl1pPr>
            <a:lvl2pPr>
              <a:buClr>
                <a:srgbClr val="981E32"/>
              </a:buClr>
              <a:buSzPct val="120000"/>
              <a:defRPr/>
            </a:lvl2pPr>
            <a:lvl3pPr>
              <a:buClr>
                <a:srgbClr val="981E32"/>
              </a:buClr>
              <a:buSzPct val="120000"/>
              <a:defRPr/>
            </a:lvl3pPr>
            <a:lvl4pPr>
              <a:buClr>
                <a:srgbClr val="981E32"/>
              </a:buClr>
              <a:buSzPct val="120000"/>
              <a:defRPr/>
            </a:lvl4pPr>
            <a:lvl5pPr>
              <a:buClr>
                <a:srgbClr val="981E32"/>
              </a:buCl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line headlin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5" name="Picture Placeholder 4"/>
          <p:cNvSpPr>
            <a:spLocks noGrp="1"/>
          </p:cNvSpPr>
          <p:nvPr>
            <p:ph type="pic" sz="quarter" idx="15"/>
          </p:nvPr>
        </p:nvSpPr>
        <p:spPr>
          <a:xfrm>
            <a:off x="3646488" y="1252728"/>
            <a:ext cx="2442340" cy="2481072"/>
          </a:xfrm>
        </p:spPr>
        <p:txBody>
          <a:bodyPr/>
          <a:lstStyle/>
          <a:p>
            <a:r>
              <a:rPr lang="en-US" dirty="0" smtClean="0"/>
              <a:t>Click icon to add picture</a:t>
            </a:r>
            <a:endParaRPr lang="en-CA" dirty="0"/>
          </a:p>
        </p:txBody>
      </p:sp>
      <p:sp>
        <p:nvSpPr>
          <p:cNvPr id="11" name="Picture Placeholder 4"/>
          <p:cNvSpPr>
            <a:spLocks noGrp="1"/>
          </p:cNvSpPr>
          <p:nvPr>
            <p:ph type="pic" sz="quarter" idx="16"/>
          </p:nvPr>
        </p:nvSpPr>
        <p:spPr>
          <a:xfrm>
            <a:off x="3646488" y="3886200"/>
            <a:ext cx="2442340" cy="2432050"/>
          </a:xfrm>
        </p:spPr>
        <p:txBody>
          <a:bodyPr/>
          <a:lstStyle/>
          <a:p>
            <a:r>
              <a:rPr lang="en-US" dirty="0" smtClean="0"/>
              <a:t>Click icon to add picture</a:t>
            </a:r>
            <a:endParaRPr lang="en-CA" dirty="0"/>
          </a:p>
        </p:txBody>
      </p:sp>
      <p:sp>
        <p:nvSpPr>
          <p:cNvPr id="13" name="Picture Placeholder 4"/>
          <p:cNvSpPr>
            <a:spLocks noGrp="1"/>
          </p:cNvSpPr>
          <p:nvPr>
            <p:ph type="pic" sz="quarter" idx="17"/>
          </p:nvPr>
        </p:nvSpPr>
        <p:spPr>
          <a:xfrm>
            <a:off x="6242954" y="1243584"/>
            <a:ext cx="2442340" cy="5065522"/>
          </a:xfrm>
        </p:spPr>
        <p:txBody>
          <a:bodyPr/>
          <a:lstStyle/>
          <a:p>
            <a:r>
              <a:rPr lang="en-US" dirty="0" smtClean="0"/>
              <a:t>Click icon to add picture</a:t>
            </a:r>
            <a:endParaRPr lang="en-CA" dirty="0"/>
          </a:p>
        </p:txBody>
      </p:sp>
      <p:sp>
        <p:nvSpPr>
          <p:cNvPr id="3" name="Content Placeholder 2"/>
          <p:cNvSpPr>
            <a:spLocks noGrp="1"/>
          </p:cNvSpPr>
          <p:nvPr>
            <p:ph sz="quarter" idx="18"/>
          </p:nvPr>
        </p:nvSpPr>
        <p:spPr>
          <a:xfrm>
            <a:off x="457200" y="1243584"/>
            <a:ext cx="3013075" cy="5065522"/>
          </a:xfrm>
        </p:spPr>
        <p:txBody>
          <a:bodyPr/>
          <a:lstStyle>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26696461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Chart on righ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5272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 y="934933"/>
            <a:ext cx="8685251" cy="202691"/>
          </a:xfrm>
          <a:prstGeom prst="rect">
            <a:avLst/>
          </a:prstGeom>
        </p:spPr>
      </p:pic>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CA" dirty="0"/>
          </a:p>
        </p:txBody>
      </p:sp>
      <p:sp>
        <p:nvSpPr>
          <p:cNvPr id="3" name="Chart Placeholder 2"/>
          <p:cNvSpPr>
            <a:spLocks noGrp="1"/>
          </p:cNvSpPr>
          <p:nvPr>
            <p:ph type="chart" sz="quarter" idx="15"/>
          </p:nvPr>
        </p:nvSpPr>
        <p:spPr>
          <a:xfrm>
            <a:off x="6007100" y="1243584"/>
            <a:ext cx="2667000" cy="5065522"/>
          </a:xfrm>
        </p:spPr>
        <p:txBody>
          <a:bodyPr/>
          <a:lstStyle/>
          <a:p>
            <a:r>
              <a:rPr lang="en-US" smtClean="0"/>
              <a:t>Click icon to add chart</a:t>
            </a:r>
            <a:endParaRPr lang="en-CA" dirty="0"/>
          </a:p>
        </p:txBody>
      </p:sp>
      <p:sp>
        <p:nvSpPr>
          <p:cNvPr id="5" name="Content Placeholder 4"/>
          <p:cNvSpPr>
            <a:spLocks noGrp="1"/>
          </p:cNvSpPr>
          <p:nvPr>
            <p:ph sz="quarter" idx="16"/>
          </p:nvPr>
        </p:nvSpPr>
        <p:spPr>
          <a:xfrm>
            <a:off x="457200" y="1243584"/>
            <a:ext cx="5484812" cy="5065522"/>
          </a:xfrm>
        </p:spPr>
        <p:txBody>
          <a:bodyPr/>
          <a:lstStyle>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5954724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p:spPr>
        <p:txBody>
          <a:bodyPr lIns="432000"/>
          <a:lstStyle>
            <a:lvl1pPr>
              <a:defRPr b="1" baseline="0">
                <a:solidFill>
                  <a:srgbClr val="FF0000"/>
                </a:solidFill>
              </a:defRPr>
            </a:lvl1pPr>
          </a:lstStyle>
          <a:p>
            <a:r>
              <a:rPr lang="en-CA" dirty="0" smtClean="0"/>
              <a:t/>
            </a:r>
            <a:br>
              <a:rPr lang="en-CA" dirty="0" smtClean="0"/>
            </a:br>
            <a:r>
              <a:rPr lang="en-CA" dirty="0" smtClean="0"/>
              <a:t/>
            </a:r>
            <a:br>
              <a:rPr lang="en-CA" dirty="0" smtClean="0"/>
            </a:br>
            <a:r>
              <a:rPr lang="en-CA" dirty="0" smtClean="0"/>
              <a:t/>
            </a:r>
            <a:br>
              <a:rPr lang="en-CA" dirty="0" smtClean="0"/>
            </a:br>
            <a:r>
              <a:rPr lang="en-CA" dirty="0" smtClean="0"/>
              <a:t/>
            </a:r>
            <a:br>
              <a:rPr lang="en-CA" dirty="0" smtClean="0"/>
            </a:br>
            <a:r>
              <a:rPr lang="en-CA" dirty="0" smtClean="0"/>
              <a:t/>
            </a:r>
            <a:br>
              <a:rPr lang="en-CA" dirty="0" smtClean="0"/>
            </a:br>
            <a:r>
              <a:rPr lang="en-CA" dirty="0" smtClean="0"/>
              <a:t/>
            </a:r>
            <a:br>
              <a:rPr lang="en-CA" dirty="0" smtClean="0"/>
            </a:br>
            <a:r>
              <a:rPr lang="en-CA" dirty="0" smtClean="0"/>
              <a:t>***INSTRUCTIONS ON HOW TO APPLY IMAGE MASKING TO SLIDE LAYOUT***</a:t>
            </a:r>
            <a:br>
              <a:rPr lang="en-CA" dirty="0" smtClean="0"/>
            </a:br>
            <a:r>
              <a:rPr lang="en-CA" dirty="0" smtClean="0"/>
              <a:t>STEP 1: Click icon to insert image</a:t>
            </a:r>
            <a:br>
              <a:rPr lang="en-CA" dirty="0" smtClean="0"/>
            </a:br>
            <a:r>
              <a:rPr lang="en-CA" dirty="0" smtClean="0"/>
              <a:t>STEP 2: Once image is inserted, right-click image, and choose ‘Send to Back’</a:t>
            </a:r>
          </a:p>
        </p:txBody>
      </p:sp>
      <p:sp>
        <p:nvSpPr>
          <p:cNvPr id="4" name="Title 3"/>
          <p:cNvSpPr>
            <a:spLocks noGrp="1"/>
          </p:cNvSpPr>
          <p:nvPr>
            <p:ph type="title"/>
          </p:nvPr>
        </p:nvSpPr>
        <p:spPr/>
        <p:txBody>
          <a:bodyPr/>
          <a:lstStyle/>
          <a:p>
            <a:r>
              <a:rPr lang="en-US" smtClean="0"/>
              <a:t>Click to edit Master title style</a:t>
            </a:r>
            <a:endParaRPr lang="en-CA" dirty="0"/>
          </a:p>
        </p:txBody>
      </p:sp>
    </p:spTree>
    <p:extLst>
      <p:ext uri="{BB962C8B-B14F-4D97-AF65-F5344CB8AC3E}">
        <p14:creationId xmlns:p14="http://schemas.microsoft.com/office/powerpoint/2010/main" val="1276916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1822" y="129091"/>
            <a:ext cx="8103570" cy="753033"/>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43584"/>
            <a:ext cx="8109919" cy="50292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566150" y="6318251"/>
            <a:ext cx="318932" cy="539750"/>
          </a:xfrm>
          <a:prstGeom prst="rect">
            <a:avLst/>
          </a:prstGeom>
        </p:spPr>
        <p:txBody>
          <a:bodyPr vert="horz" lIns="72000" tIns="57600" rIns="72000" bIns="45720" rtlCol="0" anchor="ctr"/>
          <a:lstStyle>
            <a:lvl1pPr algn="l">
              <a:defRPr sz="1100" b="0">
                <a:solidFill>
                  <a:schemeClr val="tx1"/>
                </a:solidFill>
                <a:latin typeface="Arial" pitchFamily="34" charset="0"/>
                <a:cs typeface="Arial" pitchFamily="34" charset="0"/>
              </a:defRPr>
            </a:lvl1pPr>
          </a:lstStyle>
          <a:p>
            <a:fld id="{5BD36294-2849-48A8-8531-5354CF3095D2}" type="slidenum">
              <a:rPr lang="en-US" smtClean="0"/>
              <a:pPr/>
              <a:t>‹#›</a:t>
            </a:fld>
            <a:endParaRPr lang="en-US"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4" r:id="rId3"/>
    <p:sldLayoutId id="2147483671" r:id="rId4"/>
    <p:sldLayoutId id="2147483672" r:id="rId5"/>
    <p:sldLayoutId id="2147483673" r:id="rId6"/>
  </p:sldLayoutIdLst>
  <p:timing>
    <p:tnLst>
      <p:par>
        <p:cTn id="1" dur="indefinite" restart="never" nodeType="tmRoot"/>
      </p:par>
    </p:tnLst>
  </p:timing>
  <p:hf hdr="0" dt="0"/>
  <p:txStyles>
    <p:titleStyle>
      <a:lvl1pPr algn="l" defTabSz="914400" rtl="0" eaLnBrk="1" latinLnBrk="0" hangingPunct="1">
        <a:spcBef>
          <a:spcPct val="0"/>
        </a:spcBef>
        <a:buNone/>
        <a:defRPr sz="2400" b="1" kern="1200">
          <a:solidFill>
            <a:schemeClr val="bg2"/>
          </a:solidFill>
          <a:latin typeface="Arial" pitchFamily="34" charset="0"/>
          <a:ea typeface="+mj-ea"/>
          <a:cs typeface="Arial" pitchFamily="34" charset="0"/>
        </a:defRPr>
      </a:lvl1pPr>
    </p:titleStyle>
    <p:bodyStyle>
      <a:lvl1pPr marL="0" indent="0" algn="l" defTabSz="914400" rtl="0" eaLnBrk="1" latinLnBrk="0" hangingPunct="1">
        <a:lnSpc>
          <a:spcPct val="120000"/>
        </a:lnSpc>
        <a:spcBef>
          <a:spcPts val="0"/>
        </a:spcBef>
        <a:spcAft>
          <a:spcPts val="300"/>
        </a:spcAft>
        <a:buClr>
          <a:schemeClr val="tx1"/>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chemeClr val="bg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chemeClr val="bg2"/>
        </a:buClr>
        <a:buSzPct val="120000"/>
        <a:buFont typeface="Arial" pitchFamily="34" charset="0"/>
        <a:buChar char="-"/>
        <a:defRPr sz="200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chemeClr val="bg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chemeClr val="bg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CA" dirty="0" smtClean="0"/>
              <a:t>Mechanical Property Machine Learning Models</a:t>
            </a:r>
            <a:endParaRPr lang="en-CA" dirty="0"/>
          </a:p>
        </p:txBody>
      </p:sp>
      <p:sp>
        <p:nvSpPr>
          <p:cNvPr id="6" name="Subtitle 5"/>
          <p:cNvSpPr>
            <a:spLocks noGrp="1"/>
          </p:cNvSpPr>
          <p:nvPr>
            <p:ph type="subTitle" idx="1"/>
          </p:nvPr>
        </p:nvSpPr>
        <p:spPr/>
        <p:txBody>
          <a:bodyPr/>
          <a:lstStyle/>
          <a:p>
            <a:r>
              <a:rPr lang="en-CA" dirty="0" smtClean="0"/>
              <a:t>Robert Tang-Kong</a:t>
            </a:r>
            <a:endParaRPr lang="en-CA" dirty="0"/>
          </a:p>
        </p:txBody>
      </p:sp>
      <p:sp>
        <p:nvSpPr>
          <p:cNvPr id="5" name="Text Placeholder 4"/>
          <p:cNvSpPr>
            <a:spLocks noGrp="1"/>
          </p:cNvSpPr>
          <p:nvPr>
            <p:ph type="body" sz="quarter" idx="11"/>
          </p:nvPr>
        </p:nvSpPr>
        <p:spPr/>
        <p:txBody>
          <a:bodyPr/>
          <a:lstStyle/>
          <a:p>
            <a:r>
              <a:rPr lang="en-CA" dirty="0" smtClean="0"/>
              <a:t>Summary of Results</a:t>
            </a:r>
          </a:p>
          <a:p>
            <a:endParaRPr lang="en-CA" dirty="0"/>
          </a:p>
        </p:txBody>
      </p:sp>
      <p:sp>
        <p:nvSpPr>
          <p:cNvPr id="3" name="TextBox 2"/>
          <p:cNvSpPr txBox="1"/>
          <p:nvPr/>
        </p:nvSpPr>
        <p:spPr>
          <a:xfrm>
            <a:off x="3724102" y="665850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03776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10</a:t>
            </a:fld>
            <a:endParaRPr lang="en-US" dirty="0"/>
          </a:p>
        </p:txBody>
      </p:sp>
      <p:sp>
        <p:nvSpPr>
          <p:cNvPr id="3" name="Title 2"/>
          <p:cNvSpPr>
            <a:spLocks noGrp="1"/>
          </p:cNvSpPr>
          <p:nvPr>
            <p:ph type="title"/>
          </p:nvPr>
        </p:nvSpPr>
        <p:spPr/>
        <p:txBody>
          <a:bodyPr/>
          <a:lstStyle/>
          <a:p>
            <a:r>
              <a:rPr lang="en-US" dirty="0" smtClean="0"/>
              <a:t>Features, and what might be learned from them?</a:t>
            </a:r>
            <a:endParaRPr lang="en-US" dirty="0"/>
          </a:p>
        </p:txBody>
      </p:sp>
      <p:sp>
        <p:nvSpPr>
          <p:cNvPr id="8" name="Content Placeholder 7"/>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229058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11</a:t>
            </a:fld>
            <a:endParaRPr lang="en-US" dirty="0"/>
          </a:p>
        </p:txBody>
      </p:sp>
      <p:sp>
        <p:nvSpPr>
          <p:cNvPr id="3" name="Title 2"/>
          <p:cNvSpPr>
            <a:spLocks noGrp="1"/>
          </p:cNvSpPr>
          <p:nvPr>
            <p:ph type="title"/>
          </p:nvPr>
        </p:nvSpPr>
        <p:spPr/>
        <p:txBody>
          <a:bodyPr/>
          <a:lstStyle/>
          <a:p>
            <a:r>
              <a:rPr lang="en-US" dirty="0" smtClean="0"/>
              <a:t>CR with MG model</a:t>
            </a:r>
            <a:endParaRPr lang="en-US" dirty="0"/>
          </a:p>
        </p:txBody>
      </p:sp>
      <p:sp>
        <p:nvSpPr>
          <p:cNvPr id="4" name="Content Placeholder 3"/>
          <p:cNvSpPr>
            <a:spLocks noGrp="1"/>
          </p:cNvSpPr>
          <p:nvPr>
            <p:ph sz="quarter" idx="14"/>
          </p:nvPr>
        </p:nvSpPr>
        <p:spPr/>
        <p:txBody>
          <a:bodyPr/>
          <a:lstStyle/>
          <a:p>
            <a:endParaRPr lang="en-US"/>
          </a:p>
        </p:txBody>
      </p:sp>
      <p:pic>
        <p:nvPicPr>
          <p:cNvPr id="1026" name="Picture 2" descr="C:\Users\Hikaru\Desktop\School\_Stanford\_SLAC\MechPropModels\results\finalFigs\densityCRonMG-v0_Scat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710118"/>
            <a:ext cx="4573587" cy="457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57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12</a:t>
            </a:fld>
            <a:endParaRPr lang="en-US" dirty="0"/>
          </a:p>
        </p:txBody>
      </p:sp>
      <p:sp>
        <p:nvSpPr>
          <p:cNvPr id="3" name="Title 2"/>
          <p:cNvSpPr>
            <a:spLocks noGrp="1"/>
          </p:cNvSpPr>
          <p:nvPr>
            <p:ph type="title"/>
          </p:nvPr>
        </p:nvSpPr>
        <p:spPr/>
        <p:txBody>
          <a:bodyPr/>
          <a:lstStyle/>
          <a:p>
            <a:r>
              <a:rPr lang="en-US" dirty="0" smtClean="0"/>
              <a:t>Figure 3: Performance of ML on predicting density of amorphous glasses </a:t>
            </a:r>
            <a:r>
              <a:rPr lang="en-US" dirty="0" err="1" smtClean="0"/>
              <a:t>vs</a:t>
            </a:r>
            <a:r>
              <a:rPr lang="en-US" dirty="0" smtClean="0"/>
              <a:t> </a:t>
            </a:r>
            <a:r>
              <a:rPr lang="en-US" dirty="0" err="1" smtClean="0"/>
              <a:t>Vegard’s</a:t>
            </a:r>
            <a:r>
              <a:rPr lang="en-US" dirty="0" smtClean="0"/>
              <a:t> Law</a:t>
            </a:r>
            <a:endParaRPr lang="en-US" dirty="0"/>
          </a:p>
        </p:txBody>
      </p:sp>
      <p:sp>
        <p:nvSpPr>
          <p:cNvPr id="4" name="Content Placeholder 3"/>
          <p:cNvSpPr>
            <a:spLocks noGrp="1"/>
          </p:cNvSpPr>
          <p:nvPr>
            <p:ph sz="quarter" idx="14"/>
          </p:nvPr>
        </p:nvSpPr>
        <p:spPr>
          <a:xfrm>
            <a:off x="457200" y="1243584"/>
            <a:ext cx="8108950" cy="1194816"/>
          </a:xfrm>
        </p:spPr>
        <p:txBody>
          <a:bodyPr>
            <a:normAutofit fontScale="32500" lnSpcReduction="20000"/>
          </a:bodyPr>
          <a:lstStyle/>
          <a:p>
            <a:r>
              <a:rPr lang="en-US" dirty="0" smtClean="0"/>
              <a:t>Show efficacy of pre-existing theory?</a:t>
            </a:r>
          </a:p>
          <a:p>
            <a:r>
              <a:rPr lang="en-US" dirty="0" smtClean="0"/>
              <a:t>Why is this so effective?  Acting as essentially hard spheres?  </a:t>
            </a:r>
          </a:p>
          <a:p>
            <a:r>
              <a:rPr lang="en-US" dirty="0" smtClean="0"/>
              <a:t>Seeing a perfect (almost) gradation between close packing structures</a:t>
            </a:r>
          </a:p>
          <a:p>
            <a:r>
              <a:rPr lang="en-US" dirty="0" smtClean="0"/>
              <a:t>Look at the features involved, they are understandably tied to things like radii</a:t>
            </a:r>
          </a:p>
          <a:p>
            <a:r>
              <a:rPr lang="en-US" dirty="0" smtClean="0"/>
              <a:t>Learning where we deviate from the agreed theory is notably more effective</a:t>
            </a:r>
          </a:p>
          <a:p>
            <a:r>
              <a:rPr lang="en-US" dirty="0"/>
              <a:t>	</a:t>
            </a:r>
            <a:r>
              <a:rPr lang="en-US" dirty="0" smtClean="0"/>
              <a:t>Is essentially highly weighting our prior understanding and focusing the model on deviations from it.4</a:t>
            </a:r>
          </a:p>
          <a:p>
            <a:r>
              <a:rPr lang="en-US" dirty="0"/>
              <a:t>	</a:t>
            </a:r>
            <a:r>
              <a:rPr lang="en-US" dirty="0" smtClean="0"/>
              <a:t>Also can reveal what elemental properties are relevant for improvements in learning.</a:t>
            </a:r>
            <a:endParaRPr lang="en-US" dirty="0"/>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62600" y="1203778"/>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Hikaru\Desktop\School\_Stanford\_SLAC\MechPropModels\results\finalFigs\densityMG-v2_Scat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093029"/>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Hikaru\Desktop\School\_Stanford\_SLAC\MechPropModels\results\finalFigs\densityMG-v3_Scat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093029"/>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Hikaru\Desktop\School\_Stanford\_SLAC\MechPropModels\results\finalFigs\densityMG-v0_Scat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203778"/>
            <a:ext cx="2743200" cy="2743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3101424706"/>
              </p:ext>
            </p:extLst>
          </p:nvPr>
        </p:nvGraphicFramePr>
        <p:xfrm>
          <a:off x="-2438400" y="3276600"/>
          <a:ext cx="6096000" cy="11074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0">
                <a:tc>
                  <a:txBody>
                    <a:bodyPr/>
                    <a:lstStyle/>
                    <a:p>
                      <a:r>
                        <a:rPr lang="en-US" dirty="0" smtClean="0"/>
                        <a:t>R</a:t>
                      </a:r>
                      <a:r>
                        <a:rPr lang="en-US" baseline="30000" dirty="0" smtClean="0"/>
                        <a:t>2 </a:t>
                      </a:r>
                      <a:r>
                        <a:rPr lang="en-US" baseline="0" dirty="0" smtClean="0"/>
                        <a:t>Score</a:t>
                      </a:r>
                      <a:endParaRPr lang="en-US" baseline="0" dirty="0"/>
                    </a:p>
                  </a:txBody>
                  <a:tcPr/>
                </a:tc>
                <a:tc>
                  <a:txBody>
                    <a:bodyPr/>
                    <a:lstStyle/>
                    <a:p>
                      <a:r>
                        <a:rPr lang="en-US" dirty="0" smtClean="0"/>
                        <a:t>Gen.</a:t>
                      </a:r>
                      <a:r>
                        <a:rPr lang="en-US" baseline="0" dirty="0" smtClean="0"/>
                        <a:t> 0</a:t>
                      </a:r>
                      <a:endParaRPr lang="en-US" dirty="0"/>
                    </a:p>
                  </a:txBody>
                  <a:tcPr/>
                </a:tc>
                <a:tc>
                  <a:txBody>
                    <a:bodyPr/>
                    <a:lstStyle/>
                    <a:p>
                      <a:r>
                        <a:rPr lang="en-US" dirty="0" smtClean="0"/>
                        <a:t>Gen.</a:t>
                      </a:r>
                      <a:r>
                        <a:rPr lang="en-US" baseline="0" dirty="0" smtClean="0"/>
                        <a:t> 1</a:t>
                      </a:r>
                      <a:endParaRPr lang="en-US" dirty="0"/>
                    </a:p>
                  </a:txBody>
                  <a:tcPr/>
                </a:tc>
                <a:tc>
                  <a:txBody>
                    <a:bodyPr/>
                    <a:lstStyle/>
                    <a:p>
                      <a:r>
                        <a:rPr lang="en-US" dirty="0" smtClean="0"/>
                        <a:t>Gen.</a:t>
                      </a:r>
                      <a:r>
                        <a:rPr lang="en-US" baseline="0" dirty="0" smtClean="0"/>
                        <a:t> 2</a:t>
                      </a:r>
                      <a:endParaRPr lang="en-US" dirty="0"/>
                    </a:p>
                  </a:txBody>
                  <a:tcPr/>
                </a:tc>
                <a:tc>
                  <a:txBody>
                    <a:bodyPr/>
                    <a:lstStyle/>
                    <a:p>
                      <a:r>
                        <a:rPr lang="en-US" dirty="0" smtClean="0"/>
                        <a:t>Gen.</a:t>
                      </a:r>
                      <a:r>
                        <a:rPr lang="en-US" baseline="0" dirty="0" smtClean="0"/>
                        <a:t> 3</a:t>
                      </a:r>
                      <a:endParaRPr lang="en-US" dirty="0"/>
                    </a:p>
                  </a:txBody>
                  <a:tcPr/>
                </a:tc>
              </a:tr>
              <a:tr h="370840">
                <a:tc>
                  <a:txBody>
                    <a:bodyPr/>
                    <a:lstStyle/>
                    <a:p>
                      <a:r>
                        <a:rPr lang="en-US" dirty="0" smtClean="0"/>
                        <a:t>RF</a:t>
                      </a:r>
                      <a:endParaRPr lang="en-US" dirty="0"/>
                    </a:p>
                  </a:txBody>
                  <a:tcPr/>
                </a:tc>
                <a:tc>
                  <a:txBody>
                    <a:bodyPr/>
                    <a:lstStyle/>
                    <a:p>
                      <a:r>
                        <a:rPr lang="en-US" dirty="0" smtClean="0"/>
                        <a:t>0.841</a:t>
                      </a:r>
                      <a:endParaRPr lang="en-US" dirty="0"/>
                    </a:p>
                  </a:txBody>
                  <a:tcPr/>
                </a:tc>
                <a:tc>
                  <a:txBody>
                    <a:bodyPr/>
                    <a:lstStyle/>
                    <a:p>
                      <a:r>
                        <a:rPr lang="en-US" dirty="0" smtClean="0"/>
                        <a:t>0.934</a:t>
                      </a:r>
                      <a:endParaRPr lang="en-US" dirty="0"/>
                    </a:p>
                  </a:txBody>
                  <a:tcPr/>
                </a:tc>
                <a:tc>
                  <a:txBody>
                    <a:bodyPr/>
                    <a:lstStyle/>
                    <a:p>
                      <a:r>
                        <a:rPr lang="en-US" dirty="0" smtClean="0"/>
                        <a:t>0.937</a:t>
                      </a:r>
                      <a:endParaRPr lang="en-US" dirty="0"/>
                    </a:p>
                  </a:txBody>
                  <a:tcPr/>
                </a:tc>
                <a:tc>
                  <a:txBody>
                    <a:bodyPr/>
                    <a:lstStyle/>
                    <a:p>
                      <a:r>
                        <a:rPr lang="en-US" dirty="0" smtClean="0"/>
                        <a:t>0.974</a:t>
                      </a:r>
                      <a:endParaRPr lang="en-US" dirty="0"/>
                    </a:p>
                  </a:txBody>
                  <a:tcPr/>
                </a:tc>
              </a:tr>
              <a:tr h="370840">
                <a:tc>
                  <a:txBody>
                    <a:bodyPr/>
                    <a:lstStyle/>
                    <a:p>
                      <a:r>
                        <a:rPr lang="en-US" dirty="0" err="1" smtClean="0"/>
                        <a:t>Vegard’s</a:t>
                      </a:r>
                      <a:endParaRPr lang="en-US" dirty="0"/>
                    </a:p>
                  </a:txBody>
                  <a:tcPr/>
                </a:tc>
                <a:tc>
                  <a:txBody>
                    <a:bodyPr/>
                    <a:lstStyle/>
                    <a:p>
                      <a:r>
                        <a:rPr lang="en-US" dirty="0" smtClean="0"/>
                        <a:t>0.861</a:t>
                      </a:r>
                      <a:endParaRPr lang="en-US" dirty="0"/>
                    </a:p>
                  </a:txBody>
                  <a:tcPr/>
                </a:tc>
                <a:tc>
                  <a:txBody>
                    <a:bodyPr/>
                    <a:lstStyle/>
                    <a:p>
                      <a:r>
                        <a:rPr lang="en-US" dirty="0" smtClean="0"/>
                        <a:t>0.930</a:t>
                      </a:r>
                      <a:endParaRPr lang="en-US" dirty="0"/>
                    </a:p>
                  </a:txBody>
                  <a:tcPr/>
                </a:tc>
                <a:tc>
                  <a:txBody>
                    <a:bodyPr/>
                    <a:lstStyle/>
                    <a:p>
                      <a:r>
                        <a:rPr lang="en-US" dirty="0" smtClean="0"/>
                        <a:t>0.930</a:t>
                      </a:r>
                      <a:endParaRPr lang="en-US" dirty="0"/>
                    </a:p>
                  </a:txBody>
                  <a:tcPr/>
                </a:tc>
                <a:tc>
                  <a:txBody>
                    <a:bodyPr/>
                    <a:lstStyle/>
                    <a:p>
                      <a:r>
                        <a:rPr lang="en-US" dirty="0" smtClean="0"/>
                        <a:t>0.930</a:t>
                      </a:r>
                      <a:endParaRPr lang="en-US" dirty="0"/>
                    </a:p>
                  </a:txBody>
                  <a:tcPr/>
                </a:tc>
              </a:tr>
            </a:tbl>
          </a:graphicData>
        </a:graphic>
      </p:graphicFrame>
    </p:spTree>
    <p:extLst>
      <p:ext uri="{BB962C8B-B14F-4D97-AF65-F5344CB8AC3E}">
        <p14:creationId xmlns:p14="http://schemas.microsoft.com/office/powerpoint/2010/main" val="2465024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13</a:t>
            </a:fld>
            <a:endParaRPr lang="en-US" dirty="0"/>
          </a:p>
        </p:txBody>
      </p:sp>
      <p:sp>
        <p:nvSpPr>
          <p:cNvPr id="3" name="Title 2"/>
          <p:cNvSpPr>
            <a:spLocks noGrp="1"/>
          </p:cNvSpPr>
          <p:nvPr>
            <p:ph type="title"/>
          </p:nvPr>
        </p:nvSpPr>
        <p:spPr/>
        <p:txBody>
          <a:bodyPr/>
          <a:lstStyle/>
          <a:p>
            <a:r>
              <a:rPr lang="en-US" dirty="0" smtClean="0"/>
              <a:t>Figure 4: Performance of density predictions on MP dataset??</a:t>
            </a:r>
            <a:endParaRPr lang="en-US" dirty="0"/>
          </a:p>
        </p:txBody>
      </p:sp>
      <p:sp>
        <p:nvSpPr>
          <p:cNvPr id="10" name="TextBox 9"/>
          <p:cNvSpPr txBox="1"/>
          <p:nvPr/>
        </p:nvSpPr>
        <p:spPr>
          <a:xfrm>
            <a:off x="166746" y="990600"/>
            <a:ext cx="8692178" cy="923330"/>
          </a:xfrm>
          <a:prstGeom prst="rect">
            <a:avLst/>
          </a:prstGeom>
          <a:noFill/>
        </p:spPr>
        <p:txBody>
          <a:bodyPr wrap="square" rtlCol="0">
            <a:spAutoFit/>
          </a:bodyPr>
          <a:lstStyle/>
          <a:p>
            <a:r>
              <a:rPr lang="en-US" dirty="0" smtClean="0"/>
              <a:t>All Materials Project Data</a:t>
            </a:r>
          </a:p>
          <a:p>
            <a:r>
              <a:rPr lang="en-US" dirty="0" smtClean="0"/>
              <a:t>(Trained on amorphous data) (</a:t>
            </a:r>
            <a:r>
              <a:rPr lang="en-US" dirty="0" err="1" smtClean="0"/>
              <a:t>Vegards</a:t>
            </a:r>
            <a:r>
              <a:rPr lang="en-US" dirty="0" smtClean="0"/>
              <a:t> law prediction) (Trained on MAPI data) </a:t>
            </a:r>
          </a:p>
          <a:p>
            <a:r>
              <a:rPr lang="en-US" dirty="0" smtClean="0"/>
              <a:t>(Prediction of deviation from </a:t>
            </a:r>
            <a:r>
              <a:rPr lang="en-US" dirty="0" err="1" smtClean="0"/>
              <a:t>Vegards</a:t>
            </a:r>
            <a:r>
              <a:rPr lang="en-US" dirty="0" smtClean="0"/>
              <a:t>) (Prediction using deviation) </a:t>
            </a:r>
            <a:endParaRPr lang="en-US" dirty="0"/>
          </a:p>
        </p:txBody>
      </p:sp>
      <p:pic>
        <p:nvPicPr>
          <p:cNvPr id="2050" name="Picture 2" descr="C:\Users\Hikaru\Desktop\School\_Stanford\_SLAC\MechPropModels\results\finalFigs\densityCR-v2_Scat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365" y="449580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Hikaru\Desktop\School\_Stanford\_SLAC\MechPropModels\results\finalFigs\densityCR-v3_Scat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5314" y="449580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Hikaru\Desktop\School\_Stanford\_SLAC\MechPropModels\results\finalFigs\densityCR-v0_Scat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4079" y="129540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379028" y="1295400"/>
            <a:ext cx="2743200" cy="2743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3564292007"/>
              </p:ext>
            </p:extLst>
          </p:nvPr>
        </p:nvGraphicFramePr>
        <p:xfrm>
          <a:off x="-1828800" y="3464560"/>
          <a:ext cx="6096000" cy="11074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0">
                <a:tc>
                  <a:txBody>
                    <a:bodyPr/>
                    <a:lstStyle/>
                    <a:p>
                      <a:r>
                        <a:rPr lang="en-US" dirty="0" smtClean="0"/>
                        <a:t>R</a:t>
                      </a:r>
                      <a:r>
                        <a:rPr lang="en-US" baseline="30000" dirty="0" smtClean="0"/>
                        <a:t>2 </a:t>
                      </a:r>
                      <a:r>
                        <a:rPr lang="en-US" baseline="0" dirty="0" smtClean="0"/>
                        <a:t>Score</a:t>
                      </a:r>
                      <a:endParaRPr lang="en-US" baseline="0" dirty="0"/>
                    </a:p>
                  </a:txBody>
                  <a:tcPr/>
                </a:tc>
                <a:tc>
                  <a:txBody>
                    <a:bodyPr/>
                    <a:lstStyle/>
                    <a:p>
                      <a:r>
                        <a:rPr lang="en-US" dirty="0" smtClean="0"/>
                        <a:t>Gen.</a:t>
                      </a:r>
                      <a:r>
                        <a:rPr lang="en-US" baseline="0" dirty="0" smtClean="0"/>
                        <a:t> 0</a:t>
                      </a:r>
                      <a:endParaRPr lang="en-US" dirty="0"/>
                    </a:p>
                  </a:txBody>
                  <a:tcPr/>
                </a:tc>
                <a:tc>
                  <a:txBody>
                    <a:bodyPr/>
                    <a:lstStyle/>
                    <a:p>
                      <a:r>
                        <a:rPr lang="en-US" dirty="0" smtClean="0"/>
                        <a:t>Gen.</a:t>
                      </a:r>
                      <a:r>
                        <a:rPr lang="en-US" baseline="0" dirty="0" smtClean="0"/>
                        <a:t> 1</a:t>
                      </a:r>
                      <a:endParaRPr lang="en-US" dirty="0"/>
                    </a:p>
                  </a:txBody>
                  <a:tcPr/>
                </a:tc>
                <a:tc>
                  <a:txBody>
                    <a:bodyPr/>
                    <a:lstStyle/>
                    <a:p>
                      <a:r>
                        <a:rPr lang="en-US" dirty="0" smtClean="0"/>
                        <a:t>Gen.</a:t>
                      </a:r>
                      <a:r>
                        <a:rPr lang="en-US" baseline="0" dirty="0" smtClean="0"/>
                        <a:t> 2</a:t>
                      </a:r>
                      <a:endParaRPr lang="en-US" dirty="0"/>
                    </a:p>
                  </a:txBody>
                  <a:tcPr/>
                </a:tc>
                <a:tc>
                  <a:txBody>
                    <a:bodyPr/>
                    <a:lstStyle/>
                    <a:p>
                      <a:r>
                        <a:rPr lang="en-US" dirty="0" smtClean="0"/>
                        <a:t>Gen.</a:t>
                      </a:r>
                      <a:r>
                        <a:rPr lang="en-US" baseline="0" dirty="0" smtClean="0"/>
                        <a:t> 3</a:t>
                      </a:r>
                      <a:endParaRPr lang="en-US" dirty="0"/>
                    </a:p>
                  </a:txBody>
                  <a:tcPr/>
                </a:tc>
              </a:tr>
              <a:tr h="370840">
                <a:tc>
                  <a:txBody>
                    <a:bodyPr/>
                    <a:lstStyle/>
                    <a:p>
                      <a:r>
                        <a:rPr lang="en-US" dirty="0" smtClean="0"/>
                        <a:t>RF</a:t>
                      </a:r>
                      <a:endParaRPr lang="en-US" dirty="0"/>
                    </a:p>
                  </a:txBody>
                  <a:tcPr/>
                </a:tc>
                <a:tc>
                  <a:txBody>
                    <a:bodyPr/>
                    <a:lstStyle/>
                    <a:p>
                      <a:r>
                        <a:rPr lang="en-US" dirty="0" smtClean="0"/>
                        <a:t>0.875</a:t>
                      </a:r>
                      <a:endParaRPr lang="en-US" dirty="0"/>
                    </a:p>
                  </a:txBody>
                  <a:tcPr/>
                </a:tc>
                <a:tc>
                  <a:txBody>
                    <a:bodyPr/>
                    <a:lstStyle/>
                    <a:p>
                      <a:r>
                        <a:rPr lang="en-US" dirty="0" smtClean="0"/>
                        <a:t>0.916</a:t>
                      </a:r>
                      <a:endParaRPr lang="en-US" dirty="0"/>
                    </a:p>
                  </a:txBody>
                  <a:tcPr/>
                </a:tc>
                <a:tc>
                  <a:txBody>
                    <a:bodyPr/>
                    <a:lstStyle/>
                    <a:p>
                      <a:r>
                        <a:rPr lang="en-US" dirty="0" smtClean="0"/>
                        <a:t>0.925</a:t>
                      </a:r>
                      <a:endParaRPr lang="en-US" dirty="0"/>
                    </a:p>
                  </a:txBody>
                  <a:tcPr/>
                </a:tc>
                <a:tc>
                  <a:txBody>
                    <a:bodyPr/>
                    <a:lstStyle/>
                    <a:p>
                      <a:r>
                        <a:rPr lang="en-US" dirty="0" smtClean="0"/>
                        <a:t>0.970</a:t>
                      </a:r>
                      <a:endParaRPr lang="en-US" dirty="0"/>
                    </a:p>
                  </a:txBody>
                  <a:tcPr/>
                </a:tc>
              </a:tr>
              <a:tr h="370840">
                <a:tc>
                  <a:txBody>
                    <a:bodyPr/>
                    <a:lstStyle/>
                    <a:p>
                      <a:r>
                        <a:rPr lang="en-US" dirty="0" err="1" smtClean="0"/>
                        <a:t>Vegard’s</a:t>
                      </a:r>
                      <a:endParaRPr lang="en-US" dirty="0"/>
                    </a:p>
                  </a:txBody>
                  <a:tcPr/>
                </a:tc>
                <a:tc>
                  <a:txBody>
                    <a:bodyPr/>
                    <a:lstStyle/>
                    <a:p>
                      <a:r>
                        <a:rPr lang="en-US" dirty="0" smtClean="0"/>
                        <a:t>0.792</a:t>
                      </a:r>
                      <a:endParaRPr lang="en-US" dirty="0"/>
                    </a:p>
                  </a:txBody>
                  <a:tcPr/>
                </a:tc>
                <a:tc>
                  <a:txBody>
                    <a:bodyPr/>
                    <a:lstStyle/>
                    <a:p>
                      <a:r>
                        <a:rPr lang="en-US" dirty="0" smtClean="0"/>
                        <a:t>0.848</a:t>
                      </a:r>
                      <a:endParaRPr lang="en-US" dirty="0"/>
                    </a:p>
                  </a:txBody>
                  <a:tcPr/>
                </a:tc>
                <a:tc>
                  <a:txBody>
                    <a:bodyPr/>
                    <a:lstStyle/>
                    <a:p>
                      <a:r>
                        <a:rPr lang="en-US" dirty="0" smtClean="0"/>
                        <a:t>0.848</a:t>
                      </a:r>
                      <a:endParaRPr lang="en-US" dirty="0"/>
                    </a:p>
                  </a:txBody>
                  <a:tcPr/>
                </a:tc>
                <a:tc>
                  <a:txBody>
                    <a:bodyPr/>
                    <a:lstStyle/>
                    <a:p>
                      <a:r>
                        <a:rPr lang="en-US" dirty="0" smtClean="0"/>
                        <a:t>0.848</a:t>
                      </a:r>
                      <a:endParaRPr lang="en-US" dirty="0"/>
                    </a:p>
                  </a:txBody>
                  <a:tcPr/>
                </a:tc>
              </a:tr>
            </a:tbl>
          </a:graphicData>
        </a:graphic>
      </p:graphicFrame>
    </p:spTree>
    <p:extLst>
      <p:ext uri="{BB962C8B-B14F-4D97-AF65-F5344CB8AC3E}">
        <p14:creationId xmlns:p14="http://schemas.microsoft.com/office/powerpoint/2010/main" val="3194304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14</a:t>
            </a:fld>
            <a:endParaRPr lang="en-US" dirty="0"/>
          </a:p>
        </p:txBody>
      </p:sp>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4"/>
          </p:nvPr>
        </p:nvSpPr>
        <p:spPr/>
        <p:txBody>
          <a:bodyPr/>
          <a:lstStyle/>
          <a:p>
            <a:endParaRPr lang="en-US"/>
          </a:p>
        </p:txBody>
      </p:sp>
      <p:pic>
        <p:nvPicPr>
          <p:cNvPr id="1026" name="Picture 2" descr="C:\Users\Hikaru\Desktop\School\_Stanford\_SLAC\MechPropModels\results\finalFigs\densityCR-v0_Vegards_Error_h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9" y="1523999"/>
            <a:ext cx="457200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ikaru\Desktop\School\_Stanford\_SLAC\MechPropModels\results\finalFigs\densityCR-v0_Vegards_Err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1524000"/>
            <a:ext cx="457200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270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824913" y="6318250"/>
            <a:ext cx="319087" cy="539750"/>
          </a:xfrm>
        </p:spPr>
        <p:txBody>
          <a:bodyPr/>
          <a:lstStyle/>
          <a:p>
            <a:fld id="{5BD36294-2849-48A8-8531-5354CF3095D2}" type="slidenum">
              <a:rPr lang="en-US" smtClean="0"/>
              <a:pPr/>
              <a:t>15</a:t>
            </a:fld>
            <a:endParaRPr lang="en-US" dirty="0"/>
          </a:p>
        </p:txBody>
      </p:sp>
    </p:spTree>
    <p:extLst>
      <p:ext uri="{BB962C8B-B14F-4D97-AF65-F5344CB8AC3E}">
        <p14:creationId xmlns:p14="http://schemas.microsoft.com/office/powerpoint/2010/main" val="1461552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5BD36294-2849-48A8-8531-5354CF3095D2}" type="slidenum">
              <a:rPr lang="en-US" smtClean="0"/>
              <a:pPr/>
              <a:t>16</a:t>
            </a:fld>
            <a:endParaRPr lang="en-US" dirty="0"/>
          </a:p>
        </p:txBody>
      </p:sp>
      <p:sp>
        <p:nvSpPr>
          <p:cNvPr id="29" name="Title 28"/>
          <p:cNvSpPr>
            <a:spLocks noGrp="1"/>
          </p:cNvSpPr>
          <p:nvPr>
            <p:ph type="title"/>
          </p:nvPr>
        </p:nvSpPr>
        <p:spPr/>
        <p:txBody>
          <a:bodyPr/>
          <a:lstStyle/>
          <a:p>
            <a:r>
              <a:rPr lang="en-CA" dirty="0" smtClean="0"/>
              <a:t>Initial models, density</a:t>
            </a:r>
            <a:endParaRPr lang="en-CA" dirty="0"/>
          </a:p>
        </p:txBody>
      </p:sp>
      <p:sp>
        <p:nvSpPr>
          <p:cNvPr id="30" name="Content Placeholder 29"/>
          <p:cNvSpPr>
            <a:spLocks noGrp="1"/>
          </p:cNvSpPr>
          <p:nvPr>
            <p:ph sz="quarter" idx="14"/>
          </p:nvPr>
        </p:nvSpPr>
        <p:spPr>
          <a:xfrm>
            <a:off x="457200" y="1243584"/>
            <a:ext cx="8108950" cy="2008449"/>
          </a:xfrm>
        </p:spPr>
        <p:txBody>
          <a:bodyPr>
            <a:normAutofit fontScale="92500" lnSpcReduction="20000"/>
          </a:bodyPr>
          <a:lstStyle/>
          <a:p>
            <a:r>
              <a:rPr lang="en-US" dirty="0" smtClean="0"/>
              <a:t>Use density data as initial judge of model efficacy</a:t>
            </a:r>
          </a:p>
          <a:p>
            <a:pPr lvl="1"/>
            <a:r>
              <a:rPr lang="en-CA" dirty="0" smtClean="0"/>
              <a:t>Random Forest, 12 feat/estimator</a:t>
            </a:r>
          </a:p>
          <a:p>
            <a:pPr lvl="1"/>
            <a:r>
              <a:rPr lang="en-CA" dirty="0" smtClean="0"/>
              <a:t>Standard magpie features</a:t>
            </a:r>
          </a:p>
          <a:p>
            <a:pPr lvl="1"/>
            <a:r>
              <a:rPr lang="en-CA" dirty="0" smtClean="0"/>
              <a:t>Removing single elements and problem compositions</a:t>
            </a:r>
          </a:p>
          <a:p>
            <a:pPr marL="0" lvl="1" indent="0">
              <a:buNone/>
            </a:pPr>
            <a:r>
              <a:rPr lang="en-CA" b="1" dirty="0" smtClean="0"/>
              <a:t>Thoughts</a:t>
            </a:r>
          </a:p>
          <a:p>
            <a:pPr lvl="1"/>
            <a:r>
              <a:rPr lang="en-CA" dirty="0" smtClean="0"/>
              <a:t>Model not generalizing well, but good accuracy</a:t>
            </a:r>
          </a:p>
          <a:p>
            <a:pPr lvl="1"/>
            <a:endParaRPr lang="en-CA" dirty="0" smtClean="0"/>
          </a:p>
          <a:p>
            <a:pPr lvl="1"/>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252033"/>
            <a:ext cx="4953000" cy="3302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9550" y="3252033"/>
            <a:ext cx="3276600" cy="3276600"/>
          </a:xfrm>
          <a:prstGeom prst="rect">
            <a:avLst/>
          </a:prstGeom>
        </p:spPr>
      </p:pic>
    </p:spTree>
    <p:extLst>
      <p:ext uri="{BB962C8B-B14F-4D97-AF65-F5344CB8AC3E}">
        <p14:creationId xmlns:p14="http://schemas.microsoft.com/office/powerpoint/2010/main" val="3641245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17</a:t>
            </a:fld>
            <a:endParaRPr lang="en-US" dirty="0"/>
          </a:p>
        </p:txBody>
      </p:sp>
      <p:sp>
        <p:nvSpPr>
          <p:cNvPr id="3" name="Title 2"/>
          <p:cNvSpPr>
            <a:spLocks noGrp="1"/>
          </p:cNvSpPr>
          <p:nvPr>
            <p:ph type="title"/>
          </p:nvPr>
        </p:nvSpPr>
        <p:spPr/>
        <p:txBody>
          <a:bodyPr/>
          <a:lstStyle/>
          <a:p>
            <a:r>
              <a:rPr lang="en-US" dirty="0" smtClean="0"/>
              <a:t>Initial models, density: </a:t>
            </a:r>
            <a:r>
              <a:rPr lang="en-US" dirty="0" err="1" smtClean="0"/>
              <a:t>Vegard’s</a:t>
            </a:r>
            <a:r>
              <a:rPr lang="en-US" dirty="0" smtClean="0"/>
              <a:t> law</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570958" y="2284958"/>
            <a:ext cx="4573042" cy="457304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 y="2284958"/>
            <a:ext cx="4573042" cy="4573042"/>
          </a:xfrm>
          <a:prstGeom prst="rect">
            <a:avLst/>
          </a:prstGeom>
        </p:spPr>
      </p:pic>
      <p:sp>
        <p:nvSpPr>
          <p:cNvPr id="4" name="TextBox 3"/>
          <p:cNvSpPr txBox="1"/>
          <p:nvPr/>
        </p:nvSpPr>
        <p:spPr>
          <a:xfrm>
            <a:off x="5791200" y="2475406"/>
            <a:ext cx="2362200" cy="369332"/>
          </a:xfrm>
          <a:prstGeom prst="rect">
            <a:avLst/>
          </a:prstGeom>
          <a:noFill/>
        </p:spPr>
        <p:txBody>
          <a:bodyPr wrap="square" rtlCol="0">
            <a:spAutoFit/>
          </a:bodyPr>
          <a:lstStyle/>
          <a:p>
            <a:r>
              <a:rPr lang="en-US" dirty="0" err="1" smtClean="0"/>
              <a:t>Vegard’s</a:t>
            </a:r>
            <a:r>
              <a:rPr lang="en-US" dirty="0" smtClean="0"/>
              <a:t> law</a:t>
            </a:r>
            <a:endParaRPr lang="en-US" dirty="0"/>
          </a:p>
        </p:txBody>
      </p:sp>
      <p:sp>
        <p:nvSpPr>
          <p:cNvPr id="7" name="Content Placeholder 29"/>
          <p:cNvSpPr txBox="1">
            <a:spLocks/>
          </p:cNvSpPr>
          <p:nvPr/>
        </p:nvSpPr>
        <p:spPr>
          <a:xfrm>
            <a:off x="457200" y="1243584"/>
            <a:ext cx="8108950" cy="2008449"/>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We don’t beat the rule of mixtures quite yet…</a:t>
            </a:r>
          </a:p>
          <a:p>
            <a:pPr lvl="1"/>
            <a:endParaRPr lang="en-CA" dirty="0" smtClean="0"/>
          </a:p>
          <a:p>
            <a:pPr lvl="1"/>
            <a:endParaRPr lang="en-US" dirty="0"/>
          </a:p>
        </p:txBody>
      </p:sp>
    </p:spTree>
    <p:extLst>
      <p:ext uri="{BB962C8B-B14F-4D97-AF65-F5344CB8AC3E}">
        <p14:creationId xmlns:p14="http://schemas.microsoft.com/office/powerpoint/2010/main" val="2357010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18</a:t>
            </a:fld>
            <a:endParaRPr lang="en-US" dirty="0"/>
          </a:p>
        </p:txBody>
      </p:sp>
      <p:sp>
        <p:nvSpPr>
          <p:cNvPr id="3" name="Title 2"/>
          <p:cNvSpPr>
            <a:spLocks noGrp="1"/>
          </p:cNvSpPr>
          <p:nvPr>
            <p:ph type="title"/>
          </p:nvPr>
        </p:nvSpPr>
        <p:spPr>
          <a:xfrm>
            <a:off x="457200" y="129091"/>
            <a:ext cx="7315200" cy="753033"/>
          </a:xfrm>
        </p:spPr>
        <p:txBody>
          <a:bodyPr/>
          <a:lstStyle/>
          <a:p>
            <a:r>
              <a:rPr lang="en-US" dirty="0" smtClean="0"/>
              <a:t>Feature Exploration: Density</a:t>
            </a:r>
            <a:endParaRPr lang="en-US" dirty="0"/>
          </a:p>
        </p:txBody>
      </p:sp>
      <p:pic>
        <p:nvPicPr>
          <p:cNvPr id="7" name="Content Placeholder 6"/>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7924800" y="0"/>
            <a:ext cx="1219200" cy="10897790"/>
          </a:xfrm>
        </p:spPr>
      </p:pic>
      <p:sp>
        <p:nvSpPr>
          <p:cNvPr id="8" name="Content Placeholder 29"/>
          <p:cNvSpPr txBox="1">
            <a:spLocks/>
          </p:cNvSpPr>
          <p:nvPr/>
        </p:nvSpPr>
        <p:spPr>
          <a:xfrm>
            <a:off x="4976429" y="4847659"/>
            <a:ext cx="2927350" cy="2008449"/>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00B050"/>
                </a:solidFill>
              </a:rPr>
              <a:t>Green </a:t>
            </a:r>
            <a:r>
              <a:rPr lang="en-US" dirty="0" smtClean="0">
                <a:solidFill>
                  <a:srgbClr val="00B050"/>
                </a:solidFill>
                <a:sym typeface="Wingdings" pitchFamily="2" charset="2"/>
              </a:rPr>
              <a:t> mode</a:t>
            </a:r>
          </a:p>
          <a:p>
            <a:r>
              <a:rPr lang="en-US" dirty="0" smtClean="0">
                <a:solidFill>
                  <a:srgbClr val="FFC000"/>
                </a:solidFill>
                <a:sym typeface="Wingdings" pitchFamily="2" charset="2"/>
              </a:rPr>
              <a:t>Yellow  Mean</a:t>
            </a:r>
          </a:p>
          <a:p>
            <a:r>
              <a:rPr lang="en-US" dirty="0" smtClean="0">
                <a:solidFill>
                  <a:srgbClr val="7030A0"/>
                </a:solidFill>
                <a:sym typeface="Wingdings" pitchFamily="2" charset="2"/>
              </a:rPr>
              <a:t>Purple  Minimum</a:t>
            </a:r>
          </a:p>
          <a:p>
            <a:r>
              <a:rPr lang="en-US" dirty="0" smtClean="0">
                <a:solidFill>
                  <a:srgbClr val="FF0000"/>
                </a:solidFill>
                <a:sym typeface="Wingdings" pitchFamily="2" charset="2"/>
              </a:rPr>
              <a:t>Red  Maximum</a:t>
            </a:r>
            <a:endParaRPr lang="en-US" dirty="0">
              <a:solidFill>
                <a:srgbClr val="FF0000"/>
              </a:solidFill>
            </a:endParaRPr>
          </a:p>
        </p:txBody>
      </p:sp>
      <p:sp>
        <p:nvSpPr>
          <p:cNvPr id="9" name="Content Placeholder 29"/>
          <p:cNvSpPr txBox="1">
            <a:spLocks/>
          </p:cNvSpPr>
          <p:nvPr/>
        </p:nvSpPr>
        <p:spPr>
          <a:xfrm>
            <a:off x="152400" y="1243583"/>
            <a:ext cx="7620000" cy="2693489"/>
          </a:xfrm>
          <a:prstGeom prst="rect">
            <a:avLst/>
          </a:prstGeom>
        </p:spPr>
        <p:txBody>
          <a:bodyPr vert="horz" lIns="0" tIns="0" rIns="0" bIns="0" rtlCol="0">
            <a:normAutofit fontScale="92500" lnSpcReduction="10000"/>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Looking at density model features, ordered by importance</a:t>
            </a:r>
          </a:p>
          <a:p>
            <a:pPr lvl="1"/>
            <a:r>
              <a:rPr lang="en-CA" dirty="0" smtClean="0"/>
              <a:t>Mode, mean trend to the top, while min/max seem less important </a:t>
            </a:r>
            <a:r>
              <a:rPr lang="en-CA" dirty="0" smtClean="0">
                <a:sym typeface="Wingdings" pitchFamily="2" charset="2"/>
              </a:rPr>
              <a:t> </a:t>
            </a:r>
            <a:r>
              <a:rPr lang="en-CA" dirty="0" smtClean="0"/>
              <a:t>Could justifiably leave out min/max</a:t>
            </a:r>
          </a:p>
          <a:p>
            <a:pPr lvl="1"/>
            <a:r>
              <a:rPr lang="en-CA" dirty="0" smtClean="0"/>
              <a:t>Near top, both mode and mean of same property appear together </a:t>
            </a:r>
            <a:r>
              <a:rPr lang="en-CA" dirty="0" smtClean="0">
                <a:sym typeface="Wingdings" pitchFamily="2" charset="2"/>
              </a:rPr>
              <a:t> may only need to choose one of mode/mean</a:t>
            </a:r>
          </a:p>
          <a:p>
            <a:r>
              <a:rPr lang="en-CA" dirty="0" smtClean="0">
                <a:sym typeface="Wingdings" pitchFamily="2" charset="2"/>
              </a:rPr>
              <a:t>These all come from </a:t>
            </a:r>
            <a:r>
              <a:rPr lang="en-CA" dirty="0" err="1" smtClean="0">
                <a:sym typeface="Wingdings" pitchFamily="2" charset="2"/>
              </a:rPr>
              <a:t>cf.Stoichiometry</a:t>
            </a:r>
            <a:r>
              <a:rPr lang="en-CA" dirty="0" smtClean="0">
                <a:sym typeface="Wingdings" pitchFamily="2" charset="2"/>
              </a:rPr>
              <a:t>(), which supplies 130 features…. Could cut down significantly</a:t>
            </a:r>
            <a:endParaRPr lang="en-CA" dirty="0" smtClean="0"/>
          </a:p>
          <a:p>
            <a:pPr lvl="1"/>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937072"/>
            <a:ext cx="2743200" cy="2749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453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19</a:t>
            </a:fld>
            <a:endParaRPr lang="en-US" dirty="0"/>
          </a:p>
        </p:txBody>
      </p:sp>
      <p:sp>
        <p:nvSpPr>
          <p:cNvPr id="3" name="Title 2"/>
          <p:cNvSpPr>
            <a:spLocks noGrp="1"/>
          </p:cNvSpPr>
          <p:nvPr>
            <p:ph type="title"/>
          </p:nvPr>
        </p:nvSpPr>
        <p:spPr/>
        <p:txBody>
          <a:bodyPr/>
          <a:lstStyle/>
          <a:p>
            <a:r>
              <a:rPr lang="en-US" dirty="0" smtClean="0"/>
              <a:t>Fitting model with reduced feature set</a:t>
            </a:r>
            <a:endParaRPr lang="en-US" dirty="0"/>
          </a:p>
        </p:txBody>
      </p:sp>
      <p:sp>
        <p:nvSpPr>
          <p:cNvPr id="5" name="Content Placeholder 29"/>
          <p:cNvSpPr txBox="1">
            <a:spLocks/>
          </p:cNvSpPr>
          <p:nvPr/>
        </p:nvSpPr>
        <p:spPr>
          <a:xfrm>
            <a:off x="446566" y="1243584"/>
            <a:ext cx="7325833" cy="1346744"/>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Use only mean </a:t>
            </a:r>
            <a:r>
              <a:rPr lang="en-US" dirty="0" err="1" smtClean="0"/>
              <a:t>ElementProperty</a:t>
            </a:r>
            <a:r>
              <a:rPr lang="en-US" dirty="0" smtClean="0"/>
              <a:t> features</a:t>
            </a:r>
          </a:p>
          <a:p>
            <a:pPr lvl="1"/>
            <a:r>
              <a:rPr lang="en-CA" dirty="0" smtClean="0"/>
              <a:t>Not much of a change…</a:t>
            </a:r>
          </a:p>
          <a:p>
            <a:pPr lvl="1"/>
            <a:endParaRPr lang="en-CA" dirty="0" smtClean="0"/>
          </a:p>
          <a:p>
            <a:pPr lvl="1"/>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8109"/>
            <a:ext cx="4572000" cy="30480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808109"/>
            <a:ext cx="4572000" cy="3048000"/>
          </a:xfrm>
          <a:prstGeom prst="rect">
            <a:avLst/>
          </a:prstGeom>
        </p:spPr>
      </p:pic>
      <p:sp>
        <p:nvSpPr>
          <p:cNvPr id="4" name="TextBox 3"/>
          <p:cNvSpPr txBox="1"/>
          <p:nvPr/>
        </p:nvSpPr>
        <p:spPr>
          <a:xfrm>
            <a:off x="6558402" y="5410200"/>
            <a:ext cx="2027082" cy="369332"/>
          </a:xfrm>
          <a:prstGeom prst="rect">
            <a:avLst/>
          </a:prstGeom>
          <a:noFill/>
        </p:spPr>
        <p:txBody>
          <a:bodyPr wrap="square" rtlCol="0">
            <a:spAutoFit/>
          </a:bodyPr>
          <a:lstStyle/>
          <a:p>
            <a:r>
              <a:rPr lang="en-US" dirty="0" smtClean="0"/>
              <a:t>All 152 features</a:t>
            </a:r>
            <a:endParaRPr lang="en-US" dirty="0"/>
          </a:p>
        </p:txBody>
      </p:sp>
    </p:spTree>
    <p:extLst>
      <p:ext uri="{BB962C8B-B14F-4D97-AF65-F5344CB8AC3E}">
        <p14:creationId xmlns:p14="http://schemas.microsoft.com/office/powerpoint/2010/main" val="1735704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a:t>
            </a:fld>
            <a:endParaRPr lang="en-US" dirty="0"/>
          </a:p>
        </p:txBody>
      </p:sp>
      <p:sp>
        <p:nvSpPr>
          <p:cNvPr id="3" name="Title 2"/>
          <p:cNvSpPr>
            <a:spLocks noGrp="1"/>
          </p:cNvSpPr>
          <p:nvPr>
            <p:ph type="title"/>
          </p:nvPr>
        </p:nvSpPr>
        <p:spPr/>
        <p:txBody>
          <a:bodyPr/>
          <a:lstStyle/>
          <a:p>
            <a:r>
              <a:rPr lang="en-US" dirty="0" smtClean="0"/>
              <a:t>Figure 1: Schematic ML Model Flow</a:t>
            </a:r>
            <a:endParaRPr lang="en-US" dirty="0"/>
          </a:p>
        </p:txBody>
      </p:sp>
      <p:sp>
        <p:nvSpPr>
          <p:cNvPr id="4" name="Content Placeholder 3"/>
          <p:cNvSpPr>
            <a:spLocks noGrp="1"/>
          </p:cNvSpPr>
          <p:nvPr>
            <p:ph sz="quarter" idx="14"/>
          </p:nvPr>
        </p:nvSpPr>
        <p:spPr>
          <a:xfrm>
            <a:off x="457200" y="4572000"/>
            <a:ext cx="8108950" cy="1737106"/>
          </a:xfrm>
        </p:spPr>
        <p:txBody>
          <a:bodyPr>
            <a:normAutofit fontScale="85000" lnSpcReduction="20000"/>
          </a:bodyPr>
          <a:lstStyle/>
          <a:p>
            <a:r>
              <a:rPr lang="en-US" dirty="0" smtClean="0"/>
              <a:t>Show data/information reduction pathway.</a:t>
            </a:r>
          </a:p>
          <a:p>
            <a:r>
              <a:rPr lang="en-US" dirty="0" smtClean="0"/>
              <a:t>Identify what in/out is, what we have and what we want. </a:t>
            </a:r>
          </a:p>
          <a:p>
            <a:r>
              <a:rPr lang="en-US" dirty="0" smtClean="0"/>
              <a:t>Identify where gaps used to be, or where </a:t>
            </a:r>
            <a:r>
              <a:rPr lang="en-US" dirty="0" err="1" smtClean="0"/>
              <a:t>Matminer</a:t>
            </a:r>
            <a:r>
              <a:rPr lang="en-US" dirty="0" smtClean="0"/>
              <a:t> fits in?</a:t>
            </a:r>
          </a:p>
          <a:p>
            <a:r>
              <a:rPr lang="en-US" dirty="0"/>
              <a:t>	</a:t>
            </a:r>
            <a:r>
              <a:rPr lang="en-US" dirty="0" smtClean="0"/>
              <a:t>ability to produce large amounts of features quickly</a:t>
            </a:r>
          </a:p>
          <a:p>
            <a:r>
              <a:rPr lang="en-US" dirty="0" smtClean="0"/>
              <a:t>Facilitates discussion of {dataset, features, and models}</a:t>
            </a:r>
          </a:p>
          <a:p>
            <a:endParaRPr lang="en-US" dirty="0"/>
          </a:p>
        </p:txBody>
      </p:sp>
    </p:spTree>
    <p:extLst>
      <p:ext uri="{BB962C8B-B14F-4D97-AF65-F5344CB8AC3E}">
        <p14:creationId xmlns:p14="http://schemas.microsoft.com/office/powerpoint/2010/main" val="3735417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20</a:t>
            </a:fld>
            <a:endParaRPr lang="en-US" dirty="0"/>
          </a:p>
        </p:txBody>
      </p:sp>
      <p:sp>
        <p:nvSpPr>
          <p:cNvPr id="3" name="Title 2"/>
          <p:cNvSpPr>
            <a:spLocks noGrp="1"/>
          </p:cNvSpPr>
          <p:nvPr>
            <p:ph type="title"/>
          </p:nvPr>
        </p:nvSpPr>
        <p:spPr/>
        <p:txBody>
          <a:bodyPr/>
          <a:lstStyle/>
          <a:p>
            <a:r>
              <a:rPr lang="en-US" dirty="0"/>
              <a:t>Fitting model with reduced feature set</a:t>
            </a:r>
          </a:p>
        </p:txBody>
      </p:sp>
      <p:sp>
        <p:nvSpPr>
          <p:cNvPr id="4" name="Content Placeholder 3"/>
          <p:cNvSpPr>
            <a:spLocks noGrp="1"/>
          </p:cNvSpPr>
          <p:nvPr>
            <p:ph sz="quarter" idx="14"/>
          </p:nvPr>
        </p:nvSpPr>
        <p:spPr>
          <a:xfrm>
            <a:off x="762000" y="2234184"/>
            <a:ext cx="2590800" cy="509016"/>
          </a:xfrm>
        </p:spPr>
        <p:txBody>
          <a:bodyPr/>
          <a:lstStyle/>
          <a:p>
            <a:r>
              <a:rPr lang="en-US" dirty="0" smtClean="0"/>
              <a:t>Using only mean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743200"/>
            <a:ext cx="4114800" cy="4114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2273"/>
            <a:ext cx="4114800" cy="4114800"/>
          </a:xfrm>
          <a:prstGeom prst="rect">
            <a:avLst/>
          </a:prstGeom>
        </p:spPr>
      </p:pic>
      <p:sp>
        <p:nvSpPr>
          <p:cNvPr id="7" name="Content Placeholder 3"/>
          <p:cNvSpPr txBox="1">
            <a:spLocks/>
          </p:cNvSpPr>
          <p:nvPr/>
        </p:nvSpPr>
        <p:spPr>
          <a:xfrm>
            <a:off x="5791200" y="2234184"/>
            <a:ext cx="2590800" cy="509016"/>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Standard features</a:t>
            </a:r>
            <a:endParaRPr lang="en-US" dirty="0"/>
          </a:p>
        </p:txBody>
      </p:sp>
    </p:spTree>
    <p:extLst>
      <p:ext uri="{BB962C8B-B14F-4D97-AF65-F5344CB8AC3E}">
        <p14:creationId xmlns:p14="http://schemas.microsoft.com/office/powerpoint/2010/main" val="14600003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21</a:t>
            </a:fld>
            <a:endParaRPr lang="en-US" dirty="0"/>
          </a:p>
        </p:txBody>
      </p:sp>
      <p:sp>
        <p:nvSpPr>
          <p:cNvPr id="3" name="Title 2"/>
          <p:cNvSpPr>
            <a:spLocks noGrp="1"/>
          </p:cNvSpPr>
          <p:nvPr>
            <p:ph type="title"/>
          </p:nvPr>
        </p:nvSpPr>
        <p:spPr/>
        <p:txBody>
          <a:bodyPr/>
          <a:lstStyle/>
          <a:p>
            <a:r>
              <a:rPr lang="en-US" dirty="0" smtClean="0"/>
              <a:t>Outlier Data points</a:t>
            </a:r>
            <a:endParaRPr lang="en-US" dirty="0"/>
          </a:p>
        </p:txBody>
      </p:sp>
      <p:sp>
        <p:nvSpPr>
          <p:cNvPr id="4" name="Content Placeholder 3"/>
          <p:cNvSpPr>
            <a:spLocks noGrp="1"/>
          </p:cNvSpPr>
          <p:nvPr>
            <p:ph sz="quarter" idx="14"/>
          </p:nvPr>
        </p:nvSpPr>
        <p:spPr>
          <a:xfrm>
            <a:off x="5715000" y="1243584"/>
            <a:ext cx="3170082" cy="813816"/>
          </a:xfrm>
        </p:spPr>
        <p:txBody>
          <a:bodyPr>
            <a:normAutofit fontScale="70000" lnSpcReduction="20000"/>
          </a:bodyPr>
          <a:lstStyle/>
          <a:p>
            <a:r>
              <a:rPr lang="en-US" dirty="0" smtClean="0"/>
              <a:t>All highlighted compositions are: </a:t>
            </a:r>
          </a:p>
          <a:p>
            <a:r>
              <a:rPr lang="es-ES" dirty="0" smtClean="0"/>
              <a:t>Zr</a:t>
            </a:r>
            <a:r>
              <a:rPr lang="es-ES" baseline="-25000" dirty="0" smtClean="0"/>
              <a:t>57</a:t>
            </a:r>
            <a:r>
              <a:rPr lang="es-ES" dirty="0" smtClean="0"/>
              <a:t> </a:t>
            </a:r>
            <a:r>
              <a:rPr lang="es-ES" dirty="0"/>
              <a:t>Nb</a:t>
            </a:r>
            <a:r>
              <a:rPr lang="es-ES" baseline="-25000" dirty="0"/>
              <a:t>5</a:t>
            </a:r>
            <a:r>
              <a:rPr lang="es-ES" dirty="0"/>
              <a:t> Al</a:t>
            </a:r>
            <a:r>
              <a:rPr lang="es-ES" baseline="-25000" dirty="0"/>
              <a:t>10</a:t>
            </a:r>
            <a:r>
              <a:rPr lang="es-ES" dirty="0"/>
              <a:t> </a:t>
            </a:r>
            <a:r>
              <a:rPr lang="es-ES"/>
              <a:t>Cu</a:t>
            </a:r>
            <a:r>
              <a:rPr lang="es-ES" baseline="-25000"/>
              <a:t>15.4</a:t>
            </a:r>
            <a:r>
              <a:rPr lang="es-ES"/>
              <a:t> </a:t>
            </a:r>
            <a:r>
              <a:rPr lang="es-ES" smtClean="0"/>
              <a:t>Ni</a:t>
            </a:r>
            <a:r>
              <a:rPr lang="es-ES" baseline="-25000" smtClean="0"/>
              <a:t>12.6</a:t>
            </a:r>
            <a:endParaRPr lang="en-US" baseline="-25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887"/>
          <a:stretch/>
        </p:blipFill>
        <p:spPr>
          <a:xfrm>
            <a:off x="0" y="1411357"/>
            <a:ext cx="5715000" cy="5435716"/>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156" y="2057400"/>
            <a:ext cx="4519216" cy="480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622156" y="4953000"/>
            <a:ext cx="4519216" cy="6096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24784" y="5638799"/>
            <a:ext cx="4519216" cy="1208273"/>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0" y="4800600"/>
            <a:ext cx="685800" cy="304800"/>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676400" y="3657600"/>
            <a:ext cx="533400" cy="533400"/>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565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22</a:t>
            </a:fld>
            <a:endParaRPr lang="en-US" dirty="0"/>
          </a:p>
        </p:txBody>
      </p:sp>
      <p:sp>
        <p:nvSpPr>
          <p:cNvPr id="3" name="Title 2"/>
          <p:cNvSpPr>
            <a:spLocks noGrp="1"/>
          </p:cNvSpPr>
          <p:nvPr>
            <p:ph type="title"/>
          </p:nvPr>
        </p:nvSpPr>
        <p:spPr/>
        <p:txBody>
          <a:bodyPr/>
          <a:lstStyle/>
          <a:p>
            <a:r>
              <a:rPr lang="en-US" dirty="0" smtClean="0"/>
              <a:t>Outlier Data points: v2</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42" y="1411357"/>
            <a:ext cx="5435716" cy="5435716"/>
          </a:xfrm>
          <a:prstGeom prst="rect">
            <a:avLst/>
          </a:prstGeom>
        </p:spPr>
      </p:pic>
      <p:sp>
        <p:nvSpPr>
          <p:cNvPr id="6" name="Rectangle 5"/>
          <p:cNvSpPr/>
          <p:nvPr/>
        </p:nvSpPr>
        <p:spPr>
          <a:xfrm>
            <a:off x="5960422" y="2086429"/>
            <a:ext cx="3031177" cy="6096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smtClean="0">
                <a:solidFill>
                  <a:schemeClr val="tx1"/>
                </a:solidFill>
              </a:rPr>
              <a:t>Cu</a:t>
            </a:r>
            <a:r>
              <a:rPr lang="it-IT" baseline="-25000" dirty="0" smtClean="0">
                <a:solidFill>
                  <a:schemeClr val="tx1"/>
                </a:solidFill>
              </a:rPr>
              <a:t>1.5</a:t>
            </a:r>
            <a:r>
              <a:rPr lang="it-IT" dirty="0" smtClean="0">
                <a:solidFill>
                  <a:schemeClr val="tx1"/>
                </a:solidFill>
              </a:rPr>
              <a:t>Si</a:t>
            </a:r>
            <a:r>
              <a:rPr lang="it-IT" baseline="-25000" dirty="0" smtClean="0">
                <a:solidFill>
                  <a:schemeClr val="tx1"/>
                </a:solidFill>
              </a:rPr>
              <a:t>1.5</a:t>
            </a:r>
            <a:r>
              <a:rPr lang="it-IT" dirty="0" smtClean="0">
                <a:solidFill>
                  <a:schemeClr val="tx1"/>
                </a:solidFill>
              </a:rPr>
              <a:t>Ag</a:t>
            </a:r>
            <a:r>
              <a:rPr lang="it-IT" baseline="-25000" dirty="0" smtClean="0">
                <a:solidFill>
                  <a:schemeClr val="tx1"/>
                </a:solidFill>
              </a:rPr>
              <a:t>0.3</a:t>
            </a:r>
            <a:r>
              <a:rPr lang="it-IT" dirty="0" smtClean="0">
                <a:solidFill>
                  <a:schemeClr val="tx1"/>
                </a:solidFill>
              </a:rPr>
              <a:t>B</a:t>
            </a:r>
            <a:r>
              <a:rPr lang="it-IT" baseline="-25000" dirty="0" smtClean="0">
                <a:solidFill>
                  <a:schemeClr val="tx1"/>
                </a:solidFill>
              </a:rPr>
              <a:t>4</a:t>
            </a:r>
            <a:r>
              <a:rPr lang="it-IT" dirty="0" smtClean="0">
                <a:solidFill>
                  <a:schemeClr val="tx1"/>
                </a:solidFill>
              </a:rPr>
              <a:t>P</a:t>
            </a:r>
            <a:r>
              <a:rPr lang="it-IT" baseline="-25000" dirty="0" smtClean="0">
                <a:solidFill>
                  <a:schemeClr val="tx1"/>
                </a:solidFill>
              </a:rPr>
              <a:t>18</a:t>
            </a:r>
            <a:r>
              <a:rPr lang="it-IT" dirty="0" smtClean="0">
                <a:solidFill>
                  <a:schemeClr val="tx1"/>
                </a:solidFill>
              </a:rPr>
              <a:t>Pt</a:t>
            </a:r>
            <a:r>
              <a:rPr lang="it-IT" baseline="-25000" dirty="0" smtClean="0">
                <a:solidFill>
                  <a:schemeClr val="tx1"/>
                </a:solidFill>
              </a:rPr>
              <a:t>74.7</a:t>
            </a:r>
            <a:endParaRPr lang="en-US" baseline="-25000" dirty="0">
              <a:solidFill>
                <a:schemeClr val="tx1"/>
              </a:solidFill>
            </a:endParaRPr>
          </a:p>
        </p:txBody>
      </p:sp>
      <p:sp>
        <p:nvSpPr>
          <p:cNvPr id="8" name="Rectangle 7"/>
          <p:cNvSpPr/>
          <p:nvPr/>
        </p:nvSpPr>
        <p:spPr>
          <a:xfrm>
            <a:off x="5989452" y="2756749"/>
            <a:ext cx="1855193" cy="519851"/>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Ta</a:t>
            </a:r>
            <a:r>
              <a:rPr lang="en-US" baseline="-25000" dirty="0" smtClean="0">
                <a:solidFill>
                  <a:schemeClr val="tx1"/>
                </a:solidFill>
              </a:rPr>
              <a:t>21</a:t>
            </a:r>
            <a:r>
              <a:rPr lang="en-US" dirty="0" smtClean="0">
                <a:solidFill>
                  <a:schemeClr val="tx1"/>
                </a:solidFill>
              </a:rPr>
              <a:t>Co</a:t>
            </a:r>
            <a:r>
              <a:rPr lang="en-US" baseline="-25000" dirty="0" smtClean="0">
                <a:solidFill>
                  <a:schemeClr val="tx1"/>
                </a:solidFill>
              </a:rPr>
              <a:t>11</a:t>
            </a:r>
            <a:r>
              <a:rPr lang="en-US" dirty="0" smtClean="0">
                <a:solidFill>
                  <a:schemeClr val="tx1"/>
                </a:solidFill>
              </a:rPr>
              <a:t>Ni</a:t>
            </a:r>
            <a:r>
              <a:rPr lang="en-US" baseline="-25000" dirty="0" smtClean="0">
                <a:solidFill>
                  <a:schemeClr val="tx1"/>
                </a:solidFill>
              </a:rPr>
              <a:t>18</a:t>
            </a:r>
          </a:p>
        </p:txBody>
      </p:sp>
      <p:sp>
        <p:nvSpPr>
          <p:cNvPr id="7" name="Oval 6"/>
          <p:cNvSpPr/>
          <p:nvPr/>
        </p:nvSpPr>
        <p:spPr>
          <a:xfrm>
            <a:off x="2870200" y="4648200"/>
            <a:ext cx="330200" cy="301487"/>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62350" y="3786315"/>
            <a:ext cx="342900" cy="342900"/>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989452" y="3429000"/>
            <a:ext cx="2576698" cy="5198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Hf</a:t>
            </a:r>
            <a:r>
              <a:rPr lang="en-US" baseline="-25000" dirty="0" smtClean="0">
                <a:solidFill>
                  <a:schemeClr val="tx1"/>
                </a:solidFill>
              </a:rPr>
              <a:t>46</a:t>
            </a:r>
            <a:r>
              <a:rPr lang="en-US" dirty="0" smtClean="0">
                <a:solidFill>
                  <a:schemeClr val="tx1"/>
                </a:solidFill>
              </a:rPr>
              <a:t>Nb</a:t>
            </a:r>
            <a:r>
              <a:rPr lang="en-US" baseline="-25000" dirty="0" smtClean="0">
                <a:solidFill>
                  <a:schemeClr val="tx1"/>
                </a:solidFill>
              </a:rPr>
              <a:t>2</a:t>
            </a:r>
            <a:r>
              <a:rPr lang="en-US" dirty="0" smtClean="0">
                <a:solidFill>
                  <a:schemeClr val="tx1"/>
                </a:solidFill>
              </a:rPr>
              <a:t>Al</a:t>
            </a:r>
            <a:r>
              <a:rPr lang="en-US" baseline="-25000" dirty="0" smtClean="0">
                <a:solidFill>
                  <a:schemeClr val="tx1"/>
                </a:solidFill>
              </a:rPr>
              <a:t>13</a:t>
            </a:r>
            <a:r>
              <a:rPr lang="en-US" dirty="0" smtClean="0">
                <a:solidFill>
                  <a:schemeClr val="tx1"/>
                </a:solidFill>
              </a:rPr>
              <a:t>Cu</a:t>
            </a:r>
            <a:r>
              <a:rPr lang="en-US" baseline="-25000" dirty="0" smtClean="0">
                <a:solidFill>
                  <a:schemeClr val="tx1"/>
                </a:solidFill>
              </a:rPr>
              <a:t>29.25</a:t>
            </a:r>
            <a:r>
              <a:rPr lang="en-US" dirty="0" smtClean="0">
                <a:solidFill>
                  <a:schemeClr val="tx1"/>
                </a:solidFill>
              </a:rPr>
              <a:t>Ni</a:t>
            </a:r>
            <a:r>
              <a:rPr lang="en-US" baseline="-25000" dirty="0" smtClean="0">
                <a:solidFill>
                  <a:schemeClr val="tx1"/>
                </a:solidFill>
              </a:rPr>
              <a:t>9.75</a:t>
            </a:r>
            <a:endParaRPr lang="en-US" baseline="-25000" dirty="0">
              <a:solidFill>
                <a:schemeClr val="tx1"/>
              </a:solidFill>
            </a:endParaRPr>
          </a:p>
        </p:txBody>
      </p:sp>
      <p:sp>
        <p:nvSpPr>
          <p:cNvPr id="13" name="Oval 12"/>
          <p:cNvSpPr/>
          <p:nvPr/>
        </p:nvSpPr>
        <p:spPr>
          <a:xfrm>
            <a:off x="2705100" y="4657429"/>
            <a:ext cx="330200" cy="301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095173" y="4346713"/>
            <a:ext cx="330200" cy="301487"/>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89452" y="4153016"/>
            <a:ext cx="1855193" cy="51985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Fe</a:t>
            </a:r>
            <a:r>
              <a:rPr lang="en-US" baseline="-25000" dirty="0" smtClean="0">
                <a:solidFill>
                  <a:schemeClr val="tx1"/>
                </a:solidFill>
              </a:rPr>
              <a:t>9</a:t>
            </a:r>
            <a:r>
              <a:rPr lang="en-US" dirty="0" smtClean="0">
                <a:solidFill>
                  <a:schemeClr val="tx1"/>
                </a:solidFill>
              </a:rPr>
              <a:t>P</a:t>
            </a:r>
            <a:r>
              <a:rPr lang="en-US" baseline="-25000" dirty="0" smtClean="0">
                <a:solidFill>
                  <a:schemeClr val="tx1"/>
                </a:solidFill>
              </a:rPr>
              <a:t>5</a:t>
            </a:r>
            <a:r>
              <a:rPr lang="en-US" dirty="0" smtClean="0">
                <a:solidFill>
                  <a:schemeClr val="tx1"/>
                </a:solidFill>
              </a:rPr>
              <a:t>Pt</a:t>
            </a:r>
            <a:r>
              <a:rPr lang="en-US" baseline="-25000" dirty="0" smtClean="0">
                <a:solidFill>
                  <a:schemeClr val="tx1"/>
                </a:solidFill>
              </a:rPr>
              <a:t>6</a:t>
            </a:r>
            <a:endParaRPr lang="en-US" baseline="-25000" dirty="0">
              <a:solidFill>
                <a:schemeClr val="tx1"/>
              </a:solidFill>
            </a:endParaRPr>
          </a:p>
        </p:txBody>
      </p:sp>
    </p:spTree>
    <p:extLst>
      <p:ext uri="{BB962C8B-B14F-4D97-AF65-F5344CB8AC3E}">
        <p14:creationId xmlns:p14="http://schemas.microsoft.com/office/powerpoint/2010/main" val="4097972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23</a:t>
            </a:fld>
            <a:endParaRPr lang="en-US" dirty="0"/>
          </a:p>
        </p:txBody>
      </p:sp>
      <p:sp>
        <p:nvSpPr>
          <p:cNvPr id="3" name="Title 2"/>
          <p:cNvSpPr>
            <a:spLocks noGrp="1"/>
          </p:cNvSpPr>
          <p:nvPr>
            <p:ph type="title"/>
          </p:nvPr>
        </p:nvSpPr>
        <p:spPr/>
        <p:txBody>
          <a:bodyPr/>
          <a:lstStyle/>
          <a:p>
            <a:r>
              <a:rPr lang="en-US" dirty="0" smtClean="0"/>
              <a:t>Dropping </a:t>
            </a:r>
            <a:r>
              <a:rPr lang="en-US" dirty="0" err="1" smtClean="0"/>
              <a:t>GSvolume</a:t>
            </a:r>
            <a:r>
              <a:rPr lang="en-US" dirty="0" smtClean="0"/>
              <a:t>, Covalent Radius</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2225154" y="1489348"/>
            <a:ext cx="4573042" cy="457304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981200"/>
            <a:ext cx="4573042" cy="457304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1489348"/>
            <a:ext cx="4573042" cy="4573042"/>
          </a:xfrm>
          <a:prstGeom prst="rect">
            <a:avLst/>
          </a:prstGeom>
        </p:spPr>
      </p:pic>
    </p:spTree>
    <p:extLst>
      <p:ext uri="{BB962C8B-B14F-4D97-AF65-F5344CB8AC3E}">
        <p14:creationId xmlns:p14="http://schemas.microsoft.com/office/powerpoint/2010/main" val="3838946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24</a:t>
            </a:fld>
            <a:endParaRPr lang="en-US" dirty="0"/>
          </a:p>
        </p:txBody>
      </p:sp>
      <p:sp>
        <p:nvSpPr>
          <p:cNvPr id="3" name="Title 2"/>
          <p:cNvSpPr>
            <a:spLocks noGrp="1"/>
          </p:cNvSpPr>
          <p:nvPr>
            <p:ph type="title"/>
          </p:nvPr>
        </p:nvSpPr>
        <p:spPr/>
        <p:txBody>
          <a:bodyPr/>
          <a:lstStyle/>
          <a:p>
            <a:r>
              <a:rPr lang="en-US" dirty="0" smtClean="0"/>
              <a:t>Model difference between real and </a:t>
            </a:r>
            <a:r>
              <a:rPr lang="en-US" dirty="0" err="1" smtClean="0"/>
              <a:t>Vegard’s</a:t>
            </a:r>
            <a:r>
              <a:rPr lang="en-US" dirty="0" smtClean="0"/>
              <a:t> law</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88216" y="2133600"/>
            <a:ext cx="4573042" cy="4573042"/>
          </a:xfrm>
        </p:spPr>
      </p:pic>
      <p:sp>
        <p:nvSpPr>
          <p:cNvPr id="6" name="TextBox 5"/>
          <p:cNvSpPr txBox="1"/>
          <p:nvPr/>
        </p:nvSpPr>
        <p:spPr>
          <a:xfrm>
            <a:off x="5061258" y="1600200"/>
            <a:ext cx="3701742" cy="1477328"/>
          </a:xfrm>
          <a:prstGeom prst="rect">
            <a:avLst/>
          </a:prstGeom>
          <a:noFill/>
        </p:spPr>
        <p:txBody>
          <a:bodyPr wrap="square" rtlCol="0">
            <a:spAutoFit/>
          </a:bodyPr>
          <a:lstStyle/>
          <a:p>
            <a:r>
              <a:rPr lang="en-US" dirty="0" smtClean="0"/>
              <a:t>Without outliers (same problem composition), r</a:t>
            </a:r>
            <a:r>
              <a:rPr lang="en-US" baseline="30000" dirty="0" smtClean="0"/>
              <a:t>2</a:t>
            </a:r>
            <a:r>
              <a:rPr lang="en-US" dirty="0" smtClean="0"/>
              <a:t> = 0.479</a:t>
            </a:r>
          </a:p>
          <a:p>
            <a:endParaRPr lang="en-US" dirty="0"/>
          </a:p>
          <a:p>
            <a:r>
              <a:rPr lang="en-US" dirty="0" smtClean="0"/>
              <a:t>Without outliers the original model gives up </a:t>
            </a:r>
            <a:r>
              <a:rPr lang="en-US" dirty="0"/>
              <a:t>to r</a:t>
            </a:r>
            <a:r>
              <a:rPr lang="en-US" baseline="30000" dirty="0"/>
              <a:t>2</a:t>
            </a:r>
            <a:r>
              <a:rPr lang="en-US" dirty="0"/>
              <a:t> = </a:t>
            </a:r>
            <a:r>
              <a:rPr lang="en-US" dirty="0" smtClean="0"/>
              <a:t>0.913</a:t>
            </a:r>
            <a:endParaRPr lang="en-US" dirty="0"/>
          </a:p>
        </p:txBody>
      </p:sp>
    </p:spTree>
    <p:extLst>
      <p:ext uri="{BB962C8B-B14F-4D97-AF65-F5344CB8AC3E}">
        <p14:creationId xmlns:p14="http://schemas.microsoft.com/office/powerpoint/2010/main" val="124274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25</a:t>
            </a:fld>
            <a:endParaRPr lang="en-US" dirty="0"/>
          </a:p>
        </p:txBody>
      </p:sp>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4"/>
          </p:nvPr>
        </p:nvSpPr>
        <p:spPr/>
        <p:txBody>
          <a:bodyPr/>
          <a:lstStyle/>
          <a:p>
            <a:endParaRPr lang="en-US"/>
          </a:p>
        </p:txBody>
      </p:sp>
    </p:spTree>
    <p:extLst>
      <p:ext uri="{BB962C8B-B14F-4D97-AF65-F5344CB8AC3E}">
        <p14:creationId xmlns:p14="http://schemas.microsoft.com/office/powerpoint/2010/main" val="1209510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26</a:t>
            </a:fld>
            <a:endParaRPr lang="en-US" dirty="0"/>
          </a:p>
        </p:txBody>
      </p:sp>
      <p:sp>
        <p:nvSpPr>
          <p:cNvPr id="3" name="Title 2"/>
          <p:cNvSpPr>
            <a:spLocks noGrp="1"/>
          </p:cNvSpPr>
          <p:nvPr>
            <p:ph type="title"/>
          </p:nvPr>
        </p:nvSpPr>
        <p:spPr/>
        <p:txBody>
          <a:bodyPr/>
          <a:lstStyle/>
          <a:p>
            <a:r>
              <a:rPr lang="en-US" dirty="0" smtClean="0"/>
              <a:t>Training Default Model without problem composition</a:t>
            </a:r>
            <a:endParaRPr lang="en-US" dirty="0"/>
          </a:p>
        </p:txBody>
      </p:sp>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37531" y="1981200"/>
            <a:ext cx="4573042" cy="457304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958" y="1981200"/>
            <a:ext cx="4573042" cy="4573042"/>
          </a:xfrm>
          <a:prstGeom prst="rect">
            <a:avLst/>
          </a:prstGeom>
        </p:spPr>
      </p:pic>
    </p:spTree>
    <p:extLst>
      <p:ext uri="{BB962C8B-B14F-4D97-AF65-F5344CB8AC3E}">
        <p14:creationId xmlns:p14="http://schemas.microsoft.com/office/powerpoint/2010/main" val="373755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27</a:t>
            </a:fld>
            <a:endParaRPr lang="en-US" dirty="0"/>
          </a:p>
        </p:txBody>
      </p:sp>
      <p:sp>
        <p:nvSpPr>
          <p:cNvPr id="3" name="Title 2"/>
          <p:cNvSpPr>
            <a:spLocks noGrp="1"/>
          </p:cNvSpPr>
          <p:nvPr>
            <p:ph type="title"/>
          </p:nvPr>
        </p:nvSpPr>
        <p:spPr/>
        <p:txBody>
          <a:bodyPr/>
          <a:lstStyle/>
          <a:p>
            <a:r>
              <a:rPr lang="en-US" dirty="0" smtClean="0"/>
              <a:t>Learning curve without outlier composition</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0" y="2971800"/>
            <a:ext cx="5487650" cy="3658433"/>
          </a:xfrm>
        </p:spPr>
      </p:pic>
      <p:sp>
        <p:nvSpPr>
          <p:cNvPr id="6" name="TextBox 5"/>
          <p:cNvSpPr txBox="1"/>
          <p:nvPr/>
        </p:nvSpPr>
        <p:spPr>
          <a:xfrm>
            <a:off x="5410200" y="1600200"/>
            <a:ext cx="3352800" cy="2308324"/>
          </a:xfrm>
          <a:prstGeom prst="rect">
            <a:avLst/>
          </a:prstGeom>
          <a:noFill/>
        </p:spPr>
        <p:txBody>
          <a:bodyPr wrap="square" rtlCol="0">
            <a:spAutoFit/>
          </a:bodyPr>
          <a:lstStyle/>
          <a:p>
            <a:r>
              <a:rPr lang="en-US" dirty="0" smtClean="0"/>
              <a:t>Seems to perform as good if not better than </a:t>
            </a:r>
            <a:r>
              <a:rPr lang="en-US" dirty="0" err="1" smtClean="0"/>
              <a:t>Vegard’s</a:t>
            </a:r>
            <a:r>
              <a:rPr lang="en-US" dirty="0" smtClean="0"/>
              <a:t> law without those compositions</a:t>
            </a:r>
          </a:p>
          <a:p>
            <a:endParaRPr lang="en-US" dirty="0"/>
          </a:p>
          <a:p>
            <a:r>
              <a:rPr lang="en-US" dirty="0" smtClean="0"/>
              <a:t>(R</a:t>
            </a:r>
            <a:r>
              <a:rPr lang="en-US" baseline="30000" dirty="0" smtClean="0"/>
              <a:t>2</a:t>
            </a:r>
            <a:r>
              <a:rPr lang="en-US" dirty="0"/>
              <a:t> </a:t>
            </a:r>
            <a:r>
              <a:rPr lang="en-US" dirty="0" smtClean="0"/>
              <a:t>very sensitive to outliers)</a:t>
            </a:r>
          </a:p>
          <a:p>
            <a:endParaRPr lang="en-US" dirty="0"/>
          </a:p>
          <a:p>
            <a:r>
              <a:rPr lang="en-US" dirty="0" smtClean="0"/>
              <a:t>Not much to learn/improve on here.</a:t>
            </a:r>
            <a:endParaRPr lang="en-US" dirty="0"/>
          </a:p>
        </p:txBody>
      </p:sp>
    </p:spTree>
    <p:extLst>
      <p:ext uri="{BB962C8B-B14F-4D97-AF65-F5344CB8AC3E}">
        <p14:creationId xmlns:p14="http://schemas.microsoft.com/office/powerpoint/2010/main" val="1612521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28</a:t>
            </a:fld>
            <a:endParaRPr lang="en-US" dirty="0"/>
          </a:p>
        </p:txBody>
      </p:sp>
      <p:sp>
        <p:nvSpPr>
          <p:cNvPr id="3" name="Title 2"/>
          <p:cNvSpPr>
            <a:spLocks noGrp="1"/>
          </p:cNvSpPr>
          <p:nvPr>
            <p:ph type="title"/>
          </p:nvPr>
        </p:nvSpPr>
        <p:spPr/>
        <p:txBody>
          <a:bodyPr/>
          <a:lstStyle/>
          <a:p>
            <a:r>
              <a:rPr lang="en-US" dirty="0" smtClean="0"/>
              <a:t>Can we learn where </a:t>
            </a:r>
            <a:r>
              <a:rPr lang="en-US" dirty="0" err="1" smtClean="0"/>
              <a:t>Vegard’s</a:t>
            </a:r>
            <a:r>
              <a:rPr lang="en-US" dirty="0" smtClean="0"/>
              <a:t> law is lacking?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971800"/>
            <a:ext cx="3887338" cy="388733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0890" y="3657600"/>
            <a:ext cx="4800600" cy="3200400"/>
          </a:xfrm>
          <a:prstGeom prst="rect">
            <a:avLst/>
          </a:prstGeom>
        </p:spPr>
      </p:pic>
      <p:sp>
        <p:nvSpPr>
          <p:cNvPr id="8" name="TextBox 7"/>
          <p:cNvSpPr txBox="1"/>
          <p:nvPr/>
        </p:nvSpPr>
        <p:spPr>
          <a:xfrm>
            <a:off x="349724" y="1476233"/>
            <a:ext cx="3492690" cy="923330"/>
          </a:xfrm>
          <a:prstGeom prst="rect">
            <a:avLst/>
          </a:prstGeom>
          <a:noFill/>
        </p:spPr>
        <p:txBody>
          <a:bodyPr wrap="square" rtlCol="0">
            <a:spAutoFit/>
          </a:bodyPr>
          <a:lstStyle/>
          <a:p>
            <a:r>
              <a:rPr lang="en-US" dirty="0" smtClean="0"/>
              <a:t>Features gathered over 5 training splits (used to make scatter plot)</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1256403"/>
            <a:ext cx="2810267" cy="2286319"/>
          </a:xfrm>
          <a:prstGeom prst="rect">
            <a:avLst/>
          </a:prstGeom>
        </p:spPr>
      </p:pic>
    </p:spTree>
    <p:extLst>
      <p:ext uri="{BB962C8B-B14F-4D97-AF65-F5344CB8AC3E}">
        <p14:creationId xmlns:p14="http://schemas.microsoft.com/office/powerpoint/2010/main" val="2064312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29</a:t>
            </a:fld>
            <a:r>
              <a:rPr lang="en-US" dirty="0" smtClean="0"/>
              <a:t> </a:t>
            </a:r>
            <a:endParaRPr lang="en-US" dirty="0"/>
          </a:p>
        </p:txBody>
      </p:sp>
      <p:sp>
        <p:nvSpPr>
          <p:cNvPr id="3" name="Title 2"/>
          <p:cNvSpPr>
            <a:spLocks noGrp="1"/>
          </p:cNvSpPr>
          <p:nvPr>
            <p:ph type="title"/>
          </p:nvPr>
        </p:nvSpPr>
        <p:spPr/>
        <p:txBody>
          <a:bodyPr/>
          <a:lstStyle/>
          <a:p>
            <a:r>
              <a:rPr lang="en-US" dirty="0" smtClean="0"/>
              <a:t>Investigating features used in models</a:t>
            </a:r>
            <a:endParaRPr lang="en-US" dirty="0"/>
          </a:p>
        </p:txBody>
      </p:sp>
      <p:pic>
        <p:nvPicPr>
          <p:cNvPr id="6" name="Content Placeholder 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38814" y="1782168"/>
            <a:ext cx="3823586" cy="393283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9188" y="1820840"/>
            <a:ext cx="3898612" cy="5002998"/>
          </a:xfrm>
          <a:prstGeom prst="rect">
            <a:avLst/>
          </a:prstGeom>
        </p:spPr>
      </p:pic>
      <p:sp>
        <p:nvSpPr>
          <p:cNvPr id="7" name="TextBox 6"/>
          <p:cNvSpPr txBox="1"/>
          <p:nvPr/>
        </p:nvSpPr>
        <p:spPr>
          <a:xfrm>
            <a:off x="1066800" y="1371600"/>
            <a:ext cx="2133600" cy="369332"/>
          </a:xfrm>
          <a:prstGeom prst="rect">
            <a:avLst/>
          </a:prstGeom>
          <a:noFill/>
        </p:spPr>
        <p:txBody>
          <a:bodyPr wrap="square" rtlCol="0">
            <a:spAutoFit/>
          </a:bodyPr>
          <a:lstStyle/>
          <a:p>
            <a:r>
              <a:rPr lang="en-US" dirty="0" smtClean="0"/>
              <a:t>Predicting Density</a:t>
            </a:r>
            <a:endParaRPr lang="en-US" dirty="0"/>
          </a:p>
        </p:txBody>
      </p:sp>
      <p:sp>
        <p:nvSpPr>
          <p:cNvPr id="8" name="TextBox 7"/>
          <p:cNvSpPr txBox="1"/>
          <p:nvPr/>
        </p:nvSpPr>
        <p:spPr>
          <a:xfrm>
            <a:off x="5169188" y="1219200"/>
            <a:ext cx="3715894" cy="646331"/>
          </a:xfrm>
          <a:prstGeom prst="rect">
            <a:avLst/>
          </a:prstGeom>
          <a:noFill/>
        </p:spPr>
        <p:txBody>
          <a:bodyPr wrap="square" rtlCol="0">
            <a:spAutoFit/>
          </a:bodyPr>
          <a:lstStyle/>
          <a:p>
            <a:r>
              <a:rPr lang="en-US" dirty="0" smtClean="0"/>
              <a:t>Predicting Density deviation from </a:t>
            </a:r>
            <a:r>
              <a:rPr lang="en-US" dirty="0" err="1" smtClean="0"/>
              <a:t>Vegard’s</a:t>
            </a:r>
            <a:r>
              <a:rPr lang="en-US" dirty="0" smtClean="0"/>
              <a:t> law</a:t>
            </a:r>
            <a:endParaRPr lang="en-US" dirty="0"/>
          </a:p>
        </p:txBody>
      </p:sp>
    </p:spTree>
    <p:extLst>
      <p:ext uri="{BB962C8B-B14F-4D97-AF65-F5344CB8AC3E}">
        <p14:creationId xmlns:p14="http://schemas.microsoft.com/office/powerpoint/2010/main" val="358369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a:t>
            </a:fld>
            <a:endParaRPr lang="en-US" dirty="0"/>
          </a:p>
        </p:txBody>
      </p:sp>
      <p:sp>
        <p:nvSpPr>
          <p:cNvPr id="3" name="Title 2"/>
          <p:cNvSpPr>
            <a:spLocks noGrp="1"/>
          </p:cNvSpPr>
          <p:nvPr>
            <p:ph type="title"/>
          </p:nvPr>
        </p:nvSpPr>
        <p:spPr/>
        <p:txBody>
          <a:bodyPr/>
          <a:lstStyle/>
          <a:p>
            <a:r>
              <a:rPr lang="en-US" dirty="0" smtClean="0"/>
              <a:t>Figure </a:t>
            </a:r>
            <a:r>
              <a:rPr lang="en-US" dirty="0" smtClean="0"/>
              <a:t>A: All scatter </a:t>
            </a:r>
            <a:r>
              <a:rPr lang="en-US" smtClean="0"/>
              <a:t>plots for MG</a:t>
            </a:r>
            <a:endParaRPr lang="en-US" dirty="0"/>
          </a:p>
        </p:txBody>
      </p:sp>
      <p:sp>
        <p:nvSpPr>
          <p:cNvPr id="4" name="Content Placeholder 3"/>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2601208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30</a:t>
            </a:fld>
            <a:endParaRPr lang="en-US" dirty="0"/>
          </a:p>
        </p:txBody>
      </p:sp>
      <p:sp>
        <p:nvSpPr>
          <p:cNvPr id="3" name="Title 2"/>
          <p:cNvSpPr>
            <a:spLocks noGrp="1"/>
          </p:cNvSpPr>
          <p:nvPr>
            <p:ph type="title"/>
          </p:nvPr>
        </p:nvSpPr>
        <p:spPr/>
        <p:txBody>
          <a:bodyPr/>
          <a:lstStyle/>
          <a:p>
            <a:r>
              <a:rPr lang="en-US" dirty="0" smtClean="0"/>
              <a:t>Full Model </a:t>
            </a:r>
            <a:r>
              <a:rPr lang="en-US" dirty="0" err="1" smtClean="0"/>
              <a:t>vs</a:t>
            </a:r>
            <a:r>
              <a:rPr lang="en-US" dirty="0" smtClean="0"/>
              <a:t> Difference Model (pre </a:t>
            </a:r>
            <a:r>
              <a:rPr lang="en-US" dirty="0" err="1" smtClean="0"/>
              <a:t>rfecv</a:t>
            </a:r>
            <a:r>
              <a:rPr lang="en-US" smtClean="0"/>
              <a: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70537981"/>
              </p:ext>
            </p:extLst>
          </p:nvPr>
        </p:nvGraphicFramePr>
        <p:xfrm>
          <a:off x="0" y="1081868"/>
          <a:ext cx="4360098" cy="2838450"/>
        </p:xfrm>
        <a:graphic>
          <a:graphicData uri="http://schemas.openxmlformats.org/drawingml/2006/table">
            <a:tbl>
              <a:tblPr firstRow="1" bandRow="1">
                <a:tableStyleId>{5C22544A-7EE6-4342-B048-85BDC9FD1C3A}</a:tableStyleId>
              </a:tblPr>
              <a:tblGrid>
                <a:gridCol w="1981200"/>
                <a:gridCol w="1129216"/>
                <a:gridCol w="1249682"/>
              </a:tblGrid>
              <a:tr h="370840">
                <a:tc>
                  <a:txBody>
                    <a:bodyPr/>
                    <a:lstStyle/>
                    <a:p>
                      <a:pPr algn="l" fontAlgn="b"/>
                      <a:r>
                        <a:rPr lang="en-US" sz="1800" b="1" i="0" u="none" strike="noStrike" dirty="0">
                          <a:solidFill>
                            <a:schemeClr val="bg1"/>
                          </a:solidFill>
                          <a:effectLst/>
                          <a:latin typeface="Calibri"/>
                        </a:rPr>
                        <a:t>Full Model</a:t>
                      </a: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Diff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a:solidFill>
                            <a:srgbClr val="000000"/>
                          </a:solidFill>
                          <a:effectLst/>
                          <a:latin typeface="Calibri"/>
                        </a:rPr>
                        <a:t>mode Number</a:t>
                      </a:r>
                    </a:p>
                  </a:txBody>
                  <a:tcPr marL="9525" marR="9525" marT="9525" marB="0" anchor="b"/>
                </a:tc>
                <a:tc>
                  <a:txBody>
                    <a:bodyPr/>
                    <a:lstStyle/>
                    <a:p>
                      <a:pPr algn="r" fontAlgn="b"/>
                      <a:r>
                        <a:rPr lang="en-US" sz="1600" b="0" i="0" u="none" strike="noStrike">
                          <a:solidFill>
                            <a:srgbClr val="000000"/>
                          </a:solidFill>
                          <a:effectLst/>
                          <a:latin typeface="Calibri"/>
                        </a:rPr>
                        <a:t>0.0605</a:t>
                      </a:r>
                    </a:p>
                  </a:txBody>
                  <a:tcPr marL="9525" marR="9525" marT="9525" marB="0" anchor="b"/>
                </a:tc>
                <a:tc>
                  <a:txBody>
                    <a:bodyPr/>
                    <a:lstStyle/>
                    <a:p>
                      <a:pPr algn="r" fontAlgn="b"/>
                      <a:r>
                        <a:rPr lang="en-US" sz="1600" b="0" i="0" u="none" strike="noStrike" dirty="0">
                          <a:solidFill>
                            <a:srgbClr val="000000"/>
                          </a:solidFill>
                          <a:effectLst/>
                          <a:latin typeface="Calibri"/>
                        </a:rPr>
                        <a:t>38</a:t>
                      </a:r>
                    </a:p>
                  </a:txBody>
                  <a:tcPr marL="9525" marR="9525" marT="9525" marB="0" anchor="b"/>
                </a:tc>
              </a:tr>
              <a:tr h="6159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0.0603</a:t>
                      </a:r>
                    </a:p>
                  </a:txBody>
                  <a:tcPr marL="9525" marR="9525" marT="9525" marB="0" anchor="b"/>
                </a:tc>
                <a:tc>
                  <a:txBody>
                    <a:bodyPr/>
                    <a:lstStyle/>
                    <a:p>
                      <a:pPr algn="r" fontAlgn="b"/>
                      <a:r>
                        <a:rPr lang="en-US" sz="1600" b="0" i="0" u="none" strike="noStrike">
                          <a:solidFill>
                            <a:srgbClr val="000000"/>
                          </a:solidFill>
                          <a:effectLst/>
                          <a:latin typeface="Calibri"/>
                        </a:rPr>
                        <a:t>39</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0.0566</a:t>
                      </a:r>
                    </a:p>
                  </a:txBody>
                  <a:tcPr marL="9525" marR="9525" marT="9525" marB="0" anchor="b"/>
                </a:tc>
                <a:tc>
                  <a:txBody>
                    <a:bodyPr/>
                    <a:lstStyle/>
                    <a:p>
                      <a:pPr algn="r" fontAlgn="b"/>
                      <a:r>
                        <a:rPr lang="en-US" sz="1600" b="0" i="0" u="none" strike="noStrike" dirty="0">
                          <a:solidFill>
                            <a:srgbClr val="000000"/>
                          </a:solidFill>
                          <a:effectLst/>
                          <a:latin typeface="Calibri"/>
                        </a:rPr>
                        <a:t>36</a:t>
                      </a:r>
                    </a:p>
                  </a:txBody>
                  <a:tcPr marL="9525" marR="9525" marT="9525" marB="0" anchor="b"/>
                </a:tc>
              </a:tr>
              <a:tr h="0">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0.0538</a:t>
                      </a:r>
                    </a:p>
                  </a:txBody>
                  <a:tcPr marL="9525" marR="9525" marT="9525" marB="0" anchor="b"/>
                </a:tc>
                <a:tc>
                  <a:txBody>
                    <a:bodyPr/>
                    <a:lstStyle/>
                    <a:p>
                      <a:pPr algn="r" fontAlgn="b"/>
                      <a:r>
                        <a:rPr lang="en-US" sz="1600" b="0" i="0" u="none" strike="noStrike">
                          <a:solidFill>
                            <a:srgbClr val="000000"/>
                          </a:solidFill>
                          <a:effectLst/>
                          <a:latin typeface="Calibri"/>
                        </a:rPr>
                        <a:t>7</a:t>
                      </a:r>
                    </a:p>
                  </a:txBody>
                  <a:tcPr marL="9525" marR="9525" marT="9525" marB="0" anchor="b"/>
                </a:tc>
              </a:tr>
              <a:tr h="63500">
                <a:tc>
                  <a:txBody>
                    <a:bodyPr/>
                    <a:lstStyle/>
                    <a:p>
                      <a:pPr algn="l" fontAlgn="b"/>
                      <a:r>
                        <a:rPr lang="en-US" sz="1600" b="0" i="0" u="none" strike="noStrike" dirty="0">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0.0409</a:t>
                      </a:r>
                    </a:p>
                  </a:txBody>
                  <a:tcPr marL="9525" marR="9525" marT="9525" marB="0" anchor="b"/>
                </a:tc>
                <a:tc>
                  <a:txBody>
                    <a:bodyPr/>
                    <a:lstStyle/>
                    <a:p>
                      <a:pPr algn="r" fontAlgn="b"/>
                      <a:r>
                        <a:rPr lang="en-US" sz="1600" b="0" i="0" u="none" strike="noStrike">
                          <a:solidFill>
                            <a:srgbClr val="000000"/>
                          </a:solidFill>
                          <a:effectLst/>
                          <a:latin typeface="Calibri"/>
                        </a:rPr>
                        <a:t>58</a:t>
                      </a:r>
                    </a:p>
                  </a:txBody>
                  <a:tcPr marL="9525" marR="9525" marT="9525" marB="0" anchor="b"/>
                </a:tc>
              </a:tr>
              <a:tr h="38735">
                <a:tc>
                  <a:txBody>
                    <a:bodyPr/>
                    <a:lstStyle/>
                    <a:p>
                      <a:pPr algn="l" fontAlgn="b"/>
                      <a:r>
                        <a:rPr lang="en-US" sz="1600" b="0" i="0" u="none" strike="noStrike" dirty="0">
                          <a:solidFill>
                            <a:srgbClr val="000000"/>
                          </a:solidFill>
                          <a:effectLst/>
                          <a:latin typeface="Calibri"/>
                        </a:rPr>
                        <a:t>mean Electronegativity</a:t>
                      </a:r>
                    </a:p>
                  </a:txBody>
                  <a:tcPr marL="9525" marR="9525" marT="9525" marB="0" anchor="b"/>
                </a:tc>
                <a:tc>
                  <a:txBody>
                    <a:bodyPr/>
                    <a:lstStyle/>
                    <a:p>
                      <a:pPr algn="r" fontAlgn="b"/>
                      <a:r>
                        <a:rPr lang="en-US" sz="1600" b="0" i="0" u="none" strike="noStrike">
                          <a:solidFill>
                            <a:srgbClr val="000000"/>
                          </a:solidFill>
                          <a:effectLst/>
                          <a:latin typeface="Calibri"/>
                        </a:rPr>
                        <a:t>0.0304</a:t>
                      </a:r>
                    </a:p>
                  </a:txBody>
                  <a:tcPr marL="9525" marR="9525" marT="9525" marB="0" anchor="b"/>
                </a:tc>
                <a:tc>
                  <a:txBody>
                    <a:bodyPr/>
                    <a:lstStyle/>
                    <a:p>
                      <a:pPr algn="r" fontAlgn="b"/>
                      <a:r>
                        <a:rPr lang="en-US" sz="1600" b="0" i="0" u="none" strike="noStrike">
                          <a:solidFill>
                            <a:srgbClr val="000000"/>
                          </a:solidFill>
                          <a:effectLst/>
                          <a:latin typeface="Calibri"/>
                        </a:rPr>
                        <a:t>19</a:t>
                      </a:r>
                    </a:p>
                  </a:txBody>
                  <a:tcPr marL="9525" marR="9525" marT="9525" marB="0" anchor="b"/>
                </a:tc>
              </a:tr>
              <a:tr h="16637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0.0302</a:t>
                      </a:r>
                    </a:p>
                  </a:txBody>
                  <a:tcPr marL="9525" marR="9525" marT="9525" marB="0" anchor="b"/>
                </a:tc>
                <a:tc>
                  <a:txBody>
                    <a:bodyPr/>
                    <a:lstStyle/>
                    <a:p>
                      <a:pPr algn="r" fontAlgn="b"/>
                      <a:r>
                        <a:rPr lang="en-US" sz="1600" b="0" i="0" u="none" strike="noStrike">
                          <a:solidFill>
                            <a:srgbClr val="000000"/>
                          </a:solidFill>
                          <a:effectLst/>
                          <a:latin typeface="Calibri"/>
                        </a:rPr>
                        <a:t>61</a:t>
                      </a:r>
                    </a:p>
                  </a:txBody>
                  <a:tcPr marL="9525" marR="9525" marT="9525" marB="0" anchor="b"/>
                </a:tc>
              </a:tr>
              <a:tr h="0">
                <a:tc>
                  <a:txBody>
                    <a:bodyPr/>
                    <a:lstStyle/>
                    <a:p>
                      <a:pPr algn="l" fontAlgn="b"/>
                      <a:r>
                        <a:rPr lang="en-US" sz="1600" b="0" i="0" u="none" strike="noStrike">
                          <a:solidFill>
                            <a:srgbClr val="000000"/>
                          </a:solidFill>
                          <a:effectLst/>
                          <a:latin typeface="Calibri"/>
                        </a:rPr>
                        <a:t>mode Column</a:t>
                      </a:r>
                    </a:p>
                  </a:txBody>
                  <a:tcPr marL="9525" marR="9525" marT="9525" marB="0" anchor="b"/>
                </a:tc>
                <a:tc>
                  <a:txBody>
                    <a:bodyPr/>
                    <a:lstStyle/>
                    <a:p>
                      <a:pPr algn="r" fontAlgn="b"/>
                      <a:r>
                        <a:rPr lang="en-US" sz="1600" b="0" i="0" u="none" strike="noStrike">
                          <a:solidFill>
                            <a:srgbClr val="000000"/>
                          </a:solidFill>
                          <a:effectLst/>
                          <a:latin typeface="Calibri"/>
                        </a:rPr>
                        <a:t>0.0300</a:t>
                      </a:r>
                    </a:p>
                  </a:txBody>
                  <a:tcPr marL="9525" marR="9525" marT="9525" marB="0" anchor="b"/>
                </a:tc>
                <a:tc>
                  <a:txBody>
                    <a:bodyPr/>
                    <a:lstStyle/>
                    <a:p>
                      <a:pPr algn="r" fontAlgn="b"/>
                      <a:r>
                        <a:rPr lang="en-US" sz="1600" b="0" i="0" u="none" strike="noStrike">
                          <a:solidFill>
                            <a:srgbClr val="000000"/>
                          </a:solidFill>
                          <a:effectLst/>
                          <a:latin typeface="Calibri"/>
                        </a:rPr>
                        <a:t>25</a:t>
                      </a:r>
                    </a:p>
                  </a:txBody>
                  <a:tcPr marL="9525" marR="9525" marT="9525" marB="0" anchor="b"/>
                </a:tc>
              </a:tr>
              <a:tr h="40640">
                <a:tc>
                  <a:txBody>
                    <a:bodyPr/>
                    <a:lstStyle/>
                    <a:p>
                      <a:pPr algn="l" fontAlgn="b"/>
                      <a:r>
                        <a:rPr lang="en-US" sz="1600" b="0" i="0" u="none" strike="noStrike">
                          <a:solidFill>
                            <a:srgbClr val="000000"/>
                          </a:solidFill>
                          <a:effectLst/>
                          <a:latin typeface="Calibri"/>
                        </a:rPr>
                        <a:t>mode MeltingT</a:t>
                      </a:r>
                    </a:p>
                  </a:txBody>
                  <a:tcPr marL="9525" marR="9525" marT="9525" marB="0" anchor="b"/>
                </a:tc>
                <a:tc>
                  <a:txBody>
                    <a:bodyPr/>
                    <a:lstStyle/>
                    <a:p>
                      <a:pPr algn="r" fontAlgn="b"/>
                      <a:r>
                        <a:rPr lang="en-US" sz="1600" b="0" i="0" u="none" strike="noStrike" dirty="0">
                          <a:solidFill>
                            <a:srgbClr val="000000"/>
                          </a:solidFill>
                          <a:effectLst/>
                          <a:latin typeface="Calibri"/>
                        </a:rPr>
                        <a:t>0.0274</a:t>
                      </a:r>
                    </a:p>
                  </a:txBody>
                  <a:tcPr marL="9525" marR="9525" marT="9525" marB="0" anchor="b"/>
                </a:tc>
                <a:tc>
                  <a:txBody>
                    <a:bodyPr/>
                    <a:lstStyle/>
                    <a:p>
                      <a:pPr algn="r" fontAlgn="b"/>
                      <a:r>
                        <a:rPr lang="en-US" sz="1600" b="0" i="0" u="none" strike="noStrike" dirty="0">
                          <a:solidFill>
                            <a:srgbClr val="000000"/>
                          </a:solidFill>
                          <a:effectLst/>
                          <a:latin typeface="Calibri"/>
                        </a:rPr>
                        <a:t>11</a:t>
                      </a:r>
                    </a:p>
                  </a:txBody>
                  <a:tcPr marL="9525" marR="9525" marT="9525" marB="0" anchor="b"/>
                </a:tc>
              </a:tr>
            </a:tbl>
          </a:graphicData>
        </a:graphic>
      </p:graphicFrame>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955576"/>
            <a:ext cx="2902424" cy="2902424"/>
          </a:xfrm>
          <a:prstGeom prst="rect">
            <a:avLst/>
          </a:prstGeom>
        </p:spPr>
      </p:pic>
      <p:pic>
        <p:nvPicPr>
          <p:cNvPr id="10" name="Content Placeholder 4"/>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0" y="3961358"/>
            <a:ext cx="2896642" cy="2896642"/>
          </a:xfrm>
        </p:spPr>
      </p:pic>
      <p:graphicFrame>
        <p:nvGraphicFramePr>
          <p:cNvPr id="11" name="Table 10"/>
          <p:cNvGraphicFramePr>
            <a:graphicFrameLocks noGrp="1"/>
          </p:cNvGraphicFramePr>
          <p:nvPr>
            <p:extLst>
              <p:ext uri="{D42A27DB-BD31-4B8C-83A1-F6EECF244321}">
                <p14:modId xmlns:p14="http://schemas.microsoft.com/office/powerpoint/2010/main" val="2399042497"/>
              </p:ext>
            </p:extLst>
          </p:nvPr>
        </p:nvGraphicFramePr>
        <p:xfrm>
          <a:off x="4512499" y="1096654"/>
          <a:ext cx="4631501" cy="2838450"/>
        </p:xfrm>
        <a:graphic>
          <a:graphicData uri="http://schemas.openxmlformats.org/drawingml/2006/table">
            <a:tbl>
              <a:tblPr firstRow="1" bandRow="1">
                <a:tableStyleId>{5C22544A-7EE6-4342-B048-85BDC9FD1C3A}</a:tableStyleId>
              </a:tblPr>
              <a:tblGrid>
                <a:gridCol w="2169097"/>
                <a:gridCol w="1296099"/>
                <a:gridCol w="1166305"/>
              </a:tblGrid>
              <a:tr h="370840">
                <a:tc>
                  <a:txBody>
                    <a:bodyPr/>
                    <a:lstStyle/>
                    <a:p>
                      <a:pPr algn="l" fontAlgn="b"/>
                      <a:r>
                        <a:rPr lang="en-US" sz="1800" b="1" i="0" u="none" strike="noStrike" dirty="0" smtClean="0">
                          <a:solidFill>
                            <a:schemeClr val="bg1"/>
                          </a:solidFill>
                          <a:effectLst/>
                          <a:latin typeface="Calibri"/>
                        </a:rPr>
                        <a:t>Difference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Full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Column</a:t>
                      </a:r>
                    </a:p>
                  </a:txBody>
                  <a:tcPr marL="9525" marR="9525" marT="9525" marB="0" anchor="b"/>
                </a:tc>
                <a:tc>
                  <a:txBody>
                    <a:bodyPr/>
                    <a:lstStyle/>
                    <a:p>
                      <a:pPr algn="r" fontAlgn="b"/>
                      <a:r>
                        <a:rPr lang="en-US" sz="1600" b="0" i="0" u="none" strike="noStrike">
                          <a:solidFill>
                            <a:srgbClr val="000000"/>
                          </a:solidFill>
                          <a:effectLst/>
                          <a:latin typeface="Calibri"/>
                        </a:rPr>
                        <a:t>0.0330</a:t>
                      </a:r>
                    </a:p>
                  </a:txBody>
                  <a:tcPr marL="9525" marR="9525" marT="9525" marB="0" anchor="b"/>
                </a:tc>
                <a:tc>
                  <a:txBody>
                    <a:bodyPr/>
                    <a:lstStyle/>
                    <a:p>
                      <a:pPr algn="r" fontAlgn="b"/>
                      <a:r>
                        <a:rPr lang="en-US" sz="1600" b="0" i="0" u="none" strike="noStrike">
                          <a:solidFill>
                            <a:srgbClr val="000000"/>
                          </a:solidFill>
                          <a:effectLst/>
                          <a:latin typeface="Calibri"/>
                        </a:rPr>
                        <a:t>86</a:t>
                      </a:r>
                    </a:p>
                  </a:txBody>
                  <a:tcPr marL="9525" marR="9525" marT="9525" marB="0" anchor="b"/>
                </a:tc>
              </a:tr>
              <a:tr h="61595">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CovalentRadius</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0.0322</a:t>
                      </a:r>
                    </a:p>
                  </a:txBody>
                  <a:tcPr marL="9525" marR="9525" marT="9525" marB="0" anchor="b"/>
                </a:tc>
                <a:tc>
                  <a:txBody>
                    <a:bodyPr/>
                    <a:lstStyle/>
                    <a:p>
                      <a:pPr algn="r" fontAlgn="b"/>
                      <a:r>
                        <a:rPr lang="en-US" sz="1600" b="0" i="0" u="none" strike="noStrike">
                          <a:solidFill>
                            <a:srgbClr val="000000"/>
                          </a:solidFill>
                          <a:effectLst/>
                          <a:latin typeface="Calibri"/>
                        </a:rPr>
                        <a:t>92</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0.0294</a:t>
                      </a:r>
                    </a:p>
                  </a:txBody>
                  <a:tcPr marL="9525" marR="9525" marT="9525" marB="0" anchor="b"/>
                </a:tc>
                <a:tc>
                  <a:txBody>
                    <a:bodyPr/>
                    <a:lstStyle/>
                    <a:p>
                      <a:pPr algn="r" fontAlgn="b"/>
                      <a:r>
                        <a:rPr lang="en-US" sz="1600" b="0" i="0" u="none" strike="noStrike">
                          <a:solidFill>
                            <a:srgbClr val="000000"/>
                          </a:solidFill>
                          <a:effectLst/>
                          <a:latin typeface="Calibri"/>
                        </a:rPr>
                        <a:t>34</a:t>
                      </a:r>
                    </a:p>
                  </a:txBody>
                  <a:tcPr marL="9525" marR="9525" marT="9525" marB="0" anchor="b"/>
                </a:tc>
              </a:tr>
              <a:tr h="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NpValence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0.0257</a:t>
                      </a:r>
                    </a:p>
                  </a:txBody>
                  <a:tcPr marL="9525" marR="9525" marT="9525" marB="0" anchor="b"/>
                </a:tc>
                <a:tc>
                  <a:txBody>
                    <a:bodyPr/>
                    <a:lstStyle/>
                    <a:p>
                      <a:pPr algn="r" fontAlgn="b"/>
                      <a:r>
                        <a:rPr lang="en-US" sz="1600" b="0" i="0" u="none" strike="noStrike">
                          <a:solidFill>
                            <a:srgbClr val="000000"/>
                          </a:solidFill>
                          <a:effectLst/>
                          <a:latin typeface="Calibri"/>
                        </a:rPr>
                        <a:t>35</a:t>
                      </a:r>
                    </a:p>
                  </a:txBody>
                  <a:tcPr marL="9525" marR="9525" marT="9525" marB="0" anchor="b"/>
                </a:tc>
              </a:tr>
              <a:tr h="6350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0.0251</a:t>
                      </a:r>
                    </a:p>
                  </a:txBody>
                  <a:tcPr marL="9525" marR="9525" marT="9525" marB="0" anchor="b"/>
                </a:tc>
                <a:tc>
                  <a:txBody>
                    <a:bodyPr/>
                    <a:lstStyle/>
                    <a:p>
                      <a:pPr algn="r" fontAlgn="b"/>
                      <a:r>
                        <a:rPr lang="en-US" sz="1600" b="0" i="0" u="none" strike="noStrike">
                          <a:solidFill>
                            <a:srgbClr val="000000"/>
                          </a:solidFill>
                          <a:effectLst/>
                          <a:latin typeface="Calibri"/>
                        </a:rPr>
                        <a:t>23</a:t>
                      </a:r>
                    </a:p>
                  </a:txBody>
                  <a:tcPr marL="9525" marR="9525" marT="9525" marB="0" anchor="b"/>
                </a:tc>
              </a:tr>
              <a:tr h="3873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0.0233</a:t>
                      </a:r>
                    </a:p>
                  </a:txBody>
                  <a:tcPr marL="9525" marR="9525" marT="9525" marB="0" anchor="b"/>
                </a:tc>
                <a:tc>
                  <a:txBody>
                    <a:bodyPr/>
                    <a:lstStyle/>
                    <a:p>
                      <a:pPr algn="r" fontAlgn="b"/>
                      <a:r>
                        <a:rPr lang="en-US" sz="1600" b="0" i="0" u="none" strike="noStrike">
                          <a:solidFill>
                            <a:srgbClr val="000000"/>
                          </a:solidFill>
                          <a:effectLst/>
                          <a:latin typeface="Calibri"/>
                        </a:rPr>
                        <a:t>5</a:t>
                      </a:r>
                    </a:p>
                  </a:txBody>
                  <a:tcPr marL="9525" marR="9525" marT="9525" marB="0" anchor="b"/>
                </a:tc>
              </a:tr>
              <a:tr h="166370">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0.0218</a:t>
                      </a:r>
                    </a:p>
                  </a:txBody>
                  <a:tcPr marL="9525" marR="9525" marT="9525" marB="0" anchor="b"/>
                </a:tc>
                <a:tc>
                  <a:txBody>
                    <a:bodyPr/>
                    <a:lstStyle/>
                    <a:p>
                      <a:pPr algn="r" fontAlgn="b"/>
                      <a:r>
                        <a:rPr lang="en-US" sz="1600" b="0" i="0" u="none" strike="noStrike">
                          <a:solidFill>
                            <a:srgbClr val="000000"/>
                          </a:solidFill>
                          <a:effectLst/>
                          <a:latin typeface="Calibri"/>
                        </a:rPr>
                        <a:t>93</a:t>
                      </a:r>
                    </a:p>
                  </a:txBody>
                  <a:tcPr marL="9525" marR="9525" marT="9525" marB="0" anchor="b"/>
                </a:tc>
              </a:tr>
              <a:tr h="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GSmagmom</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0.0195</a:t>
                      </a:r>
                    </a:p>
                  </a:txBody>
                  <a:tcPr marL="9525" marR="9525" marT="9525" marB="0" anchor="b"/>
                </a:tc>
                <a:tc>
                  <a:txBody>
                    <a:bodyPr/>
                    <a:lstStyle/>
                    <a:p>
                      <a:pPr algn="r" fontAlgn="b"/>
                      <a:r>
                        <a:rPr lang="en-US" sz="1600" b="0" i="0" u="none" strike="noStrike">
                          <a:solidFill>
                            <a:srgbClr val="000000"/>
                          </a:solidFill>
                          <a:effectLst/>
                          <a:latin typeface="Calibri"/>
                        </a:rPr>
                        <a:t>91</a:t>
                      </a:r>
                    </a:p>
                  </a:txBody>
                  <a:tcPr marL="9525" marR="9525" marT="9525" marB="0" anchor="b"/>
                </a:tc>
              </a:tr>
              <a:tr h="4064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0.0191</a:t>
                      </a:r>
                    </a:p>
                  </a:txBody>
                  <a:tcPr marL="9525" marR="9525" marT="9525" marB="0" anchor="b"/>
                </a:tc>
                <a:tc>
                  <a:txBody>
                    <a:bodyPr/>
                    <a:lstStyle/>
                    <a:p>
                      <a:pPr algn="r" fontAlgn="b"/>
                      <a:r>
                        <a:rPr lang="en-US" sz="1600" b="0" i="0" u="none" strike="noStrike" dirty="0">
                          <a:solidFill>
                            <a:srgbClr val="000000"/>
                          </a:solidFill>
                          <a:effectLst/>
                          <a:latin typeface="Calibri"/>
                        </a:rPr>
                        <a:t>57</a:t>
                      </a:r>
                    </a:p>
                  </a:txBody>
                  <a:tcPr marL="9525" marR="9525" marT="9525" marB="0" anchor="b"/>
                </a:tc>
              </a:tr>
            </a:tbl>
          </a:graphicData>
        </a:graphic>
      </p:graphicFrame>
    </p:spTree>
    <p:extLst>
      <p:ext uri="{BB962C8B-B14F-4D97-AF65-F5344CB8AC3E}">
        <p14:creationId xmlns:p14="http://schemas.microsoft.com/office/powerpoint/2010/main" val="24520150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31</a:t>
            </a:fld>
            <a:endParaRPr lang="en-US" dirty="0"/>
          </a:p>
        </p:txBody>
      </p:sp>
      <p:sp>
        <p:nvSpPr>
          <p:cNvPr id="3" name="Title 2"/>
          <p:cNvSpPr>
            <a:spLocks noGrp="1"/>
          </p:cNvSpPr>
          <p:nvPr>
            <p:ph type="title"/>
          </p:nvPr>
        </p:nvSpPr>
        <p:spPr/>
        <p:txBody>
          <a:bodyPr/>
          <a:lstStyle/>
          <a:p>
            <a:r>
              <a:rPr lang="en-US" dirty="0" err="1" smtClean="0"/>
              <a:t>Vegards</a:t>
            </a:r>
            <a:r>
              <a:rPr lang="en-US" dirty="0" smtClean="0"/>
              <a:t> Model </a:t>
            </a:r>
            <a:r>
              <a:rPr lang="en-US" dirty="0" err="1" smtClean="0"/>
              <a:t>vs</a:t>
            </a:r>
            <a:r>
              <a:rPr lang="en-US" dirty="0" smtClean="0"/>
              <a:t> Difference Model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955576"/>
            <a:ext cx="2902424" cy="290242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379595245"/>
              </p:ext>
            </p:extLst>
          </p:nvPr>
        </p:nvGraphicFramePr>
        <p:xfrm>
          <a:off x="4512499" y="1096654"/>
          <a:ext cx="4631501" cy="2838450"/>
        </p:xfrm>
        <a:graphic>
          <a:graphicData uri="http://schemas.openxmlformats.org/drawingml/2006/table">
            <a:tbl>
              <a:tblPr firstRow="1" bandRow="1">
                <a:tableStyleId>{5C22544A-7EE6-4342-B048-85BDC9FD1C3A}</a:tableStyleId>
              </a:tblPr>
              <a:tblGrid>
                <a:gridCol w="2169097"/>
                <a:gridCol w="1296099"/>
                <a:gridCol w="1166305"/>
              </a:tblGrid>
              <a:tr h="370840">
                <a:tc>
                  <a:txBody>
                    <a:bodyPr/>
                    <a:lstStyle/>
                    <a:p>
                      <a:pPr algn="l" fontAlgn="b"/>
                      <a:r>
                        <a:rPr lang="en-US" sz="1800" b="1" i="0" u="none" strike="noStrike" dirty="0" smtClean="0">
                          <a:solidFill>
                            <a:schemeClr val="bg1"/>
                          </a:solidFill>
                          <a:effectLst/>
                          <a:latin typeface="Calibri"/>
                        </a:rPr>
                        <a:t>Difference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Full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Column</a:t>
                      </a:r>
                    </a:p>
                  </a:txBody>
                  <a:tcPr marL="9525" marR="9525" marT="9525" marB="0" anchor="b"/>
                </a:tc>
                <a:tc>
                  <a:txBody>
                    <a:bodyPr/>
                    <a:lstStyle/>
                    <a:p>
                      <a:pPr algn="r" fontAlgn="b"/>
                      <a:r>
                        <a:rPr lang="en-US" sz="1600" b="0" i="0" u="none" strike="noStrike">
                          <a:solidFill>
                            <a:srgbClr val="000000"/>
                          </a:solidFill>
                          <a:effectLst/>
                          <a:latin typeface="Calibri"/>
                        </a:rPr>
                        <a:t>0.0330</a:t>
                      </a:r>
                    </a:p>
                  </a:txBody>
                  <a:tcPr marL="9525" marR="9525" marT="9525" marB="0" anchor="b"/>
                </a:tc>
                <a:tc>
                  <a:txBody>
                    <a:bodyPr/>
                    <a:lstStyle/>
                    <a:p>
                      <a:pPr algn="r" fontAlgn="b"/>
                      <a:r>
                        <a:rPr lang="en-US" sz="1600" b="0" i="0" u="none" strike="noStrike">
                          <a:solidFill>
                            <a:srgbClr val="000000"/>
                          </a:solidFill>
                          <a:effectLst/>
                          <a:latin typeface="Calibri"/>
                        </a:rPr>
                        <a:t>86</a:t>
                      </a:r>
                    </a:p>
                  </a:txBody>
                  <a:tcPr marL="9525" marR="9525" marT="9525" marB="0" anchor="b"/>
                </a:tc>
              </a:tr>
              <a:tr h="61595">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CovalentRadius</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0.0322</a:t>
                      </a:r>
                    </a:p>
                  </a:txBody>
                  <a:tcPr marL="9525" marR="9525" marT="9525" marB="0" anchor="b"/>
                </a:tc>
                <a:tc>
                  <a:txBody>
                    <a:bodyPr/>
                    <a:lstStyle/>
                    <a:p>
                      <a:pPr algn="r" fontAlgn="b"/>
                      <a:r>
                        <a:rPr lang="en-US" sz="1600" b="0" i="0" u="none" strike="noStrike">
                          <a:solidFill>
                            <a:srgbClr val="000000"/>
                          </a:solidFill>
                          <a:effectLst/>
                          <a:latin typeface="Calibri"/>
                        </a:rPr>
                        <a:t>92</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0.0294</a:t>
                      </a:r>
                    </a:p>
                  </a:txBody>
                  <a:tcPr marL="9525" marR="9525" marT="9525" marB="0" anchor="b"/>
                </a:tc>
                <a:tc>
                  <a:txBody>
                    <a:bodyPr/>
                    <a:lstStyle/>
                    <a:p>
                      <a:pPr algn="r" fontAlgn="b"/>
                      <a:r>
                        <a:rPr lang="en-US" sz="1600" b="0" i="0" u="none" strike="noStrike">
                          <a:solidFill>
                            <a:srgbClr val="000000"/>
                          </a:solidFill>
                          <a:effectLst/>
                          <a:latin typeface="Calibri"/>
                        </a:rPr>
                        <a:t>34</a:t>
                      </a:r>
                    </a:p>
                  </a:txBody>
                  <a:tcPr marL="9525" marR="9525" marT="9525" marB="0" anchor="b"/>
                </a:tc>
              </a:tr>
              <a:tr h="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NpValence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0.0257</a:t>
                      </a:r>
                    </a:p>
                  </a:txBody>
                  <a:tcPr marL="9525" marR="9525" marT="9525" marB="0" anchor="b"/>
                </a:tc>
                <a:tc>
                  <a:txBody>
                    <a:bodyPr/>
                    <a:lstStyle/>
                    <a:p>
                      <a:pPr algn="r" fontAlgn="b"/>
                      <a:r>
                        <a:rPr lang="en-US" sz="1600" b="0" i="0" u="none" strike="noStrike">
                          <a:solidFill>
                            <a:srgbClr val="000000"/>
                          </a:solidFill>
                          <a:effectLst/>
                          <a:latin typeface="Calibri"/>
                        </a:rPr>
                        <a:t>35</a:t>
                      </a:r>
                    </a:p>
                  </a:txBody>
                  <a:tcPr marL="9525" marR="9525" marT="9525" marB="0" anchor="b"/>
                </a:tc>
              </a:tr>
              <a:tr h="63500">
                <a:tc>
                  <a:txBody>
                    <a:bodyPr/>
                    <a:lstStyle/>
                    <a:p>
                      <a:pPr algn="l" fontAlgn="b"/>
                      <a:r>
                        <a:rPr lang="en-US" sz="1600" b="0" i="0" u="none" strike="noStrike" dirty="0" err="1">
                          <a:solidFill>
                            <a:srgbClr val="000000"/>
                          </a:solidFill>
                          <a:effectLst/>
                          <a:latin typeface="Calibri"/>
                        </a:rPr>
                        <a:t>avg_dev</a:t>
                      </a:r>
                      <a:r>
                        <a:rPr lang="en-US" sz="1600" b="0" i="0" u="none" strike="noStrike" dirty="0">
                          <a:solidFill>
                            <a:srgbClr val="000000"/>
                          </a:solidFill>
                          <a:effectLst/>
                          <a:latin typeface="Calibri"/>
                        </a:rPr>
                        <a:t> </a:t>
                      </a:r>
                      <a:r>
                        <a:rPr lang="en-US" sz="1600" b="0" i="0" u="none" strike="noStrike" dirty="0" err="1">
                          <a:solidFill>
                            <a:srgbClr val="000000"/>
                          </a:solidFill>
                          <a:effectLst/>
                          <a:latin typeface="Calibri"/>
                        </a:rPr>
                        <a:t>GSbandgap</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0.0251</a:t>
                      </a:r>
                    </a:p>
                  </a:txBody>
                  <a:tcPr marL="9525" marR="9525" marT="9525" marB="0" anchor="b"/>
                </a:tc>
                <a:tc>
                  <a:txBody>
                    <a:bodyPr/>
                    <a:lstStyle/>
                    <a:p>
                      <a:pPr algn="r" fontAlgn="b"/>
                      <a:r>
                        <a:rPr lang="en-US" sz="1600" b="0" i="0" u="none" strike="noStrike">
                          <a:solidFill>
                            <a:srgbClr val="000000"/>
                          </a:solidFill>
                          <a:effectLst/>
                          <a:latin typeface="Calibri"/>
                        </a:rPr>
                        <a:t>23</a:t>
                      </a:r>
                    </a:p>
                  </a:txBody>
                  <a:tcPr marL="9525" marR="9525" marT="9525" marB="0" anchor="b"/>
                </a:tc>
              </a:tr>
              <a:tr h="3873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0.0233</a:t>
                      </a:r>
                    </a:p>
                  </a:txBody>
                  <a:tcPr marL="9525" marR="9525" marT="9525" marB="0" anchor="b"/>
                </a:tc>
                <a:tc>
                  <a:txBody>
                    <a:bodyPr/>
                    <a:lstStyle/>
                    <a:p>
                      <a:pPr algn="r" fontAlgn="b"/>
                      <a:r>
                        <a:rPr lang="en-US" sz="1600" b="0" i="0" u="none" strike="noStrike">
                          <a:solidFill>
                            <a:srgbClr val="000000"/>
                          </a:solidFill>
                          <a:effectLst/>
                          <a:latin typeface="Calibri"/>
                        </a:rPr>
                        <a:t>5</a:t>
                      </a:r>
                    </a:p>
                  </a:txBody>
                  <a:tcPr marL="9525" marR="9525" marT="9525" marB="0" anchor="b"/>
                </a:tc>
              </a:tr>
              <a:tr h="166370">
                <a:tc>
                  <a:txBody>
                    <a:bodyPr/>
                    <a:lstStyle/>
                    <a:p>
                      <a:pPr algn="l" fontAlgn="b"/>
                      <a:r>
                        <a:rPr lang="en-US" sz="1600" b="0" i="0" u="none" strike="noStrike" dirty="0">
                          <a:solidFill>
                            <a:srgbClr val="000000"/>
                          </a:solidFill>
                          <a:effectLst/>
                          <a:latin typeface="Calibri"/>
                        </a:rPr>
                        <a:t>minimum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0.0218</a:t>
                      </a:r>
                    </a:p>
                  </a:txBody>
                  <a:tcPr marL="9525" marR="9525" marT="9525" marB="0" anchor="b"/>
                </a:tc>
                <a:tc>
                  <a:txBody>
                    <a:bodyPr/>
                    <a:lstStyle/>
                    <a:p>
                      <a:pPr algn="r" fontAlgn="b"/>
                      <a:r>
                        <a:rPr lang="en-US" sz="1600" b="0" i="0" u="none" strike="noStrike">
                          <a:solidFill>
                            <a:srgbClr val="000000"/>
                          </a:solidFill>
                          <a:effectLst/>
                          <a:latin typeface="Calibri"/>
                        </a:rPr>
                        <a:t>93</a:t>
                      </a:r>
                    </a:p>
                  </a:txBody>
                  <a:tcPr marL="9525" marR="9525" marT="9525" marB="0" anchor="b"/>
                </a:tc>
              </a:tr>
              <a:tr h="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GSmagmom</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0.0195</a:t>
                      </a:r>
                    </a:p>
                  </a:txBody>
                  <a:tcPr marL="9525" marR="9525" marT="9525" marB="0" anchor="b"/>
                </a:tc>
                <a:tc>
                  <a:txBody>
                    <a:bodyPr/>
                    <a:lstStyle/>
                    <a:p>
                      <a:pPr algn="r" fontAlgn="b"/>
                      <a:r>
                        <a:rPr lang="en-US" sz="1600" b="0" i="0" u="none" strike="noStrike">
                          <a:solidFill>
                            <a:srgbClr val="000000"/>
                          </a:solidFill>
                          <a:effectLst/>
                          <a:latin typeface="Calibri"/>
                        </a:rPr>
                        <a:t>91</a:t>
                      </a:r>
                    </a:p>
                  </a:txBody>
                  <a:tcPr marL="9525" marR="9525" marT="9525" marB="0" anchor="b"/>
                </a:tc>
              </a:tr>
              <a:tr h="4064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0.0191</a:t>
                      </a:r>
                    </a:p>
                  </a:txBody>
                  <a:tcPr marL="9525" marR="9525" marT="9525" marB="0" anchor="b"/>
                </a:tc>
                <a:tc>
                  <a:txBody>
                    <a:bodyPr/>
                    <a:lstStyle/>
                    <a:p>
                      <a:pPr algn="r" fontAlgn="b"/>
                      <a:r>
                        <a:rPr lang="en-US" sz="1600" b="0" i="0" u="none" strike="noStrike" dirty="0">
                          <a:solidFill>
                            <a:srgbClr val="000000"/>
                          </a:solidFill>
                          <a:effectLst/>
                          <a:latin typeface="Calibri"/>
                        </a:rPr>
                        <a:t>57</a:t>
                      </a:r>
                    </a:p>
                  </a:txBody>
                  <a:tcPr marL="9525" marR="9525" marT="9525" marB="0" anchor="b"/>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6" y="3960490"/>
            <a:ext cx="2898648" cy="2898648"/>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985175847"/>
              </p:ext>
            </p:extLst>
          </p:nvPr>
        </p:nvGraphicFramePr>
        <p:xfrm>
          <a:off x="0" y="1096654"/>
          <a:ext cx="4419600" cy="2838450"/>
        </p:xfrm>
        <a:graphic>
          <a:graphicData uri="http://schemas.openxmlformats.org/drawingml/2006/table">
            <a:tbl>
              <a:tblPr firstRow="1" bandRow="1">
                <a:tableStyleId>{5C22544A-7EE6-4342-B048-85BDC9FD1C3A}</a:tableStyleId>
              </a:tblPr>
              <a:tblGrid>
                <a:gridCol w="2057400"/>
                <a:gridCol w="1219200"/>
                <a:gridCol w="1143000"/>
              </a:tblGrid>
              <a:tr h="370840">
                <a:tc>
                  <a:txBody>
                    <a:bodyPr/>
                    <a:lstStyle/>
                    <a:p>
                      <a:pPr algn="l" fontAlgn="b"/>
                      <a:r>
                        <a:rPr lang="en-US" sz="1800" b="1" i="0" u="none" strike="noStrike" dirty="0" err="1" smtClean="0">
                          <a:solidFill>
                            <a:schemeClr val="bg1"/>
                          </a:solidFill>
                          <a:effectLst/>
                          <a:latin typeface="Calibri"/>
                        </a:rPr>
                        <a:t>Vegards</a:t>
                      </a:r>
                      <a:r>
                        <a:rPr lang="en-US" sz="1800" b="1" i="0" u="none" strike="noStrike" dirty="0" smtClean="0">
                          <a:solidFill>
                            <a:schemeClr val="bg1"/>
                          </a:solidFill>
                          <a:effectLst/>
                          <a:latin typeface="Calibri"/>
                        </a:rPr>
                        <a:t> Prediction</a:t>
                      </a:r>
                      <a:r>
                        <a:rPr lang="en-US" sz="1800" b="1" i="0" u="none" strike="noStrike" baseline="0" dirty="0" smtClean="0">
                          <a:solidFill>
                            <a:schemeClr val="bg1"/>
                          </a:solidFill>
                          <a:effectLst/>
                          <a:latin typeface="Calibri"/>
                        </a:rPr>
                        <a:t>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Rank in Diff Model</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a:solidFill>
                            <a:srgbClr val="000000"/>
                          </a:solidFill>
                          <a:effectLst/>
                          <a:latin typeface="Calibri"/>
                        </a:rPr>
                        <a:t>mode AtomicWeight</a:t>
                      </a:r>
                    </a:p>
                  </a:txBody>
                  <a:tcPr marL="9525" marR="9525" marT="9525" marB="0" anchor="b"/>
                </a:tc>
                <a:tc>
                  <a:txBody>
                    <a:bodyPr/>
                    <a:lstStyle/>
                    <a:p>
                      <a:pPr algn="r" fontAlgn="b"/>
                      <a:r>
                        <a:rPr lang="en-US" sz="1600" b="0" i="0" u="none" strike="noStrike">
                          <a:solidFill>
                            <a:srgbClr val="000000"/>
                          </a:solidFill>
                          <a:effectLst/>
                          <a:latin typeface="Calibri"/>
                        </a:rPr>
                        <a:t>0.0676</a:t>
                      </a:r>
                    </a:p>
                  </a:txBody>
                  <a:tcPr marL="9525" marR="9525" marT="9525" marB="0" anchor="b"/>
                </a:tc>
                <a:tc>
                  <a:txBody>
                    <a:bodyPr/>
                    <a:lstStyle/>
                    <a:p>
                      <a:pPr algn="r" fontAlgn="b"/>
                      <a:r>
                        <a:rPr lang="en-US" sz="1600" b="0" i="0" u="none" strike="noStrike">
                          <a:solidFill>
                            <a:srgbClr val="000000"/>
                          </a:solidFill>
                          <a:effectLst/>
                          <a:latin typeface="Calibri"/>
                        </a:rPr>
                        <a:t>39</a:t>
                      </a:r>
                    </a:p>
                  </a:txBody>
                  <a:tcPr marL="9525" marR="9525" marT="9525" marB="0" anchor="b"/>
                </a:tc>
              </a:tr>
              <a:tr h="61595">
                <a:tc>
                  <a:txBody>
                    <a:bodyPr/>
                    <a:lstStyle/>
                    <a:p>
                      <a:pPr algn="l" fontAlgn="b"/>
                      <a:r>
                        <a:rPr lang="en-US" sz="1600" b="0" i="0" u="none" strike="noStrike">
                          <a:solidFill>
                            <a:srgbClr val="000000"/>
                          </a:solidFill>
                          <a:effectLst/>
                          <a:latin typeface="Calibri"/>
                        </a:rPr>
                        <a:t>mean NValence</a:t>
                      </a:r>
                    </a:p>
                  </a:txBody>
                  <a:tcPr marL="9525" marR="9525" marT="9525" marB="0" anchor="b"/>
                </a:tc>
                <a:tc>
                  <a:txBody>
                    <a:bodyPr/>
                    <a:lstStyle/>
                    <a:p>
                      <a:pPr algn="r" fontAlgn="b"/>
                      <a:r>
                        <a:rPr lang="en-US" sz="1600" b="0" i="0" u="none" strike="noStrike">
                          <a:solidFill>
                            <a:srgbClr val="000000"/>
                          </a:solidFill>
                          <a:effectLst/>
                          <a:latin typeface="Calibri"/>
                        </a:rPr>
                        <a:t>0.0587</a:t>
                      </a:r>
                    </a:p>
                  </a:txBody>
                  <a:tcPr marL="9525" marR="9525" marT="9525" marB="0" anchor="b"/>
                </a:tc>
                <a:tc>
                  <a:txBody>
                    <a:bodyPr/>
                    <a:lstStyle/>
                    <a:p>
                      <a:pPr algn="r" fontAlgn="b"/>
                      <a:r>
                        <a:rPr lang="en-US" sz="1600" b="0" i="0" u="none" strike="noStrike">
                          <a:solidFill>
                            <a:srgbClr val="000000"/>
                          </a:solidFill>
                          <a:effectLst/>
                          <a:latin typeface="Calibri"/>
                        </a:rPr>
                        <a:t>36</a:t>
                      </a:r>
                    </a:p>
                  </a:txBody>
                  <a:tcPr marL="9525" marR="9525" marT="9525" marB="0" anchor="b"/>
                </a:tc>
              </a:tr>
              <a:tr h="36830">
                <a:tc>
                  <a:txBody>
                    <a:bodyPr/>
                    <a:lstStyle/>
                    <a:p>
                      <a:pPr algn="l" fontAlgn="b"/>
                      <a:r>
                        <a:rPr lang="en-US" sz="1600" b="0" i="0" u="none" strike="noStrike">
                          <a:solidFill>
                            <a:srgbClr val="000000"/>
                          </a:solidFill>
                          <a:effectLst/>
                          <a:latin typeface="Calibri"/>
                        </a:rPr>
                        <a:t>mode Number</a:t>
                      </a:r>
                    </a:p>
                  </a:txBody>
                  <a:tcPr marL="9525" marR="9525" marT="9525" marB="0" anchor="b"/>
                </a:tc>
                <a:tc>
                  <a:txBody>
                    <a:bodyPr/>
                    <a:lstStyle/>
                    <a:p>
                      <a:pPr algn="r" fontAlgn="b"/>
                      <a:r>
                        <a:rPr lang="en-US" sz="1600" b="0" i="0" u="none" strike="noStrike">
                          <a:solidFill>
                            <a:srgbClr val="000000"/>
                          </a:solidFill>
                          <a:effectLst/>
                          <a:latin typeface="Calibri"/>
                        </a:rPr>
                        <a:t>0.0522</a:t>
                      </a:r>
                    </a:p>
                  </a:txBody>
                  <a:tcPr marL="9525" marR="9525" marT="9525" marB="0" anchor="b"/>
                </a:tc>
                <a:tc>
                  <a:txBody>
                    <a:bodyPr/>
                    <a:lstStyle/>
                    <a:p>
                      <a:pPr algn="r" fontAlgn="b"/>
                      <a:r>
                        <a:rPr lang="en-US" sz="1600" b="0" i="0" u="none" strike="noStrike">
                          <a:solidFill>
                            <a:srgbClr val="000000"/>
                          </a:solidFill>
                          <a:effectLst/>
                          <a:latin typeface="Calibri"/>
                        </a:rPr>
                        <a:t>38</a:t>
                      </a:r>
                    </a:p>
                  </a:txBody>
                  <a:tcPr marL="9525" marR="9525" marT="9525" marB="0" anchor="b"/>
                </a:tc>
              </a:tr>
              <a:tr h="0">
                <a:tc>
                  <a:txBody>
                    <a:bodyPr/>
                    <a:lstStyle/>
                    <a:p>
                      <a:pPr algn="l" fontAlgn="b"/>
                      <a:r>
                        <a:rPr lang="en-US" sz="1600" b="0" i="0" u="none" strike="noStrike">
                          <a:solidFill>
                            <a:srgbClr val="000000"/>
                          </a:solidFill>
                          <a:effectLst/>
                          <a:latin typeface="Calibri"/>
                        </a:rPr>
                        <a:t>avg d valence electrons</a:t>
                      </a:r>
                    </a:p>
                  </a:txBody>
                  <a:tcPr marL="9525" marR="9525" marT="9525" marB="0" anchor="b"/>
                </a:tc>
                <a:tc>
                  <a:txBody>
                    <a:bodyPr/>
                    <a:lstStyle/>
                    <a:p>
                      <a:pPr algn="r" fontAlgn="b"/>
                      <a:r>
                        <a:rPr lang="en-US" sz="1600" b="0" i="0" u="none" strike="noStrike" dirty="0">
                          <a:solidFill>
                            <a:srgbClr val="000000"/>
                          </a:solidFill>
                          <a:effectLst/>
                          <a:latin typeface="Calibri"/>
                        </a:rPr>
                        <a:t>0.0446</a:t>
                      </a:r>
                    </a:p>
                  </a:txBody>
                  <a:tcPr marL="9525" marR="9525" marT="9525" marB="0" anchor="b"/>
                </a:tc>
                <a:tc>
                  <a:txBody>
                    <a:bodyPr/>
                    <a:lstStyle/>
                    <a:p>
                      <a:pPr algn="r" fontAlgn="b"/>
                      <a:r>
                        <a:rPr lang="en-US" sz="1600" b="0" i="0" u="none" strike="noStrike">
                          <a:solidFill>
                            <a:srgbClr val="000000"/>
                          </a:solidFill>
                          <a:effectLst/>
                          <a:latin typeface="Calibri"/>
                        </a:rPr>
                        <a:t>51</a:t>
                      </a:r>
                    </a:p>
                  </a:txBody>
                  <a:tcPr marL="9525" marR="9525" marT="9525" marB="0" anchor="b"/>
                </a:tc>
              </a:tr>
              <a:tr h="63500">
                <a:tc>
                  <a:txBody>
                    <a:bodyPr/>
                    <a:lstStyle/>
                    <a:p>
                      <a:pPr algn="l" fontAlgn="b"/>
                      <a:r>
                        <a:rPr lang="en-US" sz="1600" b="0" i="0" u="none" strike="noStrike">
                          <a:solidFill>
                            <a:srgbClr val="000000"/>
                          </a:solidFill>
                          <a:effectLst/>
                          <a:latin typeface="Calibri"/>
                        </a:rPr>
                        <a:t>mode NValence</a:t>
                      </a:r>
                    </a:p>
                  </a:txBody>
                  <a:tcPr marL="9525" marR="9525" marT="9525" marB="0" anchor="b"/>
                </a:tc>
                <a:tc>
                  <a:txBody>
                    <a:bodyPr/>
                    <a:lstStyle/>
                    <a:p>
                      <a:pPr algn="r" fontAlgn="b"/>
                      <a:r>
                        <a:rPr lang="en-US" sz="1600" b="0" i="0" u="none" strike="noStrike">
                          <a:solidFill>
                            <a:srgbClr val="000000"/>
                          </a:solidFill>
                          <a:effectLst/>
                          <a:latin typeface="Calibri"/>
                        </a:rPr>
                        <a:t>0.0441</a:t>
                      </a:r>
                    </a:p>
                  </a:txBody>
                  <a:tcPr marL="9525" marR="9525" marT="9525" marB="0" anchor="b"/>
                </a:tc>
                <a:tc>
                  <a:txBody>
                    <a:bodyPr/>
                    <a:lstStyle/>
                    <a:p>
                      <a:pPr algn="r" fontAlgn="b"/>
                      <a:r>
                        <a:rPr lang="en-US" sz="1600" b="0" i="0" u="none" strike="noStrike">
                          <a:solidFill>
                            <a:srgbClr val="000000"/>
                          </a:solidFill>
                          <a:effectLst/>
                          <a:latin typeface="Calibri"/>
                        </a:rPr>
                        <a:t>7</a:t>
                      </a:r>
                    </a:p>
                  </a:txBody>
                  <a:tcPr marL="9525" marR="9525" marT="9525" marB="0" anchor="b"/>
                </a:tc>
              </a:tr>
              <a:tr h="38735">
                <a:tc>
                  <a:txBody>
                    <a:bodyPr/>
                    <a:lstStyle/>
                    <a:p>
                      <a:pPr algn="l" fontAlgn="b"/>
                      <a:r>
                        <a:rPr lang="en-US" sz="1600" b="0" i="0" u="none" strike="noStrike">
                          <a:solidFill>
                            <a:srgbClr val="000000"/>
                          </a:solidFill>
                          <a:effectLst/>
                          <a:latin typeface="Calibri"/>
                        </a:rPr>
                        <a:t>mean NdValence</a:t>
                      </a:r>
                    </a:p>
                  </a:txBody>
                  <a:tcPr marL="9525" marR="9525" marT="9525" marB="0" anchor="b"/>
                </a:tc>
                <a:tc>
                  <a:txBody>
                    <a:bodyPr/>
                    <a:lstStyle/>
                    <a:p>
                      <a:pPr algn="r" fontAlgn="b"/>
                      <a:r>
                        <a:rPr lang="en-US" sz="1600" b="0" i="0" u="none" strike="noStrike">
                          <a:solidFill>
                            <a:srgbClr val="000000"/>
                          </a:solidFill>
                          <a:effectLst/>
                          <a:latin typeface="Calibri"/>
                        </a:rPr>
                        <a:t>0.0440</a:t>
                      </a:r>
                    </a:p>
                  </a:txBody>
                  <a:tcPr marL="9525" marR="9525" marT="9525" marB="0" anchor="b"/>
                </a:tc>
                <a:tc>
                  <a:txBody>
                    <a:bodyPr/>
                    <a:lstStyle/>
                    <a:p>
                      <a:pPr algn="r" fontAlgn="b"/>
                      <a:r>
                        <a:rPr lang="en-US" sz="1600" b="0" i="0" u="none" strike="noStrike">
                          <a:solidFill>
                            <a:srgbClr val="000000"/>
                          </a:solidFill>
                          <a:effectLst/>
                          <a:latin typeface="Calibri"/>
                        </a:rPr>
                        <a:t>48</a:t>
                      </a:r>
                    </a:p>
                  </a:txBody>
                  <a:tcPr marL="9525" marR="9525" marT="9525" marB="0" anchor="b"/>
                </a:tc>
              </a:tr>
              <a:tr h="166370">
                <a:tc>
                  <a:txBody>
                    <a:bodyPr/>
                    <a:lstStyle/>
                    <a:p>
                      <a:pPr algn="l" fontAlgn="b"/>
                      <a:r>
                        <a:rPr lang="en-US" sz="1600" b="0" i="0" u="none" strike="noStrike">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0.0397</a:t>
                      </a:r>
                    </a:p>
                  </a:txBody>
                  <a:tcPr marL="9525" marR="9525" marT="9525" marB="0" anchor="b"/>
                </a:tc>
                <a:tc>
                  <a:txBody>
                    <a:bodyPr/>
                    <a:lstStyle/>
                    <a:p>
                      <a:pPr algn="r" fontAlgn="b"/>
                      <a:r>
                        <a:rPr lang="en-US" sz="1600" b="0" i="0" u="none" strike="noStrike">
                          <a:solidFill>
                            <a:srgbClr val="000000"/>
                          </a:solidFill>
                          <a:effectLst/>
                          <a:latin typeface="Calibri"/>
                        </a:rPr>
                        <a:t>58</a:t>
                      </a:r>
                    </a:p>
                  </a:txBody>
                  <a:tcPr marL="9525" marR="9525" marT="9525" marB="0" anchor="b"/>
                </a:tc>
              </a:tr>
              <a:tr h="0">
                <a:tc>
                  <a:txBody>
                    <a:bodyPr/>
                    <a:lstStyle/>
                    <a:p>
                      <a:pPr algn="l" fontAlgn="b"/>
                      <a:r>
                        <a:rPr lang="en-US" sz="1600" b="0" i="0" u="none" strike="noStrike">
                          <a:solidFill>
                            <a:srgbClr val="000000"/>
                          </a:solidFill>
                          <a:effectLst/>
                          <a:latin typeface="Calibri"/>
                        </a:rPr>
                        <a:t>mean AtomicWeight</a:t>
                      </a:r>
                    </a:p>
                  </a:txBody>
                  <a:tcPr marL="9525" marR="9525" marT="9525" marB="0" anchor="b"/>
                </a:tc>
                <a:tc>
                  <a:txBody>
                    <a:bodyPr/>
                    <a:lstStyle/>
                    <a:p>
                      <a:pPr algn="r" fontAlgn="b"/>
                      <a:r>
                        <a:rPr lang="en-US" sz="1600" b="0" i="0" u="none" strike="noStrike">
                          <a:solidFill>
                            <a:srgbClr val="000000"/>
                          </a:solidFill>
                          <a:effectLst/>
                          <a:latin typeface="Calibri"/>
                        </a:rPr>
                        <a:t>0.0352</a:t>
                      </a:r>
                    </a:p>
                  </a:txBody>
                  <a:tcPr marL="9525" marR="9525" marT="9525" marB="0" anchor="b"/>
                </a:tc>
                <a:tc>
                  <a:txBody>
                    <a:bodyPr/>
                    <a:lstStyle/>
                    <a:p>
                      <a:pPr algn="r" fontAlgn="b"/>
                      <a:r>
                        <a:rPr lang="en-US" sz="1600" b="0" i="0" u="none" strike="noStrike">
                          <a:solidFill>
                            <a:srgbClr val="000000"/>
                          </a:solidFill>
                          <a:effectLst/>
                          <a:latin typeface="Calibri"/>
                        </a:rPr>
                        <a:t>61</a:t>
                      </a:r>
                    </a:p>
                  </a:txBody>
                  <a:tcPr marL="9525" marR="9525" marT="9525" marB="0" anchor="b"/>
                </a:tc>
              </a:tr>
              <a:tr h="40640">
                <a:tc>
                  <a:txBody>
                    <a:bodyPr/>
                    <a:lstStyle/>
                    <a:p>
                      <a:pPr algn="l" fontAlgn="b"/>
                      <a:r>
                        <a:rPr lang="en-US" sz="1600" b="0" i="0" u="none" strike="noStrike">
                          <a:solidFill>
                            <a:srgbClr val="000000"/>
                          </a:solidFill>
                          <a:effectLst/>
                          <a:latin typeface="Calibri"/>
                        </a:rPr>
                        <a:t>mean Electronegativity</a:t>
                      </a:r>
                    </a:p>
                  </a:txBody>
                  <a:tcPr marL="9525" marR="9525" marT="9525" marB="0" anchor="b"/>
                </a:tc>
                <a:tc>
                  <a:txBody>
                    <a:bodyPr/>
                    <a:lstStyle/>
                    <a:p>
                      <a:pPr algn="r" fontAlgn="b"/>
                      <a:r>
                        <a:rPr lang="en-US" sz="1600" b="0" i="0" u="none" strike="noStrike" dirty="0">
                          <a:solidFill>
                            <a:srgbClr val="000000"/>
                          </a:solidFill>
                          <a:effectLst/>
                          <a:latin typeface="Calibri"/>
                        </a:rPr>
                        <a:t>0.0279</a:t>
                      </a:r>
                    </a:p>
                  </a:txBody>
                  <a:tcPr marL="9525" marR="9525" marT="9525" marB="0" anchor="b"/>
                </a:tc>
                <a:tc>
                  <a:txBody>
                    <a:bodyPr/>
                    <a:lstStyle/>
                    <a:p>
                      <a:pPr algn="r" fontAlgn="b"/>
                      <a:r>
                        <a:rPr lang="en-US" sz="1600" b="0" i="0" u="none" strike="noStrike" dirty="0">
                          <a:solidFill>
                            <a:srgbClr val="000000"/>
                          </a:solidFill>
                          <a:effectLst/>
                          <a:latin typeface="Calibri"/>
                        </a:rPr>
                        <a:t>19</a:t>
                      </a:r>
                    </a:p>
                  </a:txBody>
                  <a:tcPr marL="9525" marR="9525" marT="9525" marB="0" anchor="b"/>
                </a:tc>
              </a:tr>
            </a:tbl>
          </a:graphicData>
        </a:graphic>
      </p:graphicFrame>
      <p:sp>
        <p:nvSpPr>
          <p:cNvPr id="4" name="TextBox 3"/>
          <p:cNvSpPr txBox="1"/>
          <p:nvPr/>
        </p:nvSpPr>
        <p:spPr>
          <a:xfrm>
            <a:off x="2913434" y="4800600"/>
            <a:ext cx="1734766" cy="1200329"/>
          </a:xfrm>
          <a:prstGeom prst="rect">
            <a:avLst/>
          </a:prstGeom>
          <a:noFill/>
        </p:spPr>
        <p:txBody>
          <a:bodyPr wrap="square" rtlCol="0">
            <a:spAutoFit/>
          </a:bodyPr>
          <a:lstStyle/>
          <a:p>
            <a:r>
              <a:rPr lang="en-US" dirty="0" smtClean="0"/>
              <a:t>Train model on </a:t>
            </a:r>
            <a:r>
              <a:rPr lang="en-US" dirty="0" err="1" smtClean="0"/>
              <a:t>vegards</a:t>
            </a:r>
            <a:r>
              <a:rPr lang="en-US" dirty="0" smtClean="0"/>
              <a:t> law predictions directly</a:t>
            </a:r>
            <a:endParaRPr lang="en-US" dirty="0"/>
          </a:p>
        </p:txBody>
      </p:sp>
    </p:spTree>
    <p:extLst>
      <p:ext uri="{BB962C8B-B14F-4D97-AF65-F5344CB8AC3E}">
        <p14:creationId xmlns:p14="http://schemas.microsoft.com/office/powerpoint/2010/main" val="21972197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32</a:t>
            </a:fld>
            <a:endParaRPr lang="en-US" dirty="0"/>
          </a:p>
        </p:txBody>
      </p:sp>
      <p:sp>
        <p:nvSpPr>
          <p:cNvPr id="3" name="Title 2"/>
          <p:cNvSpPr>
            <a:spLocks noGrp="1"/>
          </p:cNvSpPr>
          <p:nvPr>
            <p:ph type="title"/>
          </p:nvPr>
        </p:nvSpPr>
        <p:spPr/>
        <p:txBody>
          <a:bodyPr/>
          <a:lstStyle/>
          <a:p>
            <a:r>
              <a:rPr lang="en-US" dirty="0" smtClean="0"/>
              <a:t>Looking at improvement on </a:t>
            </a:r>
            <a:r>
              <a:rPr lang="en-US" dirty="0" err="1" smtClean="0"/>
              <a:t>Vegard’s</a:t>
            </a:r>
            <a:r>
              <a:rPr lang="en-US" dirty="0" smtClean="0"/>
              <a:t> Law Predictions</a:t>
            </a:r>
            <a:endParaRPr lang="en-US" dirty="0"/>
          </a:p>
        </p:txBody>
      </p:sp>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2510" y="2209800"/>
            <a:ext cx="4573042" cy="457304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958" y="2227997"/>
            <a:ext cx="4573042" cy="4573042"/>
          </a:xfrm>
          <a:prstGeom prst="rect">
            <a:avLst/>
          </a:prstGeom>
        </p:spPr>
      </p:pic>
      <p:sp>
        <p:nvSpPr>
          <p:cNvPr id="4" name="TextBox 3"/>
          <p:cNvSpPr txBox="1"/>
          <p:nvPr/>
        </p:nvSpPr>
        <p:spPr>
          <a:xfrm>
            <a:off x="152400" y="1447800"/>
            <a:ext cx="8839200" cy="646331"/>
          </a:xfrm>
          <a:prstGeom prst="rect">
            <a:avLst/>
          </a:prstGeom>
          <a:noFill/>
        </p:spPr>
        <p:txBody>
          <a:bodyPr wrap="square" rtlCol="0">
            <a:spAutoFit/>
          </a:bodyPr>
          <a:lstStyle/>
          <a:p>
            <a:r>
              <a:rPr lang="en-US" dirty="0" smtClean="0"/>
              <a:t>(0.93 </a:t>
            </a:r>
            <a:r>
              <a:rPr lang="en-US" dirty="0" smtClean="0">
                <a:sym typeface="Wingdings" pitchFamily="2" charset="2"/>
              </a:rPr>
              <a:t> 0.979, 5.04% improvement, 70% of available improvement)</a:t>
            </a:r>
          </a:p>
          <a:p>
            <a:r>
              <a:rPr lang="en-US" dirty="0" smtClean="0">
                <a:sym typeface="Wingdings" pitchFamily="2" charset="2"/>
              </a:rPr>
              <a:t>r</a:t>
            </a:r>
            <a:r>
              <a:rPr lang="en-US" baseline="30000" dirty="0" smtClean="0">
                <a:sym typeface="Wingdings" pitchFamily="2" charset="2"/>
              </a:rPr>
              <a:t>2 </a:t>
            </a:r>
            <a:r>
              <a:rPr lang="en-US" dirty="0" smtClean="0">
                <a:sym typeface="Wingdings" pitchFamily="2" charset="2"/>
              </a:rPr>
              <a:t>for difference predictions = 0.681</a:t>
            </a:r>
            <a:endParaRPr lang="en-US" dirty="0"/>
          </a:p>
        </p:txBody>
      </p:sp>
    </p:spTree>
    <p:extLst>
      <p:ext uri="{BB962C8B-B14F-4D97-AF65-F5344CB8AC3E}">
        <p14:creationId xmlns:p14="http://schemas.microsoft.com/office/powerpoint/2010/main" val="3489514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33</a:t>
            </a:fld>
            <a:endParaRPr lang="en-US" dirty="0"/>
          </a:p>
        </p:txBody>
      </p:sp>
      <p:sp>
        <p:nvSpPr>
          <p:cNvPr id="3" name="Title 2"/>
          <p:cNvSpPr>
            <a:spLocks noGrp="1"/>
          </p:cNvSpPr>
          <p:nvPr>
            <p:ph type="title"/>
          </p:nvPr>
        </p:nvSpPr>
        <p:spPr/>
        <p:txBody>
          <a:bodyPr/>
          <a:lstStyle/>
          <a:p>
            <a:r>
              <a:rPr lang="en-US" dirty="0" smtClean="0"/>
              <a:t>Feature </a:t>
            </a:r>
            <a:r>
              <a:rPr lang="en-US" dirty="0" err="1" smtClean="0"/>
              <a:t>Importances</a:t>
            </a:r>
            <a:endParaRPr lang="en-US" dirty="0"/>
          </a:p>
        </p:txBody>
      </p:sp>
      <p:pic>
        <p:nvPicPr>
          <p:cNvPr id="5" name="Content Placeholder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029200" y="1219200"/>
            <a:ext cx="4114800" cy="2743200"/>
          </a:xfrm>
        </p:spPr>
      </p:pic>
      <p:pic>
        <p:nvPicPr>
          <p:cNvPr id="2051" name="Picture 3" descr="C:\Users\Hikaru\Desktop\School\_Stanford\_SLAC\MechPropModels\results\cumSum_FeatIm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9" y="3571562"/>
            <a:ext cx="4474191" cy="29832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Hikaru\Desktop\School\_Stanford\_SLAC\MechPropModels\results\featElim_noOu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4114800"/>
            <a:ext cx="4114800" cy="274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7618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34</a:t>
            </a:fld>
            <a:endParaRPr lang="en-US" dirty="0"/>
          </a:p>
        </p:txBody>
      </p:sp>
      <p:sp>
        <p:nvSpPr>
          <p:cNvPr id="3" name="Title 2"/>
          <p:cNvSpPr>
            <a:spLocks noGrp="1"/>
          </p:cNvSpPr>
          <p:nvPr>
            <p:ph type="title"/>
          </p:nvPr>
        </p:nvSpPr>
        <p:spPr/>
        <p:txBody>
          <a:bodyPr/>
          <a:lstStyle/>
          <a:p>
            <a:r>
              <a:rPr lang="en-US" dirty="0" smtClean="0"/>
              <a:t>Young’s Modulus performs worse with standard model</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51822" y="1981200"/>
            <a:ext cx="4573042" cy="4573042"/>
          </a:xfrm>
        </p:spPr>
      </p:pic>
      <p:graphicFrame>
        <p:nvGraphicFramePr>
          <p:cNvPr id="6" name="Table 5"/>
          <p:cNvGraphicFramePr>
            <a:graphicFrameLocks noGrp="1"/>
          </p:cNvGraphicFramePr>
          <p:nvPr>
            <p:extLst>
              <p:ext uri="{D42A27DB-BD31-4B8C-83A1-F6EECF244321}">
                <p14:modId xmlns:p14="http://schemas.microsoft.com/office/powerpoint/2010/main" val="958567389"/>
              </p:ext>
            </p:extLst>
          </p:nvPr>
        </p:nvGraphicFramePr>
        <p:xfrm>
          <a:off x="5192225" y="2286000"/>
          <a:ext cx="3657600" cy="3664585"/>
        </p:xfrm>
        <a:graphic>
          <a:graphicData uri="http://schemas.openxmlformats.org/drawingml/2006/table">
            <a:tbl>
              <a:tblPr firstRow="1" bandRow="1">
                <a:tableStyleId>{5C22544A-7EE6-4342-B048-85BDC9FD1C3A}</a:tableStyleId>
              </a:tblPr>
              <a:tblGrid>
                <a:gridCol w="2286000"/>
                <a:gridCol w="1371600"/>
              </a:tblGrid>
              <a:tr h="370840">
                <a:tc>
                  <a:txBody>
                    <a:bodyPr/>
                    <a:lstStyle/>
                    <a:p>
                      <a:pPr algn="l" fontAlgn="b"/>
                      <a:r>
                        <a:rPr lang="en-US" sz="1800" b="1" i="0" u="none" strike="noStrike" dirty="0" err="1" smtClean="0">
                          <a:solidFill>
                            <a:schemeClr val="bg1"/>
                          </a:solidFill>
                          <a:effectLst/>
                          <a:latin typeface="Calibri"/>
                        </a:rPr>
                        <a:t>Youngs</a:t>
                      </a:r>
                      <a:r>
                        <a:rPr lang="en-US" sz="1800" b="1" i="0" u="none" strike="noStrike" dirty="0" smtClean="0">
                          <a:solidFill>
                            <a:schemeClr val="bg1"/>
                          </a:solidFill>
                          <a:effectLst/>
                          <a:latin typeface="Calibri"/>
                        </a:rPr>
                        <a:t> Model</a:t>
                      </a:r>
                      <a:endParaRPr lang="en-US" sz="1800" b="1" i="0" u="none" strike="noStrike" dirty="0">
                        <a:solidFill>
                          <a:schemeClr val="bg1"/>
                        </a:solidFill>
                        <a:effectLst/>
                        <a:latin typeface="Calibri"/>
                      </a:endParaRP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GSvolume_pa</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0.0576</a:t>
                      </a:r>
                    </a:p>
                  </a:txBody>
                  <a:tcPr marL="9525" marR="9525" marT="9525" marB="0" anchor="b"/>
                </a:tc>
              </a:tr>
              <a:tr h="61595">
                <a:tc>
                  <a:txBody>
                    <a:bodyPr/>
                    <a:lstStyle/>
                    <a:p>
                      <a:pPr algn="l" fontAlgn="b"/>
                      <a:r>
                        <a:rPr lang="en-US" sz="1600" b="0" i="0" u="none" strike="noStrike">
                          <a:solidFill>
                            <a:srgbClr val="000000"/>
                          </a:solidFill>
                          <a:effectLst/>
                          <a:latin typeface="Calibri"/>
                        </a:rPr>
                        <a:t>minimum CovalentRadius</a:t>
                      </a:r>
                    </a:p>
                  </a:txBody>
                  <a:tcPr marL="9525" marR="9525" marT="9525" marB="0" anchor="b"/>
                </a:tc>
                <a:tc>
                  <a:txBody>
                    <a:bodyPr/>
                    <a:lstStyle/>
                    <a:p>
                      <a:pPr algn="r" fontAlgn="b"/>
                      <a:r>
                        <a:rPr lang="en-US" sz="1600" b="0" i="0" u="none" strike="noStrike">
                          <a:solidFill>
                            <a:srgbClr val="000000"/>
                          </a:solidFill>
                          <a:effectLst/>
                          <a:latin typeface="Calibri"/>
                        </a:rPr>
                        <a:t>0.0478</a:t>
                      </a:r>
                    </a:p>
                  </a:txBody>
                  <a:tcPr marL="9525" marR="9525" marT="9525" marB="0" anchor="b"/>
                </a:tc>
              </a:tr>
              <a:tr h="36830">
                <a:tc>
                  <a:txBody>
                    <a:bodyPr/>
                    <a:lstStyle/>
                    <a:p>
                      <a:pPr algn="l" fontAlgn="b"/>
                      <a:r>
                        <a:rPr lang="en-US" sz="1600" b="0" i="0" u="none" strike="noStrike">
                          <a:solidFill>
                            <a:srgbClr val="000000"/>
                          </a:solidFill>
                          <a:effectLst/>
                          <a:latin typeface="Calibri"/>
                        </a:rPr>
                        <a:t>mean MeltingT</a:t>
                      </a:r>
                    </a:p>
                  </a:txBody>
                  <a:tcPr marL="9525" marR="9525" marT="9525" marB="0" anchor="b"/>
                </a:tc>
                <a:tc>
                  <a:txBody>
                    <a:bodyPr/>
                    <a:lstStyle/>
                    <a:p>
                      <a:pPr algn="r" fontAlgn="b"/>
                      <a:r>
                        <a:rPr lang="en-US" sz="1600" b="0" i="0" u="none" strike="noStrike">
                          <a:solidFill>
                            <a:srgbClr val="000000"/>
                          </a:solidFill>
                          <a:effectLst/>
                          <a:latin typeface="Calibri"/>
                        </a:rPr>
                        <a:t>0.0457</a:t>
                      </a:r>
                    </a:p>
                  </a:txBody>
                  <a:tcPr marL="9525" marR="9525" marT="9525" marB="0" anchor="b"/>
                </a:tc>
              </a:tr>
              <a:tr h="0">
                <a:tc>
                  <a:txBody>
                    <a:bodyPr/>
                    <a:lstStyle/>
                    <a:p>
                      <a:pPr algn="l" fontAlgn="b"/>
                      <a:r>
                        <a:rPr lang="en-US" sz="1600" b="0" i="0" u="none" strike="noStrike">
                          <a:solidFill>
                            <a:srgbClr val="000000"/>
                          </a:solidFill>
                          <a:effectLst/>
                          <a:latin typeface="Calibri"/>
                        </a:rPr>
                        <a:t>minimum GSvolume_pa</a:t>
                      </a:r>
                    </a:p>
                  </a:txBody>
                  <a:tcPr marL="9525" marR="9525" marT="9525" marB="0" anchor="b"/>
                </a:tc>
                <a:tc>
                  <a:txBody>
                    <a:bodyPr/>
                    <a:lstStyle/>
                    <a:p>
                      <a:pPr algn="r" fontAlgn="b"/>
                      <a:r>
                        <a:rPr lang="en-US" sz="1600" b="0" i="0" u="none" strike="noStrike">
                          <a:solidFill>
                            <a:srgbClr val="000000"/>
                          </a:solidFill>
                          <a:effectLst/>
                          <a:latin typeface="Calibri"/>
                        </a:rPr>
                        <a:t>0.0448</a:t>
                      </a:r>
                    </a:p>
                  </a:txBody>
                  <a:tcPr marL="9525" marR="9525" marT="9525" marB="0" anchor="b"/>
                </a:tc>
              </a:tr>
              <a:tr h="63500">
                <a:tc>
                  <a:txBody>
                    <a:bodyPr/>
                    <a:lstStyle/>
                    <a:p>
                      <a:pPr algn="l" fontAlgn="b"/>
                      <a:r>
                        <a:rPr lang="en-US" sz="1600" b="0" i="0" u="none" strike="noStrike">
                          <a:solidFill>
                            <a:srgbClr val="000000"/>
                          </a:solidFill>
                          <a:effectLst/>
                          <a:latin typeface="Calibri"/>
                        </a:rPr>
                        <a:t>mean Electronegativity</a:t>
                      </a:r>
                    </a:p>
                  </a:txBody>
                  <a:tcPr marL="9525" marR="9525" marT="9525" marB="0" anchor="b"/>
                </a:tc>
                <a:tc>
                  <a:txBody>
                    <a:bodyPr/>
                    <a:lstStyle/>
                    <a:p>
                      <a:pPr algn="r" fontAlgn="b"/>
                      <a:r>
                        <a:rPr lang="en-US" sz="1600" b="0" i="0" u="none" strike="noStrike">
                          <a:solidFill>
                            <a:srgbClr val="000000"/>
                          </a:solidFill>
                          <a:effectLst/>
                          <a:latin typeface="Calibri"/>
                        </a:rPr>
                        <a:t>0.0399</a:t>
                      </a:r>
                    </a:p>
                  </a:txBody>
                  <a:tcPr marL="9525" marR="9525" marT="9525" marB="0" anchor="b"/>
                </a:tc>
              </a:tr>
              <a:tr h="38735">
                <a:tc>
                  <a:txBody>
                    <a:bodyPr/>
                    <a:lstStyle/>
                    <a:p>
                      <a:pPr algn="l" fontAlgn="b"/>
                      <a:r>
                        <a:rPr lang="en-US" sz="1600" b="0" i="0" u="none" strike="noStrike">
                          <a:solidFill>
                            <a:srgbClr val="000000"/>
                          </a:solidFill>
                          <a:effectLst/>
                          <a:latin typeface="Calibri"/>
                        </a:rPr>
                        <a:t>mode GSvolume_pa</a:t>
                      </a:r>
                    </a:p>
                  </a:txBody>
                  <a:tcPr marL="9525" marR="9525" marT="9525" marB="0" anchor="b"/>
                </a:tc>
                <a:tc>
                  <a:txBody>
                    <a:bodyPr/>
                    <a:lstStyle/>
                    <a:p>
                      <a:pPr algn="r" fontAlgn="b"/>
                      <a:r>
                        <a:rPr lang="en-US" sz="1600" b="0" i="0" u="none" strike="noStrike">
                          <a:solidFill>
                            <a:srgbClr val="000000"/>
                          </a:solidFill>
                          <a:effectLst/>
                          <a:latin typeface="Calibri"/>
                        </a:rPr>
                        <a:t>0.0346</a:t>
                      </a:r>
                    </a:p>
                  </a:txBody>
                  <a:tcPr marL="9525" marR="9525" marT="9525" marB="0" anchor="b"/>
                </a:tc>
              </a:tr>
              <a:tr h="166370">
                <a:tc>
                  <a:txBody>
                    <a:bodyPr/>
                    <a:lstStyle/>
                    <a:p>
                      <a:pPr algn="l" fontAlgn="b"/>
                      <a:r>
                        <a:rPr lang="en-US" sz="1600" b="0" i="0" u="none" strike="noStrike">
                          <a:solidFill>
                            <a:srgbClr val="000000"/>
                          </a:solidFill>
                          <a:effectLst/>
                          <a:latin typeface="Calibri"/>
                        </a:rPr>
                        <a:t>maximum MeltingT</a:t>
                      </a:r>
                    </a:p>
                  </a:txBody>
                  <a:tcPr marL="9525" marR="9525" marT="9525" marB="0" anchor="b"/>
                </a:tc>
                <a:tc>
                  <a:txBody>
                    <a:bodyPr/>
                    <a:lstStyle/>
                    <a:p>
                      <a:pPr algn="r" fontAlgn="b"/>
                      <a:r>
                        <a:rPr lang="en-US" sz="1600" b="0" i="0" u="none" strike="noStrike" dirty="0">
                          <a:solidFill>
                            <a:srgbClr val="000000"/>
                          </a:solidFill>
                          <a:effectLst/>
                          <a:latin typeface="Calibri"/>
                        </a:rPr>
                        <a:t>0.0323</a:t>
                      </a:r>
                    </a:p>
                  </a:txBody>
                  <a:tcPr marL="9525" marR="9525" marT="9525" marB="0" anchor="b"/>
                </a:tc>
              </a:tr>
              <a:tr h="0">
                <a:tc>
                  <a:txBody>
                    <a:bodyPr/>
                    <a:lstStyle/>
                    <a:p>
                      <a:pPr algn="l" fontAlgn="b"/>
                      <a:r>
                        <a:rPr lang="en-US" sz="1600" b="0" i="0" u="none" strike="noStrike">
                          <a:solidFill>
                            <a:srgbClr val="000000"/>
                          </a:solidFill>
                          <a:effectLst/>
                          <a:latin typeface="Calibri"/>
                        </a:rPr>
                        <a:t>mean GSmagmom</a:t>
                      </a:r>
                    </a:p>
                  </a:txBody>
                  <a:tcPr marL="9525" marR="9525" marT="9525" marB="0" anchor="b"/>
                </a:tc>
                <a:tc>
                  <a:txBody>
                    <a:bodyPr/>
                    <a:lstStyle/>
                    <a:p>
                      <a:pPr algn="r" fontAlgn="b"/>
                      <a:r>
                        <a:rPr lang="en-US" sz="1600" b="0" i="0" u="none" strike="noStrike">
                          <a:solidFill>
                            <a:srgbClr val="000000"/>
                          </a:solidFill>
                          <a:effectLst/>
                          <a:latin typeface="Calibri"/>
                        </a:rPr>
                        <a:t>0.0317</a:t>
                      </a:r>
                    </a:p>
                  </a:txBody>
                  <a:tcPr marL="9525" marR="9525" marT="9525" marB="0" anchor="b"/>
                </a:tc>
              </a:tr>
              <a:tr h="40640">
                <a:tc>
                  <a:txBody>
                    <a:bodyPr/>
                    <a:lstStyle/>
                    <a:p>
                      <a:pPr algn="l" fontAlgn="b"/>
                      <a:r>
                        <a:rPr lang="en-US" sz="1600" b="0" i="0" u="none" strike="noStrike">
                          <a:solidFill>
                            <a:srgbClr val="000000"/>
                          </a:solidFill>
                          <a:effectLst/>
                          <a:latin typeface="Calibri"/>
                        </a:rPr>
                        <a:t>mode GSmagmom</a:t>
                      </a:r>
                    </a:p>
                  </a:txBody>
                  <a:tcPr marL="9525" marR="9525" marT="9525" marB="0" anchor="b"/>
                </a:tc>
                <a:tc>
                  <a:txBody>
                    <a:bodyPr/>
                    <a:lstStyle/>
                    <a:p>
                      <a:pPr algn="r" fontAlgn="b"/>
                      <a:r>
                        <a:rPr lang="en-US" sz="1600" b="0" i="0" u="none" strike="noStrike">
                          <a:solidFill>
                            <a:srgbClr val="000000"/>
                          </a:solidFill>
                          <a:effectLst/>
                          <a:latin typeface="Calibri"/>
                        </a:rPr>
                        <a:t>0.0269</a:t>
                      </a:r>
                    </a:p>
                  </a:txBody>
                  <a:tcPr marL="9525" marR="9525" marT="9525" marB="0" anchor="b"/>
                </a:tc>
              </a:tr>
              <a:tr h="40640">
                <a:tc>
                  <a:txBody>
                    <a:bodyPr/>
                    <a:lstStyle/>
                    <a:p>
                      <a:pPr algn="l" fontAlgn="b"/>
                      <a:r>
                        <a:rPr lang="en-US" sz="1600" b="0" i="0" u="none" strike="noStrike">
                          <a:solidFill>
                            <a:srgbClr val="000000"/>
                          </a:solidFill>
                          <a:effectLst/>
                          <a:latin typeface="Calibri"/>
                        </a:rPr>
                        <a:t>avg_dev GSbandgap</a:t>
                      </a:r>
                    </a:p>
                  </a:txBody>
                  <a:tcPr marL="9525" marR="9525" marT="9525" marB="0" anchor="b"/>
                </a:tc>
                <a:tc>
                  <a:txBody>
                    <a:bodyPr/>
                    <a:lstStyle/>
                    <a:p>
                      <a:pPr algn="r" fontAlgn="b"/>
                      <a:r>
                        <a:rPr lang="en-US" sz="1600" b="0" i="0" u="none" strike="noStrike">
                          <a:solidFill>
                            <a:srgbClr val="000000"/>
                          </a:solidFill>
                          <a:effectLst/>
                          <a:latin typeface="Calibri"/>
                        </a:rPr>
                        <a:t>0.0251</a:t>
                      </a:r>
                    </a:p>
                  </a:txBody>
                  <a:tcPr marL="9525" marR="9525" marT="9525" marB="0" anchor="b"/>
                </a:tc>
              </a:tr>
              <a:tr h="40640">
                <a:tc>
                  <a:txBody>
                    <a:bodyPr/>
                    <a:lstStyle/>
                    <a:p>
                      <a:pPr algn="l" fontAlgn="b"/>
                      <a:r>
                        <a:rPr lang="en-US" sz="1600" b="0" i="0" u="none" strike="noStrike">
                          <a:solidFill>
                            <a:srgbClr val="000000"/>
                          </a:solidFill>
                          <a:effectLst/>
                          <a:latin typeface="Calibri"/>
                        </a:rPr>
                        <a:t>mode MeltingT</a:t>
                      </a:r>
                    </a:p>
                  </a:txBody>
                  <a:tcPr marL="9525" marR="9525" marT="9525" marB="0" anchor="b"/>
                </a:tc>
                <a:tc>
                  <a:txBody>
                    <a:bodyPr/>
                    <a:lstStyle/>
                    <a:p>
                      <a:pPr algn="r" fontAlgn="b"/>
                      <a:r>
                        <a:rPr lang="en-US" sz="1600" b="0" i="0" u="none" strike="noStrike">
                          <a:solidFill>
                            <a:srgbClr val="000000"/>
                          </a:solidFill>
                          <a:effectLst/>
                          <a:latin typeface="Calibri"/>
                        </a:rPr>
                        <a:t>0.0189</a:t>
                      </a:r>
                    </a:p>
                  </a:txBody>
                  <a:tcPr marL="9525" marR="9525" marT="9525" marB="0" anchor="b"/>
                </a:tc>
              </a:tr>
              <a:tr h="40640">
                <a:tc>
                  <a:txBody>
                    <a:bodyPr/>
                    <a:lstStyle/>
                    <a:p>
                      <a:pPr algn="l" fontAlgn="b"/>
                      <a:r>
                        <a:rPr lang="en-US" sz="1600" b="0" i="0" u="none" strike="noStrike">
                          <a:solidFill>
                            <a:srgbClr val="000000"/>
                          </a:solidFill>
                          <a:effectLst/>
                          <a:latin typeface="Calibri"/>
                        </a:rPr>
                        <a:t>avg_dev GSmagmom</a:t>
                      </a:r>
                    </a:p>
                  </a:txBody>
                  <a:tcPr marL="9525" marR="9525" marT="9525" marB="0" anchor="b"/>
                </a:tc>
                <a:tc>
                  <a:txBody>
                    <a:bodyPr/>
                    <a:lstStyle/>
                    <a:p>
                      <a:pPr algn="r" fontAlgn="b"/>
                      <a:r>
                        <a:rPr lang="en-US" sz="1600" b="0" i="0" u="none" strike="noStrike">
                          <a:solidFill>
                            <a:srgbClr val="000000"/>
                          </a:solidFill>
                          <a:effectLst/>
                          <a:latin typeface="Calibri"/>
                        </a:rPr>
                        <a:t>0.0179</a:t>
                      </a:r>
                    </a:p>
                  </a:txBody>
                  <a:tcPr marL="9525" marR="9525" marT="9525" marB="0" anchor="b"/>
                </a:tc>
              </a:tr>
              <a:tr h="40640">
                <a:tc>
                  <a:txBody>
                    <a:bodyPr/>
                    <a:lstStyle/>
                    <a:p>
                      <a:pPr algn="l" fontAlgn="b"/>
                      <a:r>
                        <a:rPr lang="en-US" sz="1600" b="0" i="0" u="none" strike="noStrike">
                          <a:solidFill>
                            <a:srgbClr val="000000"/>
                          </a:solidFill>
                          <a:effectLst/>
                          <a:latin typeface="Calibri"/>
                        </a:rPr>
                        <a:t>mode Electronegativity</a:t>
                      </a:r>
                    </a:p>
                  </a:txBody>
                  <a:tcPr marL="9525" marR="9525" marT="9525" marB="0" anchor="b"/>
                </a:tc>
                <a:tc>
                  <a:txBody>
                    <a:bodyPr/>
                    <a:lstStyle/>
                    <a:p>
                      <a:pPr algn="r" fontAlgn="b"/>
                      <a:r>
                        <a:rPr lang="en-US" sz="1600" b="0" i="0" u="none" strike="noStrike" dirty="0">
                          <a:solidFill>
                            <a:srgbClr val="000000"/>
                          </a:solidFill>
                          <a:effectLst/>
                          <a:latin typeface="Calibri"/>
                        </a:rPr>
                        <a:t>0.0173</a:t>
                      </a:r>
                    </a:p>
                  </a:txBody>
                  <a:tcPr marL="9525" marR="9525" marT="9525" marB="0" anchor="b"/>
                </a:tc>
              </a:tr>
            </a:tbl>
          </a:graphicData>
        </a:graphic>
      </p:graphicFrame>
    </p:spTree>
    <p:extLst>
      <p:ext uri="{BB962C8B-B14F-4D97-AF65-F5344CB8AC3E}">
        <p14:creationId xmlns:p14="http://schemas.microsoft.com/office/powerpoint/2010/main" val="3084129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35</a:t>
            </a:fld>
            <a:endParaRPr lang="en-US" dirty="0"/>
          </a:p>
        </p:txBody>
      </p:sp>
      <p:sp>
        <p:nvSpPr>
          <p:cNvPr id="3" name="Title 2"/>
          <p:cNvSpPr>
            <a:spLocks noGrp="1"/>
          </p:cNvSpPr>
          <p:nvPr>
            <p:ph type="title"/>
          </p:nvPr>
        </p:nvSpPr>
        <p:spPr/>
        <p:txBody>
          <a:bodyPr/>
          <a:lstStyle/>
          <a:p>
            <a:endParaRPr lang="en-US"/>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76200" y="3155479"/>
            <a:ext cx="4744158" cy="316277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358" y="3429000"/>
            <a:ext cx="4323641" cy="2882427"/>
          </a:xfrm>
          <a:prstGeom prst="rect">
            <a:avLst/>
          </a:prstGeom>
        </p:spPr>
      </p:pic>
    </p:spTree>
    <p:extLst>
      <p:ext uri="{BB962C8B-B14F-4D97-AF65-F5344CB8AC3E}">
        <p14:creationId xmlns:p14="http://schemas.microsoft.com/office/powerpoint/2010/main" val="2556657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36</a:t>
            </a:fld>
            <a:endParaRPr lang="en-US" dirty="0"/>
          </a:p>
        </p:txBody>
      </p:sp>
      <p:sp>
        <p:nvSpPr>
          <p:cNvPr id="3" name="Title 2"/>
          <p:cNvSpPr>
            <a:spLocks noGrp="1"/>
          </p:cNvSpPr>
          <p:nvPr>
            <p:ph type="title"/>
          </p:nvPr>
        </p:nvSpPr>
        <p:spPr/>
        <p:txBody>
          <a:bodyPr/>
          <a:lstStyle/>
          <a:p>
            <a:r>
              <a:rPr lang="en-US" dirty="0" smtClean="0"/>
              <a:t>Materials Project Predictions (</a:t>
            </a:r>
            <a:r>
              <a:rPr lang="en-US" dirty="0" err="1" smtClean="0"/>
              <a:t>downsampled</a:t>
            </a:r>
            <a:r>
              <a:rPr lang="en-US" dirty="0"/>
              <a:t> </a:t>
            </a:r>
            <a:r>
              <a:rPr lang="en-US" dirty="0" smtClean="0"/>
              <a:t>for speed)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 y="1281106"/>
            <a:ext cx="4573042" cy="457304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409" y="1281106"/>
            <a:ext cx="4573042" cy="4573042"/>
          </a:xfrm>
          <a:prstGeom prst="rect">
            <a:avLst/>
          </a:prstGeom>
        </p:spPr>
      </p:pic>
      <p:sp>
        <p:nvSpPr>
          <p:cNvPr id="7" name="TextBox 6"/>
          <p:cNvSpPr txBox="1"/>
          <p:nvPr/>
        </p:nvSpPr>
        <p:spPr>
          <a:xfrm>
            <a:off x="5105400" y="5854148"/>
            <a:ext cx="3657600" cy="369332"/>
          </a:xfrm>
          <a:prstGeom prst="rect">
            <a:avLst/>
          </a:prstGeom>
          <a:noFill/>
        </p:spPr>
        <p:txBody>
          <a:bodyPr wrap="square" rtlCol="0">
            <a:spAutoFit/>
          </a:bodyPr>
          <a:lstStyle/>
          <a:p>
            <a:r>
              <a:rPr lang="en-US" dirty="0" smtClean="0"/>
              <a:t>Without 4 outliers: r</a:t>
            </a:r>
            <a:r>
              <a:rPr lang="en-US" baseline="30000" dirty="0" smtClean="0"/>
              <a:t>2</a:t>
            </a:r>
            <a:r>
              <a:rPr lang="en-US" dirty="0" smtClean="0"/>
              <a:t>=0.9421</a:t>
            </a:r>
            <a:endParaRPr lang="en-US" dirty="0"/>
          </a:p>
        </p:txBody>
      </p:sp>
      <p:sp>
        <p:nvSpPr>
          <p:cNvPr id="8" name="Oval 7"/>
          <p:cNvSpPr/>
          <p:nvPr/>
        </p:nvSpPr>
        <p:spPr>
          <a:xfrm>
            <a:off x="5257800" y="3429000"/>
            <a:ext cx="304800" cy="762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24382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37</a:t>
            </a:fld>
            <a:endParaRPr lang="en-US" dirty="0"/>
          </a:p>
        </p:txBody>
      </p:sp>
      <p:sp>
        <p:nvSpPr>
          <p:cNvPr id="3" name="Title 2"/>
          <p:cNvSpPr>
            <a:spLocks noGrp="1"/>
          </p:cNvSpPr>
          <p:nvPr>
            <p:ph type="title"/>
          </p:nvPr>
        </p:nvSpPr>
        <p:spPr/>
        <p:txBody>
          <a:bodyPr/>
          <a:lstStyle/>
          <a:p>
            <a:r>
              <a:rPr lang="en-US" dirty="0" smtClean="0"/>
              <a:t>Materials Project Predictions</a:t>
            </a:r>
            <a:endParaRPr lang="en-US" dirty="0"/>
          </a:p>
        </p:txBody>
      </p:sp>
      <p:sp>
        <p:nvSpPr>
          <p:cNvPr id="4" name="Content Placeholder 3"/>
          <p:cNvSpPr>
            <a:spLocks noGrp="1"/>
          </p:cNvSpPr>
          <p:nvPr>
            <p:ph sz="quarter" idx="14"/>
          </p:nvPr>
        </p:nvSpPr>
        <p:spPr/>
        <p:txBody>
          <a:bodyPr/>
          <a:lstStyle/>
          <a:p>
            <a:r>
              <a:rPr lang="en-US" dirty="0" smtClean="0"/>
              <a:t>Crystalline data not predicted well by model trained on amorphous data.  (as expected)</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 y="2301494"/>
            <a:ext cx="4175506" cy="41755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ikaru\Desktop\School\_Stanford\_SLAC\MechPropModels\results\densityScatter_MAP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6094" y="2301494"/>
            <a:ext cx="4175506" cy="417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5277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38</a:t>
            </a:fld>
            <a:endParaRPr lang="en-US" dirty="0"/>
          </a:p>
        </p:txBody>
      </p:sp>
      <p:sp>
        <p:nvSpPr>
          <p:cNvPr id="3" name="Title 2"/>
          <p:cNvSpPr>
            <a:spLocks noGrp="1"/>
          </p:cNvSpPr>
          <p:nvPr>
            <p:ph type="title"/>
          </p:nvPr>
        </p:nvSpPr>
        <p:spPr/>
        <p:txBody>
          <a:bodyPr/>
          <a:lstStyle/>
          <a:p>
            <a:r>
              <a:rPr lang="en-US" dirty="0" err="1" smtClean="0"/>
              <a:t>Vegard’s</a:t>
            </a:r>
            <a:r>
              <a:rPr lang="en-US" dirty="0" smtClean="0"/>
              <a:t> Law poorly predicts crystalline data</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2057400" y="1726159"/>
            <a:ext cx="4573042" cy="4573042"/>
          </a:xfrm>
        </p:spPr>
      </p:pic>
    </p:spTree>
    <p:extLst>
      <p:ext uri="{BB962C8B-B14F-4D97-AF65-F5344CB8AC3E}">
        <p14:creationId xmlns:p14="http://schemas.microsoft.com/office/powerpoint/2010/main" val="3425377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39</a:t>
            </a:fld>
            <a:endParaRPr lang="en-US" dirty="0"/>
          </a:p>
        </p:txBody>
      </p:sp>
      <p:sp>
        <p:nvSpPr>
          <p:cNvPr id="3" name="Title 2"/>
          <p:cNvSpPr>
            <a:spLocks noGrp="1"/>
          </p:cNvSpPr>
          <p:nvPr>
            <p:ph type="title"/>
          </p:nvPr>
        </p:nvSpPr>
        <p:spPr/>
        <p:txBody>
          <a:bodyPr/>
          <a:lstStyle/>
          <a:p>
            <a:r>
              <a:rPr lang="en-US" dirty="0" smtClean="0"/>
              <a:t>Comparison to </a:t>
            </a:r>
            <a:r>
              <a:rPr lang="en-US" dirty="0" err="1" smtClean="0"/>
              <a:t>Vegards</a:t>
            </a:r>
            <a:r>
              <a:rPr lang="en-US" dirty="0" smtClean="0"/>
              <a:t> Law</a:t>
            </a: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961780" y="2287137"/>
            <a:ext cx="4178808" cy="417880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 y="2298192"/>
            <a:ext cx="4178808" cy="4178808"/>
          </a:xfrm>
          <a:prstGeom prst="rect">
            <a:avLst/>
          </a:prstGeom>
        </p:spPr>
      </p:pic>
      <p:sp>
        <p:nvSpPr>
          <p:cNvPr id="7" name="Content Placeholder 3"/>
          <p:cNvSpPr txBox="1">
            <a:spLocks/>
          </p:cNvSpPr>
          <p:nvPr/>
        </p:nvSpPr>
        <p:spPr>
          <a:xfrm>
            <a:off x="457200" y="1243584"/>
            <a:ext cx="8108950" cy="1271016"/>
          </a:xfrm>
          <a:prstGeom prst="rect">
            <a:avLst/>
          </a:prstGeom>
        </p:spPr>
        <p:txBody>
          <a:bodyPr vert="horz" lIns="0" tIns="0" rIns="0" bIns="0" rtlCol="0">
            <a:normAutofit fontScale="70000" lnSpcReduction="20000"/>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itchFamily="34" charset="0"/>
              <a:buChar char="•"/>
            </a:pPr>
            <a:r>
              <a:rPr lang="en-US" dirty="0" smtClean="0"/>
              <a:t>Prediction of deviation from </a:t>
            </a:r>
            <a:r>
              <a:rPr lang="en-US" dirty="0" err="1" smtClean="0"/>
              <a:t>Vegard’s</a:t>
            </a:r>
            <a:r>
              <a:rPr lang="en-US" dirty="0" smtClean="0"/>
              <a:t> law is roughly as good as amorphous case (r2 = 0.681), </a:t>
            </a:r>
          </a:p>
          <a:p>
            <a:pPr marL="342900" indent="-342900">
              <a:buFont typeface="Arial" pitchFamily="34" charset="0"/>
              <a:buChar char="•"/>
            </a:pPr>
            <a:r>
              <a:rPr lang="en-US" dirty="0" smtClean="0"/>
              <a:t>Performance of (</a:t>
            </a:r>
            <a:r>
              <a:rPr lang="en-US" dirty="0" err="1" smtClean="0"/>
              <a:t>Vegard’s</a:t>
            </a:r>
            <a:r>
              <a:rPr lang="en-US" dirty="0" smtClean="0"/>
              <a:t> + deviation prediction) does not improve as much (0.819 </a:t>
            </a:r>
            <a:r>
              <a:rPr lang="en-US" dirty="0" smtClean="0">
                <a:sym typeface="Wingdings" pitchFamily="2" charset="2"/>
              </a:rPr>
              <a:t> 0.847, 3.4% improvement, 15.5% of available improvement)</a:t>
            </a:r>
            <a:endParaRPr lang="en-US" dirty="0"/>
          </a:p>
        </p:txBody>
      </p:sp>
    </p:spTree>
    <p:extLst>
      <p:ext uri="{BB962C8B-B14F-4D97-AF65-F5344CB8AC3E}">
        <p14:creationId xmlns:p14="http://schemas.microsoft.com/office/powerpoint/2010/main" val="2541907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4</a:t>
            </a:fld>
            <a:endParaRPr lang="en-US" dirty="0"/>
          </a:p>
        </p:txBody>
      </p:sp>
      <p:sp>
        <p:nvSpPr>
          <p:cNvPr id="3" name="Title 2"/>
          <p:cNvSpPr>
            <a:spLocks noGrp="1"/>
          </p:cNvSpPr>
          <p:nvPr>
            <p:ph type="title"/>
          </p:nvPr>
        </p:nvSpPr>
        <p:spPr>
          <a:xfrm>
            <a:off x="451822" y="161367"/>
            <a:ext cx="8103570" cy="753033"/>
          </a:xfrm>
        </p:spPr>
        <p:txBody>
          <a:bodyPr/>
          <a:lstStyle/>
          <a:p>
            <a:r>
              <a:rPr lang="en-US" dirty="0" smtClean="0"/>
              <a:t>Table A: R</a:t>
            </a:r>
            <a:r>
              <a:rPr lang="en-US" baseline="30000" dirty="0" smtClean="0"/>
              <a:t>2</a:t>
            </a:r>
            <a:r>
              <a:rPr lang="en-US" dirty="0" smtClean="0"/>
              <a:t> for MG</a:t>
            </a:r>
            <a:endParaRPr lang="en-US" dirty="0"/>
          </a:p>
        </p:txBody>
      </p:sp>
      <p:sp>
        <p:nvSpPr>
          <p:cNvPr id="4" name="Content Placeholder 3"/>
          <p:cNvSpPr>
            <a:spLocks noGrp="1"/>
          </p:cNvSpPr>
          <p:nvPr>
            <p:ph sz="quarter" idx="14"/>
          </p:nvPr>
        </p:nvSpPr>
        <p:spPr/>
        <p:txBody>
          <a:bodyPr/>
          <a:lstStyle/>
          <a:p>
            <a:endParaRPr lang="en-US"/>
          </a:p>
        </p:txBody>
      </p:sp>
    </p:spTree>
    <p:extLst>
      <p:ext uri="{BB962C8B-B14F-4D97-AF65-F5344CB8AC3E}">
        <p14:creationId xmlns:p14="http://schemas.microsoft.com/office/powerpoint/2010/main" val="3142439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40</a:t>
            </a:fld>
            <a:endParaRPr lang="en-US" dirty="0"/>
          </a:p>
        </p:txBody>
      </p:sp>
      <p:sp>
        <p:nvSpPr>
          <p:cNvPr id="3" name="Title 2"/>
          <p:cNvSpPr>
            <a:spLocks noGrp="1"/>
          </p:cNvSpPr>
          <p:nvPr>
            <p:ph type="title"/>
          </p:nvPr>
        </p:nvSpPr>
        <p:spPr/>
        <p:txBody>
          <a:bodyPr/>
          <a:lstStyle/>
          <a:p>
            <a:r>
              <a:rPr lang="en-US" dirty="0" smtClean="0"/>
              <a:t>Materials Project Data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8515604"/>
              </p:ext>
            </p:extLst>
          </p:nvPr>
        </p:nvGraphicFramePr>
        <p:xfrm>
          <a:off x="5192225" y="2286000"/>
          <a:ext cx="3265975" cy="3148330"/>
        </p:xfrm>
        <a:graphic>
          <a:graphicData uri="http://schemas.openxmlformats.org/drawingml/2006/table">
            <a:tbl>
              <a:tblPr firstRow="1" bandRow="1">
                <a:tableStyleId>{5C22544A-7EE6-4342-B048-85BDC9FD1C3A}</a:tableStyleId>
              </a:tblPr>
              <a:tblGrid>
                <a:gridCol w="2122975"/>
                <a:gridCol w="1143000"/>
              </a:tblGrid>
              <a:tr h="370840">
                <a:tc>
                  <a:txBody>
                    <a:bodyPr/>
                    <a:lstStyle/>
                    <a:p>
                      <a:pPr algn="l" fontAlgn="b"/>
                      <a:r>
                        <a:rPr lang="en-US" sz="1800" b="1" i="0" u="none" strike="noStrike" kern="1200" dirty="0" smtClean="0">
                          <a:solidFill>
                            <a:schemeClr val="bg1"/>
                          </a:solidFill>
                          <a:effectLst/>
                          <a:latin typeface="Calibri"/>
                          <a:ea typeface="+mn-ea"/>
                          <a:cs typeface="+mn-cs"/>
                        </a:rPr>
                        <a:t>Crystalline Model</a:t>
                      </a:r>
                      <a:endParaRPr lang="en-US" sz="1800" b="1" i="0" u="none" strike="noStrike" kern="1200" dirty="0">
                        <a:solidFill>
                          <a:schemeClr val="bg1"/>
                        </a:solidFill>
                        <a:effectLst/>
                        <a:latin typeface="Calibri"/>
                        <a:ea typeface="+mn-ea"/>
                        <a:cs typeface="+mn-cs"/>
                      </a:endParaRPr>
                    </a:p>
                  </a:txBody>
                  <a:tcPr marL="9525" marR="9525" marT="9525" marB="0" anchor="b"/>
                </a:tc>
                <a:tc>
                  <a:txBody>
                    <a:bodyPr/>
                    <a:lstStyle/>
                    <a:p>
                      <a:pPr algn="l" fontAlgn="b"/>
                      <a:r>
                        <a:rPr lang="en-US" sz="1800" b="1" i="0" u="none" strike="noStrike" kern="1200" dirty="0" smtClean="0">
                          <a:solidFill>
                            <a:schemeClr val="bg1"/>
                          </a:solidFill>
                          <a:effectLst/>
                          <a:latin typeface="Calibri"/>
                          <a:ea typeface="+mn-ea"/>
                          <a:cs typeface="+mn-cs"/>
                        </a:rPr>
                        <a:t>Importance</a:t>
                      </a:r>
                      <a:endParaRPr lang="en-US" sz="1800" b="1" i="0" u="none" strike="noStrike" kern="1200" dirty="0">
                        <a:solidFill>
                          <a:schemeClr val="bg1"/>
                        </a:solidFill>
                        <a:effectLst/>
                        <a:latin typeface="Calibri"/>
                        <a:ea typeface="+mn-ea"/>
                        <a:cs typeface="+mn-cs"/>
                      </a:endParaRPr>
                    </a:p>
                  </a:txBody>
                  <a:tcPr marL="9525" marR="9525" marT="9525" marB="0" anchor="b"/>
                </a:tc>
              </a:tr>
              <a:tr h="8636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0.0772</a:t>
                      </a:r>
                    </a:p>
                  </a:txBody>
                  <a:tcPr marL="9525" marR="9525" marT="9525" marB="0" anchor="b"/>
                </a:tc>
              </a:tr>
              <a:tr h="61595">
                <a:tc>
                  <a:txBody>
                    <a:bodyPr/>
                    <a:lstStyle/>
                    <a:p>
                      <a:pPr algn="l" fontAlgn="b"/>
                      <a:r>
                        <a:rPr lang="en-US" sz="1600" b="0" i="0" u="none" strike="noStrike" dirty="0">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0.0688</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MeltingT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0.0558</a:t>
                      </a:r>
                    </a:p>
                  </a:txBody>
                  <a:tcPr marL="9525" marR="9525" marT="9525" marB="0" anchor="b"/>
                </a:tc>
              </a:tr>
              <a:tr h="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NdValence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0.0497</a:t>
                      </a:r>
                    </a:p>
                  </a:txBody>
                  <a:tcPr marL="9525" marR="9525" marT="9525" marB="0" anchor="b"/>
                </a:tc>
              </a:tr>
              <a:tr h="63500">
                <a:tc>
                  <a:txBody>
                    <a:bodyPr/>
                    <a:lstStyle/>
                    <a:p>
                      <a:pPr algn="l" fontAlgn="b"/>
                      <a:r>
                        <a:rPr lang="en-US" sz="1600" b="0" i="0" u="none" strike="noStrike" dirty="0">
                          <a:solidFill>
                            <a:srgbClr val="000000"/>
                          </a:solidFill>
                          <a:effectLst/>
                          <a:latin typeface="Calibri"/>
                        </a:rPr>
                        <a:t>mean Row</a:t>
                      </a:r>
                    </a:p>
                  </a:txBody>
                  <a:tcPr marL="9525" marR="9525" marT="9525" marB="0" anchor="b"/>
                </a:tc>
                <a:tc>
                  <a:txBody>
                    <a:bodyPr/>
                    <a:lstStyle/>
                    <a:p>
                      <a:pPr algn="r" fontAlgn="b"/>
                      <a:r>
                        <a:rPr lang="en-US" sz="1600" b="0" i="0" u="none" strike="noStrike">
                          <a:solidFill>
                            <a:srgbClr val="000000"/>
                          </a:solidFill>
                          <a:effectLst/>
                          <a:latin typeface="Calibri"/>
                        </a:rPr>
                        <a:t>0.0461</a:t>
                      </a:r>
                    </a:p>
                  </a:txBody>
                  <a:tcPr marL="9525" marR="9525" marT="9525" marB="0" anchor="b"/>
                </a:tc>
              </a:tr>
              <a:tr h="38735">
                <a:tc>
                  <a:txBody>
                    <a:bodyPr/>
                    <a:lstStyle/>
                    <a:p>
                      <a:pPr algn="l" fontAlgn="b"/>
                      <a:r>
                        <a:rPr lang="en-US" sz="1600" b="0" i="0" u="none" strike="noStrike" dirty="0" err="1">
                          <a:solidFill>
                            <a:srgbClr val="000000"/>
                          </a:solidFill>
                          <a:effectLst/>
                          <a:latin typeface="Calibri"/>
                        </a:rPr>
                        <a:t>avg</a:t>
                      </a:r>
                      <a:r>
                        <a:rPr lang="en-US" sz="1600" b="0" i="0" u="none" strike="noStrike" dirty="0">
                          <a:solidFill>
                            <a:srgbClr val="000000"/>
                          </a:solidFill>
                          <a:effectLst/>
                          <a:latin typeface="Calibri"/>
                        </a:rPr>
                        <a:t> d valence electrons</a:t>
                      </a:r>
                    </a:p>
                  </a:txBody>
                  <a:tcPr marL="9525" marR="9525" marT="9525" marB="0" anchor="b"/>
                </a:tc>
                <a:tc>
                  <a:txBody>
                    <a:bodyPr/>
                    <a:lstStyle/>
                    <a:p>
                      <a:pPr algn="r" fontAlgn="b"/>
                      <a:r>
                        <a:rPr lang="en-US" sz="1600" b="0" i="0" u="none" strike="noStrike">
                          <a:solidFill>
                            <a:srgbClr val="000000"/>
                          </a:solidFill>
                          <a:effectLst/>
                          <a:latin typeface="Calibri"/>
                        </a:rPr>
                        <a:t>0.0390</a:t>
                      </a:r>
                    </a:p>
                  </a:txBody>
                  <a:tcPr marL="9525" marR="9525" marT="9525" marB="0" anchor="b"/>
                </a:tc>
              </a:tr>
              <a:tr h="166370">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MendeleevNumber</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0.0339</a:t>
                      </a:r>
                    </a:p>
                  </a:txBody>
                  <a:tcPr marL="9525" marR="9525" marT="9525" marB="0" anchor="b"/>
                </a:tc>
              </a:tr>
              <a:tr h="0">
                <a:tc>
                  <a:txBody>
                    <a:bodyPr/>
                    <a:lstStyle/>
                    <a:p>
                      <a:pPr algn="l" fontAlgn="b"/>
                      <a:r>
                        <a:rPr lang="en-US" sz="1600" b="0" i="0" u="none" strike="noStrike">
                          <a:solidFill>
                            <a:srgbClr val="000000"/>
                          </a:solidFill>
                          <a:effectLst/>
                          <a:latin typeface="Calibri"/>
                        </a:rPr>
                        <a:t>mode MeltingT</a:t>
                      </a:r>
                    </a:p>
                  </a:txBody>
                  <a:tcPr marL="9525" marR="9525" marT="9525" marB="0" anchor="b"/>
                </a:tc>
                <a:tc>
                  <a:txBody>
                    <a:bodyPr/>
                    <a:lstStyle/>
                    <a:p>
                      <a:pPr algn="r" fontAlgn="b"/>
                      <a:r>
                        <a:rPr lang="en-US" sz="1600" b="0" i="0" u="none" strike="noStrike">
                          <a:solidFill>
                            <a:srgbClr val="000000"/>
                          </a:solidFill>
                          <a:effectLst/>
                          <a:latin typeface="Calibri"/>
                        </a:rPr>
                        <a:t>0.0335</a:t>
                      </a:r>
                    </a:p>
                  </a:txBody>
                  <a:tcPr marL="9525" marR="9525" marT="9525" marB="0" anchor="b"/>
                </a:tc>
              </a:tr>
              <a:tr h="40640">
                <a:tc>
                  <a:txBody>
                    <a:bodyPr/>
                    <a:lstStyle/>
                    <a:p>
                      <a:pPr algn="l" fontAlgn="b"/>
                      <a:r>
                        <a:rPr lang="en-US" sz="1600" b="0" i="0" u="none" strike="noStrike">
                          <a:solidFill>
                            <a:srgbClr val="000000"/>
                          </a:solidFill>
                          <a:effectLst/>
                          <a:latin typeface="Calibri"/>
                        </a:rPr>
                        <a:t>mean Electronegativity</a:t>
                      </a:r>
                    </a:p>
                  </a:txBody>
                  <a:tcPr marL="9525" marR="9525" marT="9525" marB="0" anchor="b"/>
                </a:tc>
                <a:tc>
                  <a:txBody>
                    <a:bodyPr/>
                    <a:lstStyle/>
                    <a:p>
                      <a:pPr algn="r" fontAlgn="b"/>
                      <a:r>
                        <a:rPr lang="en-US" sz="1600" b="0" i="0" u="none" strike="noStrike">
                          <a:solidFill>
                            <a:srgbClr val="000000"/>
                          </a:solidFill>
                          <a:effectLst/>
                          <a:latin typeface="Calibri"/>
                        </a:rPr>
                        <a:t>0.0305</a:t>
                      </a:r>
                    </a:p>
                  </a:txBody>
                  <a:tcPr marL="9525" marR="9525" marT="9525" marB="0" anchor="b"/>
                </a:tc>
              </a:tr>
              <a:tr h="40640">
                <a:tc>
                  <a:txBody>
                    <a:bodyPr/>
                    <a:lstStyle/>
                    <a:p>
                      <a:pPr algn="l" fontAlgn="b"/>
                      <a:r>
                        <a:rPr lang="en-US" sz="1600" b="0" i="0" u="none" strike="noStrike">
                          <a:solidFill>
                            <a:srgbClr val="000000"/>
                          </a:solidFill>
                          <a:effectLst/>
                          <a:latin typeface="Calibri"/>
                        </a:rPr>
                        <a:t>mean CovalentRadius</a:t>
                      </a:r>
                    </a:p>
                  </a:txBody>
                  <a:tcPr marL="9525" marR="9525" marT="9525" marB="0" anchor="b"/>
                </a:tc>
                <a:tc>
                  <a:txBody>
                    <a:bodyPr/>
                    <a:lstStyle/>
                    <a:p>
                      <a:pPr algn="r" fontAlgn="b"/>
                      <a:r>
                        <a:rPr lang="en-US" sz="1600" b="0" i="0" u="none" strike="noStrike" dirty="0">
                          <a:solidFill>
                            <a:srgbClr val="000000"/>
                          </a:solidFill>
                          <a:effectLst/>
                          <a:latin typeface="Calibri"/>
                        </a:rPr>
                        <a:t>0.0202</a:t>
                      </a: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35951985"/>
              </p:ext>
            </p:extLst>
          </p:nvPr>
        </p:nvGraphicFramePr>
        <p:xfrm>
          <a:off x="914400" y="2330638"/>
          <a:ext cx="3110416" cy="2651125"/>
        </p:xfrm>
        <a:graphic>
          <a:graphicData uri="http://schemas.openxmlformats.org/drawingml/2006/table">
            <a:tbl>
              <a:tblPr firstRow="1" bandRow="1">
                <a:tableStyleId>{5C22544A-7EE6-4342-B048-85BDC9FD1C3A}</a:tableStyleId>
              </a:tblPr>
              <a:tblGrid>
                <a:gridCol w="1981200"/>
                <a:gridCol w="1129216"/>
              </a:tblGrid>
              <a:tr h="370840">
                <a:tc>
                  <a:txBody>
                    <a:bodyPr/>
                    <a:lstStyle/>
                    <a:p>
                      <a:pPr algn="l" fontAlgn="b"/>
                      <a:r>
                        <a:rPr lang="en-US" sz="1800" b="1" i="0" u="none" strike="noStrike" dirty="0">
                          <a:solidFill>
                            <a:schemeClr val="bg1"/>
                          </a:solidFill>
                          <a:effectLst/>
                          <a:latin typeface="Calibri"/>
                        </a:rPr>
                        <a:t>Full Model</a:t>
                      </a:r>
                    </a:p>
                  </a:txBody>
                  <a:tcPr marL="9525" marR="9525" marT="9525" marB="0" anchor="b"/>
                </a:tc>
                <a:tc>
                  <a:txBody>
                    <a:bodyPr/>
                    <a:lstStyle/>
                    <a:p>
                      <a:pPr algn="l" fontAlgn="b"/>
                      <a:r>
                        <a:rPr lang="en-US" sz="1800" b="1" i="0" u="none" strike="noStrike" dirty="0" smtClean="0">
                          <a:solidFill>
                            <a:schemeClr val="bg1"/>
                          </a:solidFill>
                          <a:effectLst/>
                          <a:latin typeface="Calibri"/>
                        </a:rPr>
                        <a:t>Importance</a:t>
                      </a:r>
                      <a:endParaRPr lang="en-US" sz="1800" b="1" i="0" u="none" strike="noStrike" dirty="0">
                        <a:solidFill>
                          <a:schemeClr val="bg1"/>
                        </a:solidFill>
                        <a:effectLst/>
                        <a:latin typeface="Calibri"/>
                      </a:endParaRPr>
                    </a:p>
                  </a:txBody>
                  <a:tcPr marL="9525" marR="9525" marT="9525" marB="0" anchor="b"/>
                </a:tc>
              </a:tr>
              <a:tr h="86360">
                <a:tc>
                  <a:txBody>
                    <a:bodyPr/>
                    <a:lstStyle/>
                    <a:p>
                      <a:pPr algn="l" fontAlgn="b"/>
                      <a:r>
                        <a:rPr lang="en-US" sz="1600" b="0" i="0" u="none" strike="noStrike" dirty="0">
                          <a:solidFill>
                            <a:srgbClr val="000000"/>
                          </a:solidFill>
                          <a:effectLst/>
                          <a:latin typeface="Calibri"/>
                        </a:rPr>
                        <a:t>mode Number</a:t>
                      </a:r>
                    </a:p>
                  </a:txBody>
                  <a:tcPr marL="9525" marR="9525" marT="9525" marB="0" anchor="b"/>
                </a:tc>
                <a:tc>
                  <a:txBody>
                    <a:bodyPr/>
                    <a:lstStyle/>
                    <a:p>
                      <a:pPr algn="r" fontAlgn="b"/>
                      <a:r>
                        <a:rPr lang="en-US" sz="1600" b="0" i="0" u="none" strike="noStrike" dirty="0">
                          <a:solidFill>
                            <a:srgbClr val="000000"/>
                          </a:solidFill>
                          <a:effectLst/>
                          <a:latin typeface="Calibri"/>
                        </a:rPr>
                        <a:t>0.0605</a:t>
                      </a:r>
                    </a:p>
                  </a:txBody>
                  <a:tcPr marL="9525" marR="9525" marT="9525" marB="0" anchor="b"/>
                </a:tc>
              </a:tr>
              <a:tr h="61595">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0.0603</a:t>
                      </a:r>
                    </a:p>
                  </a:txBody>
                  <a:tcPr marL="9525" marR="9525" marT="9525" marB="0" anchor="b"/>
                </a:tc>
              </a:tr>
              <a:tr h="3683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0.0566</a:t>
                      </a:r>
                    </a:p>
                  </a:txBody>
                  <a:tcPr marL="9525" marR="9525" marT="9525" marB="0" anchor="b"/>
                </a:tc>
              </a:tr>
              <a:tr h="0">
                <a:tc>
                  <a:txBody>
                    <a:bodyPr/>
                    <a:lstStyle/>
                    <a:p>
                      <a:pPr algn="l" fontAlgn="b"/>
                      <a:r>
                        <a:rPr lang="en-US" sz="1600" b="0" i="0" u="none" strike="noStrike" dirty="0">
                          <a:solidFill>
                            <a:srgbClr val="000000"/>
                          </a:solidFill>
                          <a:effectLst/>
                          <a:latin typeface="Calibri"/>
                        </a:rPr>
                        <a:t>mode </a:t>
                      </a:r>
                      <a:r>
                        <a:rPr lang="en-US" sz="1600" b="0" i="0" u="none" strike="noStrike" dirty="0" err="1">
                          <a:solidFill>
                            <a:srgbClr val="000000"/>
                          </a:solidFill>
                          <a:effectLst/>
                          <a:latin typeface="Calibri"/>
                        </a:rPr>
                        <a:t>NValence</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0.0538</a:t>
                      </a:r>
                    </a:p>
                  </a:txBody>
                  <a:tcPr marL="9525" marR="9525" marT="9525" marB="0" anchor="b"/>
                </a:tc>
              </a:tr>
              <a:tr h="63500">
                <a:tc>
                  <a:txBody>
                    <a:bodyPr/>
                    <a:lstStyle/>
                    <a:p>
                      <a:pPr algn="l" fontAlgn="b"/>
                      <a:r>
                        <a:rPr lang="en-US" sz="1600" b="0" i="0" u="none" strike="noStrike" dirty="0">
                          <a:solidFill>
                            <a:srgbClr val="000000"/>
                          </a:solidFill>
                          <a:effectLst/>
                          <a:latin typeface="Calibri"/>
                        </a:rPr>
                        <a:t>mean Number</a:t>
                      </a:r>
                    </a:p>
                  </a:txBody>
                  <a:tcPr marL="9525" marR="9525" marT="9525" marB="0" anchor="b"/>
                </a:tc>
                <a:tc>
                  <a:txBody>
                    <a:bodyPr/>
                    <a:lstStyle/>
                    <a:p>
                      <a:pPr algn="r" fontAlgn="b"/>
                      <a:r>
                        <a:rPr lang="en-US" sz="1600" b="0" i="0" u="none" strike="noStrike">
                          <a:solidFill>
                            <a:srgbClr val="000000"/>
                          </a:solidFill>
                          <a:effectLst/>
                          <a:latin typeface="Calibri"/>
                        </a:rPr>
                        <a:t>0.0409</a:t>
                      </a:r>
                    </a:p>
                  </a:txBody>
                  <a:tcPr marL="9525" marR="9525" marT="9525" marB="0" anchor="b"/>
                </a:tc>
              </a:tr>
              <a:tr h="38735">
                <a:tc>
                  <a:txBody>
                    <a:bodyPr/>
                    <a:lstStyle/>
                    <a:p>
                      <a:pPr algn="l" fontAlgn="b"/>
                      <a:r>
                        <a:rPr lang="en-US" sz="1600" b="0" i="0" u="none" strike="noStrike" dirty="0">
                          <a:solidFill>
                            <a:srgbClr val="000000"/>
                          </a:solidFill>
                          <a:effectLst/>
                          <a:latin typeface="Calibri"/>
                        </a:rPr>
                        <a:t>mean Electronegativity</a:t>
                      </a:r>
                    </a:p>
                  </a:txBody>
                  <a:tcPr marL="9525" marR="9525" marT="9525" marB="0" anchor="b"/>
                </a:tc>
                <a:tc>
                  <a:txBody>
                    <a:bodyPr/>
                    <a:lstStyle/>
                    <a:p>
                      <a:pPr algn="r" fontAlgn="b"/>
                      <a:r>
                        <a:rPr lang="en-US" sz="1600" b="0" i="0" u="none" strike="noStrike">
                          <a:solidFill>
                            <a:srgbClr val="000000"/>
                          </a:solidFill>
                          <a:effectLst/>
                          <a:latin typeface="Calibri"/>
                        </a:rPr>
                        <a:t>0.0304</a:t>
                      </a:r>
                    </a:p>
                  </a:txBody>
                  <a:tcPr marL="9525" marR="9525" marT="9525" marB="0" anchor="b"/>
                </a:tc>
              </a:tr>
              <a:tr h="166370">
                <a:tc>
                  <a:txBody>
                    <a:bodyPr/>
                    <a:lstStyle/>
                    <a:p>
                      <a:pPr algn="l" fontAlgn="b"/>
                      <a:r>
                        <a:rPr lang="en-US" sz="1600" b="0" i="0" u="none" strike="noStrike" dirty="0">
                          <a:solidFill>
                            <a:srgbClr val="000000"/>
                          </a:solidFill>
                          <a:effectLst/>
                          <a:latin typeface="Calibri"/>
                        </a:rPr>
                        <a:t>mean </a:t>
                      </a:r>
                      <a:r>
                        <a:rPr lang="en-US" sz="1600" b="0" i="0" u="none" strike="noStrike" dirty="0" err="1">
                          <a:solidFill>
                            <a:srgbClr val="000000"/>
                          </a:solidFill>
                          <a:effectLst/>
                          <a:latin typeface="Calibri"/>
                        </a:rPr>
                        <a:t>AtomicWeight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rgbClr val="000000"/>
                          </a:solidFill>
                          <a:effectLst/>
                          <a:latin typeface="Calibri"/>
                        </a:rPr>
                        <a:t>0.0302</a:t>
                      </a:r>
                    </a:p>
                  </a:txBody>
                  <a:tcPr marL="9525" marR="9525" marT="9525" marB="0" anchor="b"/>
                </a:tc>
              </a:tr>
              <a:tr h="0">
                <a:tc>
                  <a:txBody>
                    <a:bodyPr/>
                    <a:lstStyle/>
                    <a:p>
                      <a:pPr algn="l" fontAlgn="b"/>
                      <a:r>
                        <a:rPr lang="en-US" sz="1600" b="0" i="0" u="none" strike="noStrike">
                          <a:solidFill>
                            <a:srgbClr val="000000"/>
                          </a:solidFill>
                          <a:effectLst/>
                          <a:latin typeface="Calibri"/>
                        </a:rPr>
                        <a:t>mode Column</a:t>
                      </a:r>
                    </a:p>
                  </a:txBody>
                  <a:tcPr marL="9525" marR="9525" marT="9525" marB="0" anchor="b"/>
                </a:tc>
                <a:tc>
                  <a:txBody>
                    <a:bodyPr/>
                    <a:lstStyle/>
                    <a:p>
                      <a:pPr algn="r" fontAlgn="b"/>
                      <a:r>
                        <a:rPr lang="en-US" sz="1600" b="0" i="0" u="none" strike="noStrike">
                          <a:solidFill>
                            <a:srgbClr val="000000"/>
                          </a:solidFill>
                          <a:effectLst/>
                          <a:latin typeface="Calibri"/>
                        </a:rPr>
                        <a:t>0.0300</a:t>
                      </a:r>
                    </a:p>
                  </a:txBody>
                  <a:tcPr marL="9525" marR="9525" marT="9525" marB="0" anchor="b"/>
                </a:tc>
              </a:tr>
              <a:tr h="40640">
                <a:tc>
                  <a:txBody>
                    <a:bodyPr/>
                    <a:lstStyle/>
                    <a:p>
                      <a:pPr algn="l" fontAlgn="b"/>
                      <a:r>
                        <a:rPr lang="en-US" sz="1600" b="0" i="0" u="none" strike="noStrike">
                          <a:solidFill>
                            <a:srgbClr val="000000"/>
                          </a:solidFill>
                          <a:effectLst/>
                          <a:latin typeface="Calibri"/>
                        </a:rPr>
                        <a:t>mode MeltingT</a:t>
                      </a:r>
                    </a:p>
                  </a:txBody>
                  <a:tcPr marL="9525" marR="9525" marT="9525" marB="0" anchor="b"/>
                </a:tc>
                <a:tc>
                  <a:txBody>
                    <a:bodyPr/>
                    <a:lstStyle/>
                    <a:p>
                      <a:pPr algn="r" fontAlgn="b"/>
                      <a:r>
                        <a:rPr lang="en-US" sz="1600" b="0" i="0" u="none" strike="noStrike" dirty="0">
                          <a:solidFill>
                            <a:srgbClr val="000000"/>
                          </a:solidFill>
                          <a:effectLst/>
                          <a:latin typeface="Calibri"/>
                        </a:rPr>
                        <a:t>0.0274</a:t>
                      </a:r>
                    </a:p>
                  </a:txBody>
                  <a:tcPr marL="9525" marR="9525" marT="9525" marB="0" anchor="b"/>
                </a:tc>
              </a:tr>
            </a:tbl>
          </a:graphicData>
        </a:graphic>
      </p:graphicFrame>
    </p:spTree>
    <p:extLst>
      <p:ext uri="{BB962C8B-B14F-4D97-AF65-F5344CB8AC3E}">
        <p14:creationId xmlns:p14="http://schemas.microsoft.com/office/powerpoint/2010/main" val="26874107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41</a:t>
            </a:fld>
            <a:endParaRPr lang="en-US" dirty="0"/>
          </a:p>
        </p:txBody>
      </p:sp>
      <p:sp>
        <p:nvSpPr>
          <p:cNvPr id="3" name="Title 2"/>
          <p:cNvSpPr>
            <a:spLocks noGrp="1"/>
          </p:cNvSpPr>
          <p:nvPr>
            <p:ph type="title"/>
          </p:nvPr>
        </p:nvSpPr>
        <p:spPr/>
        <p:txBody>
          <a:bodyPr/>
          <a:lstStyle/>
          <a:p>
            <a:r>
              <a:rPr lang="en-US" dirty="0" smtClean="0"/>
              <a:t>Outliers in MAPI data</a:t>
            </a:r>
            <a:endParaRPr lang="en-US" dirty="0"/>
          </a:p>
        </p:txBody>
      </p:sp>
      <p:sp>
        <p:nvSpPr>
          <p:cNvPr id="4" name="Content Placeholder 3"/>
          <p:cNvSpPr>
            <a:spLocks noGrp="1"/>
          </p:cNvSpPr>
          <p:nvPr>
            <p:ph sz="quarter" idx="14"/>
          </p:nvPr>
        </p:nvSpPr>
        <p:spPr/>
        <p:txBody>
          <a:bodyPr/>
          <a:lstStyle/>
          <a:p>
            <a:pPr marL="342900" indent="-342900">
              <a:buFont typeface="Arial" pitchFamily="34" charset="0"/>
              <a:buChar char="•"/>
            </a:pPr>
            <a:r>
              <a:rPr lang="en-US" dirty="0" smtClean="0"/>
              <a:t>Cu, Ta: one data point with extremely low density, 8 data points total (0.2 </a:t>
            </a:r>
            <a:r>
              <a:rPr lang="en-US" dirty="0" err="1" smtClean="0"/>
              <a:t>vs</a:t>
            </a:r>
            <a:r>
              <a:rPr lang="en-US" dirty="0" smtClean="0"/>
              <a:t> 8.8), (0.9 </a:t>
            </a:r>
            <a:r>
              <a:rPr lang="en-US" dirty="0" err="1" smtClean="0"/>
              <a:t>vs</a:t>
            </a:r>
            <a:r>
              <a:rPr lang="en-US" smtClean="0"/>
              <a:t> 15ish)</a:t>
            </a:r>
            <a:endParaRPr lang="en-US" dirty="0" smtClean="0"/>
          </a:p>
          <a:p>
            <a:pPr marL="342900" indent="-342900">
              <a:buFont typeface="Arial" pitchFamily="34" charset="0"/>
              <a:buChar char="•"/>
            </a:pPr>
            <a:r>
              <a:rPr lang="en-US" dirty="0" smtClean="0"/>
              <a:t>CeSe2: 45/176 abnormally low (2-3 </a:t>
            </a:r>
            <a:r>
              <a:rPr lang="en-US" dirty="0" err="1" smtClean="0"/>
              <a:t>vs</a:t>
            </a:r>
            <a:r>
              <a:rPr lang="en-US" dirty="0" smtClean="0"/>
              <a:t> 5-6)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15534"/>
            <a:ext cx="7170582" cy="358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07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5</a:t>
            </a:fld>
            <a:endParaRPr lang="en-US" dirty="0"/>
          </a:p>
        </p:txBody>
      </p:sp>
      <p:sp>
        <p:nvSpPr>
          <p:cNvPr id="3" name="Title 2"/>
          <p:cNvSpPr>
            <a:spLocks noGrp="1"/>
          </p:cNvSpPr>
          <p:nvPr>
            <p:ph type="title"/>
          </p:nvPr>
        </p:nvSpPr>
        <p:spPr/>
        <p:txBody>
          <a:bodyPr/>
          <a:lstStyle/>
          <a:p>
            <a:r>
              <a:rPr lang="en-US" dirty="0" smtClean="0"/>
              <a:t>Generation definitions</a:t>
            </a:r>
            <a:endParaRPr lang="en-US" dirty="0"/>
          </a:p>
        </p:txBody>
      </p:sp>
      <p:sp>
        <p:nvSpPr>
          <p:cNvPr id="4" name="Content Placeholder 3"/>
          <p:cNvSpPr>
            <a:spLocks noGrp="1"/>
          </p:cNvSpPr>
          <p:nvPr>
            <p:ph sz="quarter" idx="14"/>
          </p:nvPr>
        </p:nvSpPr>
        <p:spPr/>
        <p:txBody>
          <a:bodyPr/>
          <a:lstStyle/>
          <a:p>
            <a:r>
              <a:rPr lang="en-US" dirty="0"/>
              <a:t>gen-0: No </a:t>
            </a:r>
            <a:r>
              <a:rPr lang="en-US" dirty="0" smtClean="0"/>
              <a:t>changes to data, raw model.</a:t>
            </a:r>
            <a:endParaRPr lang="en-US" dirty="0"/>
          </a:p>
          <a:p>
            <a:r>
              <a:rPr lang="en-US" dirty="0"/>
              <a:t>gen-1: outliers </a:t>
            </a:r>
            <a:r>
              <a:rPr lang="en-US" dirty="0" smtClean="0"/>
              <a:t>removed, model retrained</a:t>
            </a:r>
            <a:endParaRPr lang="en-US" dirty="0"/>
          </a:p>
          <a:p>
            <a:r>
              <a:rPr lang="en-US" dirty="0"/>
              <a:t>gen-2: features </a:t>
            </a:r>
            <a:r>
              <a:rPr lang="en-US" dirty="0" smtClean="0"/>
              <a:t>reduced, model retrained</a:t>
            </a:r>
            <a:endParaRPr lang="en-US" dirty="0"/>
          </a:p>
          <a:p>
            <a:r>
              <a:rPr lang="en-US" dirty="0"/>
              <a:t>gen-3: </a:t>
            </a:r>
            <a:r>
              <a:rPr lang="en-US" dirty="0" err="1"/>
              <a:t>vegards</a:t>
            </a:r>
            <a:r>
              <a:rPr lang="en-US" dirty="0"/>
              <a:t> + </a:t>
            </a:r>
            <a:r>
              <a:rPr lang="en-US" dirty="0" smtClean="0"/>
              <a:t>diff, model trained on deviation from </a:t>
            </a:r>
            <a:r>
              <a:rPr lang="en-US" dirty="0" err="1" smtClean="0"/>
              <a:t>vegards</a:t>
            </a:r>
            <a:endParaRPr lang="en-US" dirty="0" smtClean="0"/>
          </a:p>
          <a:p>
            <a:endParaRPr lang="en-US" dirty="0"/>
          </a:p>
          <a:p>
            <a:r>
              <a:rPr lang="en-US" dirty="0" smtClean="0"/>
              <a:t>Retrain at each Generation</a:t>
            </a:r>
            <a:endParaRPr lang="en-US" dirty="0"/>
          </a:p>
        </p:txBody>
      </p:sp>
    </p:spTree>
    <p:extLst>
      <p:ext uri="{BB962C8B-B14F-4D97-AF65-F5344CB8AC3E}">
        <p14:creationId xmlns:p14="http://schemas.microsoft.com/office/powerpoint/2010/main" val="1691048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6</a:t>
            </a:fld>
            <a:endParaRPr lang="en-US" dirty="0"/>
          </a:p>
        </p:txBody>
      </p:sp>
      <p:sp>
        <p:nvSpPr>
          <p:cNvPr id="3" name="Title 2"/>
          <p:cNvSpPr>
            <a:spLocks noGrp="1"/>
          </p:cNvSpPr>
          <p:nvPr>
            <p:ph type="title"/>
          </p:nvPr>
        </p:nvSpPr>
        <p:spPr/>
        <p:txBody>
          <a:bodyPr/>
          <a:lstStyle/>
          <a:p>
            <a:r>
              <a:rPr lang="en-US" dirty="0" smtClean="0"/>
              <a:t>Raw Data (generation 0)</a:t>
            </a:r>
            <a:endParaRPr lang="en-US" dirty="0"/>
          </a:p>
        </p:txBody>
      </p:sp>
      <p:pic>
        <p:nvPicPr>
          <p:cNvPr id="5" name="Picture 11" descr="C:\Users\Hikaru\Desktop\School\_Stanford\_SLAC\MechPropModels\results\finalFigs\densityMG-v0_Scat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46251"/>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42622"/>
            <a:ext cx="4572000" cy="4572000"/>
          </a:xfrm>
          <a:prstGeom prst="rect">
            <a:avLst/>
          </a:prstGeom>
        </p:spPr>
      </p:pic>
    </p:spTree>
    <p:extLst>
      <p:ext uri="{BB962C8B-B14F-4D97-AF65-F5344CB8AC3E}">
        <p14:creationId xmlns:p14="http://schemas.microsoft.com/office/powerpoint/2010/main" val="203350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7</a:t>
            </a:fld>
            <a:endParaRPr lang="en-US" dirty="0"/>
          </a:p>
        </p:txBody>
      </p:sp>
      <p:sp>
        <p:nvSpPr>
          <p:cNvPr id="3" name="Title 2"/>
          <p:cNvSpPr>
            <a:spLocks noGrp="1"/>
          </p:cNvSpPr>
          <p:nvPr>
            <p:ph type="title"/>
          </p:nvPr>
        </p:nvSpPr>
        <p:spPr/>
        <p:txBody>
          <a:bodyPr/>
          <a:lstStyle/>
          <a:p>
            <a:r>
              <a:rPr lang="en-US" dirty="0" smtClean="0"/>
              <a:t>Data at gen-0 (before outlier removal)</a:t>
            </a:r>
            <a:endParaRPr lang="en-US" dirty="0"/>
          </a:p>
        </p:txBody>
      </p:sp>
      <p:sp>
        <p:nvSpPr>
          <p:cNvPr id="4" name="Content Placeholder 3"/>
          <p:cNvSpPr>
            <a:spLocks noGrp="1"/>
          </p:cNvSpPr>
          <p:nvPr>
            <p:ph sz="quarter" idx="14"/>
          </p:nvPr>
        </p:nvSpPr>
        <p:spPr/>
        <p:txBody>
          <a:bodyPr/>
          <a:lstStyle/>
          <a:p>
            <a:endParaRPr lang="en-US" dirty="0"/>
          </a:p>
        </p:txBody>
      </p:sp>
      <p:pic>
        <p:nvPicPr>
          <p:cNvPr id="2051" name="Picture 3" descr="C:\Users\Hikaru\Desktop\School\_Stanford\_SLAC\MechPropModels\results\finalFigs\densityMG-v0_Vegards_Err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755" y="1887538"/>
            <a:ext cx="4573588" cy="457358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Hikaru\Desktop\School\_Stanford\_SLAC\MechPropModels\results\finalFigs\densityMG-v0_Vegards_Error_h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20195"/>
            <a:ext cx="4573588" cy="457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005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8</a:t>
            </a:fld>
            <a:endParaRPr lang="en-US" dirty="0"/>
          </a:p>
        </p:txBody>
      </p:sp>
      <p:sp>
        <p:nvSpPr>
          <p:cNvPr id="3" name="Title 2"/>
          <p:cNvSpPr>
            <a:spLocks noGrp="1"/>
          </p:cNvSpPr>
          <p:nvPr>
            <p:ph type="title"/>
          </p:nvPr>
        </p:nvSpPr>
        <p:spPr/>
        <p:txBody>
          <a:bodyPr/>
          <a:lstStyle/>
          <a:p>
            <a:r>
              <a:rPr lang="en-US" dirty="0" smtClean="0"/>
              <a:t>Removed outliers</a:t>
            </a:r>
            <a:endParaRPr lang="en-US" dirty="0"/>
          </a:p>
        </p:txBody>
      </p:sp>
      <p:sp>
        <p:nvSpPr>
          <p:cNvPr id="4" name="Content Placeholder 3"/>
          <p:cNvSpPr>
            <a:spLocks noGrp="1"/>
          </p:cNvSpPr>
          <p:nvPr>
            <p:ph sz="quarter" idx="14"/>
          </p:nvPr>
        </p:nvSpPr>
        <p:spPr/>
        <p:txBody>
          <a:bodyPr/>
          <a:lstStyle/>
          <a:p>
            <a:endParaRPr lang="en-US"/>
          </a:p>
        </p:txBody>
      </p:sp>
      <p:pic>
        <p:nvPicPr>
          <p:cNvPr id="1026" name="Picture 2" descr="C:\Users\Hikaru\Desktop\School\_Stanford\_SLAC\MechPropModels\results\finalFigs\densityMG-v1_Vegards_Scat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412" y="1827212"/>
            <a:ext cx="4573588" cy="457358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ikaru\Desktop\School\_Stanford\_SLAC\MechPropModels\results\finalFigs\densityMG-v1_Scat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 y="1827212"/>
            <a:ext cx="4573588" cy="457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30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BD36294-2849-48A8-8531-5354CF3095D2}" type="slidenum">
              <a:rPr lang="en-US" smtClean="0"/>
              <a:pPr/>
              <a:t>9</a:t>
            </a:fld>
            <a:endParaRPr lang="en-US" dirty="0"/>
          </a:p>
        </p:txBody>
      </p:sp>
      <p:sp>
        <p:nvSpPr>
          <p:cNvPr id="3" name="Title 2"/>
          <p:cNvSpPr>
            <a:spLocks noGrp="1"/>
          </p:cNvSpPr>
          <p:nvPr>
            <p:ph type="title"/>
          </p:nvPr>
        </p:nvSpPr>
        <p:spPr/>
        <p:txBody>
          <a:bodyPr/>
          <a:lstStyle/>
          <a:p>
            <a:r>
              <a:rPr lang="en-US" dirty="0" smtClean="0"/>
              <a:t>Methods for more mature ML models</a:t>
            </a:r>
            <a:endParaRPr lang="en-US" dirty="0"/>
          </a:p>
        </p:txBody>
      </p:sp>
      <p:sp>
        <p:nvSpPr>
          <p:cNvPr id="4" name="Content Placeholder 3"/>
          <p:cNvSpPr>
            <a:spLocks noGrp="1"/>
          </p:cNvSpPr>
          <p:nvPr>
            <p:ph sz="quarter" idx="14"/>
          </p:nvPr>
        </p:nvSpPr>
        <p:spPr>
          <a:xfrm>
            <a:off x="457200" y="1243584"/>
            <a:ext cx="4191000" cy="1388192"/>
          </a:xfrm>
        </p:spPr>
        <p:txBody>
          <a:bodyPr/>
          <a:lstStyle/>
          <a:p>
            <a:r>
              <a:rPr lang="en-US" dirty="0" smtClean="0"/>
              <a:t>Feature elimination/reduction</a:t>
            </a:r>
          </a:p>
          <a:p>
            <a:r>
              <a:rPr lang="en-US" dirty="0" smtClean="0"/>
              <a:t>RFECV</a:t>
            </a:r>
            <a:endParaRPr lang="en-US" dirty="0"/>
          </a:p>
        </p:txBody>
      </p:sp>
      <p:pic>
        <p:nvPicPr>
          <p:cNvPr id="1026" name="Picture 2" descr="C:\Users\Hikaru\Desktop\School\_Stanford\_SLAC\MechPropModels\results\finalFigs\densityMG-v1_rfec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53548"/>
            <a:ext cx="4395600" cy="293082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4953000" y="1218184"/>
            <a:ext cx="4191000" cy="1388192"/>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300"/>
              </a:spcAft>
              <a:buClr>
                <a:srgbClr val="981E32"/>
              </a:buClr>
              <a:buFont typeface="Arial" pitchFamily="34" charset="0"/>
              <a:buNone/>
              <a:defRPr sz="2400" b="0" kern="1200" baseline="0">
                <a:solidFill>
                  <a:schemeClr val="tx1"/>
                </a:solidFill>
                <a:latin typeface="Arial" pitchFamily="34" charset="0"/>
                <a:ea typeface="+mn-ea"/>
                <a:cs typeface="Arial" pitchFamily="34" charset="0"/>
              </a:defRPr>
            </a:lvl1pPr>
            <a:lvl2pPr marL="457200" indent="-223838" algn="l" defTabSz="914400" rtl="0" eaLnBrk="1" latinLnBrk="0" hangingPunct="1">
              <a:lnSpc>
                <a:spcPct val="120000"/>
              </a:lnSpc>
              <a:spcBef>
                <a:spcPts val="0"/>
              </a:spcBef>
              <a:spcAft>
                <a:spcPts val="0"/>
              </a:spcAft>
              <a:buClr>
                <a:srgbClr val="981E32"/>
              </a:buClr>
              <a:buSzPct val="120000"/>
              <a:buFont typeface="Arial" pitchFamily="34" charset="0"/>
              <a:buChar char="•"/>
              <a:defRPr sz="2200" kern="1200">
                <a:solidFill>
                  <a:schemeClr val="tx1"/>
                </a:solidFill>
                <a:latin typeface="Arial" pitchFamily="34" charset="0"/>
                <a:ea typeface="+mn-ea"/>
                <a:cs typeface="Arial" pitchFamily="34" charset="0"/>
              </a:defRPr>
            </a:lvl2pPr>
            <a:lvl3pPr marL="690563" indent="-233363" algn="l" defTabSz="914400" rtl="0" eaLnBrk="1" latinLnBrk="0" hangingPunct="1">
              <a:lnSpc>
                <a:spcPct val="120000"/>
              </a:lnSpc>
              <a:spcBef>
                <a:spcPts val="0"/>
              </a:spcBef>
              <a:buClr>
                <a:srgbClr val="981E32"/>
              </a:buClr>
              <a:buSzPct val="120000"/>
              <a:buFont typeface="Arial" pitchFamily="34" charset="0"/>
              <a:buChar char="-"/>
              <a:defRPr sz="2000" b="0" kern="1200">
                <a:solidFill>
                  <a:schemeClr val="tx1"/>
                </a:solidFill>
                <a:latin typeface="Arial" pitchFamily="34" charset="0"/>
                <a:ea typeface="+mn-ea"/>
                <a:cs typeface="Arial" pitchFamily="34" charset="0"/>
              </a:defRPr>
            </a:lvl3pPr>
            <a:lvl4pPr marL="914400" indent="-223838" algn="l" defTabSz="914400" rtl="0" eaLnBrk="1" latinLnBrk="0" hangingPunct="1">
              <a:lnSpc>
                <a:spcPct val="120000"/>
              </a:lnSpc>
              <a:spcBef>
                <a:spcPts val="0"/>
              </a:spcBef>
              <a:buClr>
                <a:srgbClr val="981E32"/>
              </a:buClr>
              <a:buSzPct val="120000"/>
              <a:buFont typeface="Arial" pitchFamily="34" charset="0"/>
              <a:buChar char="•"/>
              <a:defRPr sz="1800" kern="1200">
                <a:solidFill>
                  <a:schemeClr val="tx1"/>
                </a:solidFill>
                <a:latin typeface="Arial" pitchFamily="34" charset="0"/>
                <a:ea typeface="+mn-ea"/>
                <a:cs typeface="Arial" pitchFamily="34" charset="0"/>
              </a:defRPr>
            </a:lvl4pPr>
            <a:lvl5pPr marL="1147763" indent="-233363" algn="l" defTabSz="914400" rtl="0" eaLnBrk="1" latinLnBrk="0" hangingPunct="1">
              <a:lnSpc>
                <a:spcPct val="120000"/>
              </a:lnSpc>
              <a:spcBef>
                <a:spcPts val="0"/>
              </a:spcBef>
              <a:buClr>
                <a:srgbClr val="981E32"/>
              </a:buClr>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Boosting using existing models</a:t>
            </a:r>
          </a:p>
          <a:p>
            <a:endParaRPr lang="en-US" dirty="0"/>
          </a:p>
        </p:txBody>
      </p:sp>
      <p:pic>
        <p:nvPicPr>
          <p:cNvPr id="1027" name="Picture 3" descr="C:\Users\Hikaru\Desktop\School\_Stanford\_SLAC\MechPropModels\results\finalFigs\densityMG-v3_differenceScat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1747836"/>
            <a:ext cx="2519362" cy="25193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ikaru\Desktop\School\_Stanford\_SLAC\MechPropModels\results\finalFigs\densityMG-v3_Scat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9787" y="3505200"/>
            <a:ext cx="3224213" cy="322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985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CHECK" val="0"/>
  <p:tag name="ARTICULATE_PROJECT_OPEN" val="0"/>
</p:tagLst>
</file>

<file path=ppt/theme/theme1.xml><?xml version="1.0" encoding="utf-8"?>
<a:theme xmlns:a="http://schemas.openxmlformats.org/drawingml/2006/main" name="Blank">
  <a:themeElements>
    <a:clrScheme name="SLAC_RevisedPalette_2012">
      <a:dk1>
        <a:srgbClr val="000000"/>
      </a:dk1>
      <a:lt1>
        <a:sysClr val="window" lastClr="FFFFFF"/>
      </a:lt1>
      <a:dk2>
        <a:srgbClr val="E17000"/>
      </a:dk2>
      <a:lt2>
        <a:srgbClr val="A4001D"/>
      </a:lt2>
      <a:accent1>
        <a:srgbClr val="A4001D"/>
      </a:accent1>
      <a:accent2>
        <a:srgbClr val="E17000"/>
      </a:accent2>
      <a:accent3>
        <a:srgbClr val="4D4F53"/>
      </a:accent3>
      <a:accent4>
        <a:srgbClr val="545455"/>
      </a:accent4>
      <a:accent5>
        <a:srgbClr val="0099CC"/>
      </a:accent5>
      <a:accent6>
        <a:srgbClr val="69BE28"/>
      </a:accent6>
      <a:hlink>
        <a:srgbClr val="A4001D"/>
      </a:hlink>
      <a:folHlink>
        <a:srgbClr val="A4001D"/>
      </a:folHlink>
    </a:clrScheme>
    <a:fontScheme name="TH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reasOfScience xmlns="be4c3ea6-cad5-4867-91d9-7216788d6e80"/>
    <ContentCategory1 xmlns="be4c3ea6-cad5-4867-91d9-7216788d6e80">Talks</ContentCategory1>
    <PublishingExpirationDate xmlns="http://schemas.microsoft.com/sharepoint/v3" xsi:nil="true"/>
    <Instruments xmlns="be4c3ea6-cad5-4867-91d9-7216788d6e80">
      <Value>7</Value>
    </Instruments>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09C022A5BACE4D8A86646BFE6F373A" ma:contentTypeVersion="6" ma:contentTypeDescription="Create a new document." ma:contentTypeScope="" ma:versionID="fa09eca8e9885d653412965b564ef40e">
  <xsd:schema xmlns:xsd="http://www.w3.org/2001/XMLSchema" xmlns:xs="http://www.w3.org/2001/XMLSchema" xmlns:p="http://schemas.microsoft.com/office/2006/metadata/properties" xmlns:ns1="http://schemas.microsoft.com/sharepoint/v3" xmlns:ns2="be4c3ea6-cad5-4867-91d9-7216788d6e80" targetNamespace="http://schemas.microsoft.com/office/2006/metadata/properties" ma:root="true" ma:fieldsID="5e650a32204f281424193f6b0635a9f5" ns1:_="" ns2:_="">
    <xsd:import namespace="http://schemas.microsoft.com/sharepoint/v3"/>
    <xsd:import namespace="be4c3ea6-cad5-4867-91d9-7216788d6e80"/>
    <xsd:element name="properties">
      <xsd:complexType>
        <xsd:sequence>
          <xsd:element name="documentManagement">
            <xsd:complexType>
              <xsd:all>
                <xsd:element ref="ns1:PublishingStartDate" minOccurs="0"/>
                <xsd:element ref="ns1:PublishingExpirationDate" minOccurs="0"/>
                <xsd:element ref="ns2:AreasOfScience" minOccurs="0"/>
                <xsd:element ref="ns2:Instruments" minOccurs="0"/>
                <xsd:element ref="ns2:ContentCategory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e4c3ea6-cad5-4867-91d9-7216788d6e80" elementFormDefault="qualified">
    <xsd:import namespace="http://schemas.microsoft.com/office/2006/documentManagement/types"/>
    <xsd:import namespace="http://schemas.microsoft.com/office/infopath/2007/PartnerControls"/>
    <xsd:element name="AreasOfScience" ma:index="10" nillable="true" ma:displayName="AreasOfScience" ma:list="{e1f02b6c-c9b2-4349-9939-471bf3a1aa7d}" ma:internalName="AreasOfScience" ma:showField="Title" ma:web="be4c3ea6-cad5-4867-91d9-7216788d6e80">
      <xsd:complexType>
        <xsd:complexContent>
          <xsd:extension base="dms:MultiChoiceLookup">
            <xsd:sequence>
              <xsd:element name="Value" type="dms:Lookup" maxOccurs="unbounded" minOccurs="0" nillable="true"/>
            </xsd:sequence>
          </xsd:extension>
        </xsd:complexContent>
      </xsd:complexType>
    </xsd:element>
    <xsd:element name="Instruments" ma:index="11" nillable="true" ma:displayName="Instruments" ma:list="{b890da74-bd63-4911-b17a-af6e8f3c956b}" ma:internalName="Instruments" ma:showField="Title" ma:web="be4c3ea6-cad5-4867-91d9-7216788d6e80" ma:requiredMultiChoice="true">
      <xsd:complexType>
        <xsd:complexContent>
          <xsd:extension base="dms:MultiChoiceLookup">
            <xsd:sequence>
              <xsd:element name="Value" type="dms:Lookup" maxOccurs="unbounded" minOccurs="0" nillable="true"/>
            </xsd:sequence>
          </xsd:extension>
        </xsd:complexContent>
      </xsd:complexType>
    </xsd:element>
    <xsd:element name="ContentCategory1" ma:index="12" nillable="true" ma:displayName="ContentCategory" ma:format="Dropdown" ma:internalName="ContentCategory1">
      <xsd:simpleType>
        <xsd:restriction base="dms:Choice">
          <xsd:enumeration value="Articles"/>
          <xsd:enumeration value="Design Documents"/>
          <xsd:enumeration value="Posters"/>
          <xsd:enumeration value="Talks"/>
          <xsd:enumeration value="XFEL Facilities"/>
          <xsd:enumeration value="X-Ray Interes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DC465C-0AFA-4B02-8D00-CB14DF55DD98}">
  <ds:schemaRefs>
    <ds:schemaRef ds:uri="http://purl.org/dc/terms/"/>
    <ds:schemaRef ds:uri="http://schemas.microsoft.com/sharepoint/v3"/>
    <ds:schemaRef ds:uri="http://purl.org/dc/elements/1.1/"/>
    <ds:schemaRef ds:uri="http://schemas.microsoft.com/office/2006/metadata/properties"/>
    <ds:schemaRef ds:uri="be4c3ea6-cad5-4867-91d9-7216788d6e80"/>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20C2239-B20E-4DE6-814B-AECCA40A80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e4c3ea6-cad5-4867-91d9-7216788d6e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38D205-A273-4ABA-A83A-77DB3B1F88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SLAC_PPT_052412</Template>
  <TotalTime>0</TotalTime>
  <Words>1385</Words>
  <Application>Microsoft Office PowerPoint</Application>
  <PresentationFormat>On-screen Show (4:3)</PresentationFormat>
  <Paragraphs>402</Paragraphs>
  <Slides>41</Slides>
  <Notes>10</Notes>
  <HiddenSlides>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Blank</vt:lpstr>
      <vt:lpstr>Mechanical Property Machine Learning Models</vt:lpstr>
      <vt:lpstr>Figure 1: Schematic ML Model Flow</vt:lpstr>
      <vt:lpstr>Figure A: All scatter plots for MG</vt:lpstr>
      <vt:lpstr>Table A: R2 for MG</vt:lpstr>
      <vt:lpstr>Generation definitions</vt:lpstr>
      <vt:lpstr>Raw Data (generation 0)</vt:lpstr>
      <vt:lpstr>Data at gen-0 (before outlier removal)</vt:lpstr>
      <vt:lpstr>Removed outliers</vt:lpstr>
      <vt:lpstr>Methods for more mature ML models</vt:lpstr>
      <vt:lpstr>Features, and what might be learned from them?</vt:lpstr>
      <vt:lpstr>CR with MG model</vt:lpstr>
      <vt:lpstr>Figure 3: Performance of ML on predicting density of amorphous glasses vs Vegard’s Law</vt:lpstr>
      <vt:lpstr>Figure 4: Performance of density predictions on MP dataset??</vt:lpstr>
      <vt:lpstr>PowerPoint Presentation</vt:lpstr>
      <vt:lpstr>PowerPoint Presentation</vt:lpstr>
      <vt:lpstr>Initial models, density</vt:lpstr>
      <vt:lpstr>Initial models, density: Vegard’s law</vt:lpstr>
      <vt:lpstr>Feature Exploration: Density</vt:lpstr>
      <vt:lpstr>Fitting model with reduced feature set</vt:lpstr>
      <vt:lpstr>Fitting model with reduced feature set</vt:lpstr>
      <vt:lpstr>Outlier Data points</vt:lpstr>
      <vt:lpstr>Outlier Data points: v2</vt:lpstr>
      <vt:lpstr>Dropping GSvolume, Covalent Radius</vt:lpstr>
      <vt:lpstr>Model difference between real and Vegard’s law</vt:lpstr>
      <vt:lpstr>PowerPoint Presentation</vt:lpstr>
      <vt:lpstr>Training Default Model without problem composition</vt:lpstr>
      <vt:lpstr>Learning curve without outlier composition</vt:lpstr>
      <vt:lpstr>Can we learn where Vegard’s law is lacking?</vt:lpstr>
      <vt:lpstr>Investigating features used in models</vt:lpstr>
      <vt:lpstr>Full Model vs Difference Model (pre rfecv)</vt:lpstr>
      <vt:lpstr>Vegards Model vs Difference Model</vt:lpstr>
      <vt:lpstr>Looking at improvement on Vegard’s Law Predictions</vt:lpstr>
      <vt:lpstr>Feature Importances</vt:lpstr>
      <vt:lpstr>Young’s Modulus performs worse with standard model</vt:lpstr>
      <vt:lpstr>PowerPoint Presentation</vt:lpstr>
      <vt:lpstr>Materials Project Predictions (downsampled for speed)</vt:lpstr>
      <vt:lpstr>Materials Project Predictions</vt:lpstr>
      <vt:lpstr>Vegard’s Law poorly predicts crystalline data</vt:lpstr>
      <vt:lpstr>Comparison to Vegards Law</vt:lpstr>
      <vt:lpstr>Materials Project Data</vt:lpstr>
      <vt:lpstr>Outliers in MAPI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SLAC Presentation Template - White</dc:title>
  <dc:creator/>
  <cp:lastModifiedBy/>
  <cp:revision>1</cp:revision>
  <dcterms:created xsi:type="dcterms:W3CDTF">2012-06-11T23:50:00Z</dcterms:created>
  <dcterms:modified xsi:type="dcterms:W3CDTF">2019-03-19T05:21:15Z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0x0101003309C022A5BACE4D8A86646BFE6F373A</vt:lpwstr>
  </property>
</Properties>
</file>