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6"/>
  </p:notesMasterIdLst>
  <p:handoutMasterIdLst>
    <p:handoutMasterId r:id="rId17"/>
  </p:handoutMasterIdLst>
  <p:sldIdLst>
    <p:sldId id="269" r:id="rId5"/>
    <p:sldId id="289" r:id="rId6"/>
    <p:sldId id="264" r:id="rId7"/>
    <p:sldId id="271" r:id="rId8"/>
    <p:sldId id="274" r:id="rId9"/>
    <p:sldId id="277" r:id="rId10"/>
    <p:sldId id="281" r:id="rId11"/>
    <p:sldId id="284" r:id="rId12"/>
    <p:sldId id="283" r:id="rId13"/>
    <p:sldId id="288" r:id="rId14"/>
    <p:sldId id="287" r:id="rId15"/>
  </p:sldIdLst>
  <p:sldSz cx="9144000" cy="6858000" type="screen4x3"/>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1E32"/>
    <a:srgbClr val="FFFFFF"/>
    <a:srgbClr val="C75B12"/>
    <a:srgbClr val="E17000"/>
    <a:srgbClr val="5B8F22"/>
    <a:srgbClr val="D2C295"/>
    <a:srgbClr val="A79E70"/>
    <a:srgbClr val="4D4F53"/>
    <a:srgbClr val="0099CC"/>
    <a:srgbClr val="69BE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7043" autoAdjust="0"/>
  </p:normalViewPr>
  <p:slideViewPr>
    <p:cSldViewPr snapToObjects="1" showGuides="1">
      <p:cViewPr>
        <p:scale>
          <a:sx n="70" d="100"/>
          <a:sy n="70" d="100"/>
        </p:scale>
        <p:origin x="-1302" y="-210"/>
      </p:cViewPr>
      <p:guideLst>
        <p:guide orient="horz" pos="326"/>
        <p:guide orient="horz" pos="1294"/>
        <p:guide orient="horz" pos="3745"/>
        <p:guide orient="horz" pos="3980"/>
        <p:guide orient="horz" pos="1052"/>
        <p:guide orient="horz" pos="1741"/>
        <p:guide orient="horz" pos="4183"/>
        <p:guide orient="horz" pos="566"/>
        <p:guide orient="horz" pos="2808"/>
        <p:guide pos="2880"/>
        <p:guide pos="363"/>
        <p:guide pos="5396"/>
        <p:guide pos="282"/>
        <p:guide pos="3784"/>
        <p:guide pos="3736"/>
        <p:guide pos="2179"/>
        <p:guide pos="5464"/>
        <p:guide pos="3867"/>
      </p:guideLst>
    </p:cSldViewPr>
  </p:slideViewPr>
  <p:notesTextViewPr>
    <p:cViewPr>
      <p:scale>
        <a:sx n="1" d="1"/>
        <a:sy n="1" d="1"/>
      </p:scale>
      <p:origin x="0" y="0"/>
    </p:cViewPr>
  </p:notesTextViewPr>
  <p:sorterViewPr>
    <p:cViewPr>
      <p:scale>
        <a:sx n="100" d="100"/>
        <a:sy n="100" d="100"/>
      </p:scale>
      <p:origin x="0" y="0"/>
    </p:cViewPr>
  </p:sorterViewPr>
  <p:notesViewPr>
    <p:cSldViewPr snapToObjects="1" showGuides="1">
      <p:cViewPr varScale="1">
        <p:scale>
          <a:sx n="85" d="100"/>
          <a:sy n="85" d="100"/>
        </p:scale>
        <p:origin x="-313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FEBF33E-D9A7-42CC-B598-9AD8356CBB5A}" type="datetimeFigureOut">
              <a:rPr lang="en-US" smtClean="0"/>
              <a:pPr/>
              <a:t>12/14/2018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CEAAB5D-0CC4-45A8-B4B6-0B8B738A4E3F}" type="slidenum">
              <a:rPr lang="en-US" smtClean="0"/>
              <a:pPr/>
              <a:t>‹#›</a:t>
            </a:fld>
            <a:endParaRPr lang="en-US"/>
          </a:p>
        </p:txBody>
      </p:sp>
    </p:spTree>
    <p:extLst>
      <p:ext uri="{BB962C8B-B14F-4D97-AF65-F5344CB8AC3E}">
        <p14:creationId xmlns:p14="http://schemas.microsoft.com/office/powerpoint/2010/main" val="14969414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B58700-9FA2-48CE-AC88-D71D45EB490A}" type="datetimeFigureOut">
              <a:rPr lang="en-US" smtClean="0"/>
              <a:pPr/>
              <a:t>12/14/2018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9BC4E5-2BC1-4F43-85DD-A1B8F74CB7EB}" type="slidenum">
              <a:rPr lang="en-US" smtClean="0"/>
              <a:pPr/>
              <a:t>‹#›</a:t>
            </a:fld>
            <a:endParaRPr lang="en-US" dirty="0"/>
          </a:p>
        </p:txBody>
      </p:sp>
    </p:spTree>
    <p:extLst>
      <p:ext uri="{BB962C8B-B14F-4D97-AF65-F5344CB8AC3E}">
        <p14:creationId xmlns:p14="http://schemas.microsoft.com/office/powerpoint/2010/main" val="140900429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6</a:t>
            </a:fld>
            <a:endParaRPr lang="en-US" dirty="0"/>
          </a:p>
        </p:txBody>
      </p:sp>
    </p:spTree>
    <p:extLst>
      <p:ext uri="{BB962C8B-B14F-4D97-AF65-F5344CB8AC3E}">
        <p14:creationId xmlns:p14="http://schemas.microsoft.com/office/powerpoint/2010/main" val="2579828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V+diff</a:t>
            </a:r>
            <a:r>
              <a:rPr lang="en-US" baseline="0" dirty="0" smtClean="0"/>
              <a:t> &gt; full RF model &gt; </a:t>
            </a:r>
            <a:r>
              <a:rPr lang="en-US" baseline="0" dirty="0" err="1" smtClean="0"/>
              <a:t>Vegards</a:t>
            </a:r>
            <a:r>
              <a:rPr lang="en-US" baseline="0" dirty="0" smtClean="0"/>
              <a:t> law.  </a:t>
            </a:r>
          </a:p>
          <a:p>
            <a:r>
              <a:rPr lang="en-US" baseline="0" dirty="0" smtClean="0"/>
              <a:t>Why doesn’t RF model do as well?  It has all the same features…</a:t>
            </a:r>
          </a:p>
          <a:p>
            <a:r>
              <a:rPr lang="en-US" baseline="0" dirty="0" smtClean="0"/>
              <a:t>What do we learn from physics </a:t>
            </a:r>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8</a:t>
            </a:fld>
            <a:endParaRPr lang="en-US" dirty="0"/>
          </a:p>
        </p:txBody>
      </p:sp>
    </p:spTree>
    <p:extLst>
      <p:ext uri="{BB962C8B-B14F-4D97-AF65-F5344CB8AC3E}">
        <p14:creationId xmlns:p14="http://schemas.microsoft.com/office/powerpoint/2010/main" val="1316177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Train</a:t>
            </a:r>
            <a:r>
              <a:rPr lang="en-US" baseline="0" dirty="0" smtClean="0"/>
              <a:t> on </a:t>
            </a:r>
            <a:r>
              <a:rPr lang="en-US" baseline="0" dirty="0" err="1" smtClean="0"/>
              <a:t>Vegards</a:t>
            </a:r>
            <a:r>
              <a:rPr lang="en-US" baseline="0" dirty="0" smtClean="0"/>
              <a:t> data exactly</a:t>
            </a:r>
          </a:p>
          <a:p>
            <a:r>
              <a:rPr lang="en-US" baseline="0" dirty="0" smtClean="0"/>
              <a:t>Look up feats</a:t>
            </a:r>
          </a:p>
          <a:p>
            <a:r>
              <a:rPr lang="en-US" baseline="0" dirty="0" smtClean="0"/>
              <a:t>Look at next few feats</a:t>
            </a:r>
          </a:p>
          <a:p>
            <a:r>
              <a:rPr lang="en-US" baseline="0" dirty="0" err="1" smtClean="0"/>
              <a:t>Youngs</a:t>
            </a:r>
            <a:r>
              <a:rPr lang="en-US" baseline="0" dirty="0" smtClean="0"/>
              <a:t> mod</a:t>
            </a:r>
          </a:p>
          <a:p>
            <a:endParaRPr lang="en-US" baseline="0" dirty="0" smtClean="0"/>
          </a:p>
          <a:p>
            <a:r>
              <a:rPr lang="en-US" baseline="0" dirty="0" smtClean="0"/>
              <a:t>MP API To check and see other comps, see how model compares to DFT</a:t>
            </a:r>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9</a:t>
            </a:fld>
            <a:endParaRPr lang="en-US" dirty="0"/>
          </a:p>
        </p:txBody>
      </p:sp>
    </p:spTree>
    <p:extLst>
      <p:ext uri="{BB962C8B-B14F-4D97-AF65-F5344CB8AC3E}">
        <p14:creationId xmlns:p14="http://schemas.microsoft.com/office/powerpoint/2010/main" val="2523308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data is more monotonic, though not</a:t>
            </a:r>
            <a:r>
              <a:rPr lang="en-US" baseline="0" dirty="0" smtClean="0"/>
              <a:t> losing as much information as we might have initially expected.  </a:t>
            </a:r>
          </a:p>
          <a:p>
            <a:r>
              <a:rPr lang="en-US" baseline="0" dirty="0" smtClean="0"/>
              <a:t>For density it looks like we need far more than 12 features to capture say, 0.8 importance, and mean r2 performance tracks this (not getting close to 0.97 as we had before)</a:t>
            </a:r>
          </a:p>
        </p:txBody>
      </p:sp>
      <p:sp>
        <p:nvSpPr>
          <p:cNvPr id="4" name="Slide Number Placeholder 3"/>
          <p:cNvSpPr>
            <a:spLocks noGrp="1"/>
          </p:cNvSpPr>
          <p:nvPr>
            <p:ph type="sldNum" sz="quarter" idx="10"/>
          </p:nvPr>
        </p:nvSpPr>
        <p:spPr/>
        <p:txBody>
          <a:bodyPr/>
          <a:lstStyle/>
          <a:p>
            <a:fld id="{FE9BC4E5-2BC1-4F43-85DD-A1B8F74CB7EB}" type="slidenum">
              <a:rPr lang="en-US" smtClean="0"/>
              <a:pPr/>
              <a:t>11</a:t>
            </a:fld>
            <a:endParaRPr lang="en-US" dirty="0"/>
          </a:p>
        </p:txBody>
      </p:sp>
    </p:spTree>
    <p:extLst>
      <p:ext uri="{BB962C8B-B14F-4D97-AF65-F5344CB8AC3E}">
        <p14:creationId xmlns:p14="http://schemas.microsoft.com/office/powerpoint/2010/main" val="4233247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68434" y="6196867"/>
            <a:ext cx="2275566" cy="661133"/>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140195"/>
            <a:ext cx="1973584" cy="717805"/>
          </a:xfrm>
          <a:prstGeom prst="rect">
            <a:avLst/>
          </a:prstGeom>
        </p:spPr>
      </p:pic>
      <p:sp>
        <p:nvSpPr>
          <p:cNvPr id="2" name="Title 1"/>
          <p:cNvSpPr>
            <a:spLocks noGrp="1"/>
          </p:cNvSpPr>
          <p:nvPr>
            <p:ph type="ctrTitle"/>
          </p:nvPr>
        </p:nvSpPr>
        <p:spPr>
          <a:xfrm>
            <a:off x="557213" y="536575"/>
            <a:ext cx="8008937" cy="2246313"/>
          </a:xfrm>
        </p:spPr>
        <p:txBody>
          <a:bodyPr anchor="b" anchorCtr="0">
            <a:noAutofit/>
          </a:bodyPr>
          <a:lstStyle>
            <a:lvl1pPr>
              <a:defRPr sz="4300" b="1">
                <a:solidFill>
                  <a:schemeClr val="tx1"/>
                </a:solidFill>
                <a:latin typeface="Arial" pitchFamily="34" charset="0"/>
                <a:cs typeface="Arial"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557213" y="3646170"/>
            <a:ext cx="7989887" cy="2187702"/>
          </a:xfrm>
        </p:spPr>
        <p:txBody>
          <a:bodyPr>
            <a:noAutofit/>
          </a:bodyPr>
          <a:lstStyle>
            <a:lvl1pPr marL="0" indent="0" algn="l">
              <a:lnSpc>
                <a:spcPct val="110000"/>
              </a:lnSpc>
              <a:buNone/>
              <a:defRPr sz="1600" b="0">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CA" dirty="0" smtClean="0"/>
          </a:p>
        </p:txBody>
      </p:sp>
      <p:sp>
        <p:nvSpPr>
          <p:cNvPr id="15" name="Text Placeholder 14"/>
          <p:cNvSpPr>
            <a:spLocks noGrp="1"/>
          </p:cNvSpPr>
          <p:nvPr>
            <p:ph type="body" sz="quarter" idx="11" hasCustomPrompt="1"/>
          </p:nvPr>
        </p:nvSpPr>
        <p:spPr>
          <a:xfrm>
            <a:off x="557213" y="2755011"/>
            <a:ext cx="8008937" cy="635889"/>
          </a:xfrm>
        </p:spPr>
        <p:txBody>
          <a:bodyPr>
            <a:noAutofit/>
          </a:bodyPr>
          <a:lstStyle>
            <a:lvl1pPr>
              <a:lnSpc>
                <a:spcPct val="100000"/>
              </a:lnSpc>
              <a:defRPr sz="4200" b="0">
                <a:solidFill>
                  <a:schemeClr val="tx1"/>
                </a:solidFill>
                <a:latin typeface="Arial" pitchFamily="34" charset="0"/>
                <a:cs typeface="Arial" pitchFamily="34" charset="0"/>
              </a:defRPr>
            </a:lvl1pPr>
          </a:lstStyle>
          <a:p>
            <a:pPr lvl="0"/>
            <a:r>
              <a:rPr lang="en-CA" dirty="0" smtClean="0"/>
              <a:t>Click to edit Master subtitle style</a:t>
            </a: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43500"/>
            <a:ext cx="9158400" cy="6868800"/>
          </a:xfrm>
          <a:prstGeom prst="rect">
            <a:avLst/>
          </a:prstGeom>
        </p:spPr>
      </p:pic>
    </p:spTree>
    <p:extLst>
      <p:ext uri="{BB962C8B-B14F-4D97-AF65-F5344CB8AC3E}">
        <p14:creationId xmlns:p14="http://schemas.microsoft.com/office/powerpoint/2010/main" val="109875187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1252728"/>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 y="934933"/>
            <a:ext cx="8685251" cy="202691"/>
          </a:xfrm>
          <a:prstGeom prst="rect">
            <a:avLst/>
          </a:prstGeom>
        </p:spPr>
      </p:pic>
      <p:sp>
        <p:nvSpPr>
          <p:cNvPr id="8" name="Slide Number Placeholder 7"/>
          <p:cNvSpPr>
            <a:spLocks noGrp="1"/>
          </p:cNvSpPr>
          <p:nvPr>
            <p:ph type="sldNum" sz="quarter" idx="11"/>
          </p:nvPr>
        </p:nvSpPr>
        <p:spPr/>
        <p:txBody>
          <a:bodyPr/>
          <a:lstStyle/>
          <a:p>
            <a:fld id="{5BD36294-2849-48A8-8531-5354CF3095D2}" type="slidenum">
              <a:rPr lang="en-US" smtClean="0"/>
              <a:pPr/>
              <a:t>‹#›</a:t>
            </a:fld>
            <a:endParaRPr lang="en-US" dirty="0"/>
          </a:p>
        </p:txBody>
      </p:sp>
      <p:sp>
        <p:nvSpPr>
          <p:cNvPr id="4" name="Title 3"/>
          <p:cNvSpPr>
            <a:spLocks noGrp="1"/>
          </p:cNvSpPr>
          <p:nvPr>
            <p:ph type="title"/>
          </p:nvPr>
        </p:nvSpPr>
        <p:spPr/>
        <p:txBody>
          <a:bodyPr/>
          <a:lstStyle/>
          <a:p>
            <a:r>
              <a:rPr lang="en-US" smtClean="0"/>
              <a:t>Click to edit Master title style</a:t>
            </a:r>
            <a:endParaRPr lang="en-CA" dirty="0"/>
          </a:p>
        </p:txBody>
      </p:sp>
      <p:sp>
        <p:nvSpPr>
          <p:cNvPr id="16" name="Content Placeholder 15"/>
          <p:cNvSpPr>
            <a:spLocks noGrp="1"/>
          </p:cNvSpPr>
          <p:nvPr>
            <p:ph sz="quarter" idx="14"/>
          </p:nvPr>
        </p:nvSpPr>
        <p:spPr>
          <a:xfrm>
            <a:off x="457200" y="1243584"/>
            <a:ext cx="8108950" cy="5065522"/>
          </a:xfrm>
        </p:spPr>
        <p:txBody>
          <a:bodyPr/>
          <a:lstStyle>
            <a:lvl1pPr>
              <a:buClr>
                <a:srgbClr val="981E32"/>
              </a:buClr>
              <a:defRPr/>
            </a:lvl1pPr>
            <a:lvl2pPr>
              <a:buClr>
                <a:srgbClr val="981E32"/>
              </a:buClr>
              <a:buSzPct val="120000"/>
              <a:defRPr/>
            </a:lvl2pPr>
            <a:lvl3pPr>
              <a:buClr>
                <a:srgbClr val="981E32"/>
              </a:buClr>
              <a:buSzPct val="120000"/>
              <a:defRPr b="0"/>
            </a:lvl3pPr>
            <a:lvl4pPr>
              <a:buClr>
                <a:srgbClr val="981E32"/>
              </a:buClr>
              <a:buSzPct val="120000"/>
              <a:defRPr/>
            </a:lvl4pPr>
            <a:lvl5pPr>
              <a:buClr>
                <a:srgbClr val="981E32"/>
              </a:buClr>
              <a:buSzPct val="12000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1252728"/>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 y="934933"/>
            <a:ext cx="8685251" cy="202691"/>
          </a:xfrm>
          <a:prstGeom prst="rect">
            <a:avLst/>
          </a:prstGeom>
        </p:spPr>
      </p:pic>
      <p:sp>
        <p:nvSpPr>
          <p:cNvPr id="8" name="Slide Number Placeholder 7"/>
          <p:cNvSpPr>
            <a:spLocks noGrp="1"/>
          </p:cNvSpPr>
          <p:nvPr>
            <p:ph type="sldNum" sz="quarter" idx="11"/>
          </p:nvPr>
        </p:nvSpPr>
        <p:spPr/>
        <p:txBody>
          <a:bodyPr/>
          <a:lstStyle/>
          <a:p>
            <a:fld id="{5BD36294-2849-48A8-8531-5354CF3095D2}" type="slidenum">
              <a:rPr lang="en-US" smtClean="0"/>
              <a:pPr/>
              <a:t>‹#›</a:t>
            </a:fld>
            <a:endParaRPr lang="en-US" dirty="0"/>
          </a:p>
        </p:txBody>
      </p:sp>
      <p:sp>
        <p:nvSpPr>
          <p:cNvPr id="4" name="Title 3"/>
          <p:cNvSpPr>
            <a:spLocks noGrp="1"/>
          </p:cNvSpPr>
          <p:nvPr>
            <p:ph type="title"/>
          </p:nvPr>
        </p:nvSpPr>
        <p:spPr/>
        <p:txBody>
          <a:bodyPr/>
          <a:lstStyle/>
          <a:p>
            <a:r>
              <a:rPr lang="en-US" smtClean="0"/>
              <a:t>Click to edit Master title style</a:t>
            </a:r>
            <a:endParaRPr lang="en-CA" dirty="0"/>
          </a:p>
        </p:txBody>
      </p:sp>
      <p:sp>
        <p:nvSpPr>
          <p:cNvPr id="16" name="Content Placeholder 15"/>
          <p:cNvSpPr>
            <a:spLocks noGrp="1"/>
          </p:cNvSpPr>
          <p:nvPr>
            <p:ph sz="quarter" idx="14"/>
          </p:nvPr>
        </p:nvSpPr>
        <p:spPr>
          <a:xfrm>
            <a:off x="457200" y="1243584"/>
            <a:ext cx="3886200" cy="5065522"/>
          </a:xfrm>
        </p:spPr>
        <p:txBody>
          <a:bodyPr/>
          <a:lstStyle>
            <a:lvl1pPr>
              <a:buClr>
                <a:srgbClr val="981E32"/>
              </a:buClr>
              <a:defRPr/>
            </a:lvl1pPr>
            <a:lvl2pPr>
              <a:buClr>
                <a:srgbClr val="981E32"/>
              </a:buClr>
              <a:buSzPct val="120000"/>
              <a:defRPr/>
            </a:lvl2pPr>
            <a:lvl3pPr>
              <a:buClr>
                <a:srgbClr val="981E32"/>
              </a:buClr>
              <a:buSzPct val="120000"/>
              <a:defRPr/>
            </a:lvl3pPr>
            <a:lvl4pPr>
              <a:buClr>
                <a:srgbClr val="981E32"/>
              </a:buClr>
              <a:buSzPct val="120000"/>
              <a:defRPr/>
            </a:lvl4pPr>
            <a:lvl5pPr>
              <a:buClr>
                <a:srgbClr val="981E32"/>
              </a:buClr>
              <a:buSzPct val="12000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11" name="Content Placeholder 15"/>
          <p:cNvSpPr>
            <a:spLocks noGrp="1"/>
          </p:cNvSpPr>
          <p:nvPr>
            <p:ph sz="quarter" idx="15"/>
          </p:nvPr>
        </p:nvSpPr>
        <p:spPr>
          <a:xfrm>
            <a:off x="4648200" y="1252729"/>
            <a:ext cx="3886200" cy="5065522"/>
          </a:xfrm>
        </p:spPr>
        <p:txBody>
          <a:bodyPr/>
          <a:lstStyle>
            <a:lvl1pPr>
              <a:buClr>
                <a:srgbClr val="981E32"/>
              </a:buClr>
              <a:defRPr/>
            </a:lvl1pPr>
            <a:lvl2pPr>
              <a:buClr>
                <a:srgbClr val="981E32"/>
              </a:buClr>
              <a:buSzPct val="120000"/>
              <a:defRPr/>
            </a:lvl2pPr>
            <a:lvl3pPr>
              <a:buClr>
                <a:srgbClr val="981E32"/>
              </a:buClr>
              <a:buSzPct val="120000"/>
              <a:defRPr/>
            </a:lvl3pPr>
            <a:lvl4pPr>
              <a:buClr>
                <a:srgbClr val="981E32"/>
              </a:buClr>
              <a:buSzPct val="120000"/>
              <a:defRPr/>
            </a:lvl4pPr>
            <a:lvl5pPr>
              <a:buClr>
                <a:srgbClr val="981E32"/>
              </a:buClr>
              <a:buSzPct val="12000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line headlin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1252728"/>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 y="934933"/>
            <a:ext cx="8685251" cy="202691"/>
          </a:xfrm>
          <a:prstGeom prst="rect">
            <a:avLst/>
          </a:prstGeom>
        </p:spPr>
      </p:pic>
      <p:sp>
        <p:nvSpPr>
          <p:cNvPr id="8" name="Slide Number Placeholder 7"/>
          <p:cNvSpPr>
            <a:spLocks noGrp="1"/>
          </p:cNvSpPr>
          <p:nvPr>
            <p:ph type="sldNum" sz="quarter" idx="11"/>
          </p:nvPr>
        </p:nvSpPr>
        <p:spPr/>
        <p:txBody>
          <a:bodyPr/>
          <a:lstStyle/>
          <a:p>
            <a:fld id="{5BD36294-2849-48A8-8531-5354CF3095D2}" type="slidenum">
              <a:rPr lang="en-US" smtClean="0"/>
              <a:pPr/>
              <a:t>‹#›</a:t>
            </a:fld>
            <a:endParaRPr lang="en-US" dirty="0"/>
          </a:p>
        </p:txBody>
      </p:sp>
      <p:sp>
        <p:nvSpPr>
          <p:cNvPr id="4" name="Title 3"/>
          <p:cNvSpPr>
            <a:spLocks noGrp="1"/>
          </p:cNvSpPr>
          <p:nvPr>
            <p:ph type="title"/>
          </p:nvPr>
        </p:nvSpPr>
        <p:spPr/>
        <p:txBody>
          <a:bodyPr/>
          <a:lstStyle/>
          <a:p>
            <a:r>
              <a:rPr lang="en-US" smtClean="0"/>
              <a:t>Click to edit Master title style</a:t>
            </a:r>
            <a:endParaRPr lang="en-CA" dirty="0"/>
          </a:p>
        </p:txBody>
      </p:sp>
      <p:sp>
        <p:nvSpPr>
          <p:cNvPr id="5" name="Picture Placeholder 4"/>
          <p:cNvSpPr>
            <a:spLocks noGrp="1"/>
          </p:cNvSpPr>
          <p:nvPr>
            <p:ph type="pic" sz="quarter" idx="15"/>
          </p:nvPr>
        </p:nvSpPr>
        <p:spPr>
          <a:xfrm>
            <a:off x="3646488" y="1252728"/>
            <a:ext cx="2442340" cy="2481072"/>
          </a:xfrm>
        </p:spPr>
        <p:txBody>
          <a:bodyPr/>
          <a:lstStyle/>
          <a:p>
            <a:r>
              <a:rPr lang="en-US" dirty="0" smtClean="0"/>
              <a:t>Click icon to add picture</a:t>
            </a:r>
            <a:endParaRPr lang="en-CA" dirty="0"/>
          </a:p>
        </p:txBody>
      </p:sp>
      <p:sp>
        <p:nvSpPr>
          <p:cNvPr id="11" name="Picture Placeholder 4"/>
          <p:cNvSpPr>
            <a:spLocks noGrp="1"/>
          </p:cNvSpPr>
          <p:nvPr>
            <p:ph type="pic" sz="quarter" idx="16"/>
          </p:nvPr>
        </p:nvSpPr>
        <p:spPr>
          <a:xfrm>
            <a:off x="3646488" y="3886200"/>
            <a:ext cx="2442340" cy="2432050"/>
          </a:xfrm>
        </p:spPr>
        <p:txBody>
          <a:bodyPr/>
          <a:lstStyle/>
          <a:p>
            <a:r>
              <a:rPr lang="en-US" dirty="0" smtClean="0"/>
              <a:t>Click icon to add picture</a:t>
            </a:r>
            <a:endParaRPr lang="en-CA" dirty="0"/>
          </a:p>
        </p:txBody>
      </p:sp>
      <p:sp>
        <p:nvSpPr>
          <p:cNvPr id="13" name="Picture Placeholder 4"/>
          <p:cNvSpPr>
            <a:spLocks noGrp="1"/>
          </p:cNvSpPr>
          <p:nvPr>
            <p:ph type="pic" sz="quarter" idx="17"/>
          </p:nvPr>
        </p:nvSpPr>
        <p:spPr>
          <a:xfrm>
            <a:off x="6242954" y="1243584"/>
            <a:ext cx="2442340" cy="5065522"/>
          </a:xfrm>
        </p:spPr>
        <p:txBody>
          <a:bodyPr/>
          <a:lstStyle/>
          <a:p>
            <a:r>
              <a:rPr lang="en-US" dirty="0" smtClean="0"/>
              <a:t>Click icon to add picture</a:t>
            </a:r>
            <a:endParaRPr lang="en-CA" dirty="0"/>
          </a:p>
        </p:txBody>
      </p:sp>
      <p:sp>
        <p:nvSpPr>
          <p:cNvPr id="3" name="Content Placeholder 2"/>
          <p:cNvSpPr>
            <a:spLocks noGrp="1"/>
          </p:cNvSpPr>
          <p:nvPr>
            <p:ph sz="quarter" idx="18"/>
          </p:nvPr>
        </p:nvSpPr>
        <p:spPr>
          <a:xfrm>
            <a:off x="457200" y="1243584"/>
            <a:ext cx="3013075" cy="5065522"/>
          </a:xfrm>
        </p:spPr>
        <p:txBody>
          <a:bodyPr/>
          <a:lstStyle>
            <a:lvl2pPr>
              <a:buSzPct val="120000"/>
              <a:defRPr/>
            </a:lvl2pPr>
            <a:lvl3pPr>
              <a:buSzPct val="120000"/>
              <a:defRPr/>
            </a:lvl3pPr>
            <a:lvl4pPr>
              <a:buSzPct val="120000"/>
              <a:defRPr/>
            </a:lvl4pPr>
            <a:lvl5pPr>
              <a:buSzPct val="12000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Tree>
    <p:extLst>
      <p:ext uri="{BB962C8B-B14F-4D97-AF65-F5344CB8AC3E}">
        <p14:creationId xmlns:p14="http://schemas.microsoft.com/office/powerpoint/2010/main" val="266964617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and Chart on righ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1252728"/>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 y="934933"/>
            <a:ext cx="8685251" cy="202691"/>
          </a:xfrm>
          <a:prstGeom prst="rect">
            <a:avLst/>
          </a:prstGeom>
        </p:spPr>
      </p:pic>
      <p:sp>
        <p:nvSpPr>
          <p:cNvPr id="8" name="Slide Number Placeholder 7"/>
          <p:cNvSpPr>
            <a:spLocks noGrp="1"/>
          </p:cNvSpPr>
          <p:nvPr>
            <p:ph type="sldNum" sz="quarter" idx="11"/>
          </p:nvPr>
        </p:nvSpPr>
        <p:spPr/>
        <p:txBody>
          <a:bodyPr/>
          <a:lstStyle/>
          <a:p>
            <a:fld id="{5BD36294-2849-48A8-8531-5354CF3095D2}" type="slidenum">
              <a:rPr lang="en-US" smtClean="0"/>
              <a:pPr/>
              <a:t>‹#›</a:t>
            </a:fld>
            <a:endParaRPr lang="en-US" dirty="0"/>
          </a:p>
        </p:txBody>
      </p:sp>
      <p:sp>
        <p:nvSpPr>
          <p:cNvPr id="4" name="Title 3"/>
          <p:cNvSpPr>
            <a:spLocks noGrp="1"/>
          </p:cNvSpPr>
          <p:nvPr>
            <p:ph type="title"/>
          </p:nvPr>
        </p:nvSpPr>
        <p:spPr/>
        <p:txBody>
          <a:bodyPr/>
          <a:lstStyle/>
          <a:p>
            <a:r>
              <a:rPr lang="en-US" smtClean="0"/>
              <a:t>Click to edit Master title style</a:t>
            </a:r>
            <a:endParaRPr lang="en-CA" dirty="0"/>
          </a:p>
        </p:txBody>
      </p:sp>
      <p:sp>
        <p:nvSpPr>
          <p:cNvPr id="3" name="Chart Placeholder 2"/>
          <p:cNvSpPr>
            <a:spLocks noGrp="1"/>
          </p:cNvSpPr>
          <p:nvPr>
            <p:ph type="chart" sz="quarter" idx="15"/>
          </p:nvPr>
        </p:nvSpPr>
        <p:spPr>
          <a:xfrm>
            <a:off x="6007100" y="1243584"/>
            <a:ext cx="2667000" cy="5065522"/>
          </a:xfrm>
        </p:spPr>
        <p:txBody>
          <a:bodyPr/>
          <a:lstStyle/>
          <a:p>
            <a:r>
              <a:rPr lang="en-US" smtClean="0"/>
              <a:t>Click icon to add chart</a:t>
            </a:r>
            <a:endParaRPr lang="en-CA" dirty="0"/>
          </a:p>
        </p:txBody>
      </p:sp>
      <p:sp>
        <p:nvSpPr>
          <p:cNvPr id="5" name="Content Placeholder 4"/>
          <p:cNvSpPr>
            <a:spLocks noGrp="1"/>
          </p:cNvSpPr>
          <p:nvPr>
            <p:ph sz="quarter" idx="16"/>
          </p:nvPr>
        </p:nvSpPr>
        <p:spPr>
          <a:xfrm>
            <a:off x="457200" y="1243584"/>
            <a:ext cx="5484812" cy="5065522"/>
          </a:xfrm>
        </p:spPr>
        <p:txBody>
          <a:bodyPr/>
          <a:lstStyle>
            <a:lvl2pPr>
              <a:buSzPct val="120000"/>
              <a:defRPr/>
            </a:lvl2pPr>
            <a:lvl3pPr>
              <a:buSzPct val="120000"/>
              <a:defRPr/>
            </a:lvl3pPr>
            <a:lvl4pPr>
              <a:buSzPct val="120000"/>
              <a:defRPr/>
            </a:lvl4pPr>
            <a:lvl5pPr>
              <a:buSzPct val="12000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Tree>
    <p:extLst>
      <p:ext uri="{BB962C8B-B14F-4D97-AF65-F5344CB8AC3E}">
        <p14:creationId xmlns:p14="http://schemas.microsoft.com/office/powerpoint/2010/main" val="59547248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0" y="0"/>
            <a:ext cx="9144000" cy="6858000"/>
          </a:xfrm>
        </p:spPr>
        <p:txBody>
          <a:bodyPr lIns="432000"/>
          <a:lstStyle>
            <a:lvl1pPr>
              <a:defRPr b="1" baseline="0">
                <a:solidFill>
                  <a:srgbClr val="FF0000"/>
                </a:solidFill>
              </a:defRPr>
            </a:lvl1pPr>
          </a:lstStyle>
          <a:p>
            <a:r>
              <a:rPr lang="en-CA" dirty="0" smtClean="0"/>
              <a:t/>
            </a:r>
            <a:br>
              <a:rPr lang="en-CA" dirty="0" smtClean="0"/>
            </a:br>
            <a:r>
              <a:rPr lang="en-CA" dirty="0" smtClean="0"/>
              <a:t/>
            </a:r>
            <a:br>
              <a:rPr lang="en-CA" dirty="0" smtClean="0"/>
            </a:br>
            <a:r>
              <a:rPr lang="en-CA" dirty="0" smtClean="0"/>
              <a:t/>
            </a:r>
            <a:br>
              <a:rPr lang="en-CA" dirty="0" smtClean="0"/>
            </a:br>
            <a:r>
              <a:rPr lang="en-CA" dirty="0" smtClean="0"/>
              <a:t/>
            </a:r>
            <a:br>
              <a:rPr lang="en-CA" dirty="0" smtClean="0"/>
            </a:br>
            <a:r>
              <a:rPr lang="en-CA" dirty="0" smtClean="0"/>
              <a:t/>
            </a:r>
            <a:br>
              <a:rPr lang="en-CA" dirty="0" smtClean="0"/>
            </a:br>
            <a:r>
              <a:rPr lang="en-CA" dirty="0" smtClean="0"/>
              <a:t/>
            </a:r>
            <a:br>
              <a:rPr lang="en-CA" dirty="0" smtClean="0"/>
            </a:br>
            <a:r>
              <a:rPr lang="en-CA" dirty="0" smtClean="0"/>
              <a:t>***INSTRUCTIONS ON HOW TO APPLY IMAGE MASKING TO SLIDE LAYOUT***</a:t>
            </a:r>
            <a:br>
              <a:rPr lang="en-CA" dirty="0" smtClean="0"/>
            </a:br>
            <a:r>
              <a:rPr lang="en-CA" dirty="0" smtClean="0"/>
              <a:t>STEP 1: Click icon to insert image</a:t>
            </a:r>
            <a:br>
              <a:rPr lang="en-CA" dirty="0" smtClean="0"/>
            </a:br>
            <a:r>
              <a:rPr lang="en-CA" dirty="0" smtClean="0"/>
              <a:t>STEP 2: Once image is inserted, right-click image, and choose ‘Send to Back’</a:t>
            </a:r>
          </a:p>
        </p:txBody>
      </p:sp>
      <p:sp>
        <p:nvSpPr>
          <p:cNvPr id="4" name="Title 3"/>
          <p:cNvSpPr>
            <a:spLocks noGrp="1"/>
          </p:cNvSpPr>
          <p:nvPr>
            <p:ph type="title"/>
          </p:nvPr>
        </p:nvSpPr>
        <p:spPr/>
        <p:txBody>
          <a:bodyPr/>
          <a:lstStyle/>
          <a:p>
            <a:r>
              <a:rPr lang="en-US" smtClean="0"/>
              <a:t>Click to edit Master title style</a:t>
            </a:r>
            <a:endParaRPr lang="en-CA" dirty="0"/>
          </a:p>
        </p:txBody>
      </p:sp>
    </p:spTree>
    <p:extLst>
      <p:ext uri="{BB962C8B-B14F-4D97-AF65-F5344CB8AC3E}">
        <p14:creationId xmlns:p14="http://schemas.microsoft.com/office/powerpoint/2010/main" val="12769166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1822" y="129091"/>
            <a:ext cx="8103570" cy="753033"/>
          </a:xfrm>
          <a:prstGeom prst="rect">
            <a:avLst/>
          </a:prstGeom>
        </p:spPr>
        <p:txBody>
          <a:bodyPr vert="horz" lIns="0" tIns="0" rIns="0" bIns="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43584"/>
            <a:ext cx="8109919" cy="5029200"/>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8566150" y="6318251"/>
            <a:ext cx="318932" cy="539750"/>
          </a:xfrm>
          <a:prstGeom prst="rect">
            <a:avLst/>
          </a:prstGeom>
        </p:spPr>
        <p:txBody>
          <a:bodyPr vert="horz" lIns="72000" tIns="57600" rIns="72000" bIns="45720" rtlCol="0" anchor="ctr"/>
          <a:lstStyle>
            <a:lvl1pPr algn="l">
              <a:defRPr sz="1100" b="0">
                <a:solidFill>
                  <a:schemeClr val="tx1"/>
                </a:solidFill>
                <a:latin typeface="Arial" pitchFamily="34" charset="0"/>
                <a:cs typeface="Arial" pitchFamily="34" charset="0"/>
              </a:defRPr>
            </a:lvl1pPr>
          </a:lstStyle>
          <a:p>
            <a:fld id="{5BD36294-2849-48A8-8531-5354CF3095D2}" type="slidenum">
              <a:rPr lang="en-US" smtClean="0"/>
              <a:pPr/>
              <a:t>‹#›</a:t>
            </a:fld>
            <a:endParaRPr lang="en-US" dirty="0"/>
          </a:p>
        </p:txBody>
      </p:sp>
    </p:spTree>
    <p:extLst>
      <p:ext uri="{BB962C8B-B14F-4D97-AF65-F5344CB8AC3E}">
        <p14:creationId xmlns:p14="http://schemas.microsoft.com/office/powerpoint/2010/main" val="481531331"/>
      </p:ext>
    </p:extLst>
  </p:cSld>
  <p:clrMap bg1="lt1" tx1="dk1" bg2="lt2" tx2="dk2" accent1="accent1" accent2="accent2" accent3="accent3" accent4="accent4" accent5="accent5" accent6="accent6" hlink="hlink" folHlink="folHlink"/>
  <p:sldLayoutIdLst>
    <p:sldLayoutId id="2147483649" r:id="rId1"/>
    <p:sldLayoutId id="2147483670" r:id="rId2"/>
    <p:sldLayoutId id="2147483674" r:id="rId3"/>
    <p:sldLayoutId id="2147483671" r:id="rId4"/>
    <p:sldLayoutId id="2147483672" r:id="rId5"/>
    <p:sldLayoutId id="2147483673" r:id="rId6"/>
  </p:sldLayoutIdLst>
  <p:timing>
    <p:tnLst>
      <p:par>
        <p:cTn id="1" dur="indefinite" restart="never" nodeType="tmRoot"/>
      </p:par>
    </p:tnLst>
  </p:timing>
  <p:hf hdr="0" dt="0"/>
  <p:txStyles>
    <p:titleStyle>
      <a:lvl1pPr algn="l" defTabSz="914400" rtl="0" eaLnBrk="1" latinLnBrk="0" hangingPunct="1">
        <a:spcBef>
          <a:spcPct val="0"/>
        </a:spcBef>
        <a:buNone/>
        <a:defRPr sz="2400" b="1" kern="1200">
          <a:solidFill>
            <a:schemeClr val="bg2"/>
          </a:solidFill>
          <a:latin typeface="Arial" pitchFamily="34" charset="0"/>
          <a:ea typeface="+mj-ea"/>
          <a:cs typeface="Arial" pitchFamily="34" charset="0"/>
        </a:defRPr>
      </a:lvl1pPr>
    </p:titleStyle>
    <p:bodyStyle>
      <a:lvl1pPr marL="0" indent="0" algn="l" defTabSz="914400" rtl="0" eaLnBrk="1" latinLnBrk="0" hangingPunct="1">
        <a:lnSpc>
          <a:spcPct val="120000"/>
        </a:lnSpc>
        <a:spcBef>
          <a:spcPts val="0"/>
        </a:spcBef>
        <a:spcAft>
          <a:spcPts val="300"/>
        </a:spcAft>
        <a:buClr>
          <a:schemeClr val="tx1"/>
        </a:buClr>
        <a:buFont typeface="Arial" pitchFamily="34" charset="0"/>
        <a:buNone/>
        <a:defRPr sz="2400" b="0" kern="1200" baseline="0">
          <a:solidFill>
            <a:schemeClr val="tx1"/>
          </a:solidFill>
          <a:latin typeface="Arial" pitchFamily="34" charset="0"/>
          <a:ea typeface="+mn-ea"/>
          <a:cs typeface="Arial" pitchFamily="34" charset="0"/>
        </a:defRPr>
      </a:lvl1pPr>
      <a:lvl2pPr marL="457200" indent="-223838" algn="l" defTabSz="914400" rtl="0" eaLnBrk="1" latinLnBrk="0" hangingPunct="1">
        <a:lnSpc>
          <a:spcPct val="120000"/>
        </a:lnSpc>
        <a:spcBef>
          <a:spcPts val="0"/>
        </a:spcBef>
        <a:spcAft>
          <a:spcPts val="0"/>
        </a:spcAft>
        <a:buClr>
          <a:schemeClr val="bg2"/>
        </a:buClr>
        <a:buSzPct val="120000"/>
        <a:buFont typeface="Arial" pitchFamily="34" charset="0"/>
        <a:buChar char="•"/>
        <a:defRPr sz="2200" kern="1200">
          <a:solidFill>
            <a:schemeClr val="tx1"/>
          </a:solidFill>
          <a:latin typeface="Arial" pitchFamily="34" charset="0"/>
          <a:ea typeface="+mn-ea"/>
          <a:cs typeface="Arial" pitchFamily="34" charset="0"/>
        </a:defRPr>
      </a:lvl2pPr>
      <a:lvl3pPr marL="690563" indent="-233363" algn="l" defTabSz="914400" rtl="0" eaLnBrk="1" latinLnBrk="0" hangingPunct="1">
        <a:lnSpc>
          <a:spcPct val="120000"/>
        </a:lnSpc>
        <a:spcBef>
          <a:spcPts val="0"/>
        </a:spcBef>
        <a:buClr>
          <a:schemeClr val="bg2"/>
        </a:buClr>
        <a:buSzPct val="120000"/>
        <a:buFont typeface="Arial" pitchFamily="34" charset="0"/>
        <a:buChar char="-"/>
        <a:defRPr sz="2000" kern="1200">
          <a:solidFill>
            <a:schemeClr val="tx1"/>
          </a:solidFill>
          <a:latin typeface="Arial" pitchFamily="34" charset="0"/>
          <a:ea typeface="+mn-ea"/>
          <a:cs typeface="Arial" pitchFamily="34" charset="0"/>
        </a:defRPr>
      </a:lvl3pPr>
      <a:lvl4pPr marL="914400" indent="-223838" algn="l" defTabSz="914400" rtl="0" eaLnBrk="1" latinLnBrk="0" hangingPunct="1">
        <a:lnSpc>
          <a:spcPct val="120000"/>
        </a:lnSpc>
        <a:spcBef>
          <a:spcPts val="0"/>
        </a:spcBef>
        <a:buClr>
          <a:schemeClr val="bg2"/>
        </a:buClr>
        <a:buSzPct val="120000"/>
        <a:buFont typeface="Arial" pitchFamily="34" charset="0"/>
        <a:buChar char="•"/>
        <a:defRPr sz="1800" kern="1200">
          <a:solidFill>
            <a:schemeClr val="tx1"/>
          </a:solidFill>
          <a:latin typeface="Arial" pitchFamily="34" charset="0"/>
          <a:ea typeface="+mn-ea"/>
          <a:cs typeface="Arial" pitchFamily="34" charset="0"/>
        </a:defRPr>
      </a:lvl4pPr>
      <a:lvl5pPr marL="1147763" indent="-233363" algn="l" defTabSz="914400" rtl="0" eaLnBrk="1" latinLnBrk="0" hangingPunct="1">
        <a:lnSpc>
          <a:spcPct val="120000"/>
        </a:lnSpc>
        <a:spcBef>
          <a:spcPts val="0"/>
        </a:spcBef>
        <a:buClr>
          <a:schemeClr val="bg2"/>
        </a:buClr>
        <a:buSzPct val="120000"/>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CA" dirty="0" smtClean="0"/>
              <a:t>Mechanical Property Machine Learning Models</a:t>
            </a:r>
            <a:endParaRPr lang="en-CA" dirty="0"/>
          </a:p>
        </p:txBody>
      </p:sp>
      <p:sp>
        <p:nvSpPr>
          <p:cNvPr id="6" name="Subtitle 5"/>
          <p:cNvSpPr>
            <a:spLocks noGrp="1"/>
          </p:cNvSpPr>
          <p:nvPr>
            <p:ph type="subTitle" idx="1"/>
          </p:nvPr>
        </p:nvSpPr>
        <p:spPr/>
        <p:txBody>
          <a:bodyPr/>
          <a:lstStyle/>
          <a:p>
            <a:r>
              <a:rPr lang="en-CA" dirty="0" smtClean="0"/>
              <a:t>Robert Tang-Kong</a:t>
            </a:r>
            <a:endParaRPr lang="en-CA" dirty="0"/>
          </a:p>
        </p:txBody>
      </p:sp>
      <p:sp>
        <p:nvSpPr>
          <p:cNvPr id="5" name="Text Placeholder 4"/>
          <p:cNvSpPr>
            <a:spLocks noGrp="1"/>
          </p:cNvSpPr>
          <p:nvPr>
            <p:ph type="body" sz="quarter" idx="11"/>
          </p:nvPr>
        </p:nvSpPr>
        <p:spPr/>
        <p:txBody>
          <a:bodyPr/>
          <a:lstStyle/>
          <a:p>
            <a:r>
              <a:rPr lang="en-CA" dirty="0" smtClean="0"/>
              <a:t>Summary of Results</a:t>
            </a:r>
          </a:p>
          <a:p>
            <a:endParaRPr lang="en-CA" dirty="0"/>
          </a:p>
        </p:txBody>
      </p:sp>
      <p:sp>
        <p:nvSpPr>
          <p:cNvPr id="3" name="TextBox 2"/>
          <p:cNvSpPr txBox="1"/>
          <p:nvPr/>
        </p:nvSpPr>
        <p:spPr>
          <a:xfrm>
            <a:off x="3724102" y="665850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8037762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10</a:t>
            </a:fld>
            <a:endParaRPr lang="en-US" dirty="0"/>
          </a:p>
        </p:txBody>
      </p:sp>
      <p:sp>
        <p:nvSpPr>
          <p:cNvPr id="3" name="Title 2"/>
          <p:cNvSpPr>
            <a:spLocks noGrp="1"/>
          </p:cNvSpPr>
          <p:nvPr>
            <p:ph type="title"/>
          </p:nvPr>
        </p:nvSpPr>
        <p:spPr/>
        <p:txBody>
          <a:bodyPr/>
          <a:lstStyle/>
          <a:p>
            <a:r>
              <a:rPr lang="en-US" dirty="0" err="1" smtClean="0"/>
              <a:t>Vegards</a:t>
            </a:r>
            <a:r>
              <a:rPr lang="en-US" dirty="0" smtClean="0"/>
              <a:t> Model </a:t>
            </a:r>
            <a:r>
              <a:rPr lang="en-US" dirty="0" err="1" smtClean="0"/>
              <a:t>vs</a:t>
            </a:r>
            <a:r>
              <a:rPr lang="en-US" dirty="0" smtClean="0"/>
              <a:t> Difference Model</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3955576"/>
            <a:ext cx="2902424" cy="2902424"/>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379595245"/>
              </p:ext>
            </p:extLst>
          </p:nvPr>
        </p:nvGraphicFramePr>
        <p:xfrm>
          <a:off x="4512499" y="1096654"/>
          <a:ext cx="4631501" cy="2838450"/>
        </p:xfrm>
        <a:graphic>
          <a:graphicData uri="http://schemas.openxmlformats.org/drawingml/2006/table">
            <a:tbl>
              <a:tblPr firstRow="1" bandRow="1">
                <a:tableStyleId>{5C22544A-7EE6-4342-B048-85BDC9FD1C3A}</a:tableStyleId>
              </a:tblPr>
              <a:tblGrid>
                <a:gridCol w="2169097"/>
                <a:gridCol w="1296099"/>
                <a:gridCol w="1166305"/>
              </a:tblGrid>
              <a:tr h="370840">
                <a:tc>
                  <a:txBody>
                    <a:bodyPr/>
                    <a:lstStyle/>
                    <a:p>
                      <a:pPr algn="l" fontAlgn="b"/>
                      <a:r>
                        <a:rPr lang="en-US" sz="1800" b="1" i="0" u="none" strike="noStrike" dirty="0" smtClean="0">
                          <a:solidFill>
                            <a:schemeClr val="bg1"/>
                          </a:solidFill>
                          <a:effectLst/>
                          <a:latin typeface="Calibri"/>
                        </a:rPr>
                        <a:t>Difference Model</a:t>
                      </a:r>
                      <a:endParaRPr lang="en-US" sz="1800" b="1" i="0" u="none" strike="noStrike" dirty="0">
                        <a:solidFill>
                          <a:schemeClr val="bg1"/>
                        </a:solidFill>
                        <a:effectLst/>
                        <a:latin typeface="Calibri"/>
                      </a:endParaRPr>
                    </a:p>
                  </a:txBody>
                  <a:tcPr marL="9525" marR="9525" marT="9525" marB="0" anchor="b"/>
                </a:tc>
                <a:tc>
                  <a:txBody>
                    <a:bodyPr/>
                    <a:lstStyle/>
                    <a:p>
                      <a:pPr algn="l" fontAlgn="b"/>
                      <a:r>
                        <a:rPr lang="en-US" sz="1800" b="1" i="0" u="none" strike="noStrike" dirty="0" smtClean="0">
                          <a:solidFill>
                            <a:schemeClr val="bg1"/>
                          </a:solidFill>
                          <a:effectLst/>
                          <a:latin typeface="Calibri"/>
                        </a:rPr>
                        <a:t>Importance</a:t>
                      </a:r>
                      <a:endParaRPr lang="en-US" sz="1800" b="1" i="0" u="none" strike="noStrike" dirty="0">
                        <a:solidFill>
                          <a:schemeClr val="bg1"/>
                        </a:solidFill>
                        <a:effectLst/>
                        <a:latin typeface="Calibri"/>
                      </a:endParaRPr>
                    </a:p>
                  </a:txBody>
                  <a:tcPr marL="9525" marR="9525" marT="9525" marB="0" anchor="b"/>
                </a:tc>
                <a:tc>
                  <a:txBody>
                    <a:bodyPr/>
                    <a:lstStyle/>
                    <a:p>
                      <a:pPr algn="l" fontAlgn="b"/>
                      <a:r>
                        <a:rPr lang="en-US" sz="1800" b="1" i="0" u="none" strike="noStrike" dirty="0" smtClean="0">
                          <a:solidFill>
                            <a:schemeClr val="bg1"/>
                          </a:solidFill>
                          <a:effectLst/>
                          <a:latin typeface="Calibri"/>
                        </a:rPr>
                        <a:t>Rank in Full Model</a:t>
                      </a:r>
                      <a:endParaRPr lang="en-US" sz="1800" b="1" i="0" u="none" strike="noStrike" dirty="0">
                        <a:solidFill>
                          <a:schemeClr val="bg1"/>
                        </a:solidFill>
                        <a:effectLst/>
                        <a:latin typeface="Calibri"/>
                      </a:endParaRPr>
                    </a:p>
                  </a:txBody>
                  <a:tcPr marL="9525" marR="9525" marT="9525" marB="0" anchor="b"/>
                </a:tc>
              </a:tr>
              <a:tr h="86360">
                <a:tc>
                  <a:txBody>
                    <a:bodyPr/>
                    <a:lstStyle/>
                    <a:p>
                      <a:pPr algn="l" fontAlgn="b"/>
                      <a:r>
                        <a:rPr lang="en-US" sz="1600" b="0" i="0" u="none" strike="noStrike" dirty="0" err="1">
                          <a:solidFill>
                            <a:srgbClr val="000000"/>
                          </a:solidFill>
                          <a:effectLst/>
                          <a:latin typeface="Calibri"/>
                        </a:rPr>
                        <a:t>avg_dev</a:t>
                      </a:r>
                      <a:r>
                        <a:rPr lang="en-US" sz="1600" b="0" i="0" u="none" strike="noStrike" dirty="0">
                          <a:solidFill>
                            <a:srgbClr val="000000"/>
                          </a:solidFill>
                          <a:effectLst/>
                          <a:latin typeface="Calibri"/>
                        </a:rPr>
                        <a:t> Column</a:t>
                      </a:r>
                    </a:p>
                  </a:txBody>
                  <a:tcPr marL="9525" marR="9525" marT="9525" marB="0" anchor="b"/>
                </a:tc>
                <a:tc>
                  <a:txBody>
                    <a:bodyPr/>
                    <a:lstStyle/>
                    <a:p>
                      <a:pPr algn="r" fontAlgn="b"/>
                      <a:r>
                        <a:rPr lang="en-US" sz="1600" b="0" i="0" u="none" strike="noStrike">
                          <a:solidFill>
                            <a:srgbClr val="000000"/>
                          </a:solidFill>
                          <a:effectLst/>
                          <a:latin typeface="Calibri"/>
                        </a:rPr>
                        <a:t>0.0330</a:t>
                      </a:r>
                    </a:p>
                  </a:txBody>
                  <a:tcPr marL="9525" marR="9525" marT="9525" marB="0" anchor="b"/>
                </a:tc>
                <a:tc>
                  <a:txBody>
                    <a:bodyPr/>
                    <a:lstStyle/>
                    <a:p>
                      <a:pPr algn="r" fontAlgn="b"/>
                      <a:r>
                        <a:rPr lang="en-US" sz="1600" b="0" i="0" u="none" strike="noStrike">
                          <a:solidFill>
                            <a:srgbClr val="000000"/>
                          </a:solidFill>
                          <a:effectLst/>
                          <a:latin typeface="Calibri"/>
                        </a:rPr>
                        <a:t>86</a:t>
                      </a:r>
                    </a:p>
                  </a:txBody>
                  <a:tcPr marL="9525" marR="9525" marT="9525" marB="0" anchor="b"/>
                </a:tc>
              </a:tr>
              <a:tr h="61595">
                <a:tc>
                  <a:txBody>
                    <a:bodyPr/>
                    <a:lstStyle/>
                    <a:p>
                      <a:pPr algn="l" fontAlgn="b"/>
                      <a:r>
                        <a:rPr lang="en-US" sz="1600" b="0" i="0" u="none" strike="noStrike" dirty="0">
                          <a:solidFill>
                            <a:srgbClr val="000000"/>
                          </a:solidFill>
                          <a:effectLst/>
                          <a:latin typeface="Calibri"/>
                        </a:rPr>
                        <a:t>minimum </a:t>
                      </a:r>
                      <a:r>
                        <a:rPr lang="en-US" sz="1600" b="0" i="0" u="none" strike="noStrike" dirty="0" err="1">
                          <a:solidFill>
                            <a:srgbClr val="000000"/>
                          </a:solidFill>
                          <a:effectLst/>
                          <a:latin typeface="Calibri"/>
                        </a:rPr>
                        <a:t>CovalentRadius</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dirty="0">
                          <a:solidFill>
                            <a:srgbClr val="000000"/>
                          </a:solidFill>
                          <a:effectLst/>
                          <a:latin typeface="Calibri"/>
                        </a:rPr>
                        <a:t>0.0322</a:t>
                      </a:r>
                    </a:p>
                  </a:txBody>
                  <a:tcPr marL="9525" marR="9525" marT="9525" marB="0" anchor="b"/>
                </a:tc>
                <a:tc>
                  <a:txBody>
                    <a:bodyPr/>
                    <a:lstStyle/>
                    <a:p>
                      <a:pPr algn="r" fontAlgn="b"/>
                      <a:r>
                        <a:rPr lang="en-US" sz="1600" b="0" i="0" u="none" strike="noStrike">
                          <a:solidFill>
                            <a:srgbClr val="000000"/>
                          </a:solidFill>
                          <a:effectLst/>
                          <a:latin typeface="Calibri"/>
                        </a:rPr>
                        <a:t>92</a:t>
                      </a:r>
                    </a:p>
                  </a:txBody>
                  <a:tcPr marL="9525" marR="9525" marT="9525" marB="0" anchor="b"/>
                </a:tc>
              </a:tr>
              <a:tr h="36830">
                <a:tc>
                  <a:txBody>
                    <a:bodyPr/>
                    <a:lstStyle/>
                    <a:p>
                      <a:pPr algn="l" fontAlgn="b"/>
                      <a:r>
                        <a:rPr lang="en-US" sz="1600" b="0" i="0" u="none" strike="noStrike" dirty="0">
                          <a:solidFill>
                            <a:srgbClr val="000000"/>
                          </a:solidFill>
                          <a:effectLst/>
                          <a:latin typeface="Calibri"/>
                        </a:rPr>
                        <a:t>mean </a:t>
                      </a:r>
                      <a:r>
                        <a:rPr lang="en-US" sz="1600" b="0" i="0" u="none" strike="noStrike" dirty="0" err="1">
                          <a:solidFill>
                            <a:srgbClr val="000000"/>
                          </a:solidFill>
                          <a:effectLst/>
                          <a:latin typeface="Calibri"/>
                        </a:rPr>
                        <a:t>GSbandgap</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0.0294</a:t>
                      </a:r>
                    </a:p>
                  </a:txBody>
                  <a:tcPr marL="9525" marR="9525" marT="9525" marB="0" anchor="b"/>
                </a:tc>
                <a:tc>
                  <a:txBody>
                    <a:bodyPr/>
                    <a:lstStyle/>
                    <a:p>
                      <a:pPr algn="r" fontAlgn="b"/>
                      <a:r>
                        <a:rPr lang="en-US" sz="1600" b="0" i="0" u="none" strike="noStrike">
                          <a:solidFill>
                            <a:srgbClr val="000000"/>
                          </a:solidFill>
                          <a:effectLst/>
                          <a:latin typeface="Calibri"/>
                        </a:rPr>
                        <a:t>34</a:t>
                      </a:r>
                    </a:p>
                  </a:txBody>
                  <a:tcPr marL="9525" marR="9525" marT="9525" marB="0" anchor="b"/>
                </a:tc>
              </a:tr>
              <a:tr h="0">
                <a:tc>
                  <a:txBody>
                    <a:bodyPr/>
                    <a:lstStyle/>
                    <a:p>
                      <a:pPr algn="l" fontAlgn="b"/>
                      <a:r>
                        <a:rPr lang="en-US" sz="1600" b="0" i="0" u="none" strike="noStrike" dirty="0" err="1">
                          <a:solidFill>
                            <a:srgbClr val="000000"/>
                          </a:solidFill>
                          <a:effectLst/>
                          <a:latin typeface="Calibri"/>
                        </a:rPr>
                        <a:t>avg_dev</a:t>
                      </a:r>
                      <a:r>
                        <a:rPr lang="en-US" sz="1600" b="0" i="0" u="none" strike="noStrike" dirty="0">
                          <a:solidFill>
                            <a:srgbClr val="000000"/>
                          </a:solidFill>
                          <a:effectLst/>
                          <a:latin typeface="Calibri"/>
                        </a:rPr>
                        <a:t> </a:t>
                      </a:r>
                      <a:r>
                        <a:rPr lang="en-US" sz="1600" b="0" i="0" u="none" strike="noStrike" dirty="0" err="1">
                          <a:solidFill>
                            <a:srgbClr val="000000"/>
                          </a:solidFill>
                          <a:effectLst/>
                          <a:latin typeface="Calibri"/>
                        </a:rPr>
                        <a:t>NpValence</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0.0257</a:t>
                      </a:r>
                    </a:p>
                  </a:txBody>
                  <a:tcPr marL="9525" marR="9525" marT="9525" marB="0" anchor="b"/>
                </a:tc>
                <a:tc>
                  <a:txBody>
                    <a:bodyPr/>
                    <a:lstStyle/>
                    <a:p>
                      <a:pPr algn="r" fontAlgn="b"/>
                      <a:r>
                        <a:rPr lang="en-US" sz="1600" b="0" i="0" u="none" strike="noStrike">
                          <a:solidFill>
                            <a:srgbClr val="000000"/>
                          </a:solidFill>
                          <a:effectLst/>
                          <a:latin typeface="Calibri"/>
                        </a:rPr>
                        <a:t>35</a:t>
                      </a:r>
                    </a:p>
                  </a:txBody>
                  <a:tcPr marL="9525" marR="9525" marT="9525" marB="0" anchor="b"/>
                </a:tc>
              </a:tr>
              <a:tr h="63500">
                <a:tc>
                  <a:txBody>
                    <a:bodyPr/>
                    <a:lstStyle/>
                    <a:p>
                      <a:pPr algn="l" fontAlgn="b"/>
                      <a:r>
                        <a:rPr lang="en-US" sz="1600" b="0" i="0" u="none" strike="noStrike" dirty="0" err="1">
                          <a:solidFill>
                            <a:srgbClr val="000000"/>
                          </a:solidFill>
                          <a:effectLst/>
                          <a:latin typeface="Calibri"/>
                        </a:rPr>
                        <a:t>avg_dev</a:t>
                      </a:r>
                      <a:r>
                        <a:rPr lang="en-US" sz="1600" b="0" i="0" u="none" strike="noStrike" dirty="0">
                          <a:solidFill>
                            <a:srgbClr val="000000"/>
                          </a:solidFill>
                          <a:effectLst/>
                          <a:latin typeface="Calibri"/>
                        </a:rPr>
                        <a:t> </a:t>
                      </a:r>
                      <a:r>
                        <a:rPr lang="en-US" sz="1600" b="0" i="0" u="none" strike="noStrike" dirty="0" err="1">
                          <a:solidFill>
                            <a:srgbClr val="000000"/>
                          </a:solidFill>
                          <a:effectLst/>
                          <a:latin typeface="Calibri"/>
                        </a:rPr>
                        <a:t>GSbandgap</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0.0251</a:t>
                      </a:r>
                    </a:p>
                  </a:txBody>
                  <a:tcPr marL="9525" marR="9525" marT="9525" marB="0" anchor="b"/>
                </a:tc>
                <a:tc>
                  <a:txBody>
                    <a:bodyPr/>
                    <a:lstStyle/>
                    <a:p>
                      <a:pPr algn="r" fontAlgn="b"/>
                      <a:r>
                        <a:rPr lang="en-US" sz="1600" b="0" i="0" u="none" strike="noStrike">
                          <a:solidFill>
                            <a:srgbClr val="000000"/>
                          </a:solidFill>
                          <a:effectLst/>
                          <a:latin typeface="Calibri"/>
                        </a:rPr>
                        <a:t>23</a:t>
                      </a:r>
                    </a:p>
                  </a:txBody>
                  <a:tcPr marL="9525" marR="9525" marT="9525" marB="0" anchor="b"/>
                </a:tc>
              </a:tr>
              <a:tr h="38735">
                <a:tc>
                  <a:txBody>
                    <a:bodyPr/>
                    <a:lstStyle/>
                    <a:p>
                      <a:pPr algn="l" fontAlgn="b"/>
                      <a:r>
                        <a:rPr lang="en-US" sz="1600" b="0" i="0" u="none" strike="noStrike" dirty="0">
                          <a:solidFill>
                            <a:srgbClr val="000000"/>
                          </a:solidFill>
                          <a:effectLst/>
                          <a:latin typeface="Calibri"/>
                        </a:rPr>
                        <a:t>mode </a:t>
                      </a:r>
                      <a:r>
                        <a:rPr lang="en-US" sz="1600" b="0" i="0" u="none" strike="noStrike" dirty="0" err="1">
                          <a:solidFill>
                            <a:srgbClr val="000000"/>
                          </a:solidFill>
                          <a:effectLst/>
                          <a:latin typeface="Calibri"/>
                        </a:rPr>
                        <a:t>NValence</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0.0233</a:t>
                      </a:r>
                    </a:p>
                  </a:txBody>
                  <a:tcPr marL="9525" marR="9525" marT="9525" marB="0" anchor="b"/>
                </a:tc>
                <a:tc>
                  <a:txBody>
                    <a:bodyPr/>
                    <a:lstStyle/>
                    <a:p>
                      <a:pPr algn="r" fontAlgn="b"/>
                      <a:r>
                        <a:rPr lang="en-US" sz="1600" b="0" i="0" u="none" strike="noStrike">
                          <a:solidFill>
                            <a:srgbClr val="000000"/>
                          </a:solidFill>
                          <a:effectLst/>
                          <a:latin typeface="Calibri"/>
                        </a:rPr>
                        <a:t>5</a:t>
                      </a:r>
                    </a:p>
                  </a:txBody>
                  <a:tcPr marL="9525" marR="9525" marT="9525" marB="0" anchor="b"/>
                </a:tc>
              </a:tr>
              <a:tr h="166370">
                <a:tc>
                  <a:txBody>
                    <a:bodyPr/>
                    <a:lstStyle/>
                    <a:p>
                      <a:pPr algn="l" fontAlgn="b"/>
                      <a:r>
                        <a:rPr lang="en-US" sz="1600" b="0" i="0" u="none" strike="noStrike" dirty="0">
                          <a:solidFill>
                            <a:srgbClr val="000000"/>
                          </a:solidFill>
                          <a:effectLst/>
                          <a:latin typeface="Calibri"/>
                        </a:rPr>
                        <a:t>minimum </a:t>
                      </a:r>
                      <a:r>
                        <a:rPr lang="en-US" sz="1600" b="0" i="0" u="none" strike="noStrike" dirty="0" err="1">
                          <a:solidFill>
                            <a:srgbClr val="000000"/>
                          </a:solidFill>
                          <a:effectLst/>
                          <a:latin typeface="Calibri"/>
                        </a:rPr>
                        <a:t>GSvolume_pa</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0.0218</a:t>
                      </a:r>
                    </a:p>
                  </a:txBody>
                  <a:tcPr marL="9525" marR="9525" marT="9525" marB="0" anchor="b"/>
                </a:tc>
                <a:tc>
                  <a:txBody>
                    <a:bodyPr/>
                    <a:lstStyle/>
                    <a:p>
                      <a:pPr algn="r" fontAlgn="b"/>
                      <a:r>
                        <a:rPr lang="en-US" sz="1600" b="0" i="0" u="none" strike="noStrike">
                          <a:solidFill>
                            <a:srgbClr val="000000"/>
                          </a:solidFill>
                          <a:effectLst/>
                          <a:latin typeface="Calibri"/>
                        </a:rPr>
                        <a:t>93</a:t>
                      </a:r>
                    </a:p>
                  </a:txBody>
                  <a:tcPr marL="9525" marR="9525" marT="9525" marB="0" anchor="b"/>
                </a:tc>
              </a:tr>
              <a:tr h="0">
                <a:tc>
                  <a:txBody>
                    <a:bodyPr/>
                    <a:lstStyle/>
                    <a:p>
                      <a:pPr algn="l" fontAlgn="b"/>
                      <a:r>
                        <a:rPr lang="en-US" sz="1600" b="0" i="0" u="none" strike="noStrike" dirty="0">
                          <a:solidFill>
                            <a:srgbClr val="000000"/>
                          </a:solidFill>
                          <a:effectLst/>
                          <a:latin typeface="Calibri"/>
                        </a:rPr>
                        <a:t>mean </a:t>
                      </a:r>
                      <a:r>
                        <a:rPr lang="en-US" sz="1600" b="0" i="0" u="none" strike="noStrike" dirty="0" err="1">
                          <a:solidFill>
                            <a:srgbClr val="000000"/>
                          </a:solidFill>
                          <a:effectLst/>
                          <a:latin typeface="Calibri"/>
                        </a:rPr>
                        <a:t>GSmagmom</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0.0195</a:t>
                      </a:r>
                    </a:p>
                  </a:txBody>
                  <a:tcPr marL="9525" marR="9525" marT="9525" marB="0" anchor="b"/>
                </a:tc>
                <a:tc>
                  <a:txBody>
                    <a:bodyPr/>
                    <a:lstStyle/>
                    <a:p>
                      <a:pPr algn="r" fontAlgn="b"/>
                      <a:r>
                        <a:rPr lang="en-US" sz="1600" b="0" i="0" u="none" strike="noStrike">
                          <a:solidFill>
                            <a:srgbClr val="000000"/>
                          </a:solidFill>
                          <a:effectLst/>
                          <a:latin typeface="Calibri"/>
                        </a:rPr>
                        <a:t>91</a:t>
                      </a:r>
                    </a:p>
                  </a:txBody>
                  <a:tcPr marL="9525" marR="9525" marT="9525" marB="0" anchor="b"/>
                </a:tc>
              </a:tr>
              <a:tr h="40640">
                <a:tc>
                  <a:txBody>
                    <a:bodyPr/>
                    <a:lstStyle/>
                    <a:p>
                      <a:pPr algn="l" fontAlgn="b"/>
                      <a:r>
                        <a:rPr lang="en-US" sz="1600" b="0" i="0" u="none" strike="noStrike" dirty="0">
                          <a:solidFill>
                            <a:srgbClr val="000000"/>
                          </a:solidFill>
                          <a:effectLst/>
                          <a:latin typeface="Calibri"/>
                        </a:rPr>
                        <a:t>mean </a:t>
                      </a:r>
                      <a:r>
                        <a:rPr lang="en-US" sz="1600" b="0" i="0" u="none" strike="noStrike" dirty="0" err="1">
                          <a:solidFill>
                            <a:srgbClr val="000000"/>
                          </a:solidFill>
                          <a:effectLst/>
                          <a:latin typeface="Calibri"/>
                        </a:rPr>
                        <a:t>GSvolume_pa</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dirty="0">
                          <a:solidFill>
                            <a:srgbClr val="000000"/>
                          </a:solidFill>
                          <a:effectLst/>
                          <a:latin typeface="Calibri"/>
                        </a:rPr>
                        <a:t>0.0191</a:t>
                      </a:r>
                    </a:p>
                  </a:txBody>
                  <a:tcPr marL="9525" marR="9525" marT="9525" marB="0" anchor="b"/>
                </a:tc>
                <a:tc>
                  <a:txBody>
                    <a:bodyPr/>
                    <a:lstStyle/>
                    <a:p>
                      <a:pPr algn="r" fontAlgn="b"/>
                      <a:r>
                        <a:rPr lang="en-US" sz="1600" b="0" i="0" u="none" strike="noStrike" dirty="0">
                          <a:solidFill>
                            <a:srgbClr val="000000"/>
                          </a:solidFill>
                          <a:effectLst/>
                          <a:latin typeface="Calibri"/>
                        </a:rPr>
                        <a:t>57</a:t>
                      </a:r>
                    </a:p>
                  </a:txBody>
                  <a:tcPr marL="9525" marR="9525" marT="9525" marB="0" anchor="b"/>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86" y="3960490"/>
            <a:ext cx="2898648" cy="2898648"/>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985175847"/>
              </p:ext>
            </p:extLst>
          </p:nvPr>
        </p:nvGraphicFramePr>
        <p:xfrm>
          <a:off x="0" y="1096654"/>
          <a:ext cx="4419600" cy="2838450"/>
        </p:xfrm>
        <a:graphic>
          <a:graphicData uri="http://schemas.openxmlformats.org/drawingml/2006/table">
            <a:tbl>
              <a:tblPr firstRow="1" bandRow="1">
                <a:tableStyleId>{5C22544A-7EE6-4342-B048-85BDC9FD1C3A}</a:tableStyleId>
              </a:tblPr>
              <a:tblGrid>
                <a:gridCol w="2057400"/>
                <a:gridCol w="1219200"/>
                <a:gridCol w="1143000"/>
              </a:tblGrid>
              <a:tr h="370840">
                <a:tc>
                  <a:txBody>
                    <a:bodyPr/>
                    <a:lstStyle/>
                    <a:p>
                      <a:pPr algn="l" fontAlgn="b"/>
                      <a:r>
                        <a:rPr lang="en-US" sz="1800" b="1" i="0" u="none" strike="noStrike" dirty="0" err="1" smtClean="0">
                          <a:solidFill>
                            <a:schemeClr val="bg1"/>
                          </a:solidFill>
                          <a:effectLst/>
                          <a:latin typeface="Calibri"/>
                        </a:rPr>
                        <a:t>Vegards</a:t>
                      </a:r>
                      <a:r>
                        <a:rPr lang="en-US" sz="1800" b="1" i="0" u="none" strike="noStrike" dirty="0" smtClean="0">
                          <a:solidFill>
                            <a:schemeClr val="bg1"/>
                          </a:solidFill>
                          <a:effectLst/>
                          <a:latin typeface="Calibri"/>
                        </a:rPr>
                        <a:t> Prediction</a:t>
                      </a:r>
                      <a:r>
                        <a:rPr lang="en-US" sz="1800" b="1" i="0" u="none" strike="noStrike" baseline="0" dirty="0" smtClean="0">
                          <a:solidFill>
                            <a:schemeClr val="bg1"/>
                          </a:solidFill>
                          <a:effectLst/>
                          <a:latin typeface="Calibri"/>
                        </a:rPr>
                        <a:t> Model</a:t>
                      </a:r>
                      <a:endParaRPr lang="en-US" sz="1800" b="1" i="0" u="none" strike="noStrike" dirty="0">
                        <a:solidFill>
                          <a:schemeClr val="bg1"/>
                        </a:solidFill>
                        <a:effectLst/>
                        <a:latin typeface="Calibri"/>
                      </a:endParaRPr>
                    </a:p>
                  </a:txBody>
                  <a:tcPr marL="9525" marR="9525" marT="9525" marB="0" anchor="b"/>
                </a:tc>
                <a:tc>
                  <a:txBody>
                    <a:bodyPr/>
                    <a:lstStyle/>
                    <a:p>
                      <a:pPr algn="l" fontAlgn="b"/>
                      <a:r>
                        <a:rPr lang="en-US" sz="1800" b="1" i="0" u="none" strike="noStrike" dirty="0" smtClean="0">
                          <a:solidFill>
                            <a:schemeClr val="bg1"/>
                          </a:solidFill>
                          <a:effectLst/>
                          <a:latin typeface="Calibri"/>
                        </a:rPr>
                        <a:t>Importance</a:t>
                      </a:r>
                      <a:endParaRPr lang="en-US" sz="1800" b="1" i="0" u="none" strike="noStrike" dirty="0">
                        <a:solidFill>
                          <a:schemeClr val="bg1"/>
                        </a:solidFill>
                        <a:effectLst/>
                        <a:latin typeface="Calibri"/>
                      </a:endParaRPr>
                    </a:p>
                  </a:txBody>
                  <a:tcPr marL="9525" marR="9525" marT="9525" marB="0" anchor="b"/>
                </a:tc>
                <a:tc>
                  <a:txBody>
                    <a:bodyPr/>
                    <a:lstStyle/>
                    <a:p>
                      <a:pPr algn="l" fontAlgn="b"/>
                      <a:r>
                        <a:rPr lang="en-US" sz="1800" b="1" i="0" u="none" strike="noStrike" dirty="0" smtClean="0">
                          <a:solidFill>
                            <a:schemeClr val="bg1"/>
                          </a:solidFill>
                          <a:effectLst/>
                          <a:latin typeface="Calibri"/>
                        </a:rPr>
                        <a:t>Rank in Diff Model</a:t>
                      </a:r>
                      <a:endParaRPr lang="en-US" sz="1800" b="1" i="0" u="none" strike="noStrike" dirty="0">
                        <a:solidFill>
                          <a:schemeClr val="bg1"/>
                        </a:solidFill>
                        <a:effectLst/>
                        <a:latin typeface="Calibri"/>
                      </a:endParaRPr>
                    </a:p>
                  </a:txBody>
                  <a:tcPr marL="9525" marR="9525" marT="9525" marB="0" anchor="b"/>
                </a:tc>
              </a:tr>
              <a:tr h="86360">
                <a:tc>
                  <a:txBody>
                    <a:bodyPr/>
                    <a:lstStyle/>
                    <a:p>
                      <a:pPr algn="l" fontAlgn="b"/>
                      <a:r>
                        <a:rPr lang="en-US" sz="1600" b="0" i="0" u="none" strike="noStrike">
                          <a:solidFill>
                            <a:srgbClr val="000000"/>
                          </a:solidFill>
                          <a:effectLst/>
                          <a:latin typeface="Calibri"/>
                        </a:rPr>
                        <a:t>mode AtomicWeight</a:t>
                      </a:r>
                    </a:p>
                  </a:txBody>
                  <a:tcPr marL="9525" marR="9525" marT="9525" marB="0" anchor="b"/>
                </a:tc>
                <a:tc>
                  <a:txBody>
                    <a:bodyPr/>
                    <a:lstStyle/>
                    <a:p>
                      <a:pPr algn="r" fontAlgn="b"/>
                      <a:r>
                        <a:rPr lang="en-US" sz="1600" b="0" i="0" u="none" strike="noStrike">
                          <a:solidFill>
                            <a:srgbClr val="000000"/>
                          </a:solidFill>
                          <a:effectLst/>
                          <a:latin typeface="Calibri"/>
                        </a:rPr>
                        <a:t>0.0676</a:t>
                      </a:r>
                    </a:p>
                  </a:txBody>
                  <a:tcPr marL="9525" marR="9525" marT="9525" marB="0" anchor="b"/>
                </a:tc>
                <a:tc>
                  <a:txBody>
                    <a:bodyPr/>
                    <a:lstStyle/>
                    <a:p>
                      <a:pPr algn="r" fontAlgn="b"/>
                      <a:r>
                        <a:rPr lang="en-US" sz="1600" b="0" i="0" u="none" strike="noStrike">
                          <a:solidFill>
                            <a:srgbClr val="000000"/>
                          </a:solidFill>
                          <a:effectLst/>
                          <a:latin typeface="Calibri"/>
                        </a:rPr>
                        <a:t>39</a:t>
                      </a:r>
                    </a:p>
                  </a:txBody>
                  <a:tcPr marL="9525" marR="9525" marT="9525" marB="0" anchor="b"/>
                </a:tc>
              </a:tr>
              <a:tr h="61595">
                <a:tc>
                  <a:txBody>
                    <a:bodyPr/>
                    <a:lstStyle/>
                    <a:p>
                      <a:pPr algn="l" fontAlgn="b"/>
                      <a:r>
                        <a:rPr lang="en-US" sz="1600" b="0" i="0" u="none" strike="noStrike">
                          <a:solidFill>
                            <a:srgbClr val="000000"/>
                          </a:solidFill>
                          <a:effectLst/>
                          <a:latin typeface="Calibri"/>
                        </a:rPr>
                        <a:t>mean NValence</a:t>
                      </a:r>
                    </a:p>
                  </a:txBody>
                  <a:tcPr marL="9525" marR="9525" marT="9525" marB="0" anchor="b"/>
                </a:tc>
                <a:tc>
                  <a:txBody>
                    <a:bodyPr/>
                    <a:lstStyle/>
                    <a:p>
                      <a:pPr algn="r" fontAlgn="b"/>
                      <a:r>
                        <a:rPr lang="en-US" sz="1600" b="0" i="0" u="none" strike="noStrike">
                          <a:solidFill>
                            <a:srgbClr val="000000"/>
                          </a:solidFill>
                          <a:effectLst/>
                          <a:latin typeface="Calibri"/>
                        </a:rPr>
                        <a:t>0.0587</a:t>
                      </a:r>
                    </a:p>
                  </a:txBody>
                  <a:tcPr marL="9525" marR="9525" marT="9525" marB="0" anchor="b"/>
                </a:tc>
                <a:tc>
                  <a:txBody>
                    <a:bodyPr/>
                    <a:lstStyle/>
                    <a:p>
                      <a:pPr algn="r" fontAlgn="b"/>
                      <a:r>
                        <a:rPr lang="en-US" sz="1600" b="0" i="0" u="none" strike="noStrike">
                          <a:solidFill>
                            <a:srgbClr val="000000"/>
                          </a:solidFill>
                          <a:effectLst/>
                          <a:latin typeface="Calibri"/>
                        </a:rPr>
                        <a:t>36</a:t>
                      </a:r>
                    </a:p>
                  </a:txBody>
                  <a:tcPr marL="9525" marR="9525" marT="9525" marB="0" anchor="b"/>
                </a:tc>
              </a:tr>
              <a:tr h="36830">
                <a:tc>
                  <a:txBody>
                    <a:bodyPr/>
                    <a:lstStyle/>
                    <a:p>
                      <a:pPr algn="l" fontAlgn="b"/>
                      <a:r>
                        <a:rPr lang="en-US" sz="1600" b="0" i="0" u="none" strike="noStrike">
                          <a:solidFill>
                            <a:srgbClr val="000000"/>
                          </a:solidFill>
                          <a:effectLst/>
                          <a:latin typeface="Calibri"/>
                        </a:rPr>
                        <a:t>mode Number</a:t>
                      </a:r>
                    </a:p>
                  </a:txBody>
                  <a:tcPr marL="9525" marR="9525" marT="9525" marB="0" anchor="b"/>
                </a:tc>
                <a:tc>
                  <a:txBody>
                    <a:bodyPr/>
                    <a:lstStyle/>
                    <a:p>
                      <a:pPr algn="r" fontAlgn="b"/>
                      <a:r>
                        <a:rPr lang="en-US" sz="1600" b="0" i="0" u="none" strike="noStrike">
                          <a:solidFill>
                            <a:srgbClr val="000000"/>
                          </a:solidFill>
                          <a:effectLst/>
                          <a:latin typeface="Calibri"/>
                        </a:rPr>
                        <a:t>0.0522</a:t>
                      </a:r>
                    </a:p>
                  </a:txBody>
                  <a:tcPr marL="9525" marR="9525" marT="9525" marB="0" anchor="b"/>
                </a:tc>
                <a:tc>
                  <a:txBody>
                    <a:bodyPr/>
                    <a:lstStyle/>
                    <a:p>
                      <a:pPr algn="r" fontAlgn="b"/>
                      <a:r>
                        <a:rPr lang="en-US" sz="1600" b="0" i="0" u="none" strike="noStrike">
                          <a:solidFill>
                            <a:srgbClr val="000000"/>
                          </a:solidFill>
                          <a:effectLst/>
                          <a:latin typeface="Calibri"/>
                        </a:rPr>
                        <a:t>38</a:t>
                      </a:r>
                    </a:p>
                  </a:txBody>
                  <a:tcPr marL="9525" marR="9525" marT="9525" marB="0" anchor="b"/>
                </a:tc>
              </a:tr>
              <a:tr h="0">
                <a:tc>
                  <a:txBody>
                    <a:bodyPr/>
                    <a:lstStyle/>
                    <a:p>
                      <a:pPr algn="l" fontAlgn="b"/>
                      <a:r>
                        <a:rPr lang="en-US" sz="1600" b="0" i="0" u="none" strike="noStrike">
                          <a:solidFill>
                            <a:srgbClr val="000000"/>
                          </a:solidFill>
                          <a:effectLst/>
                          <a:latin typeface="Calibri"/>
                        </a:rPr>
                        <a:t>avg d valence electrons</a:t>
                      </a:r>
                    </a:p>
                  </a:txBody>
                  <a:tcPr marL="9525" marR="9525" marT="9525" marB="0" anchor="b"/>
                </a:tc>
                <a:tc>
                  <a:txBody>
                    <a:bodyPr/>
                    <a:lstStyle/>
                    <a:p>
                      <a:pPr algn="r" fontAlgn="b"/>
                      <a:r>
                        <a:rPr lang="en-US" sz="1600" b="0" i="0" u="none" strike="noStrike" dirty="0">
                          <a:solidFill>
                            <a:srgbClr val="000000"/>
                          </a:solidFill>
                          <a:effectLst/>
                          <a:latin typeface="Calibri"/>
                        </a:rPr>
                        <a:t>0.0446</a:t>
                      </a:r>
                    </a:p>
                  </a:txBody>
                  <a:tcPr marL="9525" marR="9525" marT="9525" marB="0" anchor="b"/>
                </a:tc>
                <a:tc>
                  <a:txBody>
                    <a:bodyPr/>
                    <a:lstStyle/>
                    <a:p>
                      <a:pPr algn="r" fontAlgn="b"/>
                      <a:r>
                        <a:rPr lang="en-US" sz="1600" b="0" i="0" u="none" strike="noStrike">
                          <a:solidFill>
                            <a:srgbClr val="000000"/>
                          </a:solidFill>
                          <a:effectLst/>
                          <a:latin typeface="Calibri"/>
                        </a:rPr>
                        <a:t>51</a:t>
                      </a:r>
                    </a:p>
                  </a:txBody>
                  <a:tcPr marL="9525" marR="9525" marT="9525" marB="0" anchor="b"/>
                </a:tc>
              </a:tr>
              <a:tr h="63500">
                <a:tc>
                  <a:txBody>
                    <a:bodyPr/>
                    <a:lstStyle/>
                    <a:p>
                      <a:pPr algn="l" fontAlgn="b"/>
                      <a:r>
                        <a:rPr lang="en-US" sz="1600" b="0" i="0" u="none" strike="noStrike">
                          <a:solidFill>
                            <a:srgbClr val="000000"/>
                          </a:solidFill>
                          <a:effectLst/>
                          <a:latin typeface="Calibri"/>
                        </a:rPr>
                        <a:t>mode NValence</a:t>
                      </a:r>
                    </a:p>
                  </a:txBody>
                  <a:tcPr marL="9525" marR="9525" marT="9525" marB="0" anchor="b"/>
                </a:tc>
                <a:tc>
                  <a:txBody>
                    <a:bodyPr/>
                    <a:lstStyle/>
                    <a:p>
                      <a:pPr algn="r" fontAlgn="b"/>
                      <a:r>
                        <a:rPr lang="en-US" sz="1600" b="0" i="0" u="none" strike="noStrike">
                          <a:solidFill>
                            <a:srgbClr val="000000"/>
                          </a:solidFill>
                          <a:effectLst/>
                          <a:latin typeface="Calibri"/>
                        </a:rPr>
                        <a:t>0.0441</a:t>
                      </a:r>
                    </a:p>
                  </a:txBody>
                  <a:tcPr marL="9525" marR="9525" marT="9525" marB="0" anchor="b"/>
                </a:tc>
                <a:tc>
                  <a:txBody>
                    <a:bodyPr/>
                    <a:lstStyle/>
                    <a:p>
                      <a:pPr algn="r" fontAlgn="b"/>
                      <a:r>
                        <a:rPr lang="en-US" sz="1600" b="0" i="0" u="none" strike="noStrike">
                          <a:solidFill>
                            <a:srgbClr val="000000"/>
                          </a:solidFill>
                          <a:effectLst/>
                          <a:latin typeface="Calibri"/>
                        </a:rPr>
                        <a:t>7</a:t>
                      </a:r>
                    </a:p>
                  </a:txBody>
                  <a:tcPr marL="9525" marR="9525" marT="9525" marB="0" anchor="b"/>
                </a:tc>
              </a:tr>
              <a:tr h="38735">
                <a:tc>
                  <a:txBody>
                    <a:bodyPr/>
                    <a:lstStyle/>
                    <a:p>
                      <a:pPr algn="l" fontAlgn="b"/>
                      <a:r>
                        <a:rPr lang="en-US" sz="1600" b="0" i="0" u="none" strike="noStrike">
                          <a:solidFill>
                            <a:srgbClr val="000000"/>
                          </a:solidFill>
                          <a:effectLst/>
                          <a:latin typeface="Calibri"/>
                        </a:rPr>
                        <a:t>mean NdValence</a:t>
                      </a:r>
                    </a:p>
                  </a:txBody>
                  <a:tcPr marL="9525" marR="9525" marT="9525" marB="0" anchor="b"/>
                </a:tc>
                <a:tc>
                  <a:txBody>
                    <a:bodyPr/>
                    <a:lstStyle/>
                    <a:p>
                      <a:pPr algn="r" fontAlgn="b"/>
                      <a:r>
                        <a:rPr lang="en-US" sz="1600" b="0" i="0" u="none" strike="noStrike">
                          <a:solidFill>
                            <a:srgbClr val="000000"/>
                          </a:solidFill>
                          <a:effectLst/>
                          <a:latin typeface="Calibri"/>
                        </a:rPr>
                        <a:t>0.0440</a:t>
                      </a:r>
                    </a:p>
                  </a:txBody>
                  <a:tcPr marL="9525" marR="9525" marT="9525" marB="0" anchor="b"/>
                </a:tc>
                <a:tc>
                  <a:txBody>
                    <a:bodyPr/>
                    <a:lstStyle/>
                    <a:p>
                      <a:pPr algn="r" fontAlgn="b"/>
                      <a:r>
                        <a:rPr lang="en-US" sz="1600" b="0" i="0" u="none" strike="noStrike">
                          <a:solidFill>
                            <a:srgbClr val="000000"/>
                          </a:solidFill>
                          <a:effectLst/>
                          <a:latin typeface="Calibri"/>
                        </a:rPr>
                        <a:t>48</a:t>
                      </a:r>
                    </a:p>
                  </a:txBody>
                  <a:tcPr marL="9525" marR="9525" marT="9525" marB="0" anchor="b"/>
                </a:tc>
              </a:tr>
              <a:tr h="166370">
                <a:tc>
                  <a:txBody>
                    <a:bodyPr/>
                    <a:lstStyle/>
                    <a:p>
                      <a:pPr algn="l" fontAlgn="b"/>
                      <a:r>
                        <a:rPr lang="en-US" sz="1600" b="0" i="0" u="none" strike="noStrike">
                          <a:solidFill>
                            <a:srgbClr val="000000"/>
                          </a:solidFill>
                          <a:effectLst/>
                          <a:latin typeface="Calibri"/>
                        </a:rPr>
                        <a:t>mean Number</a:t>
                      </a:r>
                    </a:p>
                  </a:txBody>
                  <a:tcPr marL="9525" marR="9525" marT="9525" marB="0" anchor="b"/>
                </a:tc>
                <a:tc>
                  <a:txBody>
                    <a:bodyPr/>
                    <a:lstStyle/>
                    <a:p>
                      <a:pPr algn="r" fontAlgn="b"/>
                      <a:r>
                        <a:rPr lang="en-US" sz="1600" b="0" i="0" u="none" strike="noStrike">
                          <a:solidFill>
                            <a:srgbClr val="000000"/>
                          </a:solidFill>
                          <a:effectLst/>
                          <a:latin typeface="Calibri"/>
                        </a:rPr>
                        <a:t>0.0397</a:t>
                      </a:r>
                    </a:p>
                  </a:txBody>
                  <a:tcPr marL="9525" marR="9525" marT="9525" marB="0" anchor="b"/>
                </a:tc>
                <a:tc>
                  <a:txBody>
                    <a:bodyPr/>
                    <a:lstStyle/>
                    <a:p>
                      <a:pPr algn="r" fontAlgn="b"/>
                      <a:r>
                        <a:rPr lang="en-US" sz="1600" b="0" i="0" u="none" strike="noStrike">
                          <a:solidFill>
                            <a:srgbClr val="000000"/>
                          </a:solidFill>
                          <a:effectLst/>
                          <a:latin typeface="Calibri"/>
                        </a:rPr>
                        <a:t>58</a:t>
                      </a:r>
                    </a:p>
                  </a:txBody>
                  <a:tcPr marL="9525" marR="9525" marT="9525" marB="0" anchor="b"/>
                </a:tc>
              </a:tr>
              <a:tr h="0">
                <a:tc>
                  <a:txBody>
                    <a:bodyPr/>
                    <a:lstStyle/>
                    <a:p>
                      <a:pPr algn="l" fontAlgn="b"/>
                      <a:r>
                        <a:rPr lang="en-US" sz="1600" b="0" i="0" u="none" strike="noStrike">
                          <a:solidFill>
                            <a:srgbClr val="000000"/>
                          </a:solidFill>
                          <a:effectLst/>
                          <a:latin typeface="Calibri"/>
                        </a:rPr>
                        <a:t>mean AtomicWeight</a:t>
                      </a:r>
                    </a:p>
                  </a:txBody>
                  <a:tcPr marL="9525" marR="9525" marT="9525" marB="0" anchor="b"/>
                </a:tc>
                <a:tc>
                  <a:txBody>
                    <a:bodyPr/>
                    <a:lstStyle/>
                    <a:p>
                      <a:pPr algn="r" fontAlgn="b"/>
                      <a:r>
                        <a:rPr lang="en-US" sz="1600" b="0" i="0" u="none" strike="noStrike">
                          <a:solidFill>
                            <a:srgbClr val="000000"/>
                          </a:solidFill>
                          <a:effectLst/>
                          <a:latin typeface="Calibri"/>
                        </a:rPr>
                        <a:t>0.0352</a:t>
                      </a:r>
                    </a:p>
                  </a:txBody>
                  <a:tcPr marL="9525" marR="9525" marT="9525" marB="0" anchor="b"/>
                </a:tc>
                <a:tc>
                  <a:txBody>
                    <a:bodyPr/>
                    <a:lstStyle/>
                    <a:p>
                      <a:pPr algn="r" fontAlgn="b"/>
                      <a:r>
                        <a:rPr lang="en-US" sz="1600" b="0" i="0" u="none" strike="noStrike">
                          <a:solidFill>
                            <a:srgbClr val="000000"/>
                          </a:solidFill>
                          <a:effectLst/>
                          <a:latin typeface="Calibri"/>
                        </a:rPr>
                        <a:t>61</a:t>
                      </a:r>
                    </a:p>
                  </a:txBody>
                  <a:tcPr marL="9525" marR="9525" marT="9525" marB="0" anchor="b"/>
                </a:tc>
              </a:tr>
              <a:tr h="40640">
                <a:tc>
                  <a:txBody>
                    <a:bodyPr/>
                    <a:lstStyle/>
                    <a:p>
                      <a:pPr algn="l" fontAlgn="b"/>
                      <a:r>
                        <a:rPr lang="en-US" sz="1600" b="0" i="0" u="none" strike="noStrike">
                          <a:solidFill>
                            <a:srgbClr val="000000"/>
                          </a:solidFill>
                          <a:effectLst/>
                          <a:latin typeface="Calibri"/>
                        </a:rPr>
                        <a:t>mean Electronegativity</a:t>
                      </a:r>
                    </a:p>
                  </a:txBody>
                  <a:tcPr marL="9525" marR="9525" marT="9525" marB="0" anchor="b"/>
                </a:tc>
                <a:tc>
                  <a:txBody>
                    <a:bodyPr/>
                    <a:lstStyle/>
                    <a:p>
                      <a:pPr algn="r" fontAlgn="b"/>
                      <a:r>
                        <a:rPr lang="en-US" sz="1600" b="0" i="0" u="none" strike="noStrike" dirty="0">
                          <a:solidFill>
                            <a:srgbClr val="000000"/>
                          </a:solidFill>
                          <a:effectLst/>
                          <a:latin typeface="Calibri"/>
                        </a:rPr>
                        <a:t>0.0279</a:t>
                      </a:r>
                    </a:p>
                  </a:txBody>
                  <a:tcPr marL="9525" marR="9525" marT="9525" marB="0" anchor="b"/>
                </a:tc>
                <a:tc>
                  <a:txBody>
                    <a:bodyPr/>
                    <a:lstStyle/>
                    <a:p>
                      <a:pPr algn="r" fontAlgn="b"/>
                      <a:r>
                        <a:rPr lang="en-US" sz="1600" b="0" i="0" u="none" strike="noStrike" dirty="0">
                          <a:solidFill>
                            <a:srgbClr val="000000"/>
                          </a:solidFill>
                          <a:effectLst/>
                          <a:latin typeface="Calibri"/>
                        </a:rPr>
                        <a:t>19</a:t>
                      </a:r>
                    </a:p>
                  </a:txBody>
                  <a:tcPr marL="9525" marR="9525" marT="9525" marB="0" anchor="b"/>
                </a:tc>
              </a:tr>
            </a:tbl>
          </a:graphicData>
        </a:graphic>
      </p:graphicFrame>
      <p:sp>
        <p:nvSpPr>
          <p:cNvPr id="4" name="TextBox 3"/>
          <p:cNvSpPr txBox="1"/>
          <p:nvPr/>
        </p:nvSpPr>
        <p:spPr>
          <a:xfrm>
            <a:off x="2913434" y="4800600"/>
            <a:ext cx="1734766" cy="1200329"/>
          </a:xfrm>
          <a:prstGeom prst="rect">
            <a:avLst/>
          </a:prstGeom>
          <a:noFill/>
        </p:spPr>
        <p:txBody>
          <a:bodyPr wrap="square" rtlCol="0">
            <a:spAutoFit/>
          </a:bodyPr>
          <a:lstStyle/>
          <a:p>
            <a:r>
              <a:rPr lang="en-US" dirty="0" smtClean="0"/>
              <a:t>Train model on </a:t>
            </a:r>
            <a:r>
              <a:rPr lang="en-US" dirty="0" err="1" smtClean="0"/>
              <a:t>vegards</a:t>
            </a:r>
            <a:r>
              <a:rPr lang="en-US" dirty="0" smtClean="0"/>
              <a:t> law predictions directly</a:t>
            </a:r>
            <a:endParaRPr lang="en-US" dirty="0"/>
          </a:p>
        </p:txBody>
      </p:sp>
    </p:spTree>
    <p:extLst>
      <p:ext uri="{BB962C8B-B14F-4D97-AF65-F5344CB8AC3E}">
        <p14:creationId xmlns:p14="http://schemas.microsoft.com/office/powerpoint/2010/main" val="2197219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11</a:t>
            </a:fld>
            <a:endParaRPr lang="en-US" dirty="0"/>
          </a:p>
        </p:txBody>
      </p:sp>
      <p:sp>
        <p:nvSpPr>
          <p:cNvPr id="3" name="Title 2"/>
          <p:cNvSpPr>
            <a:spLocks noGrp="1"/>
          </p:cNvSpPr>
          <p:nvPr>
            <p:ph type="title"/>
          </p:nvPr>
        </p:nvSpPr>
        <p:spPr/>
        <p:txBody>
          <a:bodyPr/>
          <a:lstStyle/>
          <a:p>
            <a:r>
              <a:rPr lang="en-US" dirty="0" smtClean="0"/>
              <a:t>Feature </a:t>
            </a:r>
            <a:r>
              <a:rPr lang="en-US" dirty="0" err="1" smtClean="0"/>
              <a:t>Importances</a:t>
            </a:r>
            <a:endParaRPr lang="en-US" dirty="0"/>
          </a:p>
        </p:txBody>
      </p:sp>
      <p:pic>
        <p:nvPicPr>
          <p:cNvPr id="5" name="Content Placeholder 4"/>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5029200" y="1219200"/>
            <a:ext cx="4114800" cy="2743200"/>
          </a:xfrm>
        </p:spPr>
      </p:pic>
      <p:pic>
        <p:nvPicPr>
          <p:cNvPr id="2051" name="Picture 3" descr="C:\Users\Hikaru\Desktop\School\_Stanford\_SLAC\MechPropModels\results\cumSum_FeatImp.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09" y="3571562"/>
            <a:ext cx="4474191" cy="298322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Hikaru\Desktop\School\_Stanford\_SLAC\MechPropModels\results\featElim_noOu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4114800"/>
            <a:ext cx="4114800" cy="2743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4761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2</a:t>
            </a:fld>
            <a:endParaRPr lang="en-US" dirty="0"/>
          </a:p>
        </p:txBody>
      </p:sp>
      <p:sp>
        <p:nvSpPr>
          <p:cNvPr id="3" name="Title 2"/>
          <p:cNvSpPr>
            <a:spLocks noGrp="1"/>
          </p:cNvSpPr>
          <p:nvPr>
            <p:ph type="title"/>
          </p:nvPr>
        </p:nvSpPr>
        <p:spPr/>
        <p:txBody>
          <a:bodyPr/>
          <a:lstStyle/>
          <a:p>
            <a:r>
              <a:rPr lang="en-US" dirty="0" smtClean="0"/>
              <a:t>Density Story: Failure</a:t>
            </a:r>
            <a:endParaRPr lang="en-US" dirty="0"/>
          </a:p>
        </p:txBody>
      </p:sp>
      <p:sp>
        <p:nvSpPr>
          <p:cNvPr id="5" name="Content Placeholder 29"/>
          <p:cNvSpPr txBox="1">
            <a:spLocks/>
          </p:cNvSpPr>
          <p:nvPr/>
        </p:nvSpPr>
        <p:spPr>
          <a:xfrm>
            <a:off x="457200" y="1243584"/>
            <a:ext cx="8108950" cy="5074667"/>
          </a:xfrm>
          <a:prstGeom prst="rect">
            <a:avLst/>
          </a:prstGeom>
        </p:spPr>
        <p:txBody>
          <a:bodyPr vert="horz" lIns="0" tIns="0" rIns="0" bIns="0" rtlCol="0">
            <a:normAutofit/>
          </a:bodyPr>
          <a:lstStyle>
            <a:lvl1pPr marL="0" indent="0" algn="l" defTabSz="914400" rtl="0" eaLnBrk="1" latinLnBrk="0" hangingPunct="1">
              <a:lnSpc>
                <a:spcPct val="120000"/>
              </a:lnSpc>
              <a:spcBef>
                <a:spcPts val="0"/>
              </a:spcBef>
              <a:spcAft>
                <a:spcPts val="300"/>
              </a:spcAft>
              <a:buClr>
                <a:srgbClr val="981E32"/>
              </a:buClr>
              <a:buFont typeface="Arial" pitchFamily="34" charset="0"/>
              <a:buNone/>
              <a:defRPr sz="2400" b="0" kern="1200" baseline="0">
                <a:solidFill>
                  <a:schemeClr val="tx1"/>
                </a:solidFill>
                <a:latin typeface="Arial" pitchFamily="34" charset="0"/>
                <a:ea typeface="+mn-ea"/>
                <a:cs typeface="Arial" pitchFamily="34" charset="0"/>
              </a:defRPr>
            </a:lvl1pPr>
            <a:lvl2pPr marL="457200" indent="-223838" algn="l" defTabSz="914400" rtl="0" eaLnBrk="1" latinLnBrk="0" hangingPunct="1">
              <a:lnSpc>
                <a:spcPct val="120000"/>
              </a:lnSpc>
              <a:spcBef>
                <a:spcPts val="0"/>
              </a:spcBef>
              <a:spcAft>
                <a:spcPts val="0"/>
              </a:spcAft>
              <a:buClr>
                <a:srgbClr val="981E32"/>
              </a:buClr>
              <a:buSzPct val="120000"/>
              <a:buFont typeface="Arial" pitchFamily="34" charset="0"/>
              <a:buChar char="•"/>
              <a:defRPr sz="2200" kern="1200">
                <a:solidFill>
                  <a:schemeClr val="tx1"/>
                </a:solidFill>
                <a:latin typeface="Arial" pitchFamily="34" charset="0"/>
                <a:ea typeface="+mn-ea"/>
                <a:cs typeface="Arial" pitchFamily="34" charset="0"/>
              </a:defRPr>
            </a:lvl2pPr>
            <a:lvl3pPr marL="690563" indent="-233363" algn="l" defTabSz="914400" rtl="0" eaLnBrk="1" latinLnBrk="0" hangingPunct="1">
              <a:lnSpc>
                <a:spcPct val="120000"/>
              </a:lnSpc>
              <a:spcBef>
                <a:spcPts val="0"/>
              </a:spcBef>
              <a:buClr>
                <a:srgbClr val="981E32"/>
              </a:buClr>
              <a:buSzPct val="120000"/>
              <a:buFont typeface="Arial" pitchFamily="34" charset="0"/>
              <a:buChar char="-"/>
              <a:defRPr sz="2000" b="0" kern="1200">
                <a:solidFill>
                  <a:schemeClr val="tx1"/>
                </a:solidFill>
                <a:latin typeface="Arial" pitchFamily="34" charset="0"/>
                <a:ea typeface="+mn-ea"/>
                <a:cs typeface="Arial" pitchFamily="34" charset="0"/>
              </a:defRPr>
            </a:lvl3pPr>
            <a:lvl4pPr marL="914400" indent="-223838" algn="l" defTabSz="914400" rtl="0" eaLnBrk="1" latinLnBrk="0" hangingPunct="1">
              <a:lnSpc>
                <a:spcPct val="120000"/>
              </a:lnSpc>
              <a:spcBef>
                <a:spcPts val="0"/>
              </a:spcBef>
              <a:buClr>
                <a:srgbClr val="981E32"/>
              </a:buClr>
              <a:buSzPct val="120000"/>
              <a:buFont typeface="Arial" pitchFamily="34" charset="0"/>
              <a:buChar char="•"/>
              <a:defRPr sz="1800" kern="1200">
                <a:solidFill>
                  <a:schemeClr val="tx1"/>
                </a:solidFill>
                <a:latin typeface="Arial" pitchFamily="34" charset="0"/>
                <a:ea typeface="+mn-ea"/>
                <a:cs typeface="Arial" pitchFamily="34" charset="0"/>
              </a:defRPr>
            </a:lvl4pPr>
            <a:lvl5pPr marL="1147763" indent="-233363" algn="l" defTabSz="914400" rtl="0" eaLnBrk="1" latinLnBrk="0" hangingPunct="1">
              <a:lnSpc>
                <a:spcPct val="120000"/>
              </a:lnSpc>
              <a:spcBef>
                <a:spcPts val="0"/>
              </a:spcBef>
              <a:buClr>
                <a:srgbClr val="981E32"/>
              </a:buClr>
              <a:buSzPct val="120000"/>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3362" lvl="1" indent="0">
              <a:buNone/>
            </a:pPr>
            <a:r>
              <a:rPr lang="en-CA" dirty="0" smtClean="0"/>
              <a:t>How do models fail?</a:t>
            </a:r>
          </a:p>
          <a:p>
            <a:pPr lvl="1"/>
            <a:r>
              <a:rPr lang="en-CA" dirty="0" smtClean="0"/>
              <a:t>Typographical errors</a:t>
            </a:r>
          </a:p>
          <a:p>
            <a:pPr lvl="1"/>
            <a:r>
              <a:rPr lang="en-US" dirty="0" smtClean="0"/>
              <a:t>Modeling / physics errors</a:t>
            </a:r>
          </a:p>
          <a:p>
            <a:pPr lvl="2"/>
            <a:r>
              <a:rPr lang="en-US" dirty="0" smtClean="0"/>
              <a:t>Can we beat simple models?</a:t>
            </a:r>
          </a:p>
          <a:p>
            <a:pPr lvl="2"/>
            <a:r>
              <a:rPr lang="en-US" dirty="0" smtClean="0"/>
              <a:t>Can we learn from the deviation from these simple models?</a:t>
            </a:r>
          </a:p>
          <a:p>
            <a:pPr lvl="2"/>
            <a:r>
              <a:rPr lang="en-US" dirty="0" smtClean="0"/>
              <a:t>Are we missing ensemble properties?</a:t>
            </a:r>
          </a:p>
          <a:p>
            <a:pPr lvl="2"/>
            <a:endParaRPr lang="en-US" dirty="0"/>
          </a:p>
        </p:txBody>
      </p:sp>
    </p:spTree>
    <p:extLst>
      <p:ext uri="{BB962C8B-B14F-4D97-AF65-F5344CB8AC3E}">
        <p14:creationId xmlns:p14="http://schemas.microsoft.com/office/powerpoint/2010/main" val="176852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fld id="{5BD36294-2849-48A8-8531-5354CF3095D2}" type="slidenum">
              <a:rPr lang="en-US" smtClean="0"/>
              <a:pPr/>
              <a:t>3</a:t>
            </a:fld>
            <a:endParaRPr lang="en-US" dirty="0"/>
          </a:p>
        </p:txBody>
      </p:sp>
      <p:sp>
        <p:nvSpPr>
          <p:cNvPr id="29" name="Title 28"/>
          <p:cNvSpPr>
            <a:spLocks noGrp="1"/>
          </p:cNvSpPr>
          <p:nvPr>
            <p:ph type="title"/>
          </p:nvPr>
        </p:nvSpPr>
        <p:spPr/>
        <p:txBody>
          <a:bodyPr/>
          <a:lstStyle/>
          <a:p>
            <a:r>
              <a:rPr lang="en-CA" dirty="0" smtClean="0"/>
              <a:t>Initial models, density</a:t>
            </a:r>
            <a:endParaRPr lang="en-CA" dirty="0"/>
          </a:p>
        </p:txBody>
      </p:sp>
      <p:sp>
        <p:nvSpPr>
          <p:cNvPr id="30" name="Content Placeholder 29"/>
          <p:cNvSpPr>
            <a:spLocks noGrp="1"/>
          </p:cNvSpPr>
          <p:nvPr>
            <p:ph sz="quarter" idx="14"/>
          </p:nvPr>
        </p:nvSpPr>
        <p:spPr>
          <a:xfrm>
            <a:off x="457200" y="1243584"/>
            <a:ext cx="8108950" cy="2008449"/>
          </a:xfrm>
        </p:spPr>
        <p:txBody>
          <a:bodyPr>
            <a:normAutofit fontScale="92500" lnSpcReduction="20000"/>
          </a:bodyPr>
          <a:lstStyle/>
          <a:p>
            <a:r>
              <a:rPr lang="en-US" dirty="0" smtClean="0"/>
              <a:t>Use density data as initial judge of model efficacy</a:t>
            </a:r>
          </a:p>
          <a:p>
            <a:pPr lvl="1"/>
            <a:r>
              <a:rPr lang="en-CA" dirty="0" smtClean="0"/>
              <a:t>Random Forest, 12 feat/estimator</a:t>
            </a:r>
          </a:p>
          <a:p>
            <a:pPr lvl="1"/>
            <a:r>
              <a:rPr lang="en-CA" dirty="0" smtClean="0"/>
              <a:t>Standard magpie features</a:t>
            </a:r>
          </a:p>
          <a:p>
            <a:pPr lvl="1"/>
            <a:r>
              <a:rPr lang="en-CA" dirty="0" smtClean="0"/>
              <a:t>Removing single elements and problem compositions</a:t>
            </a:r>
          </a:p>
          <a:p>
            <a:pPr marL="0" lvl="1" indent="0">
              <a:buNone/>
            </a:pPr>
            <a:r>
              <a:rPr lang="en-CA" b="1" dirty="0" smtClean="0"/>
              <a:t>Thoughts</a:t>
            </a:r>
          </a:p>
          <a:p>
            <a:pPr lvl="1"/>
            <a:r>
              <a:rPr lang="en-CA" dirty="0" smtClean="0"/>
              <a:t>Model not generalizing well, but good accuracy</a:t>
            </a:r>
          </a:p>
          <a:p>
            <a:pPr lvl="1"/>
            <a:endParaRPr lang="en-CA" dirty="0" smtClean="0"/>
          </a:p>
          <a:p>
            <a:pPr lvl="1"/>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3252033"/>
            <a:ext cx="4953000" cy="3302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9550" y="3252033"/>
            <a:ext cx="3276600" cy="3276600"/>
          </a:xfrm>
          <a:prstGeom prst="rect">
            <a:avLst/>
          </a:prstGeom>
        </p:spPr>
      </p:pic>
    </p:spTree>
    <p:extLst>
      <p:ext uri="{BB962C8B-B14F-4D97-AF65-F5344CB8AC3E}">
        <p14:creationId xmlns:p14="http://schemas.microsoft.com/office/powerpoint/2010/main" val="36412454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4</a:t>
            </a:fld>
            <a:endParaRPr lang="en-US" dirty="0"/>
          </a:p>
        </p:txBody>
      </p:sp>
      <p:sp>
        <p:nvSpPr>
          <p:cNvPr id="3" name="Title 2"/>
          <p:cNvSpPr>
            <a:spLocks noGrp="1"/>
          </p:cNvSpPr>
          <p:nvPr>
            <p:ph type="title"/>
          </p:nvPr>
        </p:nvSpPr>
        <p:spPr/>
        <p:txBody>
          <a:bodyPr/>
          <a:lstStyle/>
          <a:p>
            <a:r>
              <a:rPr lang="en-US" dirty="0" smtClean="0"/>
              <a:t>Initial models, density: </a:t>
            </a:r>
            <a:r>
              <a:rPr lang="en-US" dirty="0" err="1" smtClean="0"/>
              <a:t>Vegard’s</a:t>
            </a:r>
            <a:r>
              <a:rPr lang="en-US" dirty="0" smtClean="0"/>
              <a:t> law</a:t>
            </a:r>
            <a:endParaRPr lang="en-US" dirty="0"/>
          </a:p>
        </p:txBody>
      </p:sp>
      <p:pic>
        <p:nvPicPr>
          <p:cNvPr id="5" name="Content Placeholder 4"/>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4570958" y="2284958"/>
            <a:ext cx="4573042" cy="4573042"/>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0" y="2284958"/>
            <a:ext cx="4573042" cy="4573042"/>
          </a:xfrm>
          <a:prstGeom prst="rect">
            <a:avLst/>
          </a:prstGeom>
        </p:spPr>
      </p:pic>
      <p:sp>
        <p:nvSpPr>
          <p:cNvPr id="4" name="TextBox 3"/>
          <p:cNvSpPr txBox="1"/>
          <p:nvPr/>
        </p:nvSpPr>
        <p:spPr>
          <a:xfrm>
            <a:off x="5791200" y="2475406"/>
            <a:ext cx="2362200" cy="369332"/>
          </a:xfrm>
          <a:prstGeom prst="rect">
            <a:avLst/>
          </a:prstGeom>
          <a:noFill/>
        </p:spPr>
        <p:txBody>
          <a:bodyPr wrap="square" rtlCol="0">
            <a:spAutoFit/>
          </a:bodyPr>
          <a:lstStyle/>
          <a:p>
            <a:r>
              <a:rPr lang="en-US" dirty="0" err="1" smtClean="0"/>
              <a:t>Vegard’s</a:t>
            </a:r>
            <a:r>
              <a:rPr lang="en-US" dirty="0" smtClean="0"/>
              <a:t> law</a:t>
            </a:r>
            <a:endParaRPr lang="en-US" dirty="0"/>
          </a:p>
        </p:txBody>
      </p:sp>
      <p:sp>
        <p:nvSpPr>
          <p:cNvPr id="7" name="Content Placeholder 29"/>
          <p:cNvSpPr txBox="1">
            <a:spLocks/>
          </p:cNvSpPr>
          <p:nvPr/>
        </p:nvSpPr>
        <p:spPr>
          <a:xfrm>
            <a:off x="457200" y="1243584"/>
            <a:ext cx="8108950" cy="2008449"/>
          </a:xfrm>
          <a:prstGeom prst="rect">
            <a:avLst/>
          </a:prstGeom>
        </p:spPr>
        <p:txBody>
          <a:bodyPr vert="horz" lIns="0" tIns="0" rIns="0" bIns="0" rtlCol="0">
            <a:normAutofit/>
          </a:bodyPr>
          <a:lstStyle>
            <a:lvl1pPr marL="0" indent="0" algn="l" defTabSz="914400" rtl="0" eaLnBrk="1" latinLnBrk="0" hangingPunct="1">
              <a:lnSpc>
                <a:spcPct val="120000"/>
              </a:lnSpc>
              <a:spcBef>
                <a:spcPts val="0"/>
              </a:spcBef>
              <a:spcAft>
                <a:spcPts val="300"/>
              </a:spcAft>
              <a:buClr>
                <a:srgbClr val="981E32"/>
              </a:buClr>
              <a:buFont typeface="Arial" pitchFamily="34" charset="0"/>
              <a:buNone/>
              <a:defRPr sz="2400" b="0" kern="1200" baseline="0">
                <a:solidFill>
                  <a:schemeClr val="tx1"/>
                </a:solidFill>
                <a:latin typeface="Arial" pitchFamily="34" charset="0"/>
                <a:ea typeface="+mn-ea"/>
                <a:cs typeface="Arial" pitchFamily="34" charset="0"/>
              </a:defRPr>
            </a:lvl1pPr>
            <a:lvl2pPr marL="457200" indent="-223838" algn="l" defTabSz="914400" rtl="0" eaLnBrk="1" latinLnBrk="0" hangingPunct="1">
              <a:lnSpc>
                <a:spcPct val="120000"/>
              </a:lnSpc>
              <a:spcBef>
                <a:spcPts val="0"/>
              </a:spcBef>
              <a:spcAft>
                <a:spcPts val="0"/>
              </a:spcAft>
              <a:buClr>
                <a:srgbClr val="981E32"/>
              </a:buClr>
              <a:buSzPct val="120000"/>
              <a:buFont typeface="Arial" pitchFamily="34" charset="0"/>
              <a:buChar char="•"/>
              <a:defRPr sz="2200" kern="1200">
                <a:solidFill>
                  <a:schemeClr val="tx1"/>
                </a:solidFill>
                <a:latin typeface="Arial" pitchFamily="34" charset="0"/>
                <a:ea typeface="+mn-ea"/>
                <a:cs typeface="Arial" pitchFamily="34" charset="0"/>
              </a:defRPr>
            </a:lvl2pPr>
            <a:lvl3pPr marL="690563" indent="-233363" algn="l" defTabSz="914400" rtl="0" eaLnBrk="1" latinLnBrk="0" hangingPunct="1">
              <a:lnSpc>
                <a:spcPct val="120000"/>
              </a:lnSpc>
              <a:spcBef>
                <a:spcPts val="0"/>
              </a:spcBef>
              <a:buClr>
                <a:srgbClr val="981E32"/>
              </a:buClr>
              <a:buSzPct val="120000"/>
              <a:buFont typeface="Arial" pitchFamily="34" charset="0"/>
              <a:buChar char="-"/>
              <a:defRPr sz="2000" b="0" kern="1200">
                <a:solidFill>
                  <a:schemeClr val="tx1"/>
                </a:solidFill>
                <a:latin typeface="Arial" pitchFamily="34" charset="0"/>
                <a:ea typeface="+mn-ea"/>
                <a:cs typeface="Arial" pitchFamily="34" charset="0"/>
              </a:defRPr>
            </a:lvl3pPr>
            <a:lvl4pPr marL="914400" indent="-223838" algn="l" defTabSz="914400" rtl="0" eaLnBrk="1" latinLnBrk="0" hangingPunct="1">
              <a:lnSpc>
                <a:spcPct val="120000"/>
              </a:lnSpc>
              <a:spcBef>
                <a:spcPts val="0"/>
              </a:spcBef>
              <a:buClr>
                <a:srgbClr val="981E32"/>
              </a:buClr>
              <a:buSzPct val="120000"/>
              <a:buFont typeface="Arial" pitchFamily="34" charset="0"/>
              <a:buChar char="•"/>
              <a:defRPr sz="1800" kern="1200">
                <a:solidFill>
                  <a:schemeClr val="tx1"/>
                </a:solidFill>
                <a:latin typeface="Arial" pitchFamily="34" charset="0"/>
                <a:ea typeface="+mn-ea"/>
                <a:cs typeface="Arial" pitchFamily="34" charset="0"/>
              </a:defRPr>
            </a:lvl4pPr>
            <a:lvl5pPr marL="1147763" indent="-233363" algn="l" defTabSz="914400" rtl="0" eaLnBrk="1" latinLnBrk="0" hangingPunct="1">
              <a:lnSpc>
                <a:spcPct val="120000"/>
              </a:lnSpc>
              <a:spcBef>
                <a:spcPts val="0"/>
              </a:spcBef>
              <a:buClr>
                <a:srgbClr val="981E32"/>
              </a:buClr>
              <a:buSzPct val="120000"/>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smtClean="0"/>
              <a:t>We don’t beat the rule of mixtures quite yet…</a:t>
            </a:r>
          </a:p>
          <a:p>
            <a:pPr lvl="1"/>
            <a:endParaRPr lang="en-CA" dirty="0" smtClean="0"/>
          </a:p>
          <a:p>
            <a:pPr lvl="1"/>
            <a:endParaRPr lang="en-US" dirty="0"/>
          </a:p>
        </p:txBody>
      </p:sp>
    </p:spTree>
    <p:extLst>
      <p:ext uri="{BB962C8B-B14F-4D97-AF65-F5344CB8AC3E}">
        <p14:creationId xmlns:p14="http://schemas.microsoft.com/office/powerpoint/2010/main" val="23570104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5</a:t>
            </a:fld>
            <a:endParaRPr lang="en-US" dirty="0"/>
          </a:p>
        </p:txBody>
      </p:sp>
      <p:sp>
        <p:nvSpPr>
          <p:cNvPr id="3" name="Title 2"/>
          <p:cNvSpPr>
            <a:spLocks noGrp="1"/>
          </p:cNvSpPr>
          <p:nvPr>
            <p:ph type="title"/>
          </p:nvPr>
        </p:nvSpPr>
        <p:spPr/>
        <p:txBody>
          <a:bodyPr/>
          <a:lstStyle/>
          <a:p>
            <a:r>
              <a:rPr lang="en-US" dirty="0" smtClean="0"/>
              <a:t>Outlier Data points</a:t>
            </a:r>
            <a:endParaRPr lang="en-US" dirty="0"/>
          </a:p>
        </p:txBody>
      </p:sp>
      <p:sp>
        <p:nvSpPr>
          <p:cNvPr id="4" name="Content Placeholder 3"/>
          <p:cNvSpPr>
            <a:spLocks noGrp="1"/>
          </p:cNvSpPr>
          <p:nvPr>
            <p:ph sz="quarter" idx="14"/>
          </p:nvPr>
        </p:nvSpPr>
        <p:spPr>
          <a:xfrm>
            <a:off x="5715000" y="1243584"/>
            <a:ext cx="3170082" cy="813816"/>
          </a:xfrm>
        </p:spPr>
        <p:txBody>
          <a:bodyPr>
            <a:normAutofit fontScale="70000" lnSpcReduction="20000"/>
          </a:bodyPr>
          <a:lstStyle/>
          <a:p>
            <a:r>
              <a:rPr lang="en-US" dirty="0" smtClean="0"/>
              <a:t>All highlighted compositions are: </a:t>
            </a:r>
          </a:p>
          <a:p>
            <a:r>
              <a:rPr lang="es-ES" dirty="0" smtClean="0"/>
              <a:t>Zr</a:t>
            </a:r>
            <a:r>
              <a:rPr lang="es-ES" baseline="-25000" dirty="0" smtClean="0"/>
              <a:t>57</a:t>
            </a:r>
            <a:r>
              <a:rPr lang="es-ES" dirty="0" smtClean="0"/>
              <a:t> </a:t>
            </a:r>
            <a:r>
              <a:rPr lang="es-ES" dirty="0"/>
              <a:t>Nb</a:t>
            </a:r>
            <a:r>
              <a:rPr lang="es-ES" baseline="-25000" dirty="0"/>
              <a:t>5</a:t>
            </a:r>
            <a:r>
              <a:rPr lang="es-ES" dirty="0"/>
              <a:t> Al</a:t>
            </a:r>
            <a:r>
              <a:rPr lang="es-ES" baseline="-25000" dirty="0"/>
              <a:t>10</a:t>
            </a:r>
            <a:r>
              <a:rPr lang="es-ES" dirty="0"/>
              <a:t> </a:t>
            </a:r>
            <a:r>
              <a:rPr lang="es-ES"/>
              <a:t>Cu</a:t>
            </a:r>
            <a:r>
              <a:rPr lang="es-ES" baseline="-25000"/>
              <a:t>15.4</a:t>
            </a:r>
            <a:r>
              <a:rPr lang="es-ES"/>
              <a:t> </a:t>
            </a:r>
            <a:r>
              <a:rPr lang="es-ES" smtClean="0"/>
              <a:t>Ni</a:t>
            </a:r>
            <a:r>
              <a:rPr lang="es-ES" baseline="-25000" smtClean="0"/>
              <a:t>12.6</a:t>
            </a:r>
            <a:endParaRPr lang="en-US" baseline="-25000"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4887"/>
          <a:stretch/>
        </p:blipFill>
        <p:spPr>
          <a:xfrm>
            <a:off x="0" y="1411357"/>
            <a:ext cx="5715000" cy="5435716"/>
          </a:xfrm>
          <a:prstGeom prst="rect">
            <a:avLst/>
          </a:prstGeom>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2156" y="2057400"/>
            <a:ext cx="4519216" cy="4800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622156" y="4953000"/>
            <a:ext cx="4519216" cy="609600"/>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624784" y="5638799"/>
            <a:ext cx="4519216" cy="1208273"/>
          </a:xfrm>
          <a:prstGeom prst="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048000" y="4800600"/>
            <a:ext cx="685800" cy="304800"/>
          </a:xfrm>
          <a:prstGeom prst="ellipse">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676400" y="3657600"/>
            <a:ext cx="533400" cy="533400"/>
          </a:xfrm>
          <a:prstGeom prst="ellipse">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95653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6</a:t>
            </a:fld>
            <a:endParaRPr lang="en-US" dirty="0"/>
          </a:p>
        </p:txBody>
      </p:sp>
      <p:sp>
        <p:nvSpPr>
          <p:cNvPr id="3" name="Title 2"/>
          <p:cNvSpPr>
            <a:spLocks noGrp="1"/>
          </p:cNvSpPr>
          <p:nvPr>
            <p:ph type="title"/>
          </p:nvPr>
        </p:nvSpPr>
        <p:spPr/>
        <p:txBody>
          <a:bodyPr/>
          <a:lstStyle/>
          <a:p>
            <a:r>
              <a:rPr lang="en-US" dirty="0" smtClean="0"/>
              <a:t>Training Default Model without problem composition</a:t>
            </a:r>
            <a:endParaRPr lang="en-US" dirty="0"/>
          </a:p>
        </p:txBody>
      </p:sp>
      <p:pic>
        <p:nvPicPr>
          <p:cNvPr id="5" name="Content Placeholder 4"/>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37531" y="1981200"/>
            <a:ext cx="4573042" cy="4573042"/>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0958" y="1981200"/>
            <a:ext cx="4573042" cy="4573042"/>
          </a:xfrm>
          <a:prstGeom prst="rect">
            <a:avLst/>
          </a:prstGeom>
        </p:spPr>
      </p:pic>
    </p:spTree>
    <p:extLst>
      <p:ext uri="{BB962C8B-B14F-4D97-AF65-F5344CB8AC3E}">
        <p14:creationId xmlns:p14="http://schemas.microsoft.com/office/powerpoint/2010/main" val="3737551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7</a:t>
            </a:fld>
            <a:endParaRPr lang="en-US" dirty="0"/>
          </a:p>
        </p:txBody>
      </p:sp>
      <p:sp>
        <p:nvSpPr>
          <p:cNvPr id="3" name="Title 2"/>
          <p:cNvSpPr>
            <a:spLocks noGrp="1"/>
          </p:cNvSpPr>
          <p:nvPr>
            <p:ph type="title"/>
          </p:nvPr>
        </p:nvSpPr>
        <p:spPr/>
        <p:txBody>
          <a:bodyPr/>
          <a:lstStyle/>
          <a:p>
            <a:r>
              <a:rPr lang="en-US" dirty="0" smtClean="0"/>
              <a:t>Can we learn where </a:t>
            </a:r>
            <a:r>
              <a:rPr lang="en-US" dirty="0" err="1" smtClean="0"/>
              <a:t>Vegard’s</a:t>
            </a:r>
            <a:r>
              <a:rPr lang="en-US" dirty="0" smtClean="0"/>
              <a:t> law is lacking?</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971800"/>
            <a:ext cx="3887338" cy="388733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0890" y="3657600"/>
            <a:ext cx="4800600" cy="3200400"/>
          </a:xfrm>
          <a:prstGeom prst="rect">
            <a:avLst/>
          </a:prstGeom>
        </p:spPr>
      </p:pic>
      <p:sp>
        <p:nvSpPr>
          <p:cNvPr id="8" name="TextBox 7"/>
          <p:cNvSpPr txBox="1"/>
          <p:nvPr/>
        </p:nvSpPr>
        <p:spPr>
          <a:xfrm>
            <a:off x="349724" y="1476233"/>
            <a:ext cx="3492690" cy="923330"/>
          </a:xfrm>
          <a:prstGeom prst="rect">
            <a:avLst/>
          </a:prstGeom>
          <a:noFill/>
        </p:spPr>
        <p:txBody>
          <a:bodyPr wrap="square" rtlCol="0">
            <a:spAutoFit/>
          </a:bodyPr>
          <a:lstStyle/>
          <a:p>
            <a:r>
              <a:rPr lang="en-US" dirty="0" smtClean="0"/>
              <a:t>Features gathered over 5 training splits (used to make scatter plot)</a:t>
            </a:r>
            <a:endParaRPr lang="en-US"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6400" y="1256403"/>
            <a:ext cx="2810267" cy="2286319"/>
          </a:xfrm>
          <a:prstGeom prst="rect">
            <a:avLst/>
          </a:prstGeom>
        </p:spPr>
      </p:pic>
    </p:spTree>
    <p:extLst>
      <p:ext uri="{BB962C8B-B14F-4D97-AF65-F5344CB8AC3E}">
        <p14:creationId xmlns:p14="http://schemas.microsoft.com/office/powerpoint/2010/main" val="20643123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8</a:t>
            </a:fld>
            <a:endParaRPr lang="en-US" dirty="0"/>
          </a:p>
        </p:txBody>
      </p:sp>
      <p:sp>
        <p:nvSpPr>
          <p:cNvPr id="3" name="Title 2"/>
          <p:cNvSpPr>
            <a:spLocks noGrp="1"/>
          </p:cNvSpPr>
          <p:nvPr>
            <p:ph type="title"/>
          </p:nvPr>
        </p:nvSpPr>
        <p:spPr/>
        <p:txBody>
          <a:bodyPr/>
          <a:lstStyle/>
          <a:p>
            <a:r>
              <a:rPr lang="en-US" dirty="0" smtClean="0"/>
              <a:t>Looking at improvement on </a:t>
            </a:r>
            <a:r>
              <a:rPr lang="en-US" dirty="0" err="1" smtClean="0"/>
              <a:t>Vegard’s</a:t>
            </a:r>
            <a:r>
              <a:rPr lang="en-US" dirty="0" smtClean="0"/>
              <a:t> Law Predictions</a:t>
            </a:r>
            <a:endParaRPr lang="en-US" dirty="0"/>
          </a:p>
        </p:txBody>
      </p:sp>
      <p:pic>
        <p:nvPicPr>
          <p:cNvPr id="5" name="Content Placeholder 4"/>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12510" y="2209800"/>
            <a:ext cx="4573042" cy="4573042"/>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0958" y="2227997"/>
            <a:ext cx="4573042" cy="4573042"/>
          </a:xfrm>
          <a:prstGeom prst="rect">
            <a:avLst/>
          </a:prstGeom>
        </p:spPr>
      </p:pic>
      <p:sp>
        <p:nvSpPr>
          <p:cNvPr id="4" name="TextBox 3"/>
          <p:cNvSpPr txBox="1"/>
          <p:nvPr/>
        </p:nvSpPr>
        <p:spPr>
          <a:xfrm>
            <a:off x="609600" y="1676400"/>
            <a:ext cx="3733800" cy="369332"/>
          </a:xfrm>
          <a:prstGeom prst="rect">
            <a:avLst/>
          </a:prstGeom>
          <a:noFill/>
        </p:spPr>
        <p:txBody>
          <a:bodyPr wrap="square" rtlCol="0">
            <a:spAutoFit/>
          </a:bodyPr>
          <a:lstStyle/>
          <a:p>
            <a:r>
              <a:rPr lang="en-US" b="1" dirty="0" smtClean="0"/>
              <a:t>(</a:t>
            </a:r>
            <a:r>
              <a:rPr lang="en-US" b="1" dirty="0" err="1" smtClean="0"/>
              <a:t>Vegards</a:t>
            </a:r>
            <a:r>
              <a:rPr lang="en-US" b="1" dirty="0" smtClean="0"/>
              <a:t> + predicted difference)</a:t>
            </a:r>
            <a:endParaRPr lang="en-US" b="1" dirty="0"/>
          </a:p>
        </p:txBody>
      </p:sp>
    </p:spTree>
    <p:extLst>
      <p:ext uri="{BB962C8B-B14F-4D97-AF65-F5344CB8AC3E}">
        <p14:creationId xmlns:p14="http://schemas.microsoft.com/office/powerpoint/2010/main" val="34895145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9</a:t>
            </a:fld>
            <a:endParaRPr lang="en-US" dirty="0"/>
          </a:p>
        </p:txBody>
      </p:sp>
      <p:sp>
        <p:nvSpPr>
          <p:cNvPr id="3" name="Title 2"/>
          <p:cNvSpPr>
            <a:spLocks noGrp="1"/>
          </p:cNvSpPr>
          <p:nvPr>
            <p:ph type="title"/>
          </p:nvPr>
        </p:nvSpPr>
        <p:spPr/>
        <p:txBody>
          <a:bodyPr/>
          <a:lstStyle/>
          <a:p>
            <a:r>
              <a:rPr lang="en-US" dirty="0" smtClean="0"/>
              <a:t>Full Model </a:t>
            </a:r>
            <a:r>
              <a:rPr lang="en-US" dirty="0" err="1" smtClean="0"/>
              <a:t>vs</a:t>
            </a:r>
            <a:r>
              <a:rPr lang="en-US" dirty="0" smtClean="0"/>
              <a:t> Difference Model</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070537981"/>
              </p:ext>
            </p:extLst>
          </p:nvPr>
        </p:nvGraphicFramePr>
        <p:xfrm>
          <a:off x="0" y="1081868"/>
          <a:ext cx="4360098" cy="2838450"/>
        </p:xfrm>
        <a:graphic>
          <a:graphicData uri="http://schemas.openxmlformats.org/drawingml/2006/table">
            <a:tbl>
              <a:tblPr firstRow="1" bandRow="1">
                <a:tableStyleId>{5C22544A-7EE6-4342-B048-85BDC9FD1C3A}</a:tableStyleId>
              </a:tblPr>
              <a:tblGrid>
                <a:gridCol w="1981200"/>
                <a:gridCol w="1129216"/>
                <a:gridCol w="1249682"/>
              </a:tblGrid>
              <a:tr h="370840">
                <a:tc>
                  <a:txBody>
                    <a:bodyPr/>
                    <a:lstStyle/>
                    <a:p>
                      <a:pPr algn="l" fontAlgn="b"/>
                      <a:r>
                        <a:rPr lang="en-US" sz="1800" b="1" i="0" u="none" strike="noStrike" dirty="0">
                          <a:solidFill>
                            <a:schemeClr val="bg1"/>
                          </a:solidFill>
                          <a:effectLst/>
                          <a:latin typeface="Calibri"/>
                        </a:rPr>
                        <a:t>Full Model</a:t>
                      </a:r>
                    </a:p>
                  </a:txBody>
                  <a:tcPr marL="9525" marR="9525" marT="9525" marB="0" anchor="b"/>
                </a:tc>
                <a:tc>
                  <a:txBody>
                    <a:bodyPr/>
                    <a:lstStyle/>
                    <a:p>
                      <a:pPr algn="l" fontAlgn="b"/>
                      <a:r>
                        <a:rPr lang="en-US" sz="1800" b="1" i="0" u="none" strike="noStrike" dirty="0" smtClean="0">
                          <a:solidFill>
                            <a:schemeClr val="bg1"/>
                          </a:solidFill>
                          <a:effectLst/>
                          <a:latin typeface="Calibri"/>
                        </a:rPr>
                        <a:t>Importance</a:t>
                      </a:r>
                      <a:endParaRPr lang="en-US" sz="1800" b="1" i="0" u="none" strike="noStrike" dirty="0">
                        <a:solidFill>
                          <a:schemeClr val="bg1"/>
                        </a:solidFill>
                        <a:effectLst/>
                        <a:latin typeface="Calibri"/>
                      </a:endParaRPr>
                    </a:p>
                  </a:txBody>
                  <a:tcPr marL="9525" marR="9525" marT="9525" marB="0" anchor="b"/>
                </a:tc>
                <a:tc>
                  <a:txBody>
                    <a:bodyPr/>
                    <a:lstStyle/>
                    <a:p>
                      <a:pPr algn="l" fontAlgn="b"/>
                      <a:r>
                        <a:rPr lang="en-US" sz="1800" b="1" i="0" u="none" strike="noStrike" dirty="0" smtClean="0">
                          <a:solidFill>
                            <a:schemeClr val="bg1"/>
                          </a:solidFill>
                          <a:effectLst/>
                          <a:latin typeface="Calibri"/>
                        </a:rPr>
                        <a:t>Rank in Diff Model</a:t>
                      </a:r>
                      <a:endParaRPr lang="en-US" sz="1800" b="1" i="0" u="none" strike="noStrike" dirty="0">
                        <a:solidFill>
                          <a:schemeClr val="bg1"/>
                        </a:solidFill>
                        <a:effectLst/>
                        <a:latin typeface="Calibri"/>
                      </a:endParaRPr>
                    </a:p>
                  </a:txBody>
                  <a:tcPr marL="9525" marR="9525" marT="9525" marB="0" anchor="b"/>
                </a:tc>
              </a:tr>
              <a:tr h="86360">
                <a:tc>
                  <a:txBody>
                    <a:bodyPr/>
                    <a:lstStyle/>
                    <a:p>
                      <a:pPr algn="l" fontAlgn="b"/>
                      <a:r>
                        <a:rPr lang="en-US" sz="1600" b="0" i="0" u="none" strike="noStrike" dirty="0">
                          <a:solidFill>
                            <a:srgbClr val="000000"/>
                          </a:solidFill>
                          <a:effectLst/>
                          <a:latin typeface="Calibri"/>
                        </a:rPr>
                        <a:t>mode Number</a:t>
                      </a:r>
                    </a:p>
                  </a:txBody>
                  <a:tcPr marL="9525" marR="9525" marT="9525" marB="0" anchor="b"/>
                </a:tc>
                <a:tc>
                  <a:txBody>
                    <a:bodyPr/>
                    <a:lstStyle/>
                    <a:p>
                      <a:pPr algn="r" fontAlgn="b"/>
                      <a:r>
                        <a:rPr lang="en-US" sz="1600" b="0" i="0" u="none" strike="noStrike">
                          <a:solidFill>
                            <a:srgbClr val="000000"/>
                          </a:solidFill>
                          <a:effectLst/>
                          <a:latin typeface="Calibri"/>
                        </a:rPr>
                        <a:t>0.0605</a:t>
                      </a:r>
                    </a:p>
                  </a:txBody>
                  <a:tcPr marL="9525" marR="9525" marT="9525" marB="0" anchor="b"/>
                </a:tc>
                <a:tc>
                  <a:txBody>
                    <a:bodyPr/>
                    <a:lstStyle/>
                    <a:p>
                      <a:pPr algn="r" fontAlgn="b"/>
                      <a:r>
                        <a:rPr lang="en-US" sz="1600" b="0" i="0" u="none" strike="noStrike" dirty="0">
                          <a:solidFill>
                            <a:srgbClr val="000000"/>
                          </a:solidFill>
                          <a:effectLst/>
                          <a:latin typeface="Calibri"/>
                        </a:rPr>
                        <a:t>38</a:t>
                      </a:r>
                    </a:p>
                  </a:txBody>
                  <a:tcPr marL="9525" marR="9525" marT="9525" marB="0" anchor="b"/>
                </a:tc>
              </a:tr>
              <a:tr h="61595">
                <a:tc>
                  <a:txBody>
                    <a:bodyPr/>
                    <a:lstStyle/>
                    <a:p>
                      <a:pPr algn="l" fontAlgn="b"/>
                      <a:r>
                        <a:rPr lang="en-US" sz="1600" b="0" i="0" u="none" strike="noStrike" dirty="0">
                          <a:solidFill>
                            <a:srgbClr val="000000"/>
                          </a:solidFill>
                          <a:effectLst/>
                          <a:latin typeface="Calibri"/>
                        </a:rPr>
                        <a:t>mode </a:t>
                      </a:r>
                      <a:r>
                        <a:rPr lang="en-US" sz="1600" b="0" i="0" u="none" strike="noStrike" dirty="0" err="1">
                          <a:solidFill>
                            <a:srgbClr val="000000"/>
                          </a:solidFill>
                          <a:effectLst/>
                          <a:latin typeface="Calibri"/>
                        </a:rPr>
                        <a:t>AtomicWeight</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0.0603</a:t>
                      </a:r>
                    </a:p>
                  </a:txBody>
                  <a:tcPr marL="9525" marR="9525" marT="9525" marB="0" anchor="b"/>
                </a:tc>
                <a:tc>
                  <a:txBody>
                    <a:bodyPr/>
                    <a:lstStyle/>
                    <a:p>
                      <a:pPr algn="r" fontAlgn="b"/>
                      <a:r>
                        <a:rPr lang="en-US" sz="1600" b="0" i="0" u="none" strike="noStrike">
                          <a:solidFill>
                            <a:srgbClr val="000000"/>
                          </a:solidFill>
                          <a:effectLst/>
                          <a:latin typeface="Calibri"/>
                        </a:rPr>
                        <a:t>39</a:t>
                      </a:r>
                    </a:p>
                  </a:txBody>
                  <a:tcPr marL="9525" marR="9525" marT="9525" marB="0" anchor="b"/>
                </a:tc>
              </a:tr>
              <a:tr h="36830">
                <a:tc>
                  <a:txBody>
                    <a:bodyPr/>
                    <a:lstStyle/>
                    <a:p>
                      <a:pPr algn="l" fontAlgn="b"/>
                      <a:r>
                        <a:rPr lang="en-US" sz="1600" b="0" i="0" u="none" strike="noStrike" dirty="0">
                          <a:solidFill>
                            <a:srgbClr val="000000"/>
                          </a:solidFill>
                          <a:effectLst/>
                          <a:latin typeface="Calibri"/>
                        </a:rPr>
                        <a:t>mean </a:t>
                      </a:r>
                      <a:r>
                        <a:rPr lang="en-US" sz="1600" b="0" i="0" u="none" strike="noStrike" dirty="0" err="1">
                          <a:solidFill>
                            <a:srgbClr val="000000"/>
                          </a:solidFill>
                          <a:effectLst/>
                          <a:latin typeface="Calibri"/>
                        </a:rPr>
                        <a:t>NValence</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0.0566</a:t>
                      </a:r>
                    </a:p>
                  </a:txBody>
                  <a:tcPr marL="9525" marR="9525" marT="9525" marB="0" anchor="b"/>
                </a:tc>
                <a:tc>
                  <a:txBody>
                    <a:bodyPr/>
                    <a:lstStyle/>
                    <a:p>
                      <a:pPr algn="r" fontAlgn="b"/>
                      <a:r>
                        <a:rPr lang="en-US" sz="1600" b="0" i="0" u="none" strike="noStrike">
                          <a:solidFill>
                            <a:srgbClr val="000000"/>
                          </a:solidFill>
                          <a:effectLst/>
                          <a:latin typeface="Calibri"/>
                        </a:rPr>
                        <a:t>36</a:t>
                      </a:r>
                    </a:p>
                  </a:txBody>
                  <a:tcPr marL="9525" marR="9525" marT="9525" marB="0" anchor="b"/>
                </a:tc>
              </a:tr>
              <a:tr h="0">
                <a:tc>
                  <a:txBody>
                    <a:bodyPr/>
                    <a:lstStyle/>
                    <a:p>
                      <a:pPr algn="l" fontAlgn="b"/>
                      <a:r>
                        <a:rPr lang="en-US" sz="1600" b="0" i="0" u="none" strike="noStrike" dirty="0">
                          <a:solidFill>
                            <a:srgbClr val="000000"/>
                          </a:solidFill>
                          <a:effectLst/>
                          <a:latin typeface="Calibri"/>
                        </a:rPr>
                        <a:t>mode </a:t>
                      </a:r>
                      <a:r>
                        <a:rPr lang="en-US" sz="1600" b="0" i="0" u="none" strike="noStrike" dirty="0" err="1">
                          <a:solidFill>
                            <a:srgbClr val="000000"/>
                          </a:solidFill>
                          <a:effectLst/>
                          <a:latin typeface="Calibri"/>
                        </a:rPr>
                        <a:t>NValence</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0.0538</a:t>
                      </a:r>
                    </a:p>
                  </a:txBody>
                  <a:tcPr marL="9525" marR="9525" marT="9525" marB="0" anchor="b"/>
                </a:tc>
                <a:tc>
                  <a:txBody>
                    <a:bodyPr/>
                    <a:lstStyle/>
                    <a:p>
                      <a:pPr algn="r" fontAlgn="b"/>
                      <a:r>
                        <a:rPr lang="en-US" sz="1600" b="0" i="0" u="none" strike="noStrike">
                          <a:solidFill>
                            <a:srgbClr val="000000"/>
                          </a:solidFill>
                          <a:effectLst/>
                          <a:latin typeface="Calibri"/>
                        </a:rPr>
                        <a:t>7</a:t>
                      </a:r>
                    </a:p>
                  </a:txBody>
                  <a:tcPr marL="9525" marR="9525" marT="9525" marB="0" anchor="b"/>
                </a:tc>
              </a:tr>
              <a:tr h="63500">
                <a:tc>
                  <a:txBody>
                    <a:bodyPr/>
                    <a:lstStyle/>
                    <a:p>
                      <a:pPr algn="l" fontAlgn="b"/>
                      <a:r>
                        <a:rPr lang="en-US" sz="1600" b="0" i="0" u="none" strike="noStrike" dirty="0">
                          <a:solidFill>
                            <a:srgbClr val="000000"/>
                          </a:solidFill>
                          <a:effectLst/>
                          <a:latin typeface="Calibri"/>
                        </a:rPr>
                        <a:t>mean Number</a:t>
                      </a:r>
                    </a:p>
                  </a:txBody>
                  <a:tcPr marL="9525" marR="9525" marT="9525" marB="0" anchor="b"/>
                </a:tc>
                <a:tc>
                  <a:txBody>
                    <a:bodyPr/>
                    <a:lstStyle/>
                    <a:p>
                      <a:pPr algn="r" fontAlgn="b"/>
                      <a:r>
                        <a:rPr lang="en-US" sz="1600" b="0" i="0" u="none" strike="noStrike">
                          <a:solidFill>
                            <a:srgbClr val="000000"/>
                          </a:solidFill>
                          <a:effectLst/>
                          <a:latin typeface="Calibri"/>
                        </a:rPr>
                        <a:t>0.0409</a:t>
                      </a:r>
                    </a:p>
                  </a:txBody>
                  <a:tcPr marL="9525" marR="9525" marT="9525" marB="0" anchor="b"/>
                </a:tc>
                <a:tc>
                  <a:txBody>
                    <a:bodyPr/>
                    <a:lstStyle/>
                    <a:p>
                      <a:pPr algn="r" fontAlgn="b"/>
                      <a:r>
                        <a:rPr lang="en-US" sz="1600" b="0" i="0" u="none" strike="noStrike">
                          <a:solidFill>
                            <a:srgbClr val="000000"/>
                          </a:solidFill>
                          <a:effectLst/>
                          <a:latin typeface="Calibri"/>
                        </a:rPr>
                        <a:t>58</a:t>
                      </a:r>
                    </a:p>
                  </a:txBody>
                  <a:tcPr marL="9525" marR="9525" marT="9525" marB="0" anchor="b"/>
                </a:tc>
              </a:tr>
              <a:tr h="38735">
                <a:tc>
                  <a:txBody>
                    <a:bodyPr/>
                    <a:lstStyle/>
                    <a:p>
                      <a:pPr algn="l" fontAlgn="b"/>
                      <a:r>
                        <a:rPr lang="en-US" sz="1600" b="0" i="0" u="none" strike="noStrike" dirty="0">
                          <a:solidFill>
                            <a:srgbClr val="000000"/>
                          </a:solidFill>
                          <a:effectLst/>
                          <a:latin typeface="Calibri"/>
                        </a:rPr>
                        <a:t>mean Electronegativity</a:t>
                      </a:r>
                    </a:p>
                  </a:txBody>
                  <a:tcPr marL="9525" marR="9525" marT="9525" marB="0" anchor="b"/>
                </a:tc>
                <a:tc>
                  <a:txBody>
                    <a:bodyPr/>
                    <a:lstStyle/>
                    <a:p>
                      <a:pPr algn="r" fontAlgn="b"/>
                      <a:r>
                        <a:rPr lang="en-US" sz="1600" b="0" i="0" u="none" strike="noStrike">
                          <a:solidFill>
                            <a:srgbClr val="000000"/>
                          </a:solidFill>
                          <a:effectLst/>
                          <a:latin typeface="Calibri"/>
                        </a:rPr>
                        <a:t>0.0304</a:t>
                      </a:r>
                    </a:p>
                  </a:txBody>
                  <a:tcPr marL="9525" marR="9525" marT="9525" marB="0" anchor="b"/>
                </a:tc>
                <a:tc>
                  <a:txBody>
                    <a:bodyPr/>
                    <a:lstStyle/>
                    <a:p>
                      <a:pPr algn="r" fontAlgn="b"/>
                      <a:r>
                        <a:rPr lang="en-US" sz="1600" b="0" i="0" u="none" strike="noStrike">
                          <a:solidFill>
                            <a:srgbClr val="000000"/>
                          </a:solidFill>
                          <a:effectLst/>
                          <a:latin typeface="Calibri"/>
                        </a:rPr>
                        <a:t>19</a:t>
                      </a:r>
                    </a:p>
                  </a:txBody>
                  <a:tcPr marL="9525" marR="9525" marT="9525" marB="0" anchor="b"/>
                </a:tc>
              </a:tr>
              <a:tr h="166370">
                <a:tc>
                  <a:txBody>
                    <a:bodyPr/>
                    <a:lstStyle/>
                    <a:p>
                      <a:pPr algn="l" fontAlgn="b"/>
                      <a:r>
                        <a:rPr lang="en-US" sz="1600" b="0" i="0" u="none" strike="noStrike" dirty="0">
                          <a:solidFill>
                            <a:srgbClr val="000000"/>
                          </a:solidFill>
                          <a:effectLst/>
                          <a:latin typeface="Calibri"/>
                        </a:rPr>
                        <a:t>mean </a:t>
                      </a:r>
                      <a:r>
                        <a:rPr lang="en-US" sz="1600" b="0" i="0" u="none" strike="noStrike" dirty="0" err="1">
                          <a:solidFill>
                            <a:srgbClr val="000000"/>
                          </a:solidFill>
                          <a:effectLst/>
                          <a:latin typeface="Calibri"/>
                        </a:rPr>
                        <a:t>AtomicWeight</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0.0302</a:t>
                      </a:r>
                    </a:p>
                  </a:txBody>
                  <a:tcPr marL="9525" marR="9525" marT="9525" marB="0" anchor="b"/>
                </a:tc>
                <a:tc>
                  <a:txBody>
                    <a:bodyPr/>
                    <a:lstStyle/>
                    <a:p>
                      <a:pPr algn="r" fontAlgn="b"/>
                      <a:r>
                        <a:rPr lang="en-US" sz="1600" b="0" i="0" u="none" strike="noStrike">
                          <a:solidFill>
                            <a:srgbClr val="000000"/>
                          </a:solidFill>
                          <a:effectLst/>
                          <a:latin typeface="Calibri"/>
                        </a:rPr>
                        <a:t>61</a:t>
                      </a:r>
                    </a:p>
                  </a:txBody>
                  <a:tcPr marL="9525" marR="9525" marT="9525" marB="0" anchor="b"/>
                </a:tc>
              </a:tr>
              <a:tr h="0">
                <a:tc>
                  <a:txBody>
                    <a:bodyPr/>
                    <a:lstStyle/>
                    <a:p>
                      <a:pPr algn="l" fontAlgn="b"/>
                      <a:r>
                        <a:rPr lang="en-US" sz="1600" b="0" i="0" u="none" strike="noStrike">
                          <a:solidFill>
                            <a:srgbClr val="000000"/>
                          </a:solidFill>
                          <a:effectLst/>
                          <a:latin typeface="Calibri"/>
                        </a:rPr>
                        <a:t>mode Column</a:t>
                      </a:r>
                    </a:p>
                  </a:txBody>
                  <a:tcPr marL="9525" marR="9525" marT="9525" marB="0" anchor="b"/>
                </a:tc>
                <a:tc>
                  <a:txBody>
                    <a:bodyPr/>
                    <a:lstStyle/>
                    <a:p>
                      <a:pPr algn="r" fontAlgn="b"/>
                      <a:r>
                        <a:rPr lang="en-US" sz="1600" b="0" i="0" u="none" strike="noStrike">
                          <a:solidFill>
                            <a:srgbClr val="000000"/>
                          </a:solidFill>
                          <a:effectLst/>
                          <a:latin typeface="Calibri"/>
                        </a:rPr>
                        <a:t>0.0300</a:t>
                      </a:r>
                    </a:p>
                  </a:txBody>
                  <a:tcPr marL="9525" marR="9525" marT="9525" marB="0" anchor="b"/>
                </a:tc>
                <a:tc>
                  <a:txBody>
                    <a:bodyPr/>
                    <a:lstStyle/>
                    <a:p>
                      <a:pPr algn="r" fontAlgn="b"/>
                      <a:r>
                        <a:rPr lang="en-US" sz="1600" b="0" i="0" u="none" strike="noStrike">
                          <a:solidFill>
                            <a:srgbClr val="000000"/>
                          </a:solidFill>
                          <a:effectLst/>
                          <a:latin typeface="Calibri"/>
                        </a:rPr>
                        <a:t>25</a:t>
                      </a:r>
                    </a:p>
                  </a:txBody>
                  <a:tcPr marL="9525" marR="9525" marT="9525" marB="0" anchor="b"/>
                </a:tc>
              </a:tr>
              <a:tr h="40640">
                <a:tc>
                  <a:txBody>
                    <a:bodyPr/>
                    <a:lstStyle/>
                    <a:p>
                      <a:pPr algn="l" fontAlgn="b"/>
                      <a:r>
                        <a:rPr lang="en-US" sz="1600" b="0" i="0" u="none" strike="noStrike">
                          <a:solidFill>
                            <a:srgbClr val="000000"/>
                          </a:solidFill>
                          <a:effectLst/>
                          <a:latin typeface="Calibri"/>
                        </a:rPr>
                        <a:t>mode MeltingT</a:t>
                      </a:r>
                    </a:p>
                  </a:txBody>
                  <a:tcPr marL="9525" marR="9525" marT="9525" marB="0" anchor="b"/>
                </a:tc>
                <a:tc>
                  <a:txBody>
                    <a:bodyPr/>
                    <a:lstStyle/>
                    <a:p>
                      <a:pPr algn="r" fontAlgn="b"/>
                      <a:r>
                        <a:rPr lang="en-US" sz="1600" b="0" i="0" u="none" strike="noStrike" dirty="0">
                          <a:solidFill>
                            <a:srgbClr val="000000"/>
                          </a:solidFill>
                          <a:effectLst/>
                          <a:latin typeface="Calibri"/>
                        </a:rPr>
                        <a:t>0.0274</a:t>
                      </a:r>
                    </a:p>
                  </a:txBody>
                  <a:tcPr marL="9525" marR="9525" marT="9525" marB="0" anchor="b"/>
                </a:tc>
                <a:tc>
                  <a:txBody>
                    <a:bodyPr/>
                    <a:lstStyle/>
                    <a:p>
                      <a:pPr algn="r" fontAlgn="b"/>
                      <a:r>
                        <a:rPr lang="en-US" sz="1600" b="0" i="0" u="none" strike="noStrike" dirty="0">
                          <a:solidFill>
                            <a:srgbClr val="000000"/>
                          </a:solidFill>
                          <a:effectLst/>
                          <a:latin typeface="Calibri"/>
                        </a:rPr>
                        <a:t>11</a:t>
                      </a:r>
                    </a:p>
                  </a:txBody>
                  <a:tcPr marL="9525" marR="9525" marT="9525" marB="0" anchor="b"/>
                </a:tc>
              </a:tr>
            </a:tbl>
          </a:graphicData>
        </a:graphic>
      </p:graphicFrame>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3955576"/>
            <a:ext cx="2902424" cy="2902424"/>
          </a:xfrm>
          <a:prstGeom prst="rect">
            <a:avLst/>
          </a:prstGeom>
        </p:spPr>
      </p:pic>
      <p:pic>
        <p:nvPicPr>
          <p:cNvPr id="10" name="Content Placeholder 4"/>
          <p:cNvPicPr>
            <a:picLocks noGrp="1" noChangeAspect="1"/>
          </p:cNvPicPr>
          <p:nvPr>
            <p:ph sz="quarter" idx="14"/>
          </p:nvPr>
        </p:nvPicPr>
        <p:blipFill>
          <a:blip r:embed="rId4">
            <a:extLst>
              <a:ext uri="{28A0092B-C50C-407E-A947-70E740481C1C}">
                <a14:useLocalDpi xmlns:a14="http://schemas.microsoft.com/office/drawing/2010/main" val="0"/>
              </a:ext>
            </a:extLst>
          </a:blip>
          <a:stretch>
            <a:fillRect/>
          </a:stretch>
        </p:blipFill>
        <p:spPr>
          <a:xfrm>
            <a:off x="0" y="3961358"/>
            <a:ext cx="2896642" cy="2896642"/>
          </a:xfrm>
        </p:spPr>
      </p:pic>
      <p:graphicFrame>
        <p:nvGraphicFramePr>
          <p:cNvPr id="11" name="Table 10"/>
          <p:cNvGraphicFramePr>
            <a:graphicFrameLocks noGrp="1"/>
          </p:cNvGraphicFramePr>
          <p:nvPr>
            <p:extLst>
              <p:ext uri="{D42A27DB-BD31-4B8C-83A1-F6EECF244321}">
                <p14:modId xmlns:p14="http://schemas.microsoft.com/office/powerpoint/2010/main" val="2399042497"/>
              </p:ext>
            </p:extLst>
          </p:nvPr>
        </p:nvGraphicFramePr>
        <p:xfrm>
          <a:off x="4512499" y="1096654"/>
          <a:ext cx="4631501" cy="2838450"/>
        </p:xfrm>
        <a:graphic>
          <a:graphicData uri="http://schemas.openxmlformats.org/drawingml/2006/table">
            <a:tbl>
              <a:tblPr firstRow="1" bandRow="1">
                <a:tableStyleId>{5C22544A-7EE6-4342-B048-85BDC9FD1C3A}</a:tableStyleId>
              </a:tblPr>
              <a:tblGrid>
                <a:gridCol w="2169097"/>
                <a:gridCol w="1296099"/>
                <a:gridCol w="1166305"/>
              </a:tblGrid>
              <a:tr h="370840">
                <a:tc>
                  <a:txBody>
                    <a:bodyPr/>
                    <a:lstStyle/>
                    <a:p>
                      <a:pPr algn="l" fontAlgn="b"/>
                      <a:r>
                        <a:rPr lang="en-US" sz="1800" b="1" i="0" u="none" strike="noStrike" dirty="0" smtClean="0">
                          <a:solidFill>
                            <a:schemeClr val="bg1"/>
                          </a:solidFill>
                          <a:effectLst/>
                          <a:latin typeface="Calibri"/>
                        </a:rPr>
                        <a:t>Difference Model</a:t>
                      </a:r>
                      <a:endParaRPr lang="en-US" sz="1800" b="1" i="0" u="none" strike="noStrike" dirty="0">
                        <a:solidFill>
                          <a:schemeClr val="bg1"/>
                        </a:solidFill>
                        <a:effectLst/>
                        <a:latin typeface="Calibri"/>
                      </a:endParaRPr>
                    </a:p>
                  </a:txBody>
                  <a:tcPr marL="9525" marR="9525" marT="9525" marB="0" anchor="b"/>
                </a:tc>
                <a:tc>
                  <a:txBody>
                    <a:bodyPr/>
                    <a:lstStyle/>
                    <a:p>
                      <a:pPr algn="l" fontAlgn="b"/>
                      <a:r>
                        <a:rPr lang="en-US" sz="1800" b="1" i="0" u="none" strike="noStrike" dirty="0" smtClean="0">
                          <a:solidFill>
                            <a:schemeClr val="bg1"/>
                          </a:solidFill>
                          <a:effectLst/>
                          <a:latin typeface="Calibri"/>
                        </a:rPr>
                        <a:t>Importance</a:t>
                      </a:r>
                      <a:endParaRPr lang="en-US" sz="1800" b="1" i="0" u="none" strike="noStrike" dirty="0">
                        <a:solidFill>
                          <a:schemeClr val="bg1"/>
                        </a:solidFill>
                        <a:effectLst/>
                        <a:latin typeface="Calibri"/>
                      </a:endParaRPr>
                    </a:p>
                  </a:txBody>
                  <a:tcPr marL="9525" marR="9525" marT="9525" marB="0" anchor="b"/>
                </a:tc>
                <a:tc>
                  <a:txBody>
                    <a:bodyPr/>
                    <a:lstStyle/>
                    <a:p>
                      <a:pPr algn="l" fontAlgn="b"/>
                      <a:r>
                        <a:rPr lang="en-US" sz="1800" b="1" i="0" u="none" strike="noStrike" dirty="0" smtClean="0">
                          <a:solidFill>
                            <a:schemeClr val="bg1"/>
                          </a:solidFill>
                          <a:effectLst/>
                          <a:latin typeface="Calibri"/>
                        </a:rPr>
                        <a:t>Rank in Full Model</a:t>
                      </a:r>
                      <a:endParaRPr lang="en-US" sz="1800" b="1" i="0" u="none" strike="noStrike" dirty="0">
                        <a:solidFill>
                          <a:schemeClr val="bg1"/>
                        </a:solidFill>
                        <a:effectLst/>
                        <a:latin typeface="Calibri"/>
                      </a:endParaRPr>
                    </a:p>
                  </a:txBody>
                  <a:tcPr marL="9525" marR="9525" marT="9525" marB="0" anchor="b"/>
                </a:tc>
              </a:tr>
              <a:tr h="86360">
                <a:tc>
                  <a:txBody>
                    <a:bodyPr/>
                    <a:lstStyle/>
                    <a:p>
                      <a:pPr algn="l" fontAlgn="b"/>
                      <a:r>
                        <a:rPr lang="en-US" sz="1600" b="0" i="0" u="none" strike="noStrike" dirty="0" err="1">
                          <a:solidFill>
                            <a:srgbClr val="000000"/>
                          </a:solidFill>
                          <a:effectLst/>
                          <a:latin typeface="Calibri"/>
                        </a:rPr>
                        <a:t>avg_dev</a:t>
                      </a:r>
                      <a:r>
                        <a:rPr lang="en-US" sz="1600" b="0" i="0" u="none" strike="noStrike" dirty="0">
                          <a:solidFill>
                            <a:srgbClr val="000000"/>
                          </a:solidFill>
                          <a:effectLst/>
                          <a:latin typeface="Calibri"/>
                        </a:rPr>
                        <a:t> Column</a:t>
                      </a:r>
                    </a:p>
                  </a:txBody>
                  <a:tcPr marL="9525" marR="9525" marT="9525" marB="0" anchor="b"/>
                </a:tc>
                <a:tc>
                  <a:txBody>
                    <a:bodyPr/>
                    <a:lstStyle/>
                    <a:p>
                      <a:pPr algn="r" fontAlgn="b"/>
                      <a:r>
                        <a:rPr lang="en-US" sz="1600" b="0" i="0" u="none" strike="noStrike">
                          <a:solidFill>
                            <a:srgbClr val="000000"/>
                          </a:solidFill>
                          <a:effectLst/>
                          <a:latin typeface="Calibri"/>
                        </a:rPr>
                        <a:t>0.0330</a:t>
                      </a:r>
                    </a:p>
                  </a:txBody>
                  <a:tcPr marL="9525" marR="9525" marT="9525" marB="0" anchor="b"/>
                </a:tc>
                <a:tc>
                  <a:txBody>
                    <a:bodyPr/>
                    <a:lstStyle/>
                    <a:p>
                      <a:pPr algn="r" fontAlgn="b"/>
                      <a:r>
                        <a:rPr lang="en-US" sz="1600" b="0" i="0" u="none" strike="noStrike">
                          <a:solidFill>
                            <a:srgbClr val="000000"/>
                          </a:solidFill>
                          <a:effectLst/>
                          <a:latin typeface="Calibri"/>
                        </a:rPr>
                        <a:t>86</a:t>
                      </a:r>
                    </a:p>
                  </a:txBody>
                  <a:tcPr marL="9525" marR="9525" marT="9525" marB="0" anchor="b"/>
                </a:tc>
              </a:tr>
              <a:tr h="61595">
                <a:tc>
                  <a:txBody>
                    <a:bodyPr/>
                    <a:lstStyle/>
                    <a:p>
                      <a:pPr algn="l" fontAlgn="b"/>
                      <a:r>
                        <a:rPr lang="en-US" sz="1600" b="0" i="0" u="none" strike="noStrike" dirty="0">
                          <a:solidFill>
                            <a:srgbClr val="000000"/>
                          </a:solidFill>
                          <a:effectLst/>
                          <a:latin typeface="Calibri"/>
                        </a:rPr>
                        <a:t>minimum </a:t>
                      </a:r>
                      <a:r>
                        <a:rPr lang="en-US" sz="1600" b="0" i="0" u="none" strike="noStrike" dirty="0" err="1">
                          <a:solidFill>
                            <a:srgbClr val="000000"/>
                          </a:solidFill>
                          <a:effectLst/>
                          <a:latin typeface="Calibri"/>
                        </a:rPr>
                        <a:t>CovalentRadius</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dirty="0">
                          <a:solidFill>
                            <a:srgbClr val="000000"/>
                          </a:solidFill>
                          <a:effectLst/>
                          <a:latin typeface="Calibri"/>
                        </a:rPr>
                        <a:t>0.0322</a:t>
                      </a:r>
                    </a:p>
                  </a:txBody>
                  <a:tcPr marL="9525" marR="9525" marT="9525" marB="0" anchor="b"/>
                </a:tc>
                <a:tc>
                  <a:txBody>
                    <a:bodyPr/>
                    <a:lstStyle/>
                    <a:p>
                      <a:pPr algn="r" fontAlgn="b"/>
                      <a:r>
                        <a:rPr lang="en-US" sz="1600" b="0" i="0" u="none" strike="noStrike">
                          <a:solidFill>
                            <a:srgbClr val="000000"/>
                          </a:solidFill>
                          <a:effectLst/>
                          <a:latin typeface="Calibri"/>
                        </a:rPr>
                        <a:t>92</a:t>
                      </a:r>
                    </a:p>
                  </a:txBody>
                  <a:tcPr marL="9525" marR="9525" marT="9525" marB="0" anchor="b"/>
                </a:tc>
              </a:tr>
              <a:tr h="36830">
                <a:tc>
                  <a:txBody>
                    <a:bodyPr/>
                    <a:lstStyle/>
                    <a:p>
                      <a:pPr algn="l" fontAlgn="b"/>
                      <a:r>
                        <a:rPr lang="en-US" sz="1600" b="0" i="0" u="none" strike="noStrike" dirty="0">
                          <a:solidFill>
                            <a:srgbClr val="000000"/>
                          </a:solidFill>
                          <a:effectLst/>
                          <a:latin typeface="Calibri"/>
                        </a:rPr>
                        <a:t>mean </a:t>
                      </a:r>
                      <a:r>
                        <a:rPr lang="en-US" sz="1600" b="0" i="0" u="none" strike="noStrike" dirty="0" err="1">
                          <a:solidFill>
                            <a:srgbClr val="000000"/>
                          </a:solidFill>
                          <a:effectLst/>
                          <a:latin typeface="Calibri"/>
                        </a:rPr>
                        <a:t>GSbandgap</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0.0294</a:t>
                      </a:r>
                    </a:p>
                  </a:txBody>
                  <a:tcPr marL="9525" marR="9525" marT="9525" marB="0" anchor="b"/>
                </a:tc>
                <a:tc>
                  <a:txBody>
                    <a:bodyPr/>
                    <a:lstStyle/>
                    <a:p>
                      <a:pPr algn="r" fontAlgn="b"/>
                      <a:r>
                        <a:rPr lang="en-US" sz="1600" b="0" i="0" u="none" strike="noStrike">
                          <a:solidFill>
                            <a:srgbClr val="000000"/>
                          </a:solidFill>
                          <a:effectLst/>
                          <a:latin typeface="Calibri"/>
                        </a:rPr>
                        <a:t>34</a:t>
                      </a:r>
                    </a:p>
                  </a:txBody>
                  <a:tcPr marL="9525" marR="9525" marT="9525" marB="0" anchor="b"/>
                </a:tc>
              </a:tr>
              <a:tr h="0">
                <a:tc>
                  <a:txBody>
                    <a:bodyPr/>
                    <a:lstStyle/>
                    <a:p>
                      <a:pPr algn="l" fontAlgn="b"/>
                      <a:r>
                        <a:rPr lang="en-US" sz="1600" b="0" i="0" u="none" strike="noStrike" dirty="0" err="1">
                          <a:solidFill>
                            <a:srgbClr val="000000"/>
                          </a:solidFill>
                          <a:effectLst/>
                          <a:latin typeface="Calibri"/>
                        </a:rPr>
                        <a:t>avg_dev</a:t>
                      </a:r>
                      <a:r>
                        <a:rPr lang="en-US" sz="1600" b="0" i="0" u="none" strike="noStrike" dirty="0">
                          <a:solidFill>
                            <a:srgbClr val="000000"/>
                          </a:solidFill>
                          <a:effectLst/>
                          <a:latin typeface="Calibri"/>
                        </a:rPr>
                        <a:t> </a:t>
                      </a:r>
                      <a:r>
                        <a:rPr lang="en-US" sz="1600" b="0" i="0" u="none" strike="noStrike" dirty="0" err="1">
                          <a:solidFill>
                            <a:srgbClr val="000000"/>
                          </a:solidFill>
                          <a:effectLst/>
                          <a:latin typeface="Calibri"/>
                        </a:rPr>
                        <a:t>NpValence</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0.0257</a:t>
                      </a:r>
                    </a:p>
                  </a:txBody>
                  <a:tcPr marL="9525" marR="9525" marT="9525" marB="0" anchor="b"/>
                </a:tc>
                <a:tc>
                  <a:txBody>
                    <a:bodyPr/>
                    <a:lstStyle/>
                    <a:p>
                      <a:pPr algn="r" fontAlgn="b"/>
                      <a:r>
                        <a:rPr lang="en-US" sz="1600" b="0" i="0" u="none" strike="noStrike">
                          <a:solidFill>
                            <a:srgbClr val="000000"/>
                          </a:solidFill>
                          <a:effectLst/>
                          <a:latin typeface="Calibri"/>
                        </a:rPr>
                        <a:t>35</a:t>
                      </a:r>
                    </a:p>
                  </a:txBody>
                  <a:tcPr marL="9525" marR="9525" marT="9525" marB="0" anchor="b"/>
                </a:tc>
              </a:tr>
              <a:tr h="63500">
                <a:tc>
                  <a:txBody>
                    <a:bodyPr/>
                    <a:lstStyle/>
                    <a:p>
                      <a:pPr algn="l" fontAlgn="b"/>
                      <a:r>
                        <a:rPr lang="en-US" sz="1600" b="0" i="0" u="none" strike="noStrike" dirty="0" err="1">
                          <a:solidFill>
                            <a:srgbClr val="000000"/>
                          </a:solidFill>
                          <a:effectLst/>
                          <a:latin typeface="Calibri"/>
                        </a:rPr>
                        <a:t>avg_dev</a:t>
                      </a:r>
                      <a:r>
                        <a:rPr lang="en-US" sz="1600" b="0" i="0" u="none" strike="noStrike" dirty="0">
                          <a:solidFill>
                            <a:srgbClr val="000000"/>
                          </a:solidFill>
                          <a:effectLst/>
                          <a:latin typeface="Calibri"/>
                        </a:rPr>
                        <a:t> </a:t>
                      </a:r>
                      <a:r>
                        <a:rPr lang="en-US" sz="1600" b="0" i="0" u="none" strike="noStrike" dirty="0" err="1">
                          <a:solidFill>
                            <a:srgbClr val="000000"/>
                          </a:solidFill>
                          <a:effectLst/>
                          <a:latin typeface="Calibri"/>
                        </a:rPr>
                        <a:t>GSbandgap</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0.0251</a:t>
                      </a:r>
                    </a:p>
                  </a:txBody>
                  <a:tcPr marL="9525" marR="9525" marT="9525" marB="0" anchor="b"/>
                </a:tc>
                <a:tc>
                  <a:txBody>
                    <a:bodyPr/>
                    <a:lstStyle/>
                    <a:p>
                      <a:pPr algn="r" fontAlgn="b"/>
                      <a:r>
                        <a:rPr lang="en-US" sz="1600" b="0" i="0" u="none" strike="noStrike">
                          <a:solidFill>
                            <a:srgbClr val="000000"/>
                          </a:solidFill>
                          <a:effectLst/>
                          <a:latin typeface="Calibri"/>
                        </a:rPr>
                        <a:t>23</a:t>
                      </a:r>
                    </a:p>
                  </a:txBody>
                  <a:tcPr marL="9525" marR="9525" marT="9525" marB="0" anchor="b"/>
                </a:tc>
              </a:tr>
              <a:tr h="38735">
                <a:tc>
                  <a:txBody>
                    <a:bodyPr/>
                    <a:lstStyle/>
                    <a:p>
                      <a:pPr algn="l" fontAlgn="b"/>
                      <a:r>
                        <a:rPr lang="en-US" sz="1600" b="0" i="0" u="none" strike="noStrike" dirty="0">
                          <a:solidFill>
                            <a:srgbClr val="000000"/>
                          </a:solidFill>
                          <a:effectLst/>
                          <a:latin typeface="Calibri"/>
                        </a:rPr>
                        <a:t>mode </a:t>
                      </a:r>
                      <a:r>
                        <a:rPr lang="en-US" sz="1600" b="0" i="0" u="none" strike="noStrike" dirty="0" err="1">
                          <a:solidFill>
                            <a:srgbClr val="000000"/>
                          </a:solidFill>
                          <a:effectLst/>
                          <a:latin typeface="Calibri"/>
                        </a:rPr>
                        <a:t>NValence</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0.0233</a:t>
                      </a:r>
                    </a:p>
                  </a:txBody>
                  <a:tcPr marL="9525" marR="9525" marT="9525" marB="0" anchor="b"/>
                </a:tc>
                <a:tc>
                  <a:txBody>
                    <a:bodyPr/>
                    <a:lstStyle/>
                    <a:p>
                      <a:pPr algn="r" fontAlgn="b"/>
                      <a:r>
                        <a:rPr lang="en-US" sz="1600" b="0" i="0" u="none" strike="noStrike">
                          <a:solidFill>
                            <a:srgbClr val="000000"/>
                          </a:solidFill>
                          <a:effectLst/>
                          <a:latin typeface="Calibri"/>
                        </a:rPr>
                        <a:t>5</a:t>
                      </a:r>
                    </a:p>
                  </a:txBody>
                  <a:tcPr marL="9525" marR="9525" marT="9525" marB="0" anchor="b"/>
                </a:tc>
              </a:tr>
              <a:tr h="166370">
                <a:tc>
                  <a:txBody>
                    <a:bodyPr/>
                    <a:lstStyle/>
                    <a:p>
                      <a:pPr algn="l" fontAlgn="b"/>
                      <a:r>
                        <a:rPr lang="en-US" sz="1600" b="0" i="0" u="none" strike="noStrike" dirty="0">
                          <a:solidFill>
                            <a:srgbClr val="000000"/>
                          </a:solidFill>
                          <a:effectLst/>
                          <a:latin typeface="Calibri"/>
                        </a:rPr>
                        <a:t>minimum </a:t>
                      </a:r>
                      <a:r>
                        <a:rPr lang="en-US" sz="1600" b="0" i="0" u="none" strike="noStrike" dirty="0" err="1">
                          <a:solidFill>
                            <a:srgbClr val="000000"/>
                          </a:solidFill>
                          <a:effectLst/>
                          <a:latin typeface="Calibri"/>
                        </a:rPr>
                        <a:t>GSvolume_pa</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0.0218</a:t>
                      </a:r>
                    </a:p>
                  </a:txBody>
                  <a:tcPr marL="9525" marR="9525" marT="9525" marB="0" anchor="b"/>
                </a:tc>
                <a:tc>
                  <a:txBody>
                    <a:bodyPr/>
                    <a:lstStyle/>
                    <a:p>
                      <a:pPr algn="r" fontAlgn="b"/>
                      <a:r>
                        <a:rPr lang="en-US" sz="1600" b="0" i="0" u="none" strike="noStrike">
                          <a:solidFill>
                            <a:srgbClr val="000000"/>
                          </a:solidFill>
                          <a:effectLst/>
                          <a:latin typeface="Calibri"/>
                        </a:rPr>
                        <a:t>93</a:t>
                      </a:r>
                    </a:p>
                  </a:txBody>
                  <a:tcPr marL="9525" marR="9525" marT="9525" marB="0" anchor="b"/>
                </a:tc>
              </a:tr>
              <a:tr h="0">
                <a:tc>
                  <a:txBody>
                    <a:bodyPr/>
                    <a:lstStyle/>
                    <a:p>
                      <a:pPr algn="l" fontAlgn="b"/>
                      <a:r>
                        <a:rPr lang="en-US" sz="1600" b="0" i="0" u="none" strike="noStrike" dirty="0">
                          <a:solidFill>
                            <a:srgbClr val="000000"/>
                          </a:solidFill>
                          <a:effectLst/>
                          <a:latin typeface="Calibri"/>
                        </a:rPr>
                        <a:t>mean </a:t>
                      </a:r>
                      <a:r>
                        <a:rPr lang="en-US" sz="1600" b="0" i="0" u="none" strike="noStrike" dirty="0" err="1">
                          <a:solidFill>
                            <a:srgbClr val="000000"/>
                          </a:solidFill>
                          <a:effectLst/>
                          <a:latin typeface="Calibri"/>
                        </a:rPr>
                        <a:t>GSmagmom</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0.0195</a:t>
                      </a:r>
                    </a:p>
                  </a:txBody>
                  <a:tcPr marL="9525" marR="9525" marT="9525" marB="0" anchor="b"/>
                </a:tc>
                <a:tc>
                  <a:txBody>
                    <a:bodyPr/>
                    <a:lstStyle/>
                    <a:p>
                      <a:pPr algn="r" fontAlgn="b"/>
                      <a:r>
                        <a:rPr lang="en-US" sz="1600" b="0" i="0" u="none" strike="noStrike">
                          <a:solidFill>
                            <a:srgbClr val="000000"/>
                          </a:solidFill>
                          <a:effectLst/>
                          <a:latin typeface="Calibri"/>
                        </a:rPr>
                        <a:t>91</a:t>
                      </a:r>
                    </a:p>
                  </a:txBody>
                  <a:tcPr marL="9525" marR="9525" marT="9525" marB="0" anchor="b"/>
                </a:tc>
              </a:tr>
              <a:tr h="40640">
                <a:tc>
                  <a:txBody>
                    <a:bodyPr/>
                    <a:lstStyle/>
                    <a:p>
                      <a:pPr algn="l" fontAlgn="b"/>
                      <a:r>
                        <a:rPr lang="en-US" sz="1600" b="0" i="0" u="none" strike="noStrike" dirty="0">
                          <a:solidFill>
                            <a:srgbClr val="000000"/>
                          </a:solidFill>
                          <a:effectLst/>
                          <a:latin typeface="Calibri"/>
                        </a:rPr>
                        <a:t>mean </a:t>
                      </a:r>
                      <a:r>
                        <a:rPr lang="en-US" sz="1600" b="0" i="0" u="none" strike="noStrike" dirty="0" err="1">
                          <a:solidFill>
                            <a:srgbClr val="000000"/>
                          </a:solidFill>
                          <a:effectLst/>
                          <a:latin typeface="Calibri"/>
                        </a:rPr>
                        <a:t>GSvolume_pa</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dirty="0">
                          <a:solidFill>
                            <a:srgbClr val="000000"/>
                          </a:solidFill>
                          <a:effectLst/>
                          <a:latin typeface="Calibri"/>
                        </a:rPr>
                        <a:t>0.0191</a:t>
                      </a:r>
                    </a:p>
                  </a:txBody>
                  <a:tcPr marL="9525" marR="9525" marT="9525" marB="0" anchor="b"/>
                </a:tc>
                <a:tc>
                  <a:txBody>
                    <a:bodyPr/>
                    <a:lstStyle/>
                    <a:p>
                      <a:pPr algn="r" fontAlgn="b"/>
                      <a:r>
                        <a:rPr lang="en-US" sz="1600" b="0" i="0" u="none" strike="noStrike" dirty="0">
                          <a:solidFill>
                            <a:srgbClr val="000000"/>
                          </a:solidFill>
                          <a:effectLst/>
                          <a:latin typeface="Calibri"/>
                        </a:rPr>
                        <a:t>57</a:t>
                      </a:r>
                    </a:p>
                  </a:txBody>
                  <a:tcPr marL="9525" marR="9525" marT="9525" marB="0" anchor="b"/>
                </a:tc>
              </a:tr>
            </a:tbl>
          </a:graphicData>
        </a:graphic>
      </p:graphicFrame>
    </p:spTree>
    <p:extLst>
      <p:ext uri="{BB962C8B-B14F-4D97-AF65-F5344CB8AC3E}">
        <p14:creationId xmlns:p14="http://schemas.microsoft.com/office/powerpoint/2010/main" val="245201505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CHECK" val="0"/>
  <p:tag name="ARTICULATE_PROJECT_OPEN" val="0"/>
</p:tagLst>
</file>

<file path=ppt/theme/theme1.xml><?xml version="1.0" encoding="utf-8"?>
<a:theme xmlns:a="http://schemas.openxmlformats.org/drawingml/2006/main" name="Blank">
  <a:themeElements>
    <a:clrScheme name="SLAC_RevisedPalette_2012">
      <a:dk1>
        <a:srgbClr val="000000"/>
      </a:dk1>
      <a:lt1>
        <a:sysClr val="window" lastClr="FFFFFF"/>
      </a:lt1>
      <a:dk2>
        <a:srgbClr val="E17000"/>
      </a:dk2>
      <a:lt2>
        <a:srgbClr val="A4001D"/>
      </a:lt2>
      <a:accent1>
        <a:srgbClr val="A4001D"/>
      </a:accent1>
      <a:accent2>
        <a:srgbClr val="E17000"/>
      </a:accent2>
      <a:accent3>
        <a:srgbClr val="4D4F53"/>
      </a:accent3>
      <a:accent4>
        <a:srgbClr val="545455"/>
      </a:accent4>
      <a:accent5>
        <a:srgbClr val="0099CC"/>
      </a:accent5>
      <a:accent6>
        <a:srgbClr val="69BE28"/>
      </a:accent6>
      <a:hlink>
        <a:srgbClr val="A4001D"/>
      </a:hlink>
      <a:folHlink>
        <a:srgbClr val="A4001D"/>
      </a:folHlink>
    </a:clrScheme>
    <a:fontScheme name="TH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reasOfScience xmlns="be4c3ea6-cad5-4867-91d9-7216788d6e80"/>
    <ContentCategory1 xmlns="be4c3ea6-cad5-4867-91d9-7216788d6e80">Talks</ContentCategory1>
    <PublishingExpirationDate xmlns="http://schemas.microsoft.com/sharepoint/v3" xsi:nil="true"/>
    <Instruments xmlns="be4c3ea6-cad5-4867-91d9-7216788d6e80">
      <Value>7</Value>
    </Instruments>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309C022A5BACE4D8A86646BFE6F373A" ma:contentTypeVersion="6" ma:contentTypeDescription="Create a new document." ma:contentTypeScope="" ma:versionID="fa09eca8e9885d653412965b564ef40e">
  <xsd:schema xmlns:xsd="http://www.w3.org/2001/XMLSchema" xmlns:xs="http://www.w3.org/2001/XMLSchema" xmlns:p="http://schemas.microsoft.com/office/2006/metadata/properties" xmlns:ns1="http://schemas.microsoft.com/sharepoint/v3" xmlns:ns2="be4c3ea6-cad5-4867-91d9-7216788d6e80" targetNamespace="http://schemas.microsoft.com/office/2006/metadata/properties" ma:root="true" ma:fieldsID="5e650a32204f281424193f6b0635a9f5" ns1:_="" ns2:_="">
    <xsd:import namespace="http://schemas.microsoft.com/sharepoint/v3"/>
    <xsd:import namespace="be4c3ea6-cad5-4867-91d9-7216788d6e80"/>
    <xsd:element name="properties">
      <xsd:complexType>
        <xsd:sequence>
          <xsd:element name="documentManagement">
            <xsd:complexType>
              <xsd:all>
                <xsd:element ref="ns1:PublishingStartDate" minOccurs="0"/>
                <xsd:element ref="ns1:PublishingExpirationDate" minOccurs="0"/>
                <xsd:element ref="ns2:AreasOfScience" minOccurs="0"/>
                <xsd:element ref="ns2:Instruments" minOccurs="0"/>
                <xsd:element ref="ns2:ContentCategory1"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e4c3ea6-cad5-4867-91d9-7216788d6e80" elementFormDefault="qualified">
    <xsd:import namespace="http://schemas.microsoft.com/office/2006/documentManagement/types"/>
    <xsd:import namespace="http://schemas.microsoft.com/office/infopath/2007/PartnerControls"/>
    <xsd:element name="AreasOfScience" ma:index="10" nillable="true" ma:displayName="AreasOfScience" ma:list="{e1f02b6c-c9b2-4349-9939-471bf3a1aa7d}" ma:internalName="AreasOfScience" ma:showField="Title" ma:web="be4c3ea6-cad5-4867-91d9-7216788d6e80">
      <xsd:complexType>
        <xsd:complexContent>
          <xsd:extension base="dms:MultiChoiceLookup">
            <xsd:sequence>
              <xsd:element name="Value" type="dms:Lookup" maxOccurs="unbounded" minOccurs="0" nillable="true"/>
            </xsd:sequence>
          </xsd:extension>
        </xsd:complexContent>
      </xsd:complexType>
    </xsd:element>
    <xsd:element name="Instruments" ma:index="11" nillable="true" ma:displayName="Instruments" ma:list="{b890da74-bd63-4911-b17a-af6e8f3c956b}" ma:internalName="Instruments" ma:showField="Title" ma:web="be4c3ea6-cad5-4867-91d9-7216788d6e80" ma:requiredMultiChoice="true">
      <xsd:complexType>
        <xsd:complexContent>
          <xsd:extension base="dms:MultiChoiceLookup">
            <xsd:sequence>
              <xsd:element name="Value" type="dms:Lookup" maxOccurs="unbounded" minOccurs="0" nillable="true"/>
            </xsd:sequence>
          </xsd:extension>
        </xsd:complexContent>
      </xsd:complexType>
    </xsd:element>
    <xsd:element name="ContentCategory1" ma:index="12" nillable="true" ma:displayName="ContentCategory" ma:format="Dropdown" ma:internalName="ContentCategory1">
      <xsd:simpleType>
        <xsd:restriction base="dms:Choice">
          <xsd:enumeration value="Articles"/>
          <xsd:enumeration value="Design Documents"/>
          <xsd:enumeration value="Posters"/>
          <xsd:enumeration value="Talks"/>
          <xsd:enumeration value="XFEL Facilities"/>
          <xsd:enumeration value="X-Ray Interes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5DC465C-0AFA-4B02-8D00-CB14DF55DD98}">
  <ds:schemaRefs>
    <ds:schemaRef ds:uri="http://purl.org/dc/terms/"/>
    <ds:schemaRef ds:uri="http://schemas.microsoft.com/sharepoint/v3"/>
    <ds:schemaRef ds:uri="http://schemas.microsoft.com/office/2006/documentManagement/types"/>
    <ds:schemaRef ds:uri="http://purl.org/dc/dcmitype/"/>
    <ds:schemaRef ds:uri="http://schemas.openxmlformats.org/package/2006/metadata/core-properties"/>
    <ds:schemaRef ds:uri="http://schemas.microsoft.com/office/infopath/2007/PartnerControls"/>
    <ds:schemaRef ds:uri="http://purl.org/dc/elements/1.1/"/>
    <ds:schemaRef ds:uri="be4c3ea6-cad5-4867-91d9-7216788d6e80"/>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320C2239-B20E-4DE6-814B-AECCA40A80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e4c3ea6-cad5-4867-91d9-7216788d6e8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D38D205-A273-4ABA-A83A-77DB3B1F88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SLAC_PPT_052412</Template>
  <TotalTime>0</TotalTime>
  <Words>482</Words>
  <Application>Microsoft Office PowerPoint</Application>
  <PresentationFormat>On-screen Show (4:3)</PresentationFormat>
  <Paragraphs>179</Paragraphs>
  <Slides>11</Slides>
  <Notes>6</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Blank</vt:lpstr>
      <vt:lpstr>Mechanical Property Machine Learning Models</vt:lpstr>
      <vt:lpstr>Density Story: Failure</vt:lpstr>
      <vt:lpstr>Initial models, density</vt:lpstr>
      <vt:lpstr>Initial models, density: Vegard’s law</vt:lpstr>
      <vt:lpstr>Outlier Data points</vt:lpstr>
      <vt:lpstr>Training Default Model without problem composition</vt:lpstr>
      <vt:lpstr>Can we learn where Vegard’s law is lacking?</vt:lpstr>
      <vt:lpstr>Looking at improvement on Vegard’s Law Predictions</vt:lpstr>
      <vt:lpstr>Full Model vs Difference Model</vt:lpstr>
      <vt:lpstr>Vegards Model vs Difference Model</vt:lpstr>
      <vt:lpstr>Feature Importances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SLAC Presentation Template - White</dc:title>
  <dc:creator/>
  <cp:lastModifiedBy/>
  <cp:revision>1</cp:revision>
  <dcterms:created xsi:type="dcterms:W3CDTF">2012-06-11T23:50:00Z</dcterms:created>
  <dcterms:modified xsi:type="dcterms:W3CDTF">2018-12-14T22:15:17Z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0x0101003309C022A5BACE4D8A86646BFE6F373A</vt:lpwstr>
  </property>
</Properties>
</file>