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69" r:id="rId5"/>
    <p:sldId id="264" r:id="rId6"/>
    <p:sldId id="271" r:id="rId7"/>
    <p:sldId id="270" r:id="rId8"/>
    <p:sldId id="272" r:id="rId9"/>
    <p:sldId id="273" r:id="rId10"/>
    <p:sldId id="274" r:id="rId11"/>
    <p:sldId id="275" r:id="rId12"/>
    <p:sldId id="276" r:id="rId13"/>
    <p:sldId id="285" r:id="rId14"/>
    <p:sldId id="277" r:id="rId15"/>
    <p:sldId id="278" r:id="rId16"/>
    <p:sldId id="281" r:id="rId17"/>
    <p:sldId id="282" r:id="rId18"/>
    <p:sldId id="283" r:id="rId19"/>
    <p:sldId id="288" r:id="rId20"/>
    <p:sldId id="284" r:id="rId21"/>
    <p:sldId id="287" r:id="rId22"/>
    <p:sldId id="286" r:id="rId23"/>
    <p:sldId id="289" r:id="rId24"/>
    <p:sldId id="291" r:id="rId25"/>
    <p:sldId id="290" r:id="rId26"/>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a:srgbClr val="FFFFFF"/>
    <a:srgbClr val="C75B12"/>
    <a:srgbClr val="E17000"/>
    <a:srgbClr val="5B8F22"/>
    <a:srgbClr val="D2C295"/>
    <a:srgbClr val="A79E70"/>
    <a:srgbClr val="4D4F53"/>
    <a:srgbClr val="0099CC"/>
    <a:srgbClr val="69B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509" autoAdjust="0"/>
  </p:normalViewPr>
  <p:slideViewPr>
    <p:cSldViewPr snapToObjects="1" showGuides="1">
      <p:cViewPr>
        <p:scale>
          <a:sx n="70" d="100"/>
          <a:sy n="70" d="100"/>
        </p:scale>
        <p:origin x="-1290" y="72"/>
      </p:cViewPr>
      <p:guideLst>
        <p:guide orient="horz" pos="326"/>
        <p:guide orient="horz" pos="1294"/>
        <p:guide orient="horz" pos="3745"/>
        <p:guide orient="horz" pos="3980"/>
        <p:guide orient="horz" pos="1052"/>
        <p:guide orient="horz" pos="1741"/>
        <p:guide orient="horz" pos="4183"/>
        <p:guide orient="horz" pos="566"/>
        <p:guide orient="horz" pos="2808"/>
        <p:guide pos="2880"/>
        <p:guide pos="363"/>
        <p:guide pos="5396"/>
        <p:guide pos="282"/>
        <p:guide pos="3784"/>
        <p:guide pos="3736"/>
        <p:guide pos="2179"/>
        <p:guide pos="5464"/>
        <p:guide pos="3867"/>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BF33E-D9A7-42CC-B598-9AD8356CBB5A}" type="datetimeFigureOut">
              <a:rPr lang="en-US" smtClean="0"/>
              <a:pPr/>
              <a:t>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EAAB5D-0CC4-45A8-B4B6-0B8B738A4E3F}" type="slidenum">
              <a:rPr lang="en-US" smtClean="0"/>
              <a:pPr/>
              <a:t>‹#›</a:t>
            </a:fld>
            <a:endParaRPr lang="en-US"/>
          </a:p>
        </p:txBody>
      </p:sp>
    </p:spTree>
    <p:extLst>
      <p:ext uri="{BB962C8B-B14F-4D97-AF65-F5344CB8AC3E}">
        <p14:creationId xmlns:p14="http://schemas.microsoft.com/office/powerpoint/2010/main" val="1496941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257982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performed 5 times,</a:t>
            </a:r>
            <a:r>
              <a:rPr lang="en-US" baseline="0" dirty="0" smtClean="0"/>
              <a:t> top 5 from each instance collected.</a:t>
            </a:r>
          </a:p>
          <a:p>
            <a:r>
              <a:rPr lang="en-US" baseline="0" dirty="0" smtClean="0"/>
              <a:t>Duplicate features (across separate training instances) have their </a:t>
            </a:r>
            <a:r>
              <a:rPr lang="en-US" baseline="0" dirty="0" err="1" smtClean="0"/>
              <a:t>importances</a:t>
            </a:r>
            <a:r>
              <a:rPr lang="en-US" baseline="0" dirty="0" smtClean="0"/>
              <a:t> summed to give a sort of averaged importance </a:t>
            </a:r>
          </a:p>
          <a:p>
            <a:endParaRPr lang="en-US" baseline="0" dirty="0" smtClean="0"/>
          </a:p>
          <a:p>
            <a:r>
              <a:rPr lang="en-US" baseline="0" dirty="0" smtClean="0"/>
              <a:t>Only </a:t>
            </a:r>
            <a:r>
              <a:rPr lang="en-US" baseline="0" smtClean="0"/>
              <a:t>melting Temperature in common</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dirty="0"/>
          </a:p>
        </p:txBody>
      </p:sp>
    </p:spTree>
    <p:extLst>
      <p:ext uri="{BB962C8B-B14F-4D97-AF65-F5344CB8AC3E}">
        <p14:creationId xmlns:p14="http://schemas.microsoft.com/office/powerpoint/2010/main" val="108896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t>
            </a:r>
            <a:r>
              <a:rPr lang="en-US" baseline="0" dirty="0" smtClean="0"/>
              <a:t> on </a:t>
            </a:r>
            <a:r>
              <a:rPr lang="en-US" baseline="0" dirty="0" err="1" smtClean="0"/>
              <a:t>Vegards</a:t>
            </a:r>
            <a:r>
              <a:rPr lang="en-US" baseline="0" dirty="0" smtClean="0"/>
              <a:t> data exactly</a:t>
            </a:r>
          </a:p>
          <a:p>
            <a:r>
              <a:rPr lang="en-US" baseline="0" dirty="0" smtClean="0"/>
              <a:t>Look up feats</a:t>
            </a:r>
          </a:p>
          <a:p>
            <a:r>
              <a:rPr lang="en-US" baseline="0" dirty="0" smtClean="0"/>
              <a:t>Look at next few feats</a:t>
            </a:r>
          </a:p>
          <a:p>
            <a:r>
              <a:rPr lang="en-US" baseline="0" dirty="0" err="1" smtClean="0"/>
              <a:t>Youngs</a:t>
            </a:r>
            <a:r>
              <a:rPr lang="en-US" baseline="0" dirty="0" smtClean="0"/>
              <a:t> mod</a:t>
            </a:r>
          </a:p>
          <a:p>
            <a:endParaRPr lang="en-US" baseline="0" dirty="0" smtClean="0"/>
          </a:p>
          <a:p>
            <a:r>
              <a:rPr lang="en-US" baseline="0" dirty="0" smtClean="0"/>
              <a:t>MP API To check and see other comps, see how model compares to DFT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dirty="0"/>
          </a:p>
        </p:txBody>
      </p:sp>
    </p:spTree>
    <p:extLst>
      <p:ext uri="{BB962C8B-B14F-4D97-AF65-F5344CB8AC3E}">
        <p14:creationId xmlns:p14="http://schemas.microsoft.com/office/powerpoint/2010/main" val="252330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V+diff</a:t>
            </a:r>
            <a:r>
              <a:rPr lang="en-US" baseline="0" dirty="0" smtClean="0"/>
              <a:t> &gt; full RF model &gt; </a:t>
            </a:r>
            <a:r>
              <a:rPr lang="en-US" baseline="0" dirty="0" err="1" smtClean="0"/>
              <a:t>Vegards</a:t>
            </a:r>
            <a:r>
              <a:rPr lang="en-US" baseline="0" dirty="0" smtClean="0"/>
              <a:t> law.  </a:t>
            </a:r>
          </a:p>
          <a:p>
            <a:r>
              <a:rPr lang="en-US" baseline="0" dirty="0" smtClean="0"/>
              <a:t>Why doesn’t RF model do as well?  It has all the same features…</a:t>
            </a:r>
          </a:p>
          <a:p>
            <a:r>
              <a:rPr lang="en-US" baseline="0" dirty="0" smtClean="0"/>
              <a:t>What do we learn from physics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dirty="0"/>
          </a:p>
        </p:txBody>
      </p:sp>
    </p:spTree>
    <p:extLst>
      <p:ext uri="{BB962C8B-B14F-4D97-AF65-F5344CB8AC3E}">
        <p14:creationId xmlns:p14="http://schemas.microsoft.com/office/powerpoint/2010/main" val="1316177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data is more monotonic, though not</a:t>
            </a:r>
            <a:r>
              <a:rPr lang="en-US" baseline="0" dirty="0" smtClean="0"/>
              <a:t> losing as much information as we might have initially expected.  </a:t>
            </a:r>
          </a:p>
          <a:p>
            <a:r>
              <a:rPr lang="en-US" baseline="0" dirty="0" smtClean="0"/>
              <a:t>For density it looks like we need far more than 12 features to capture say, 0.8 importance, and mean r2 performance tracks this (not getting close to 0.97 as we had before)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dirty="0"/>
          </a:p>
        </p:txBody>
      </p:sp>
    </p:spTree>
    <p:extLst>
      <p:ext uri="{BB962C8B-B14F-4D97-AF65-F5344CB8AC3E}">
        <p14:creationId xmlns:p14="http://schemas.microsoft.com/office/powerpoint/2010/main" val="423324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8434" y="6196867"/>
            <a:ext cx="2275566" cy="66113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40195"/>
            <a:ext cx="1973584" cy="717805"/>
          </a:xfrm>
          <a:prstGeom prst="rect">
            <a:avLst/>
          </a:prstGeom>
        </p:spPr>
      </p:pic>
      <p:sp>
        <p:nvSpPr>
          <p:cNvPr id="2" name="Title 1"/>
          <p:cNvSpPr>
            <a:spLocks noGrp="1"/>
          </p:cNvSpPr>
          <p:nvPr>
            <p:ph type="ctrTitle"/>
          </p:nvPr>
        </p:nvSpPr>
        <p:spPr>
          <a:xfrm>
            <a:off x="557213" y="536575"/>
            <a:ext cx="8008937" cy="2246313"/>
          </a:xfrm>
        </p:spPr>
        <p:txBody>
          <a:bodyPr anchor="b" anchorCtr="0">
            <a:noAutofit/>
          </a:bodyPr>
          <a:lstStyle>
            <a:lvl1pPr>
              <a:defRPr sz="4300" b="1">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7213" y="3646170"/>
            <a:ext cx="7989887" cy="2187702"/>
          </a:xfrm>
        </p:spPr>
        <p:txBody>
          <a:bodyPr>
            <a:noAutofit/>
          </a:bodyPr>
          <a:lstStyle>
            <a:lvl1pPr marL="0" indent="0" algn="l">
              <a:lnSpc>
                <a:spcPct val="110000"/>
              </a:lnSpc>
              <a:buNone/>
              <a:defRPr sz="16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smtClean="0"/>
          </a:p>
        </p:txBody>
      </p:sp>
      <p:sp>
        <p:nvSpPr>
          <p:cNvPr id="15" name="Text Placeholder 14"/>
          <p:cNvSpPr>
            <a:spLocks noGrp="1"/>
          </p:cNvSpPr>
          <p:nvPr>
            <p:ph type="body" sz="quarter" idx="11" hasCustomPrompt="1"/>
          </p:nvPr>
        </p:nvSpPr>
        <p:spPr>
          <a:xfrm>
            <a:off x="557213" y="2755011"/>
            <a:ext cx="8008937" cy="635889"/>
          </a:xfrm>
        </p:spPr>
        <p:txBody>
          <a:bodyPr>
            <a:noAutofit/>
          </a:bodyPr>
          <a:lstStyle>
            <a:lvl1pPr>
              <a:lnSpc>
                <a:spcPct val="100000"/>
              </a:lnSpc>
              <a:defRPr sz="4200" b="0">
                <a:solidFill>
                  <a:schemeClr val="tx1"/>
                </a:solidFill>
                <a:latin typeface="Arial" pitchFamily="34" charset="0"/>
                <a:cs typeface="Arial" pitchFamily="34" charset="0"/>
              </a:defRPr>
            </a:lvl1pPr>
          </a:lstStyle>
          <a:p>
            <a:pPr lvl="0"/>
            <a:r>
              <a:rPr lang="en-CA" dirty="0" smtClean="0"/>
              <a:t>Click to edit Master subtitle style</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3500"/>
            <a:ext cx="9158400" cy="6868800"/>
          </a:xfrm>
          <a:prstGeom prst="rect">
            <a:avLst/>
          </a:prstGeom>
        </p:spPr>
      </p:pic>
    </p:spTree>
    <p:extLst>
      <p:ext uri="{BB962C8B-B14F-4D97-AF65-F5344CB8AC3E}">
        <p14:creationId xmlns:p14="http://schemas.microsoft.com/office/powerpoint/2010/main" val="10987518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8108950" cy="5065522"/>
          </a:xfrm>
        </p:spPr>
        <p:txBody>
          <a:bodyPr/>
          <a:lstStyle>
            <a:lvl1pPr>
              <a:buClr>
                <a:srgbClr val="981E32"/>
              </a:buClr>
              <a:defRPr/>
            </a:lvl1pPr>
            <a:lvl2pPr>
              <a:buClr>
                <a:srgbClr val="981E32"/>
              </a:buClr>
              <a:buSzPct val="120000"/>
              <a:defRPr/>
            </a:lvl2pPr>
            <a:lvl3pPr>
              <a:buClr>
                <a:srgbClr val="981E32"/>
              </a:buClr>
              <a:buSzPct val="120000"/>
              <a:defRPr b="0"/>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1" name="Content Placeholder 15"/>
          <p:cNvSpPr>
            <a:spLocks noGrp="1"/>
          </p:cNvSpPr>
          <p:nvPr>
            <p:ph sz="quarter" idx="15"/>
          </p:nvPr>
        </p:nvSpPr>
        <p:spPr>
          <a:xfrm>
            <a:off x="4648200" y="1252729"/>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line headlin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5" name="Picture Placeholder 4"/>
          <p:cNvSpPr>
            <a:spLocks noGrp="1"/>
          </p:cNvSpPr>
          <p:nvPr>
            <p:ph type="pic" sz="quarter" idx="15"/>
          </p:nvPr>
        </p:nvSpPr>
        <p:spPr>
          <a:xfrm>
            <a:off x="3646488" y="1252728"/>
            <a:ext cx="2442340" cy="2481072"/>
          </a:xfrm>
        </p:spPr>
        <p:txBody>
          <a:bodyPr/>
          <a:lstStyle/>
          <a:p>
            <a:r>
              <a:rPr lang="en-US" dirty="0" smtClean="0"/>
              <a:t>Click icon to add picture</a:t>
            </a:r>
            <a:endParaRPr lang="en-CA" dirty="0"/>
          </a:p>
        </p:txBody>
      </p:sp>
      <p:sp>
        <p:nvSpPr>
          <p:cNvPr id="11" name="Picture Placeholder 4"/>
          <p:cNvSpPr>
            <a:spLocks noGrp="1"/>
          </p:cNvSpPr>
          <p:nvPr>
            <p:ph type="pic" sz="quarter" idx="16"/>
          </p:nvPr>
        </p:nvSpPr>
        <p:spPr>
          <a:xfrm>
            <a:off x="3646488" y="3886200"/>
            <a:ext cx="2442340" cy="2432050"/>
          </a:xfrm>
        </p:spPr>
        <p:txBody>
          <a:bodyPr/>
          <a:lstStyle/>
          <a:p>
            <a:r>
              <a:rPr lang="en-US" dirty="0" smtClean="0"/>
              <a:t>Click icon to add picture</a:t>
            </a:r>
            <a:endParaRPr lang="en-CA" dirty="0"/>
          </a:p>
        </p:txBody>
      </p:sp>
      <p:sp>
        <p:nvSpPr>
          <p:cNvPr id="13" name="Picture Placeholder 4"/>
          <p:cNvSpPr>
            <a:spLocks noGrp="1"/>
          </p:cNvSpPr>
          <p:nvPr>
            <p:ph type="pic" sz="quarter" idx="17"/>
          </p:nvPr>
        </p:nvSpPr>
        <p:spPr>
          <a:xfrm>
            <a:off x="6242954" y="1243584"/>
            <a:ext cx="2442340" cy="5065522"/>
          </a:xfrm>
        </p:spPr>
        <p:txBody>
          <a:bodyPr/>
          <a:lstStyle/>
          <a:p>
            <a:r>
              <a:rPr lang="en-US" dirty="0" smtClean="0"/>
              <a:t>Click icon to add picture</a:t>
            </a:r>
            <a:endParaRPr lang="en-CA" dirty="0"/>
          </a:p>
        </p:txBody>
      </p:sp>
      <p:sp>
        <p:nvSpPr>
          <p:cNvPr id="3" name="Content Placeholder 2"/>
          <p:cNvSpPr>
            <a:spLocks noGrp="1"/>
          </p:cNvSpPr>
          <p:nvPr>
            <p:ph sz="quarter" idx="18"/>
          </p:nvPr>
        </p:nvSpPr>
        <p:spPr>
          <a:xfrm>
            <a:off x="457200" y="1243584"/>
            <a:ext cx="3013075"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2669646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Chart on righ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3" name="Chart Placeholder 2"/>
          <p:cNvSpPr>
            <a:spLocks noGrp="1"/>
          </p:cNvSpPr>
          <p:nvPr>
            <p:ph type="chart" sz="quarter" idx="15"/>
          </p:nvPr>
        </p:nvSpPr>
        <p:spPr>
          <a:xfrm>
            <a:off x="6007100" y="1243584"/>
            <a:ext cx="2667000" cy="5065522"/>
          </a:xfrm>
        </p:spPr>
        <p:txBody>
          <a:bodyPr/>
          <a:lstStyle/>
          <a:p>
            <a:r>
              <a:rPr lang="en-US" smtClean="0"/>
              <a:t>Click icon to add chart</a:t>
            </a:r>
            <a:endParaRPr lang="en-CA" dirty="0"/>
          </a:p>
        </p:txBody>
      </p:sp>
      <p:sp>
        <p:nvSpPr>
          <p:cNvPr id="5" name="Content Placeholder 4"/>
          <p:cNvSpPr>
            <a:spLocks noGrp="1"/>
          </p:cNvSpPr>
          <p:nvPr>
            <p:ph sz="quarter" idx="16"/>
          </p:nvPr>
        </p:nvSpPr>
        <p:spPr>
          <a:xfrm>
            <a:off x="457200" y="1243584"/>
            <a:ext cx="5484812"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5954724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p:spPr>
        <p:txBody>
          <a:bodyPr lIns="432000"/>
          <a:lstStyle>
            <a:lvl1pPr>
              <a:defRPr b="1" baseline="0">
                <a:solidFill>
                  <a:srgbClr val="FF0000"/>
                </a:solidFill>
              </a:defRPr>
            </a:lvl1pPr>
          </a:lstStyle>
          <a:p>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***INSTRUCTIONS ON HOW TO APPLY IMAGE MASKING TO SLIDE LAYOUT***</a:t>
            </a:r>
            <a:br>
              <a:rPr lang="en-CA" dirty="0" smtClean="0"/>
            </a:br>
            <a:r>
              <a:rPr lang="en-CA" dirty="0" smtClean="0"/>
              <a:t>STEP 1: Click icon to insert image</a:t>
            </a:r>
            <a:br>
              <a:rPr lang="en-CA" dirty="0" smtClean="0"/>
            </a:br>
            <a:r>
              <a:rPr lang="en-CA" dirty="0" smtClean="0"/>
              <a:t>STEP 2: Once image is inserted, right-click image, and choose ‘Send to Back’</a:t>
            </a:r>
          </a:p>
        </p:txBody>
      </p:sp>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27691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822" y="129091"/>
            <a:ext cx="8103570" cy="753033"/>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43584"/>
            <a:ext cx="8109919" cy="50292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66150" y="6318251"/>
            <a:ext cx="318932" cy="539750"/>
          </a:xfrm>
          <a:prstGeom prst="rect">
            <a:avLst/>
          </a:prstGeom>
        </p:spPr>
        <p:txBody>
          <a:bodyPr vert="horz" lIns="72000" tIns="57600" rIns="72000" bIns="45720" rtlCol="0" anchor="ctr"/>
          <a:lstStyle>
            <a:lvl1pPr algn="l">
              <a:defRPr sz="1100" b="0">
                <a:solidFill>
                  <a:schemeClr val="tx1"/>
                </a:solidFill>
                <a:latin typeface="Arial" pitchFamily="34" charset="0"/>
                <a:cs typeface="Arial" pitchFamily="34" charset="0"/>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4" r:id="rId3"/>
    <p:sldLayoutId id="2147483671" r:id="rId4"/>
    <p:sldLayoutId id="2147483672" r:id="rId5"/>
    <p:sldLayoutId id="2147483673" r:id="rId6"/>
  </p:sldLayoutIdLst>
  <p:timing>
    <p:tnLst>
      <p:par>
        <p:cTn id="1" dur="indefinite" restart="never" nodeType="tmRoot"/>
      </p:par>
    </p:tnLst>
  </p:timing>
  <p:hf hdr="0" dt="0"/>
  <p:txStyles>
    <p:titleStyle>
      <a:lvl1pPr algn="l" defTabSz="914400" rtl="0" eaLnBrk="1" latinLnBrk="0" hangingPunct="1">
        <a:spcBef>
          <a:spcPct val="0"/>
        </a:spcBef>
        <a:buNone/>
        <a:defRPr sz="2400" b="1" kern="1200">
          <a:solidFill>
            <a:schemeClr val="bg2"/>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0"/>
        </a:spcBef>
        <a:spcAft>
          <a:spcPts val="300"/>
        </a:spcAft>
        <a:buClr>
          <a:schemeClr val="tx1"/>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chemeClr val="bg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chemeClr val="bg2"/>
        </a:buClr>
        <a:buSzPct val="120000"/>
        <a:buFont typeface="Arial" pitchFamily="34" charset="0"/>
        <a:buChar char="-"/>
        <a:defRPr sz="200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chemeClr val="bg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chemeClr val="bg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CA" dirty="0" smtClean="0"/>
              <a:t>Mechanical Property Machine Learning Models</a:t>
            </a:r>
            <a:endParaRPr lang="en-CA" dirty="0"/>
          </a:p>
        </p:txBody>
      </p:sp>
      <p:sp>
        <p:nvSpPr>
          <p:cNvPr id="6" name="Subtitle 5"/>
          <p:cNvSpPr>
            <a:spLocks noGrp="1"/>
          </p:cNvSpPr>
          <p:nvPr>
            <p:ph type="subTitle" idx="1"/>
          </p:nvPr>
        </p:nvSpPr>
        <p:spPr/>
        <p:txBody>
          <a:bodyPr/>
          <a:lstStyle/>
          <a:p>
            <a:r>
              <a:rPr lang="en-CA" dirty="0" smtClean="0"/>
              <a:t>Robert Tang-Kong</a:t>
            </a:r>
            <a:endParaRPr lang="en-CA" dirty="0"/>
          </a:p>
        </p:txBody>
      </p:sp>
      <p:sp>
        <p:nvSpPr>
          <p:cNvPr id="5" name="Text Placeholder 4"/>
          <p:cNvSpPr>
            <a:spLocks noGrp="1"/>
          </p:cNvSpPr>
          <p:nvPr>
            <p:ph type="body" sz="quarter" idx="11"/>
          </p:nvPr>
        </p:nvSpPr>
        <p:spPr/>
        <p:txBody>
          <a:bodyPr/>
          <a:lstStyle/>
          <a:p>
            <a:r>
              <a:rPr lang="en-CA" dirty="0" smtClean="0"/>
              <a:t>Summary of Results</a:t>
            </a:r>
          </a:p>
          <a:p>
            <a:endParaRPr lang="en-CA" dirty="0"/>
          </a:p>
        </p:txBody>
      </p:sp>
      <p:sp>
        <p:nvSpPr>
          <p:cNvPr id="3" name="TextBox 2"/>
          <p:cNvSpPr txBox="1"/>
          <p:nvPr/>
        </p:nvSpPr>
        <p:spPr>
          <a:xfrm>
            <a:off x="3724102" y="66585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377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10</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20951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11</a:t>
            </a:fld>
            <a:endParaRPr lang="en-US" dirty="0"/>
          </a:p>
        </p:txBody>
      </p:sp>
      <p:sp>
        <p:nvSpPr>
          <p:cNvPr id="3" name="Title 2"/>
          <p:cNvSpPr>
            <a:spLocks noGrp="1"/>
          </p:cNvSpPr>
          <p:nvPr>
            <p:ph type="title"/>
          </p:nvPr>
        </p:nvSpPr>
        <p:spPr/>
        <p:txBody>
          <a:bodyPr/>
          <a:lstStyle/>
          <a:p>
            <a:r>
              <a:rPr lang="en-US" dirty="0" smtClean="0"/>
              <a:t>Training Default Model without problem composition</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7531" y="19812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1981200"/>
            <a:ext cx="4573042" cy="4573042"/>
          </a:xfrm>
          <a:prstGeom prst="rect">
            <a:avLst/>
          </a:prstGeom>
        </p:spPr>
      </p:pic>
    </p:spTree>
    <p:extLst>
      <p:ext uri="{BB962C8B-B14F-4D97-AF65-F5344CB8AC3E}">
        <p14:creationId xmlns:p14="http://schemas.microsoft.com/office/powerpoint/2010/main" val="373755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12</a:t>
            </a:fld>
            <a:endParaRPr lang="en-US" dirty="0"/>
          </a:p>
        </p:txBody>
      </p:sp>
      <p:sp>
        <p:nvSpPr>
          <p:cNvPr id="3" name="Title 2"/>
          <p:cNvSpPr>
            <a:spLocks noGrp="1"/>
          </p:cNvSpPr>
          <p:nvPr>
            <p:ph type="title"/>
          </p:nvPr>
        </p:nvSpPr>
        <p:spPr/>
        <p:txBody>
          <a:bodyPr/>
          <a:lstStyle/>
          <a:p>
            <a:r>
              <a:rPr lang="en-US" dirty="0" smtClean="0"/>
              <a:t>Learning curve without outlier composition</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2971800"/>
            <a:ext cx="5487650" cy="3658433"/>
          </a:xfrm>
        </p:spPr>
      </p:pic>
      <p:sp>
        <p:nvSpPr>
          <p:cNvPr id="6" name="TextBox 5"/>
          <p:cNvSpPr txBox="1"/>
          <p:nvPr/>
        </p:nvSpPr>
        <p:spPr>
          <a:xfrm>
            <a:off x="5410200" y="1600200"/>
            <a:ext cx="3352800" cy="2308324"/>
          </a:xfrm>
          <a:prstGeom prst="rect">
            <a:avLst/>
          </a:prstGeom>
          <a:noFill/>
        </p:spPr>
        <p:txBody>
          <a:bodyPr wrap="square" rtlCol="0">
            <a:spAutoFit/>
          </a:bodyPr>
          <a:lstStyle/>
          <a:p>
            <a:r>
              <a:rPr lang="en-US" dirty="0" smtClean="0"/>
              <a:t>Seems to perform as good if not better than </a:t>
            </a:r>
            <a:r>
              <a:rPr lang="en-US" dirty="0" err="1" smtClean="0"/>
              <a:t>Vegard’s</a:t>
            </a:r>
            <a:r>
              <a:rPr lang="en-US" dirty="0" smtClean="0"/>
              <a:t> law without those compositions</a:t>
            </a:r>
          </a:p>
          <a:p>
            <a:endParaRPr lang="en-US" dirty="0"/>
          </a:p>
          <a:p>
            <a:r>
              <a:rPr lang="en-US" dirty="0" smtClean="0"/>
              <a:t>(R</a:t>
            </a:r>
            <a:r>
              <a:rPr lang="en-US" baseline="30000" dirty="0" smtClean="0"/>
              <a:t>2</a:t>
            </a:r>
            <a:r>
              <a:rPr lang="en-US" dirty="0"/>
              <a:t> </a:t>
            </a:r>
            <a:r>
              <a:rPr lang="en-US" dirty="0" smtClean="0"/>
              <a:t>very sensitive to outliers)</a:t>
            </a:r>
          </a:p>
          <a:p>
            <a:endParaRPr lang="en-US" dirty="0"/>
          </a:p>
          <a:p>
            <a:r>
              <a:rPr lang="en-US" dirty="0" smtClean="0"/>
              <a:t>Not much to learn/improve on here.</a:t>
            </a:r>
            <a:endParaRPr lang="en-US" dirty="0"/>
          </a:p>
        </p:txBody>
      </p:sp>
    </p:spTree>
    <p:extLst>
      <p:ext uri="{BB962C8B-B14F-4D97-AF65-F5344CB8AC3E}">
        <p14:creationId xmlns:p14="http://schemas.microsoft.com/office/powerpoint/2010/main" val="1612521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13</a:t>
            </a:fld>
            <a:endParaRPr lang="en-US" dirty="0"/>
          </a:p>
        </p:txBody>
      </p:sp>
      <p:sp>
        <p:nvSpPr>
          <p:cNvPr id="3" name="Title 2"/>
          <p:cNvSpPr>
            <a:spLocks noGrp="1"/>
          </p:cNvSpPr>
          <p:nvPr>
            <p:ph type="title"/>
          </p:nvPr>
        </p:nvSpPr>
        <p:spPr/>
        <p:txBody>
          <a:bodyPr/>
          <a:lstStyle/>
          <a:p>
            <a:r>
              <a:rPr lang="en-US" dirty="0" smtClean="0"/>
              <a:t>Can we learn where </a:t>
            </a:r>
            <a:r>
              <a:rPr lang="en-US" dirty="0" err="1" smtClean="0"/>
              <a:t>Vegard’s</a:t>
            </a:r>
            <a:r>
              <a:rPr lang="en-US" dirty="0" smtClean="0"/>
              <a:t> law is lacking?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971800"/>
            <a:ext cx="3887338" cy="38873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90" y="3657600"/>
            <a:ext cx="4800600" cy="3200400"/>
          </a:xfrm>
          <a:prstGeom prst="rect">
            <a:avLst/>
          </a:prstGeom>
        </p:spPr>
      </p:pic>
      <p:sp>
        <p:nvSpPr>
          <p:cNvPr id="8" name="TextBox 7"/>
          <p:cNvSpPr txBox="1"/>
          <p:nvPr/>
        </p:nvSpPr>
        <p:spPr>
          <a:xfrm>
            <a:off x="349724" y="1476233"/>
            <a:ext cx="3492690" cy="923330"/>
          </a:xfrm>
          <a:prstGeom prst="rect">
            <a:avLst/>
          </a:prstGeom>
          <a:noFill/>
        </p:spPr>
        <p:txBody>
          <a:bodyPr wrap="square" rtlCol="0">
            <a:spAutoFit/>
          </a:bodyPr>
          <a:lstStyle/>
          <a:p>
            <a:r>
              <a:rPr lang="en-US" dirty="0" smtClean="0"/>
              <a:t>Features gathered over 5 training splits (used to make scatter plot)</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56403"/>
            <a:ext cx="2810267" cy="2286319"/>
          </a:xfrm>
          <a:prstGeom prst="rect">
            <a:avLst/>
          </a:prstGeom>
        </p:spPr>
      </p:pic>
    </p:spTree>
    <p:extLst>
      <p:ext uri="{BB962C8B-B14F-4D97-AF65-F5344CB8AC3E}">
        <p14:creationId xmlns:p14="http://schemas.microsoft.com/office/powerpoint/2010/main" val="2064312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14</a:t>
            </a:fld>
            <a:r>
              <a:rPr lang="en-US" dirty="0" smtClean="0"/>
              <a:t> </a:t>
            </a:r>
            <a:endParaRPr lang="en-US" dirty="0"/>
          </a:p>
        </p:txBody>
      </p:sp>
      <p:sp>
        <p:nvSpPr>
          <p:cNvPr id="3" name="Title 2"/>
          <p:cNvSpPr>
            <a:spLocks noGrp="1"/>
          </p:cNvSpPr>
          <p:nvPr>
            <p:ph type="title"/>
          </p:nvPr>
        </p:nvSpPr>
        <p:spPr/>
        <p:txBody>
          <a:bodyPr/>
          <a:lstStyle/>
          <a:p>
            <a:r>
              <a:rPr lang="en-US" dirty="0" smtClean="0"/>
              <a:t>Investigating features used in models</a:t>
            </a:r>
            <a:endParaRPr lang="en-US" dirty="0"/>
          </a:p>
        </p:txBody>
      </p:sp>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38814" y="1782168"/>
            <a:ext cx="3823586" cy="393283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188" y="1820840"/>
            <a:ext cx="3898612" cy="5002998"/>
          </a:xfrm>
          <a:prstGeom prst="rect">
            <a:avLst/>
          </a:prstGeom>
        </p:spPr>
      </p:pic>
      <p:sp>
        <p:nvSpPr>
          <p:cNvPr id="7" name="TextBox 6"/>
          <p:cNvSpPr txBox="1"/>
          <p:nvPr/>
        </p:nvSpPr>
        <p:spPr>
          <a:xfrm>
            <a:off x="1066800" y="1371600"/>
            <a:ext cx="2133600" cy="369332"/>
          </a:xfrm>
          <a:prstGeom prst="rect">
            <a:avLst/>
          </a:prstGeom>
          <a:noFill/>
        </p:spPr>
        <p:txBody>
          <a:bodyPr wrap="square" rtlCol="0">
            <a:spAutoFit/>
          </a:bodyPr>
          <a:lstStyle/>
          <a:p>
            <a:r>
              <a:rPr lang="en-US" dirty="0" smtClean="0"/>
              <a:t>Predicting Density</a:t>
            </a:r>
            <a:endParaRPr lang="en-US" dirty="0"/>
          </a:p>
        </p:txBody>
      </p:sp>
      <p:sp>
        <p:nvSpPr>
          <p:cNvPr id="8" name="TextBox 7"/>
          <p:cNvSpPr txBox="1"/>
          <p:nvPr/>
        </p:nvSpPr>
        <p:spPr>
          <a:xfrm>
            <a:off x="5169188" y="1219200"/>
            <a:ext cx="3715894" cy="646331"/>
          </a:xfrm>
          <a:prstGeom prst="rect">
            <a:avLst/>
          </a:prstGeom>
          <a:noFill/>
        </p:spPr>
        <p:txBody>
          <a:bodyPr wrap="square" rtlCol="0">
            <a:spAutoFit/>
          </a:bodyPr>
          <a:lstStyle/>
          <a:p>
            <a:r>
              <a:rPr lang="en-US" dirty="0" smtClean="0"/>
              <a:t>Predicting Density deviation from </a:t>
            </a:r>
            <a:r>
              <a:rPr lang="en-US" dirty="0" err="1" smtClean="0"/>
              <a:t>Vegard’s</a:t>
            </a:r>
            <a:r>
              <a:rPr lang="en-US" dirty="0" smtClean="0"/>
              <a:t> law</a:t>
            </a:r>
            <a:endParaRPr lang="en-US" dirty="0"/>
          </a:p>
        </p:txBody>
      </p:sp>
    </p:spTree>
    <p:extLst>
      <p:ext uri="{BB962C8B-B14F-4D97-AF65-F5344CB8AC3E}">
        <p14:creationId xmlns:p14="http://schemas.microsoft.com/office/powerpoint/2010/main" val="358369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15</a:t>
            </a:fld>
            <a:endParaRPr lang="en-US" dirty="0"/>
          </a:p>
        </p:txBody>
      </p:sp>
      <p:sp>
        <p:nvSpPr>
          <p:cNvPr id="3" name="Title 2"/>
          <p:cNvSpPr>
            <a:spLocks noGrp="1"/>
          </p:cNvSpPr>
          <p:nvPr>
            <p:ph type="title"/>
          </p:nvPr>
        </p:nvSpPr>
        <p:spPr/>
        <p:txBody>
          <a:bodyPr/>
          <a:lstStyle/>
          <a:p>
            <a:r>
              <a:rPr lang="en-US" dirty="0" smtClean="0"/>
              <a:t>Full Model </a:t>
            </a:r>
            <a:r>
              <a:rPr lang="en-US" dirty="0" err="1" smtClean="0"/>
              <a:t>vs</a:t>
            </a:r>
            <a:r>
              <a:rPr lang="en-US" dirty="0" smtClean="0"/>
              <a:t> Difference Model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70537981"/>
              </p:ext>
            </p:extLst>
          </p:nvPr>
        </p:nvGraphicFramePr>
        <p:xfrm>
          <a:off x="0" y="1081868"/>
          <a:ext cx="4360098" cy="2838450"/>
        </p:xfrm>
        <a:graphic>
          <a:graphicData uri="http://schemas.openxmlformats.org/drawingml/2006/table">
            <a:tbl>
              <a:tblPr firstRow="1" bandRow="1">
                <a:tableStyleId>{5C22544A-7EE6-4342-B048-85BDC9FD1C3A}</a:tableStyleId>
              </a:tblPr>
              <a:tblGrid>
                <a:gridCol w="1981200"/>
                <a:gridCol w="1129216"/>
                <a:gridCol w="1249682"/>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0.0605</a:t>
                      </a:r>
                    </a:p>
                  </a:txBody>
                  <a:tcPr marL="9525" marR="9525" marT="9525" marB="0" anchor="b"/>
                </a:tc>
                <a:tc>
                  <a:txBody>
                    <a:bodyPr/>
                    <a:lstStyle/>
                    <a:p>
                      <a:pPr algn="r" fontAlgn="b"/>
                      <a:r>
                        <a:rPr lang="en-US" sz="1600" b="0" i="0" u="none" strike="noStrike" dirty="0">
                          <a:solidFill>
                            <a:srgbClr val="000000"/>
                          </a:solidFill>
                          <a:effectLst/>
                          <a:latin typeface="Calibri"/>
                        </a:rPr>
                        <a:t>38</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c>
                  <a:txBody>
                    <a:bodyPr/>
                    <a:lstStyle/>
                    <a:p>
                      <a:pPr algn="r" fontAlgn="b"/>
                      <a:r>
                        <a:rPr lang="en-US" sz="1600" b="0" i="0" u="none" strike="noStrike" dirty="0">
                          <a:solidFill>
                            <a:srgbClr val="000000"/>
                          </a:solidFill>
                          <a:effectLst/>
                          <a:latin typeface="Calibri"/>
                        </a:rPr>
                        <a:t>36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c>
                  <a:txBody>
                    <a:bodyPr/>
                    <a:lstStyle/>
                    <a:p>
                      <a:pPr algn="r" fontAlgn="b"/>
                      <a:r>
                        <a:rPr lang="en-US" sz="1600" b="0" i="0" u="none" strike="noStrike">
                          <a:solidFill>
                            <a:srgbClr val="000000"/>
                          </a:solidFill>
                          <a:effectLst/>
                          <a:latin typeface="Calibri"/>
                        </a:rPr>
                        <a:t>19</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c>
                  <a:txBody>
                    <a:bodyPr/>
                    <a:lstStyle/>
                    <a:p>
                      <a:pPr algn="r" fontAlgn="b"/>
                      <a:r>
                        <a:rPr lang="en-US" sz="1600" b="0" i="0" u="none" strike="noStrike">
                          <a:solidFill>
                            <a:srgbClr val="000000"/>
                          </a:solidFill>
                          <a:effectLst/>
                          <a:latin typeface="Calibri"/>
                        </a:rPr>
                        <a:t>25</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c>
                  <a:txBody>
                    <a:bodyPr/>
                    <a:lstStyle/>
                    <a:p>
                      <a:pPr algn="r" fontAlgn="b"/>
                      <a:r>
                        <a:rPr lang="en-US" sz="1600" b="0" i="0" u="none" strike="noStrike" dirty="0">
                          <a:solidFill>
                            <a:srgbClr val="000000"/>
                          </a:solidFill>
                          <a:effectLst/>
                          <a:latin typeface="Calibri"/>
                        </a:rPr>
                        <a:t>11</a:t>
                      </a:r>
                    </a:p>
                  </a:txBody>
                  <a:tcPr marL="9525" marR="9525" marT="9525" marB="0" anchor="b"/>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pic>
        <p:nvPicPr>
          <p:cNvPr id="10" name="Content Placeholder 4"/>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0" y="3961358"/>
            <a:ext cx="2896642" cy="2896642"/>
          </a:xfrm>
        </p:spPr>
      </p:pic>
      <p:graphicFrame>
        <p:nvGraphicFramePr>
          <p:cNvPr id="11" name="Table 10"/>
          <p:cNvGraphicFramePr>
            <a:graphicFrameLocks noGrp="1"/>
          </p:cNvGraphicFramePr>
          <p:nvPr>
            <p:extLst>
              <p:ext uri="{D42A27DB-BD31-4B8C-83A1-F6EECF244321}">
                <p14:modId xmlns:p14="http://schemas.microsoft.com/office/powerpoint/2010/main" val="2399042497"/>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spTree>
    <p:extLst>
      <p:ext uri="{BB962C8B-B14F-4D97-AF65-F5344CB8AC3E}">
        <p14:creationId xmlns:p14="http://schemas.microsoft.com/office/powerpoint/2010/main" val="2452015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16</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Model </a:t>
            </a:r>
            <a:r>
              <a:rPr lang="en-US" dirty="0" err="1" smtClean="0"/>
              <a:t>vs</a:t>
            </a:r>
            <a:r>
              <a:rPr lang="en-US" dirty="0" smtClean="0"/>
              <a:t> Difference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79595245"/>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6" y="3960490"/>
            <a:ext cx="2898648" cy="289864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85175847"/>
              </p:ext>
            </p:extLst>
          </p:nvPr>
        </p:nvGraphicFramePr>
        <p:xfrm>
          <a:off x="0" y="1096654"/>
          <a:ext cx="4419600" cy="2838450"/>
        </p:xfrm>
        <a:graphic>
          <a:graphicData uri="http://schemas.openxmlformats.org/drawingml/2006/table">
            <a:tbl>
              <a:tblPr firstRow="1" bandRow="1">
                <a:tableStyleId>{5C22544A-7EE6-4342-B048-85BDC9FD1C3A}</a:tableStyleId>
              </a:tblPr>
              <a:tblGrid>
                <a:gridCol w="2057400"/>
                <a:gridCol w="1219200"/>
                <a:gridCol w="1143000"/>
              </a:tblGrid>
              <a:tr h="370840">
                <a:tc>
                  <a:txBody>
                    <a:bodyPr/>
                    <a:lstStyle/>
                    <a:p>
                      <a:pPr algn="l" fontAlgn="b"/>
                      <a:r>
                        <a:rPr lang="en-US" sz="1800" b="1" i="0" u="none" strike="noStrike" dirty="0" err="1" smtClean="0">
                          <a:solidFill>
                            <a:schemeClr val="bg1"/>
                          </a:solidFill>
                          <a:effectLst/>
                          <a:latin typeface="Calibri"/>
                        </a:rPr>
                        <a:t>Vegards</a:t>
                      </a:r>
                      <a:r>
                        <a:rPr lang="en-US" sz="1800" b="1" i="0" u="none" strike="noStrike" dirty="0" smtClean="0">
                          <a:solidFill>
                            <a:schemeClr val="bg1"/>
                          </a:solidFill>
                          <a:effectLst/>
                          <a:latin typeface="Calibri"/>
                        </a:rPr>
                        <a:t> Prediction</a:t>
                      </a:r>
                      <a:r>
                        <a:rPr lang="en-US" sz="1800" b="1" i="0" u="none" strike="noStrike" baseline="0"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a:solidFill>
                            <a:srgbClr val="000000"/>
                          </a:solidFill>
                          <a:effectLst/>
                          <a:latin typeface="Calibri"/>
                        </a:rPr>
                        <a:t>mode AtomicWeight</a:t>
                      </a:r>
                    </a:p>
                  </a:txBody>
                  <a:tcPr marL="9525" marR="9525" marT="9525" marB="0" anchor="b"/>
                </a:tc>
                <a:tc>
                  <a:txBody>
                    <a:bodyPr/>
                    <a:lstStyle/>
                    <a:p>
                      <a:pPr algn="r" fontAlgn="b"/>
                      <a:r>
                        <a:rPr lang="en-US" sz="1600" b="0" i="0" u="none" strike="noStrike">
                          <a:solidFill>
                            <a:srgbClr val="000000"/>
                          </a:solidFill>
                          <a:effectLst/>
                          <a:latin typeface="Calibri"/>
                        </a:rPr>
                        <a:t>0.0676</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61595">
                <a:tc>
                  <a:txBody>
                    <a:bodyPr/>
                    <a:lstStyle/>
                    <a:p>
                      <a:pPr algn="l" fontAlgn="b"/>
                      <a:r>
                        <a:rPr lang="en-US" sz="1600" b="0" i="0" u="none" strike="noStrike">
                          <a:solidFill>
                            <a:srgbClr val="000000"/>
                          </a:solidFill>
                          <a:effectLst/>
                          <a:latin typeface="Calibri"/>
                        </a:rPr>
                        <a:t>mean NValence</a:t>
                      </a:r>
                    </a:p>
                  </a:txBody>
                  <a:tcPr marL="9525" marR="9525" marT="9525" marB="0" anchor="b"/>
                </a:tc>
                <a:tc>
                  <a:txBody>
                    <a:bodyPr/>
                    <a:lstStyle/>
                    <a:p>
                      <a:pPr algn="r" fontAlgn="b"/>
                      <a:r>
                        <a:rPr lang="en-US" sz="1600" b="0" i="0" u="none" strike="noStrike">
                          <a:solidFill>
                            <a:srgbClr val="000000"/>
                          </a:solidFill>
                          <a:effectLst/>
                          <a:latin typeface="Calibri"/>
                        </a:rPr>
                        <a:t>0.0587</a:t>
                      </a:r>
                    </a:p>
                  </a:txBody>
                  <a:tcPr marL="9525" marR="9525" marT="9525" marB="0" anchor="b"/>
                </a:tc>
                <a:tc>
                  <a:txBody>
                    <a:bodyPr/>
                    <a:lstStyle/>
                    <a:p>
                      <a:pPr algn="r" fontAlgn="b"/>
                      <a:r>
                        <a:rPr lang="en-US" sz="1600" b="0" i="0" u="none" strike="noStrike">
                          <a:solidFill>
                            <a:srgbClr val="000000"/>
                          </a:solidFill>
                          <a:effectLst/>
                          <a:latin typeface="Calibri"/>
                        </a:rPr>
                        <a:t>36</a:t>
                      </a:r>
                    </a:p>
                  </a:txBody>
                  <a:tcPr marL="9525" marR="9525" marT="9525" marB="0" anchor="b"/>
                </a:tc>
              </a:tr>
              <a:tr h="36830">
                <a:tc>
                  <a:txBody>
                    <a:bodyPr/>
                    <a:lstStyle/>
                    <a:p>
                      <a:pPr algn="l" fontAlgn="b"/>
                      <a:r>
                        <a:rPr lang="en-US" sz="1600" b="0" i="0" u="none" strike="noStrike">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0.0522</a:t>
                      </a:r>
                    </a:p>
                  </a:txBody>
                  <a:tcPr marL="9525" marR="9525" marT="9525" marB="0" anchor="b"/>
                </a:tc>
                <a:tc>
                  <a:txBody>
                    <a:bodyPr/>
                    <a:lstStyle/>
                    <a:p>
                      <a:pPr algn="r" fontAlgn="b"/>
                      <a:r>
                        <a:rPr lang="en-US" sz="1600" b="0" i="0" u="none" strike="noStrike">
                          <a:solidFill>
                            <a:srgbClr val="000000"/>
                          </a:solidFill>
                          <a:effectLst/>
                          <a:latin typeface="Calibri"/>
                        </a:rPr>
                        <a:t>38</a:t>
                      </a:r>
                    </a:p>
                  </a:txBody>
                  <a:tcPr marL="9525" marR="9525" marT="9525" marB="0" anchor="b"/>
                </a:tc>
              </a:tr>
              <a:tr h="0">
                <a:tc>
                  <a:txBody>
                    <a:bodyPr/>
                    <a:lstStyle/>
                    <a:p>
                      <a:pPr algn="l" fontAlgn="b"/>
                      <a:r>
                        <a:rPr lang="en-US" sz="1600" b="0" i="0" u="none" strike="noStrike">
                          <a:solidFill>
                            <a:srgbClr val="000000"/>
                          </a:solidFill>
                          <a:effectLst/>
                          <a:latin typeface="Calibri"/>
                        </a:rPr>
                        <a:t>avg d valence electrons</a:t>
                      </a:r>
                    </a:p>
                  </a:txBody>
                  <a:tcPr marL="9525" marR="9525" marT="9525" marB="0" anchor="b"/>
                </a:tc>
                <a:tc>
                  <a:txBody>
                    <a:bodyPr/>
                    <a:lstStyle/>
                    <a:p>
                      <a:pPr algn="r" fontAlgn="b"/>
                      <a:r>
                        <a:rPr lang="en-US" sz="1600" b="0" i="0" u="none" strike="noStrike" dirty="0">
                          <a:solidFill>
                            <a:srgbClr val="000000"/>
                          </a:solidFill>
                          <a:effectLst/>
                          <a:latin typeface="Calibri"/>
                        </a:rPr>
                        <a:t>0.0446</a:t>
                      </a:r>
                    </a:p>
                  </a:txBody>
                  <a:tcPr marL="9525" marR="9525" marT="9525" marB="0" anchor="b"/>
                </a:tc>
                <a:tc>
                  <a:txBody>
                    <a:bodyPr/>
                    <a:lstStyle/>
                    <a:p>
                      <a:pPr algn="r" fontAlgn="b"/>
                      <a:r>
                        <a:rPr lang="en-US" sz="1600" b="0" i="0" u="none" strike="noStrike">
                          <a:solidFill>
                            <a:srgbClr val="000000"/>
                          </a:solidFill>
                          <a:effectLst/>
                          <a:latin typeface="Calibri"/>
                        </a:rPr>
                        <a:t>51</a:t>
                      </a:r>
                    </a:p>
                  </a:txBody>
                  <a:tcPr marL="9525" marR="9525" marT="9525" marB="0" anchor="b"/>
                </a:tc>
              </a:tr>
              <a:tr h="63500">
                <a:tc>
                  <a:txBody>
                    <a:bodyPr/>
                    <a:lstStyle/>
                    <a:p>
                      <a:pPr algn="l" fontAlgn="b"/>
                      <a:r>
                        <a:rPr lang="en-US" sz="1600" b="0" i="0" u="none" strike="noStrike">
                          <a:solidFill>
                            <a:srgbClr val="000000"/>
                          </a:solidFill>
                          <a:effectLst/>
                          <a:latin typeface="Calibri"/>
                        </a:rPr>
                        <a:t>mode NValence</a:t>
                      </a:r>
                    </a:p>
                  </a:txBody>
                  <a:tcPr marL="9525" marR="9525" marT="9525" marB="0" anchor="b"/>
                </a:tc>
                <a:tc>
                  <a:txBody>
                    <a:bodyPr/>
                    <a:lstStyle/>
                    <a:p>
                      <a:pPr algn="r" fontAlgn="b"/>
                      <a:r>
                        <a:rPr lang="en-US" sz="1600" b="0" i="0" u="none" strike="noStrike">
                          <a:solidFill>
                            <a:srgbClr val="000000"/>
                          </a:solidFill>
                          <a:effectLst/>
                          <a:latin typeface="Calibri"/>
                        </a:rPr>
                        <a:t>0.0441</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38735">
                <a:tc>
                  <a:txBody>
                    <a:bodyPr/>
                    <a:lstStyle/>
                    <a:p>
                      <a:pPr algn="l" fontAlgn="b"/>
                      <a:r>
                        <a:rPr lang="en-US" sz="1600" b="0" i="0" u="none" strike="noStrike">
                          <a:solidFill>
                            <a:srgbClr val="000000"/>
                          </a:solidFill>
                          <a:effectLst/>
                          <a:latin typeface="Calibri"/>
                        </a:rPr>
                        <a:t>mean NdValence</a:t>
                      </a:r>
                    </a:p>
                  </a:txBody>
                  <a:tcPr marL="9525" marR="9525" marT="9525" marB="0" anchor="b"/>
                </a:tc>
                <a:tc>
                  <a:txBody>
                    <a:bodyPr/>
                    <a:lstStyle/>
                    <a:p>
                      <a:pPr algn="r" fontAlgn="b"/>
                      <a:r>
                        <a:rPr lang="en-US" sz="1600" b="0" i="0" u="none" strike="noStrike">
                          <a:solidFill>
                            <a:srgbClr val="000000"/>
                          </a:solidFill>
                          <a:effectLst/>
                          <a:latin typeface="Calibri"/>
                        </a:rPr>
                        <a:t>0.0440</a:t>
                      </a:r>
                    </a:p>
                  </a:txBody>
                  <a:tcPr marL="9525" marR="9525" marT="9525" marB="0" anchor="b"/>
                </a:tc>
                <a:tc>
                  <a:txBody>
                    <a:bodyPr/>
                    <a:lstStyle/>
                    <a:p>
                      <a:pPr algn="r" fontAlgn="b"/>
                      <a:r>
                        <a:rPr lang="en-US" sz="1600" b="0" i="0" u="none" strike="noStrike">
                          <a:solidFill>
                            <a:srgbClr val="000000"/>
                          </a:solidFill>
                          <a:effectLst/>
                          <a:latin typeface="Calibri"/>
                        </a:rPr>
                        <a:t>48</a:t>
                      </a:r>
                    </a:p>
                  </a:txBody>
                  <a:tcPr marL="9525" marR="9525" marT="9525" marB="0" anchor="b"/>
                </a:tc>
              </a:tr>
              <a:tr h="166370">
                <a:tc>
                  <a:txBody>
                    <a:bodyPr/>
                    <a:lstStyle/>
                    <a:p>
                      <a:pPr algn="l" fontAlgn="b"/>
                      <a:r>
                        <a:rPr lang="en-US" sz="1600" b="0" i="0" u="none" strike="noStrike">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0.0397</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0">
                <a:tc>
                  <a:txBody>
                    <a:bodyPr/>
                    <a:lstStyle/>
                    <a:p>
                      <a:pPr algn="l" fontAlgn="b"/>
                      <a:r>
                        <a:rPr lang="en-US" sz="1600" b="0" i="0" u="none" strike="noStrike">
                          <a:solidFill>
                            <a:srgbClr val="000000"/>
                          </a:solidFill>
                          <a:effectLst/>
                          <a:latin typeface="Calibri"/>
                        </a:rPr>
                        <a:t>mean AtomicWeight</a:t>
                      </a:r>
                    </a:p>
                  </a:txBody>
                  <a:tcPr marL="9525" marR="9525" marT="9525" marB="0" anchor="b"/>
                </a:tc>
                <a:tc>
                  <a:txBody>
                    <a:bodyPr/>
                    <a:lstStyle/>
                    <a:p>
                      <a:pPr algn="r" fontAlgn="b"/>
                      <a:r>
                        <a:rPr lang="en-US" sz="1600" b="0" i="0" u="none" strike="noStrike">
                          <a:solidFill>
                            <a:srgbClr val="000000"/>
                          </a:solidFill>
                          <a:effectLst/>
                          <a:latin typeface="Calibri"/>
                        </a:rPr>
                        <a:t>0.0352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0.0279</a:t>
                      </a:r>
                    </a:p>
                  </a:txBody>
                  <a:tcPr marL="9525" marR="9525" marT="9525" marB="0" anchor="b"/>
                </a:tc>
                <a:tc>
                  <a:txBody>
                    <a:bodyPr/>
                    <a:lstStyle/>
                    <a:p>
                      <a:pPr algn="r" fontAlgn="b"/>
                      <a:r>
                        <a:rPr lang="en-US" sz="1600" b="0" i="0" u="none" strike="noStrike" dirty="0">
                          <a:solidFill>
                            <a:srgbClr val="000000"/>
                          </a:solidFill>
                          <a:effectLst/>
                          <a:latin typeface="Calibri"/>
                        </a:rPr>
                        <a:t>19</a:t>
                      </a:r>
                    </a:p>
                  </a:txBody>
                  <a:tcPr marL="9525" marR="9525" marT="9525" marB="0" anchor="b"/>
                </a:tc>
              </a:tr>
            </a:tbl>
          </a:graphicData>
        </a:graphic>
      </p:graphicFrame>
      <p:sp>
        <p:nvSpPr>
          <p:cNvPr id="4" name="TextBox 3"/>
          <p:cNvSpPr txBox="1"/>
          <p:nvPr/>
        </p:nvSpPr>
        <p:spPr>
          <a:xfrm>
            <a:off x="2913434" y="4800600"/>
            <a:ext cx="1734766" cy="1200329"/>
          </a:xfrm>
          <a:prstGeom prst="rect">
            <a:avLst/>
          </a:prstGeom>
          <a:noFill/>
        </p:spPr>
        <p:txBody>
          <a:bodyPr wrap="square" rtlCol="0">
            <a:spAutoFit/>
          </a:bodyPr>
          <a:lstStyle/>
          <a:p>
            <a:r>
              <a:rPr lang="en-US" dirty="0" smtClean="0"/>
              <a:t>Train model on </a:t>
            </a:r>
            <a:r>
              <a:rPr lang="en-US" dirty="0" err="1" smtClean="0"/>
              <a:t>vegards</a:t>
            </a:r>
            <a:r>
              <a:rPr lang="en-US" dirty="0" smtClean="0"/>
              <a:t> law predictions directly</a:t>
            </a:r>
            <a:endParaRPr lang="en-US" dirty="0"/>
          </a:p>
        </p:txBody>
      </p:sp>
    </p:spTree>
    <p:extLst>
      <p:ext uri="{BB962C8B-B14F-4D97-AF65-F5344CB8AC3E}">
        <p14:creationId xmlns:p14="http://schemas.microsoft.com/office/powerpoint/2010/main" val="219721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17</a:t>
            </a:fld>
            <a:endParaRPr lang="en-US" dirty="0"/>
          </a:p>
        </p:txBody>
      </p:sp>
      <p:sp>
        <p:nvSpPr>
          <p:cNvPr id="3" name="Title 2"/>
          <p:cNvSpPr>
            <a:spLocks noGrp="1"/>
          </p:cNvSpPr>
          <p:nvPr>
            <p:ph type="title"/>
          </p:nvPr>
        </p:nvSpPr>
        <p:spPr/>
        <p:txBody>
          <a:bodyPr/>
          <a:lstStyle/>
          <a:p>
            <a:r>
              <a:rPr lang="en-US" dirty="0" smtClean="0"/>
              <a:t>Looking at improvement on </a:t>
            </a:r>
            <a:r>
              <a:rPr lang="en-US" dirty="0" err="1" smtClean="0"/>
              <a:t>Vegard’s</a:t>
            </a:r>
            <a:r>
              <a:rPr lang="en-US" dirty="0" smtClean="0"/>
              <a:t> Law Predictions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2510" y="22098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2227997"/>
            <a:ext cx="4573042" cy="4573042"/>
          </a:xfrm>
          <a:prstGeom prst="rect">
            <a:avLst/>
          </a:prstGeom>
        </p:spPr>
      </p:pic>
    </p:spTree>
    <p:extLst>
      <p:ext uri="{BB962C8B-B14F-4D97-AF65-F5344CB8AC3E}">
        <p14:creationId xmlns:p14="http://schemas.microsoft.com/office/powerpoint/2010/main" val="3489514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18</a:t>
            </a:fld>
            <a:endParaRPr lang="en-US" dirty="0"/>
          </a:p>
        </p:txBody>
      </p:sp>
      <p:sp>
        <p:nvSpPr>
          <p:cNvPr id="3" name="Title 2"/>
          <p:cNvSpPr>
            <a:spLocks noGrp="1"/>
          </p:cNvSpPr>
          <p:nvPr>
            <p:ph type="title"/>
          </p:nvPr>
        </p:nvSpPr>
        <p:spPr/>
        <p:txBody>
          <a:bodyPr/>
          <a:lstStyle/>
          <a:p>
            <a:r>
              <a:rPr lang="en-US" dirty="0" smtClean="0"/>
              <a:t>Feature </a:t>
            </a:r>
            <a:r>
              <a:rPr lang="en-US" dirty="0" err="1" smtClean="0"/>
              <a:t>Importances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029200" y="1219200"/>
            <a:ext cx="4114800" cy="2743200"/>
          </a:xfrm>
        </p:spPr>
      </p:pic>
      <p:pic>
        <p:nvPicPr>
          <p:cNvPr id="2051" name="Picture 3" descr="C:\Users\Hikaru\Desktop\School\_Stanford\_SLAC\MechPropModels\results\cumSum_FeatI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9" y="3571562"/>
            <a:ext cx="4474191" cy="2983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Hikaru\Desktop\School\_Stanford\_SLAC\MechPropModels\results\featElim_no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114800"/>
            <a:ext cx="4114800" cy="274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6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19</a:t>
            </a:fld>
            <a:endParaRPr lang="en-US" dirty="0"/>
          </a:p>
        </p:txBody>
      </p:sp>
      <p:sp>
        <p:nvSpPr>
          <p:cNvPr id="3" name="Title 2"/>
          <p:cNvSpPr>
            <a:spLocks noGrp="1"/>
          </p:cNvSpPr>
          <p:nvPr>
            <p:ph type="title"/>
          </p:nvPr>
        </p:nvSpPr>
        <p:spPr/>
        <p:txBody>
          <a:bodyPr/>
          <a:lstStyle/>
          <a:p>
            <a:r>
              <a:rPr lang="en-US" dirty="0" smtClean="0"/>
              <a:t>Young’s Modulus performs worse with standard model</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1822" y="1981200"/>
            <a:ext cx="4573042" cy="4573042"/>
          </a:xfrm>
        </p:spPr>
      </p:pic>
      <p:graphicFrame>
        <p:nvGraphicFramePr>
          <p:cNvPr id="6" name="Table 5"/>
          <p:cNvGraphicFramePr>
            <a:graphicFrameLocks noGrp="1"/>
          </p:cNvGraphicFramePr>
          <p:nvPr>
            <p:extLst>
              <p:ext uri="{D42A27DB-BD31-4B8C-83A1-F6EECF244321}">
                <p14:modId xmlns:p14="http://schemas.microsoft.com/office/powerpoint/2010/main" val="958567389"/>
              </p:ext>
            </p:extLst>
          </p:nvPr>
        </p:nvGraphicFramePr>
        <p:xfrm>
          <a:off x="5192225" y="2286000"/>
          <a:ext cx="3657600" cy="3664585"/>
        </p:xfrm>
        <a:graphic>
          <a:graphicData uri="http://schemas.openxmlformats.org/drawingml/2006/table">
            <a:tbl>
              <a:tblPr firstRow="1" bandRow="1">
                <a:tableStyleId>{5C22544A-7EE6-4342-B048-85BDC9FD1C3A}</a:tableStyleId>
              </a:tblPr>
              <a:tblGrid>
                <a:gridCol w="2286000"/>
                <a:gridCol w="1371600"/>
              </a:tblGrid>
              <a:tr h="370840">
                <a:tc>
                  <a:txBody>
                    <a:bodyPr/>
                    <a:lstStyle/>
                    <a:p>
                      <a:pPr algn="l" fontAlgn="b"/>
                      <a:r>
                        <a:rPr lang="en-US" sz="1800" b="1" i="0" u="none" strike="noStrike" dirty="0" err="1" smtClean="0">
                          <a:solidFill>
                            <a:schemeClr val="bg1"/>
                          </a:solidFill>
                          <a:effectLst/>
                          <a:latin typeface="Calibri"/>
                        </a:rPr>
                        <a:t>Youngs</a:t>
                      </a:r>
                      <a:r>
                        <a:rPr lang="en-US" sz="1800" b="1" i="0" u="none" strike="noStrike"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0.0576</a:t>
                      </a:r>
                    </a:p>
                  </a:txBody>
                  <a:tcPr marL="9525" marR="9525" marT="9525" marB="0" anchor="b"/>
                </a:tc>
              </a:tr>
              <a:tr h="61595">
                <a:tc>
                  <a:txBody>
                    <a:bodyPr/>
                    <a:lstStyle/>
                    <a:p>
                      <a:pPr algn="l" fontAlgn="b"/>
                      <a:r>
                        <a:rPr lang="en-US" sz="1600" b="0" i="0" u="none" strike="noStrike">
                          <a:solidFill>
                            <a:srgbClr val="000000"/>
                          </a:solidFill>
                          <a:effectLst/>
                          <a:latin typeface="Calibri"/>
                        </a:rPr>
                        <a:t>minimum CovalentRadius</a:t>
                      </a:r>
                    </a:p>
                  </a:txBody>
                  <a:tcPr marL="9525" marR="9525" marT="9525" marB="0" anchor="b"/>
                </a:tc>
                <a:tc>
                  <a:txBody>
                    <a:bodyPr/>
                    <a:lstStyle/>
                    <a:p>
                      <a:pPr algn="r" fontAlgn="b"/>
                      <a:r>
                        <a:rPr lang="en-US" sz="1600" b="0" i="0" u="none" strike="noStrike">
                          <a:solidFill>
                            <a:srgbClr val="000000"/>
                          </a:solidFill>
                          <a:effectLst/>
                          <a:latin typeface="Calibri"/>
                        </a:rPr>
                        <a:t>0.0478</a:t>
                      </a:r>
                    </a:p>
                  </a:txBody>
                  <a:tcPr marL="9525" marR="9525" marT="9525" marB="0" anchor="b"/>
                </a:tc>
              </a:tr>
              <a:tr h="36830">
                <a:tc>
                  <a:txBody>
                    <a:bodyPr/>
                    <a:lstStyle/>
                    <a:p>
                      <a:pPr algn="l" fontAlgn="b"/>
                      <a:r>
                        <a:rPr lang="en-US" sz="1600" b="0" i="0" u="none" strike="noStrike">
                          <a:solidFill>
                            <a:srgbClr val="000000"/>
                          </a:solidFill>
                          <a:effectLst/>
                          <a:latin typeface="Calibri"/>
                        </a:rPr>
                        <a:t>mean MeltingT</a:t>
                      </a:r>
                    </a:p>
                  </a:txBody>
                  <a:tcPr marL="9525" marR="9525" marT="9525" marB="0" anchor="b"/>
                </a:tc>
                <a:tc>
                  <a:txBody>
                    <a:bodyPr/>
                    <a:lstStyle/>
                    <a:p>
                      <a:pPr algn="r" fontAlgn="b"/>
                      <a:r>
                        <a:rPr lang="en-US" sz="1600" b="0" i="0" u="none" strike="noStrike">
                          <a:solidFill>
                            <a:srgbClr val="000000"/>
                          </a:solidFill>
                          <a:effectLst/>
                          <a:latin typeface="Calibri"/>
                        </a:rPr>
                        <a:t>0.0457</a:t>
                      </a:r>
                    </a:p>
                  </a:txBody>
                  <a:tcPr marL="9525" marR="9525" marT="9525" marB="0" anchor="b"/>
                </a:tc>
              </a:tr>
              <a:tr h="0">
                <a:tc>
                  <a:txBody>
                    <a:bodyPr/>
                    <a:lstStyle/>
                    <a:p>
                      <a:pPr algn="l" fontAlgn="b"/>
                      <a:r>
                        <a:rPr lang="en-US" sz="1600" b="0" i="0" u="none" strike="noStrike">
                          <a:solidFill>
                            <a:srgbClr val="000000"/>
                          </a:solidFill>
                          <a:effectLst/>
                          <a:latin typeface="Calibri"/>
                        </a:rPr>
                        <a:t>minimum GSvolume_pa</a:t>
                      </a:r>
                    </a:p>
                  </a:txBody>
                  <a:tcPr marL="9525" marR="9525" marT="9525" marB="0" anchor="b"/>
                </a:tc>
                <a:tc>
                  <a:txBody>
                    <a:bodyPr/>
                    <a:lstStyle/>
                    <a:p>
                      <a:pPr algn="r" fontAlgn="b"/>
                      <a:r>
                        <a:rPr lang="en-US" sz="1600" b="0" i="0" u="none" strike="noStrike">
                          <a:solidFill>
                            <a:srgbClr val="000000"/>
                          </a:solidFill>
                          <a:effectLst/>
                          <a:latin typeface="Calibri"/>
                        </a:rPr>
                        <a:t>0.0448</a:t>
                      </a:r>
                    </a:p>
                  </a:txBody>
                  <a:tcPr marL="9525" marR="9525" marT="9525" marB="0" anchor="b"/>
                </a:tc>
              </a:tr>
              <a:tr h="6350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0.0399</a:t>
                      </a:r>
                    </a:p>
                  </a:txBody>
                  <a:tcPr marL="9525" marR="9525" marT="9525" marB="0" anchor="b"/>
                </a:tc>
              </a:tr>
              <a:tr h="38735">
                <a:tc>
                  <a:txBody>
                    <a:bodyPr/>
                    <a:lstStyle/>
                    <a:p>
                      <a:pPr algn="l" fontAlgn="b"/>
                      <a:r>
                        <a:rPr lang="en-US" sz="1600" b="0" i="0" u="none" strike="noStrike">
                          <a:solidFill>
                            <a:srgbClr val="000000"/>
                          </a:solidFill>
                          <a:effectLst/>
                          <a:latin typeface="Calibri"/>
                        </a:rPr>
                        <a:t>mode GSvolume_pa</a:t>
                      </a:r>
                    </a:p>
                  </a:txBody>
                  <a:tcPr marL="9525" marR="9525" marT="9525" marB="0" anchor="b"/>
                </a:tc>
                <a:tc>
                  <a:txBody>
                    <a:bodyPr/>
                    <a:lstStyle/>
                    <a:p>
                      <a:pPr algn="r" fontAlgn="b"/>
                      <a:r>
                        <a:rPr lang="en-US" sz="1600" b="0" i="0" u="none" strike="noStrike">
                          <a:solidFill>
                            <a:srgbClr val="000000"/>
                          </a:solidFill>
                          <a:effectLst/>
                          <a:latin typeface="Calibri"/>
                        </a:rPr>
                        <a:t>0.0346</a:t>
                      </a:r>
                    </a:p>
                  </a:txBody>
                  <a:tcPr marL="9525" marR="9525" marT="9525" marB="0" anchor="b"/>
                </a:tc>
              </a:tr>
              <a:tr h="166370">
                <a:tc>
                  <a:txBody>
                    <a:bodyPr/>
                    <a:lstStyle/>
                    <a:p>
                      <a:pPr algn="l" fontAlgn="b"/>
                      <a:r>
                        <a:rPr lang="en-US" sz="1600" b="0" i="0" u="none" strike="noStrike">
                          <a:solidFill>
                            <a:srgbClr val="000000"/>
                          </a:solidFill>
                          <a:effectLst/>
                          <a:latin typeface="Calibri"/>
                        </a:rPr>
                        <a:t>maximum MeltingT</a:t>
                      </a:r>
                    </a:p>
                  </a:txBody>
                  <a:tcPr marL="9525" marR="9525" marT="9525" marB="0" anchor="b"/>
                </a:tc>
                <a:tc>
                  <a:txBody>
                    <a:bodyPr/>
                    <a:lstStyle/>
                    <a:p>
                      <a:pPr algn="r" fontAlgn="b"/>
                      <a:r>
                        <a:rPr lang="en-US" sz="1600" b="0" i="0" u="none" strike="noStrike" dirty="0">
                          <a:solidFill>
                            <a:srgbClr val="000000"/>
                          </a:solidFill>
                          <a:effectLst/>
                          <a:latin typeface="Calibri"/>
                        </a:rPr>
                        <a:t>0.0323</a:t>
                      </a:r>
                    </a:p>
                  </a:txBody>
                  <a:tcPr marL="9525" marR="9525" marT="9525" marB="0" anchor="b"/>
                </a:tc>
              </a:tr>
              <a:tr h="0">
                <a:tc>
                  <a:txBody>
                    <a:bodyPr/>
                    <a:lstStyle/>
                    <a:p>
                      <a:pPr algn="l" fontAlgn="b"/>
                      <a:r>
                        <a:rPr lang="en-US" sz="1600" b="0" i="0" u="none" strike="noStrike">
                          <a:solidFill>
                            <a:srgbClr val="000000"/>
                          </a:solidFill>
                          <a:effectLst/>
                          <a:latin typeface="Calibri"/>
                        </a:rPr>
                        <a:t>mean GSmagmom</a:t>
                      </a:r>
                    </a:p>
                  </a:txBody>
                  <a:tcPr marL="9525" marR="9525" marT="9525" marB="0" anchor="b"/>
                </a:tc>
                <a:tc>
                  <a:txBody>
                    <a:bodyPr/>
                    <a:lstStyle/>
                    <a:p>
                      <a:pPr algn="r" fontAlgn="b"/>
                      <a:r>
                        <a:rPr lang="en-US" sz="1600" b="0" i="0" u="none" strike="noStrike">
                          <a:solidFill>
                            <a:srgbClr val="000000"/>
                          </a:solidFill>
                          <a:effectLst/>
                          <a:latin typeface="Calibri"/>
                        </a:rPr>
                        <a:t>0.0317</a:t>
                      </a:r>
                    </a:p>
                  </a:txBody>
                  <a:tcPr marL="9525" marR="9525" marT="9525" marB="0" anchor="b"/>
                </a:tc>
              </a:tr>
              <a:tr h="40640">
                <a:tc>
                  <a:txBody>
                    <a:bodyPr/>
                    <a:lstStyle/>
                    <a:p>
                      <a:pPr algn="l" fontAlgn="b"/>
                      <a:r>
                        <a:rPr lang="en-US" sz="1600" b="0" i="0" u="none" strike="noStrike">
                          <a:solidFill>
                            <a:srgbClr val="000000"/>
                          </a:solidFill>
                          <a:effectLst/>
                          <a:latin typeface="Calibri"/>
                        </a:rPr>
                        <a:t>mode GSmagmom</a:t>
                      </a:r>
                    </a:p>
                  </a:txBody>
                  <a:tcPr marL="9525" marR="9525" marT="9525" marB="0" anchor="b"/>
                </a:tc>
                <a:tc>
                  <a:txBody>
                    <a:bodyPr/>
                    <a:lstStyle/>
                    <a:p>
                      <a:pPr algn="r" fontAlgn="b"/>
                      <a:r>
                        <a:rPr lang="en-US" sz="1600" b="0" i="0" u="none" strike="noStrike">
                          <a:solidFill>
                            <a:srgbClr val="000000"/>
                          </a:solidFill>
                          <a:effectLst/>
                          <a:latin typeface="Calibri"/>
                        </a:rPr>
                        <a:t>0.0269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GSbandgap</a:t>
                      </a: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0.0189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GSmagmom</a:t>
                      </a:r>
                    </a:p>
                  </a:txBody>
                  <a:tcPr marL="9525" marR="9525" marT="9525" marB="0" anchor="b"/>
                </a:tc>
                <a:tc>
                  <a:txBody>
                    <a:bodyPr/>
                    <a:lstStyle/>
                    <a:p>
                      <a:pPr algn="r" fontAlgn="b"/>
                      <a:r>
                        <a:rPr lang="en-US" sz="1600" b="0" i="0" u="none" strike="noStrike">
                          <a:solidFill>
                            <a:srgbClr val="000000"/>
                          </a:solidFill>
                          <a:effectLst/>
                          <a:latin typeface="Calibri"/>
                        </a:rPr>
                        <a:t>0.0179</a:t>
                      </a:r>
                    </a:p>
                  </a:txBody>
                  <a:tcPr marL="9525" marR="9525" marT="9525" marB="0" anchor="b"/>
                </a:tc>
              </a:tr>
              <a:tr h="40640">
                <a:tc>
                  <a:txBody>
                    <a:bodyPr/>
                    <a:lstStyle/>
                    <a:p>
                      <a:pPr algn="l" fontAlgn="b"/>
                      <a:r>
                        <a:rPr lang="en-US" sz="1600" b="0" i="0" u="none" strike="noStrike">
                          <a:solidFill>
                            <a:srgbClr val="000000"/>
                          </a:solidFill>
                          <a:effectLst/>
                          <a:latin typeface="Calibri"/>
                        </a:rPr>
                        <a:t>mode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0.0173</a:t>
                      </a:r>
                    </a:p>
                  </a:txBody>
                  <a:tcPr marL="9525" marR="9525" marT="9525" marB="0" anchor="b"/>
                </a:tc>
              </a:tr>
            </a:tbl>
          </a:graphicData>
        </a:graphic>
      </p:graphicFrame>
    </p:spTree>
    <p:extLst>
      <p:ext uri="{BB962C8B-B14F-4D97-AF65-F5344CB8AC3E}">
        <p14:creationId xmlns:p14="http://schemas.microsoft.com/office/powerpoint/2010/main" val="308412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5BD36294-2849-48A8-8531-5354CF3095D2}" type="slidenum">
              <a:rPr lang="en-US" smtClean="0"/>
              <a:pPr/>
              <a:t>2</a:t>
            </a:fld>
            <a:endParaRPr lang="en-US" dirty="0"/>
          </a:p>
        </p:txBody>
      </p:sp>
      <p:sp>
        <p:nvSpPr>
          <p:cNvPr id="29" name="Title 28"/>
          <p:cNvSpPr>
            <a:spLocks noGrp="1"/>
          </p:cNvSpPr>
          <p:nvPr>
            <p:ph type="title"/>
          </p:nvPr>
        </p:nvSpPr>
        <p:spPr/>
        <p:txBody>
          <a:bodyPr/>
          <a:lstStyle/>
          <a:p>
            <a:r>
              <a:rPr lang="en-CA" dirty="0" smtClean="0"/>
              <a:t>Initial models, density</a:t>
            </a:r>
            <a:endParaRPr lang="en-CA" dirty="0"/>
          </a:p>
        </p:txBody>
      </p:sp>
      <p:sp>
        <p:nvSpPr>
          <p:cNvPr id="30" name="Content Placeholder 29"/>
          <p:cNvSpPr>
            <a:spLocks noGrp="1"/>
          </p:cNvSpPr>
          <p:nvPr>
            <p:ph sz="quarter" idx="14"/>
          </p:nvPr>
        </p:nvSpPr>
        <p:spPr>
          <a:xfrm>
            <a:off x="457200" y="1243584"/>
            <a:ext cx="8108950" cy="2008449"/>
          </a:xfrm>
        </p:spPr>
        <p:txBody>
          <a:bodyPr>
            <a:normAutofit fontScale="92500" lnSpcReduction="20000"/>
          </a:bodyPr>
          <a:lstStyle/>
          <a:p>
            <a:r>
              <a:rPr lang="en-US" dirty="0" smtClean="0"/>
              <a:t>Use density data as initial judge of model efficacy</a:t>
            </a:r>
          </a:p>
          <a:p>
            <a:pPr lvl="1"/>
            <a:r>
              <a:rPr lang="en-CA" dirty="0" smtClean="0"/>
              <a:t>Random Forest, 12 feat/estimator</a:t>
            </a:r>
          </a:p>
          <a:p>
            <a:pPr lvl="1"/>
            <a:r>
              <a:rPr lang="en-CA" dirty="0" smtClean="0"/>
              <a:t>Standard magpie features</a:t>
            </a:r>
          </a:p>
          <a:p>
            <a:pPr lvl="1"/>
            <a:r>
              <a:rPr lang="en-CA" dirty="0" smtClean="0"/>
              <a:t>Removing single elements and problem compositions</a:t>
            </a:r>
          </a:p>
          <a:p>
            <a:pPr marL="0" lvl="1" indent="0">
              <a:buNone/>
            </a:pPr>
            <a:r>
              <a:rPr lang="en-CA" b="1" dirty="0" smtClean="0"/>
              <a:t>Thoughts</a:t>
            </a:r>
          </a:p>
          <a:p>
            <a:pPr lvl="1"/>
            <a:r>
              <a:rPr lang="en-CA" dirty="0" smtClean="0"/>
              <a:t>Model not generalizing well, but good accuracy</a:t>
            </a:r>
          </a:p>
          <a:p>
            <a:pPr lvl="1"/>
            <a:endParaRPr lang="en-CA" dirty="0" smtClean="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52033"/>
            <a:ext cx="4953000" cy="330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550" y="3252033"/>
            <a:ext cx="3276600" cy="3276600"/>
          </a:xfrm>
          <a:prstGeom prst="rect">
            <a:avLst/>
          </a:prstGeom>
        </p:spPr>
      </p:pic>
    </p:spTree>
    <p:extLst>
      <p:ext uri="{BB962C8B-B14F-4D97-AF65-F5344CB8AC3E}">
        <p14:creationId xmlns:p14="http://schemas.microsoft.com/office/powerpoint/2010/main" val="3641245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20</a:t>
            </a:fld>
            <a:endParaRPr lang="en-US" dirty="0"/>
          </a:p>
        </p:txBody>
      </p:sp>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6200" y="3155479"/>
            <a:ext cx="4744158" cy="31627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58" y="3429000"/>
            <a:ext cx="4323641" cy="2882427"/>
          </a:xfrm>
          <a:prstGeom prst="rect">
            <a:avLst/>
          </a:prstGeom>
        </p:spPr>
      </p:pic>
    </p:spTree>
    <p:extLst>
      <p:ext uri="{BB962C8B-B14F-4D97-AF65-F5344CB8AC3E}">
        <p14:creationId xmlns:p14="http://schemas.microsoft.com/office/powerpoint/2010/main" val="255665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21</a:t>
            </a:fld>
            <a:endParaRPr lang="en-US" dirty="0"/>
          </a:p>
        </p:txBody>
      </p:sp>
      <p:sp>
        <p:nvSpPr>
          <p:cNvPr id="3" name="Title 2"/>
          <p:cNvSpPr>
            <a:spLocks noGrp="1"/>
          </p:cNvSpPr>
          <p:nvPr>
            <p:ph type="title"/>
          </p:nvPr>
        </p:nvSpPr>
        <p:spPr/>
        <p:txBody>
          <a:bodyPr/>
          <a:lstStyle/>
          <a:p>
            <a:r>
              <a:rPr lang="en-US" dirty="0" smtClean="0"/>
              <a:t>Materials Project Predictions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 y="1281106"/>
            <a:ext cx="4573042" cy="45730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409" y="1281106"/>
            <a:ext cx="4573042" cy="4573042"/>
          </a:xfrm>
          <a:prstGeom prst="rect">
            <a:avLst/>
          </a:prstGeom>
        </p:spPr>
      </p:pic>
      <p:sp>
        <p:nvSpPr>
          <p:cNvPr id="7" name="TextBox 6"/>
          <p:cNvSpPr txBox="1"/>
          <p:nvPr/>
        </p:nvSpPr>
        <p:spPr>
          <a:xfrm>
            <a:off x="5105400" y="5854148"/>
            <a:ext cx="3657600" cy="369332"/>
          </a:xfrm>
          <a:prstGeom prst="rect">
            <a:avLst/>
          </a:prstGeom>
          <a:noFill/>
        </p:spPr>
        <p:txBody>
          <a:bodyPr wrap="square" rtlCol="0">
            <a:spAutoFit/>
          </a:bodyPr>
          <a:lstStyle/>
          <a:p>
            <a:r>
              <a:rPr lang="en-US" dirty="0" smtClean="0"/>
              <a:t>Without 4 outliers: r</a:t>
            </a:r>
            <a:r>
              <a:rPr lang="en-US" baseline="30000" dirty="0" smtClean="0"/>
              <a:t>2</a:t>
            </a:r>
            <a:r>
              <a:rPr lang="en-US" dirty="0" smtClean="0"/>
              <a:t>=0.9421</a:t>
            </a:r>
            <a:endParaRPr lang="en-US" dirty="0"/>
          </a:p>
        </p:txBody>
      </p:sp>
      <p:sp>
        <p:nvSpPr>
          <p:cNvPr id="8" name="Oval 7"/>
          <p:cNvSpPr/>
          <p:nvPr/>
        </p:nvSpPr>
        <p:spPr>
          <a:xfrm>
            <a:off x="5257800" y="3429000"/>
            <a:ext cx="304800" cy="762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43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22</a:t>
            </a:fld>
            <a:endParaRPr lang="en-US" dirty="0"/>
          </a:p>
        </p:txBody>
      </p:sp>
      <p:sp>
        <p:nvSpPr>
          <p:cNvPr id="3" name="Title 2"/>
          <p:cNvSpPr>
            <a:spLocks noGrp="1"/>
          </p:cNvSpPr>
          <p:nvPr>
            <p:ph type="title"/>
          </p:nvPr>
        </p:nvSpPr>
        <p:spPr/>
        <p:txBody>
          <a:bodyPr/>
          <a:lstStyle/>
          <a:p>
            <a:r>
              <a:rPr lang="en-US" dirty="0" smtClean="0"/>
              <a:t>Materials Project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515604"/>
              </p:ext>
            </p:extLst>
          </p:nvPr>
        </p:nvGraphicFramePr>
        <p:xfrm>
          <a:off x="5192225" y="2286000"/>
          <a:ext cx="3265975" cy="3148330"/>
        </p:xfrm>
        <a:graphic>
          <a:graphicData uri="http://schemas.openxmlformats.org/drawingml/2006/table">
            <a:tbl>
              <a:tblPr firstRow="1" bandRow="1">
                <a:tableStyleId>{5C22544A-7EE6-4342-B048-85BDC9FD1C3A}</a:tableStyleId>
              </a:tblPr>
              <a:tblGrid>
                <a:gridCol w="2122975"/>
                <a:gridCol w="1143000"/>
              </a:tblGrid>
              <a:tr h="370840">
                <a:tc>
                  <a:txBody>
                    <a:bodyPr/>
                    <a:lstStyle/>
                    <a:p>
                      <a:pPr algn="l" fontAlgn="b"/>
                      <a:r>
                        <a:rPr lang="en-US" sz="1800" b="1" i="0" u="none" strike="noStrike" kern="1200" dirty="0" smtClean="0">
                          <a:solidFill>
                            <a:schemeClr val="bg1"/>
                          </a:solidFill>
                          <a:effectLst/>
                          <a:latin typeface="Calibri"/>
                          <a:ea typeface="+mn-ea"/>
                          <a:cs typeface="+mn-cs"/>
                        </a:rPr>
                        <a:t>Crystalline Model</a:t>
                      </a:r>
                      <a:endParaRPr lang="en-US" sz="1800" b="1" i="0" u="none" strike="noStrike" kern="1200" dirty="0">
                        <a:solidFill>
                          <a:schemeClr val="bg1"/>
                        </a:solidFill>
                        <a:effectLst/>
                        <a:latin typeface="Calibri"/>
                        <a:ea typeface="+mn-ea"/>
                        <a:cs typeface="+mn-cs"/>
                      </a:endParaRPr>
                    </a:p>
                  </a:txBody>
                  <a:tcPr marL="9525" marR="9525" marT="9525" marB="0" anchor="b"/>
                </a:tc>
                <a:tc>
                  <a:txBody>
                    <a:bodyPr/>
                    <a:lstStyle/>
                    <a:p>
                      <a:pPr algn="l" fontAlgn="b"/>
                      <a:r>
                        <a:rPr lang="en-US" sz="1800" b="1" i="0" u="none" strike="noStrike" kern="1200" dirty="0" smtClean="0">
                          <a:solidFill>
                            <a:schemeClr val="bg1"/>
                          </a:solidFill>
                          <a:effectLst/>
                          <a:latin typeface="Calibri"/>
                          <a:ea typeface="+mn-ea"/>
                          <a:cs typeface="+mn-cs"/>
                        </a:rPr>
                        <a:t>Importance</a:t>
                      </a:r>
                      <a:endParaRPr lang="en-US" sz="1800" b="1" i="0" u="none" strike="noStrike" kern="1200" dirty="0">
                        <a:solidFill>
                          <a:schemeClr val="bg1"/>
                        </a:solidFill>
                        <a:effectLst/>
                        <a:latin typeface="Calibri"/>
                        <a:ea typeface="+mn-ea"/>
                        <a:cs typeface="+mn-cs"/>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0.0772</a:t>
                      </a:r>
                    </a:p>
                  </a:txBody>
                  <a:tcPr marL="9525" marR="9525" marT="9525" marB="0" anchor="b"/>
                </a:tc>
              </a:tr>
              <a:tr h="61595">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0.0688</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MeltingT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0.0558</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NdValence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0.0497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Row</a:t>
                      </a:r>
                    </a:p>
                  </a:txBody>
                  <a:tcPr marL="9525" marR="9525" marT="9525" marB="0" anchor="b"/>
                </a:tc>
                <a:tc>
                  <a:txBody>
                    <a:bodyPr/>
                    <a:lstStyle/>
                    <a:p>
                      <a:pPr algn="r" fontAlgn="b"/>
                      <a:r>
                        <a:rPr lang="en-US" sz="1600" b="0" i="0" u="none" strike="noStrike">
                          <a:solidFill>
                            <a:srgbClr val="000000"/>
                          </a:solidFill>
                          <a:effectLst/>
                          <a:latin typeface="Calibri"/>
                        </a:rPr>
                        <a:t>0.0461</a:t>
                      </a:r>
                    </a:p>
                  </a:txBody>
                  <a:tcPr marL="9525" marR="9525" marT="9525" marB="0" anchor="b"/>
                </a:tc>
              </a:tr>
              <a:tr h="38735">
                <a:tc>
                  <a:txBody>
                    <a:bodyPr/>
                    <a:lstStyle/>
                    <a:p>
                      <a:pPr algn="l" fontAlgn="b"/>
                      <a:r>
                        <a:rPr lang="en-US" sz="1600" b="0" i="0" u="none" strike="noStrike" dirty="0" err="1">
                          <a:solidFill>
                            <a:srgbClr val="000000"/>
                          </a:solidFill>
                          <a:effectLst/>
                          <a:latin typeface="Calibri"/>
                        </a:rPr>
                        <a:t>avg</a:t>
                      </a:r>
                      <a:r>
                        <a:rPr lang="en-US" sz="1600" b="0" i="0" u="none" strike="noStrike" dirty="0">
                          <a:solidFill>
                            <a:srgbClr val="000000"/>
                          </a:solidFill>
                          <a:effectLst/>
                          <a:latin typeface="Calibri"/>
                        </a:rPr>
                        <a:t> d valence electrons</a:t>
                      </a:r>
                    </a:p>
                  </a:txBody>
                  <a:tcPr marL="9525" marR="9525" marT="9525" marB="0" anchor="b"/>
                </a:tc>
                <a:tc>
                  <a:txBody>
                    <a:bodyPr/>
                    <a:lstStyle/>
                    <a:p>
                      <a:pPr algn="r" fontAlgn="b"/>
                      <a:r>
                        <a:rPr lang="en-US" sz="1600" b="0" i="0" u="none" strike="noStrike">
                          <a:solidFill>
                            <a:srgbClr val="000000"/>
                          </a:solidFill>
                          <a:effectLst/>
                          <a:latin typeface="Calibri"/>
                        </a:rPr>
                        <a:t>0.0390</a:t>
                      </a:r>
                    </a:p>
                  </a:txBody>
                  <a:tcPr marL="9525" marR="9525" marT="9525" marB="0" anchor="b"/>
                </a:tc>
              </a:tr>
              <a:tr h="16637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MendeleevNumber</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0.0339</a:t>
                      </a:r>
                    </a:p>
                  </a:txBody>
                  <a:tcPr marL="9525" marR="9525" marT="9525" marB="0" anchor="b"/>
                </a:tc>
              </a:tr>
              <a:tr h="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0.0335</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0.0305</a:t>
                      </a:r>
                    </a:p>
                  </a:txBody>
                  <a:tcPr marL="9525" marR="9525" marT="9525" marB="0" anchor="b"/>
                </a:tc>
              </a:tr>
              <a:tr h="40640">
                <a:tc>
                  <a:txBody>
                    <a:bodyPr/>
                    <a:lstStyle/>
                    <a:p>
                      <a:pPr algn="l" fontAlgn="b"/>
                      <a:r>
                        <a:rPr lang="en-US" sz="1600" b="0" i="0" u="none" strike="noStrike">
                          <a:solidFill>
                            <a:srgbClr val="000000"/>
                          </a:solidFill>
                          <a:effectLst/>
                          <a:latin typeface="Calibri"/>
                        </a:rPr>
                        <a:t>mean CovalentRadius</a:t>
                      </a:r>
                    </a:p>
                  </a:txBody>
                  <a:tcPr marL="9525" marR="9525" marT="9525" marB="0" anchor="b"/>
                </a:tc>
                <a:tc>
                  <a:txBody>
                    <a:bodyPr/>
                    <a:lstStyle/>
                    <a:p>
                      <a:pPr algn="r" fontAlgn="b"/>
                      <a:r>
                        <a:rPr lang="en-US" sz="1600" b="0" i="0" u="none" strike="noStrike" dirty="0">
                          <a:solidFill>
                            <a:srgbClr val="000000"/>
                          </a:solidFill>
                          <a:effectLst/>
                          <a:latin typeface="Calibri"/>
                        </a:rPr>
                        <a:t>0.0202</a:t>
                      </a: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5951985"/>
              </p:ext>
            </p:extLst>
          </p:nvPr>
        </p:nvGraphicFramePr>
        <p:xfrm>
          <a:off x="914400" y="2330638"/>
          <a:ext cx="3110416" cy="2651125"/>
        </p:xfrm>
        <a:graphic>
          <a:graphicData uri="http://schemas.openxmlformats.org/drawingml/2006/table">
            <a:tbl>
              <a:tblPr firstRow="1" bandRow="1">
                <a:tableStyleId>{5C22544A-7EE6-4342-B048-85BDC9FD1C3A}</a:tableStyleId>
              </a:tblPr>
              <a:tblGrid>
                <a:gridCol w="1981200"/>
                <a:gridCol w="1129216"/>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dirty="0">
                          <a:solidFill>
                            <a:srgbClr val="000000"/>
                          </a:solidFill>
                          <a:effectLst/>
                          <a:latin typeface="Calibri"/>
                        </a:rPr>
                        <a:t>0.0605</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r>
            </a:tbl>
          </a:graphicData>
        </a:graphic>
      </p:graphicFrame>
    </p:spTree>
    <p:extLst>
      <p:ext uri="{BB962C8B-B14F-4D97-AF65-F5344CB8AC3E}">
        <p14:creationId xmlns:p14="http://schemas.microsoft.com/office/powerpoint/2010/main" val="268741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a:t>
            </a:fld>
            <a:endParaRPr lang="en-US" dirty="0"/>
          </a:p>
        </p:txBody>
      </p:sp>
      <p:sp>
        <p:nvSpPr>
          <p:cNvPr id="3" name="Title 2"/>
          <p:cNvSpPr>
            <a:spLocks noGrp="1"/>
          </p:cNvSpPr>
          <p:nvPr>
            <p:ph type="title"/>
          </p:nvPr>
        </p:nvSpPr>
        <p:spPr/>
        <p:txBody>
          <a:bodyPr/>
          <a:lstStyle/>
          <a:p>
            <a:r>
              <a:rPr lang="en-US" dirty="0" smtClean="0"/>
              <a:t>Initial models, density: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0958" y="228495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2284958"/>
            <a:ext cx="4573042" cy="4573042"/>
          </a:xfrm>
          <a:prstGeom prst="rect">
            <a:avLst/>
          </a:prstGeom>
        </p:spPr>
      </p:pic>
      <p:sp>
        <p:nvSpPr>
          <p:cNvPr id="4" name="TextBox 3"/>
          <p:cNvSpPr txBox="1"/>
          <p:nvPr/>
        </p:nvSpPr>
        <p:spPr>
          <a:xfrm>
            <a:off x="5791200" y="2475406"/>
            <a:ext cx="2362200" cy="369332"/>
          </a:xfrm>
          <a:prstGeom prst="rect">
            <a:avLst/>
          </a:prstGeom>
          <a:noFill/>
        </p:spPr>
        <p:txBody>
          <a:bodyPr wrap="square" rtlCol="0">
            <a:spAutoFit/>
          </a:bodyPr>
          <a:lstStyle/>
          <a:p>
            <a:r>
              <a:rPr lang="en-US" dirty="0" err="1" smtClean="0"/>
              <a:t>Vegard’s</a:t>
            </a:r>
            <a:r>
              <a:rPr lang="en-US" dirty="0" smtClean="0"/>
              <a:t> law</a:t>
            </a:r>
            <a:endParaRPr lang="en-US" dirty="0"/>
          </a:p>
        </p:txBody>
      </p:sp>
      <p:sp>
        <p:nvSpPr>
          <p:cNvPr id="7" name="Content Placeholder 29"/>
          <p:cNvSpPr txBox="1">
            <a:spLocks/>
          </p:cNvSpPr>
          <p:nvPr/>
        </p:nvSpPr>
        <p:spPr>
          <a:xfrm>
            <a:off x="457200" y="1243584"/>
            <a:ext cx="81089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We don’t beat the rule of mixtures quite yet…</a:t>
            </a:r>
          </a:p>
          <a:p>
            <a:pPr lvl="1"/>
            <a:endParaRPr lang="en-CA" dirty="0" smtClean="0"/>
          </a:p>
          <a:p>
            <a:pPr lvl="1"/>
            <a:endParaRPr lang="en-US" dirty="0"/>
          </a:p>
        </p:txBody>
      </p:sp>
    </p:spTree>
    <p:extLst>
      <p:ext uri="{BB962C8B-B14F-4D97-AF65-F5344CB8AC3E}">
        <p14:creationId xmlns:p14="http://schemas.microsoft.com/office/powerpoint/2010/main" val="2357010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a:t>
            </a:fld>
            <a:endParaRPr lang="en-US" dirty="0"/>
          </a:p>
        </p:txBody>
      </p:sp>
      <p:sp>
        <p:nvSpPr>
          <p:cNvPr id="3" name="Title 2"/>
          <p:cNvSpPr>
            <a:spLocks noGrp="1"/>
          </p:cNvSpPr>
          <p:nvPr>
            <p:ph type="title"/>
          </p:nvPr>
        </p:nvSpPr>
        <p:spPr>
          <a:xfrm>
            <a:off x="457200" y="129091"/>
            <a:ext cx="7315200" cy="753033"/>
          </a:xfrm>
        </p:spPr>
        <p:txBody>
          <a:bodyPr/>
          <a:lstStyle/>
          <a:p>
            <a:r>
              <a:rPr lang="en-US" dirty="0" smtClean="0"/>
              <a:t>Feature Exploration: Density</a:t>
            </a:r>
            <a:endParaRPr lang="en-US" dirty="0"/>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924800" y="0"/>
            <a:ext cx="1219200" cy="10897790"/>
          </a:xfrm>
        </p:spPr>
      </p:pic>
      <p:sp>
        <p:nvSpPr>
          <p:cNvPr id="8" name="Content Placeholder 29"/>
          <p:cNvSpPr txBox="1">
            <a:spLocks/>
          </p:cNvSpPr>
          <p:nvPr/>
        </p:nvSpPr>
        <p:spPr>
          <a:xfrm>
            <a:off x="4976429" y="4847659"/>
            <a:ext cx="29273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B050"/>
                </a:solidFill>
              </a:rPr>
              <a:t>Green </a:t>
            </a:r>
            <a:r>
              <a:rPr lang="en-US" dirty="0" smtClean="0">
                <a:solidFill>
                  <a:srgbClr val="00B050"/>
                </a:solidFill>
                <a:sym typeface="Wingdings" pitchFamily="2" charset="2"/>
              </a:rPr>
              <a:t> mode</a:t>
            </a:r>
          </a:p>
          <a:p>
            <a:r>
              <a:rPr lang="en-US" dirty="0" smtClean="0">
                <a:solidFill>
                  <a:srgbClr val="FFC000"/>
                </a:solidFill>
                <a:sym typeface="Wingdings" pitchFamily="2" charset="2"/>
              </a:rPr>
              <a:t>Yellow  Mean</a:t>
            </a:r>
          </a:p>
          <a:p>
            <a:r>
              <a:rPr lang="en-US" dirty="0" smtClean="0">
                <a:solidFill>
                  <a:srgbClr val="7030A0"/>
                </a:solidFill>
                <a:sym typeface="Wingdings" pitchFamily="2" charset="2"/>
              </a:rPr>
              <a:t>Purple  Minimum</a:t>
            </a:r>
          </a:p>
          <a:p>
            <a:r>
              <a:rPr lang="en-US" dirty="0" smtClean="0">
                <a:solidFill>
                  <a:srgbClr val="FF0000"/>
                </a:solidFill>
                <a:sym typeface="Wingdings" pitchFamily="2" charset="2"/>
              </a:rPr>
              <a:t>Red  Maximum</a:t>
            </a:r>
            <a:endParaRPr lang="en-US" dirty="0">
              <a:solidFill>
                <a:srgbClr val="FF0000"/>
              </a:solidFill>
            </a:endParaRPr>
          </a:p>
        </p:txBody>
      </p:sp>
      <p:sp>
        <p:nvSpPr>
          <p:cNvPr id="9" name="Content Placeholder 29"/>
          <p:cNvSpPr txBox="1">
            <a:spLocks/>
          </p:cNvSpPr>
          <p:nvPr/>
        </p:nvSpPr>
        <p:spPr>
          <a:xfrm>
            <a:off x="152400" y="1243583"/>
            <a:ext cx="7620000" cy="2693489"/>
          </a:xfrm>
          <a:prstGeom prst="rect">
            <a:avLst/>
          </a:prstGeom>
        </p:spPr>
        <p:txBody>
          <a:bodyPr vert="horz" lIns="0" tIns="0" rIns="0" bIns="0" rtlCol="0">
            <a:normAutofit fontScale="92500" lnSpcReduction="10000"/>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Looking at density model features, ordered by importance</a:t>
            </a:r>
          </a:p>
          <a:p>
            <a:pPr lvl="1"/>
            <a:r>
              <a:rPr lang="en-CA" dirty="0" smtClean="0"/>
              <a:t>Mode, mean trend to the top, while min/max seem less important </a:t>
            </a:r>
            <a:r>
              <a:rPr lang="en-CA" dirty="0" smtClean="0">
                <a:sym typeface="Wingdings" pitchFamily="2" charset="2"/>
              </a:rPr>
              <a:t> </a:t>
            </a:r>
            <a:r>
              <a:rPr lang="en-CA" dirty="0" smtClean="0"/>
              <a:t>Could justifiably leave out min/max</a:t>
            </a:r>
          </a:p>
          <a:p>
            <a:pPr lvl="1"/>
            <a:r>
              <a:rPr lang="en-CA" dirty="0" smtClean="0"/>
              <a:t>Near top, both mode and mean of same property appear together </a:t>
            </a:r>
            <a:r>
              <a:rPr lang="en-CA" dirty="0" smtClean="0">
                <a:sym typeface="Wingdings" pitchFamily="2" charset="2"/>
              </a:rPr>
              <a:t> may only need to choose one of mode/mean</a:t>
            </a:r>
          </a:p>
          <a:p>
            <a:r>
              <a:rPr lang="en-CA" dirty="0" smtClean="0">
                <a:sym typeface="Wingdings" pitchFamily="2" charset="2"/>
              </a:rPr>
              <a:t>These all come from </a:t>
            </a:r>
            <a:r>
              <a:rPr lang="en-CA" dirty="0" err="1" smtClean="0">
                <a:sym typeface="Wingdings" pitchFamily="2" charset="2"/>
              </a:rPr>
              <a:t>cf.Stoichiometry</a:t>
            </a:r>
            <a:r>
              <a:rPr lang="en-CA" dirty="0" smtClean="0">
                <a:sym typeface="Wingdings" pitchFamily="2" charset="2"/>
              </a:rPr>
              <a:t>(), which supplies 130 features…. Could cut down significantly</a:t>
            </a:r>
            <a:endParaRPr lang="en-CA" dirty="0" smtClean="0"/>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37072"/>
            <a:ext cx="2743200" cy="274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453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5</a:t>
            </a:fld>
            <a:endParaRPr lang="en-US" dirty="0"/>
          </a:p>
        </p:txBody>
      </p:sp>
      <p:sp>
        <p:nvSpPr>
          <p:cNvPr id="3" name="Title 2"/>
          <p:cNvSpPr>
            <a:spLocks noGrp="1"/>
          </p:cNvSpPr>
          <p:nvPr>
            <p:ph type="title"/>
          </p:nvPr>
        </p:nvSpPr>
        <p:spPr/>
        <p:txBody>
          <a:bodyPr/>
          <a:lstStyle/>
          <a:p>
            <a:r>
              <a:rPr lang="en-US" dirty="0" smtClean="0"/>
              <a:t>Fitting model with reduced feature set</a:t>
            </a:r>
            <a:endParaRPr lang="en-US" dirty="0"/>
          </a:p>
        </p:txBody>
      </p:sp>
      <p:sp>
        <p:nvSpPr>
          <p:cNvPr id="5" name="Content Placeholder 29"/>
          <p:cNvSpPr txBox="1">
            <a:spLocks/>
          </p:cNvSpPr>
          <p:nvPr/>
        </p:nvSpPr>
        <p:spPr>
          <a:xfrm>
            <a:off x="446566" y="1243584"/>
            <a:ext cx="7325833" cy="1346744"/>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only mean </a:t>
            </a:r>
            <a:r>
              <a:rPr lang="en-US" dirty="0" err="1" smtClean="0"/>
              <a:t>ElementProperty</a:t>
            </a:r>
            <a:r>
              <a:rPr lang="en-US" dirty="0" smtClean="0"/>
              <a:t> features</a:t>
            </a:r>
          </a:p>
          <a:p>
            <a:pPr lvl="1"/>
            <a:r>
              <a:rPr lang="en-CA" dirty="0" smtClean="0"/>
              <a:t>Not much of a change…</a:t>
            </a:r>
          </a:p>
          <a:p>
            <a:pPr lvl="1"/>
            <a:endParaRPr lang="en-CA" dirty="0" smtClean="0"/>
          </a:p>
          <a:p>
            <a:pPr lvl="1"/>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09"/>
            <a:ext cx="4572000" cy="3048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08109"/>
            <a:ext cx="4572000" cy="3048000"/>
          </a:xfrm>
          <a:prstGeom prst="rect">
            <a:avLst/>
          </a:prstGeom>
        </p:spPr>
      </p:pic>
      <p:sp>
        <p:nvSpPr>
          <p:cNvPr id="4" name="TextBox 3"/>
          <p:cNvSpPr txBox="1"/>
          <p:nvPr/>
        </p:nvSpPr>
        <p:spPr>
          <a:xfrm>
            <a:off x="6558402" y="5410200"/>
            <a:ext cx="2027082" cy="369332"/>
          </a:xfrm>
          <a:prstGeom prst="rect">
            <a:avLst/>
          </a:prstGeom>
          <a:noFill/>
        </p:spPr>
        <p:txBody>
          <a:bodyPr wrap="square" rtlCol="0">
            <a:spAutoFit/>
          </a:bodyPr>
          <a:lstStyle/>
          <a:p>
            <a:r>
              <a:rPr lang="en-US" dirty="0" smtClean="0"/>
              <a:t>All 152 features</a:t>
            </a:r>
            <a:endParaRPr lang="en-US" dirty="0"/>
          </a:p>
        </p:txBody>
      </p:sp>
    </p:spTree>
    <p:extLst>
      <p:ext uri="{BB962C8B-B14F-4D97-AF65-F5344CB8AC3E}">
        <p14:creationId xmlns:p14="http://schemas.microsoft.com/office/powerpoint/2010/main" val="1735704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6</a:t>
            </a:fld>
            <a:endParaRPr lang="en-US" dirty="0"/>
          </a:p>
        </p:txBody>
      </p:sp>
      <p:sp>
        <p:nvSpPr>
          <p:cNvPr id="3" name="Title 2"/>
          <p:cNvSpPr>
            <a:spLocks noGrp="1"/>
          </p:cNvSpPr>
          <p:nvPr>
            <p:ph type="title"/>
          </p:nvPr>
        </p:nvSpPr>
        <p:spPr/>
        <p:txBody>
          <a:bodyPr/>
          <a:lstStyle/>
          <a:p>
            <a:r>
              <a:rPr lang="en-US" dirty="0"/>
              <a:t>Fitting model with reduced feature set</a:t>
            </a:r>
          </a:p>
        </p:txBody>
      </p:sp>
      <p:sp>
        <p:nvSpPr>
          <p:cNvPr id="4" name="Content Placeholder 3"/>
          <p:cNvSpPr>
            <a:spLocks noGrp="1"/>
          </p:cNvSpPr>
          <p:nvPr>
            <p:ph sz="quarter" idx="14"/>
          </p:nvPr>
        </p:nvSpPr>
        <p:spPr>
          <a:xfrm>
            <a:off x="762000" y="2234184"/>
            <a:ext cx="2590800" cy="509016"/>
          </a:xfrm>
        </p:spPr>
        <p:txBody>
          <a:bodyPr/>
          <a:lstStyle/>
          <a:p>
            <a:r>
              <a:rPr lang="en-US" dirty="0" smtClean="0"/>
              <a:t>Using only mean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743200"/>
            <a:ext cx="4114800" cy="4114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2273"/>
            <a:ext cx="4114800" cy="4114800"/>
          </a:xfrm>
          <a:prstGeom prst="rect">
            <a:avLst/>
          </a:prstGeom>
        </p:spPr>
      </p:pic>
      <p:sp>
        <p:nvSpPr>
          <p:cNvPr id="7" name="Content Placeholder 3"/>
          <p:cNvSpPr txBox="1">
            <a:spLocks/>
          </p:cNvSpPr>
          <p:nvPr/>
        </p:nvSpPr>
        <p:spPr>
          <a:xfrm>
            <a:off x="5791200" y="2234184"/>
            <a:ext cx="2590800" cy="509016"/>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Standard features</a:t>
            </a:r>
            <a:endParaRPr lang="en-US" dirty="0"/>
          </a:p>
        </p:txBody>
      </p:sp>
    </p:spTree>
    <p:extLst>
      <p:ext uri="{BB962C8B-B14F-4D97-AF65-F5344CB8AC3E}">
        <p14:creationId xmlns:p14="http://schemas.microsoft.com/office/powerpoint/2010/main" val="146000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7</a:t>
            </a:fld>
            <a:endParaRPr lang="en-US" dirty="0"/>
          </a:p>
        </p:txBody>
      </p:sp>
      <p:sp>
        <p:nvSpPr>
          <p:cNvPr id="3" name="Title 2"/>
          <p:cNvSpPr>
            <a:spLocks noGrp="1"/>
          </p:cNvSpPr>
          <p:nvPr>
            <p:ph type="title"/>
          </p:nvPr>
        </p:nvSpPr>
        <p:spPr/>
        <p:txBody>
          <a:bodyPr/>
          <a:lstStyle/>
          <a:p>
            <a:r>
              <a:rPr lang="en-US" dirty="0" smtClean="0"/>
              <a:t>Outlier Data points</a:t>
            </a:r>
            <a:endParaRPr lang="en-US" dirty="0"/>
          </a:p>
        </p:txBody>
      </p:sp>
      <p:sp>
        <p:nvSpPr>
          <p:cNvPr id="4" name="Content Placeholder 3"/>
          <p:cNvSpPr>
            <a:spLocks noGrp="1"/>
          </p:cNvSpPr>
          <p:nvPr>
            <p:ph sz="quarter" idx="14"/>
          </p:nvPr>
        </p:nvSpPr>
        <p:spPr>
          <a:xfrm>
            <a:off x="5715000" y="1243584"/>
            <a:ext cx="3170082" cy="813816"/>
          </a:xfrm>
        </p:spPr>
        <p:txBody>
          <a:bodyPr>
            <a:normAutofit fontScale="70000" lnSpcReduction="20000"/>
          </a:bodyPr>
          <a:lstStyle/>
          <a:p>
            <a:r>
              <a:rPr lang="en-US" dirty="0" smtClean="0"/>
              <a:t>All highlighted compositions are: </a:t>
            </a:r>
          </a:p>
          <a:p>
            <a:r>
              <a:rPr lang="es-ES" dirty="0" smtClean="0"/>
              <a:t>Zr</a:t>
            </a:r>
            <a:r>
              <a:rPr lang="es-ES" baseline="-25000" dirty="0" smtClean="0"/>
              <a:t>57</a:t>
            </a:r>
            <a:r>
              <a:rPr lang="es-ES" dirty="0" smtClean="0"/>
              <a:t> </a:t>
            </a:r>
            <a:r>
              <a:rPr lang="es-ES" dirty="0"/>
              <a:t>Nb</a:t>
            </a:r>
            <a:r>
              <a:rPr lang="es-ES" baseline="-25000" dirty="0"/>
              <a:t>5</a:t>
            </a:r>
            <a:r>
              <a:rPr lang="es-ES" dirty="0"/>
              <a:t> Al</a:t>
            </a:r>
            <a:r>
              <a:rPr lang="es-ES" baseline="-25000" dirty="0"/>
              <a:t>10</a:t>
            </a:r>
            <a:r>
              <a:rPr lang="es-ES" dirty="0"/>
              <a:t> </a:t>
            </a:r>
            <a:r>
              <a:rPr lang="es-ES"/>
              <a:t>Cu</a:t>
            </a:r>
            <a:r>
              <a:rPr lang="es-ES" baseline="-25000"/>
              <a:t>15.4</a:t>
            </a:r>
            <a:r>
              <a:rPr lang="es-ES"/>
              <a:t> </a:t>
            </a:r>
            <a:r>
              <a:rPr lang="es-ES" smtClean="0"/>
              <a:t>Ni</a:t>
            </a:r>
            <a:r>
              <a:rPr lang="es-ES" baseline="-25000" smtClean="0"/>
              <a:t>12.6</a:t>
            </a:r>
            <a:endParaRPr lang="en-US" baseline="-25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887"/>
          <a:stretch/>
        </p:blipFill>
        <p:spPr>
          <a:xfrm>
            <a:off x="0" y="1411357"/>
            <a:ext cx="5715000" cy="543571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156" y="2057400"/>
            <a:ext cx="4519216"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22156" y="4953000"/>
            <a:ext cx="4519216"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4784" y="5638799"/>
            <a:ext cx="4519216" cy="120827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4800600"/>
            <a:ext cx="685800"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3657600"/>
            <a:ext cx="533400" cy="5334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565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8</a:t>
            </a:fld>
            <a:endParaRPr lang="en-US" dirty="0"/>
          </a:p>
        </p:txBody>
      </p:sp>
      <p:sp>
        <p:nvSpPr>
          <p:cNvPr id="3" name="Title 2"/>
          <p:cNvSpPr>
            <a:spLocks noGrp="1"/>
          </p:cNvSpPr>
          <p:nvPr>
            <p:ph type="title"/>
          </p:nvPr>
        </p:nvSpPr>
        <p:spPr/>
        <p:txBody>
          <a:bodyPr/>
          <a:lstStyle/>
          <a:p>
            <a:r>
              <a:rPr lang="en-US" dirty="0" smtClean="0"/>
              <a:t>Dropping </a:t>
            </a:r>
            <a:r>
              <a:rPr lang="en-US" dirty="0" err="1" smtClean="0"/>
              <a:t>GSvolume</a:t>
            </a:r>
            <a:r>
              <a:rPr lang="en-US" dirty="0" smtClean="0"/>
              <a:t>, Covalent Radius</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225154" y="148934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981200"/>
            <a:ext cx="4573042" cy="45730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489348"/>
            <a:ext cx="4573042" cy="4573042"/>
          </a:xfrm>
          <a:prstGeom prst="rect">
            <a:avLst/>
          </a:prstGeom>
        </p:spPr>
      </p:pic>
    </p:spTree>
    <p:extLst>
      <p:ext uri="{BB962C8B-B14F-4D97-AF65-F5344CB8AC3E}">
        <p14:creationId xmlns:p14="http://schemas.microsoft.com/office/powerpoint/2010/main" val="383894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9</a:t>
            </a:fld>
            <a:endParaRPr lang="en-US" dirty="0"/>
          </a:p>
        </p:txBody>
      </p:sp>
      <p:sp>
        <p:nvSpPr>
          <p:cNvPr id="3" name="Title 2"/>
          <p:cNvSpPr>
            <a:spLocks noGrp="1"/>
          </p:cNvSpPr>
          <p:nvPr>
            <p:ph type="title"/>
          </p:nvPr>
        </p:nvSpPr>
        <p:spPr/>
        <p:txBody>
          <a:bodyPr/>
          <a:lstStyle/>
          <a:p>
            <a:r>
              <a:rPr lang="en-US" dirty="0" smtClean="0"/>
              <a:t>Model difference between real and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88216" y="2133600"/>
            <a:ext cx="4573042" cy="4573042"/>
          </a:xfrm>
        </p:spPr>
      </p:pic>
      <p:sp>
        <p:nvSpPr>
          <p:cNvPr id="6" name="TextBox 5"/>
          <p:cNvSpPr txBox="1"/>
          <p:nvPr/>
        </p:nvSpPr>
        <p:spPr>
          <a:xfrm>
            <a:off x="5061258" y="1600200"/>
            <a:ext cx="3701742" cy="1477328"/>
          </a:xfrm>
          <a:prstGeom prst="rect">
            <a:avLst/>
          </a:prstGeom>
          <a:noFill/>
        </p:spPr>
        <p:txBody>
          <a:bodyPr wrap="square" rtlCol="0">
            <a:spAutoFit/>
          </a:bodyPr>
          <a:lstStyle/>
          <a:p>
            <a:r>
              <a:rPr lang="en-US" dirty="0" smtClean="0"/>
              <a:t>Without outliers (same problem composition), r</a:t>
            </a:r>
            <a:r>
              <a:rPr lang="en-US" baseline="30000" dirty="0" smtClean="0"/>
              <a:t>2</a:t>
            </a:r>
            <a:r>
              <a:rPr lang="en-US" dirty="0" smtClean="0"/>
              <a:t> = 0.479</a:t>
            </a:r>
          </a:p>
          <a:p>
            <a:endParaRPr lang="en-US" dirty="0"/>
          </a:p>
          <a:p>
            <a:r>
              <a:rPr lang="en-US" dirty="0" smtClean="0"/>
              <a:t>Without outliers the original model gives up </a:t>
            </a:r>
            <a:r>
              <a:rPr lang="en-US" dirty="0"/>
              <a:t>to r</a:t>
            </a:r>
            <a:r>
              <a:rPr lang="en-US" baseline="30000" dirty="0"/>
              <a:t>2</a:t>
            </a:r>
            <a:r>
              <a:rPr lang="en-US" dirty="0"/>
              <a:t> = </a:t>
            </a:r>
            <a:r>
              <a:rPr lang="en-US" dirty="0" smtClean="0"/>
              <a:t>0.913</a:t>
            </a:r>
            <a:endParaRPr lang="en-US" dirty="0"/>
          </a:p>
        </p:txBody>
      </p:sp>
    </p:spTree>
    <p:extLst>
      <p:ext uri="{BB962C8B-B14F-4D97-AF65-F5344CB8AC3E}">
        <p14:creationId xmlns:p14="http://schemas.microsoft.com/office/powerpoint/2010/main" val="1242743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CHECK" val="0"/>
  <p:tag name="ARTICULATE_PROJECT_OPEN" val="0"/>
</p:tagLst>
</file>

<file path=ppt/theme/theme1.xml><?xml version="1.0" encoding="utf-8"?>
<a:theme xmlns:a="http://schemas.openxmlformats.org/drawingml/2006/main" name="Blank">
  <a:themeElements>
    <a:clrScheme name="SLAC_RevisedPalette_2012">
      <a:dk1>
        <a:srgbClr val="000000"/>
      </a:dk1>
      <a:lt1>
        <a:sysClr val="window" lastClr="FFFFFF"/>
      </a:lt1>
      <a:dk2>
        <a:srgbClr val="E17000"/>
      </a:dk2>
      <a:lt2>
        <a:srgbClr val="A4001D"/>
      </a:lt2>
      <a:accent1>
        <a:srgbClr val="A4001D"/>
      </a:accent1>
      <a:accent2>
        <a:srgbClr val="E17000"/>
      </a:accent2>
      <a:accent3>
        <a:srgbClr val="4D4F53"/>
      </a:accent3>
      <a:accent4>
        <a:srgbClr val="545455"/>
      </a:accent4>
      <a:accent5>
        <a:srgbClr val="0099CC"/>
      </a:accent5>
      <a:accent6>
        <a:srgbClr val="69BE28"/>
      </a:accent6>
      <a:hlink>
        <a:srgbClr val="A4001D"/>
      </a:hlink>
      <a:folHlink>
        <a:srgbClr val="A4001D"/>
      </a:folHlink>
    </a:clrScheme>
    <a:fontScheme name="TH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reasOfScience xmlns="be4c3ea6-cad5-4867-91d9-7216788d6e80"/>
    <ContentCategory1 xmlns="be4c3ea6-cad5-4867-91d9-7216788d6e80">Talks</ContentCategory1>
    <PublishingExpirationDate xmlns="http://schemas.microsoft.com/sharepoint/v3" xsi:nil="true"/>
    <Instruments xmlns="be4c3ea6-cad5-4867-91d9-7216788d6e80">
      <Value>7</Value>
    </Instruments>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09C022A5BACE4D8A86646BFE6F373A" ma:contentTypeVersion="6" ma:contentTypeDescription="Create a new document." ma:contentTypeScope="" ma:versionID="fa09eca8e9885d653412965b564ef40e">
  <xsd:schema xmlns:xsd="http://www.w3.org/2001/XMLSchema" xmlns:xs="http://www.w3.org/2001/XMLSchema" xmlns:p="http://schemas.microsoft.com/office/2006/metadata/properties" xmlns:ns1="http://schemas.microsoft.com/sharepoint/v3" xmlns:ns2="be4c3ea6-cad5-4867-91d9-7216788d6e80" targetNamespace="http://schemas.microsoft.com/office/2006/metadata/properties" ma:root="true" ma:fieldsID="5e650a32204f281424193f6b0635a9f5" ns1:_="" ns2:_="">
    <xsd:import namespace="http://schemas.microsoft.com/sharepoint/v3"/>
    <xsd:import namespace="be4c3ea6-cad5-4867-91d9-7216788d6e80"/>
    <xsd:element name="properties">
      <xsd:complexType>
        <xsd:sequence>
          <xsd:element name="documentManagement">
            <xsd:complexType>
              <xsd:all>
                <xsd:element ref="ns1:PublishingStartDate" minOccurs="0"/>
                <xsd:element ref="ns1:PublishingExpirationDate" minOccurs="0"/>
                <xsd:element ref="ns2:AreasOfScience" minOccurs="0"/>
                <xsd:element ref="ns2:Instruments" minOccurs="0"/>
                <xsd:element ref="ns2:ContentCategory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4c3ea6-cad5-4867-91d9-7216788d6e80" elementFormDefault="qualified">
    <xsd:import namespace="http://schemas.microsoft.com/office/2006/documentManagement/types"/>
    <xsd:import namespace="http://schemas.microsoft.com/office/infopath/2007/PartnerControls"/>
    <xsd:element name="AreasOfScience" ma:index="10" nillable="true" ma:displayName="AreasOfScience" ma:list="{e1f02b6c-c9b2-4349-9939-471bf3a1aa7d}" ma:internalName="AreasOfScience" ma:showField="Title" ma:web="be4c3ea6-cad5-4867-91d9-7216788d6e80">
      <xsd:complexType>
        <xsd:complexContent>
          <xsd:extension base="dms:MultiChoiceLookup">
            <xsd:sequence>
              <xsd:element name="Value" type="dms:Lookup" maxOccurs="unbounded" minOccurs="0" nillable="true"/>
            </xsd:sequence>
          </xsd:extension>
        </xsd:complexContent>
      </xsd:complexType>
    </xsd:element>
    <xsd:element name="Instruments" ma:index="11" nillable="true" ma:displayName="Instruments" ma:list="{b890da74-bd63-4911-b17a-af6e8f3c956b}" ma:internalName="Instruments" ma:showField="Title" ma:web="be4c3ea6-cad5-4867-91d9-7216788d6e80" ma:requiredMultiChoice="true">
      <xsd:complexType>
        <xsd:complexContent>
          <xsd:extension base="dms:MultiChoiceLookup">
            <xsd:sequence>
              <xsd:element name="Value" type="dms:Lookup" maxOccurs="unbounded" minOccurs="0" nillable="true"/>
            </xsd:sequence>
          </xsd:extension>
        </xsd:complexContent>
      </xsd:complexType>
    </xsd:element>
    <xsd:element name="ContentCategory1" ma:index="12" nillable="true" ma:displayName="ContentCategory" ma:format="Dropdown" ma:internalName="ContentCategory1">
      <xsd:simpleType>
        <xsd:restriction base="dms:Choice">
          <xsd:enumeration value="Articles"/>
          <xsd:enumeration value="Design Documents"/>
          <xsd:enumeration value="Posters"/>
          <xsd:enumeration value="Talks"/>
          <xsd:enumeration value="XFEL Facilities"/>
          <xsd:enumeration value="X-Ray Interes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C465C-0AFA-4B02-8D00-CB14DF55DD98}">
  <ds:schemaRefs>
    <ds:schemaRef ds:uri="http://purl.org/dc/terms/"/>
    <ds:schemaRef ds:uri="http://schemas.microsoft.com/office/2006/metadata/properties"/>
    <ds:schemaRef ds:uri="http://schemas.openxmlformats.org/package/2006/metadata/core-properties"/>
    <ds:schemaRef ds:uri="http://www.w3.org/XML/1998/namespace"/>
    <ds:schemaRef ds:uri="be4c3ea6-cad5-4867-91d9-7216788d6e80"/>
    <ds:schemaRef ds:uri="http://schemas.microsoft.com/office/infopath/2007/PartnerControls"/>
    <ds:schemaRef ds:uri="http://purl.org/dc/elements/1.1/"/>
    <ds:schemaRef ds:uri="http://purl.org/dc/dcmitype/"/>
    <ds:schemaRef ds:uri="http://schemas.microsoft.com/office/2006/documentManagement/types"/>
    <ds:schemaRef ds:uri="http://schemas.microsoft.com/sharepoint/v3"/>
  </ds:schemaRefs>
</ds:datastoreItem>
</file>

<file path=customXml/itemProps2.xml><?xml version="1.0" encoding="utf-8"?>
<ds:datastoreItem xmlns:ds="http://schemas.openxmlformats.org/officeDocument/2006/customXml" ds:itemID="{320C2239-B20E-4DE6-814B-AECCA40A8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e4c3ea6-cad5-4867-91d9-7216788d6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8D205-A273-4ABA-A83A-77DB3B1F88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SLAC_PPT_052412</Template>
  <TotalTime>0</TotalTime>
  <Words>801</Words>
  <Application>Microsoft Office PowerPoint</Application>
  <PresentationFormat>On-screen Show (4:3)</PresentationFormat>
  <Paragraphs>291</Paragraphs>
  <Slides>22</Slides>
  <Notes>7</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Blank</vt:lpstr>
      <vt:lpstr>Mechanical Property Machine Learning Models</vt:lpstr>
      <vt:lpstr>Initial models, density</vt:lpstr>
      <vt:lpstr>Initial models, density: Vegard’s law</vt:lpstr>
      <vt:lpstr>Feature Exploration: Density</vt:lpstr>
      <vt:lpstr>Fitting model with reduced feature set</vt:lpstr>
      <vt:lpstr>Fitting model with reduced feature set</vt:lpstr>
      <vt:lpstr>Outlier Data points</vt:lpstr>
      <vt:lpstr>Dropping GSvolume, Covalent Radius</vt:lpstr>
      <vt:lpstr>Model difference between real and Vegard’s law</vt:lpstr>
      <vt:lpstr>PowerPoint Presentation</vt:lpstr>
      <vt:lpstr>Training Default Model without problem composition</vt:lpstr>
      <vt:lpstr>Learning curve without outlier composition</vt:lpstr>
      <vt:lpstr>Can we learn where Vegard’s law is lacking?</vt:lpstr>
      <vt:lpstr>Investigating features used in models</vt:lpstr>
      <vt:lpstr>Full Model vs Difference Model</vt:lpstr>
      <vt:lpstr>Vegards Model vs Difference Model</vt:lpstr>
      <vt:lpstr>Looking at improvement on Vegard’s Law Predictions</vt:lpstr>
      <vt:lpstr>Feature Importances</vt:lpstr>
      <vt:lpstr>Young’s Modulus performs worse with standard model</vt:lpstr>
      <vt:lpstr>PowerPoint Presentation</vt:lpstr>
      <vt:lpstr>Materials Project Predictions</vt:lpstr>
      <vt:lpstr>Materials Project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 Presentation Template - White</dc:title>
  <dc:creator/>
  <cp:lastModifiedBy/>
  <cp:revision>1</cp:revision>
  <dcterms:created xsi:type="dcterms:W3CDTF">2012-06-11T23:50:00Z</dcterms:created>
  <dcterms:modified xsi:type="dcterms:W3CDTF">2019-01-14T18:06:49Z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0x0101003309C022A5BACE4D8A86646BFE6F373A</vt:lpwstr>
  </property>
</Properties>
</file>