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71" r:id="rId8"/>
    <p:sldId id="264" r:id="rId9"/>
    <p:sldId id="265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视图布局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48F3D-C79B-4CF1-A808-8B2EDA20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44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官方推荐的布局方法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5FDC44-2303-4F76-8D99-EA77D930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57" y="1219713"/>
            <a:ext cx="10514286" cy="275238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35E88F-B9D0-486C-AAFF-AB28A96A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7" y="3972094"/>
            <a:ext cx="10466667" cy="27047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54F761-DC13-4389-8B72-302162837CBD}"/>
              </a:ext>
            </a:extLst>
          </p:cNvPr>
          <p:cNvSpPr/>
          <p:nvPr/>
        </p:nvSpPr>
        <p:spPr>
          <a:xfrm>
            <a:off x="1543574" y="3347207"/>
            <a:ext cx="5905850" cy="469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22A034-ECEC-4F8B-A7E8-F63D8B95DFB0}"/>
              </a:ext>
            </a:extLst>
          </p:cNvPr>
          <p:cNvSpPr/>
          <p:nvPr/>
        </p:nvSpPr>
        <p:spPr>
          <a:xfrm>
            <a:off x="1543574" y="6099588"/>
            <a:ext cx="6123964" cy="469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7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2FCE-C1AB-4E8A-984C-D20B579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约束布局概览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684E8-65C7-4591-B2AC-A46C0947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4923024" cy="4574666"/>
          </a:xfrm>
        </p:spPr>
        <p:txBody>
          <a:bodyPr/>
          <a:lstStyle/>
          <a:p>
            <a:r>
              <a:rPr lang="zh-CN" altLang="en-US" dirty="0"/>
              <a:t>根据同级视图或父布局的关系进行布局</a:t>
            </a:r>
            <a:endParaRPr lang="en-US" altLang="zh-CN" dirty="0"/>
          </a:p>
          <a:p>
            <a:r>
              <a:rPr lang="zh-CN" altLang="en-US" dirty="0"/>
              <a:t>灵活性高于相对布局</a:t>
            </a:r>
            <a:endParaRPr lang="en-US" altLang="zh-CN" dirty="0"/>
          </a:p>
          <a:p>
            <a:r>
              <a:rPr lang="zh-CN" altLang="en-US" dirty="0"/>
              <a:t>更易于与 </a:t>
            </a:r>
            <a:r>
              <a:rPr lang="en-US" altLang="zh-CN" dirty="0"/>
              <a:t>Android Studio </a:t>
            </a:r>
            <a:r>
              <a:rPr lang="zh-CN" altLang="en-US" dirty="0"/>
              <a:t>的布局编辑器配合使用，完全使用拖放操作来构建布局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65F563-FB27-4899-B058-8F16D33C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73" y="598433"/>
            <a:ext cx="5339143" cy="2577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39A4B6-1022-440B-B140-BC5EC016E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72" y="3749159"/>
            <a:ext cx="5339143" cy="25775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A3896F-7395-409E-A2AC-B1157C2EDC45}"/>
              </a:ext>
            </a:extLst>
          </p:cNvPr>
          <p:cNvSpPr txBox="1"/>
          <p:nvPr/>
        </p:nvSpPr>
        <p:spPr>
          <a:xfrm>
            <a:off x="8003993" y="843240"/>
            <a:ext cx="158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父布局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EE4809-D1FF-4848-8BF1-C2088963E71A}"/>
              </a:ext>
            </a:extLst>
          </p:cNvPr>
          <p:cNvSpPr txBox="1"/>
          <p:nvPr/>
        </p:nvSpPr>
        <p:spPr>
          <a:xfrm>
            <a:off x="8003993" y="3749159"/>
            <a:ext cx="1422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同级视图</a:t>
            </a:r>
          </a:p>
        </p:txBody>
      </p:sp>
    </p:spTree>
    <p:extLst>
      <p:ext uri="{BB962C8B-B14F-4D97-AF65-F5344CB8AC3E}">
        <p14:creationId xmlns:p14="http://schemas.microsoft.com/office/powerpoint/2010/main" val="28912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95950-43D6-4FE7-B768-4EBEEEA0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约束布局使用</a:t>
            </a:r>
            <a:r>
              <a:rPr lang="en-US" altLang="zh-CN" dirty="0"/>
              <a:t>——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转换布局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FCD784-4174-4667-9B06-4F776472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6413"/>
            <a:ext cx="5530797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83501B-F121-4321-BDC3-1D576E854701}"/>
              </a:ext>
            </a:extLst>
          </p:cNvPr>
          <p:cNvSpPr txBox="1"/>
          <p:nvPr/>
        </p:nvSpPr>
        <p:spPr>
          <a:xfrm>
            <a:off x="323850" y="2090172"/>
            <a:ext cx="56578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将现有布局转换为约束布局，请按以下步骤操作：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在 </a:t>
            </a:r>
            <a:r>
              <a:rPr lang="en-US" altLang="zh-CN" sz="2400" b="0" i="0" dirty="0">
                <a:solidFill>
                  <a:srgbClr val="202124"/>
                </a:solidFill>
                <a:effectLst/>
                <a:latin typeface="Roboto"/>
              </a:rPr>
              <a:t>Android Studio </a:t>
            </a: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中打开您的布局，然后点击编辑器窗口的 </a:t>
            </a:r>
            <a:r>
              <a:rPr lang="en-US" altLang="zh-CN" sz="2400" b="1" i="0" dirty="0">
                <a:solidFill>
                  <a:srgbClr val="202124"/>
                </a:solidFill>
                <a:effectLst/>
                <a:latin typeface="Roboto"/>
              </a:rPr>
              <a:t>Design</a:t>
            </a:r>
            <a:r>
              <a:rPr lang="en-US" altLang="zh-CN" sz="24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标签页。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在 </a:t>
            </a:r>
            <a:r>
              <a:rPr lang="en-US" altLang="zh-CN" sz="2400" b="1" i="0" dirty="0">
                <a:solidFill>
                  <a:srgbClr val="202124"/>
                </a:solidFill>
                <a:effectLst/>
                <a:latin typeface="Roboto"/>
              </a:rPr>
              <a:t>Component Tree</a:t>
            </a:r>
            <a:r>
              <a:rPr lang="en-US" altLang="zh-CN" sz="24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窗口中，右键点击该布局，然后点击 </a:t>
            </a:r>
            <a:r>
              <a:rPr lang="en-US" altLang="zh-CN" sz="2400" b="1" i="0" dirty="0">
                <a:solidFill>
                  <a:srgbClr val="202124"/>
                </a:solidFill>
                <a:effectLst/>
                <a:latin typeface="Roboto"/>
              </a:rPr>
              <a:t>Convert </a:t>
            </a:r>
            <a:r>
              <a:rPr lang="en-US" altLang="zh-CN" sz="2400" b="1" i="1" dirty="0">
                <a:solidFill>
                  <a:srgbClr val="202124"/>
                </a:solidFill>
                <a:effectLst/>
                <a:latin typeface="Roboto"/>
              </a:rPr>
              <a:t>layout</a:t>
            </a:r>
            <a:r>
              <a:rPr lang="en-US" altLang="zh-CN" sz="2400" b="1" i="0" dirty="0">
                <a:solidFill>
                  <a:srgbClr val="202124"/>
                </a:solidFill>
                <a:effectLst/>
                <a:latin typeface="Roboto"/>
              </a:rPr>
              <a:t> to </a:t>
            </a:r>
            <a:r>
              <a:rPr lang="en-US" altLang="zh-CN" sz="2400" b="1" i="0" dirty="0" err="1">
                <a:solidFill>
                  <a:srgbClr val="202124"/>
                </a:solidFill>
                <a:effectLst/>
                <a:latin typeface="Roboto"/>
              </a:rPr>
              <a:t>ConstraintLayout</a:t>
            </a:r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052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2A2F87-44D6-45AF-B96E-CB51BC290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7" r="1545"/>
          <a:stretch/>
        </p:blipFill>
        <p:spPr>
          <a:xfrm>
            <a:off x="6096000" y="260059"/>
            <a:ext cx="6030268" cy="61830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83B03D-4B99-495D-AE78-16F334A1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98" y="147724"/>
            <a:ext cx="10515600" cy="1325563"/>
          </a:xfrm>
        </p:spPr>
        <p:txBody>
          <a:bodyPr/>
          <a:lstStyle/>
          <a:p>
            <a:r>
              <a:rPr lang="zh-CN" altLang="en-US" dirty="0"/>
              <a:t>约束布局使用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202124"/>
                </a:solidFill>
                <a:latin typeface="Roboto"/>
              </a:rPr>
              <a:t>创建新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73E76-E8A9-446B-907E-44D1E073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68" y="1473287"/>
            <a:ext cx="5554211" cy="48608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开始新的约束布局文件，请按以下步骤操作：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Project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窗口中，依次选择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File &gt; New &gt; XML &gt; Layout XML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输入该布局文件的名称，并对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Root Tag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输入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US" altLang="zh-CN" sz="2800" b="0" i="0" dirty="0" err="1">
                <a:solidFill>
                  <a:srgbClr val="202124"/>
                </a:solidFill>
                <a:effectLst/>
                <a:latin typeface="Roboto"/>
              </a:rPr>
              <a:t>androidx.constraintlayout.widget.ConstraintLayout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点击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Finish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107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8F70-8E97-4911-9CEA-ADF2D18A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FC5AE-4511-4EC9-91C2-C512B3EC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736182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将视图从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Palette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 窗口拖到编辑器中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每个角都有用于调整大小的方形手柄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每条边上都有圆形的约束手柄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dirty="0">
              <a:solidFill>
                <a:srgbClr val="202124"/>
              </a:solidFill>
              <a:latin typeface="Robot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660426-A641-4246-AC8F-E19A8AE0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91" y="1344990"/>
            <a:ext cx="5380483" cy="37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FD6D7-6D6C-4721-8F7A-70F5488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添加约束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87C3-8278-4E31-A403-FF3196F8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4432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点击约束手柄并将其拖动到可用定位点。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此点可以是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另一视图的边缘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布局的边缘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引导线</a:t>
            </a:r>
          </a:p>
          <a:p>
            <a:endParaRPr lang="zh-CN" altLang="en-US" dirty="0"/>
          </a:p>
        </p:txBody>
      </p:sp>
      <p:pic>
        <p:nvPicPr>
          <p:cNvPr id="4" name="constraint-layout-constrain-left">
            <a:hlinkClick r:id="" action="ppaction://media"/>
            <a:extLst>
              <a:ext uri="{FF2B5EF4-FFF2-40B4-BE49-F238E27FC236}">
                <a16:creationId xmlns:a16="http://schemas.microsoft.com/office/drawing/2014/main" id="{BD8B35C2-0DB6-43E6-B216-27FE4644AF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74194" y="1224919"/>
            <a:ext cx="6314551" cy="46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BD6B7-5614-4FB9-A263-EC80C283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添加约束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00D40-136A-4D97-9FD7-875FCC08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825625"/>
            <a:ext cx="3974432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点击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Attributes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窗口的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Layout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部分中的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Create a connection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按钮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4982A-749E-4503-B53F-0FCE994F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56" y="1690688"/>
            <a:ext cx="7941044" cy="44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9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D26D-F25A-431D-8A87-2B70A5F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删除约束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0125-7B4B-4764-BD67-5A4C58E1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695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点击某个约束条件将其选中，然后按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Del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6AFCC5-C79E-4BE7-BDBA-3C2B9133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72" y="498474"/>
            <a:ext cx="5304892" cy="5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E6C0-766C-429B-939A-5A5A89B8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删除约束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CC1CD-28C6-456C-8692-D5AD81EE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21" y="1726915"/>
            <a:ext cx="3605463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Attributes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窗口的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Layout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部分中，点击某个约束定位点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6D2F52-E87F-43F5-BCD8-65FE742A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84" y="1690688"/>
            <a:ext cx="8210024" cy="47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3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8F150-C960-47D6-9B9F-1B34985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07C90-9735-4587-AE4A-6ABE9FBD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父级位置</a:t>
            </a:r>
            <a:endParaRPr lang="en-US" altLang="zh-CN" b="1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顺序位置</a:t>
            </a:r>
          </a:p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对齐方式</a:t>
            </a:r>
          </a:p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基线对齐</a:t>
            </a:r>
          </a:p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引导线约束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E9C57-7C5A-4C95-BFBF-A2C48E1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31"/>
            <a:ext cx="10515600" cy="1325563"/>
          </a:xfrm>
        </p:spPr>
        <p:txBody>
          <a:bodyPr/>
          <a:lstStyle/>
          <a:p>
            <a:r>
              <a:rPr lang="zh-CN" altLang="en-US" dirty="0"/>
              <a:t>基本概念复习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4CE69-1189-4A47-B4EE-2DB96FBA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14" y="1666999"/>
            <a:ext cx="3633132" cy="482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view/</a:t>
            </a:r>
            <a:r>
              <a:rPr lang="zh-CN" altLang="en-US" dirty="0"/>
              <a:t>可视组件</a:t>
            </a:r>
            <a:r>
              <a:rPr lang="en-US" altLang="zh-CN" dirty="0"/>
              <a:t>/</a:t>
            </a:r>
            <a:r>
              <a:rPr lang="zh-CN" altLang="en-US" dirty="0"/>
              <a:t>组件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CD23F1-434C-411F-913B-18FDAC7B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8" y="2255765"/>
            <a:ext cx="5347745" cy="3806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1F0B8B-8E3F-45DD-A930-998AE300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19" y="3989730"/>
            <a:ext cx="6252775" cy="178040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8F5E41-F267-4290-8D38-FB3E563B0B08}"/>
              </a:ext>
            </a:extLst>
          </p:cNvPr>
          <p:cNvSpPr txBox="1">
            <a:spLocks/>
          </p:cNvSpPr>
          <p:nvPr/>
        </p:nvSpPr>
        <p:spPr>
          <a:xfrm>
            <a:off x="7997244" y="3238150"/>
            <a:ext cx="1963724" cy="64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约束布局</a:t>
            </a:r>
          </a:p>
        </p:txBody>
      </p:sp>
    </p:spTree>
    <p:extLst>
      <p:ext uri="{BB962C8B-B14F-4D97-AF65-F5344CB8AC3E}">
        <p14:creationId xmlns:p14="http://schemas.microsoft.com/office/powerpoint/2010/main" val="208197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C022-12AB-4618-A4CF-4607D844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父级位置</a:t>
            </a:r>
            <a:b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D72CB-5DA8-489E-9D85-90BAB762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将视图的一侧约束到布局的相应边缘。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2AC51-5945-4C8B-B83D-9EE6217E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78" y="2712631"/>
            <a:ext cx="7176117" cy="34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F987-FDE2-4FD6-8719-00E483C9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顺序位置</a:t>
            </a:r>
            <a:b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E2FE-4391-4C58-8484-CECD23B4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8642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定义两个视图的显示顺序（垂直或水平方向）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这些约束条件并不意味着对齐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75CF3-FEAF-4036-93A7-67997F73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34" y="3200233"/>
            <a:ext cx="6884615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4E4DF-C963-4648-8822-59FB109F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对齐方式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D8BB95-41EC-458F-96B8-A915FEF1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0" y="2262878"/>
            <a:ext cx="3815778" cy="383312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298558-90B3-449A-8A89-75064D87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2878"/>
            <a:ext cx="3833122" cy="3833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5D7FD2-9F03-4E5F-B269-98D82C5A5A82}"/>
              </a:ext>
            </a:extLst>
          </p:cNvPr>
          <p:cNvSpPr txBox="1"/>
          <p:nvPr/>
        </p:nvSpPr>
        <p:spPr>
          <a:xfrm>
            <a:off x="838200" y="1515117"/>
            <a:ext cx="6513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将一个视图的边缘与另一视图的同一边对齐。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748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28B9-93AF-421A-944D-A47E70D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基线对齐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1B2D7-2F65-42C7-AF87-674CA289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696074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将一个视图的文本基线与另一视图的文本基线对齐。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要创建基线约束条件，请右键点击要约束的文本视图，然后点击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Show Baseline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。接着点击文本基线并将其拖到另一基线上。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0617B-F62B-4FA6-ABB4-184A686A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18" y="2830346"/>
            <a:ext cx="7243163" cy="38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9360-EB2D-4801-AE8F-1E933B1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引导线约束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5FB8-4199-4016-A2A2-732C31FA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添加垂直或水平的引导线来约束视图，并且应用用户看不到该引导线。 您可以根据相对于布局边缘的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Roboto"/>
              </a:rPr>
              <a:t>dp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单位或百分比在布局中定位引导线。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70C21-CCC8-46D4-BEE2-AF2C6810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72" y="2602087"/>
            <a:ext cx="6360455" cy="4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0845-8252-45DD-B76D-C8AA55CC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调整视图尺寸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84B9D-11AD-4DC3-9EF2-3442817C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5253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使用角手柄来调整视图的尺寸，会对尺寸进行硬编码，从而使视图不会针对不同的内容或屏幕尺寸进行调整。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dirty="0">
                <a:solidFill>
                  <a:srgbClr val="202124"/>
                </a:solidFill>
                <a:latin typeface="Roboto"/>
              </a:rPr>
              <a:t>通过如图的配置方法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更改高度和宽度的计算方式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82C29-783C-48D4-A5EB-880B9981C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84" y="719702"/>
            <a:ext cx="6246284" cy="5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0E52C-49CC-4000-ADD7-1C2B9143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尺寸模式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5B47B-D741-4790-B02E-2A08FB1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Fixed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：您可以在下面的文本框中指定具体维度，也可以在编辑器中调整视图尺寸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Wrap Content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：视图仅在需要时扩展以适应其内容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Match Constraints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：视图会尽可能扩展，以满足每侧的约束条件（在考虑视图的外边距之后）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83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64621-FE33-4C05-AD1A-33563CA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链控制线性组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9747F-404C-4E6E-B0CA-C6411A44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954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链是一组视图，这些视图通过双向位置约束条件相互链接到一起。链中的视图可以垂直或水平分布。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56C89-6884-4797-AF93-04BC7ED3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26" y="3209936"/>
            <a:ext cx="6800374" cy="32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6396-7E12-4F11-8970-F0CCDE45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23"/>
            <a:ext cx="10515600" cy="13255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链样式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34273-EF56-4BAC-9465-2DABD6F1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86"/>
            <a:ext cx="4166937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Spread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：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均匀分布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Spread inside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：除了第一和最后，都均匀分布</a:t>
            </a:r>
            <a:endParaRPr lang="en-US" altLang="zh-CN" b="1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b="1" dirty="0">
              <a:solidFill>
                <a:srgbClr val="202124"/>
              </a:solidFill>
              <a:latin typeface="Roboto"/>
            </a:endParaRP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Weighted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：通过设置权重</a:t>
            </a:r>
            <a:endParaRPr lang="en-US" altLang="zh-CN" b="1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zh-CN" b="1" dirty="0">
              <a:solidFill>
                <a:srgbClr val="202124"/>
              </a:solidFill>
              <a:latin typeface="Roboto"/>
            </a:endParaRP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Packed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4E372-FD63-4C18-977F-83C67CD9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7" y="811839"/>
            <a:ext cx="709104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980E-4C39-4C2C-B006-1214A776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1304-B32E-47B3-A0CC-3B4F96B3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如何用约束布局实现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86562-6C36-4328-9C1D-2491A52A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62" y="1472907"/>
            <a:ext cx="2837676" cy="50199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CE5EB0-5330-4D02-B9AE-48D1E5950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8"/>
          <a:stretch/>
        </p:blipFill>
        <p:spPr>
          <a:xfrm>
            <a:off x="8006725" y="2119312"/>
            <a:ext cx="3852786" cy="372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27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980" y="92279"/>
            <a:ext cx="10515600" cy="771018"/>
          </a:xfrm>
        </p:spPr>
        <p:txBody>
          <a:bodyPr/>
          <a:lstStyle/>
          <a:p>
            <a:r>
              <a:rPr lang="zh-CN" altLang="en-US" dirty="0"/>
              <a:t>布局：定义组件的显示位置和结构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E97A6-D9BF-4C61-B6AF-E84C05A4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6"/>
          <a:stretch/>
        </p:blipFill>
        <p:spPr>
          <a:xfrm>
            <a:off x="483335" y="1154797"/>
            <a:ext cx="4647675" cy="5184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B3BBD8-1D14-4B1F-889A-8724E898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t="378" r="-598" b="42649"/>
          <a:stretch/>
        </p:blipFill>
        <p:spPr>
          <a:xfrm>
            <a:off x="6263780" y="1154797"/>
            <a:ext cx="4339380" cy="5114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C5567B6D-2648-41DD-9751-3C8F906228D8}"/>
              </a:ext>
            </a:extLst>
          </p:cNvPr>
          <p:cNvSpPr/>
          <p:nvPr/>
        </p:nvSpPr>
        <p:spPr>
          <a:xfrm>
            <a:off x="5172955" y="1635853"/>
            <a:ext cx="120498" cy="46978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090AE4E1-C7DA-4DF5-9BDB-2F0592D58EE5}"/>
              </a:ext>
            </a:extLst>
          </p:cNvPr>
          <p:cNvSpPr/>
          <p:nvPr/>
        </p:nvSpPr>
        <p:spPr>
          <a:xfrm>
            <a:off x="5172955" y="2172749"/>
            <a:ext cx="112109" cy="70544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59B1E85-70E5-4613-9696-15F861F0311E}"/>
              </a:ext>
            </a:extLst>
          </p:cNvPr>
          <p:cNvSpPr/>
          <p:nvPr/>
        </p:nvSpPr>
        <p:spPr>
          <a:xfrm>
            <a:off x="5194690" y="3061097"/>
            <a:ext cx="98763" cy="9187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643CFC98-3DC0-4FC8-9371-A210EF04F15C}"/>
              </a:ext>
            </a:extLst>
          </p:cNvPr>
          <p:cNvSpPr/>
          <p:nvPr/>
        </p:nvSpPr>
        <p:spPr>
          <a:xfrm>
            <a:off x="5189732" y="4502791"/>
            <a:ext cx="112109" cy="157083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069" y="21470"/>
            <a:ext cx="4592771" cy="874421"/>
          </a:xfrm>
        </p:spPr>
        <p:txBody>
          <a:bodyPr/>
          <a:lstStyle/>
          <a:p>
            <a:r>
              <a:rPr lang="zh-CN" altLang="en-US" dirty="0"/>
              <a:t>常见的布局类型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C55E9B-513A-4F37-8C61-730117D7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" r="1423" b="13229"/>
          <a:stretch/>
        </p:blipFill>
        <p:spPr>
          <a:xfrm>
            <a:off x="118099" y="882335"/>
            <a:ext cx="5774564" cy="58602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CBCD6F-0BF8-4CD9-8637-6DB856BC2440}"/>
              </a:ext>
            </a:extLst>
          </p:cNvPr>
          <p:cNvSpPr txBox="1"/>
          <p:nvPr/>
        </p:nvSpPr>
        <p:spPr>
          <a:xfrm>
            <a:off x="5892663" y="1584315"/>
            <a:ext cx="3258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Roboto"/>
              </a:rPr>
              <a:t>约束布局</a:t>
            </a:r>
            <a:r>
              <a:rPr lang="en-US" altLang="zh-CN" sz="2400" b="1" i="0" dirty="0">
                <a:effectLst/>
                <a:latin typeface="Roboto"/>
              </a:rPr>
              <a:t>【</a:t>
            </a:r>
            <a:r>
              <a:rPr lang="zh-CN" altLang="en-US" sz="2400" b="1" i="0" dirty="0">
                <a:effectLst/>
                <a:latin typeface="Roboto"/>
              </a:rPr>
              <a:t>重点推荐</a:t>
            </a:r>
            <a:r>
              <a:rPr lang="en-US" altLang="zh-CN" sz="2400" b="1" i="0" dirty="0">
                <a:effectLst/>
                <a:latin typeface="Roboto"/>
              </a:rPr>
              <a:t>】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890DB-E3F3-4416-99FD-5C2EF5F48704}"/>
              </a:ext>
            </a:extLst>
          </p:cNvPr>
          <p:cNvSpPr txBox="1"/>
          <p:nvPr/>
        </p:nvSpPr>
        <p:spPr>
          <a:xfrm>
            <a:off x="5973509" y="3015820"/>
            <a:ext cx="2267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线性布局水平</a:t>
            </a:r>
            <a:endParaRPr lang="en-US" altLang="zh-CN" sz="2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线性布局</a:t>
            </a:r>
            <a:r>
              <a:rPr lang="zh-CN" altLang="en-US" sz="2400" dirty="0">
                <a:solidFill>
                  <a:srgbClr val="444444"/>
                </a:solidFill>
                <a:latin typeface="Helvetica Neue"/>
              </a:rPr>
              <a:t>垂直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4C1775-54BE-4277-9774-AA38163D1860}"/>
              </a:ext>
            </a:extLst>
          </p:cNvPr>
          <p:cNvSpPr txBox="1"/>
          <p:nvPr/>
        </p:nvSpPr>
        <p:spPr>
          <a:xfrm>
            <a:off x="5973509" y="3893145"/>
            <a:ext cx="238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单帧布局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BC5C92-C8C7-4105-AA65-49A723E28CE0}"/>
              </a:ext>
            </a:extLst>
          </p:cNvPr>
          <p:cNvSpPr txBox="1"/>
          <p:nvPr/>
        </p:nvSpPr>
        <p:spPr>
          <a:xfrm>
            <a:off x="5981008" y="6128387"/>
            <a:ext cx="5627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Helvetica Neue"/>
              </a:rPr>
              <a:t>AbsoluteLayout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（绝对布局）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【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不建议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375F2A-18CB-4252-BA3C-5FC1A2FFFC40}"/>
              </a:ext>
            </a:extLst>
          </p:cNvPr>
          <p:cNvSpPr txBox="1"/>
          <p:nvPr/>
        </p:nvSpPr>
        <p:spPr>
          <a:xfrm>
            <a:off x="5981008" y="5666722"/>
            <a:ext cx="3884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RelativeLayout</a:t>
            </a:r>
            <a:r>
              <a:rPr lang="zh-CN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（相对布局）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C8A946-9EC6-4886-AB3D-41E8ADA87D3E}"/>
              </a:ext>
            </a:extLst>
          </p:cNvPr>
          <p:cNvSpPr txBox="1"/>
          <p:nvPr/>
        </p:nvSpPr>
        <p:spPr>
          <a:xfrm>
            <a:off x="5981008" y="4391383"/>
            <a:ext cx="1462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Helvetica Neue"/>
              </a:rPr>
              <a:t>表格布局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4938A-05D6-4E9E-BA09-CB62F546A870}"/>
              </a:ext>
            </a:extLst>
          </p:cNvPr>
          <p:cNvSpPr txBox="1"/>
          <p:nvPr/>
        </p:nvSpPr>
        <p:spPr>
          <a:xfrm>
            <a:off x="276728" y="5975665"/>
            <a:ext cx="54573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i="0" dirty="0">
                <a:solidFill>
                  <a:srgbClr val="7030A0"/>
                </a:solidFill>
                <a:effectLst/>
                <a:latin typeface="Roboto"/>
              </a:rPr>
              <a:t>Android Studio</a:t>
            </a:r>
            <a:r>
              <a:rPr lang="zh-CN" altLang="en-US" sz="4000" b="1" dirty="0">
                <a:solidFill>
                  <a:srgbClr val="7030A0"/>
                </a:solidFill>
                <a:latin typeface="Roboto"/>
              </a:rPr>
              <a:t>布局</a:t>
            </a:r>
            <a:r>
              <a:rPr lang="zh-CN" altLang="en-US" sz="4000" b="1" i="0" dirty="0">
                <a:solidFill>
                  <a:srgbClr val="7030A0"/>
                </a:solidFill>
                <a:effectLst/>
                <a:latin typeface="Roboto"/>
              </a:rPr>
              <a:t>栏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C6414-2239-433F-A381-B7C001B2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405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FrameLayout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（单帧布局）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A48A6-35AD-41E2-BBD3-BE784A32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02916" cy="4351338"/>
          </a:xfrm>
        </p:spPr>
        <p:txBody>
          <a:bodyPr/>
          <a:lstStyle/>
          <a:p>
            <a:r>
              <a:rPr lang="zh-CN" altLang="en-US" dirty="0"/>
              <a:t>最简单的布局</a:t>
            </a:r>
            <a:endParaRPr lang="en-US" altLang="zh-CN" dirty="0"/>
          </a:p>
          <a:p>
            <a:r>
              <a:rPr lang="zh-CN" altLang="en-US" dirty="0"/>
              <a:t>适合显示单个组件</a:t>
            </a:r>
            <a:endParaRPr lang="en-US" altLang="zh-CN" dirty="0"/>
          </a:p>
          <a:p>
            <a:r>
              <a:rPr lang="zh-CN" altLang="en-US" dirty="0"/>
              <a:t>多个组件会相互重叠</a:t>
            </a:r>
            <a:endParaRPr lang="en-US" altLang="zh-CN" dirty="0"/>
          </a:p>
          <a:p>
            <a:r>
              <a:rPr lang="zh-CN" altLang="en-US" dirty="0"/>
              <a:t>只能通过</a:t>
            </a:r>
            <a:r>
              <a:rPr lang="en-US" altLang="zh-CN" b="1" dirty="0" err="1">
                <a:solidFill>
                  <a:srgbClr val="0070C0"/>
                </a:solidFill>
              </a:rPr>
              <a:t>layout_gravity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70C0"/>
                </a:solidFill>
              </a:rPr>
              <a:t>左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右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上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居中</a:t>
            </a:r>
            <a:r>
              <a:rPr lang="zh-CN" altLang="en-US" dirty="0"/>
              <a:t>等简单调整</a:t>
            </a:r>
            <a:endParaRPr lang="en-US" altLang="zh-CN" dirty="0"/>
          </a:p>
          <a:p>
            <a:r>
              <a:rPr lang="zh-CN" altLang="en-US" dirty="0"/>
              <a:t>复杂场景不推荐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DE7AF5-916F-463C-A8C7-3704A80B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97" y="1424530"/>
            <a:ext cx="2917033" cy="506834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ED14A4-1FF9-4BD0-BFF2-AF40A61E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711" y="1424530"/>
            <a:ext cx="2926584" cy="5068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44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5976-8E68-4CD8-A75D-26582FB4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3" y="94375"/>
            <a:ext cx="6610350" cy="873838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LinearLayout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（线性布局）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1289E-0DFC-4BC6-AAFB-BEE35141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3" y="968213"/>
            <a:ext cx="6048375" cy="9780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配置参数简单：纵横、权重</a:t>
            </a:r>
            <a:endParaRPr lang="en-US" altLang="zh-CN" dirty="0"/>
          </a:p>
          <a:p>
            <a:r>
              <a:rPr lang="zh-CN" altLang="en-US" dirty="0"/>
              <a:t>复杂效果实现困难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ACF1AF-CC56-4988-8B01-CD208042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73" y="2059076"/>
            <a:ext cx="2676954" cy="4704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D7F8F9-020F-4CFA-AA1D-ABB0C88E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88" y="2059076"/>
            <a:ext cx="2644647" cy="470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B7DF72-D66C-4512-AD24-C2843A91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99" y="968213"/>
            <a:ext cx="3276017" cy="57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833F-7374-408F-A0DA-C1F8563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RelativeLayout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（相对布局）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F818B1-75D5-480F-86D6-CDC12AF3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09" y="1448120"/>
            <a:ext cx="4310017" cy="518757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0BA03C-9A0B-44BB-AFE5-DC47634549F3}"/>
              </a:ext>
            </a:extLst>
          </p:cNvPr>
          <p:cNvSpPr txBox="1"/>
          <p:nvPr/>
        </p:nvSpPr>
        <p:spPr>
          <a:xfrm>
            <a:off x="5170652" y="1631888"/>
            <a:ext cx="37384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1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官方已停用</a:t>
            </a:r>
            <a:endParaRPr lang="en-US" altLang="zh-CN" sz="24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en-US" altLang="zh-CN" sz="24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2 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防止大家在网上看到相关资料时产生疑问</a:t>
            </a:r>
            <a:endParaRPr lang="en-US" altLang="zh-CN" sz="24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C61C7C-2650-41FE-AE14-0E13F4ED2FB9}"/>
              </a:ext>
            </a:extLst>
          </p:cNvPr>
          <p:cNvSpPr/>
          <p:nvPr/>
        </p:nvSpPr>
        <p:spPr>
          <a:xfrm>
            <a:off x="335560" y="5469622"/>
            <a:ext cx="1224793" cy="5368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FF6D-AE54-40ED-935D-57AE5FA5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04" y="32991"/>
            <a:ext cx="10515600" cy="1325563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RelativeLayout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（相对布局）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E28CC4-0BDD-4D5F-8D07-9FB32064A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094" r="3599" b="8634"/>
          <a:stretch/>
        </p:blipFill>
        <p:spPr>
          <a:xfrm>
            <a:off x="369116" y="1560930"/>
            <a:ext cx="5645790" cy="411897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A1B4B-2E3E-4119-9CFD-F61F906E6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8"/>
          <a:stretch/>
        </p:blipFill>
        <p:spPr>
          <a:xfrm>
            <a:off x="6901855" y="1591659"/>
            <a:ext cx="4257813" cy="4118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FE78A0-FF5D-4B40-9E37-64EB40833ABD}"/>
              </a:ext>
            </a:extLst>
          </p:cNvPr>
          <p:cNvSpPr txBox="1"/>
          <p:nvPr/>
        </p:nvSpPr>
        <p:spPr>
          <a:xfrm>
            <a:off x="7465800" y="1122487"/>
            <a:ext cx="3333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202124"/>
                </a:solidFill>
                <a:effectLst/>
                <a:latin typeface="Roboto"/>
              </a:rPr>
              <a:t>相对于同级元素的位置</a:t>
            </a:r>
            <a:endParaRPr lang="zh-CN" altLang="en-US" sz="24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C151700-72F3-447A-B5F3-6CA73A81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98" y="1122487"/>
            <a:ext cx="3333750" cy="40011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对于父级区域的位置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72B98E-6B86-4444-A63D-FB1747313839}"/>
              </a:ext>
            </a:extLst>
          </p:cNvPr>
          <p:cNvSpPr txBox="1"/>
          <p:nvPr/>
        </p:nvSpPr>
        <p:spPr>
          <a:xfrm>
            <a:off x="7836588" y="1716589"/>
            <a:ext cx="2962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经典梅花布局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9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B442C-9731-4182-8CD9-40D57DCE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Helvetica Neue"/>
              </a:rPr>
              <a:t>AbsoluteLayout</a:t>
            </a:r>
            <a:r>
              <a:rPr lang="zh-CN" altLang="en-US" b="0" i="0" dirty="0">
                <a:effectLst/>
                <a:latin typeface="Helvetica Neue"/>
              </a:rPr>
              <a:t>（绝对布局）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3860D-839D-4DB1-BA57-07C714E8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87687" cy="4351338"/>
          </a:xfrm>
        </p:spPr>
        <p:txBody>
          <a:bodyPr/>
          <a:lstStyle/>
          <a:p>
            <a:r>
              <a:rPr lang="zh-CN" altLang="en-US" dirty="0"/>
              <a:t>通过组件的绝对位置坐标来定位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在实际的工程应用中不提倡使用这种布局</a:t>
            </a:r>
            <a:endParaRPr lang="en-US" altLang="zh-CN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使用这种布局不但需要精确计算每个组件的大小，增大运算量</a:t>
            </a:r>
            <a:endParaRPr lang="en-US" altLang="zh-CN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当应用程序在不同屏幕尺寸的手机上运行时会产生不同效果</a:t>
            </a:r>
            <a:endParaRPr lang="en-US" altLang="zh-CN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Helvetica Neue"/>
              </a:rPr>
              <a:t>最新的</a:t>
            </a:r>
            <a:r>
              <a:rPr lang="en-US" altLang="zh-CN" sz="2800" dirty="0">
                <a:solidFill>
                  <a:srgbClr val="FF0000"/>
                </a:solidFill>
                <a:latin typeface="Helvetica Neue"/>
              </a:rPr>
              <a:t>Android Studio</a:t>
            </a:r>
            <a:r>
              <a:rPr lang="zh-CN" altLang="en-US" sz="2800" dirty="0">
                <a:solidFill>
                  <a:srgbClr val="FF0000"/>
                </a:solidFill>
                <a:latin typeface="Helvetica Neue"/>
              </a:rPr>
              <a:t>找不到，官方完全抛弃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0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813</Words>
  <Application>Microsoft Office PowerPoint</Application>
  <PresentationFormat>宽屏</PresentationFormat>
  <Paragraphs>109</Paragraphs>
  <Slides>29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Helvetica Neue</vt:lpstr>
      <vt:lpstr>Roboto</vt:lpstr>
      <vt:lpstr>Arial</vt:lpstr>
      <vt:lpstr>Calibri</vt:lpstr>
      <vt:lpstr>Office 主题</vt:lpstr>
      <vt:lpstr>视图布局</vt:lpstr>
      <vt:lpstr>基本概念复习</vt:lpstr>
      <vt:lpstr>布局：定义组件的显示位置和结构</vt:lpstr>
      <vt:lpstr>常见的布局类型</vt:lpstr>
      <vt:lpstr>FrameLayout（单帧布局）</vt:lpstr>
      <vt:lpstr>LinearLayout（线性布局）</vt:lpstr>
      <vt:lpstr>RelativeLayout（相对布局）</vt:lpstr>
      <vt:lpstr>RelativeLayout（相对布局）</vt:lpstr>
      <vt:lpstr>AbsoluteLayout（绝对布局）</vt:lpstr>
      <vt:lpstr>官方推荐的布局方法</vt:lpstr>
      <vt:lpstr>约束布局概览</vt:lpstr>
      <vt:lpstr>约束布局使用——转换布局</vt:lpstr>
      <vt:lpstr>约束布局使用——创建新布局</vt:lpstr>
      <vt:lpstr>添加约束</vt:lpstr>
      <vt:lpstr>添加约束-方法1</vt:lpstr>
      <vt:lpstr>添加约束-方法2</vt:lpstr>
      <vt:lpstr>删除约束-方法1</vt:lpstr>
      <vt:lpstr>删除约束-方法2</vt:lpstr>
      <vt:lpstr>约束条件类型</vt:lpstr>
      <vt:lpstr>父级位置 </vt:lpstr>
      <vt:lpstr>顺序位置 </vt:lpstr>
      <vt:lpstr>对齐方式</vt:lpstr>
      <vt:lpstr>基线对齐</vt:lpstr>
      <vt:lpstr>引导线约束</vt:lpstr>
      <vt:lpstr>调整视图尺寸</vt:lpstr>
      <vt:lpstr>尺寸模式</vt:lpstr>
      <vt:lpstr>链控制线性组</vt:lpstr>
      <vt:lpstr>链样式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视图布局</dc:title>
  <dc:creator/>
  <cp:lastModifiedBy>laignwen tang</cp:lastModifiedBy>
  <cp:revision>94</cp:revision>
  <dcterms:created xsi:type="dcterms:W3CDTF">2020-10-04T12:53:44Z</dcterms:created>
  <dcterms:modified xsi:type="dcterms:W3CDTF">2020-10-12T10:52:58Z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