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8" r:id="rId16"/>
    <p:sldId id="269" r:id="rId17"/>
    <p:sldId id="273" r:id="rId18"/>
    <p:sldId id="274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BC36C-EEAA-4596-9A11-8EFBDDF4E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921CDE-5D72-4CED-87A4-AE4B68898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989DE-DA23-42C0-A39A-0E0B035A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3EC9D-A7B2-43F1-8A81-A85ACB5A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C2C03-89FB-4857-90B5-EC3B4548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1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2A1FC-16C4-4DAC-AC25-BF523A77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AC6F8-C330-4DF4-B5C1-8715490D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EB9E7-A51E-44CB-86C5-99096FD9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AC496-EBCB-411F-80E6-8ABD7E17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45603-72D5-4A27-9F3E-4AF4E4AD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5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3CC0F6-F9EC-48C3-99B8-638A4D297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566A90-A711-494A-A377-827125D0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586D9-A193-4B8F-A297-F6A8AF39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8D9BD-96C6-493E-B662-0191FEDA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7FED8-D511-456F-B238-FC6643CF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5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D5B5C-E850-4D5A-A200-2787EE04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85040-2F59-42C3-B661-FE6C10EF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2C248-495D-49C1-8688-B3D2AAB7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8DEBE-4E58-4C20-A246-A9F05227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D5719-321F-4036-A1EC-6EB55241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07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0CC0-4110-4DB2-B6BD-4346B520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795FF5-4F7C-4A0F-85C2-1B2624340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52A8-04F0-4668-98EE-386DF0CE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63B4B-C7E3-4CBB-BCF5-69395139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18AAD-2A9D-4D48-A215-E669064F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6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7CADD-191E-4A05-9384-A20A4401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E15C1-3CD6-4D44-AFCC-C73FD4344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7DFA85-8A72-4548-9021-E53AFF71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5DB3DB-8946-4386-BFEB-C1B86516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44BBF-D2B3-45AC-A89A-737C965E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C43543-A8B7-41C7-8723-367EFE98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3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17F29-1FAC-4227-B74C-DD88C0A5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BF6BD-1531-4B3B-81F3-387158B5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CFF7A-9538-4935-863C-918993649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440E68-8D60-44B1-92D0-30C4D6346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AA9E4-5112-4556-B3B7-ACD0143F0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990250-F9A1-4555-BEBB-D2BA3452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8C29CB-13D0-4C65-9AFD-5C398EA1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DF11B6-4FF3-477E-BB45-8639B6DC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03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CBCDE-24E8-4D85-95B5-E6B7E775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D20892-70F6-4531-B61E-E5A3773B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500779-3DF7-4175-82C7-3FE9183C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972D41-9A11-4148-AA75-E000BBD8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5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F2844B-D4AB-4D2F-AFA1-CB0C8EC3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26E66-00C8-4E68-B747-88BF1B18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22552-2DD3-4F42-B27F-BC4A22D3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0E36A-07A8-4674-94EB-FEEFA5D1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7783A-B914-4FC0-8E72-311F001A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F9EC8-2D5B-419D-8B6D-53D4818BA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2331B-E49E-41F9-B99F-AE2CF50B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C0078-293F-4357-B5CF-66497C2E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8D60E-F8FA-4597-8B99-895B8C4C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7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A56EA-945F-4B04-BB4A-0A6186A0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61B0D4-7FB3-4B3E-9613-5A9C917B7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B12CA5-436F-4798-BC84-8F3DC883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46F251-37D2-472A-ABF3-E64E43908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E7EB2-E235-4CCD-B97E-23CAA4FF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AE7EE-0413-4D6B-AA34-D931E396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7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8ECB69-85F8-42D0-8250-8528597D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7228E-2855-4017-AE16-D4EDE3F8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C2EB2-A011-4976-9297-736D6BFA7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C2829-B83E-418A-9598-20B81985D688}" type="datetimeFigureOut">
              <a:rPr lang="zh-CN" altLang="en-US" smtClean="0"/>
              <a:t>2020/11/17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72B94-AC86-4FE8-B26D-474D8AE9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08764-C582-47E3-96DC-C02C7E6BA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7CB7-D738-43FC-A1EA-30B0FC6AA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1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ndroid.google.cn/training/data-storage/ro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46134-A579-4A10-94AA-11DB35013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 data &amp; files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C31247-C486-4C73-97D5-D9C1B2762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3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88637-6326-44AE-AB70-CAEB2C45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35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Save key-value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C5A93-DE34-4FF2-9154-CF261389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 have a relatively small collection of key-values that you'd like to save, you should use the </a:t>
            </a:r>
            <a:r>
              <a:rPr lang="en-US" altLang="zh-CN" dirty="0" err="1"/>
              <a:t>SharedPreferences</a:t>
            </a:r>
            <a:r>
              <a:rPr lang="en-US" altLang="zh-CN" dirty="0"/>
              <a:t> APIs.</a:t>
            </a:r>
          </a:p>
          <a:p>
            <a:r>
              <a:rPr lang="en-US" altLang="zh-CN" dirty="0" err="1"/>
              <a:t>SharedPreferences</a:t>
            </a:r>
            <a:r>
              <a:rPr lang="en-US" altLang="zh-CN" dirty="0"/>
              <a:t> file can be private?</a:t>
            </a:r>
          </a:p>
          <a:p>
            <a:r>
              <a:rPr lang="en-US" altLang="zh-CN" dirty="0"/>
              <a:t>Is it the same as Preference APIs?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5AD41-0B79-465E-AD29-0584BDA1784E}"/>
              </a:ext>
            </a:extLst>
          </p:cNvPr>
          <p:cNvSpPr txBox="1"/>
          <p:nvPr/>
        </p:nvSpPr>
        <p:spPr>
          <a:xfrm>
            <a:off x="838200" y="1123138"/>
            <a:ext cx="10856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https://developer.android.google.cn/training/data-storage/shared-preferences</a:t>
            </a:r>
          </a:p>
        </p:txBody>
      </p:sp>
    </p:spTree>
    <p:extLst>
      <p:ext uri="{BB962C8B-B14F-4D97-AF65-F5344CB8AC3E}">
        <p14:creationId xmlns:p14="http://schemas.microsoft.com/office/powerpoint/2010/main" val="1002890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43633-1998-4376-8DBC-7F165DB9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</a:t>
            </a:r>
            <a:r>
              <a:rPr lang="en-US" altLang="zh-CN" b="1" i="1" dirty="0"/>
              <a:t>Get a handle to shared preferences</a:t>
            </a:r>
            <a:endParaRPr lang="zh-CN" altLang="en-US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8DE24-F2DE-4809-93DB-3254C588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to use </a:t>
            </a:r>
            <a:r>
              <a:rPr lang="en-US" altLang="zh-CN" dirty="0" err="1"/>
              <a:t>getSharedPreferences</a:t>
            </a:r>
            <a:r>
              <a:rPr lang="en-US" altLang="zh-CN" dirty="0"/>
              <a:t>()?</a:t>
            </a:r>
          </a:p>
          <a:p>
            <a:r>
              <a:rPr lang="en-US" altLang="zh-CN" dirty="0"/>
              <a:t>When to use </a:t>
            </a:r>
            <a:r>
              <a:rPr lang="en-US" altLang="zh-CN" dirty="0" err="1"/>
              <a:t>getPreferences</a:t>
            </a:r>
            <a:r>
              <a:rPr lang="en-US" altLang="zh-CN" dirty="0"/>
              <a:t>()?</a:t>
            </a:r>
          </a:p>
          <a:p>
            <a:r>
              <a:rPr lang="en-US" altLang="zh-CN" dirty="0"/>
              <a:t>How to name your shared preference files?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05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E3B69-D00D-403A-A385-93E2FC0C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to shared preferences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07F49-E7EB-4C4A-BDC1-5F3E4CE5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916" cy="4351338"/>
          </a:xfrm>
        </p:spPr>
        <p:txBody>
          <a:bodyPr/>
          <a:lstStyle/>
          <a:p>
            <a:r>
              <a:rPr lang="en-US" altLang="zh-CN" dirty="0"/>
              <a:t>To write to a shared preferences file, create a </a:t>
            </a:r>
            <a:r>
              <a:rPr lang="en-US" altLang="zh-CN" dirty="0" err="1"/>
              <a:t>SharedPreferences.Editor</a:t>
            </a:r>
            <a:r>
              <a:rPr lang="en-US" altLang="zh-CN" dirty="0"/>
              <a:t> by calling edit() on your </a:t>
            </a:r>
            <a:r>
              <a:rPr lang="en-US" altLang="zh-CN" dirty="0" err="1"/>
              <a:t>SharedPreferences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Explain the code briefly</a:t>
            </a:r>
          </a:p>
          <a:p>
            <a:r>
              <a:rPr lang="en-US" altLang="zh-CN" dirty="0"/>
              <a:t>When to use commit()? Why?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03D34C-08A3-4A6A-BE6C-40F926508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785" y="4001294"/>
            <a:ext cx="10571746" cy="1846659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SharedPreferences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sharedPref = getActivity().getPreferences(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Context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.MODE_PRIVATE);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SharedPreferences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Editor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editor = sharedPref.edit();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editor.putInt(getString(R.string.saved_high_score_key), newHighScore);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editor.apply();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9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8C853-872D-4BE8-91BE-E19FA075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from shared preferences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4AA1C-1585-4765-A8E4-285514CE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retrieve values from a shared preferences file, call methods such as </a:t>
            </a:r>
            <a:r>
              <a:rPr lang="en-US" altLang="zh-CN" dirty="0" err="1"/>
              <a:t>getInt</a:t>
            </a:r>
            <a:r>
              <a:rPr lang="en-US" altLang="zh-CN" dirty="0"/>
              <a:t>() and </a:t>
            </a:r>
            <a:r>
              <a:rPr lang="en-US" altLang="zh-CN" dirty="0" err="1"/>
              <a:t>getString</a:t>
            </a:r>
            <a:r>
              <a:rPr lang="en-US" altLang="zh-CN" dirty="0"/>
              <a:t>(), providing the key for the value you want, and optionally a default value to return if the key isn't present.</a:t>
            </a:r>
          </a:p>
          <a:p>
            <a:r>
              <a:rPr lang="en-US" altLang="zh-CN" dirty="0"/>
              <a:t>Explain the code snippet</a:t>
            </a:r>
          </a:p>
          <a:p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2D67A8-67D7-4116-B6DE-D4005B759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37" y="4276884"/>
            <a:ext cx="11614484" cy="2215991"/>
          </a:xfrm>
          <a:prstGeom prst="rect">
            <a:avLst/>
          </a:prstGeom>
          <a:solidFill>
            <a:srgbClr val="2831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SharedPreferences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sharedPref = getActivity().getPreferences(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E93D8"/>
                </a:solidFill>
                <a:effectLst/>
                <a:latin typeface="Arial Unicode MS"/>
                <a:ea typeface="Roboto Mono"/>
              </a:rPr>
              <a:t>Context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.MODE_PRIVATE);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defaultValue = getResources().getInteger(R.integer.saved_high_score_default_key);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4DD0E1"/>
                </a:solidFill>
                <a:effectLst/>
                <a:latin typeface="Arial Unicode MS"/>
                <a:ea typeface="Roboto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ECEFF1"/>
                </a:solidFill>
                <a:effectLst/>
                <a:latin typeface="Arial Unicode MS"/>
                <a:ea typeface="Roboto Mono"/>
              </a:rPr>
              <a:t> highScore = sharedPref.getInt(getString(R.string.saved_high_score_key), defaultValue);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C3646-5D06-448D-AAFC-CBEC5B3F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path in the device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C205C-8EE6-4253-8E15-23F9C413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269</a:t>
            </a:r>
          </a:p>
          <a:p>
            <a:r>
              <a:rPr lang="en-US" altLang="zh-CN" dirty="0"/>
              <a:t>Where to find the shared-preferences files?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14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5BE9B-5D03-4C8B-8D7B-8B565984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Roboto"/>
              </a:rPr>
              <a:t>L</a:t>
            </a:r>
            <a:r>
              <a:rPr lang="en-US" altLang="zh-CN" b="1" i="0" dirty="0">
                <a:effectLst/>
                <a:latin typeface="Roboto"/>
              </a:rPr>
              <a:t>ocal 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95414-DF62-4B07-9E5A-95CF534C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SQLite</a:t>
            </a:r>
          </a:p>
          <a:p>
            <a:r>
              <a:rPr lang="en-US" altLang="zh-CN" sz="3600" dirty="0"/>
              <a:t>Save data using SQLite</a:t>
            </a:r>
          </a:p>
          <a:p>
            <a:r>
              <a:rPr lang="en-US" altLang="zh-CN" sz="3600" dirty="0"/>
              <a:t>Save data in a local database using Room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7792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658F6-7CC1-4070-A601-F8BD5C28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SQLite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E2A25-FA9F-40FC-9EEB-F15513CF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SQLite is a C-language library that implements a small, fast, self-contained, high-reliability, full-featured, SQL database engine. </a:t>
            </a:r>
          </a:p>
          <a:p>
            <a:r>
              <a:rPr lang="en-US" altLang="zh-CN" sz="3200" dirty="0"/>
              <a:t>SQLite is the most used database engine in the world. </a:t>
            </a:r>
          </a:p>
          <a:p>
            <a:r>
              <a:rPr lang="en-US" altLang="zh-CN" sz="3200" dirty="0"/>
              <a:t>The SQLite file format is stable, cross-platform, and backwards compatible and the developers pledge to keep it that way through </a:t>
            </a:r>
            <a:r>
              <a:rPr lang="en-US" altLang="zh-CN" sz="3200" b="1" i="1" dirty="0">
                <a:solidFill>
                  <a:srgbClr val="FF0000"/>
                </a:solidFill>
              </a:rPr>
              <a:t>at least the year 2050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AC877D-8F68-4676-A201-1C5614D5F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98" y="0"/>
            <a:ext cx="3660560" cy="168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D32BF-98B1-4646-8379-FD5AF73D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Save data using SQLite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18D10-A9F2-4A3C-9661-31BA1A8D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278</a:t>
            </a:r>
          </a:p>
          <a:p>
            <a:r>
              <a:rPr lang="en-US" altLang="zh-CN" dirty="0"/>
              <a:t>What are operations of </a:t>
            </a:r>
            <a:r>
              <a:rPr lang="en-US" altLang="zh-CN" sz="2800" dirty="0"/>
              <a:t>SQLite can we do?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5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1A65B-9FB6-4C58-93D9-2AF81B02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62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Save data in a local database using Room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D1A38-5009-4109-9D59-8E9AF852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091"/>
            <a:ext cx="10515600" cy="1077218"/>
          </a:xfrm>
        </p:spPr>
        <p:txBody>
          <a:bodyPr/>
          <a:lstStyle/>
          <a:p>
            <a:r>
              <a:rPr lang="en-US" altLang="zh-CN" dirty="0"/>
              <a:t>Ref site: </a:t>
            </a:r>
            <a:r>
              <a:rPr lang="en-US" altLang="zh-CN" dirty="0">
                <a:hlinkClick r:id="rId2"/>
              </a:rPr>
              <a:t>https://developer.android.google.cn/training/data-storage/room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D88A8F-530F-419C-87BA-A2C919010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66" y="1295955"/>
            <a:ext cx="6077361" cy="54898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903917-60DD-4DD7-A3A6-05291EDDAF60}"/>
              </a:ext>
            </a:extLst>
          </p:cNvPr>
          <p:cNvSpPr txBox="1"/>
          <p:nvPr/>
        </p:nvSpPr>
        <p:spPr>
          <a:xfrm>
            <a:off x="233037" y="3213855"/>
            <a:ext cx="46389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202124"/>
                </a:solidFill>
                <a:latin typeface="Roboto"/>
              </a:rPr>
              <a:t>What</a:t>
            </a:r>
            <a:r>
              <a:rPr lang="en-US" altLang="zh-CN" sz="3200" b="0" i="0" dirty="0">
                <a:solidFill>
                  <a:srgbClr val="202124"/>
                </a:solidFill>
                <a:effectLst/>
                <a:latin typeface="Roboto"/>
              </a:rPr>
              <a:t> are 3 major components in Room?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356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8E242-C72B-4AD7-8BC0-78D7A263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88"/>
            <a:ext cx="10515600" cy="1325563"/>
          </a:xfrm>
        </p:spPr>
        <p:txBody>
          <a:bodyPr/>
          <a:lstStyle/>
          <a:p>
            <a:r>
              <a:rPr lang="en-US" altLang="zh-CN" dirty="0" err="1"/>
              <a:t>HomeWork</a:t>
            </a:r>
            <a:r>
              <a:rPr lang="en-US" altLang="zh-CN" dirty="0"/>
              <a:t> 5: Address book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F5FC3-AEF5-48E1-B198-6E19B770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1352051"/>
            <a:ext cx="7391400" cy="4351338"/>
          </a:xfrm>
        </p:spPr>
        <p:txBody>
          <a:bodyPr/>
          <a:lstStyle/>
          <a:p>
            <a:r>
              <a:rPr lang="zh-CN" altLang="en-US" dirty="0"/>
              <a:t>功能要求</a:t>
            </a:r>
            <a:endParaRPr lang="en-US" altLang="zh-CN" dirty="0"/>
          </a:p>
          <a:p>
            <a:pPr lvl="1"/>
            <a:r>
              <a:rPr lang="zh-CN" altLang="en-US" dirty="0"/>
              <a:t>增删改查，查询支持模糊查询</a:t>
            </a:r>
            <a:endParaRPr lang="en-US" altLang="zh-CN" dirty="0"/>
          </a:p>
          <a:p>
            <a:pPr lvl="1"/>
            <a:r>
              <a:rPr lang="zh-CN" altLang="en-US" dirty="0"/>
              <a:t>人员信息：姓名，电话号码，邮箱</a:t>
            </a:r>
            <a:endParaRPr lang="en-US" altLang="zh-CN" dirty="0"/>
          </a:p>
          <a:p>
            <a:pPr lvl="1"/>
            <a:r>
              <a:rPr lang="zh-CN" altLang="en-US" dirty="0"/>
              <a:t>录入信息有效性验证</a:t>
            </a:r>
            <a:endParaRPr lang="en-US" altLang="zh-CN" dirty="0"/>
          </a:p>
          <a:p>
            <a:r>
              <a:rPr lang="zh-CN" altLang="en-US" dirty="0"/>
              <a:t>界面要求</a:t>
            </a:r>
            <a:endParaRPr lang="en-US" altLang="zh-CN" dirty="0"/>
          </a:p>
          <a:p>
            <a:pPr lvl="1"/>
            <a:r>
              <a:rPr lang="zh-CN" altLang="en-US" dirty="0"/>
              <a:t>搜索功能和联系人列表在同一屏幕</a:t>
            </a:r>
            <a:endParaRPr lang="en-US" altLang="zh-CN" dirty="0"/>
          </a:p>
          <a:p>
            <a:pPr lvl="1"/>
            <a:r>
              <a:rPr lang="zh-CN" altLang="en-US" dirty="0"/>
              <a:t>其他方面不作具体要求，可参考各自喜欢的界面</a:t>
            </a:r>
            <a:endParaRPr lang="en-US" altLang="zh-CN" dirty="0"/>
          </a:p>
          <a:p>
            <a:r>
              <a:rPr lang="zh-CN" altLang="en-US" dirty="0"/>
              <a:t>提交时间：</a:t>
            </a:r>
            <a:r>
              <a:rPr lang="en-US" altLang="zh-CN" dirty="0"/>
              <a:t>2020-11-30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90637-8275-416A-B295-A9AC46D5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70" y="26488"/>
            <a:ext cx="3153006" cy="6831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725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96526-8A34-4214-8A23-0D1F1988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 of 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3BC6E-4564-42DD-8F0B-E4B0D9F3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and file storage overview</a:t>
            </a:r>
          </a:p>
          <a:p>
            <a:r>
              <a:rPr lang="en-US" altLang="zh-CN" sz="2800" dirty="0"/>
              <a:t>App-specific storage</a:t>
            </a:r>
          </a:p>
          <a:p>
            <a:r>
              <a:rPr lang="en-US" altLang="zh-CN" sz="2800" dirty="0"/>
              <a:t>Preferences</a:t>
            </a:r>
          </a:p>
          <a:p>
            <a:r>
              <a:rPr lang="en-US" altLang="zh-CN" sz="2800" dirty="0"/>
              <a:t>Databases</a:t>
            </a:r>
            <a:endParaRPr lang="en-US" altLang="zh-CN" dirty="0"/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01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44A42-63CB-41D4-9FC5-DFD7B59E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and file storage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D25E6-8E35-48FA-BFCC-CCFEF227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3600" dirty="0"/>
              <a:t>Android uses a file system that's similar to disk-based file systems</a:t>
            </a:r>
          </a:p>
          <a:p>
            <a:r>
              <a:rPr lang="en-US" altLang="zh-CN" sz="3600" dirty="0"/>
              <a:t>The system provides several options save your app data:</a:t>
            </a:r>
          </a:p>
          <a:p>
            <a:pPr lvl="1"/>
            <a:r>
              <a:rPr lang="en-US" altLang="zh-CN" sz="3200" dirty="0"/>
              <a:t>App-specific storage: Store files or information that other apps shouldn't access</a:t>
            </a:r>
          </a:p>
          <a:p>
            <a:pPr lvl="1"/>
            <a:r>
              <a:rPr lang="en-US" altLang="zh-CN" sz="3200" dirty="0"/>
              <a:t>Shared storage: files to share with other apps</a:t>
            </a:r>
          </a:p>
          <a:p>
            <a:pPr lvl="1"/>
            <a:r>
              <a:rPr lang="en-US" altLang="zh-CN" sz="3200" dirty="0"/>
              <a:t>Preferences: Store private, primitive data in key-value pairs</a:t>
            </a:r>
          </a:p>
          <a:p>
            <a:pPr lvl="1"/>
            <a:r>
              <a:rPr lang="en-US" altLang="zh-CN" sz="3200" dirty="0"/>
              <a:t>Databases: Store structured data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3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9AF3AD3-29FA-4151-9BF6-27C3A5B40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807350"/>
              </p:ext>
            </p:extLst>
          </p:nvPr>
        </p:nvGraphicFramePr>
        <p:xfrm>
          <a:off x="305742" y="347353"/>
          <a:ext cx="11324004" cy="58907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7334">
                  <a:extLst>
                    <a:ext uri="{9D8B030D-6E8A-4147-A177-3AD203B41FA5}">
                      <a16:colId xmlns:a16="http://schemas.microsoft.com/office/drawing/2014/main" val="2804040593"/>
                    </a:ext>
                  </a:extLst>
                </a:gridCol>
                <a:gridCol w="2139228">
                  <a:extLst>
                    <a:ext uri="{9D8B030D-6E8A-4147-A177-3AD203B41FA5}">
                      <a16:colId xmlns:a16="http://schemas.microsoft.com/office/drawing/2014/main" val="1998143699"/>
                    </a:ext>
                  </a:extLst>
                </a:gridCol>
                <a:gridCol w="2414726">
                  <a:extLst>
                    <a:ext uri="{9D8B030D-6E8A-4147-A177-3AD203B41FA5}">
                      <a16:colId xmlns:a16="http://schemas.microsoft.com/office/drawing/2014/main" val="727251947"/>
                    </a:ext>
                  </a:extLst>
                </a:gridCol>
                <a:gridCol w="1740023">
                  <a:extLst>
                    <a:ext uri="{9D8B030D-6E8A-4147-A177-3AD203B41FA5}">
                      <a16:colId xmlns:a16="http://schemas.microsoft.com/office/drawing/2014/main" val="60408373"/>
                    </a:ext>
                  </a:extLst>
                </a:gridCol>
                <a:gridCol w="1926454">
                  <a:extLst>
                    <a:ext uri="{9D8B030D-6E8A-4147-A177-3AD203B41FA5}">
                      <a16:colId xmlns:a16="http://schemas.microsoft.com/office/drawing/2014/main" val="692984519"/>
                    </a:ext>
                  </a:extLst>
                </a:gridCol>
                <a:gridCol w="1216239">
                  <a:extLst>
                    <a:ext uri="{9D8B030D-6E8A-4147-A177-3AD203B41FA5}">
                      <a16:colId xmlns:a16="http://schemas.microsoft.com/office/drawing/2014/main" val="170823645"/>
                    </a:ext>
                  </a:extLst>
                </a:gridCol>
              </a:tblGrid>
              <a:tr h="338715">
                <a:tc>
                  <a:txBody>
                    <a:bodyPr/>
                    <a:lstStyle/>
                    <a:p>
                      <a:pPr algn="l" fontAlgn="ctr"/>
                      <a:endParaRPr lang="en-US" sz="1800" dirty="0">
                        <a:solidFill>
                          <a:srgbClr val="202124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550" marR="18550" marT="18550" marB="18550" anchor="ctr"/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US" sz="1800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of content</a:t>
                      </a:r>
                    </a:p>
                  </a:txBody>
                  <a:tcPr marL="18550" marR="18550" marT="18550" marB="185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method</a:t>
                      </a:r>
                    </a:p>
                  </a:txBody>
                  <a:tcPr marL="18550" marR="18550" marT="18550" marB="185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Permissions needed</a:t>
                      </a:r>
                    </a:p>
                  </a:txBody>
                  <a:tcPr marL="18550" marR="18550" marT="18550" marB="185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other apps access?</a:t>
                      </a:r>
                    </a:p>
                  </a:txBody>
                  <a:tcPr marL="18550" marR="18550" marT="18550" marB="185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Files removed on app uninstall?</a:t>
                      </a:r>
                    </a:p>
                  </a:txBody>
                  <a:tcPr marL="18550" marR="18550" marT="18550" marB="18550" anchor="ctr"/>
                </a:tc>
                <a:extLst>
                  <a:ext uri="{0D108BD9-81ED-4DB2-BD59-A6C34878D82A}">
                    <a16:rowId xmlns:a16="http://schemas.microsoft.com/office/drawing/2014/main" val="2921869972"/>
                  </a:ext>
                </a:extLst>
              </a:tr>
              <a:tr h="151212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App-specific files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Files meant for your app's use only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storage:</a:t>
                      </a:r>
                    </a:p>
                    <a:p>
                      <a:pPr algn="l" fontAlgn="t"/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getFilesDir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algn="l" fontAlgn="t"/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getCacheDir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storage:</a:t>
                      </a:r>
                    </a:p>
                    <a:p>
                      <a:pPr algn="l" fontAlgn="t"/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getExternalFilesDir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 </a:t>
                      </a:r>
                    </a:p>
                    <a:p>
                      <a:pPr algn="l" fontAlgn="t"/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getExternalCacheDir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needed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550" marR="18550" marT="16231" marB="18550"/>
                </a:tc>
                <a:extLst>
                  <a:ext uri="{0D108BD9-81ED-4DB2-BD59-A6C34878D82A}">
                    <a16:rowId xmlns:a16="http://schemas.microsoft.com/office/drawing/2014/main" val="617936538"/>
                  </a:ext>
                </a:extLst>
              </a:tr>
              <a:tr h="1051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Media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Shareable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media files (images, audio files, videos)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MediaStore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API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Needed depends on API level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8550" marR="18550" marT="16231" marB="18550"/>
                </a:tc>
                <a:extLst>
                  <a:ext uri="{0D108BD9-81ED-4DB2-BD59-A6C34878D82A}">
                    <a16:rowId xmlns:a16="http://schemas.microsoft.com/office/drawing/2014/main" val="1832210199"/>
                  </a:ext>
                </a:extLst>
              </a:tr>
              <a:tr h="625092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Documents and other files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shareable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content, including downloaded files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Storage Access Framework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Yes, through the system file picker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8550" marR="18550" marT="16231" marB="18550"/>
                </a:tc>
                <a:extLst>
                  <a:ext uri="{0D108BD9-81ED-4DB2-BD59-A6C34878D82A}">
                    <a16:rowId xmlns:a16="http://schemas.microsoft.com/office/drawing/2014/main" val="3538057522"/>
                  </a:ext>
                </a:extLst>
              </a:tr>
              <a:tr h="47725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 preferences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Key-value pairs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1A73E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Jetpack Preferences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library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550" marR="18550" marT="16231" marB="18550"/>
                </a:tc>
                <a:extLst>
                  <a:ext uri="{0D108BD9-81ED-4DB2-BD59-A6C34878D82A}">
                    <a16:rowId xmlns:a16="http://schemas.microsoft.com/office/drawing/2014/main" val="1139962449"/>
                  </a:ext>
                </a:extLst>
              </a:tr>
              <a:tr h="32941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Structured data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solidFill>
                            <a:srgbClr val="1A73E8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Room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persistence library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18550" marR="18550" marT="16231" marB="185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18550" marR="18550" marT="16231" marB="18550"/>
                </a:tc>
                <a:extLst>
                  <a:ext uri="{0D108BD9-81ED-4DB2-BD59-A6C34878D82A}">
                    <a16:rowId xmlns:a16="http://schemas.microsoft.com/office/drawing/2014/main" val="269169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68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D12E9-ABBB-4796-B9F2-651FD617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Access app-specific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E09E6-6979-41DB-B9CB-163F4C2A2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system provides the following locations for storing such app-specific files:</a:t>
            </a:r>
          </a:p>
          <a:p>
            <a:pPr lvl="1"/>
            <a:r>
              <a:rPr lang="en-US" altLang="zh-CN" b="1" dirty="0"/>
              <a:t>Internal storage directories</a:t>
            </a:r>
            <a:r>
              <a:rPr lang="en-US" altLang="zh-CN" dirty="0"/>
              <a:t>: storing persistent files, and cache data. The system prevents other apps from accessing these locations, these locations are encrypted. </a:t>
            </a:r>
          </a:p>
          <a:p>
            <a:pPr lvl="1"/>
            <a:r>
              <a:rPr lang="en-US" altLang="zh-CN" b="1" dirty="0"/>
              <a:t>External storage directories</a:t>
            </a:r>
            <a:r>
              <a:rPr lang="en-US" altLang="zh-CN" dirty="0"/>
              <a:t>: Although it's possible for another app to access these directories if that app has the proper permissions, the files stored in these directories </a:t>
            </a:r>
            <a:r>
              <a:rPr lang="en-US" altLang="zh-CN" b="1" dirty="0">
                <a:solidFill>
                  <a:srgbClr val="FF0000"/>
                </a:solidFill>
              </a:rPr>
              <a:t>are meant for use only by your app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What are the main differences between Internal storage  and External storage?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368C19-B57B-4EB1-BDB5-B25BA5D6E58E}"/>
              </a:ext>
            </a:extLst>
          </p:cNvPr>
          <p:cNvSpPr txBox="1"/>
          <p:nvPr/>
        </p:nvSpPr>
        <p:spPr>
          <a:xfrm>
            <a:off x="838200" y="866274"/>
            <a:ext cx="102468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/>
              <a:t>Ref Page: https://developer.android.google.cn/training/data-storage/app-specific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03120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2D578-35F3-4064-870B-83424C93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63" y="252830"/>
            <a:ext cx="11534273" cy="1460500"/>
          </a:xfrm>
        </p:spPr>
        <p:txBody>
          <a:bodyPr>
            <a:normAutofit/>
          </a:bodyPr>
          <a:lstStyle/>
          <a:p>
            <a:r>
              <a:rPr lang="en-US" altLang="zh-CN" dirty="0"/>
              <a:t>Read Part </a:t>
            </a:r>
            <a:r>
              <a:rPr lang="en-US" altLang="zh-CN" b="1" i="1" dirty="0"/>
              <a:t>Access persistent files</a:t>
            </a:r>
            <a:endParaRPr lang="zh-CN" altLang="en-US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92A51-0844-4C7F-A12E-87B469A9D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3330"/>
            <a:ext cx="10515600" cy="2387091"/>
          </a:xfrm>
        </p:spPr>
        <p:txBody>
          <a:bodyPr/>
          <a:lstStyle/>
          <a:p>
            <a:r>
              <a:rPr lang="en-US" altLang="zh-CN" dirty="0"/>
              <a:t>What kind of permissions does it need to access files in internal storage directories?</a:t>
            </a:r>
          </a:p>
          <a:p>
            <a:r>
              <a:rPr lang="en-US" altLang="zh-CN" dirty="0"/>
              <a:t>What should be considered before writing app-specific files to internal storage?</a:t>
            </a:r>
          </a:p>
          <a:p>
            <a:r>
              <a:rPr lang="en-US" altLang="zh-CN" dirty="0"/>
              <a:t>Try to explain next code snippet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3C724B-F3DA-4B22-8229-852CA6DCF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88" y="4254484"/>
            <a:ext cx="9733547" cy="221599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filename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"myfile"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String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fileContents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Arial Unicode MS"/>
                <a:ea typeface="Roboto Mono"/>
              </a:rPr>
              <a:t>"Hello world!"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B78E7"/>
                </a:solidFill>
                <a:effectLst/>
                <a:latin typeface="Arial Unicode MS"/>
                <a:ea typeface="Roboto Mono"/>
              </a:rPr>
              <a:t>try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FileOutputStream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fos = context.openFileOutput(filename,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Context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.MODE_PRIVATE))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    fos.write(fileContents.toByteArray());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6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C3646-5D06-448D-AAFC-CBEC5B3F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path in the device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C205C-8EE6-4253-8E15-23F9C413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Page 271</a:t>
            </a:r>
          </a:p>
          <a:p>
            <a:r>
              <a:rPr lang="en-US" altLang="zh-CN" dirty="0"/>
              <a:t>Where to find the output files?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50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D70D9-7BF4-4552-9FA7-ACBB3C61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</a:t>
            </a:r>
            <a:r>
              <a:rPr lang="en-US" altLang="zh-CN" b="1" i="1" dirty="0"/>
              <a:t>cache files </a:t>
            </a:r>
            <a:r>
              <a:rPr lang="en-US" altLang="zh-CN" dirty="0"/>
              <a:t>related Parts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6A742-7097-4F72-9470-23766E3C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When to used cache files?</a:t>
            </a:r>
          </a:p>
          <a:p>
            <a:r>
              <a:rPr lang="en-US" altLang="zh-CN" sz="3200" dirty="0"/>
              <a:t>What are differences between cache files  and  persistent files?</a:t>
            </a:r>
          </a:p>
          <a:p>
            <a:r>
              <a:rPr lang="en-US" altLang="zh-CN" sz="3200" dirty="0"/>
              <a:t>How can </a:t>
            </a:r>
            <a:r>
              <a:rPr lang="en-US" altLang="zh-CN" sz="3200" dirty="0" err="1"/>
              <a:t>getCacheQuotaBytes</a:t>
            </a:r>
            <a:r>
              <a:rPr lang="en-US" altLang="zh-CN" sz="3200" dirty="0"/>
              <a:t>() help in using cache files?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741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4C621-E6A7-4011-A25A-37221CBF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Part </a:t>
            </a:r>
            <a:r>
              <a:rPr lang="en-US" altLang="zh-CN" b="1" i="1" dirty="0"/>
              <a:t>Access from external storage</a:t>
            </a:r>
            <a:endParaRPr lang="zh-CN" altLang="en-US" b="1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8C2A2-604C-40AE-93FC-508E0FBA7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Give some examples of external storage device</a:t>
            </a:r>
          </a:p>
          <a:p>
            <a:r>
              <a:rPr lang="en-US" altLang="zh-CN" sz="3200" dirty="0"/>
              <a:t>The most important thing before using external storage?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562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934</Words>
  <Application>Microsoft Office PowerPoint</Application>
  <PresentationFormat>宽屏</PresentationFormat>
  <Paragraphs>117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 Unicode MS</vt:lpstr>
      <vt:lpstr>Roboto</vt:lpstr>
      <vt:lpstr>等线</vt:lpstr>
      <vt:lpstr>等线 Light</vt:lpstr>
      <vt:lpstr>Arial</vt:lpstr>
      <vt:lpstr>Office 主题​​</vt:lpstr>
      <vt:lpstr>Android data &amp; files</vt:lpstr>
      <vt:lpstr>Table of contents</vt:lpstr>
      <vt:lpstr>Data and file storage overview</vt:lpstr>
      <vt:lpstr>PowerPoint 演示文稿</vt:lpstr>
      <vt:lpstr>Access app-specific files</vt:lpstr>
      <vt:lpstr>Read Part Access persistent files</vt:lpstr>
      <vt:lpstr>File path in the device</vt:lpstr>
      <vt:lpstr>Read cache files related Parts</vt:lpstr>
      <vt:lpstr>Read Part Access from external storage</vt:lpstr>
      <vt:lpstr>Save key-value data</vt:lpstr>
      <vt:lpstr>Read Get a handle to shared preferences</vt:lpstr>
      <vt:lpstr>Write to shared preferences</vt:lpstr>
      <vt:lpstr>Read from shared preferences</vt:lpstr>
      <vt:lpstr>File path in the device</vt:lpstr>
      <vt:lpstr>Local database</vt:lpstr>
      <vt:lpstr>SQLite</vt:lpstr>
      <vt:lpstr>Save data using SQLite</vt:lpstr>
      <vt:lpstr>Save data in a local database using Room</vt:lpstr>
      <vt:lpstr>HomeWork 5: Address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data &amp; files</dc:title>
  <dc:creator>laignwen tang</dc:creator>
  <cp:lastModifiedBy>laignwen tang</cp:lastModifiedBy>
  <cp:revision>43</cp:revision>
  <dcterms:created xsi:type="dcterms:W3CDTF">2020-11-15T06:23:59Z</dcterms:created>
  <dcterms:modified xsi:type="dcterms:W3CDTF">2020-11-17T00:17:25Z</dcterms:modified>
</cp:coreProperties>
</file>