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4" r:id="rId21"/>
    <p:sldId id="275" r:id="rId22"/>
    <p:sldId id="279" r:id="rId23"/>
    <p:sldId id="276" r:id="rId24"/>
    <p:sldId id="277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  <p:sldId id="289" r:id="rId35"/>
    <p:sldId id="293" r:id="rId36"/>
    <p:sldId id="290" r:id="rId37"/>
    <p:sldId id="291" r:id="rId38"/>
    <p:sldId id="292" r:id="rId39"/>
    <p:sldId id="294" r:id="rId40"/>
    <p:sldId id="295" r:id="rId41"/>
    <p:sldId id="296" r:id="rId42"/>
    <p:sldId id="302" r:id="rId43"/>
    <p:sldId id="297" r:id="rId44"/>
    <p:sldId id="298" r:id="rId45"/>
    <p:sldId id="299" r:id="rId46"/>
    <p:sldId id="300" r:id="rId47"/>
    <p:sldId id="301" r:id="rId48"/>
    <p:sldId id="303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ignwen tang" initials="lt" lastIdx="1" clrIdx="0">
    <p:extLst>
      <p:ext uri="{19B8F6BF-5375-455C-9EA6-DF929625EA0E}">
        <p15:presenceInfo xmlns:p15="http://schemas.microsoft.com/office/powerpoint/2012/main" userId="d0d905f8072633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53F60-5BF1-4034-802E-BCB93BDD6206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116D8-E4E4-4941-B726-95FA60015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00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0C5A2-2772-4B65-A3DD-C2C6B6983B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Android Activity and Intent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BA3DB7-630D-4259-B03F-CACCFD76B6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668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5743A-52B2-410D-A177-111C92EE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onStart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B6DCCE-FBB3-4C53-817C-868E0FF48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the activity enters the Started state, and the activity becomes visible to the user.</a:t>
            </a:r>
          </a:p>
          <a:p>
            <a:r>
              <a:rPr lang="en-US" altLang="zh-CN" sz="3200" dirty="0"/>
              <a:t> This callback contains what amounts to the activity’s final preparations for coming to the foreground and becoming interactive.</a:t>
            </a:r>
          </a:p>
          <a:p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10546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0010E-9831-41EF-9D8F-9D35AEB5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onResume</a:t>
            </a:r>
            <a:r>
              <a:rPr lang="en-US" altLang="zh-CN" dirty="0"/>
              <a:t>()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B68D5C-D01B-4FFC-9513-BE187C509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The system invokes this callback just before the activity starts interacting with the user. </a:t>
            </a:r>
          </a:p>
          <a:p>
            <a:r>
              <a:rPr lang="en-US" altLang="zh-CN" sz="3200" dirty="0"/>
              <a:t>At this point, the activity is at the top of the activity stack, and captures all user input. </a:t>
            </a:r>
          </a:p>
          <a:p>
            <a:r>
              <a:rPr lang="en-US" altLang="zh-CN" sz="3200" dirty="0"/>
              <a:t>Most of an app’s core functionality is implemented in the </a:t>
            </a:r>
            <a:r>
              <a:rPr lang="en-US" altLang="zh-CN" sz="3200" dirty="0" err="1"/>
              <a:t>onResume</a:t>
            </a:r>
            <a:r>
              <a:rPr lang="en-US" altLang="zh-CN" sz="3200" dirty="0"/>
              <a:t>() method.</a:t>
            </a:r>
            <a:endParaRPr lang="zh-CN" altLang="en-US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7732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4FB3D-0879-4E3C-8A29-F0F95BBE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zh-CN" dirty="0" err="1"/>
              <a:t>onPause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E9F8B7-6CB2-41AD-810A-CA0E2404A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074"/>
            <a:ext cx="10515600" cy="566867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The system calls </a:t>
            </a:r>
            <a:r>
              <a:rPr lang="en-US" altLang="zh-CN" sz="3600" dirty="0" err="1"/>
              <a:t>onPause</a:t>
            </a:r>
            <a:r>
              <a:rPr lang="en-US" altLang="zh-CN" sz="3600" dirty="0"/>
              <a:t>() when the activity </a:t>
            </a:r>
            <a:r>
              <a:rPr lang="en-US" altLang="zh-CN" sz="3600" b="1" dirty="0">
                <a:solidFill>
                  <a:srgbClr val="FF0000"/>
                </a:solidFill>
              </a:rPr>
              <a:t>loses focus </a:t>
            </a:r>
            <a:r>
              <a:rPr lang="en-US" altLang="zh-CN" sz="3600" dirty="0"/>
              <a:t>and enters a Paused state. </a:t>
            </a:r>
          </a:p>
          <a:p>
            <a:r>
              <a:rPr lang="en-US" altLang="zh-CN" sz="3600" dirty="0"/>
              <a:t>This state occurs when, for example, the user taps the Back or </a:t>
            </a:r>
            <a:r>
              <a:rPr lang="en-US" altLang="zh-CN" sz="3600" dirty="0" err="1"/>
              <a:t>Recents</a:t>
            </a:r>
            <a:r>
              <a:rPr lang="en-US" altLang="zh-CN" sz="3600" dirty="0"/>
              <a:t> button. </a:t>
            </a:r>
          </a:p>
          <a:p>
            <a:r>
              <a:rPr lang="en-US" altLang="zh-CN" sz="3600" dirty="0"/>
              <a:t>When the system calls </a:t>
            </a:r>
            <a:r>
              <a:rPr lang="en-US" altLang="zh-CN" sz="3600" dirty="0" err="1"/>
              <a:t>onPause</a:t>
            </a:r>
            <a:r>
              <a:rPr lang="en-US" altLang="zh-CN" sz="3600" dirty="0"/>
              <a:t>() for your activity</a:t>
            </a:r>
            <a:r>
              <a:rPr lang="en-US" altLang="zh-CN" sz="4000" b="1" dirty="0">
                <a:solidFill>
                  <a:srgbClr val="FF0000"/>
                </a:solidFill>
              </a:rPr>
              <a:t>, it technically means your activity is still partially visible</a:t>
            </a:r>
            <a:r>
              <a:rPr lang="en-US" altLang="zh-CN" sz="3600" dirty="0"/>
              <a:t>, but most often is an indication that the user is leaving the activity, and the activity will soon enter the Stopped or Resumed state.</a:t>
            </a:r>
          </a:p>
        </p:txBody>
      </p:sp>
    </p:spTree>
    <p:extLst>
      <p:ext uri="{BB962C8B-B14F-4D97-AF65-F5344CB8AC3E}">
        <p14:creationId xmlns:p14="http://schemas.microsoft.com/office/powerpoint/2010/main" val="2864818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6B0DD-B11E-4FC2-B448-25E13455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onPause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7844B2-1D0C-45C0-AEB0-8AD82B1A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An activity in the Paused state may continue to update the UI if the user is expecting the UI to update.</a:t>
            </a:r>
            <a:endParaRPr lang="zh-CN" altLang="en-US" sz="3200" dirty="0"/>
          </a:p>
          <a:p>
            <a:r>
              <a:rPr lang="en-US" altLang="zh-CN" sz="3200" dirty="0"/>
              <a:t>You </a:t>
            </a:r>
            <a:r>
              <a:rPr lang="en-US" altLang="zh-CN" sz="3200" dirty="0">
                <a:solidFill>
                  <a:srgbClr val="FF0000"/>
                </a:solidFill>
              </a:rPr>
              <a:t>should not use </a:t>
            </a:r>
            <a:r>
              <a:rPr lang="en-US" altLang="zh-CN" sz="3200" dirty="0" err="1">
                <a:solidFill>
                  <a:srgbClr val="FF0000"/>
                </a:solidFill>
              </a:rPr>
              <a:t>onPause</a:t>
            </a:r>
            <a:r>
              <a:rPr lang="en-US" altLang="zh-CN" sz="3200" dirty="0">
                <a:solidFill>
                  <a:srgbClr val="FF0000"/>
                </a:solidFill>
              </a:rPr>
              <a:t>() to save application </a:t>
            </a:r>
            <a:r>
              <a:rPr lang="en-US" altLang="zh-CN" sz="3200" dirty="0"/>
              <a:t>or user data, make network calls, or execute database transactions. For information about saving data.</a:t>
            </a:r>
          </a:p>
          <a:p>
            <a:r>
              <a:rPr lang="en-US" altLang="zh-CN" sz="3200" dirty="0"/>
              <a:t>Why??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16879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F58CC-4420-4643-B48B-605510E2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03"/>
            <a:ext cx="10515600" cy="859668"/>
          </a:xfrm>
        </p:spPr>
        <p:txBody>
          <a:bodyPr/>
          <a:lstStyle/>
          <a:p>
            <a:r>
              <a:rPr lang="en-US" altLang="zh-CN" dirty="0" err="1"/>
              <a:t>onStop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79344-0F54-4BC0-8417-3698614A1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87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600" dirty="0"/>
              <a:t>The system calls </a:t>
            </a:r>
            <a:r>
              <a:rPr lang="en-US" altLang="zh-CN" sz="3600" dirty="0" err="1"/>
              <a:t>onStop</a:t>
            </a:r>
            <a:r>
              <a:rPr lang="en-US" altLang="zh-CN" sz="3600" dirty="0"/>
              <a:t>() when the activity is </a:t>
            </a:r>
            <a:r>
              <a:rPr lang="en-US" altLang="zh-CN" sz="3600" b="1" dirty="0">
                <a:solidFill>
                  <a:srgbClr val="FF0000"/>
                </a:solidFill>
              </a:rPr>
              <a:t>no longer visible </a:t>
            </a:r>
            <a:r>
              <a:rPr lang="en-US" altLang="zh-CN" sz="3600" dirty="0"/>
              <a:t>to the user. </a:t>
            </a:r>
          </a:p>
          <a:p>
            <a:r>
              <a:rPr lang="en-US" altLang="zh-CN" sz="3600" dirty="0"/>
              <a:t>This may happen because</a:t>
            </a:r>
          </a:p>
          <a:p>
            <a:pPr lvl="1"/>
            <a:r>
              <a:rPr lang="en-US" altLang="zh-CN" sz="3200" dirty="0"/>
              <a:t> the activity is being destroyed, a new activity is starting,</a:t>
            </a:r>
          </a:p>
          <a:p>
            <a:pPr lvl="1"/>
            <a:r>
              <a:rPr lang="en-US" altLang="zh-CN" sz="3200" dirty="0"/>
              <a:t> or an existing activity is entering a Resumed state and is covering the stopped activity. </a:t>
            </a:r>
          </a:p>
          <a:p>
            <a:r>
              <a:rPr lang="en-US" altLang="zh-CN" sz="3600" dirty="0"/>
              <a:t>You should use </a:t>
            </a:r>
            <a:r>
              <a:rPr lang="en-US" altLang="zh-CN" sz="3600" dirty="0" err="1"/>
              <a:t>onStop</a:t>
            </a:r>
            <a:r>
              <a:rPr lang="en-US" altLang="zh-CN" sz="3600" dirty="0"/>
              <a:t>() to </a:t>
            </a:r>
            <a:r>
              <a:rPr lang="en-US" altLang="zh-CN" sz="3600" dirty="0">
                <a:solidFill>
                  <a:srgbClr val="FF0000"/>
                </a:solidFill>
              </a:rPr>
              <a:t>perform relatively CPU-intensive shutdown operations</a:t>
            </a:r>
            <a:r>
              <a:rPr lang="en-US" altLang="zh-CN" sz="3600" dirty="0"/>
              <a:t>. For example, to save information to a database.</a:t>
            </a:r>
          </a:p>
        </p:txBody>
      </p:sp>
    </p:spTree>
    <p:extLst>
      <p:ext uri="{BB962C8B-B14F-4D97-AF65-F5344CB8AC3E}">
        <p14:creationId xmlns:p14="http://schemas.microsoft.com/office/powerpoint/2010/main" val="1387857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AA8B6-D6C4-44F1-B912-F8C7920A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onRestart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768405-1BB1-4ADD-8B8F-2F7B4D545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The system invokes this callback when an activity in the Stopped state is about to restart. </a:t>
            </a:r>
          </a:p>
          <a:p>
            <a:r>
              <a:rPr lang="en-US" altLang="zh-CN" sz="3200" dirty="0" err="1"/>
              <a:t>onRestart</a:t>
            </a:r>
            <a:r>
              <a:rPr lang="en-US" altLang="zh-CN" sz="3200" dirty="0"/>
              <a:t>() restores the state of the activity from the time that it was stopped.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9970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EBE1A-0F5B-445E-929F-E7DC6AD5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onDestroy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641058-6AD3-4C59-B239-6723F0141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The system invokes this callback before an activity is destroyed.</a:t>
            </a:r>
          </a:p>
          <a:p>
            <a:r>
              <a:rPr lang="en-US" altLang="zh-CN" sz="3200" dirty="0"/>
              <a:t>This callback is the final one that the activity receives.</a:t>
            </a:r>
          </a:p>
          <a:p>
            <a:r>
              <a:rPr lang="en-US" altLang="zh-CN" sz="3200" dirty="0"/>
              <a:t> </a:t>
            </a:r>
            <a:r>
              <a:rPr lang="en-US" altLang="zh-CN" sz="3200" dirty="0" err="1"/>
              <a:t>onDestroy</a:t>
            </a:r>
            <a:r>
              <a:rPr lang="en-US" altLang="zh-CN" sz="3200" dirty="0"/>
              <a:t>() is usually implemented </a:t>
            </a:r>
            <a:r>
              <a:rPr lang="en-US" altLang="zh-CN" sz="3600" b="1" dirty="0">
                <a:solidFill>
                  <a:srgbClr val="FF0000"/>
                </a:solidFill>
              </a:rPr>
              <a:t>to ensure that all of an activity’s resources are released</a:t>
            </a:r>
            <a:r>
              <a:rPr lang="en-US" altLang="zh-CN" sz="3200" dirty="0"/>
              <a:t> when the activity, or the process containing it, is destroyed.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44344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CBA52-EDD6-46BA-8489-723BA032D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0277"/>
          </a:xfrm>
        </p:spPr>
        <p:txBody>
          <a:bodyPr/>
          <a:lstStyle/>
          <a:p>
            <a:r>
              <a:rPr lang="en-US" altLang="zh-CN" dirty="0"/>
              <a:t>Activity state and ejection from memory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AF421-85B5-4109-B686-C4E8D1B40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8612"/>
            <a:ext cx="10515600" cy="1529971"/>
          </a:xfrm>
        </p:spPr>
        <p:txBody>
          <a:bodyPr/>
          <a:lstStyle/>
          <a:p>
            <a:r>
              <a:rPr lang="en-US" altLang="zh-CN" dirty="0"/>
              <a:t>The system kills processes when it needs to free up RAM</a:t>
            </a:r>
          </a:p>
          <a:p>
            <a:r>
              <a:rPr lang="en-US" altLang="zh-CN" dirty="0"/>
              <a:t> the likelihood of the system killing a given process depends on the state of the process at the time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5C6627-EBF1-444E-9B0B-B2EE2C46F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43" y="2298583"/>
            <a:ext cx="11485714" cy="3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11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3C793-864E-4F3F-9B8E-FE91122F7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617"/>
            <a:ext cx="10515600" cy="776172"/>
          </a:xfrm>
        </p:spPr>
        <p:txBody>
          <a:bodyPr/>
          <a:lstStyle/>
          <a:p>
            <a:r>
              <a:rPr lang="en-US" altLang="zh-CN" dirty="0"/>
              <a:t>Task and stack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3C8B9-6A91-4127-A462-07C1EB6DA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00" y="1594790"/>
            <a:ext cx="10515600" cy="234803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 task is a collection of activities that users interact with when performing a certain job</a:t>
            </a:r>
          </a:p>
          <a:p>
            <a:r>
              <a:rPr lang="en-US" altLang="zh-CN" sz="3200" b="0" i="0" dirty="0">
                <a:solidFill>
                  <a:srgbClr val="202124"/>
                </a:solidFill>
                <a:effectLst/>
                <a:latin typeface="Roboto"/>
              </a:rPr>
              <a:t>The activities are arranged in a stack—the </a:t>
            </a:r>
            <a:r>
              <a:rPr lang="en-US" altLang="zh-CN" sz="3200" b="0" i="1" dirty="0">
                <a:solidFill>
                  <a:srgbClr val="202124"/>
                </a:solidFill>
                <a:effectLst/>
                <a:latin typeface="Roboto"/>
              </a:rPr>
              <a:t>back stack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53666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110D5-6806-4D6B-8534-99B39B6D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633E1C-7E92-4C0E-BE53-FB6DCF5A39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004" y="579145"/>
            <a:ext cx="2791386" cy="60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23D7CB2-EAC0-4F2D-8F0B-EA9D6B7467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09" y="579145"/>
            <a:ext cx="2791386" cy="60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23A4429F-5FAC-4121-B4B7-7A1B48DC5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599" y="579145"/>
            <a:ext cx="2791384" cy="6048000"/>
          </a:xfrm>
          <a:ln>
            <a:solidFill>
              <a:schemeClr val="tx1"/>
            </a:solidFill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ABDDB9A-3A84-4425-BDDB-090EBF9D6B18}"/>
              </a:ext>
            </a:extLst>
          </p:cNvPr>
          <p:cNvSpPr txBox="1"/>
          <p:nvPr/>
        </p:nvSpPr>
        <p:spPr>
          <a:xfrm>
            <a:off x="9006192" y="2211859"/>
            <a:ext cx="29277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Click Back Button, what should happen?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0435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DDA61-E333-4013-8C90-B612AF0E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Activity 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821970-5211-4A16-BFD8-798584B21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Concept</a:t>
            </a:r>
          </a:p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Lifecycle and callbacks</a:t>
            </a:r>
          </a:p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Manifest</a:t>
            </a:r>
          </a:p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Task and stack</a:t>
            </a:r>
          </a:p>
          <a:p>
            <a:endParaRPr lang="en-US" altLang="zh-CN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88796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9B6416-BD46-44A9-87E1-B4B34956F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971999"/>
            <a:ext cx="10832719" cy="2204964"/>
          </a:xfrm>
        </p:spPr>
        <p:txBody>
          <a:bodyPr/>
          <a:lstStyle/>
          <a:p>
            <a:r>
              <a:rPr lang="en-US" altLang="zh-CN" dirty="0"/>
              <a:t>After activity 1 starts activity 2, what states may activity 1 go through? </a:t>
            </a:r>
          </a:p>
          <a:p>
            <a:r>
              <a:rPr lang="en-US" altLang="zh-CN" dirty="0"/>
              <a:t>After navigating back, what states may activity 3 and activity 2 go through?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2B7B33-7D12-4F8B-9693-F138C7F40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06" y="200869"/>
            <a:ext cx="10943788" cy="345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84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36F23-A6B8-4D40-A650-8E1E6489F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99" y="180670"/>
            <a:ext cx="10394659" cy="201734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 task is a cohesive unit that can move to the "background" when users begin a new task or go to the Home screen, via the Home button.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BEC619F-0480-4C72-A286-898E5ED27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901" y="2449689"/>
            <a:ext cx="5448253" cy="2910980"/>
          </a:xfrm>
        </p:spPr>
      </p:pic>
    </p:spTree>
    <p:extLst>
      <p:ext uri="{BB962C8B-B14F-4D97-AF65-F5344CB8AC3E}">
        <p14:creationId xmlns:p14="http://schemas.microsoft.com/office/powerpoint/2010/main" val="3892837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C6352-E40F-420F-92CC-145821BC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Configuring the manifest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FE4228-287D-49EC-92B3-D24851E89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Declare activities</a:t>
            </a:r>
          </a:p>
          <a:p>
            <a:r>
              <a:rPr lang="en-US" altLang="zh-CN" dirty="0" err="1"/>
              <a:t>LaunchMode</a:t>
            </a:r>
            <a:endParaRPr lang="en-US" altLang="zh-CN" dirty="0"/>
          </a:p>
          <a:p>
            <a:r>
              <a:rPr lang="en-US" altLang="zh-CN" dirty="0"/>
              <a:t>Permission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786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45DA9-E74E-491F-867D-1B15E2A64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89357"/>
          </a:xfrm>
        </p:spPr>
        <p:txBody>
          <a:bodyPr/>
          <a:lstStyle/>
          <a:p>
            <a:r>
              <a:rPr lang="en-US" altLang="zh-CN" sz="4400" dirty="0"/>
              <a:t>Declare activities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BC18B6-1FE8-4033-85BB-37BB2956B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772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The only required attribute for this element is </a:t>
            </a:r>
            <a:r>
              <a:rPr lang="en-US" altLang="zh-CN" sz="3200" dirty="0" err="1"/>
              <a:t>android:name</a:t>
            </a:r>
            <a:endParaRPr lang="en-US" altLang="zh-CN" sz="3200" dirty="0"/>
          </a:p>
          <a:p>
            <a:endParaRPr lang="zh-CN" altLang="en-US" sz="32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D675AE4-127D-43A4-93F0-F80571E9A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358" y="1946795"/>
            <a:ext cx="10018663" cy="3877985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&lt;manifest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...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&lt;application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...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&lt;activity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android:name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".ExampleActivity"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/&gt;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...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&lt;/application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...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...</a:t>
            </a:r>
            <a:b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&lt;/manifest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775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8AC45-E5C8-4AAA-BC1C-E1229EF19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LaunchMode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E02F14-5FB0-4913-871D-E33E8BD08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 page 157 – 160 in 5min, and find answers for below questions</a:t>
            </a:r>
          </a:p>
          <a:p>
            <a:r>
              <a:rPr lang="en-US" altLang="zh-CN" dirty="0"/>
              <a:t>How many types of </a:t>
            </a:r>
            <a:r>
              <a:rPr lang="en-US" altLang="zh-CN" dirty="0" err="1"/>
              <a:t>LaunchMode</a:t>
            </a:r>
            <a:r>
              <a:rPr lang="en-US" altLang="zh-CN" dirty="0"/>
              <a:t> for activity? What are they?</a:t>
            </a:r>
          </a:p>
          <a:p>
            <a:r>
              <a:rPr lang="en-US" altLang="zh-CN" dirty="0"/>
              <a:t>What are the similarities and differences between standard mode and </a:t>
            </a:r>
            <a:r>
              <a:rPr lang="en-US" altLang="zh-CN" dirty="0" err="1"/>
              <a:t>singleTop</a:t>
            </a:r>
            <a:r>
              <a:rPr lang="en-US" altLang="zh-CN" dirty="0"/>
              <a:t> mode? Any examples?</a:t>
            </a:r>
          </a:p>
          <a:p>
            <a:r>
              <a:rPr lang="en-US" altLang="zh-CN" dirty="0"/>
              <a:t>What are the similarities and differences between </a:t>
            </a:r>
            <a:r>
              <a:rPr lang="en-US" altLang="zh-CN" dirty="0" err="1"/>
              <a:t>singleTask</a:t>
            </a:r>
            <a:r>
              <a:rPr lang="en-US" altLang="zh-CN" dirty="0"/>
              <a:t> mode and </a:t>
            </a:r>
            <a:r>
              <a:rPr lang="en-US" altLang="zh-CN" dirty="0" err="1"/>
              <a:t>singleInstance</a:t>
            </a:r>
            <a:r>
              <a:rPr lang="en-US" altLang="zh-CN" dirty="0"/>
              <a:t> mode? Any examples?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288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BFE61-2580-4372-B19A-FEA59B81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Permission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1E6F8C-7798-42F9-A3D4-A0A1A8A9C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 page 160 – 163 in 3min, and find answers for below questions</a:t>
            </a:r>
          </a:p>
          <a:p>
            <a:r>
              <a:rPr lang="en-US" altLang="zh-CN" dirty="0"/>
              <a:t>In real life, have you met anything related to activity permission?</a:t>
            </a:r>
          </a:p>
          <a:p>
            <a:r>
              <a:rPr lang="en-US" altLang="zh-CN" dirty="0"/>
              <a:t>How to set uses permission?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7186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73045-4D26-415A-8D6F-36E12BCB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0E8F5-B474-4C55-8C24-5300B13E3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Types</a:t>
            </a:r>
          </a:p>
          <a:p>
            <a:r>
              <a:rPr lang="en-US" altLang="zh-CN" dirty="0"/>
              <a:t>Building an intent</a:t>
            </a:r>
          </a:p>
          <a:p>
            <a:r>
              <a:rPr lang="en-US" altLang="zh-CN" dirty="0"/>
              <a:t>Common Intents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56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C1C5C-DDF7-481D-A811-AF321C01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D884CA-B969-40BA-979A-CEE055C74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Intent is a messaging object you can use to request an action from another app component.</a:t>
            </a:r>
          </a:p>
          <a:p>
            <a:r>
              <a:rPr lang="en-US" altLang="zh-CN" dirty="0"/>
              <a:t>three fundamental use cases:</a:t>
            </a:r>
          </a:p>
          <a:p>
            <a:pPr lvl="1"/>
            <a:r>
              <a:rPr lang="en-US" altLang="zh-CN" dirty="0"/>
              <a:t>Starting an activity</a:t>
            </a:r>
          </a:p>
          <a:p>
            <a:pPr lvl="1"/>
            <a:r>
              <a:rPr lang="en-US" altLang="zh-CN" dirty="0"/>
              <a:t>Starting a service</a:t>
            </a:r>
          </a:p>
          <a:p>
            <a:pPr lvl="1"/>
            <a:r>
              <a:rPr lang="en-US" altLang="zh-CN" dirty="0"/>
              <a:t>Delivering a broadcast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300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EC0E5-2B05-46DF-8977-8A046C9E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Building an intent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B48DA5-1CC4-4077-B526-1C7778225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Intent object carries information that the Android system uses to determine which component to start </a:t>
            </a:r>
          </a:p>
          <a:p>
            <a:pPr lvl="1"/>
            <a:r>
              <a:rPr lang="en-US" altLang="zh-CN" dirty="0"/>
              <a:t>exact component name or component category that should receive the intent </a:t>
            </a:r>
          </a:p>
          <a:p>
            <a:pPr lvl="1"/>
            <a:r>
              <a:rPr lang="en-US" altLang="zh-CN" dirty="0"/>
              <a:t>plus information that the recipient component uses in order to properly perform the action (such as the action to take and the data to act upon)</a:t>
            </a:r>
          </a:p>
          <a:p>
            <a:r>
              <a:rPr lang="en-US" altLang="zh-CN" dirty="0"/>
              <a:t>Read page 206 – 207, and  find following questions:</a:t>
            </a:r>
          </a:p>
          <a:p>
            <a:pPr lvl="1"/>
            <a:r>
              <a:rPr lang="en-US" altLang="zh-CN" dirty="0"/>
              <a:t>How many types of information in an Intent?</a:t>
            </a:r>
          </a:p>
          <a:p>
            <a:pPr lvl="1"/>
            <a:r>
              <a:rPr lang="en-US" altLang="zh-CN" dirty="0"/>
              <a:t>Common data types?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526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CD391-C861-4B1B-937F-475E82FE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 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5C0F4C-A1D9-4BEB-9EA0-B38F57427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Explicit intents </a:t>
            </a:r>
          </a:p>
          <a:p>
            <a:pPr lvl="1"/>
            <a:r>
              <a:rPr lang="en-US" altLang="zh-CN" sz="2800" dirty="0"/>
              <a:t>specify which application will satisfy the intent, by supplying either the target app's package name or a fully-qualified component class name. </a:t>
            </a:r>
          </a:p>
          <a:p>
            <a:r>
              <a:rPr lang="en-US" altLang="zh-CN" sz="3200" dirty="0"/>
              <a:t>Implicit intents </a:t>
            </a:r>
          </a:p>
          <a:p>
            <a:pPr lvl="1"/>
            <a:r>
              <a:rPr lang="en-US" altLang="zh-CN" sz="2800" dirty="0"/>
              <a:t>do not name a specific component, but instead declare a general action to perform, which allows a component from another app to handle it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7476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B1CD6-3D71-454D-BAE8-A208DFD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Concept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CE3F0B-5F4E-4B83-A000-96666992C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600" dirty="0"/>
              <a:t>An activity is the entry point for interacting with the user. It represents a single screen with a user interface.</a:t>
            </a:r>
          </a:p>
          <a:p>
            <a:r>
              <a:rPr lang="en-US" altLang="zh-CN" sz="3600" dirty="0"/>
              <a:t>For example, an email app</a:t>
            </a:r>
          </a:p>
          <a:p>
            <a:pPr lvl="1"/>
            <a:r>
              <a:rPr lang="en-US" altLang="zh-CN" sz="3200" dirty="0"/>
              <a:t>one activity that shows a list of new emails</a:t>
            </a:r>
          </a:p>
          <a:p>
            <a:pPr lvl="1"/>
            <a:r>
              <a:rPr lang="en-US" altLang="zh-CN" sz="3200" dirty="0"/>
              <a:t>another activity to compose an email</a:t>
            </a:r>
          </a:p>
          <a:p>
            <a:pPr lvl="1"/>
            <a:r>
              <a:rPr lang="en-US" altLang="zh-CN" sz="3200" dirty="0"/>
              <a:t>and another activity for reading emails.</a:t>
            </a:r>
          </a:p>
          <a:p>
            <a:r>
              <a:rPr lang="en-US" altLang="zh-CN" sz="3600" dirty="0"/>
              <a:t>Although the activities work together to form a cohesive user experience in the email app, each one is independent of the others.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4360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97466-E908-4132-A68C-7173F481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 page 208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F1100-432B-4749-8B2A-FD1213B1F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do </a:t>
            </a:r>
            <a:r>
              <a:rPr lang="en-US" altLang="zh-CN" sz="2800" dirty="0"/>
              <a:t>Explicit intents set the activity to start?</a:t>
            </a:r>
          </a:p>
          <a:p>
            <a:r>
              <a:rPr lang="en-US" altLang="zh-CN" dirty="0"/>
              <a:t>How do </a:t>
            </a:r>
            <a:r>
              <a:rPr lang="en-US" altLang="zh-CN" sz="2800" dirty="0"/>
              <a:t>Implicit intents set the activity to start?</a:t>
            </a:r>
          </a:p>
          <a:p>
            <a:r>
              <a:rPr lang="en-US" altLang="zh-CN" dirty="0"/>
              <a:t>What is intent filter’s role?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037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63490-843C-4FBF-83EE-70CACCD9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Intents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4E3FFB-F669-46D1-B7C1-5FCDFFBB4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 page 211 – 212</a:t>
            </a:r>
          </a:p>
          <a:p>
            <a:r>
              <a:rPr lang="en-US" altLang="zh-CN" dirty="0"/>
              <a:t>What are common steps of using Common Intents to do the right 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4057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C12F7-2A28-4424-8414-97FDD836C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Take home message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90075B-816D-4E25-962A-BA7828479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Lifecycle callbacks </a:t>
            </a:r>
          </a:p>
          <a:p>
            <a:r>
              <a:rPr lang="en-US" altLang="zh-CN" dirty="0"/>
              <a:t>intent types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317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48E38-244A-4CC9-A290-212EA36E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10CCF-B438-4EBA-9C95-49AE2552E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Page 218-222</a:t>
            </a:r>
          </a:p>
          <a:p>
            <a:r>
              <a:rPr lang="en-US" altLang="zh-CN" dirty="0"/>
              <a:t>Let the example app run appropriately, and send the codes and results with e-mail</a:t>
            </a:r>
          </a:p>
          <a:p>
            <a:r>
              <a:rPr lang="en-US" altLang="zh-CN" dirty="0"/>
              <a:t>The deadline  next Monday night.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36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0CB44-9049-4A69-9166-09A53C72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50FF62-DCA5-450C-8DB9-25EA7F98E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How to Validate the phone number?</a:t>
            </a:r>
          </a:p>
          <a:p>
            <a:pPr lvl="1"/>
            <a:r>
              <a:rPr lang="en-US" altLang="zh-CN" dirty="0"/>
              <a:t>0734-123456</a:t>
            </a:r>
          </a:p>
          <a:p>
            <a:r>
              <a:rPr lang="en-US" altLang="zh-CN" sz="2800" dirty="0"/>
              <a:t>How to Validate the e-mail address?</a:t>
            </a:r>
          </a:p>
          <a:p>
            <a:pPr lvl="1"/>
            <a:r>
              <a:rPr lang="en-US" altLang="zh-CN" dirty="0"/>
              <a:t>123@</a:t>
            </a:r>
          </a:p>
          <a:p>
            <a:pPr lvl="1"/>
            <a:r>
              <a:rPr lang="en-US" altLang="zh-CN" dirty="0"/>
              <a:t>123.com</a:t>
            </a:r>
          </a:p>
          <a:p>
            <a:pPr lvl="1"/>
            <a:r>
              <a:rPr lang="en-US" altLang="zh-CN" dirty="0"/>
              <a:t>123@163</a:t>
            </a:r>
          </a:p>
          <a:p>
            <a:pPr lvl="1"/>
            <a:r>
              <a:rPr lang="en-US" altLang="zh-CN" dirty="0"/>
              <a:t>123@163.com</a:t>
            </a:r>
          </a:p>
          <a:p>
            <a:pPr lvl="1"/>
            <a:r>
              <a:rPr lang="en-US" altLang="zh-CN" dirty="0"/>
              <a:t>123@163.cn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1919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0CB44-9049-4A69-9166-09A53C72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9696"/>
          </a:xfrm>
        </p:spPr>
        <p:txBody>
          <a:bodyPr/>
          <a:lstStyle/>
          <a:p>
            <a:r>
              <a:rPr lang="en-US" altLang="zh-CN" dirty="0"/>
              <a:t>Java Regex/Regular Expression/</a:t>
            </a:r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50FF62-DCA5-450C-8DB9-25EA7F98E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9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/>
              <a:t>A regular expression (regex) defines a search pattern for strings</a:t>
            </a:r>
          </a:p>
          <a:p>
            <a:r>
              <a:rPr lang="en-US" altLang="zh-CN" sz="3200" dirty="0"/>
              <a:t>A regex can be used to search, edit and manipulate text</a:t>
            </a:r>
          </a:p>
          <a:p>
            <a:r>
              <a:rPr lang="en-US" altLang="zh-CN" sz="3200" dirty="0"/>
              <a:t>The search pattern can be anything </a:t>
            </a:r>
          </a:p>
          <a:p>
            <a:pPr lvl="1"/>
            <a:r>
              <a:rPr lang="en-US" altLang="zh-CN" sz="2800" dirty="0"/>
              <a:t>a simple character</a:t>
            </a:r>
          </a:p>
          <a:p>
            <a:pPr lvl="1"/>
            <a:r>
              <a:rPr lang="en-US" altLang="zh-CN" sz="2800" dirty="0"/>
              <a:t>a fixed string</a:t>
            </a:r>
          </a:p>
          <a:p>
            <a:pPr lvl="1"/>
            <a:r>
              <a:rPr lang="en-US" altLang="zh-CN" sz="2800" dirty="0"/>
              <a:t>a complex expression containing special characters describing the pattern</a:t>
            </a:r>
          </a:p>
          <a:p>
            <a:r>
              <a:rPr lang="en-US" altLang="zh-CN" sz="3200" dirty="0"/>
              <a:t>One online tool: https://regex101.com/</a:t>
            </a:r>
          </a:p>
        </p:txBody>
      </p:sp>
    </p:spTree>
    <p:extLst>
      <p:ext uri="{BB962C8B-B14F-4D97-AF65-F5344CB8AC3E}">
        <p14:creationId xmlns:p14="http://schemas.microsoft.com/office/powerpoint/2010/main" val="3475782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18E2F-26C3-4BB2-A3B6-A1D858ECC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123"/>
            <a:ext cx="10515600" cy="1325563"/>
          </a:xfrm>
        </p:spPr>
        <p:txBody>
          <a:bodyPr/>
          <a:lstStyle/>
          <a:p>
            <a:r>
              <a:rPr lang="en-US" altLang="zh-CN" dirty="0"/>
              <a:t>Rules of writing regular expressions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1A188A-51B7-4929-AFC9-117A43392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Common matching symbols</a:t>
            </a:r>
          </a:p>
          <a:p>
            <a:r>
              <a:rPr lang="en-US" altLang="zh-CN" sz="3600" dirty="0"/>
              <a:t>Meta characters</a:t>
            </a:r>
          </a:p>
          <a:p>
            <a:r>
              <a:rPr lang="en-US" altLang="zh-CN" sz="3600" dirty="0"/>
              <a:t>Quantifier</a:t>
            </a:r>
          </a:p>
          <a:p>
            <a:r>
              <a:rPr lang="en-US" altLang="zh-CN" sz="3600" dirty="0"/>
              <a:t>Negative look ahead</a:t>
            </a:r>
          </a:p>
          <a:p>
            <a:r>
              <a:rPr lang="en-US" altLang="zh-CN" sz="3600" dirty="0"/>
              <a:t>Modes</a:t>
            </a:r>
          </a:p>
          <a:p>
            <a:r>
              <a:rPr lang="en-US" altLang="zh-CN" sz="3600" dirty="0"/>
              <a:t>Capturing Group</a:t>
            </a:r>
          </a:p>
          <a:p>
            <a:endParaRPr lang="en-US" altLang="zh-CN" sz="3600" dirty="0"/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99651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6EE9A-3964-4A79-AB47-F35FB119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132975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Common matching symbols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91AD7A0-41F9-42E7-A23B-702A93D10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29592"/>
              </p:ext>
            </p:extLst>
          </p:nvPr>
        </p:nvGraphicFramePr>
        <p:xfrm>
          <a:off x="4375415" y="285435"/>
          <a:ext cx="7367224" cy="62871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52788">
                  <a:extLst>
                    <a:ext uri="{9D8B030D-6E8A-4147-A177-3AD203B41FA5}">
                      <a16:colId xmlns:a16="http://schemas.microsoft.com/office/drawing/2014/main" val="3546487025"/>
                    </a:ext>
                  </a:extLst>
                </a:gridCol>
                <a:gridCol w="5114436">
                  <a:extLst>
                    <a:ext uri="{9D8B030D-6E8A-4147-A177-3AD203B41FA5}">
                      <a16:colId xmlns:a16="http://schemas.microsoft.com/office/drawing/2014/main" val="2763962413"/>
                    </a:ext>
                  </a:extLst>
                </a:gridCol>
              </a:tblGrid>
              <a:tr h="37704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1" dirty="0">
                          <a:effectLst/>
                        </a:rPr>
                        <a:t>Regular Expression</a:t>
                      </a:r>
                    </a:p>
                  </a:txBody>
                  <a:tcPr marL="52426" marR="52426" marT="26213" marB="2621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1">
                          <a:effectLst/>
                        </a:rPr>
                        <a:t>Description</a:t>
                      </a:r>
                    </a:p>
                  </a:txBody>
                  <a:tcPr marL="52426" marR="52426" marT="26213" marB="26213"/>
                </a:tc>
                <a:extLst>
                  <a:ext uri="{0D108BD9-81ED-4DB2-BD59-A6C34878D82A}">
                    <a16:rowId xmlns:a16="http://schemas.microsoft.com/office/drawing/2014/main" val="100656885"/>
                  </a:ext>
                </a:extLst>
              </a:tr>
              <a:tr h="69359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^regex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52426" marR="52426" marT="26213" marB="2621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Finds regex that must match at the beginning of the line.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52426" marR="52426" marT="26213" marB="26213"/>
                </a:tc>
                <a:extLst>
                  <a:ext uri="{0D108BD9-81ED-4DB2-BD59-A6C34878D82A}">
                    <a16:rowId xmlns:a16="http://schemas.microsoft.com/office/drawing/2014/main" val="1719376047"/>
                  </a:ext>
                </a:extLst>
              </a:tr>
              <a:tr h="59635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regex$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52426" marR="52426" marT="26213" marB="2621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Finds regex that must match at the end of the line.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52426" marR="52426" marT="26213" marB="26213"/>
                </a:tc>
                <a:extLst>
                  <a:ext uri="{0D108BD9-81ED-4DB2-BD59-A6C34878D82A}">
                    <a16:rowId xmlns:a16="http://schemas.microsoft.com/office/drawing/2014/main" val="1727132959"/>
                  </a:ext>
                </a:extLst>
              </a:tr>
              <a:tr h="59635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[</a:t>
                      </a:r>
                      <a:r>
                        <a:rPr lang="en-US" sz="2400" b="0" dirty="0" err="1">
                          <a:effectLst/>
                        </a:rPr>
                        <a:t>abc</a:t>
                      </a:r>
                      <a:r>
                        <a:rPr lang="en-US" sz="2400" b="0" dirty="0">
                          <a:effectLst/>
                        </a:rPr>
                        <a:t>]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52426" marR="52426" marT="26213" marB="2621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Set definition, can match the letter a or b or c.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52426" marR="52426" marT="26213" marB="26213"/>
                </a:tc>
                <a:extLst>
                  <a:ext uri="{0D108BD9-81ED-4DB2-BD59-A6C34878D82A}">
                    <a16:rowId xmlns:a16="http://schemas.microsoft.com/office/drawing/2014/main" val="3700764589"/>
                  </a:ext>
                </a:extLst>
              </a:tr>
              <a:tr h="85193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[^</a:t>
                      </a:r>
                      <a:r>
                        <a:rPr lang="en-US" sz="2400" b="0" dirty="0" err="1">
                          <a:effectLst/>
                        </a:rPr>
                        <a:t>abc</a:t>
                      </a:r>
                      <a:r>
                        <a:rPr lang="en-US" sz="2400" b="0" dirty="0">
                          <a:effectLst/>
                        </a:rPr>
                        <a:t>]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52426" marR="52426" marT="26213" marB="2621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When a caret appears as the first character inside square brackets, it negates the pattern. This pattern matches any character except a or b or c.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52426" marR="52426" marT="26213" marB="26213"/>
                </a:tc>
                <a:extLst>
                  <a:ext uri="{0D108BD9-81ED-4DB2-BD59-A6C34878D82A}">
                    <a16:rowId xmlns:a16="http://schemas.microsoft.com/office/drawing/2014/main" val="1998826719"/>
                  </a:ext>
                </a:extLst>
              </a:tr>
              <a:tr h="85193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[a-d1-7]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52426" marR="52426" marT="26213" marB="2621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Ranges: matches a letter between a and d and figures from 1 to 7, but not d1.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52426" marR="52426" marT="26213" marB="26213"/>
                </a:tc>
                <a:extLst>
                  <a:ext uri="{0D108BD9-81ED-4DB2-BD59-A6C34878D82A}">
                    <a16:rowId xmlns:a16="http://schemas.microsoft.com/office/drawing/2014/main" val="2793099547"/>
                  </a:ext>
                </a:extLst>
              </a:tr>
              <a:tr h="37704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>
                          <a:effectLst/>
                        </a:rPr>
                        <a:t>X|Z</a:t>
                      </a:r>
                      <a:endParaRPr lang="en-US" sz="2400" b="0" i="0">
                        <a:effectLst/>
                        <a:latin typeface="inherit"/>
                      </a:endParaRPr>
                    </a:p>
                  </a:txBody>
                  <a:tcPr marL="52426" marR="52426" marT="26213" marB="2621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Finds X or Z.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52426" marR="52426" marT="26213" marB="26213"/>
                </a:tc>
                <a:extLst>
                  <a:ext uri="{0D108BD9-81ED-4DB2-BD59-A6C34878D82A}">
                    <a16:rowId xmlns:a16="http://schemas.microsoft.com/office/drawing/2014/main" val="2713646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650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BCC7B-58CD-4390-9C33-F26303F8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43" y="29072"/>
            <a:ext cx="10515600" cy="838033"/>
          </a:xfrm>
        </p:spPr>
        <p:txBody>
          <a:bodyPr/>
          <a:lstStyle/>
          <a:p>
            <a:r>
              <a:rPr lang="en-US" altLang="zh-CN" dirty="0"/>
              <a:t>Meta characters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546306C-EABB-4FF3-9ACA-7AAF8EA0E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088173"/>
              </p:ext>
            </p:extLst>
          </p:nvPr>
        </p:nvGraphicFramePr>
        <p:xfrm>
          <a:off x="4416064" y="448088"/>
          <a:ext cx="7775936" cy="58813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60147">
                  <a:extLst>
                    <a:ext uri="{9D8B030D-6E8A-4147-A177-3AD203B41FA5}">
                      <a16:colId xmlns:a16="http://schemas.microsoft.com/office/drawing/2014/main" val="124510673"/>
                    </a:ext>
                  </a:extLst>
                </a:gridCol>
                <a:gridCol w="6015789">
                  <a:extLst>
                    <a:ext uri="{9D8B030D-6E8A-4147-A177-3AD203B41FA5}">
                      <a16:colId xmlns:a16="http://schemas.microsoft.com/office/drawing/2014/main" val="1888533529"/>
                    </a:ext>
                  </a:extLst>
                </a:gridCol>
              </a:tblGrid>
              <a:tr h="32119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1" dirty="0">
                          <a:effectLst/>
                        </a:rPr>
                        <a:t>Regular Expression</a:t>
                      </a:r>
                    </a:p>
                  </a:txBody>
                  <a:tcPr marL="80580" marR="80580" marT="40290" marB="4029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1" dirty="0">
                          <a:effectLst/>
                        </a:rPr>
                        <a:t>Description</a:t>
                      </a:r>
                    </a:p>
                  </a:txBody>
                  <a:tcPr marL="80580" marR="80580" marT="40290" marB="40290"/>
                </a:tc>
                <a:extLst>
                  <a:ext uri="{0D108BD9-81ED-4DB2-BD59-A6C34878D82A}">
                    <a16:rowId xmlns:a16="http://schemas.microsoft.com/office/drawing/2014/main" val="514176698"/>
                  </a:ext>
                </a:extLst>
              </a:tr>
              <a:tr h="32119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2426" marR="52426" marT="26213" marB="26213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character</a:t>
                      </a:r>
                    </a:p>
                  </a:txBody>
                  <a:tcPr marL="52426" marR="52426" marT="26213" marB="26213"/>
                </a:tc>
                <a:extLst>
                  <a:ext uri="{0D108BD9-81ED-4DB2-BD59-A6C34878D82A}">
                    <a16:rowId xmlns:a16="http://schemas.microsoft.com/office/drawing/2014/main" val="1556559596"/>
                  </a:ext>
                </a:extLst>
              </a:tr>
              <a:tr h="32119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0" dirty="0">
                          <a:effectLst/>
                        </a:rPr>
                        <a:t>\d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Any digit, short for [0-9]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extLst>
                  <a:ext uri="{0D108BD9-81ED-4DB2-BD59-A6C34878D82A}">
                    <a16:rowId xmlns:a16="http://schemas.microsoft.com/office/drawing/2014/main" val="2448795520"/>
                  </a:ext>
                </a:extLst>
              </a:tr>
              <a:tr h="32119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0" dirty="0">
                          <a:effectLst/>
                        </a:rPr>
                        <a:t>\D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>
                          <a:effectLst/>
                        </a:rPr>
                        <a:t>A non-digit, short for [^0-9]</a:t>
                      </a:r>
                      <a:endParaRPr lang="en-US" sz="2400" b="0" i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extLst>
                  <a:ext uri="{0D108BD9-81ED-4DB2-BD59-A6C34878D82A}">
                    <a16:rowId xmlns:a16="http://schemas.microsoft.com/office/drawing/2014/main" val="1027930629"/>
                  </a:ext>
                </a:extLst>
              </a:tr>
              <a:tr h="56261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0">
                          <a:effectLst/>
                        </a:rPr>
                        <a:t>\s</a:t>
                      </a:r>
                      <a:endParaRPr lang="en-US" sz="2400" b="0" i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A whitespace character, short for [ \t\n\x0b\r\f]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extLst>
                  <a:ext uri="{0D108BD9-81ED-4DB2-BD59-A6C34878D82A}">
                    <a16:rowId xmlns:a16="http://schemas.microsoft.com/office/drawing/2014/main" val="3048679041"/>
                  </a:ext>
                </a:extLst>
              </a:tr>
              <a:tr h="56261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0">
                          <a:effectLst/>
                        </a:rPr>
                        <a:t>\S</a:t>
                      </a:r>
                      <a:endParaRPr lang="en-US" sz="2400" b="0" i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A non-whitespace character, short for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extLst>
                  <a:ext uri="{0D108BD9-81ED-4DB2-BD59-A6C34878D82A}">
                    <a16:rowId xmlns:a16="http://schemas.microsoft.com/office/drawing/2014/main" val="286619004"/>
                  </a:ext>
                </a:extLst>
              </a:tr>
              <a:tr h="56261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0">
                          <a:effectLst/>
                        </a:rPr>
                        <a:t>\w</a:t>
                      </a:r>
                      <a:endParaRPr lang="en-US" sz="2400" b="0" i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A word character, short for [a-zA-Z_0-9]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extLst>
                  <a:ext uri="{0D108BD9-81ED-4DB2-BD59-A6C34878D82A}">
                    <a16:rowId xmlns:a16="http://schemas.microsoft.com/office/drawing/2014/main" val="1242870577"/>
                  </a:ext>
                </a:extLst>
              </a:tr>
              <a:tr h="32119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0">
                          <a:effectLst/>
                        </a:rPr>
                        <a:t>\W</a:t>
                      </a:r>
                      <a:endParaRPr lang="en-US" sz="2400" b="0" i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A non-word character [^\w]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extLst>
                  <a:ext uri="{0D108BD9-81ED-4DB2-BD59-A6C34878D82A}">
                    <a16:rowId xmlns:a16="http://schemas.microsoft.com/office/drawing/2014/main" val="1450251694"/>
                  </a:ext>
                </a:extLst>
              </a:tr>
              <a:tr h="56261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0">
                          <a:effectLst/>
                        </a:rPr>
                        <a:t>\S+</a:t>
                      </a:r>
                      <a:endParaRPr lang="en-US" sz="2400" b="0" i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Several non-whitespace characters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extLst>
                  <a:ext uri="{0D108BD9-81ED-4DB2-BD59-A6C34878D82A}">
                    <a16:rowId xmlns:a16="http://schemas.microsoft.com/office/drawing/2014/main" val="1421899892"/>
                  </a:ext>
                </a:extLst>
              </a:tr>
              <a:tr h="80402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400" b="0" dirty="0">
                          <a:effectLst/>
                        </a:rPr>
                        <a:t>\b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Matches a word boundary where a word character is [a-zA-Z0-9_]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80580" marR="80580" marT="40290" marB="40290"/>
                </a:tc>
                <a:extLst>
                  <a:ext uri="{0D108BD9-81ED-4DB2-BD59-A6C34878D82A}">
                    <a16:rowId xmlns:a16="http://schemas.microsoft.com/office/drawing/2014/main" val="392681711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E3AC4F7-A53B-4818-8D3E-D124D7A7B781}"/>
              </a:ext>
            </a:extLst>
          </p:cNvPr>
          <p:cNvSpPr txBox="1"/>
          <p:nvPr/>
        </p:nvSpPr>
        <p:spPr>
          <a:xfrm>
            <a:off x="0" y="1127582"/>
            <a:ext cx="426142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meta characters have a pre-defined meaning and make certain common patterns easier to use. 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For example, you can use \d as simplified definition for [0..9].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386CDF-3B1A-48AF-AE80-AABF31ACE925}"/>
              </a:ext>
            </a:extLst>
          </p:cNvPr>
          <p:cNvSpPr txBox="1"/>
          <p:nvPr/>
        </p:nvSpPr>
        <p:spPr>
          <a:xfrm>
            <a:off x="154643" y="4914810"/>
            <a:ext cx="4106778" cy="16312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b="1" i="1" dirty="0"/>
              <a:t>These meta characters have the same first letter as their representation, e.g., digit, space, word, and boundary. Uppercase symbols define the opposite.</a:t>
            </a:r>
          </a:p>
        </p:txBody>
      </p:sp>
    </p:spTree>
    <p:extLst>
      <p:ext uri="{BB962C8B-B14F-4D97-AF65-F5344CB8AC3E}">
        <p14:creationId xmlns:p14="http://schemas.microsoft.com/office/powerpoint/2010/main" val="20558841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E2015-9B6C-4A09-BA8B-6BEFA73E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10653"/>
          </a:xfrm>
        </p:spPr>
        <p:txBody>
          <a:bodyPr/>
          <a:lstStyle/>
          <a:p>
            <a:r>
              <a:rPr lang="en-US" altLang="zh-CN" dirty="0"/>
              <a:t>Quantifier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04C46E4-3E6D-426C-8279-25078C960D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088914"/>
              </p:ext>
            </p:extLst>
          </p:nvPr>
        </p:nvGraphicFramePr>
        <p:xfrm>
          <a:off x="1225723" y="1697728"/>
          <a:ext cx="10067919" cy="49859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89326">
                  <a:extLst>
                    <a:ext uri="{9D8B030D-6E8A-4147-A177-3AD203B41FA5}">
                      <a16:colId xmlns:a16="http://schemas.microsoft.com/office/drawing/2014/main" val="3427319446"/>
                    </a:ext>
                  </a:extLst>
                </a:gridCol>
                <a:gridCol w="4018686">
                  <a:extLst>
                    <a:ext uri="{9D8B030D-6E8A-4147-A177-3AD203B41FA5}">
                      <a16:colId xmlns:a16="http://schemas.microsoft.com/office/drawing/2014/main" val="2194403804"/>
                    </a:ext>
                  </a:extLst>
                </a:gridCol>
                <a:gridCol w="4459907">
                  <a:extLst>
                    <a:ext uri="{9D8B030D-6E8A-4147-A177-3AD203B41FA5}">
                      <a16:colId xmlns:a16="http://schemas.microsoft.com/office/drawing/2014/main" val="1432842616"/>
                    </a:ext>
                  </a:extLst>
                </a:gridCol>
              </a:tblGrid>
              <a:tr h="70699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1" dirty="0">
                          <a:effectLst/>
                        </a:rPr>
                        <a:t>Regular Expression</a:t>
                      </a:r>
                    </a:p>
                  </a:txBody>
                  <a:tcPr marL="38507" marR="38507" marT="19254" marB="1925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1" dirty="0">
                          <a:effectLst/>
                        </a:rPr>
                        <a:t>Description</a:t>
                      </a:r>
                    </a:p>
                  </a:txBody>
                  <a:tcPr marL="38507" marR="38507" marT="19254" marB="1925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1" dirty="0">
                          <a:effectLst/>
                        </a:rPr>
                        <a:t>Examples</a:t>
                      </a:r>
                    </a:p>
                    <a:p>
                      <a:pPr algn="l" rtl="0" fontAlgn="t"/>
                      <a:endParaRPr lang="en-US" sz="2400" b="1" dirty="0">
                        <a:effectLst/>
                      </a:endParaRPr>
                    </a:p>
                  </a:txBody>
                  <a:tcPr marL="38507" marR="38507" marT="19254" marB="19254"/>
                </a:tc>
                <a:extLst>
                  <a:ext uri="{0D108BD9-81ED-4DB2-BD59-A6C34878D82A}">
                    <a16:rowId xmlns:a16="http://schemas.microsoft.com/office/drawing/2014/main" val="3544865676"/>
                  </a:ext>
                </a:extLst>
              </a:tr>
              <a:tr h="103731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{X}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38507" marR="38507" marT="19254" marB="1925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Occurs X number of times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38507" marR="38507" marT="19254" marB="1925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\d{3} searches for three digits, .{10} for any character sequence of length 10.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38507" marR="38507" marT="19254" marB="19254"/>
                </a:tc>
                <a:extLst>
                  <a:ext uri="{0D108BD9-81ED-4DB2-BD59-A6C34878D82A}">
                    <a16:rowId xmlns:a16="http://schemas.microsoft.com/office/drawing/2014/main" val="857257833"/>
                  </a:ext>
                </a:extLst>
              </a:tr>
              <a:tr h="37668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{X,}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38507" marR="38507" marT="19254" marB="1925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Occurs more than X times,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38507" marR="38507" marT="19254" marB="19254"/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38507" marR="38507" marT="19254" marB="19254"/>
                </a:tc>
                <a:extLst>
                  <a:ext uri="{0D108BD9-81ED-4DB2-BD59-A6C34878D82A}">
                    <a16:rowId xmlns:a16="http://schemas.microsoft.com/office/drawing/2014/main" val="1196340659"/>
                  </a:ext>
                </a:extLst>
              </a:tr>
              <a:tr h="74188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{X,Y}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38507" marR="38507" marT="19254" marB="1925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Occurs between X and Y times,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38507" marR="38507" marT="19254" marB="1925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\d{1,4} means \d must occur at least once and at a maximum of four.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38507" marR="38507" marT="19254" marB="19254"/>
                </a:tc>
                <a:extLst>
                  <a:ext uri="{0D108BD9-81ED-4DB2-BD59-A6C34878D82A}">
                    <a16:rowId xmlns:a16="http://schemas.microsoft.com/office/drawing/2014/main" val="1232343048"/>
                  </a:ext>
                </a:extLst>
              </a:tr>
              <a:tr h="70699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zh-CN" sz="2400" b="0">
                          <a:effectLst/>
                        </a:rPr>
                        <a:t>+</a:t>
                      </a:r>
                      <a:endParaRPr lang="en-US" altLang="zh-CN" sz="2400" b="0" i="0">
                        <a:effectLst/>
                        <a:latin typeface="inherit"/>
                      </a:endParaRPr>
                    </a:p>
                  </a:txBody>
                  <a:tcPr marL="38507" marR="38507" marT="19254" marB="1925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>
                          <a:effectLst/>
                        </a:rPr>
                        <a:t>Occurs one or more times, is short for {1,}</a:t>
                      </a:r>
                      <a:endParaRPr lang="en-US" sz="2400" b="0" i="0">
                        <a:effectLst/>
                        <a:latin typeface="inherit"/>
                      </a:endParaRPr>
                    </a:p>
                  </a:txBody>
                  <a:tcPr marL="38507" marR="38507" marT="19254" marB="1925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X+- Finds one or several letter X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38507" marR="38507" marT="19254" marB="19254"/>
                </a:tc>
                <a:extLst>
                  <a:ext uri="{0D108BD9-81ED-4DB2-BD59-A6C34878D82A}">
                    <a16:rowId xmlns:a16="http://schemas.microsoft.com/office/drawing/2014/main" val="2807309001"/>
                  </a:ext>
                </a:extLst>
              </a:tr>
              <a:tr h="70699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zh-CN" sz="2400" b="0" dirty="0">
                          <a:effectLst/>
                        </a:rPr>
                        <a:t>?</a:t>
                      </a:r>
                      <a:endParaRPr lang="en-US" altLang="zh-CN" sz="2400" b="0" i="0" dirty="0">
                        <a:effectLst/>
                        <a:latin typeface="inherit"/>
                      </a:endParaRPr>
                    </a:p>
                  </a:txBody>
                  <a:tcPr marL="38507" marR="38507" marT="19254" marB="1925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>
                          <a:effectLst/>
                        </a:rPr>
                        <a:t>Occurs no or one times, ? is short for {0,1}.</a:t>
                      </a:r>
                      <a:endParaRPr lang="en-US" sz="2400" b="0" i="0">
                        <a:effectLst/>
                        <a:latin typeface="inherit"/>
                      </a:endParaRPr>
                    </a:p>
                  </a:txBody>
                  <a:tcPr marL="38507" marR="38507" marT="19254" marB="19254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dirty="0">
                          <a:effectLst/>
                        </a:rPr>
                        <a:t>X? finds no or exactly one letter X</a:t>
                      </a:r>
                      <a:endParaRPr lang="en-US" sz="2400" b="0" i="0" dirty="0">
                        <a:effectLst/>
                        <a:latin typeface="inherit"/>
                      </a:endParaRPr>
                    </a:p>
                  </a:txBody>
                  <a:tcPr marL="38507" marR="38507" marT="19254" marB="19254"/>
                </a:tc>
                <a:extLst>
                  <a:ext uri="{0D108BD9-81ED-4DB2-BD59-A6C34878D82A}">
                    <a16:rowId xmlns:a16="http://schemas.microsoft.com/office/drawing/2014/main" val="3705335474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F787A20C-C3A5-4587-B36F-6521007B7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675" y="1652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488A69-7EB3-4012-9670-0CEE6D985B39}"/>
              </a:ext>
            </a:extLst>
          </p:cNvPr>
          <p:cNvSpPr txBox="1"/>
          <p:nvPr/>
        </p:nvSpPr>
        <p:spPr>
          <a:xfrm>
            <a:off x="173174" y="911413"/>
            <a:ext cx="99420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A quantifier defines how often an element can occur. </a:t>
            </a:r>
          </a:p>
        </p:txBody>
      </p:sp>
    </p:spTree>
    <p:extLst>
      <p:ext uri="{BB962C8B-B14F-4D97-AF65-F5344CB8AC3E}">
        <p14:creationId xmlns:p14="http://schemas.microsoft.com/office/powerpoint/2010/main" val="336607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110D5-6806-4D6B-8534-99B39B6D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633E1C-7E92-4C0E-BE53-FB6DCF5A39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294" y="579145"/>
            <a:ext cx="2791386" cy="60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23D7CB2-EAC0-4F2D-8F0B-EA9D6B7467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20" y="579145"/>
            <a:ext cx="2791386" cy="604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23A4429F-5FAC-4121-B4B7-7A1B48DC5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168" y="579145"/>
            <a:ext cx="2791384" cy="60480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81253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C13BC-9E75-48C7-9C12-BF67CDC7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Backslashes in Java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CF2951-722A-4EB0-8A42-F661B9FD7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The backslash \ a predefined meaning in Java</a:t>
            </a:r>
          </a:p>
          <a:p>
            <a:r>
              <a:rPr lang="en-US" altLang="zh-CN" sz="3200" dirty="0"/>
              <a:t>use double backslash \\ to define a single backslash</a:t>
            </a:r>
          </a:p>
          <a:p>
            <a:r>
              <a:rPr lang="en-US" altLang="zh-CN" sz="3200" dirty="0"/>
              <a:t>To define \w,  write \\w</a:t>
            </a:r>
          </a:p>
          <a:p>
            <a:r>
              <a:rPr lang="en-US" altLang="zh-CN" sz="3200" dirty="0"/>
              <a:t>If you want to use backslash as a literal, you have to type \\\\ as \ is also an escape character in regular expressions.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516570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BBAAA-1D59-4A53-A2E3-116C3E6D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Negative look ahead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9B6B7A-F8D0-486D-B546-83AD1B9B6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Negative look ahead are defined via (?!pattern).</a:t>
            </a:r>
            <a:endParaRPr lang="zh-CN" altLang="en-US" sz="3600" dirty="0"/>
          </a:p>
          <a:p>
            <a:r>
              <a:rPr lang="en-US" altLang="zh-CN" sz="3600" dirty="0"/>
              <a:t>provides the possibility to exclude a pattern. </a:t>
            </a:r>
          </a:p>
          <a:p>
            <a:pPr lvl="1"/>
            <a:r>
              <a:rPr lang="en-US" altLang="zh-CN" sz="3200" dirty="0"/>
              <a:t>With this you can say that a string should not be followed by another string.</a:t>
            </a:r>
          </a:p>
        </p:txBody>
      </p:sp>
    </p:spTree>
    <p:extLst>
      <p:ext uri="{BB962C8B-B14F-4D97-AF65-F5344CB8AC3E}">
        <p14:creationId xmlns:p14="http://schemas.microsoft.com/office/powerpoint/2010/main" val="18379625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18E07-F27B-4514-8663-988300A9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modes inside the regular expression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45B73-B8D7-47A1-B957-5DC772E0A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You can add the mode modifiers to the start of the regex. To specify multiple modes, simply put them together as in (?</a:t>
            </a:r>
            <a:r>
              <a:rPr lang="en-US" altLang="zh-CN" sz="3200" dirty="0" err="1"/>
              <a:t>ismx</a:t>
            </a:r>
            <a:r>
              <a:rPr lang="en-US" altLang="zh-CN" sz="3200" dirty="0"/>
              <a:t>).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3200" b="1" dirty="0"/>
              <a:t>(?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) makes the regex case insensitive.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3200" b="1" dirty="0"/>
              <a:t>(?s) for "single line mode" makes the dot match all characters, including line breaks.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3200" b="1" dirty="0"/>
              <a:t>(?m) for "multi-line mode" makes the caret and dollar match at the start and end of each line in the subject string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053773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0DDCE-054A-4D12-9C97-1ACCF75E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Capturing Group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4D5129-D806-4F9E-8F14-D68255E3A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You can group parts of your regular expression with round brackets, e.g., (). </a:t>
            </a:r>
          </a:p>
          <a:p>
            <a:r>
              <a:rPr lang="en-US" altLang="zh-CN" sz="3200" dirty="0"/>
              <a:t>these groups create a back reference to the part of the regular expression.</a:t>
            </a:r>
          </a:p>
          <a:p>
            <a:r>
              <a:rPr lang="en-US" altLang="zh-CN" sz="3200" dirty="0"/>
              <a:t> A back reference stores the part of the String which matched the group. This allows you to use this part in the replacement.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378621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9EB70-4A31-46FB-85FF-BD836CA7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/>
              <a:t>Java: Regex with String methods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F567667-AF1E-4C98-92D2-CDC5ED42F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774978"/>
              </p:ext>
            </p:extLst>
          </p:nvPr>
        </p:nvGraphicFramePr>
        <p:xfrm>
          <a:off x="838200" y="1325563"/>
          <a:ext cx="10737996" cy="472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07297">
                  <a:extLst>
                    <a:ext uri="{9D8B030D-6E8A-4147-A177-3AD203B41FA5}">
                      <a16:colId xmlns:a16="http://schemas.microsoft.com/office/drawing/2014/main" val="2560491333"/>
                    </a:ext>
                  </a:extLst>
                </a:gridCol>
                <a:gridCol w="7230699">
                  <a:extLst>
                    <a:ext uri="{9D8B030D-6E8A-4147-A177-3AD203B41FA5}">
                      <a16:colId xmlns:a16="http://schemas.microsoft.com/office/drawing/2014/main" val="36978980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800" b="1" dirty="0">
                          <a:effectLst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800" b="1">
                          <a:effectLst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93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800" b="0">
                          <a:effectLst/>
                        </a:rPr>
                        <a:t>s.matches("regex")</a:t>
                      </a:r>
                      <a:endParaRPr lang="en-US" sz="2800" b="0" i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800" b="0" dirty="0">
                          <a:effectLst/>
                        </a:rPr>
                        <a:t>Evaluates if "regex" matches s. Returns only true if the WHOLE string can be matched.</a:t>
                      </a:r>
                      <a:endParaRPr lang="en-US" sz="2800" b="0" i="0" dirty="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634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800" b="0">
                          <a:effectLst/>
                        </a:rPr>
                        <a:t>s.split("regex")</a:t>
                      </a:r>
                      <a:endParaRPr lang="en-US" sz="2800" b="0" i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800" b="0" dirty="0">
                          <a:effectLst/>
                        </a:rPr>
                        <a:t>Creates an array with substrings of s divided at occurrence of "regex". "regex" is not included in the result.</a:t>
                      </a:r>
                      <a:endParaRPr lang="en-US" sz="2800" b="0" i="0" dirty="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958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800" b="0" dirty="0" err="1">
                          <a:effectLst/>
                        </a:rPr>
                        <a:t>s.replaceFirst</a:t>
                      </a:r>
                      <a:r>
                        <a:rPr lang="en-US" sz="2800" b="0" dirty="0">
                          <a:effectLst/>
                        </a:rPr>
                        <a:t>("regex", "replacement"</a:t>
                      </a:r>
                      <a:r>
                        <a:rPr lang="en-US" altLang="zh-CN" sz="2800" b="0" dirty="0">
                          <a:effectLst/>
                        </a:rPr>
                        <a:t>)</a:t>
                      </a:r>
                      <a:endParaRPr lang="en-US" sz="2800" b="0" i="0" dirty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800" b="0" dirty="0">
                          <a:effectLst/>
                        </a:rPr>
                        <a:t>Replaces first </a:t>
                      </a:r>
                      <a:r>
                        <a:rPr lang="en-US" sz="2800" b="0" dirty="0" err="1">
                          <a:effectLst/>
                        </a:rPr>
                        <a:t>occurance</a:t>
                      </a:r>
                      <a:r>
                        <a:rPr lang="en-US" sz="2800" b="0" dirty="0">
                          <a:effectLst/>
                        </a:rPr>
                        <a:t> of "regex" with "replacement.</a:t>
                      </a:r>
                      <a:endParaRPr lang="en-US" sz="2800" b="0" i="0" dirty="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445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800" b="0" dirty="0" err="1">
                          <a:effectLst/>
                        </a:rPr>
                        <a:t>s.replaceAll</a:t>
                      </a:r>
                      <a:r>
                        <a:rPr lang="en-US" sz="2800" b="0" dirty="0">
                          <a:effectLst/>
                        </a:rPr>
                        <a:t>("regex", "replacement"</a:t>
                      </a:r>
                      <a:r>
                        <a:rPr lang="en-US" altLang="zh-CN" sz="2800" b="0" dirty="0">
                          <a:effectLst/>
                        </a:rPr>
                        <a:t>)</a:t>
                      </a:r>
                      <a:endParaRPr lang="en-US" sz="2800" b="0" i="0" dirty="0"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800" b="0" dirty="0">
                          <a:effectLst/>
                        </a:rPr>
                        <a:t>Replaces all </a:t>
                      </a:r>
                      <a:r>
                        <a:rPr lang="en-US" sz="2800" b="0" dirty="0" err="1">
                          <a:effectLst/>
                        </a:rPr>
                        <a:t>occurances</a:t>
                      </a:r>
                      <a:r>
                        <a:rPr lang="en-US" sz="2800" b="0" dirty="0">
                          <a:effectLst/>
                        </a:rPr>
                        <a:t> of "regex" with "replacement.</a:t>
                      </a:r>
                      <a:endParaRPr lang="en-US" sz="2800" b="0" i="0" dirty="0"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746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3952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52CCF-9D66-41A1-B313-EC5E5771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14AA1-0FBF-48DB-A6E7-EB539CFA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CDAED54-ED97-468D-9394-1A2906B13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56980"/>
            <a:ext cx="838060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final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EXAMPLE_TEST</a:t>
            </a:r>
            <a:b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"This is my small example "</a:t>
            </a:r>
            <a:b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"string which I'm going to "</a:t>
            </a:r>
            <a:b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"use for pattern matching."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main(String[] args)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System.</a:t>
            </a: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EXAMPLE_TEST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.matches(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w.*"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String[] splitString = (</a:t>
            </a: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EXAMPLE_TEST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s+"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System.</a:t>
            </a: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.println(splitString.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should be 14</a:t>
            </a:r>
            <a:b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string : splitString)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.println(string);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replace all whitespace with tabs</a:t>
            </a:r>
            <a:b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EXAMPLE_TEST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.replaceAll(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s+"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102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BFFE9-A722-4922-81A2-D192FFFF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Java: Pattern and Matcher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C0BE4-A777-4C37-9F51-FB345125B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For advanced regular expressions the </a:t>
            </a:r>
            <a:r>
              <a:rPr lang="en-US" altLang="zh-CN" sz="3200" dirty="0" err="1"/>
              <a:t>java.util.regex.Pattern</a:t>
            </a:r>
            <a:r>
              <a:rPr lang="en-US" altLang="zh-CN" sz="3200" dirty="0"/>
              <a:t> and </a:t>
            </a:r>
            <a:r>
              <a:rPr lang="en-US" altLang="zh-CN" sz="3200" dirty="0" err="1"/>
              <a:t>java.util.regex.Matcher</a:t>
            </a:r>
            <a:r>
              <a:rPr lang="en-US" altLang="zh-CN" sz="3200" dirty="0"/>
              <a:t> classes are used.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800" dirty="0"/>
              <a:t>First create a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Pattern object </a:t>
            </a:r>
            <a:r>
              <a:rPr lang="en-US" altLang="zh-CN" sz="2800" dirty="0"/>
              <a:t>which defines the regular expression.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800" dirty="0"/>
              <a:t>This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Pattern object </a:t>
            </a:r>
            <a:r>
              <a:rPr lang="en-US" altLang="zh-CN" sz="2800" dirty="0"/>
              <a:t>allows you to create a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Matcher object </a:t>
            </a:r>
            <a:r>
              <a:rPr lang="en-US" altLang="zh-CN" sz="2800" dirty="0"/>
              <a:t>for a given string.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800" dirty="0"/>
              <a:t>This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Matcher object </a:t>
            </a:r>
            <a:r>
              <a:rPr lang="en-US" altLang="zh-CN" sz="2800" dirty="0"/>
              <a:t>then allows you to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do regex operations </a:t>
            </a:r>
            <a:r>
              <a:rPr lang="en-US" altLang="zh-CN" sz="2800" dirty="0"/>
              <a:t>on a String.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269342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0D0F1-5CC5-48E7-A3FE-0E33BA5C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FE22D-03BE-4D37-BDDF-68791ACE0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3ECE80-9C99-4374-8D83-D40DCB6EC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53" y="583565"/>
            <a:ext cx="10083567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final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EXAMPLE_TEST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"This is my small example string which I'm going to use for pattern matching."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main(String[] args)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Pattern pattern = Pattern.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compile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w+"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in case you would like to ignore case sensitivity,</a:t>
            </a:r>
            <a:b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// you could use this statement:</a:t>
            </a:r>
            <a:b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// Pattern pattern = Pattern.compile("\\s+", Pattern.CASE_INSENSITIVE);</a:t>
            </a:r>
            <a:b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Matcher matcher = pattern.matcher(</a:t>
            </a: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EXAMPLE_TEST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check all occurance</a:t>
            </a:r>
            <a:b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(matcher.find())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"Start index: "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matcher.start());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End index: "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matcher.end() +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.println(matcher.group());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now create a new pattern and matcher to replace whitespace with tabs</a:t>
            </a:r>
            <a:b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Pattern replace = Pattern.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compile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s+"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Matcher matcher2 = replace.matcher(</a:t>
            </a: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EXAMPLE_TEST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System.</a:t>
            </a: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.println(matcher2.replaceAll(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1103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70656-BBA2-4EB7-A920-E75379C5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examples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95A302-FF3E-4157-94D9-845E30B44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Finding duplicated words</a:t>
            </a:r>
          </a:p>
          <a:p>
            <a:pPr lvl="1"/>
            <a:r>
              <a:rPr lang="en-US" altLang="zh-CN" dirty="0"/>
              <a:t>One text and  two text </a:t>
            </a:r>
          </a:p>
          <a:p>
            <a:pPr lvl="1"/>
            <a:r>
              <a:rPr lang="pl-PL" altLang="zh-CN" dirty="0"/>
              <a:t>\b(\w+)\s+\1\b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Phone number validation</a:t>
            </a:r>
          </a:p>
          <a:p>
            <a:pPr lvl="1"/>
            <a:r>
              <a:rPr lang="en-US" altLang="zh-CN" dirty="0"/>
              <a:t>1234567890 </a:t>
            </a:r>
          </a:p>
          <a:p>
            <a:pPr lvl="1"/>
            <a:r>
              <a:rPr lang="en-US" altLang="zh-CN" dirty="0"/>
              <a:t>123-456-7890 </a:t>
            </a:r>
          </a:p>
          <a:p>
            <a:pPr lvl="1"/>
            <a:r>
              <a:rPr lang="en-US" altLang="zh-CN" dirty="0"/>
              <a:t>123-456-7890</a:t>
            </a:r>
          </a:p>
          <a:p>
            <a:pPr lvl="1"/>
            <a:r>
              <a:rPr lang="en-US" altLang="zh-CN" dirty="0"/>
              <a:t>123-456-7890</a:t>
            </a:r>
          </a:p>
          <a:p>
            <a:pPr lvl="1"/>
            <a:r>
              <a:rPr lang="en-US" altLang="zh-CN" dirty="0"/>
              <a:t>(123)-456-7890 </a:t>
            </a:r>
          </a:p>
          <a:p>
            <a:pPr lvl="1"/>
            <a:r>
              <a:rPr lang="en-US" altLang="zh-CN" dirty="0"/>
              <a:t>123.456.7890 </a:t>
            </a:r>
          </a:p>
          <a:p>
            <a:pPr lvl="1"/>
            <a:r>
              <a:rPr lang="en-US" altLang="zh-CN" dirty="0"/>
              <a:t>123,456,7890 </a:t>
            </a:r>
          </a:p>
          <a:p>
            <a:pPr lvl="1"/>
            <a:r>
              <a:rPr lang="en-US" altLang="zh-CN" dirty="0"/>
              <a:t>123 456 7890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245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C7DBD-40D1-44A0-A585-42F28452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65" y="147011"/>
            <a:ext cx="10515600" cy="1325563"/>
          </a:xfrm>
        </p:spPr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Lifecycle callbacks</a:t>
            </a:r>
            <a:b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(super important)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AB8A5A9-B51B-455E-B4B8-2B339C55E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54" y="0"/>
            <a:ext cx="5285111" cy="683046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E94AB65-DEE0-4F2C-A940-E19B64A8F7CD}"/>
              </a:ext>
            </a:extLst>
          </p:cNvPr>
          <p:cNvSpPr txBox="1"/>
          <p:nvPr/>
        </p:nvSpPr>
        <p:spPr>
          <a:xfrm>
            <a:off x="796255" y="1619585"/>
            <a:ext cx="45136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What a wonderful life!!</a:t>
            </a:r>
          </a:p>
          <a:p>
            <a:r>
              <a:rPr lang="en-US" altLang="zh-CN" sz="2800" b="1" dirty="0"/>
              <a:t>Questions: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2800" b="1" dirty="0"/>
              <a:t>What is callback?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2800" b="1" dirty="0"/>
              <a:t>How many callbacks?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2800" b="1" dirty="0"/>
              <a:t>Conditions for </a:t>
            </a:r>
            <a:r>
              <a:rPr lang="en-US" altLang="zh-CN" sz="2800" b="1" dirty="0" err="1"/>
              <a:t>onCreate</a:t>
            </a:r>
            <a:r>
              <a:rPr lang="en-US" altLang="zh-CN" sz="2800" b="1" dirty="0"/>
              <a:t> to </a:t>
            </a:r>
            <a:r>
              <a:rPr lang="en-US" altLang="zh-CN" sz="2800" b="1" dirty="0" err="1"/>
              <a:t>onStart</a:t>
            </a:r>
            <a:r>
              <a:rPr lang="en-US" altLang="zh-CN" sz="2800" b="1" dirty="0"/>
              <a:t>, and so on?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2800" b="1" dirty="0"/>
              <a:t>Conditions for killed by system? The key factor?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sz="2800" b="1" dirty="0"/>
              <a:t>Usage of the callbacks?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9872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E5CC8-5369-4C8A-887B-68847AABE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779" y="172619"/>
            <a:ext cx="10515600" cy="1325563"/>
          </a:xfrm>
        </p:spPr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Lifecycle callbacks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A98E17-C09B-4BF5-8F6F-CB0CD373C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690688"/>
            <a:ext cx="11101136" cy="480218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200" dirty="0"/>
              <a:t>Within the lifecycle callback methods, you can declare how your activity behaves when the user leaves and re-enters the activity.</a:t>
            </a:r>
          </a:p>
          <a:p>
            <a:r>
              <a:rPr lang="en-US" altLang="zh-CN" sz="3200" b="0" i="0" dirty="0">
                <a:solidFill>
                  <a:srgbClr val="202124"/>
                </a:solidFill>
                <a:effectLst/>
                <a:latin typeface="Roboto"/>
              </a:rPr>
              <a:t>For a video player</a:t>
            </a:r>
          </a:p>
          <a:p>
            <a:pPr lvl="1"/>
            <a:r>
              <a:rPr lang="en-US" altLang="zh-CN" sz="2800" b="0" i="0" dirty="0">
                <a:solidFill>
                  <a:srgbClr val="202124"/>
                </a:solidFill>
                <a:effectLst/>
                <a:latin typeface="Roboto"/>
              </a:rPr>
              <a:t>pause the video and terminate the network connection when the user switches to another app. </a:t>
            </a:r>
          </a:p>
          <a:p>
            <a:pPr lvl="1"/>
            <a:r>
              <a:rPr lang="en-US" altLang="zh-CN" sz="2800" b="0" i="0" dirty="0">
                <a:solidFill>
                  <a:srgbClr val="202124"/>
                </a:solidFill>
                <a:effectLst/>
                <a:latin typeface="Roboto"/>
              </a:rPr>
              <a:t>When the user returns, you can reconnect to the network and allow the user to resume the video from the same spot. </a:t>
            </a:r>
          </a:p>
          <a:p>
            <a:r>
              <a:rPr lang="en-US" altLang="zh-CN" sz="3200" dirty="0"/>
              <a:t>each callback allows you to perform specific work that's appropriate to a </a:t>
            </a:r>
            <a:r>
              <a:rPr lang="en-US" altLang="zh-CN" sz="3200" b="1" dirty="0">
                <a:solidFill>
                  <a:schemeClr val="accent2">
                    <a:lumMod val="75000"/>
                  </a:schemeClr>
                </a:solidFill>
              </a:rPr>
              <a:t>given change of state</a:t>
            </a:r>
            <a:r>
              <a:rPr lang="en-US" altLang="zh-CN" sz="3200" dirty="0"/>
              <a:t>. </a:t>
            </a:r>
          </a:p>
          <a:p>
            <a:r>
              <a:rPr lang="en-US" altLang="zh-CN" sz="3200" dirty="0"/>
              <a:t>Doing the right work at the right time and handling transitions properly make your app more 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</a:rPr>
              <a:t>robust and performant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14424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7C930-7E8F-40EF-9F30-563550F2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Bad examples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78967-1DEE-47AF-84E0-C98FE703C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 Consuming valuable system resources when the user is not actively using it.</a:t>
            </a:r>
          </a:p>
          <a:p>
            <a:r>
              <a:rPr lang="en-US" altLang="zh-CN" sz="3600" dirty="0"/>
              <a:t>Losing the user's progress if they leave your app and return to it at a later time.</a:t>
            </a:r>
          </a:p>
          <a:p>
            <a:r>
              <a:rPr lang="en-US" altLang="zh-CN" sz="3600" dirty="0"/>
              <a:t>Crashing or losing the user's progress when the screen rotates between landscape and portrait orientation.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2844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8783D-E96B-4AFA-9C8E-3DB8CCA9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do the right work?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D5766-6FFB-4707-94B1-234DBE72C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It is too big and complex for this class</a:t>
            </a:r>
          </a:p>
          <a:p>
            <a:r>
              <a:rPr lang="en-US" altLang="zh-CN" sz="3200" dirty="0"/>
              <a:t>Handling Lifecycles with Lifecycle-Aware Components</a:t>
            </a:r>
          </a:p>
          <a:p>
            <a:pPr lvl="1"/>
            <a:r>
              <a:rPr lang="en-US" altLang="zh-CN" sz="2800" dirty="0"/>
              <a:t>https://developer.android.google.cn/topic/libraries/architecture/lifecycle</a:t>
            </a:r>
          </a:p>
          <a:p>
            <a:r>
              <a:rPr lang="en-US" altLang="zh-CN" sz="3200" dirty="0"/>
              <a:t>Saving UI States</a:t>
            </a:r>
          </a:p>
          <a:p>
            <a:pPr lvl="1"/>
            <a:r>
              <a:rPr lang="en-US" altLang="zh-CN" sz="2800" dirty="0"/>
              <a:t>https://developer.android.google.cn/topic/libraries/architecture/saving-states</a:t>
            </a:r>
          </a:p>
          <a:p>
            <a:r>
              <a:rPr lang="en-US" altLang="zh-CN" sz="3200" dirty="0"/>
              <a:t>Guide to App Architecture</a:t>
            </a:r>
          </a:p>
          <a:p>
            <a:pPr lvl="1"/>
            <a:r>
              <a:rPr lang="en-US" altLang="zh-CN" sz="2800" dirty="0"/>
              <a:t>https://developer.android.google.cn/jetpack/docs/guide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617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9EE36-A2B3-4262-9678-8DC1EEF2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onCreate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EF769-8117-46F2-BD4D-F223EC3B5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You must implement this callback</a:t>
            </a:r>
          </a:p>
          <a:p>
            <a:r>
              <a:rPr lang="en-US" altLang="zh-CN" sz="3600" dirty="0"/>
              <a:t>you must call </a:t>
            </a:r>
            <a:r>
              <a:rPr lang="en-US" altLang="zh-CN" sz="3600" dirty="0" err="1"/>
              <a:t>setContentView</a:t>
            </a:r>
            <a:r>
              <a:rPr lang="en-US" altLang="zh-CN" sz="3600" dirty="0"/>
              <a:t>() to define the layout for the activity's user interface</a:t>
            </a:r>
          </a:p>
          <a:p>
            <a:r>
              <a:rPr lang="en-US" altLang="zh-CN" sz="3600" dirty="0"/>
              <a:t>Your implementation should initialize the essential components of your activity</a:t>
            </a: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18707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2966</TotalTime>
  <Words>2710</Words>
  <Application>Microsoft Office PowerPoint</Application>
  <PresentationFormat>宽屏</PresentationFormat>
  <Paragraphs>271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Arial Unicode MS</vt:lpstr>
      <vt:lpstr>Helvetica Neue</vt:lpstr>
      <vt:lpstr>inherit</vt:lpstr>
      <vt:lpstr>Roboto</vt:lpstr>
      <vt:lpstr>等线</vt:lpstr>
      <vt:lpstr>Arial</vt:lpstr>
      <vt:lpstr>Calibri</vt:lpstr>
      <vt:lpstr>Consolas</vt:lpstr>
      <vt:lpstr>Wingdings</vt:lpstr>
      <vt:lpstr>Office 主题</vt:lpstr>
      <vt:lpstr>Android Activity and Intent</vt:lpstr>
      <vt:lpstr>Activity Outline</vt:lpstr>
      <vt:lpstr>Concept</vt:lpstr>
      <vt:lpstr>PowerPoint 演示文稿</vt:lpstr>
      <vt:lpstr>Lifecycle callbacks (super important)</vt:lpstr>
      <vt:lpstr>Lifecycle callbacks</vt:lpstr>
      <vt:lpstr>Bad examples</vt:lpstr>
      <vt:lpstr>How to do the right work?</vt:lpstr>
      <vt:lpstr>onCreate()</vt:lpstr>
      <vt:lpstr>onStart()</vt:lpstr>
      <vt:lpstr>onResume() </vt:lpstr>
      <vt:lpstr>onPause()</vt:lpstr>
      <vt:lpstr>onPause()</vt:lpstr>
      <vt:lpstr>onStop()</vt:lpstr>
      <vt:lpstr>onRestart()</vt:lpstr>
      <vt:lpstr>onDestroy()</vt:lpstr>
      <vt:lpstr>Activity state and ejection from memory</vt:lpstr>
      <vt:lpstr>Task and stack</vt:lpstr>
      <vt:lpstr>PowerPoint 演示文稿</vt:lpstr>
      <vt:lpstr>PowerPoint 演示文稿</vt:lpstr>
      <vt:lpstr>A task is a cohesive unit that can move to the "background" when users begin a new task or go to the Home screen, via the Home button.</vt:lpstr>
      <vt:lpstr>Configuring the manifest</vt:lpstr>
      <vt:lpstr>Declare activities</vt:lpstr>
      <vt:lpstr>LaunchMode</vt:lpstr>
      <vt:lpstr>Permission</vt:lpstr>
      <vt:lpstr>Intents</vt:lpstr>
      <vt:lpstr>Intent</vt:lpstr>
      <vt:lpstr>Building an intent</vt:lpstr>
      <vt:lpstr>Intent types</vt:lpstr>
      <vt:lpstr>Read page 208</vt:lpstr>
      <vt:lpstr>Common Intents</vt:lpstr>
      <vt:lpstr>Take home message</vt:lpstr>
      <vt:lpstr>Homework 4</vt:lpstr>
      <vt:lpstr>Problems</vt:lpstr>
      <vt:lpstr>Java Regex/Regular Expression/正则表达式</vt:lpstr>
      <vt:lpstr>Rules of writing regular expressions</vt:lpstr>
      <vt:lpstr>Common matching symbols</vt:lpstr>
      <vt:lpstr>Meta characters</vt:lpstr>
      <vt:lpstr>Quantifier</vt:lpstr>
      <vt:lpstr>Backslashes in Java</vt:lpstr>
      <vt:lpstr>Negative look ahead</vt:lpstr>
      <vt:lpstr>modes inside the regular expression</vt:lpstr>
      <vt:lpstr>Capturing Group</vt:lpstr>
      <vt:lpstr>Java: Regex with String methods</vt:lpstr>
      <vt:lpstr>PowerPoint 演示文稿</vt:lpstr>
      <vt:lpstr>Java: Pattern and Matcher</vt:lpstr>
      <vt:lpstr>PowerPoint 演示文稿</vt:lpstr>
      <vt:lpstr>More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安卓基本常用组件</dc:title>
  <dc:creator/>
  <cp:lastModifiedBy>laignwen tang</cp:lastModifiedBy>
  <cp:revision>227</cp:revision>
  <dcterms:modified xsi:type="dcterms:W3CDTF">2020-11-17T01:21:28Z</dcterms:modified>
</cp:coreProperties>
</file>