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9" r:id="rId33"/>
    <p:sldId id="307" r:id="rId34"/>
    <p:sldId id="308" r:id="rId35"/>
    <p:sldId id="310" r:id="rId36"/>
    <p:sldId id="312" r:id="rId37"/>
    <p:sldId id="31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gnwen tang" initials="lt" lastIdx="1" clrIdx="0">
    <p:extLst>
      <p:ext uri="{19B8F6BF-5375-455C-9EA6-DF929625EA0E}">
        <p15:presenceInfo xmlns:p15="http://schemas.microsoft.com/office/powerpoint/2012/main" userId="d0d905f807263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app/AlertDialog?hl=zh-c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guide/topics/resources/style-resource?hl=zh-cn" TargetMode="External"/><Relationship Id="rId3" Type="http://schemas.openxmlformats.org/officeDocument/2006/relationships/hyperlink" Target="https://developer.android.google.cn/guide/topics/resources/color-list-resource?hl=zh-cn" TargetMode="External"/><Relationship Id="rId7" Type="http://schemas.openxmlformats.org/officeDocument/2006/relationships/hyperlink" Target="https://developer.android.google.cn/guide/topics/resources/string-resource?hl=zh-cn" TargetMode="External"/><Relationship Id="rId2" Type="http://schemas.openxmlformats.org/officeDocument/2006/relationships/hyperlink" Target="https://developer.android.google.cn/guide/topics/resources/animation-resource?hl=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guide/topics/resources/menu-resource?hl=zh-cn" TargetMode="External"/><Relationship Id="rId5" Type="http://schemas.openxmlformats.org/officeDocument/2006/relationships/hyperlink" Target="https://developer.android.google.cn/guide/topics/resources/layout-resource?hl=zh-cn" TargetMode="External"/><Relationship Id="rId4" Type="http://schemas.openxmlformats.org/officeDocument/2006/relationships/hyperlink" Target="https://developer.android.google.cn/guide/topics/resources/drawable-resource?hl=zh-cn" TargetMode="External"/><Relationship Id="rId9" Type="http://schemas.openxmlformats.org/officeDocument/2006/relationships/hyperlink" Target="https://developer.android.google.cn/guide/topics/resources/font-resource?hl=zh-cn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guide/topics/resources/more-resources?hl=zh-cn#TypedArray" TargetMode="External"/><Relationship Id="rId3" Type="http://schemas.openxmlformats.org/officeDocument/2006/relationships/hyperlink" Target="https://developer.android.google.cn/guide/topics/resources/more-resources?hl=zh-cn#Color" TargetMode="External"/><Relationship Id="rId7" Type="http://schemas.openxmlformats.org/officeDocument/2006/relationships/hyperlink" Target="https://developer.android.google.cn/guide/topics/resources/more-resources?hl=zh-cn#IntegerArray" TargetMode="External"/><Relationship Id="rId2" Type="http://schemas.openxmlformats.org/officeDocument/2006/relationships/hyperlink" Target="https://developer.android.google.cn/guide/topics/resources/more-resources?hl=zh-cn#B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guide/topics/resources/more-resources?hl=zh-cn#Integer" TargetMode="External"/><Relationship Id="rId5" Type="http://schemas.openxmlformats.org/officeDocument/2006/relationships/hyperlink" Target="https://developer.android.google.cn/guide/topics/resources/more-resources?hl=zh-cn#Id" TargetMode="External"/><Relationship Id="rId4" Type="http://schemas.openxmlformats.org/officeDocument/2006/relationships/hyperlink" Target="https://developer.android.google.cn/guide/topics/resources/more-resources?hl=zh-cn#Dimension" TargetMode="External"/><Relationship Id="rId9" Type="http://schemas.openxmlformats.org/officeDocument/2006/relationships/hyperlink" Target="https://developer.android.google.cn/reference/android/content/res/TypedArray?hl=zh-c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animation/Animator?hl=zh-cn" TargetMode="External"/><Relationship Id="rId2" Type="http://schemas.openxmlformats.org/officeDocument/2006/relationships/hyperlink" Target="https://developer.android.google.cn/guide/topics/resources/animation-resource?hl=zh-cn#Proper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reference/android/graphics/drawable/AnimationDrawable?hl=zh-cn" TargetMode="External"/><Relationship Id="rId5" Type="http://schemas.openxmlformats.org/officeDocument/2006/relationships/hyperlink" Target="https://developer.android.google.cn/reference/android/view/animation/Animation?hl=zh-cn" TargetMode="External"/><Relationship Id="rId4" Type="http://schemas.openxmlformats.org/officeDocument/2006/relationships/hyperlink" Target="https://developer.android.google.cn/guide/topics/resources/animation-resource?hl=zh-cn#View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guide/topics/graphics/prop-animation?hl=zh-c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guide/topics/resources/drawable-resource?hl=zh-cn#StateList" TargetMode="External"/><Relationship Id="rId13" Type="http://schemas.openxmlformats.org/officeDocument/2006/relationships/hyperlink" Target="https://developer.android.google.cn/reference/android/graphics/drawable/TransitionDrawable?hl=zh-cn" TargetMode="External"/><Relationship Id="rId18" Type="http://schemas.openxmlformats.org/officeDocument/2006/relationships/hyperlink" Target="https://developer.android.google.cn/reference/android/graphics/drawable/ScaleDrawable?hl=zh-cn" TargetMode="External"/><Relationship Id="rId3" Type="http://schemas.openxmlformats.org/officeDocument/2006/relationships/hyperlink" Target="https://developer.android.google.cn/reference/android/graphics/drawable/BitmapDrawable?hl=zh-cn" TargetMode="External"/><Relationship Id="rId7" Type="http://schemas.openxmlformats.org/officeDocument/2006/relationships/hyperlink" Target="https://developer.android.google.cn/reference/android/graphics/drawable/LayerDrawable?hl=zh-cn" TargetMode="External"/><Relationship Id="rId12" Type="http://schemas.openxmlformats.org/officeDocument/2006/relationships/hyperlink" Target="https://developer.android.google.cn/guide/topics/resources/drawable-resource?hl=zh-cn#Transition" TargetMode="External"/><Relationship Id="rId17" Type="http://schemas.openxmlformats.org/officeDocument/2006/relationships/hyperlink" Target="https://developer.android.google.cn/guide/topics/resources/drawable-resource?hl=zh-cn#Scale" TargetMode="External"/><Relationship Id="rId2" Type="http://schemas.openxmlformats.org/officeDocument/2006/relationships/hyperlink" Target="https://developer.android.google.cn/guide/topics/resources/drawable-resource?hl=zh-cn#Bitmap" TargetMode="External"/><Relationship Id="rId16" Type="http://schemas.openxmlformats.org/officeDocument/2006/relationships/hyperlink" Target="https://developer.android.google.cn/reference/android/graphics/drawable/ClipDrawable?hl=zh-cn" TargetMode="External"/><Relationship Id="rId20" Type="http://schemas.openxmlformats.org/officeDocument/2006/relationships/hyperlink" Target="https://developer.android.google.cn/reference/android/graphics/drawable/GradientDrawable?hl=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google.cn/guide/topics/resources/drawable-resource?hl=zh-cn#LayerList" TargetMode="External"/><Relationship Id="rId11" Type="http://schemas.openxmlformats.org/officeDocument/2006/relationships/hyperlink" Target="https://developer.android.google.cn/reference/android/graphics/drawable/LevelListDrawable?hl=zh-cn" TargetMode="External"/><Relationship Id="rId5" Type="http://schemas.openxmlformats.org/officeDocument/2006/relationships/hyperlink" Target="https://developer.android.google.cn/reference/android/graphics/drawable/NinePatchDrawable?hl=zh-cn" TargetMode="External"/><Relationship Id="rId15" Type="http://schemas.openxmlformats.org/officeDocument/2006/relationships/hyperlink" Target="https://developer.android.google.cn/guide/topics/resources/drawable-resource?hl=zh-cn#Clip" TargetMode="External"/><Relationship Id="rId10" Type="http://schemas.openxmlformats.org/officeDocument/2006/relationships/hyperlink" Target="https://developer.android.google.cn/guide/topics/resources/drawable-resource?hl=zh-cn#LevelList" TargetMode="External"/><Relationship Id="rId19" Type="http://schemas.openxmlformats.org/officeDocument/2006/relationships/hyperlink" Target="https://developer.android.google.cn/guide/topics/resources/drawable-resource?hl=zh-cn#Shape" TargetMode="External"/><Relationship Id="rId4" Type="http://schemas.openxmlformats.org/officeDocument/2006/relationships/hyperlink" Target="https://developer.android.google.cn/guide/topics/resources/drawable-resource?hl=zh-cn#NinePatch" TargetMode="External"/><Relationship Id="rId9" Type="http://schemas.openxmlformats.org/officeDocument/2006/relationships/hyperlink" Target="https://developer.android.google.cn/reference/android/graphics/drawable/StateListDrawable?hl=zh-cn" TargetMode="External"/><Relationship Id="rId14" Type="http://schemas.openxmlformats.org/officeDocument/2006/relationships/hyperlink" Target="https://developer.android.google.cn/guide/topics/resources/drawable-resource?hl=zh-cn#Inse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31581E-B33F-4E7E-B734-819C7EA6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431" y="500885"/>
            <a:ext cx="11325138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setContentView(R.layout.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Button button = (Button) findViewById(R.id.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button.setOnClickListener(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LabelClickListener());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method 1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view) {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method 2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LabelClickListener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v){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labelOnclick(View v){}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method 3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end of MainActivity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874A19-FC72-40F8-9304-7EBC9CFE8ADF}"/>
              </a:ext>
            </a:extLst>
          </p:cNvPr>
          <p:cNvSpPr txBox="1"/>
          <p:nvPr/>
        </p:nvSpPr>
        <p:spPr>
          <a:xfrm>
            <a:off x="433431" y="0"/>
            <a:ext cx="243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前情提要</a:t>
            </a:r>
          </a:p>
        </p:txBody>
      </p:sp>
    </p:spTree>
    <p:extLst>
      <p:ext uri="{BB962C8B-B14F-4D97-AF65-F5344CB8AC3E}">
        <p14:creationId xmlns:p14="http://schemas.microsoft.com/office/powerpoint/2010/main" val="542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552FA-7C08-49D5-BCA6-38C42FE0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使用步骤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9FE7-D4E3-46E4-B6D4-E70B0E4C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433" cy="4351338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扩展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DialogFragment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类，配置目标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</a:p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zh-CN" altLang="zh-CN" b="1" dirty="0">
                <a:solidFill>
                  <a:srgbClr val="333333"/>
                </a:solidFill>
                <a:latin typeface="Helvetica Neue"/>
              </a:rPr>
              <a:t>MainActivity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中创建并显示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C497E-EF68-4491-9050-AEB3D25E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69" y="365125"/>
            <a:ext cx="3211046" cy="59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CA9C-664E-4D17-8EBC-569B9A8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Helvetica Neue"/>
              </a:rPr>
              <a:t>AlertDialog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53F84-DDCD-4B44-8AFF-A788DC19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709499"/>
            <a:ext cx="583692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标题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/>
              </a:rPr>
              <a:t>: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可选项，只应在详细消息、列表或自定义布局占据内容区域时使用。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内容区域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它可以显示消息、列表或其他自定义布局。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操作按钮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对话框中的操作按钮不应超过三个。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5113AF-1C24-4D1B-A472-C83F5774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1480899"/>
            <a:ext cx="5700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03EB3-50F3-4962-9BDF-86CE2C30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0515600" cy="1325563"/>
          </a:xfrm>
        </p:spPr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Helvetica Neue"/>
              </a:rPr>
              <a:t>AlertDialo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构建步骤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628C8-138E-45EB-AA29-C6C7B860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1690688"/>
            <a:ext cx="11399520" cy="4308872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1. Instantiate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(getActivity());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2. Chain together various setter methods to set the dialog characteristics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builder.setMessage(R.string.dialog_message)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.setTitle(R.string.dialog_title);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3. Get the create()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 = builder.create();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BEA1-70B7-4CCB-8A2B-A07C478F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添加按钮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BD8DAB-BDA5-492E-9EB2-E4796EB34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4809"/>
            <a:ext cx="9860280" cy="4698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三种不同的操作按钮：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肯定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使用此按钮来接受并继续执行操作（“确定”操作）。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否定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使用此按钮来取消操作。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中立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此按钮应用于用户可能不想继续执行操作，但也未必想要取消操作的情况。它出现在肯定按钮和否定按钮之间。例如，实际操作可能是“稍后提醒我”。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46BD-93F6-40A1-9881-4AEAF280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添加列表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6D129C-1F8E-48AC-AD9C-78238DDA4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4793"/>
            <a:ext cx="816864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可通过 </a:t>
            </a:r>
            <a:r>
              <a:rPr lang="zh-CN" altLang="zh-CN" sz="3600" dirty="0">
                <a:solidFill>
                  <a:srgbClr val="202124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API 提供三种列表：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传统的单选列表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永久性单选列表（单选按钮）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永久性多选列表（复选框）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5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333D6-04AB-44E9-AFF1-A5C921E7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08"/>
            <a:ext cx="10515600" cy="1325563"/>
          </a:xfrm>
        </p:spPr>
        <p:txBody>
          <a:bodyPr/>
          <a:lstStyle/>
          <a:p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传统的单选列表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CFA0-D29A-4942-871A-00FCB231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1" y="1272450"/>
            <a:ext cx="7643820" cy="908021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对话框无法同时显示消息和列表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dirty="0"/>
              <a:t>必须通过</a:t>
            </a:r>
            <a:r>
              <a:rPr lang="en-US" altLang="zh-CN" dirty="0" err="1"/>
              <a:t>setTiltle</a:t>
            </a:r>
            <a:r>
              <a:rPr lang="zh-CN" altLang="en-US" dirty="0"/>
              <a:t>来显示信息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A0094-14EB-457B-9269-7CB9C5CA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13" y="431799"/>
            <a:ext cx="3193739" cy="599440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A925CB-ABC1-42CE-B240-DAE8CC53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0" y="2425105"/>
            <a:ext cx="8292273" cy="400109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onCreateDialog(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Bundle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savedInstanceState)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(getActivity());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builder.setTitle(R.string.pick_color)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.setItems(R.array.colors_array,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OnClickListener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which)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The 'which' argument contains the index position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of the selected item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builder.create();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E2B8-A72B-4625-950B-4A708740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155"/>
          </a:xfrm>
        </p:spPr>
        <p:txBody>
          <a:bodyPr/>
          <a:lstStyle/>
          <a:p>
            <a:r>
              <a:rPr lang="zh-CN" altLang="en-US" dirty="0"/>
              <a:t>资源中的数组</a:t>
            </a:r>
            <a:r>
              <a:rPr lang="en-US" altLang="zh-CN" dirty="0"/>
              <a:t>——</a:t>
            </a:r>
            <a:r>
              <a:rPr lang="en-US" altLang="zh-CN" b="0" i="0" dirty="0">
                <a:solidFill>
                  <a:srgbClr val="37474F"/>
                </a:solidFill>
                <a:effectLst/>
                <a:latin typeface="Roboto Mono"/>
              </a:rPr>
              <a:t>array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5CD056-66B3-477E-B1B0-DCFB0082A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40"/>
            <a:ext cx="8351520" cy="4801314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&lt;?xml version=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"1.0"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encoding=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"utf-8"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?&gt;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&lt;resources&gt;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"icons"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@drawable/home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@drawable/settings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@drawable/logout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&lt;/array&gt;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"colors"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#FFFF0000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#FF00FF00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#FF0000FF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&lt;/item&gt;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&lt;/array&gt;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&lt;/resources&gt;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2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13E2-3528-4A28-8446-E28306BB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lang="zh-CN" altLang="en-US" b="0" dirty="0">
                <a:solidFill>
                  <a:srgbClr val="202124"/>
                </a:solidFill>
                <a:effectLst/>
                <a:latin typeface="Roboto"/>
              </a:rPr>
              <a:t>永久性多选或单选列表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65D9C-8CF3-42A3-A05E-EBBFE804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100D8-545D-4AD9-BA56-BB45410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90" y="0"/>
            <a:ext cx="3569150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B6BEA21-14AA-457E-B8FC-44B4AFFD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1252538"/>
            <a:ext cx="7635239" cy="492442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builder.setTitle(R.string.pick_toppings)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.setMultiChoiceItems(R.array.toppings,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null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OnMultiChoiceClickListener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which,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boolean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isChecked)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(isChecked)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If the user checked the item, add it to the selected items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selectedItems.add(which);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(selectedItems.contains(which))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Else, if the item is already in the array, remove it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selectedItems.remove(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.valueOf(which));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})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C2960-1090-4861-88CE-03438501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将事件传递回对话框的宿主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A7E6A-CE84-4A29-9FCC-0EE9F3CD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483"/>
            <a:ext cx="10515600" cy="490855"/>
          </a:xfrm>
        </p:spPr>
        <p:txBody>
          <a:bodyPr/>
          <a:lstStyle/>
          <a:p>
            <a:r>
              <a:rPr lang="zh-CN" altLang="en-US" dirty="0"/>
              <a:t>关键点：通过实现接口</a:t>
            </a:r>
            <a:r>
              <a:rPr lang="en-US" altLang="zh-CN" dirty="0"/>
              <a:t>Interface</a:t>
            </a:r>
            <a:r>
              <a:rPr lang="zh-CN" altLang="en-US" dirty="0"/>
              <a:t>来传递信息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5E9C9-FF72-4995-9681-E0CFFB8630E6}"/>
              </a:ext>
            </a:extLst>
          </p:cNvPr>
          <p:cNvSpPr/>
          <p:nvPr/>
        </p:nvSpPr>
        <p:spPr>
          <a:xfrm>
            <a:off x="1356360" y="2393296"/>
            <a:ext cx="2103120" cy="57912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宿主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7D7502-17ED-426E-A6DC-8B39DCE1F981}"/>
              </a:ext>
            </a:extLst>
          </p:cNvPr>
          <p:cNvSpPr/>
          <p:nvPr/>
        </p:nvSpPr>
        <p:spPr>
          <a:xfrm>
            <a:off x="5532120" y="2394108"/>
            <a:ext cx="2103120" cy="59340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对话框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D20EEA-2D53-4FEF-8A21-4438B41D2EA2}"/>
              </a:ext>
            </a:extLst>
          </p:cNvPr>
          <p:cNvSpPr/>
          <p:nvPr/>
        </p:nvSpPr>
        <p:spPr>
          <a:xfrm>
            <a:off x="5532120" y="3329941"/>
            <a:ext cx="2103120" cy="944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定义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FE87B5-73A3-49E7-901A-4784148183AD}"/>
              </a:ext>
            </a:extLst>
          </p:cNvPr>
          <p:cNvSpPr/>
          <p:nvPr/>
        </p:nvSpPr>
        <p:spPr>
          <a:xfrm>
            <a:off x="1356360" y="3735707"/>
            <a:ext cx="2103120" cy="944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实现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011EE0-2077-4100-8199-BFFE88C04807}"/>
              </a:ext>
            </a:extLst>
          </p:cNvPr>
          <p:cNvSpPr/>
          <p:nvPr/>
        </p:nvSpPr>
        <p:spPr>
          <a:xfrm>
            <a:off x="5532120" y="4944333"/>
            <a:ext cx="2103120" cy="944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Attach</a:t>
            </a:r>
          </a:p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EFAD7A-1C5B-414A-B785-6025BA736F7F}"/>
              </a:ext>
            </a:extLst>
          </p:cNvPr>
          <p:cNvSpPr/>
          <p:nvPr/>
        </p:nvSpPr>
        <p:spPr>
          <a:xfrm>
            <a:off x="1356360" y="5547996"/>
            <a:ext cx="2103120" cy="944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响应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事件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C1014-5033-4FE3-9446-0C3311969FB8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459480" y="3802381"/>
            <a:ext cx="2072640" cy="405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39A884-AFB1-4EF1-A445-BA37BD9607A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59480" y="4208147"/>
            <a:ext cx="2072640" cy="1208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54B676-E9F1-4D84-9462-6B008AF7FE2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459480" y="5416773"/>
            <a:ext cx="2072640" cy="603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64A59B-5EE2-4D1C-BAC7-B0D1E1A9A106}"/>
              </a:ext>
            </a:extLst>
          </p:cNvPr>
          <p:cNvCxnSpPr>
            <a:cxnSpLocks/>
          </p:cNvCxnSpPr>
          <p:nvPr/>
        </p:nvCxnSpPr>
        <p:spPr>
          <a:xfrm>
            <a:off x="4395831" y="2316480"/>
            <a:ext cx="0" cy="44702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CB00D42-C948-4354-86FA-57948C11BA7B}"/>
              </a:ext>
            </a:extLst>
          </p:cNvPr>
          <p:cNvSpPr txBox="1"/>
          <p:nvPr/>
        </p:nvSpPr>
        <p:spPr>
          <a:xfrm>
            <a:off x="3995955" y="5822539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发送事件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2D824E-E720-4D08-8E37-4840CBCB6C2C}"/>
              </a:ext>
            </a:extLst>
          </p:cNvPr>
          <p:cNvSpPr txBox="1"/>
          <p:nvPr/>
        </p:nvSpPr>
        <p:spPr>
          <a:xfrm>
            <a:off x="4138568" y="4565309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传递引用</a:t>
            </a:r>
          </a:p>
        </p:txBody>
      </p:sp>
    </p:spTree>
    <p:extLst>
      <p:ext uri="{BB962C8B-B14F-4D97-AF65-F5344CB8AC3E}">
        <p14:creationId xmlns:p14="http://schemas.microsoft.com/office/powerpoint/2010/main" val="317076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F953-E58C-4495-A4ED-A8ED80B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在对话框中定义</a:t>
            </a:r>
            <a:r>
              <a:rPr lang="en-US" altLang="zh-CN" sz="4400" b="1" dirty="0"/>
              <a:t>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339A3-1C4F-4160-B21C-740603F1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B0CA8-3D67-482E-B0D6-26BB2248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6" y="1466777"/>
            <a:ext cx="10665904" cy="4431983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/* The activity that creates an instance of this dialog fragment must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     * implement this interface in order to receive event callbacks.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     * Each method passes the DialogFragment in case the host needs to query it. */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interface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onDialogPositiveClick(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onDialogNegativeClick(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5A2-2772-4B65-A3DD-C2C6B6983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安卓基本组件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A3DB7-630D-4259-B03F-CACCFD76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8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A206-402A-4411-90E3-A30C838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在宿主中实现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0D1CB1-AE7A-4C3D-914A-2BA172550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37008"/>
            <a:ext cx="9941653" cy="492442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MainActivity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FragmentActivity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implements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NoticeDialogFragment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The dialog fragment receives a reference to this Activity through the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Fragment.onAttach() callback, which it uses to call the following methods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defined by the NoticeDialogFragment.NoticeDialogListener interface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onDialogPositiveClick(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User touched the dialog's positive button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onDialogNegativeClick(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User touched the dialog's negative button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5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716E-2FA8-42EF-BA6D-6DDD282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0"/>
            <a:ext cx="10515600" cy="1325563"/>
          </a:xfrm>
        </p:spPr>
        <p:txBody>
          <a:bodyPr/>
          <a:lstStyle/>
          <a:p>
            <a:r>
              <a:rPr lang="zh-CN" altLang="en-US" dirty="0"/>
              <a:t>在对话框中</a:t>
            </a:r>
            <a:r>
              <a:rPr lang="en-US" altLang="zh-CN" dirty="0"/>
              <a:t>Attach Interface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87915-C3E9-4368-8F2E-205EDB6F2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478" y="1088695"/>
            <a:ext cx="9757095" cy="5539978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NoticeDialogFragment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 this instance of the interface to deliver action events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listener;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Override the Fragment.onAttach() method to instantiate the NoticeDialogListener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onAttach(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context)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super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.onAttach(context);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Verify that the host activity implements the callback interface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try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Instantiate the NoticeDialogListener so we can send events to the host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listener = 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NoticeDialogListener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) context;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}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catch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ClassCastException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e)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The activity doesn't implement the interface, throw exception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throw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ClassCastException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(activity.toString()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+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 must implement NoticeDialogListener"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4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5808-8B67-48DA-9DAD-17105471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4E27-BD6B-4413-A400-1BC1409B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运行上述代码</a:t>
            </a:r>
            <a:endParaRPr lang="en-US" altLang="zh-CN" dirty="0"/>
          </a:p>
          <a:p>
            <a:r>
              <a:rPr lang="zh-CN" altLang="en-US" dirty="0"/>
              <a:t>修改代码实现</a:t>
            </a:r>
            <a:r>
              <a:rPr lang="en-US" altLang="zh-CN" dirty="0" err="1"/>
              <a:t>MainActivity</a:t>
            </a:r>
            <a:r>
              <a:rPr lang="zh-CN" altLang="en-US" dirty="0"/>
              <a:t>显示不同按钮事件响应结果</a:t>
            </a:r>
          </a:p>
        </p:txBody>
      </p:sp>
    </p:spTree>
    <p:extLst>
      <p:ext uri="{BB962C8B-B14F-4D97-AF65-F5344CB8AC3E}">
        <p14:creationId xmlns:p14="http://schemas.microsoft.com/office/powerpoint/2010/main" val="46632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95EEF-C7FD-4885-8DB2-C152456A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资源文件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BDD32-DCED-47BE-9F4D-FC89648B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621323" cy="4853854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资源是指代码使用的附加文件和静态内容，例如位图、布局定义、界面字符串、动画说明等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始终外部化应用资源，以便单独对其进行维护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dirty="0"/>
              <a:t>各类资源放入项目 </a:t>
            </a:r>
            <a:r>
              <a:rPr lang="en-US" altLang="zh-CN" dirty="0"/>
              <a:t>res/ </a:t>
            </a:r>
            <a:r>
              <a:rPr lang="zh-CN" altLang="en-US" dirty="0"/>
              <a:t>目录的特定子目录中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6E57A4-AE61-4C21-9586-B2D43BE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9" y="323814"/>
            <a:ext cx="5000000" cy="5723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3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40516-625C-430A-BE31-64B136D6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256068"/>
            <a:ext cx="10515600" cy="767389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资源类型概览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B29C22-6D31-4B1C-9E40-801C62E5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" y="1440269"/>
            <a:ext cx="5821960" cy="4903874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动画资源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定义预先确定的动画。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补间动画保存在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res/anim/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R.anim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帧动画保存在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res/drawable/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R.drawable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颜色状态列表资源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定义根据 View 状态而变化的颜色资源。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res/color/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可绘制资源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使用位图或 XML 定义各种图形。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res/drawable/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R.drawable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5"/>
              </a:rPr>
              <a:t>布局资源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定义应用界面的布局。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res/layout/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R.layout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084C37-5A5C-4625-9300-55E5B009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374" y="1440269"/>
            <a:ext cx="5821960" cy="453454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6"/>
              </a:rPr>
              <a:t>菜单资源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定义应用菜单的内容。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res/menu/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R.menu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7"/>
              </a:rPr>
              <a:t>字符串资源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定义字符串、字符串数组和复数形式（并包括字符串格式和样式）。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res/values/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中，并通过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R.string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R.array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R.plurals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8"/>
              </a:rPr>
              <a:t>样式资源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定义界面元素的外观和格式。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res/values/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R.style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9"/>
              </a:rPr>
              <a:t>字体资源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在 XML 中定义字体系列并包含自定义字体。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保存在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res/font/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中并通过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R.font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类访问。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8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D29C-19B3-461E-B858-EA86878E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资源类型概览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842C36-BBBD-4A6E-9CA6-704F3858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2795"/>
            <a:ext cx="7550791" cy="430887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Bool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包含布尔值的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3"/>
              </a:rPr>
              <a:t>颜色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包含颜色值（十六进制颜色）的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维度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包含维度值（及度量单位）的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5"/>
              </a:rPr>
              <a:t>ID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为应用资源和组件提供唯一标识符的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6"/>
              </a:rPr>
              <a:t>整数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包含整数值的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7"/>
              </a:rPr>
              <a:t>整数数组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提供整数数组的 XML 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8"/>
              </a:rPr>
              <a:t>类型化数组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提供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9"/>
              </a:rPr>
              <a:t>TypedArray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（可用于可绘制对象数组）的 XML 资源。</a:t>
            </a:r>
          </a:p>
        </p:txBody>
      </p:sp>
    </p:spTree>
    <p:extLst>
      <p:ext uri="{BB962C8B-B14F-4D97-AF65-F5344CB8AC3E}">
        <p14:creationId xmlns:p14="http://schemas.microsoft.com/office/powerpoint/2010/main" val="26974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BC26C-3E1A-4B0B-B18B-11FA1AB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动画资源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7FDB09-9805-49D5-AC74-F78FE8289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168" y="2059293"/>
            <a:ext cx="11137664" cy="369331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一个动画资源可以定义以下两种动画类型之一：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属性动画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通过使用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3"/>
              </a:rPr>
              <a:t>Animator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在设定的时间段内修改对象的属性值来创建动画。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视图动画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使用视图动画框架可以创建两种类型的动画：</a:t>
            </a: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400" b="0" i="0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补间动画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：通过使用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5"/>
              </a:rPr>
              <a:t>Animation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对单张图片执行一系列转换来创建动画</a:t>
            </a:r>
          </a:p>
          <a:p>
            <a:pPr marL="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400" b="0" i="0" strike="noStrike" cap="none" normalizeH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	</a:t>
            </a:r>
            <a:r>
              <a:rPr kumimoji="0" lang="zh-CN" altLang="zh-CN" sz="2400" b="0" i="0" strike="noStrike" cap="none" normalizeH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</a:rPr>
              <a:t>帧动画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：通过使用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6"/>
              </a:rPr>
              <a:t>AnimationDrawable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按顺序显示一系列图片来创建动画。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4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392B8-C70D-4D64-BD59-13EE049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属性动画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C596-96AE-4FBE-9E91-317B06BA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官方参考资料 </a:t>
            </a:r>
            <a:r>
              <a:rPr lang="en-US" altLang="zh-CN" dirty="0">
                <a:hlinkClick r:id="rId2"/>
              </a:rPr>
              <a:t>https://developer.android.google.cn/guide/topics/graphics/prop-animation?hl=zh-cn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属性动画系统是一个强健的框架，用于为几乎任何内容添加动画效果。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时长：指定动画的时长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时间插值</a:t>
            </a:r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重复计数和行为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Animator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6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BAD23-8018-409C-8F72-A8786FF3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属性动画原理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63351F-6B11-4C04-8EA6-0C3E753D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77" y="1690688"/>
            <a:ext cx="7390844" cy="2160000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DFBDBC7-B281-4D35-9C3B-BC1DCFEAC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C23739-5577-44AF-95CC-3AF5C4B61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06" y="3878262"/>
            <a:ext cx="7346587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310DBB-C132-437E-900A-6ED2F0A50AFB}"/>
              </a:ext>
            </a:extLst>
          </p:cNvPr>
          <p:cNvSpPr txBox="1"/>
          <p:nvPr/>
        </p:nvSpPr>
        <p:spPr>
          <a:xfrm>
            <a:off x="989901" y="2290194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线性插值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94E697-FC04-424C-8817-25A7DB436AB8}"/>
              </a:ext>
            </a:extLst>
          </p:cNvPr>
          <p:cNvSpPr txBox="1"/>
          <p:nvPr/>
        </p:nvSpPr>
        <p:spPr>
          <a:xfrm>
            <a:off x="989901" y="4496499"/>
            <a:ext cx="14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非线性插值</a:t>
            </a:r>
          </a:p>
        </p:txBody>
      </p:sp>
    </p:spTree>
    <p:extLst>
      <p:ext uri="{BB962C8B-B14F-4D97-AF65-F5344CB8AC3E}">
        <p14:creationId xmlns:p14="http://schemas.microsoft.com/office/powerpoint/2010/main" val="110372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38209-80FA-47E7-B6F6-28B963E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视图动画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7D62-F170-481F-8AA6-A16CC556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补间动画</a:t>
            </a: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XML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中定义的动画，用于对图形执行旋转、淡出、移动和拉伸等转换。</a:t>
            </a:r>
          </a:p>
          <a:p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帧动画</a:t>
            </a:r>
          </a:p>
          <a:p>
            <a:pPr lvl="1"/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XML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中定义的按顺序显示一系列图片的动画（如电影）。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2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DA61-E333-4013-8C90-B612AF0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21970-5211-4A16-BFD8-798584B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r>
              <a:rPr lang="zh-CN" altLang="en-US" b="1" dirty="0">
                <a:latin typeface="Roboto"/>
              </a:rPr>
              <a:t>资源文件</a:t>
            </a:r>
            <a:endParaRPr lang="zh-CN" altLang="en-US" b="1" i="0" dirty="0">
              <a:effectLst/>
              <a:latin typeface="Roboto"/>
            </a:endParaRPr>
          </a:p>
          <a:p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endParaRPr lang="zh-CN" altLang="en-US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796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171B5-7123-4951-8AF6-4900A578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2005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颜色状态列表资源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EB2ED6-80BF-480F-AF62-509598188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7639" y="1710360"/>
            <a:ext cx="11454063" cy="4031873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3200" dirty="0">
                <a:solidFill>
                  <a:srgbClr val="202124"/>
                </a:solidFill>
              </a:rPr>
              <a:t>ColorStateList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是一个XML 中定义的对象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，位于</a:t>
            </a:r>
            <a:r>
              <a:rPr lang="en-US" altLang="zh-CN" sz="3200" dirty="0">
                <a:solidFill>
                  <a:srgbClr val="202124"/>
                </a:solidFill>
              </a:rPr>
              <a:t>res/color/filename.xml</a:t>
            </a:r>
          </a:p>
          <a:p>
            <a:pPr>
              <a:lnSpc>
                <a:spcPct val="100000"/>
              </a:lnSpc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202124"/>
                </a:solidFill>
                <a:ea typeface="Roboto"/>
              </a:rPr>
              <a:t>为组件不同状态提供不同颜色配置</a:t>
            </a:r>
            <a:endParaRPr lang="en-US" altLang="zh-CN" sz="3200" dirty="0">
              <a:solidFill>
                <a:srgbClr val="202124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>
              <a:lnSpc>
                <a:spcPct val="100000"/>
              </a:lnSpc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在每次状态更改期间，系统将从上到下遍历状态列表，并且将使用与当前状态匹配的第一项。系统的选择并非基于“最佳匹配”，而仅仅是基于符合状态的最低标准的第一项。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82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371E6-7ECD-4BA7-9578-9CC6D31A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3" y="0"/>
            <a:ext cx="10515600" cy="973123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颜色状态列表举例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85225-6B8F-4DE3-BA4D-C0C23A3B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0" y="1109422"/>
            <a:ext cx="4848838" cy="514903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res/color/button_text.xml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D81BE-10D7-422C-94CB-E66BA69A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96" y="1606735"/>
            <a:ext cx="8039450" cy="2523768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&lt;?xml version=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"1.0"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encoding=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"utf-8"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?&gt;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&lt;selector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xmlns:android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"http://schemas.android.com/apk/res/android"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android:state_pressed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"true"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"#ffff0000"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&lt;!-- pressed 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android:state_focused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"true"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"#ff0000ff"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&lt;!-- focused 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"#ff000000"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&lt;!-- default 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&lt;/selector&gt;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E2279AF-62B6-4BD3-AE1B-44EE659F8B28}"/>
              </a:ext>
            </a:extLst>
          </p:cNvPr>
          <p:cNvSpPr txBox="1">
            <a:spLocks/>
          </p:cNvSpPr>
          <p:nvPr/>
        </p:nvSpPr>
        <p:spPr>
          <a:xfrm>
            <a:off x="234193" y="4355961"/>
            <a:ext cx="6678335" cy="514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布局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XML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会将颜色列表应用到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View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D85E66-EB8D-4F84-B758-D2596B9E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95" y="4809860"/>
            <a:ext cx="8039449" cy="1877437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DD0E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&lt;Button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"fill_parent"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"wrap_content"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"@string/button_text"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android:textColor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"@color/button_text"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DD0E1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012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F8D9-A49D-4485-AE27-8C949DB2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9" y="137951"/>
            <a:ext cx="10515600" cy="733833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Roboto"/>
              </a:rPr>
              <a:t>可绘制对象资源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6AB81-89E7-4F70-8453-E2E39138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9" y="995115"/>
            <a:ext cx="10515600" cy="4351338"/>
          </a:xfrm>
        </p:spPr>
        <p:txBody>
          <a:bodyPr/>
          <a:lstStyle/>
          <a:p>
            <a:r>
              <a:rPr lang="zh-CN" altLang="en-US" dirty="0"/>
              <a:t>可绘制对象资源是图形的一般概念，是指可在屏幕上绘制的图形，以及可使用 </a:t>
            </a:r>
            <a:r>
              <a:rPr lang="en-US" altLang="zh-CN" dirty="0" err="1"/>
              <a:t>getDrawable</a:t>
            </a:r>
            <a:r>
              <a:rPr lang="en-US" altLang="zh-CN" dirty="0"/>
              <a:t>(int) </a:t>
            </a:r>
            <a:r>
              <a:rPr lang="zh-CN" altLang="en-US" dirty="0"/>
              <a:t>等 </a:t>
            </a:r>
            <a:r>
              <a:rPr lang="en-US" altLang="zh-CN" dirty="0"/>
              <a:t>API </a:t>
            </a:r>
            <a:r>
              <a:rPr lang="zh-CN" altLang="en-US" dirty="0"/>
              <a:t>检索，或应用到拥有 </a:t>
            </a:r>
            <a:r>
              <a:rPr lang="en-US" altLang="zh-CN" dirty="0" err="1"/>
              <a:t>android:drawable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android:icon</a:t>
            </a:r>
            <a:r>
              <a:rPr lang="en-US" altLang="zh-CN" dirty="0"/>
              <a:t> </a:t>
            </a:r>
            <a:r>
              <a:rPr lang="zh-CN" altLang="en-US" dirty="0"/>
              <a:t>等属性的其他 </a:t>
            </a:r>
            <a:r>
              <a:rPr lang="en-US" altLang="zh-CN" dirty="0"/>
              <a:t>XML </a:t>
            </a:r>
            <a:r>
              <a:rPr lang="zh-CN" altLang="en-US" dirty="0"/>
              <a:t>资源的图形。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官方参考 </a:t>
            </a:r>
            <a:r>
              <a:rPr lang="en-US" altLang="zh-CN" dirty="0"/>
              <a:t>https://developer.android.google.cn/guide/topics/resources/drawable-resource?hl=zh-cn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0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223B-BFE9-4F97-B436-0B4A4C6C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BDAE15-0F76-4213-9631-55748EC4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69" y="274290"/>
            <a:ext cx="10721131" cy="6309420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2"/>
              </a:rPr>
              <a:t>位图文件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位图图形文件（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.png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.jpg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或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.gif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）。创建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3"/>
              </a:rPr>
              <a:t>BitmapDrawable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4"/>
              </a:rPr>
              <a:t>九宫格文件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具有可伸缩区域的 PNG 文件，支持根据内容调整图像大小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.9.png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)。创建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5"/>
              </a:rPr>
              <a:t>NinePatchDrawable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6"/>
              </a:rPr>
              <a:t>图层列表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管理其他可绘制对象阵列的可绘制对象。这些可绘制对象按阵列顺序绘制，因此索引最大的元素绘制于顶部。创建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7"/>
              </a:rPr>
              <a:t>LayerDrawable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8"/>
              </a:rPr>
              <a:t>状态列表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文件用于为不同状态引用不同位图图形（例如，按下按钮时使用不同图像）。创建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9"/>
              </a:rPr>
              <a:t>StateListDrawable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0"/>
              </a:rPr>
              <a:t>级别列表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文件用于定义管理大量备选可绘制对象的可绘制对象，每个可绘制对象都配有最大备选数量。创建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1"/>
              </a:rPr>
              <a:t>LevelListDrawable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2"/>
              </a:rPr>
              <a:t>转换可绘制对象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文件用于定义可在两种可绘制对象资源之间交错淡出的可绘制对象。创建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3"/>
              </a:rPr>
              <a:t>TransitionDrawable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4"/>
              </a:rPr>
              <a:t>插入可绘制对象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文件用于定义以指定距离插入其他可绘制对象的可绘制对象。当视图需要小于视图实际边界的背景可绘制对象时，此类可绘制对象非常有用。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5"/>
              </a:rPr>
              <a:t>裁剪可绘制对象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文件用于定义对其他可绘制对象进行裁剪（根据其当前级别值）的可绘制对象。创建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6"/>
              </a:rPr>
              <a:t>ClipDrawable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7"/>
              </a:rPr>
              <a:t>缩放可绘制对象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文件用于定义更改其他可绘制对象大小（根据其当前级别值）的可绘制对象。创建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18"/>
              </a:rPr>
              <a:t>ScaleDrawable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Roboto"/>
                <a:hlinkClick r:id="rId19"/>
              </a:rPr>
              <a:t>形状可绘制对象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此 XML 文件用于定义几何形状（包括颜色和渐变）。创建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 Unicode MS"/>
                <a:ea typeface="Roboto Mono"/>
                <a:hlinkClick r:id="rId20"/>
              </a:rPr>
              <a:t>GradientDrawable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843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10BE-7B9B-43B1-96A8-481A5F0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位图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4DE30-C10E-4095-B624-24CE7FA3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位图图像。</a:t>
            </a:r>
            <a:r>
              <a:rPr lang="en-US" altLang="zh-CN" dirty="0"/>
              <a:t>Android </a:t>
            </a:r>
            <a:r>
              <a:rPr lang="zh-CN" altLang="en-US" dirty="0"/>
              <a:t>支持以下三种格式的位图文件：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（首选）、</a:t>
            </a:r>
            <a:r>
              <a:rPr lang="en-US" altLang="zh-CN" dirty="0"/>
              <a:t>.jpg</a:t>
            </a:r>
            <a:r>
              <a:rPr lang="zh-CN" altLang="en-US" dirty="0"/>
              <a:t>（可接受）、</a:t>
            </a:r>
            <a:r>
              <a:rPr lang="en-US" altLang="zh-CN" dirty="0"/>
              <a:t>.gif</a:t>
            </a:r>
            <a:r>
              <a:rPr lang="zh-CN" altLang="en-US" dirty="0"/>
              <a:t>（不建议）。</a:t>
            </a:r>
            <a:endParaRPr lang="en-US" altLang="zh-CN" dirty="0"/>
          </a:p>
          <a:p>
            <a:r>
              <a:rPr lang="zh-CN" altLang="en-US" dirty="0"/>
              <a:t>将任一位图文件保存到 </a:t>
            </a:r>
            <a:r>
              <a:rPr lang="en-US" altLang="zh-CN" dirty="0"/>
              <a:t>res/drawable/ </a:t>
            </a:r>
            <a:r>
              <a:rPr lang="zh-CN" altLang="en-US" dirty="0"/>
              <a:t>目录中时，</a:t>
            </a:r>
            <a:r>
              <a:rPr lang="en-US" altLang="zh-CN" dirty="0"/>
              <a:t>Android </a:t>
            </a:r>
            <a:r>
              <a:rPr lang="zh-CN" altLang="en-US" dirty="0"/>
              <a:t>会为其创建 </a:t>
            </a:r>
            <a:r>
              <a:rPr lang="en-US" altLang="zh-CN" dirty="0"/>
              <a:t>Drawable </a:t>
            </a:r>
            <a:r>
              <a:rPr lang="zh-CN" altLang="en-US" dirty="0"/>
              <a:t>资源。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5EFD6E-B874-465D-9CDD-ED4C0ED4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14570"/>
            <a:ext cx="9994232" cy="1723549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&lt;ImageView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"wrap_content"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"wrap_content"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android:src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/>
              </a:rPr>
              <a:t>"@drawable/myimage"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94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695DF-5E66-49A7-A328-30EFE6C5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九宫格文件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59350-40E9-46CE-AFE3-304E339A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NinePatch</a:t>
            </a:r>
            <a:r>
              <a:rPr lang="en-US" altLang="zh-CN" dirty="0"/>
              <a:t> </a:t>
            </a:r>
            <a:r>
              <a:rPr lang="zh-CN" altLang="en-US" dirty="0"/>
              <a:t>是一种 </a:t>
            </a:r>
            <a:r>
              <a:rPr lang="en-US" altLang="zh-CN" dirty="0"/>
              <a:t>PNG </a:t>
            </a:r>
            <a:r>
              <a:rPr lang="zh-CN" altLang="en-US" dirty="0"/>
              <a:t>图像，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支持在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环境下的自适应调节图片大小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必须使用 </a:t>
            </a:r>
            <a:r>
              <a:rPr lang="en-US" altLang="zh-CN" dirty="0"/>
              <a:t>9.png </a:t>
            </a:r>
            <a:r>
              <a:rPr lang="zh-CN" altLang="en-US" dirty="0"/>
              <a:t>扩展名将其保存在项目的 </a:t>
            </a:r>
            <a:r>
              <a:rPr lang="en-US" altLang="zh-CN" dirty="0"/>
              <a:t>res/drawable/ </a:t>
            </a:r>
            <a:r>
              <a:rPr lang="zh-CN" altLang="en-US" dirty="0"/>
              <a:t>目录下</a:t>
            </a:r>
            <a:endParaRPr lang="en-US" altLang="zh-CN" dirty="0"/>
          </a:p>
          <a:p>
            <a:r>
              <a:rPr lang="en-US" altLang="zh-CN" dirty="0" err="1"/>
              <a:t>NinePatch</a:t>
            </a:r>
            <a:r>
              <a:rPr lang="en-US" altLang="zh-CN" dirty="0"/>
              <a:t> </a:t>
            </a:r>
            <a:r>
              <a:rPr lang="zh-CN" altLang="en-US" dirty="0"/>
              <a:t>图片的其中一项用途是用作标准 </a:t>
            </a:r>
            <a:r>
              <a:rPr lang="en-US" altLang="zh-CN" dirty="0"/>
              <a:t>Android </a:t>
            </a:r>
            <a:r>
              <a:rPr lang="zh-CN" altLang="en-US" dirty="0"/>
              <a:t>按钮（按钮必须拉伸以适应各种长度的字符串）的背景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65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85CD3-D992-42A6-B246-1959A4C6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九宫格示意图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7AAEB-2551-4DB8-A44F-D3FAD06C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1" y="1690688"/>
            <a:ext cx="5632785" cy="437282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DE86EF2-0F8E-452E-A76D-5FEA6349E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755" y="1461052"/>
            <a:ext cx="57210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红色框区域： 表示纵向拉伸区域，当控件背景图片需要进行纵向拉伸时，它只会拉伸红色区域，其它区域不会拉伸。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绿色框区域：表示横向拉伸区域，当控件背景图片需要进行横向拉伸时，它只会拉伸绿色区域，其它区域不会拉伸。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30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623DE-4EAB-4D76-8E8D-CFF85436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202124"/>
                </a:solidFill>
                <a:effectLst/>
                <a:latin typeface="Roboto"/>
              </a:rPr>
              <a:t>九宫格文件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E969A-8B54-4156-B4F3-35756B04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15" y="1690688"/>
            <a:ext cx="4632157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使用边框可定义图片的可拉伸区域和静态区域。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altLang="zh-CN" b="0" i="0" dirty="0" err="1">
                <a:solidFill>
                  <a:srgbClr val="202124"/>
                </a:solidFill>
                <a:effectLst/>
                <a:latin typeface="Roboto"/>
              </a:rPr>
              <a:t>NinePatch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图形通过左侧和顶部的线定义可拉伸区域，通过底部和右侧的线定义可绘制区域</a:t>
            </a:r>
            <a:endParaRPr lang="en-US" altLang="zh-CN" dirty="0">
              <a:solidFill>
                <a:srgbClr val="202124"/>
              </a:solidFill>
              <a:latin typeface="Roboto"/>
            </a:endParaRPr>
          </a:p>
          <a:p>
            <a:r>
              <a:rPr lang="zh-CN" altLang="en-US" dirty="0"/>
              <a:t>官方工具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Draw 9-patch </a:t>
            </a:r>
            <a:r>
              <a:rPr lang="en-US" altLang="zh-CN" dirty="0"/>
              <a:t>https://developer.android.google.cn/studio/write/draw9patch?hl=zh-cn</a:t>
            </a:r>
            <a:endParaRPr lang="zh-CN" altLang="en-US" dirty="0"/>
          </a:p>
        </p:txBody>
      </p:sp>
      <p:pic>
        <p:nvPicPr>
          <p:cNvPr id="27652" name="Picture 4" descr="可拉伸区域和内边框的图片">
            <a:extLst>
              <a:ext uri="{FF2B5EF4-FFF2-40B4-BE49-F238E27FC236}">
                <a16:creationId xmlns:a16="http://schemas.microsoft.com/office/drawing/2014/main" id="{1670F4DB-2B77-4301-89BD-03AA2151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70117"/>
            <a:ext cx="6700485" cy="54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56EF-4AEB-4A37-A80F-22D2717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2FEE3-27D9-444B-B986-95A160ED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32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提示用户做出决定或输入额外信息的小窗口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通常用于需要用户采取行动才能继续执行的场景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E9269-4C1F-4CB9-82FE-830ED909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16" y="3299932"/>
            <a:ext cx="5912492" cy="32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94390-7561-4176-B244-438A936B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8" y="121845"/>
            <a:ext cx="10515600" cy="842890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基本类型</a:t>
            </a:r>
            <a:endParaRPr lang="zh-CN" altLang="en-US" dirty="0"/>
          </a:p>
        </p:txBody>
      </p:sp>
      <p:pic>
        <p:nvPicPr>
          <p:cNvPr id="1026" name="Picture 2" descr="Alert dialog asking discard draft? Followed by buttons for cancel and discard">
            <a:extLst>
              <a:ext uri="{FF2B5EF4-FFF2-40B4-BE49-F238E27FC236}">
                <a16:creationId xmlns:a16="http://schemas.microsoft.com/office/drawing/2014/main" id="{33DA0016-EE0E-4815-9E76-F757C3A8D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8" y="1617879"/>
            <a:ext cx="283499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le dialog titled Set backup account. Beneath the title is a list of users">
            <a:extLst>
              <a:ext uri="{FF2B5EF4-FFF2-40B4-BE49-F238E27FC236}">
                <a16:creationId xmlns:a16="http://schemas.microsoft.com/office/drawing/2014/main" id="{747A71F5-BD5E-4270-8CC2-DF34F59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50" y="1617880"/>
            <a:ext cx="2835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rmation dialog titled Phone ringtone. Beneath the title is a list of choices as radio buttons and text buttons for cancel or ok">
            <a:extLst>
              <a:ext uri="{FF2B5EF4-FFF2-40B4-BE49-F238E27FC236}">
                <a16:creationId xmlns:a16="http://schemas.microsoft.com/office/drawing/2014/main" id="{0B5A7EAA-633D-40D7-99BD-A1A7BFE2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34" y="1617880"/>
            <a:ext cx="2835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full screen dialog containing a form for creating a new event">
            <a:extLst>
              <a:ext uri="{FF2B5EF4-FFF2-40B4-BE49-F238E27FC236}">
                <a16:creationId xmlns:a16="http://schemas.microsoft.com/office/drawing/2014/main" id="{C9D0E90D-5CE0-4568-98E7-49D1E8EB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019" y="1617880"/>
            <a:ext cx="2835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FAFF94-38B7-479D-95E5-BC7867E999A5}"/>
              </a:ext>
            </a:extLst>
          </p:cNvPr>
          <p:cNvSpPr txBox="1"/>
          <p:nvPr/>
        </p:nvSpPr>
        <p:spPr>
          <a:xfrm>
            <a:off x="1267032" y="110664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DB9E8F-75F0-4113-842C-A1A6B053ED8C}"/>
              </a:ext>
            </a:extLst>
          </p:cNvPr>
          <p:cNvSpPr txBox="1"/>
          <p:nvPr/>
        </p:nvSpPr>
        <p:spPr>
          <a:xfrm>
            <a:off x="4004682" y="110664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6DEA19-9A20-463C-AEDD-469457CA2A1C}"/>
              </a:ext>
            </a:extLst>
          </p:cNvPr>
          <p:cNvSpPr txBox="1"/>
          <p:nvPr/>
        </p:nvSpPr>
        <p:spPr>
          <a:xfrm>
            <a:off x="6956166" y="1106641"/>
            <a:ext cx="16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Confirmation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02E9B1-1E1E-4414-AC6F-CA42BC834784}"/>
              </a:ext>
            </a:extLst>
          </p:cNvPr>
          <p:cNvSpPr txBox="1"/>
          <p:nvPr/>
        </p:nvSpPr>
        <p:spPr>
          <a:xfrm>
            <a:off x="10151300" y="1106641"/>
            <a:ext cx="13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Full-screen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9AEE-A57F-4463-BCB0-0DE9DB4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4" y="23050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Dialog(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对话框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49A96-E082-49C9-B42F-18EA54A7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4" y="1405731"/>
            <a:ext cx="5512266" cy="4351338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类是对话框的基类，避免使用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可用的子类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AlertDialog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DataPickerDialog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 /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TimePickerDialog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不推荐的类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——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ProgressDialog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显示进度时阻止用户交互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应该选择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ProgressBar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FB490838-2307-4B1E-8EC4-F46799264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45920"/>
            <a:ext cx="193548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BAAF2-5657-4FB5-A160-643805B3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21" y="341400"/>
            <a:ext cx="5890909" cy="3240000"/>
          </a:xfrm>
          <a:prstGeom prst="rect">
            <a:avLst/>
          </a:prstGeom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F8118BE-AE48-48F4-B936-61012EB5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321" y="3824424"/>
            <a:ext cx="5890909" cy="273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EC5E-18AB-4417-B0A5-049F5842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容器：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DialogFragment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41259-7353-47DA-9B48-707CA062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官方推荐方法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DialogFragment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可正确管理生命周期事件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便于重复使用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0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3898-9707-47B3-A7A8-80D44B1F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Dialog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例子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66595-47FB-40C8-A9C9-7759BB74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216025"/>
            <a:ext cx="10515600" cy="612775"/>
          </a:xfrm>
        </p:spPr>
        <p:txBody>
          <a:bodyPr/>
          <a:lstStyle/>
          <a:p>
            <a:r>
              <a:rPr lang="zh-CN" altLang="en-US" dirty="0"/>
              <a:t>在空项目中添加一个</a:t>
            </a:r>
            <a:r>
              <a:rPr lang="en-US" altLang="zh-CN" dirty="0"/>
              <a:t>Java Class</a:t>
            </a:r>
            <a:r>
              <a:rPr lang="zh-CN" altLang="en-US" dirty="0"/>
              <a:t>文件，写入如下代码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1009EF-A36F-4A0D-B8DC-9FF029EB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9" y="1764926"/>
            <a:ext cx="9686070" cy="4924425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FireMissilesDialogFragment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DialogFragment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onCreateDialog(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Bundle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savedInstanceState)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 the Builder class for convenient dialog construction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AlertDialog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(getActivity());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builder.setMessage(R.string.dialog_fire_missiles)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.setPositiveButton(R.string.fire,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OnClickListener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id)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FIRE ZE MISSILES!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.setNegativeButton(R.string.cancel,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OnClickListener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onClick(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DialogInterface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dialog,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id)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   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User cancelled the dialog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    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       });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06292"/>
                </a:solidFill>
                <a:effectLst/>
                <a:latin typeface="Arial Unicode MS"/>
                <a:ea typeface="Roboto Mono"/>
              </a:rPr>
              <a:t>// Create the AlertDialog object and return it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builder.create();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A8F07-0CA5-407D-BFF2-F523E53B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4" y="319598"/>
            <a:ext cx="10755385" cy="61158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中修改代码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9C736-D0B2-45DB-A35B-2A497AEA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9CCCBF-F666-43B7-814A-07423BC1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1" y="1090757"/>
            <a:ext cx="1164741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MyDialogFragment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setContentView(R.layout.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dialogFragment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MyDialogFragment();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  	 		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dialogFragment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.show(getSupportFragmentManager(),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4062</Words>
  <Application>Microsoft Office PowerPoint</Application>
  <PresentationFormat>宽屏</PresentationFormat>
  <Paragraphs>202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 Unicode MS</vt:lpstr>
      <vt:lpstr>Helvetica Neue</vt:lpstr>
      <vt:lpstr>Roboto</vt:lpstr>
      <vt:lpstr>Roboto Mono</vt:lpstr>
      <vt:lpstr>Arial</vt:lpstr>
      <vt:lpstr>Arial</vt:lpstr>
      <vt:lpstr>Calibri</vt:lpstr>
      <vt:lpstr>Consolas</vt:lpstr>
      <vt:lpstr>Office 主题</vt:lpstr>
      <vt:lpstr>PowerPoint 演示文稿</vt:lpstr>
      <vt:lpstr>安卓基本组件2</vt:lpstr>
      <vt:lpstr>目录</vt:lpstr>
      <vt:lpstr>Dialog(对话框)</vt:lpstr>
      <vt:lpstr>Dialog(对话框) 基本类型</vt:lpstr>
      <vt:lpstr>Dialog(对话框)类</vt:lpstr>
      <vt:lpstr>Dialog容器：DialogFragment</vt:lpstr>
      <vt:lpstr>Dialog例子</vt:lpstr>
      <vt:lpstr>PowerPoint 演示文稿</vt:lpstr>
      <vt:lpstr>Dialog使用步骤</vt:lpstr>
      <vt:lpstr>AlertDialog配置</vt:lpstr>
      <vt:lpstr>AlertDialog构建步骤</vt:lpstr>
      <vt:lpstr>添加按钮</vt:lpstr>
      <vt:lpstr>添加列表</vt:lpstr>
      <vt:lpstr>传统的单选列表</vt:lpstr>
      <vt:lpstr>资源中的数组——array</vt:lpstr>
      <vt:lpstr>永久性多选或单选列表</vt:lpstr>
      <vt:lpstr>将事件传递回对话框的宿主</vt:lpstr>
      <vt:lpstr>在对话框中定义Interface</vt:lpstr>
      <vt:lpstr>在宿主中实现interface</vt:lpstr>
      <vt:lpstr>在对话框中Attach Interface</vt:lpstr>
      <vt:lpstr>作业3</vt:lpstr>
      <vt:lpstr>资源文件</vt:lpstr>
      <vt:lpstr>资源类型概览</vt:lpstr>
      <vt:lpstr>资源类型概览</vt:lpstr>
      <vt:lpstr>动画资源</vt:lpstr>
      <vt:lpstr>属性动画</vt:lpstr>
      <vt:lpstr>属性动画原理</vt:lpstr>
      <vt:lpstr>视图动画</vt:lpstr>
      <vt:lpstr>颜色状态列表资源</vt:lpstr>
      <vt:lpstr>颜色状态列表举例</vt:lpstr>
      <vt:lpstr>可绘制对象资源</vt:lpstr>
      <vt:lpstr>PowerPoint 演示文稿</vt:lpstr>
      <vt:lpstr>位图</vt:lpstr>
      <vt:lpstr>九宫格文件</vt:lpstr>
      <vt:lpstr>九宫格示意图</vt:lpstr>
      <vt:lpstr>九宫格文件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安卓基本常用组件</dc:title>
  <dc:creator>tlw2011</dc:creator>
  <cp:lastModifiedBy>laignwen tang</cp:lastModifiedBy>
  <cp:revision>193</cp:revision>
  <dcterms:modified xsi:type="dcterms:W3CDTF">2020-12-04T12:21:18Z</dcterms:modified>
</cp:coreProperties>
</file>