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9" r:id="rId23"/>
    <p:sldId id="276" r:id="rId24"/>
    <p:sldId id="277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gnwen tang" initials="lt" lastIdx="1" clrIdx="0">
    <p:extLst>
      <p:ext uri="{19B8F6BF-5375-455C-9EA6-DF929625EA0E}">
        <p15:presenceInfo xmlns:p15="http://schemas.microsoft.com/office/powerpoint/2012/main" userId="d0d905f807263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0C5A2-2772-4B65-A3DD-C2C6B6983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 Activity and Intent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A3DB7-630D-4259-B03F-CACCFD76B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68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743A-52B2-410D-A177-111C92EE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onStart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6DCCE-FBB3-4C53-817C-868E0FF4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activity enters the Started state, and the activity becomes visible to the user.</a:t>
            </a:r>
          </a:p>
          <a:p>
            <a:r>
              <a:rPr lang="en-US" altLang="zh-CN" sz="3200" dirty="0"/>
              <a:t> This callback contains what amounts to the activity’s final preparations for coming to the foreground and becoming interactive.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0546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010E-9831-41EF-9D8F-9D35AEB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onResume</a:t>
            </a:r>
            <a:r>
              <a:rPr lang="en-US" altLang="zh-CN" dirty="0"/>
              <a:t>()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68D5C-D01B-4FFC-9513-BE187C50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system invokes this callback just before the activity starts interacting with the user. </a:t>
            </a:r>
          </a:p>
          <a:p>
            <a:r>
              <a:rPr lang="en-US" altLang="zh-CN" sz="3200" dirty="0"/>
              <a:t>At this point, the activity is at the top of the activity stack, and captures all user input. </a:t>
            </a:r>
          </a:p>
          <a:p>
            <a:r>
              <a:rPr lang="en-US" altLang="zh-CN" sz="3200" dirty="0"/>
              <a:t>Most of an app’s core functionality is implemented in the </a:t>
            </a:r>
            <a:r>
              <a:rPr lang="en-US" altLang="zh-CN" sz="3200" dirty="0" err="1"/>
              <a:t>onResume</a:t>
            </a:r>
            <a:r>
              <a:rPr lang="en-US" altLang="zh-CN" sz="3200" dirty="0"/>
              <a:t>() method.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73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4FB3D-0879-4E3C-8A29-F0F95BB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 err="1"/>
              <a:t>onPause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9F8B7-6CB2-41AD-810A-CA0E2404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074"/>
            <a:ext cx="10515600" cy="566867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 system calls </a:t>
            </a:r>
            <a:r>
              <a:rPr lang="en-US" altLang="zh-CN" sz="3600" dirty="0" err="1"/>
              <a:t>onPause</a:t>
            </a:r>
            <a:r>
              <a:rPr lang="en-US" altLang="zh-CN" sz="3600" dirty="0"/>
              <a:t>() when the activity </a:t>
            </a:r>
            <a:r>
              <a:rPr lang="en-US" altLang="zh-CN" sz="3600" b="1" dirty="0">
                <a:solidFill>
                  <a:srgbClr val="FF0000"/>
                </a:solidFill>
              </a:rPr>
              <a:t>loses focus </a:t>
            </a:r>
            <a:r>
              <a:rPr lang="en-US" altLang="zh-CN" sz="3600" dirty="0"/>
              <a:t>and enters a Paused state. </a:t>
            </a:r>
          </a:p>
          <a:p>
            <a:r>
              <a:rPr lang="en-US" altLang="zh-CN" sz="3600" dirty="0"/>
              <a:t>This state occurs when, for example, the user taps the Back or </a:t>
            </a:r>
            <a:r>
              <a:rPr lang="en-US" altLang="zh-CN" sz="3600" dirty="0" err="1"/>
              <a:t>Recents</a:t>
            </a:r>
            <a:r>
              <a:rPr lang="en-US" altLang="zh-CN" sz="3600" dirty="0"/>
              <a:t> button. </a:t>
            </a:r>
          </a:p>
          <a:p>
            <a:r>
              <a:rPr lang="en-US" altLang="zh-CN" sz="3600" dirty="0"/>
              <a:t>When the system calls </a:t>
            </a:r>
            <a:r>
              <a:rPr lang="en-US" altLang="zh-CN" sz="3600" dirty="0" err="1"/>
              <a:t>onPause</a:t>
            </a:r>
            <a:r>
              <a:rPr lang="en-US" altLang="zh-CN" sz="3600" dirty="0"/>
              <a:t>() for your activity</a:t>
            </a:r>
            <a:r>
              <a:rPr lang="en-US" altLang="zh-CN" sz="4000" b="1" dirty="0">
                <a:solidFill>
                  <a:srgbClr val="FF0000"/>
                </a:solidFill>
              </a:rPr>
              <a:t>, it technically means your activity is still partially visible</a:t>
            </a:r>
            <a:r>
              <a:rPr lang="en-US" altLang="zh-CN" sz="3600" dirty="0"/>
              <a:t>, but most often is an indication that the user is leaving the activity, and the activity will soon enter the Stopped or Resumed state.</a:t>
            </a:r>
          </a:p>
        </p:txBody>
      </p:sp>
    </p:spTree>
    <p:extLst>
      <p:ext uri="{BB962C8B-B14F-4D97-AF65-F5344CB8AC3E}">
        <p14:creationId xmlns:p14="http://schemas.microsoft.com/office/powerpoint/2010/main" val="286481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6B0DD-B11E-4FC2-B448-25E13455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onPause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844B2-1D0C-45C0-AEB0-8AD82B1A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An activity in the Paused state may continue to update the UI if the user is expecting the UI to update.</a:t>
            </a:r>
            <a:endParaRPr lang="zh-CN" altLang="en-US" sz="3200" dirty="0"/>
          </a:p>
          <a:p>
            <a:r>
              <a:rPr lang="en-US" altLang="zh-CN" sz="3200" dirty="0"/>
              <a:t>You </a:t>
            </a:r>
            <a:r>
              <a:rPr lang="en-US" altLang="zh-CN" sz="3200" dirty="0">
                <a:solidFill>
                  <a:srgbClr val="FF0000"/>
                </a:solidFill>
              </a:rPr>
              <a:t>should not use </a:t>
            </a:r>
            <a:r>
              <a:rPr lang="en-US" altLang="zh-CN" sz="3200" dirty="0" err="1">
                <a:solidFill>
                  <a:srgbClr val="FF0000"/>
                </a:solidFill>
              </a:rPr>
              <a:t>onPause</a:t>
            </a:r>
            <a:r>
              <a:rPr lang="en-US" altLang="zh-CN" sz="3200" dirty="0">
                <a:solidFill>
                  <a:srgbClr val="FF0000"/>
                </a:solidFill>
              </a:rPr>
              <a:t>() to save application </a:t>
            </a:r>
            <a:r>
              <a:rPr lang="en-US" altLang="zh-CN" sz="3200" dirty="0"/>
              <a:t>or user data, make network calls, or execute database transactions. For information about saving data.</a:t>
            </a:r>
          </a:p>
          <a:p>
            <a:r>
              <a:rPr lang="en-US" altLang="zh-CN" sz="3200" dirty="0"/>
              <a:t>Why??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687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58CC-4420-4643-B48B-605510E2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r>
              <a:rPr lang="en-US" altLang="zh-CN" dirty="0" err="1"/>
              <a:t>onStop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79344-0F54-4BC0-8417-3698614A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87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600" dirty="0"/>
              <a:t>The system calls </a:t>
            </a:r>
            <a:r>
              <a:rPr lang="en-US" altLang="zh-CN" sz="3600" dirty="0" err="1"/>
              <a:t>onStop</a:t>
            </a:r>
            <a:r>
              <a:rPr lang="en-US" altLang="zh-CN" sz="3600" dirty="0"/>
              <a:t>() when the activity is </a:t>
            </a:r>
            <a:r>
              <a:rPr lang="en-US" altLang="zh-CN" sz="3600" b="1" dirty="0">
                <a:solidFill>
                  <a:srgbClr val="FF0000"/>
                </a:solidFill>
              </a:rPr>
              <a:t>no longer visible </a:t>
            </a:r>
            <a:r>
              <a:rPr lang="en-US" altLang="zh-CN" sz="3600" dirty="0"/>
              <a:t>to the user. </a:t>
            </a:r>
          </a:p>
          <a:p>
            <a:r>
              <a:rPr lang="en-US" altLang="zh-CN" sz="3600" dirty="0"/>
              <a:t>This may happen because</a:t>
            </a:r>
          </a:p>
          <a:p>
            <a:pPr lvl="1"/>
            <a:r>
              <a:rPr lang="en-US" altLang="zh-CN" sz="3200" dirty="0"/>
              <a:t> the activity is being destroyed, a new activity is starting,</a:t>
            </a:r>
          </a:p>
          <a:p>
            <a:pPr lvl="1"/>
            <a:r>
              <a:rPr lang="en-US" altLang="zh-CN" sz="3200" dirty="0"/>
              <a:t> or an existing activity is entering a Resumed state and is covering the stopped activity. </a:t>
            </a:r>
          </a:p>
          <a:p>
            <a:r>
              <a:rPr lang="en-US" altLang="zh-CN" sz="3600" dirty="0"/>
              <a:t>You should use </a:t>
            </a:r>
            <a:r>
              <a:rPr lang="en-US" altLang="zh-CN" sz="3600" dirty="0" err="1"/>
              <a:t>onStop</a:t>
            </a:r>
            <a:r>
              <a:rPr lang="en-US" altLang="zh-CN" sz="3600" dirty="0"/>
              <a:t>() to </a:t>
            </a:r>
            <a:r>
              <a:rPr lang="en-US" altLang="zh-CN" sz="3600" dirty="0">
                <a:solidFill>
                  <a:srgbClr val="FF0000"/>
                </a:solidFill>
              </a:rPr>
              <a:t>perform relatively CPU-intensive shutdown operations</a:t>
            </a:r>
            <a:r>
              <a:rPr lang="en-US" altLang="zh-CN" sz="3600" dirty="0"/>
              <a:t>. For example, to save information to a database.</a:t>
            </a:r>
          </a:p>
        </p:txBody>
      </p:sp>
    </p:spTree>
    <p:extLst>
      <p:ext uri="{BB962C8B-B14F-4D97-AF65-F5344CB8AC3E}">
        <p14:creationId xmlns:p14="http://schemas.microsoft.com/office/powerpoint/2010/main" val="138785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AA8B6-D6C4-44F1-B912-F8C7920A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onRestart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68405-1BB1-4ADD-8B8F-2F7B4D54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system invokes this callback when an activity in the Stopped state is about to restart. </a:t>
            </a:r>
          </a:p>
          <a:p>
            <a:r>
              <a:rPr lang="en-US" altLang="zh-CN" sz="3200" dirty="0" err="1"/>
              <a:t>onRestart</a:t>
            </a:r>
            <a:r>
              <a:rPr lang="en-US" altLang="zh-CN" sz="3200" dirty="0"/>
              <a:t>() restores the state of the activity from the time that it was stopped.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97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BE1A-0F5B-445E-929F-E7DC6AD5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onDestroy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41058-6AD3-4C59-B239-6723F014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system invokes this callback before an activity is destroyed.</a:t>
            </a:r>
          </a:p>
          <a:p>
            <a:r>
              <a:rPr lang="en-US" altLang="zh-CN" sz="3200" dirty="0"/>
              <a:t>This callback is the final one that the activity receives.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err="1"/>
              <a:t>onDestroy</a:t>
            </a:r>
            <a:r>
              <a:rPr lang="en-US" altLang="zh-CN" sz="3200" dirty="0"/>
              <a:t>() is usually implemented </a:t>
            </a:r>
            <a:r>
              <a:rPr lang="en-US" altLang="zh-CN" sz="3600" b="1" dirty="0">
                <a:solidFill>
                  <a:srgbClr val="FF0000"/>
                </a:solidFill>
              </a:rPr>
              <a:t>to ensure that all of an activity’s resources are released</a:t>
            </a:r>
            <a:r>
              <a:rPr lang="en-US" altLang="zh-CN" sz="3200" dirty="0"/>
              <a:t> when the activity, or the process containing it, is destroyed.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434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CBA52-EDD6-46BA-8489-723BA032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0277"/>
          </a:xfrm>
        </p:spPr>
        <p:txBody>
          <a:bodyPr/>
          <a:lstStyle/>
          <a:p>
            <a:r>
              <a:rPr lang="en-US" altLang="zh-CN" dirty="0"/>
              <a:t>Activity state and ejection from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AF421-85B5-4109-B686-C4E8D1B4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12"/>
            <a:ext cx="10515600" cy="1529971"/>
          </a:xfrm>
        </p:spPr>
        <p:txBody>
          <a:bodyPr/>
          <a:lstStyle/>
          <a:p>
            <a:r>
              <a:rPr lang="en-US" altLang="zh-CN" dirty="0"/>
              <a:t>The system kills processes when it needs to free up RAM</a:t>
            </a:r>
          </a:p>
          <a:p>
            <a:r>
              <a:rPr lang="en-US" altLang="zh-CN" dirty="0"/>
              <a:t> the likelihood of the system killing a given process depends on the state of the process at the time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5C6627-EBF1-444E-9B0B-B2EE2C46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3" y="2298583"/>
            <a:ext cx="11485714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3C793-864E-4F3F-9B8E-FE91122F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617"/>
            <a:ext cx="10515600" cy="776172"/>
          </a:xfrm>
        </p:spPr>
        <p:txBody>
          <a:bodyPr/>
          <a:lstStyle/>
          <a:p>
            <a:r>
              <a:rPr lang="en-US" altLang="zh-CN" dirty="0"/>
              <a:t>Task and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3C8B9-6A91-4127-A462-07C1EB6DA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00" y="1594790"/>
            <a:ext cx="10515600" cy="234803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 task is a collection of activities that users interact with when performing a certain job</a:t>
            </a:r>
          </a:p>
          <a:p>
            <a:r>
              <a:rPr lang="en-US" altLang="zh-CN" sz="3200" b="0" i="0" dirty="0">
                <a:solidFill>
                  <a:srgbClr val="202124"/>
                </a:solidFill>
                <a:effectLst/>
                <a:latin typeface="Roboto"/>
              </a:rPr>
              <a:t>The activities are arranged in a stack—the </a:t>
            </a:r>
            <a:r>
              <a:rPr lang="en-US" altLang="zh-CN" sz="3200" b="0" i="1" dirty="0">
                <a:solidFill>
                  <a:srgbClr val="202124"/>
                </a:solidFill>
                <a:effectLst/>
                <a:latin typeface="Roboto"/>
              </a:rPr>
              <a:t>back stack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366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110D5-6806-4D6B-8534-99B39B6D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633E1C-7E92-4C0E-BE53-FB6DCF5A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04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3D7CB2-EAC0-4F2D-8F0B-EA9D6B746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9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3A4429F-5FAC-4121-B4B7-7A1B48DC5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599" y="579145"/>
            <a:ext cx="2791384" cy="6048000"/>
          </a:xfrm>
          <a:ln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BDDB9A-3A84-4425-BDDB-090EBF9D6B18}"/>
              </a:ext>
            </a:extLst>
          </p:cNvPr>
          <p:cNvSpPr txBox="1"/>
          <p:nvPr/>
        </p:nvSpPr>
        <p:spPr>
          <a:xfrm>
            <a:off x="9006192" y="2211859"/>
            <a:ext cx="2927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Click Back Button, what should happen?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043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DDA61-E333-4013-8C90-B612AF0E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Activity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21970-5211-4A16-BFD8-798584B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Concept</a:t>
            </a:r>
          </a:p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Lifecycle and callbacks</a:t>
            </a:r>
          </a:p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Manifest</a:t>
            </a:r>
          </a:p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Task and stack</a:t>
            </a: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879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B6416-BD46-44A9-87E1-B4B34956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71999"/>
            <a:ext cx="10832719" cy="2204964"/>
          </a:xfrm>
        </p:spPr>
        <p:txBody>
          <a:bodyPr/>
          <a:lstStyle/>
          <a:p>
            <a:r>
              <a:rPr lang="en-US" altLang="zh-CN" dirty="0"/>
              <a:t>After activity 1 starts activity 2, what states may activity 1 go through? </a:t>
            </a:r>
          </a:p>
          <a:p>
            <a:r>
              <a:rPr lang="en-US" altLang="zh-CN" dirty="0"/>
              <a:t>After navigating back, what states may activity 3 and activity 2 go through?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B7B33-7D12-4F8B-9693-F138C7F40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6" y="200869"/>
            <a:ext cx="10943788" cy="34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36F23-A6B8-4D40-A650-8E1E6489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180670"/>
            <a:ext cx="10394659" cy="20173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task is a cohesive unit that can move to the "background" when users begin a new task or go to the Home screen, via the Home button.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EC619F-0480-4C72-A286-898E5ED27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01" y="2449689"/>
            <a:ext cx="5448253" cy="2910980"/>
          </a:xfrm>
        </p:spPr>
      </p:pic>
    </p:spTree>
    <p:extLst>
      <p:ext uri="{BB962C8B-B14F-4D97-AF65-F5344CB8AC3E}">
        <p14:creationId xmlns:p14="http://schemas.microsoft.com/office/powerpoint/2010/main" val="3892837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C6352-E40F-420F-92CC-145821B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Configuring the manifest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E4228-287D-49EC-92B3-D24851E8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Declare activities</a:t>
            </a:r>
          </a:p>
          <a:p>
            <a:r>
              <a:rPr lang="en-US" altLang="zh-CN" dirty="0" err="1"/>
              <a:t>LaunchMode</a:t>
            </a:r>
            <a:endParaRPr lang="en-US" altLang="zh-CN" dirty="0"/>
          </a:p>
          <a:p>
            <a:r>
              <a:rPr lang="en-US" altLang="zh-CN" dirty="0"/>
              <a:t>Permission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78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45DA9-E74E-491F-867D-1B15E2A6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9357"/>
          </a:xfrm>
        </p:spPr>
        <p:txBody>
          <a:bodyPr/>
          <a:lstStyle/>
          <a:p>
            <a:r>
              <a:rPr lang="en-US" altLang="zh-CN" sz="4400" dirty="0"/>
              <a:t>Declare activities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C18B6-1FE8-4033-85BB-37BB2956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72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 only required attribute for this element is </a:t>
            </a:r>
            <a:r>
              <a:rPr lang="en-US" altLang="zh-CN" sz="3200" dirty="0" err="1"/>
              <a:t>android:name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675AE4-127D-43A4-93F0-F80571E9A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358" y="1946795"/>
            <a:ext cx="10018663" cy="3877985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&lt;manifest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...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&lt;application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...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&lt;activity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android:name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".ExampleActivity"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/&gt;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...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&lt;/application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...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...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&lt;/manifest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7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8AC45-E5C8-4AAA-BC1C-E1229EF1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LaunchMode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02F14-5FB0-4913-871D-E33E8BD0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157 – 160 in 5min, and find answers for below questions</a:t>
            </a:r>
          </a:p>
          <a:p>
            <a:r>
              <a:rPr lang="en-US" altLang="zh-CN" dirty="0"/>
              <a:t>How many types of </a:t>
            </a:r>
            <a:r>
              <a:rPr lang="en-US" altLang="zh-CN" dirty="0" err="1"/>
              <a:t>LaunchMode</a:t>
            </a:r>
            <a:r>
              <a:rPr lang="en-US" altLang="zh-CN" dirty="0"/>
              <a:t> for activity? What are they?</a:t>
            </a:r>
          </a:p>
          <a:p>
            <a:r>
              <a:rPr lang="en-US" altLang="zh-CN" dirty="0"/>
              <a:t>What are the similarities and differences between standard mode and </a:t>
            </a:r>
            <a:r>
              <a:rPr lang="en-US" altLang="zh-CN" dirty="0" err="1"/>
              <a:t>singleTop</a:t>
            </a:r>
            <a:r>
              <a:rPr lang="en-US" altLang="zh-CN" dirty="0"/>
              <a:t> mode? Any examples?</a:t>
            </a:r>
          </a:p>
          <a:p>
            <a:r>
              <a:rPr lang="en-US" altLang="zh-CN" dirty="0"/>
              <a:t>What are the similarities and differences between </a:t>
            </a:r>
            <a:r>
              <a:rPr lang="en-US" altLang="zh-CN" dirty="0" err="1"/>
              <a:t>singleTask</a:t>
            </a:r>
            <a:r>
              <a:rPr lang="en-US" altLang="zh-CN" dirty="0"/>
              <a:t> mode and </a:t>
            </a:r>
            <a:r>
              <a:rPr lang="en-US" altLang="zh-CN" dirty="0" err="1"/>
              <a:t>singleInstance</a:t>
            </a:r>
            <a:r>
              <a:rPr lang="en-US" altLang="zh-CN" dirty="0"/>
              <a:t> mode? Any examples?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8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BFE61-2580-4372-B19A-FEA59B81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E6F8C-7798-42F9-A3D4-A0A1A8A9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160 – 163 in 3min, and find answers for below questions</a:t>
            </a:r>
          </a:p>
          <a:p>
            <a:r>
              <a:rPr lang="en-US" altLang="zh-CN" dirty="0"/>
              <a:t>In real life, have you met anything related to activity permission?</a:t>
            </a:r>
          </a:p>
          <a:p>
            <a:r>
              <a:rPr lang="en-US" altLang="zh-CN" dirty="0"/>
              <a:t>How to set uses permission?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18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73045-4D26-415A-8D6F-36E12BCB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0E8F5-B474-4C55-8C24-5300B13E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Types</a:t>
            </a:r>
          </a:p>
          <a:p>
            <a:r>
              <a:rPr lang="en-US" altLang="zh-CN" dirty="0"/>
              <a:t>Building an intent</a:t>
            </a:r>
          </a:p>
          <a:p>
            <a:r>
              <a:rPr lang="en-US" altLang="zh-CN" dirty="0"/>
              <a:t>Common Intents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5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C1C5C-DDF7-481D-A811-AF321C01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884CA-B969-40BA-979A-CEE055C7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Intent is a messaging object you can use to request an action from another app component.</a:t>
            </a:r>
          </a:p>
          <a:p>
            <a:r>
              <a:rPr lang="en-US" altLang="zh-CN" dirty="0"/>
              <a:t>three fundamental use cases:</a:t>
            </a:r>
          </a:p>
          <a:p>
            <a:pPr lvl="1"/>
            <a:r>
              <a:rPr lang="en-US" altLang="zh-CN" dirty="0"/>
              <a:t>Starting an activity</a:t>
            </a:r>
          </a:p>
          <a:p>
            <a:pPr lvl="1"/>
            <a:r>
              <a:rPr lang="en-US" altLang="zh-CN" dirty="0"/>
              <a:t>Starting a service</a:t>
            </a:r>
          </a:p>
          <a:p>
            <a:pPr lvl="1"/>
            <a:r>
              <a:rPr lang="en-US" altLang="zh-CN" dirty="0"/>
              <a:t>Delivering a broadcast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30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EC0E5-2B05-46DF-8977-8A046C9E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an intent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48DA5-1CC4-4077-B526-1C777822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Intent object carries information that the Android system uses to determine which component to start </a:t>
            </a:r>
          </a:p>
          <a:p>
            <a:pPr lvl="1"/>
            <a:r>
              <a:rPr lang="en-US" altLang="zh-CN" dirty="0"/>
              <a:t>exact component name or component category that should receive the intent </a:t>
            </a:r>
          </a:p>
          <a:p>
            <a:pPr lvl="1"/>
            <a:r>
              <a:rPr lang="en-US" altLang="zh-CN" dirty="0"/>
              <a:t>plus information that the recipient component uses in order to properly perform the action (such as the action to take and the data to act upon)</a:t>
            </a:r>
          </a:p>
          <a:p>
            <a:r>
              <a:rPr lang="en-US" altLang="zh-CN" dirty="0"/>
              <a:t>Read page 206 – 207, and  find following questions:</a:t>
            </a:r>
          </a:p>
          <a:p>
            <a:pPr lvl="1"/>
            <a:r>
              <a:rPr lang="en-US" altLang="zh-CN" dirty="0"/>
              <a:t>How many types of information in an Intent?</a:t>
            </a:r>
          </a:p>
          <a:p>
            <a:pPr lvl="1"/>
            <a:r>
              <a:rPr lang="en-US" altLang="zh-CN" dirty="0"/>
              <a:t>Common data types?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526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CD391-C861-4B1B-937F-475E82FE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C0F4C-A1D9-4BEB-9EA0-B38F5742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Explicit intents </a:t>
            </a:r>
          </a:p>
          <a:p>
            <a:pPr lvl="1"/>
            <a:r>
              <a:rPr lang="en-US" altLang="zh-CN" sz="2800" dirty="0"/>
              <a:t>specify which application will satisfy the intent, by supplying either the target app's package name or a fully-qualified component class name. </a:t>
            </a:r>
          </a:p>
          <a:p>
            <a:r>
              <a:rPr lang="en-US" altLang="zh-CN" sz="3200" dirty="0"/>
              <a:t>Implicit intents </a:t>
            </a:r>
          </a:p>
          <a:p>
            <a:pPr lvl="1"/>
            <a:r>
              <a:rPr lang="en-US" altLang="zh-CN" sz="2800" dirty="0"/>
              <a:t>do not name a specific component, but instead declare a general action to perform, which allows a component from another app to handle it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47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B1CD6-3D71-454D-BAE8-A208DFD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E3F0B-5F4E-4B83-A000-96666992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/>
              <a:t>An activity is the entry point for interacting with the user. It represents a single screen with a user interface.</a:t>
            </a:r>
          </a:p>
          <a:p>
            <a:r>
              <a:rPr lang="en-US" altLang="zh-CN" sz="3600" dirty="0"/>
              <a:t>For example, an email app</a:t>
            </a:r>
          </a:p>
          <a:p>
            <a:pPr lvl="1"/>
            <a:r>
              <a:rPr lang="en-US" altLang="zh-CN" sz="3200" dirty="0"/>
              <a:t>one activity that shows a list of new emails</a:t>
            </a:r>
          </a:p>
          <a:p>
            <a:pPr lvl="1"/>
            <a:r>
              <a:rPr lang="en-US" altLang="zh-CN" sz="3200" dirty="0"/>
              <a:t>another activity to compose an email</a:t>
            </a:r>
          </a:p>
          <a:p>
            <a:pPr lvl="1"/>
            <a:r>
              <a:rPr lang="en-US" altLang="zh-CN" sz="3200" dirty="0"/>
              <a:t>and another activity for reading emails.</a:t>
            </a:r>
          </a:p>
          <a:p>
            <a:r>
              <a:rPr lang="en-US" altLang="zh-CN" sz="3600" dirty="0"/>
              <a:t>Although the activities work together to form a cohesive user experience in the email app, each one is independent of the others.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360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97466-E908-4132-A68C-7173F481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page 208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F1100-432B-4749-8B2A-FD1213B1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 </a:t>
            </a:r>
            <a:r>
              <a:rPr lang="en-US" altLang="zh-CN" sz="2800" dirty="0"/>
              <a:t>Explicit intents set the activity to start?</a:t>
            </a:r>
          </a:p>
          <a:p>
            <a:r>
              <a:rPr lang="en-US" altLang="zh-CN" dirty="0"/>
              <a:t>How do </a:t>
            </a:r>
            <a:r>
              <a:rPr lang="en-US" altLang="zh-CN" sz="2800" dirty="0"/>
              <a:t>Implicit intents set the activity to start?</a:t>
            </a:r>
          </a:p>
          <a:p>
            <a:r>
              <a:rPr lang="en-US" altLang="zh-CN" dirty="0"/>
              <a:t>What is intent filter’s role?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03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63490-843C-4FBF-83EE-70CACCD9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Intents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E3FFB-F669-46D1-B7C1-5FCDFFBB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211 – 212</a:t>
            </a:r>
          </a:p>
          <a:p>
            <a:r>
              <a:rPr lang="en-US" altLang="zh-CN" dirty="0"/>
              <a:t>What are common steps of using Common Intents to do the right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05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12F7-2A28-4424-8414-97FDD836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ideas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0075B-816D-4E25-962A-BA782847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Lifecycle callbacks</a:t>
            </a:r>
          </a:p>
          <a:p>
            <a:r>
              <a:rPr lang="en-US" altLang="zh-CN" dirty="0"/>
              <a:t>intent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31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48E38-244A-4CC9-A290-212EA36E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10CCF-B438-4EBA-9C95-49AE2552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218-222</a:t>
            </a:r>
          </a:p>
          <a:p>
            <a:r>
              <a:rPr lang="en-US" altLang="zh-CN" dirty="0"/>
              <a:t>Let the example app run appropriately, and send the codes and results with e-mail</a:t>
            </a:r>
          </a:p>
          <a:p>
            <a:r>
              <a:rPr lang="en-US" altLang="zh-CN" dirty="0"/>
              <a:t>The deadline  next Monday night.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110D5-6806-4D6B-8534-99B39B6D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633E1C-7E92-4C0E-BE53-FB6DCF5A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94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3D7CB2-EAC0-4F2D-8F0B-EA9D6B746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0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3A4429F-5FAC-4121-B4B7-7A1B48DC5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68" y="579145"/>
            <a:ext cx="2791384" cy="60480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12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C7DBD-40D1-44A0-A585-42F28452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5" y="147011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Lifecycle callbacks</a:t>
            </a:r>
            <a:b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(super important)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B8A5A9-B51B-455E-B4B8-2B339C55E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54" y="0"/>
            <a:ext cx="5285111" cy="683046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94AB65-DEE0-4F2C-A940-E19B64A8F7CD}"/>
              </a:ext>
            </a:extLst>
          </p:cNvPr>
          <p:cNvSpPr txBox="1"/>
          <p:nvPr/>
        </p:nvSpPr>
        <p:spPr>
          <a:xfrm>
            <a:off x="796255" y="1619585"/>
            <a:ext cx="4513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What a wonderful life!!</a:t>
            </a:r>
          </a:p>
          <a:p>
            <a:r>
              <a:rPr lang="en-US" altLang="zh-CN" sz="2800" b="1" dirty="0"/>
              <a:t>Questions: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What is callback?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How many callbacks?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Conditions for </a:t>
            </a:r>
            <a:r>
              <a:rPr lang="en-US" altLang="zh-CN" sz="2800" b="1" dirty="0" err="1"/>
              <a:t>onCreate</a:t>
            </a:r>
            <a:r>
              <a:rPr lang="en-US" altLang="zh-CN" sz="2800" b="1" dirty="0"/>
              <a:t> to </a:t>
            </a:r>
            <a:r>
              <a:rPr lang="en-US" altLang="zh-CN" sz="2800" b="1" dirty="0" err="1"/>
              <a:t>onStart</a:t>
            </a:r>
            <a:r>
              <a:rPr lang="en-US" altLang="zh-CN" sz="2800" b="1" dirty="0"/>
              <a:t>, and so on?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Conditions for killed by system? The key factor?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Usage of the callbacks?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872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5CC8-5369-4C8A-887B-68847AAB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9" y="172619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Lifecycle callbacks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98E17-C09B-4BF5-8F6F-CB0CD373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690688"/>
            <a:ext cx="11101136" cy="48021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Within the lifecycle callback methods, you can declare how your activity behaves when the user leaves and re-enters the activity.</a:t>
            </a:r>
          </a:p>
          <a:p>
            <a:r>
              <a:rPr lang="en-US" altLang="zh-CN" sz="3200" b="0" i="0" dirty="0">
                <a:solidFill>
                  <a:srgbClr val="202124"/>
                </a:solidFill>
                <a:effectLst/>
                <a:latin typeface="Roboto"/>
              </a:rPr>
              <a:t>For a video player</a:t>
            </a:r>
          </a:p>
          <a:p>
            <a:pPr lvl="1"/>
            <a:r>
              <a:rPr lang="en-US" altLang="zh-CN" sz="2800" b="0" i="0" dirty="0">
                <a:solidFill>
                  <a:srgbClr val="202124"/>
                </a:solidFill>
                <a:effectLst/>
                <a:latin typeface="Roboto"/>
              </a:rPr>
              <a:t>pause the video and terminate the network connection when the user switches to another app. </a:t>
            </a:r>
          </a:p>
          <a:p>
            <a:pPr lvl="1"/>
            <a:r>
              <a:rPr lang="en-US" altLang="zh-CN" sz="2800" b="0" i="0" dirty="0">
                <a:solidFill>
                  <a:srgbClr val="202124"/>
                </a:solidFill>
                <a:effectLst/>
                <a:latin typeface="Roboto"/>
              </a:rPr>
              <a:t>When the user returns, you can reconnect to the network and allow the user to resume the video from the same spot. </a:t>
            </a:r>
          </a:p>
          <a:p>
            <a:r>
              <a:rPr lang="en-US" altLang="zh-CN" sz="3200" dirty="0"/>
              <a:t>each callback allows you to perform specific work that's appropriate to a 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given change of state</a:t>
            </a:r>
            <a:r>
              <a:rPr lang="en-US" altLang="zh-CN" sz="3200" dirty="0"/>
              <a:t>. </a:t>
            </a:r>
          </a:p>
          <a:p>
            <a:r>
              <a:rPr lang="en-US" altLang="zh-CN" sz="3200" dirty="0"/>
              <a:t>Doing the right work at the right time and handling transitions properly make your app more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robust and performant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442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C930-7E8F-40EF-9F30-563550F2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78967-1DEE-47AF-84E0-C98FE703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 Consuming valuable system resources when the user is not actively using it.</a:t>
            </a:r>
          </a:p>
          <a:p>
            <a:r>
              <a:rPr lang="en-US" altLang="zh-CN" sz="3600" dirty="0"/>
              <a:t>Losing the user's progress if they leave your app and return to it at a later time.</a:t>
            </a:r>
          </a:p>
          <a:p>
            <a:r>
              <a:rPr lang="en-US" altLang="zh-CN" sz="3600" dirty="0"/>
              <a:t>Crashing or losing the user's progress when the screen rotates between landscape and portrait orientation.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2844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783D-E96B-4AFA-9C8E-3DB8CCA9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the right work?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D5766-6FFB-4707-94B1-234DBE72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It is too big and complex for this class</a:t>
            </a:r>
          </a:p>
          <a:p>
            <a:r>
              <a:rPr lang="en-US" altLang="zh-CN" sz="3200" dirty="0"/>
              <a:t>Handling Lifecycles with Lifecycle-Aware Components</a:t>
            </a:r>
          </a:p>
          <a:p>
            <a:pPr lvl="1"/>
            <a:r>
              <a:rPr lang="en-US" altLang="zh-CN" sz="2800" dirty="0"/>
              <a:t>https://developer.android.google.cn/topic/libraries/architecture/lifecycle</a:t>
            </a:r>
          </a:p>
          <a:p>
            <a:r>
              <a:rPr lang="en-US" altLang="zh-CN" sz="3200" dirty="0"/>
              <a:t>Saving UI States</a:t>
            </a:r>
          </a:p>
          <a:p>
            <a:pPr lvl="1"/>
            <a:r>
              <a:rPr lang="en-US" altLang="zh-CN" sz="2800" dirty="0"/>
              <a:t>https://developer.android.google.cn/topic/libraries/architecture/saving-states</a:t>
            </a:r>
          </a:p>
          <a:p>
            <a:r>
              <a:rPr lang="en-US" altLang="zh-CN" sz="3200" dirty="0"/>
              <a:t>Guide to App Architecture</a:t>
            </a:r>
          </a:p>
          <a:p>
            <a:pPr lvl="1"/>
            <a:r>
              <a:rPr lang="en-US" altLang="zh-CN" sz="2800" dirty="0"/>
              <a:t>https://developer.android.google.cn/jetpack/docs/guide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617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9EE36-A2B3-4262-9678-8DC1EEF2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F769-8117-46F2-BD4D-F223EC3B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You must implement this callback</a:t>
            </a:r>
          </a:p>
          <a:p>
            <a:r>
              <a:rPr lang="en-US" altLang="zh-CN" sz="3600" dirty="0"/>
              <a:t>you must call </a:t>
            </a:r>
            <a:r>
              <a:rPr lang="en-US" altLang="zh-CN" sz="3600" dirty="0" err="1"/>
              <a:t>setContentView</a:t>
            </a:r>
            <a:r>
              <a:rPr lang="en-US" altLang="zh-CN" sz="3600" dirty="0"/>
              <a:t>() to define the layout for the activity's user interface</a:t>
            </a:r>
          </a:p>
          <a:p>
            <a:r>
              <a:rPr lang="en-US" altLang="zh-CN" sz="3600" dirty="0"/>
              <a:t>Your implementation should initialize the essential components of your activity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1870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1356</Words>
  <Application>Microsoft Office PowerPoint</Application>
  <PresentationFormat>宽屏</PresentationFormat>
  <Paragraphs>137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Arial Unicode MS</vt:lpstr>
      <vt:lpstr>Helvetica Neue</vt:lpstr>
      <vt:lpstr>Roboto</vt:lpstr>
      <vt:lpstr>Arial</vt:lpstr>
      <vt:lpstr>Calibri</vt:lpstr>
      <vt:lpstr>Office 主题</vt:lpstr>
      <vt:lpstr>Android Activity and Intent</vt:lpstr>
      <vt:lpstr>Activity Outline</vt:lpstr>
      <vt:lpstr>Concept</vt:lpstr>
      <vt:lpstr>PowerPoint 演示文稿</vt:lpstr>
      <vt:lpstr>Lifecycle callbacks (super important)</vt:lpstr>
      <vt:lpstr>Lifecycle callbacks</vt:lpstr>
      <vt:lpstr>Bad examples</vt:lpstr>
      <vt:lpstr>How to do the right work?</vt:lpstr>
      <vt:lpstr>onCreate()</vt:lpstr>
      <vt:lpstr>onStart()</vt:lpstr>
      <vt:lpstr>onResume() </vt:lpstr>
      <vt:lpstr>onPause()</vt:lpstr>
      <vt:lpstr>onPause()</vt:lpstr>
      <vt:lpstr>onStop()</vt:lpstr>
      <vt:lpstr>onRestart()</vt:lpstr>
      <vt:lpstr>onDestroy()</vt:lpstr>
      <vt:lpstr>Activity state and ejection from memory</vt:lpstr>
      <vt:lpstr>Task and stack</vt:lpstr>
      <vt:lpstr>PowerPoint 演示文稿</vt:lpstr>
      <vt:lpstr>PowerPoint 演示文稿</vt:lpstr>
      <vt:lpstr>A task is a cohesive unit that can move to the "background" when users begin a new task or go to the Home screen, via the Home button.</vt:lpstr>
      <vt:lpstr>Configuring the manifest</vt:lpstr>
      <vt:lpstr>Declare activities</vt:lpstr>
      <vt:lpstr>LaunchMode</vt:lpstr>
      <vt:lpstr>Permission</vt:lpstr>
      <vt:lpstr>Intents</vt:lpstr>
      <vt:lpstr>Intent</vt:lpstr>
      <vt:lpstr>Building an intent</vt:lpstr>
      <vt:lpstr>Intent types</vt:lpstr>
      <vt:lpstr>Read page 208</vt:lpstr>
      <vt:lpstr>Common Intents</vt:lpstr>
      <vt:lpstr>Important ideas</vt:lpstr>
      <vt:lpstr>Homework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安卓基本常用组件</dc:title>
  <dc:creator/>
  <cp:lastModifiedBy>laignwen tang</cp:lastModifiedBy>
  <cp:revision>180</cp:revision>
  <dcterms:modified xsi:type="dcterms:W3CDTF">2020-11-10T01:36:49Z</dcterms:modified>
</cp:coreProperties>
</file>