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2" r:id="rId5"/>
    <p:sldId id="259" r:id="rId6"/>
    <p:sldId id="260"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59029"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30B03-0D42-4497-A51A-0EBAC43F558A}" type="datetimeFigureOut">
              <a:rPr lang="en-CA" smtClean="0"/>
              <a:t>2022-03-24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17B5D-2309-4297-995A-40FF34FE4F95}" type="slidenum">
              <a:rPr lang="en-CA" smtClean="0"/>
              <a:t>‹#›</a:t>
            </a:fld>
            <a:endParaRPr lang="en-CA"/>
          </a:p>
        </p:txBody>
      </p:sp>
    </p:spTree>
    <p:extLst>
      <p:ext uri="{BB962C8B-B14F-4D97-AF65-F5344CB8AC3E}">
        <p14:creationId xmlns:p14="http://schemas.microsoft.com/office/powerpoint/2010/main" val="285081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17B5D-2309-4297-995A-40FF34FE4F95}" type="slidenum">
              <a:rPr lang="en-CA" smtClean="0"/>
              <a:t>2</a:t>
            </a:fld>
            <a:endParaRPr lang="en-CA"/>
          </a:p>
        </p:txBody>
      </p:sp>
    </p:spTree>
    <p:extLst>
      <p:ext uri="{BB962C8B-B14F-4D97-AF65-F5344CB8AC3E}">
        <p14:creationId xmlns:p14="http://schemas.microsoft.com/office/powerpoint/2010/main" val="213101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17B5D-2309-4297-995A-40FF34FE4F95}" type="slidenum">
              <a:rPr lang="en-CA" smtClean="0"/>
              <a:t>3</a:t>
            </a:fld>
            <a:endParaRPr lang="en-CA"/>
          </a:p>
        </p:txBody>
      </p:sp>
    </p:spTree>
    <p:extLst>
      <p:ext uri="{BB962C8B-B14F-4D97-AF65-F5344CB8AC3E}">
        <p14:creationId xmlns:p14="http://schemas.microsoft.com/office/powerpoint/2010/main" val="427718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17B5D-2309-4297-995A-40FF34FE4F95}" type="slidenum">
              <a:rPr lang="en-CA" smtClean="0"/>
              <a:t>4</a:t>
            </a:fld>
            <a:endParaRPr lang="en-CA"/>
          </a:p>
        </p:txBody>
      </p:sp>
    </p:spTree>
    <p:extLst>
      <p:ext uri="{BB962C8B-B14F-4D97-AF65-F5344CB8AC3E}">
        <p14:creationId xmlns:p14="http://schemas.microsoft.com/office/powerpoint/2010/main" val="169606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17B5D-2309-4297-995A-40FF34FE4F95}" type="slidenum">
              <a:rPr lang="en-CA" smtClean="0"/>
              <a:t>7</a:t>
            </a:fld>
            <a:endParaRPr lang="en-CA"/>
          </a:p>
        </p:txBody>
      </p:sp>
    </p:spTree>
    <p:extLst>
      <p:ext uri="{BB962C8B-B14F-4D97-AF65-F5344CB8AC3E}">
        <p14:creationId xmlns:p14="http://schemas.microsoft.com/office/powerpoint/2010/main" val="309666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the right view of the following binary tree is </a:t>
            </a:r>
            <a:r>
              <a:rPr lang="en-US" dirty="0"/>
              <a:t>1, 3, 6, 8</a:t>
            </a:r>
            <a:endParaRPr lang="en-CA" dirty="0"/>
          </a:p>
        </p:txBody>
      </p:sp>
      <p:sp>
        <p:nvSpPr>
          <p:cNvPr id="4" name="Slide Number Placeholder 3"/>
          <p:cNvSpPr>
            <a:spLocks noGrp="1"/>
          </p:cNvSpPr>
          <p:nvPr>
            <p:ph type="sldNum" sz="quarter" idx="5"/>
          </p:nvPr>
        </p:nvSpPr>
        <p:spPr/>
        <p:txBody>
          <a:bodyPr/>
          <a:lstStyle/>
          <a:p>
            <a:fld id="{FC917B5D-2309-4297-995A-40FF34FE4F95}" type="slidenum">
              <a:rPr lang="en-CA" smtClean="0"/>
              <a:t>8</a:t>
            </a:fld>
            <a:endParaRPr lang="en-CA"/>
          </a:p>
        </p:txBody>
      </p:sp>
    </p:spTree>
    <p:extLst>
      <p:ext uri="{BB962C8B-B14F-4D97-AF65-F5344CB8AC3E}">
        <p14:creationId xmlns:p14="http://schemas.microsoft.com/office/powerpoint/2010/main" val="238174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AB9-33F3-4046-866C-734D2CDFEC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4B73EF8-6CF4-4D9E-A9DB-227B52CE9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D30D69C-46E7-4DE6-B5AB-22AD1A35B7D7}"/>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E925BFB8-CF2E-4990-BB9F-78EE05423F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41D367-B3D1-4B19-9D08-54E79A4D1CB0}"/>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217998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AB41-B9CB-4126-AB03-4CD7134597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0EC1FCD-7CD1-4AAA-B33C-F592925E8A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D5CBDB-B71A-4974-B935-98A33AF1F63A}"/>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AB035E85-40DF-4B24-A5D5-E1D15922EB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E211B6-4F3F-4DA0-81F2-FD4B98DC4AF4}"/>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93811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F5A8E-77F1-4EB2-BA58-3B178CFFE8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16C9230-5C0B-4410-BB79-F1AED26C77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D03C91-1A65-4D00-8790-288FC124064B}"/>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5458D161-0720-4AA8-81C0-1DE8A13A64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AAC9A1-17D7-4BC1-B1B7-DE44E07A88B9}"/>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249813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53F3-7A4C-4E64-B375-4F9EC00A3E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3805B-2C6F-460F-92CF-B160F4FA78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3BF983-897B-440F-BABF-7E0B2C6B8CB0}"/>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E8651C52-17D1-4C55-B997-A67D6BE903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2D95AE-06EC-41C2-B9D8-56AC35F857B4}"/>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271618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C520-37F9-49A4-A791-857A7D7E4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41153B-CB56-4DFF-B0E1-1E4F277DD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34EE86-2131-44B8-9766-5868B5EBD703}"/>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4F37228A-C123-4BBB-8A17-DE8C25AB575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EEF0B-EFB3-48ED-B70A-DB541D6EAD09}"/>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181800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F2B8-AFB7-481F-8BC7-9022A242660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FDD897-6B4D-4BE9-9390-4F7048DE5E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97C4186-D95E-4284-ABE4-1E422A64DE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435DE90-3489-4F7C-9C55-A84D58F3D361}"/>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6" name="Footer Placeholder 5">
            <a:extLst>
              <a:ext uri="{FF2B5EF4-FFF2-40B4-BE49-F238E27FC236}">
                <a16:creationId xmlns:a16="http://schemas.microsoft.com/office/drawing/2014/main" id="{7343FEEF-A9FF-4F03-9C86-2E876FFF9F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8FC0AE-EC04-4D17-A223-3CE7C6E1EBFF}"/>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149913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FC5-14EB-4A96-BAB4-505FE8AFF0B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63877A8-2371-4EA9-9E29-8E3A91173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0B8759-4DF0-4612-9616-0F2363F4AB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0D8B8EB-2F00-44BB-8C22-E9911CC0C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EC08ED-80FF-4FA9-9CD3-CE9CD1C97D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62D791-AB03-48FD-823C-4127EA15F2B5}"/>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8" name="Footer Placeholder 7">
            <a:extLst>
              <a:ext uri="{FF2B5EF4-FFF2-40B4-BE49-F238E27FC236}">
                <a16:creationId xmlns:a16="http://schemas.microsoft.com/office/drawing/2014/main" id="{A57E9933-89DD-400B-A06C-B3729FE25B6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D8D5730-8FDB-4F39-A435-30068402FB67}"/>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127315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678F-964B-4AD6-8EC8-25EC01FDA63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05D8CB2-5BC7-4590-A191-88B8BE4BEBA4}"/>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4" name="Footer Placeholder 3">
            <a:extLst>
              <a:ext uri="{FF2B5EF4-FFF2-40B4-BE49-F238E27FC236}">
                <a16:creationId xmlns:a16="http://schemas.microsoft.com/office/drawing/2014/main" id="{7682104E-5C75-4104-8757-CD4709D9DF7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397445-0A45-45C7-8F51-3DD3F1D17C5E}"/>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366628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1D81F-E24F-4BDC-9A67-ADE96E5598CA}"/>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3" name="Footer Placeholder 2">
            <a:extLst>
              <a:ext uri="{FF2B5EF4-FFF2-40B4-BE49-F238E27FC236}">
                <a16:creationId xmlns:a16="http://schemas.microsoft.com/office/drawing/2014/main" id="{506ECBC1-760F-4090-B132-79CCE340F17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7A39640-7F19-4AA3-804D-8F59C4F46C1A}"/>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198913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E261-1AB1-461B-8CC6-060DC197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5786E7-D4A5-4578-9ECB-8B5B32EBF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CB9942-2E26-4CC8-90AC-082C71189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026D2F-6833-4162-8840-8E2F3EF66519}"/>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6" name="Footer Placeholder 5">
            <a:extLst>
              <a:ext uri="{FF2B5EF4-FFF2-40B4-BE49-F238E27FC236}">
                <a16:creationId xmlns:a16="http://schemas.microsoft.com/office/drawing/2014/main" id="{BB9C54AE-4ECA-489B-A3AF-139C2590388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050F95-2CCD-4FF8-A00D-63CF172321F6}"/>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5234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2EB3-24E3-413C-BF9B-934C1ED70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08140C3-D272-477E-85A2-B7BCE12FA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AFE0DE-2241-41CE-85A4-8035269FA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647AA9-6AA9-4CD2-A9B8-85FA385A1B4C}"/>
              </a:ext>
            </a:extLst>
          </p:cNvPr>
          <p:cNvSpPr>
            <a:spLocks noGrp="1"/>
          </p:cNvSpPr>
          <p:nvPr>
            <p:ph type="dt" sz="half" idx="10"/>
          </p:nvPr>
        </p:nvSpPr>
        <p:spPr/>
        <p:txBody>
          <a:bodyPr/>
          <a:lstStyle/>
          <a:p>
            <a:fld id="{A346BF35-4121-4267-94B2-56F3CE72F815}" type="datetimeFigureOut">
              <a:rPr lang="en-CA" smtClean="0"/>
              <a:t>2022-03-24</a:t>
            </a:fld>
            <a:endParaRPr lang="en-CA"/>
          </a:p>
        </p:txBody>
      </p:sp>
      <p:sp>
        <p:nvSpPr>
          <p:cNvPr id="6" name="Footer Placeholder 5">
            <a:extLst>
              <a:ext uri="{FF2B5EF4-FFF2-40B4-BE49-F238E27FC236}">
                <a16:creationId xmlns:a16="http://schemas.microsoft.com/office/drawing/2014/main" id="{1F3C8C63-97A7-4B90-ABE5-F4EE9E55BC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01C208-60AA-4471-AA21-9BEDE8BAB595}"/>
              </a:ext>
            </a:extLst>
          </p:cNvPr>
          <p:cNvSpPr>
            <a:spLocks noGrp="1"/>
          </p:cNvSpPr>
          <p:nvPr>
            <p:ph type="sldNum" sz="quarter" idx="12"/>
          </p:nvPr>
        </p:nvSpPr>
        <p:spPr/>
        <p:txBody>
          <a:bodyPr/>
          <a:lstStyle/>
          <a:p>
            <a:fld id="{AF00E865-7E67-4597-956C-2320AACE6D26}" type="slidenum">
              <a:rPr lang="en-CA" smtClean="0"/>
              <a:t>‹#›</a:t>
            </a:fld>
            <a:endParaRPr lang="en-CA"/>
          </a:p>
        </p:txBody>
      </p:sp>
    </p:spTree>
    <p:extLst>
      <p:ext uri="{BB962C8B-B14F-4D97-AF65-F5344CB8AC3E}">
        <p14:creationId xmlns:p14="http://schemas.microsoft.com/office/powerpoint/2010/main" val="135933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78942-C084-44B6-983A-DA711BA50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51738CC-7B3D-443D-8638-3454BF22C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E0B78C-5203-4A84-8816-D475F4D5E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6BF35-4121-4267-94B2-56F3CE72F815}" type="datetimeFigureOut">
              <a:rPr lang="en-CA" smtClean="0"/>
              <a:t>2022-03-24</a:t>
            </a:fld>
            <a:endParaRPr lang="en-CA"/>
          </a:p>
        </p:txBody>
      </p:sp>
      <p:sp>
        <p:nvSpPr>
          <p:cNvPr id="5" name="Footer Placeholder 4">
            <a:extLst>
              <a:ext uri="{FF2B5EF4-FFF2-40B4-BE49-F238E27FC236}">
                <a16:creationId xmlns:a16="http://schemas.microsoft.com/office/drawing/2014/main" id="{365FC075-C688-4392-BB7A-6F9538F20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C0FCE22-DD76-4D35-9D91-E607F136F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0E865-7E67-4597-956C-2320AACE6D26}" type="slidenum">
              <a:rPr lang="en-CA" smtClean="0"/>
              <a:t>‹#›</a:t>
            </a:fld>
            <a:endParaRPr lang="en-CA"/>
          </a:p>
        </p:txBody>
      </p:sp>
    </p:spTree>
    <p:extLst>
      <p:ext uri="{BB962C8B-B14F-4D97-AF65-F5344CB8AC3E}">
        <p14:creationId xmlns:p14="http://schemas.microsoft.com/office/powerpoint/2010/main" val="42061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06D4-9077-4121-98D2-C9ED364E5E9F}"/>
              </a:ext>
            </a:extLst>
          </p:cNvPr>
          <p:cNvSpPr>
            <a:spLocks noGrp="1"/>
          </p:cNvSpPr>
          <p:nvPr>
            <p:ph type="ctrTitle"/>
          </p:nvPr>
        </p:nvSpPr>
        <p:spPr/>
        <p:txBody>
          <a:bodyPr/>
          <a:lstStyle/>
          <a:p>
            <a:r>
              <a:rPr lang="en-US" dirty="0"/>
              <a:t>Hashing</a:t>
            </a:r>
            <a:endParaRPr lang="en-CA" dirty="0"/>
          </a:p>
        </p:txBody>
      </p:sp>
      <p:sp>
        <p:nvSpPr>
          <p:cNvPr id="3" name="Subtitle 2">
            <a:extLst>
              <a:ext uri="{FF2B5EF4-FFF2-40B4-BE49-F238E27FC236}">
                <a16:creationId xmlns:a16="http://schemas.microsoft.com/office/drawing/2014/main" id="{963A64DB-D31B-48B0-8401-909906F9847C}"/>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236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9ADA-D0B6-4AAF-8CC3-8ADA94A03731}"/>
              </a:ext>
            </a:extLst>
          </p:cNvPr>
          <p:cNvSpPr>
            <a:spLocks noGrp="1"/>
          </p:cNvSpPr>
          <p:nvPr>
            <p:ph type="title"/>
          </p:nvPr>
        </p:nvSpPr>
        <p:spPr/>
        <p:txBody>
          <a:bodyPr/>
          <a:lstStyle/>
          <a:p>
            <a:r>
              <a:rPr lang="en-US" b="1" dirty="0"/>
              <a:t>Find pair with given sum in an array</a:t>
            </a:r>
            <a:endParaRPr lang="en-CA" b="1" dirty="0"/>
          </a:p>
        </p:txBody>
      </p:sp>
      <p:sp>
        <p:nvSpPr>
          <p:cNvPr id="3" name="Content Placeholder 2">
            <a:extLst>
              <a:ext uri="{FF2B5EF4-FFF2-40B4-BE49-F238E27FC236}">
                <a16:creationId xmlns:a16="http://schemas.microsoft.com/office/drawing/2014/main" id="{31E8C8D0-4089-4CE5-924D-0468ABEE072D}"/>
              </a:ext>
            </a:extLst>
          </p:cNvPr>
          <p:cNvSpPr>
            <a:spLocks noGrp="1"/>
          </p:cNvSpPr>
          <p:nvPr>
            <p:ph idx="1"/>
          </p:nvPr>
        </p:nvSpPr>
        <p:spPr>
          <a:xfrm>
            <a:off x="838200" y="1825625"/>
            <a:ext cx="10515600" cy="2497800"/>
          </a:xfrm>
        </p:spPr>
        <p:txBody>
          <a:bodyPr>
            <a:normAutofit/>
          </a:bodyPr>
          <a:lstStyle/>
          <a:p>
            <a:pPr marL="0" indent="0">
              <a:buNone/>
            </a:pPr>
            <a:r>
              <a:rPr lang="en-US" dirty="0"/>
              <a:t>Q: Given an unsorted integer array, find a pair with the given sum in it.</a:t>
            </a:r>
          </a:p>
          <a:p>
            <a:pPr marL="0" indent="0">
              <a:buNone/>
            </a:pPr>
            <a:r>
              <a:rPr lang="en-US" dirty="0"/>
              <a:t>For example: </a:t>
            </a:r>
          </a:p>
          <a:p>
            <a:pPr marL="0" indent="0">
              <a:buNone/>
            </a:pPr>
            <a:r>
              <a:rPr lang="en-US" sz="2000" b="1" dirty="0"/>
              <a:t>Input:</a:t>
            </a:r>
            <a:br>
              <a:rPr lang="en-US" sz="2000" dirty="0"/>
            </a:br>
            <a:r>
              <a:rPr lang="en-US" sz="2000" dirty="0"/>
              <a:t>array = [8, 7, 2, 5, 3, 1]</a:t>
            </a:r>
            <a:br>
              <a:rPr lang="en-US" sz="2000" dirty="0"/>
            </a:br>
            <a:r>
              <a:rPr lang="en-US" sz="2000" dirty="0"/>
              <a:t>target = 10</a:t>
            </a:r>
            <a:br>
              <a:rPr lang="en-US" sz="2000" dirty="0"/>
            </a:br>
            <a:r>
              <a:rPr lang="en-US" sz="2000" b="1" dirty="0"/>
              <a:t>Output:</a:t>
            </a:r>
            <a:br>
              <a:rPr lang="en-US" sz="2000" dirty="0"/>
            </a:br>
            <a:r>
              <a:rPr lang="en-US" sz="2000" dirty="0"/>
              <a:t>Pair found (8, 2) or Pair found (7, 3)</a:t>
            </a:r>
            <a:endParaRPr lang="en-CA" sz="2000" dirty="0"/>
          </a:p>
        </p:txBody>
      </p:sp>
      <p:sp>
        <p:nvSpPr>
          <p:cNvPr id="4" name="TextBox 3">
            <a:extLst>
              <a:ext uri="{FF2B5EF4-FFF2-40B4-BE49-F238E27FC236}">
                <a16:creationId xmlns:a16="http://schemas.microsoft.com/office/drawing/2014/main" id="{A43FAAD6-6A8B-4E45-805D-6319AD8BB6ED}"/>
              </a:ext>
            </a:extLst>
          </p:cNvPr>
          <p:cNvSpPr txBox="1"/>
          <p:nvPr/>
        </p:nvSpPr>
        <p:spPr>
          <a:xfrm>
            <a:off x="838199" y="4458362"/>
            <a:ext cx="10764916" cy="2246769"/>
          </a:xfrm>
          <a:prstGeom prst="rect">
            <a:avLst/>
          </a:prstGeom>
          <a:noFill/>
          <a:ln w="6350">
            <a:solidFill>
              <a:schemeClr val="tx1"/>
            </a:solidFill>
          </a:ln>
        </p:spPr>
        <p:txBody>
          <a:bodyPr wrap="square" rtlCol="0">
            <a:spAutoFit/>
          </a:bodyPr>
          <a:lstStyle/>
          <a:p>
            <a:r>
              <a:rPr lang="en-US" sz="2800" b="1" dirty="0"/>
              <a:t>Solution</a:t>
            </a:r>
            <a:r>
              <a:rPr lang="en-US" sz="2800" dirty="0"/>
              <a:t>: We can use a hash table to solve this problem in linear time. The idea is to insert each array element </a:t>
            </a:r>
            <a:r>
              <a:rPr lang="en-US" sz="2800" dirty="0" err="1"/>
              <a:t>nums</a:t>
            </a:r>
            <a:r>
              <a:rPr lang="en-US" sz="2800" dirty="0"/>
              <a:t>[</a:t>
            </a:r>
            <a:r>
              <a:rPr lang="en-US" sz="2800" dirty="0" err="1"/>
              <a:t>i</a:t>
            </a:r>
            <a:r>
              <a:rPr lang="en-US" sz="2800" dirty="0"/>
              <a:t>] into a map. </a:t>
            </a:r>
          </a:p>
          <a:p>
            <a:r>
              <a:rPr lang="en-US" sz="2800" dirty="0"/>
              <a:t>We also check if difference (</a:t>
            </a:r>
            <a:r>
              <a:rPr lang="en-US" sz="2800" dirty="0" err="1"/>
              <a:t>nums</a:t>
            </a:r>
            <a:r>
              <a:rPr lang="en-US" sz="2800" dirty="0"/>
              <a:t>[</a:t>
            </a:r>
            <a:r>
              <a:rPr lang="en-US" sz="2800" dirty="0" err="1"/>
              <a:t>i</a:t>
            </a:r>
            <a:r>
              <a:rPr lang="en-US" sz="2800" dirty="0"/>
              <a:t>], target - </a:t>
            </a:r>
            <a:r>
              <a:rPr lang="en-US" sz="2800" dirty="0" err="1"/>
              <a:t>nums</a:t>
            </a:r>
            <a:r>
              <a:rPr lang="en-US" sz="2800" dirty="0"/>
              <a:t>[</a:t>
            </a:r>
            <a:r>
              <a:rPr lang="en-US" sz="2800" dirty="0" err="1"/>
              <a:t>i</a:t>
            </a:r>
            <a:r>
              <a:rPr lang="en-US" sz="2800" dirty="0"/>
              <a:t>]) already exists in the map or not. </a:t>
            </a:r>
          </a:p>
          <a:p>
            <a:r>
              <a:rPr lang="en-US" sz="2800" dirty="0"/>
              <a:t>If the difference is seen before, print the pair and return. </a:t>
            </a:r>
            <a:endParaRPr lang="en-CA" sz="2800" dirty="0"/>
          </a:p>
        </p:txBody>
      </p:sp>
    </p:spTree>
    <p:extLst>
      <p:ext uri="{BB962C8B-B14F-4D97-AF65-F5344CB8AC3E}">
        <p14:creationId xmlns:p14="http://schemas.microsoft.com/office/powerpoint/2010/main" val="377562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CF9E-F68E-4D27-98C6-4657A7122246}"/>
              </a:ext>
            </a:extLst>
          </p:cNvPr>
          <p:cNvSpPr>
            <a:spLocks noGrp="1"/>
          </p:cNvSpPr>
          <p:nvPr>
            <p:ph type="title"/>
          </p:nvPr>
        </p:nvSpPr>
        <p:spPr/>
        <p:txBody>
          <a:bodyPr>
            <a:normAutofit/>
          </a:bodyPr>
          <a:lstStyle/>
          <a:p>
            <a:r>
              <a:rPr lang="en-US" b="1" dirty="0"/>
              <a:t>Find the duplicate element in a limited range array</a:t>
            </a:r>
            <a:endParaRPr lang="en-CA" dirty="0"/>
          </a:p>
        </p:txBody>
      </p:sp>
      <p:sp>
        <p:nvSpPr>
          <p:cNvPr id="3" name="Content Placeholder 2">
            <a:extLst>
              <a:ext uri="{FF2B5EF4-FFF2-40B4-BE49-F238E27FC236}">
                <a16:creationId xmlns:a16="http://schemas.microsoft.com/office/drawing/2014/main" id="{1546B67E-5B89-4A8A-9CD9-FFEA7F352FDF}"/>
              </a:ext>
            </a:extLst>
          </p:cNvPr>
          <p:cNvSpPr>
            <a:spLocks noGrp="1"/>
          </p:cNvSpPr>
          <p:nvPr>
            <p:ph idx="1"/>
          </p:nvPr>
        </p:nvSpPr>
        <p:spPr>
          <a:xfrm>
            <a:off x="838200" y="1825625"/>
            <a:ext cx="10515600" cy="2204837"/>
          </a:xfrm>
        </p:spPr>
        <p:txBody>
          <a:bodyPr/>
          <a:lstStyle/>
          <a:p>
            <a:pPr marL="0" indent="0">
              <a:buNone/>
            </a:pPr>
            <a:r>
              <a:rPr lang="en-US" dirty="0"/>
              <a:t>Q: Given a limited range array of size n containing elements between 1 and n-1 with one element repeating, find the duplicate number in it without using any extra space.</a:t>
            </a:r>
            <a:endParaRPr lang="en-CA" dirty="0"/>
          </a:p>
          <a:p>
            <a:pPr marL="0" indent="0">
              <a:buNone/>
            </a:pPr>
            <a:r>
              <a:rPr lang="en-US" b="1" dirty="0"/>
              <a:t>Input: </a:t>
            </a:r>
            <a:r>
              <a:rPr lang="en-US" dirty="0"/>
              <a:t> { 1, 2, 3, 4, 4 }</a:t>
            </a:r>
            <a:br>
              <a:rPr lang="en-US" dirty="0"/>
            </a:br>
            <a:r>
              <a:rPr lang="en-US" b="1" dirty="0"/>
              <a:t>Output:</a:t>
            </a:r>
            <a:r>
              <a:rPr lang="en-US" dirty="0"/>
              <a:t> The duplicate element is 4 </a:t>
            </a:r>
            <a:endParaRPr lang="en-CA" dirty="0"/>
          </a:p>
        </p:txBody>
      </p:sp>
      <p:sp>
        <p:nvSpPr>
          <p:cNvPr id="6" name="TextBox 5">
            <a:extLst>
              <a:ext uri="{FF2B5EF4-FFF2-40B4-BE49-F238E27FC236}">
                <a16:creationId xmlns:a16="http://schemas.microsoft.com/office/drawing/2014/main" id="{F32971A7-F14D-4E18-B0D3-DBE67E58B198}"/>
              </a:ext>
            </a:extLst>
          </p:cNvPr>
          <p:cNvSpPr txBox="1"/>
          <p:nvPr/>
        </p:nvSpPr>
        <p:spPr>
          <a:xfrm>
            <a:off x="958788" y="4332303"/>
            <a:ext cx="10160316" cy="1815882"/>
          </a:xfrm>
          <a:prstGeom prst="rect">
            <a:avLst/>
          </a:prstGeom>
          <a:noFill/>
          <a:ln w="3175">
            <a:solidFill>
              <a:schemeClr val="tx1"/>
            </a:solidFill>
          </a:ln>
        </p:spPr>
        <p:txBody>
          <a:bodyPr wrap="square" rtlCol="0">
            <a:spAutoFit/>
          </a:bodyPr>
          <a:lstStyle/>
          <a:p>
            <a:r>
              <a:rPr lang="en-US" sz="2800" b="1" dirty="0"/>
              <a:t>Solution</a:t>
            </a:r>
            <a:r>
              <a:rPr lang="en-US" sz="2800" dirty="0"/>
              <a:t>: The idea is to use hashing to solve this problem. We can use a visited </a:t>
            </a:r>
            <a:r>
              <a:rPr lang="en-US" sz="2800" dirty="0" err="1"/>
              <a:t>boolean</a:t>
            </a:r>
            <a:r>
              <a:rPr lang="en-US" sz="2800" dirty="0"/>
              <a:t> array to mark if an element is seen before or not. If the element is already encountered before, the visited array will return true.</a:t>
            </a:r>
            <a:endParaRPr lang="en-CA" sz="2800" dirty="0"/>
          </a:p>
        </p:txBody>
      </p:sp>
    </p:spTree>
    <p:extLst>
      <p:ext uri="{BB962C8B-B14F-4D97-AF65-F5344CB8AC3E}">
        <p14:creationId xmlns:p14="http://schemas.microsoft.com/office/powerpoint/2010/main" val="212387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C5A9-F6B7-49D8-9C73-3C99F1CC974F}"/>
              </a:ext>
            </a:extLst>
          </p:cNvPr>
          <p:cNvSpPr>
            <a:spLocks noGrp="1"/>
          </p:cNvSpPr>
          <p:nvPr>
            <p:ph type="title"/>
          </p:nvPr>
        </p:nvSpPr>
        <p:spPr/>
        <p:txBody>
          <a:bodyPr/>
          <a:lstStyle/>
          <a:p>
            <a:r>
              <a:rPr lang="en-CA" b="1" dirty="0"/>
              <a:t>Find majority element</a:t>
            </a:r>
            <a:endParaRPr lang="en-CA" dirty="0"/>
          </a:p>
        </p:txBody>
      </p:sp>
      <p:sp>
        <p:nvSpPr>
          <p:cNvPr id="3" name="Content Placeholder 2">
            <a:extLst>
              <a:ext uri="{FF2B5EF4-FFF2-40B4-BE49-F238E27FC236}">
                <a16:creationId xmlns:a16="http://schemas.microsoft.com/office/drawing/2014/main" id="{423EE83A-0121-4602-B923-7A283A1F91D0}"/>
              </a:ext>
            </a:extLst>
          </p:cNvPr>
          <p:cNvSpPr>
            <a:spLocks noGrp="1"/>
          </p:cNvSpPr>
          <p:nvPr>
            <p:ph idx="1"/>
          </p:nvPr>
        </p:nvSpPr>
        <p:spPr>
          <a:xfrm>
            <a:off x="838200" y="1825625"/>
            <a:ext cx="10515600" cy="2386611"/>
          </a:xfrm>
        </p:spPr>
        <p:txBody>
          <a:bodyPr/>
          <a:lstStyle/>
          <a:p>
            <a:pPr marL="0" indent="0" fontAlgn="base">
              <a:buNone/>
            </a:pPr>
            <a:r>
              <a:rPr lang="en-US" dirty="0"/>
              <a:t>Q: Given an integer array containing duplicates, return the majority element if present. A majority element appears more than n/2 times, where n is the array size.</a:t>
            </a:r>
          </a:p>
          <a:p>
            <a:pPr fontAlgn="base"/>
            <a:r>
              <a:rPr lang="en-US" dirty="0"/>
              <a:t>For example, the majority element is 2 in array {2, 8, 7, 2, 2, 5, 2, 3, 1, 2, 2}.</a:t>
            </a:r>
          </a:p>
          <a:p>
            <a:endParaRPr lang="en-CA" dirty="0"/>
          </a:p>
        </p:txBody>
      </p:sp>
      <p:sp>
        <p:nvSpPr>
          <p:cNvPr id="9" name="TextBox 8">
            <a:extLst>
              <a:ext uri="{FF2B5EF4-FFF2-40B4-BE49-F238E27FC236}">
                <a16:creationId xmlns:a16="http://schemas.microsoft.com/office/drawing/2014/main" id="{2C1B79AD-5A5F-4748-A592-229EF46AF235}"/>
              </a:ext>
            </a:extLst>
          </p:cNvPr>
          <p:cNvSpPr txBox="1"/>
          <p:nvPr/>
        </p:nvSpPr>
        <p:spPr>
          <a:xfrm>
            <a:off x="974361" y="4347173"/>
            <a:ext cx="10043409" cy="1815882"/>
          </a:xfrm>
          <a:prstGeom prst="rect">
            <a:avLst/>
          </a:prstGeom>
          <a:noFill/>
          <a:ln w="3175">
            <a:solidFill>
              <a:schemeClr val="tx1"/>
            </a:solidFill>
          </a:ln>
        </p:spPr>
        <p:txBody>
          <a:bodyPr wrap="square" rtlCol="0">
            <a:spAutoFit/>
          </a:bodyPr>
          <a:lstStyle/>
          <a:p>
            <a:r>
              <a:rPr lang="en-US" sz="2800" b="1" dirty="0"/>
              <a:t>Solution: </a:t>
            </a:r>
            <a:r>
              <a:rPr lang="en-US" sz="2800" dirty="0"/>
              <a:t>The idea is to store each element’s frequency in a map and return it if its frequency becomes more than n/2. If no such element is present, then the </a:t>
            </a:r>
            <a:r>
              <a:rPr lang="en-US" sz="2800" dirty="0" err="1"/>
              <a:t>The</a:t>
            </a:r>
            <a:r>
              <a:rPr lang="en-US" sz="2800" dirty="0"/>
              <a:t> majority element doesn’t exist in the array, and return -1.</a:t>
            </a:r>
            <a:endParaRPr lang="en-CA" sz="2800" dirty="0"/>
          </a:p>
        </p:txBody>
      </p:sp>
    </p:spTree>
    <p:extLst>
      <p:ext uri="{BB962C8B-B14F-4D97-AF65-F5344CB8AC3E}">
        <p14:creationId xmlns:p14="http://schemas.microsoft.com/office/powerpoint/2010/main" val="428766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8D79-A8AF-4B17-820A-FC54C43A95CD}"/>
              </a:ext>
            </a:extLst>
          </p:cNvPr>
          <p:cNvSpPr>
            <a:spLocks noGrp="1"/>
          </p:cNvSpPr>
          <p:nvPr>
            <p:ph type="title"/>
          </p:nvPr>
        </p:nvSpPr>
        <p:spPr/>
        <p:txBody>
          <a:bodyPr>
            <a:normAutofit/>
          </a:bodyPr>
          <a:lstStyle/>
          <a:p>
            <a:r>
              <a:rPr lang="en-US" b="1" dirty="0"/>
              <a:t>Find all words that follow the same order of characters as given pattern</a:t>
            </a:r>
            <a:endParaRPr lang="en-CA" dirty="0"/>
          </a:p>
        </p:txBody>
      </p:sp>
      <p:sp>
        <p:nvSpPr>
          <p:cNvPr id="3" name="Content Placeholder 2">
            <a:extLst>
              <a:ext uri="{FF2B5EF4-FFF2-40B4-BE49-F238E27FC236}">
                <a16:creationId xmlns:a16="http://schemas.microsoft.com/office/drawing/2014/main" id="{FEF502DC-854C-440A-948E-697871B9496D}"/>
              </a:ext>
            </a:extLst>
          </p:cNvPr>
          <p:cNvSpPr>
            <a:spLocks noGrp="1"/>
          </p:cNvSpPr>
          <p:nvPr>
            <p:ph idx="1"/>
          </p:nvPr>
        </p:nvSpPr>
        <p:spPr/>
        <p:txBody>
          <a:bodyPr>
            <a:normAutofit lnSpcReduction="10000"/>
          </a:bodyPr>
          <a:lstStyle/>
          <a:p>
            <a:pPr marL="0" indent="0">
              <a:buNone/>
            </a:pPr>
            <a:r>
              <a:rPr lang="en-US" dirty="0"/>
              <a:t>Q: Given a list of words and a pattern, find all words in the list that follows the same order of characters as that of the pattern.</a:t>
            </a:r>
          </a:p>
          <a:p>
            <a:pPr marL="0" indent="0">
              <a:buNone/>
            </a:pPr>
            <a:r>
              <a:rPr lang="en-CA" b="1" dirty="0"/>
              <a:t>Input:</a:t>
            </a:r>
            <a:br>
              <a:rPr lang="en-CA" dirty="0"/>
            </a:br>
            <a:r>
              <a:rPr lang="en-CA" dirty="0"/>
              <a:t> </a:t>
            </a:r>
            <a:br>
              <a:rPr lang="en-CA" dirty="0"/>
            </a:br>
            <a:r>
              <a:rPr lang="en-CA" dirty="0"/>
              <a:t>list = [</a:t>
            </a:r>
            <a:r>
              <a:rPr lang="en-CA" dirty="0" err="1"/>
              <a:t>leet</a:t>
            </a:r>
            <a:r>
              <a:rPr lang="en-CA" dirty="0"/>
              <a:t>, </a:t>
            </a:r>
            <a:r>
              <a:rPr lang="en-CA" dirty="0" err="1"/>
              <a:t>abcd</a:t>
            </a:r>
            <a:r>
              <a:rPr lang="en-CA" dirty="0"/>
              <a:t>, loot, geek, cool, for, peer, dear, seed, meet, noon, </a:t>
            </a:r>
            <a:r>
              <a:rPr lang="en-CA" dirty="0" err="1"/>
              <a:t>otto</a:t>
            </a:r>
            <a:r>
              <a:rPr lang="en-CA" dirty="0"/>
              <a:t>, mess, loss]</a:t>
            </a:r>
            <a:br>
              <a:rPr lang="en-CA" dirty="0"/>
            </a:br>
            <a:r>
              <a:rPr lang="en-CA" dirty="0"/>
              <a:t> </a:t>
            </a:r>
            <a:br>
              <a:rPr lang="en-CA" dirty="0"/>
            </a:br>
            <a:r>
              <a:rPr lang="en-CA" dirty="0"/>
              <a:t>pattern = moon </a:t>
            </a:r>
            <a:r>
              <a:rPr lang="en-CA" i="1" dirty="0"/>
              <a:t>(pattern is 4 digits with distinct character at first and last index, and same character at 1st and 2nd index)</a:t>
            </a:r>
            <a:br>
              <a:rPr lang="en-CA" dirty="0"/>
            </a:br>
            <a:r>
              <a:rPr lang="en-CA" dirty="0"/>
              <a:t> </a:t>
            </a:r>
            <a:br>
              <a:rPr lang="en-CA" dirty="0"/>
            </a:br>
            <a:r>
              <a:rPr lang="en-CA" b="1" dirty="0"/>
              <a:t>Output:</a:t>
            </a:r>
            <a:r>
              <a:rPr lang="en-CA" dirty="0"/>
              <a:t> [</a:t>
            </a:r>
            <a:r>
              <a:rPr lang="en-CA" dirty="0" err="1"/>
              <a:t>leet</a:t>
            </a:r>
            <a:r>
              <a:rPr lang="en-CA" dirty="0"/>
              <a:t>, loot, geek, cool, peer, seed, meet]</a:t>
            </a:r>
          </a:p>
        </p:txBody>
      </p:sp>
    </p:spTree>
    <p:extLst>
      <p:ext uri="{BB962C8B-B14F-4D97-AF65-F5344CB8AC3E}">
        <p14:creationId xmlns:p14="http://schemas.microsoft.com/office/powerpoint/2010/main" val="96276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F1418-379B-4DCC-8434-7A5ED9E7DDDF}"/>
              </a:ext>
            </a:extLst>
          </p:cNvPr>
          <p:cNvSpPr>
            <a:spLocks noGrp="1"/>
          </p:cNvSpPr>
          <p:nvPr>
            <p:ph idx="1"/>
          </p:nvPr>
        </p:nvSpPr>
        <p:spPr>
          <a:xfrm>
            <a:off x="918099" y="502852"/>
            <a:ext cx="10515600" cy="3287913"/>
          </a:xfrm>
        </p:spPr>
        <p:txBody>
          <a:bodyPr>
            <a:normAutofit lnSpcReduction="10000"/>
          </a:bodyPr>
          <a:lstStyle/>
          <a:p>
            <a:r>
              <a:rPr lang="en-US" dirty="0"/>
              <a:t>The idea is to use a map and associate each distinct character of the given word with the corresponding character in the pattern and store it.</a:t>
            </a:r>
          </a:p>
          <a:p>
            <a:r>
              <a:rPr lang="en-US" dirty="0"/>
              <a:t>For each character in both word and the pattern, if the character is seen before, it should only be mapped to the corresponding character in the pattern. Note that we also have to associate each character in the given pattern with the corresponding character in the given word and follow the same process.</a:t>
            </a:r>
            <a:endParaRPr lang="en-CA" dirty="0"/>
          </a:p>
        </p:txBody>
      </p:sp>
      <p:sp>
        <p:nvSpPr>
          <p:cNvPr id="4" name="TextBox 3">
            <a:extLst>
              <a:ext uri="{FF2B5EF4-FFF2-40B4-BE49-F238E27FC236}">
                <a16:creationId xmlns:a16="http://schemas.microsoft.com/office/drawing/2014/main" id="{3625DCDB-4BCE-4453-B4A4-C16D0E17093D}"/>
              </a:ext>
            </a:extLst>
          </p:cNvPr>
          <p:cNvSpPr txBox="1"/>
          <p:nvPr/>
        </p:nvSpPr>
        <p:spPr>
          <a:xfrm>
            <a:off x="1269507" y="3941685"/>
            <a:ext cx="1537600" cy="646331"/>
          </a:xfrm>
          <a:prstGeom prst="rect">
            <a:avLst/>
          </a:prstGeom>
          <a:noFill/>
          <a:ln w="3175">
            <a:solidFill>
              <a:schemeClr val="tx1"/>
            </a:solidFill>
          </a:ln>
        </p:spPr>
        <p:txBody>
          <a:bodyPr wrap="none" rtlCol="0">
            <a:spAutoFit/>
          </a:bodyPr>
          <a:lstStyle/>
          <a:p>
            <a:r>
              <a:rPr lang="en-US" dirty="0"/>
              <a:t>Pattern: moon</a:t>
            </a:r>
          </a:p>
          <a:p>
            <a:r>
              <a:rPr lang="en-US" dirty="0"/>
              <a:t>Word: </a:t>
            </a:r>
            <a:r>
              <a:rPr lang="en-US" dirty="0" err="1"/>
              <a:t>leet</a:t>
            </a:r>
            <a:endParaRPr lang="en-CA" dirty="0"/>
          </a:p>
        </p:txBody>
      </p:sp>
      <p:sp>
        <p:nvSpPr>
          <p:cNvPr id="6" name="TextBox 5">
            <a:extLst>
              <a:ext uri="{FF2B5EF4-FFF2-40B4-BE49-F238E27FC236}">
                <a16:creationId xmlns:a16="http://schemas.microsoft.com/office/drawing/2014/main" id="{CE0FE2CC-9CF3-4061-B726-8866BB1DBED3}"/>
              </a:ext>
            </a:extLst>
          </p:cNvPr>
          <p:cNvSpPr txBox="1"/>
          <p:nvPr/>
        </p:nvSpPr>
        <p:spPr>
          <a:xfrm>
            <a:off x="2807107" y="3909743"/>
            <a:ext cx="2633350" cy="646331"/>
          </a:xfrm>
          <a:prstGeom prst="rect">
            <a:avLst/>
          </a:prstGeom>
          <a:noFill/>
          <a:ln w="3175">
            <a:solidFill>
              <a:schemeClr val="tx1"/>
            </a:solidFill>
          </a:ln>
        </p:spPr>
        <p:txBody>
          <a:bodyPr wrap="none" rtlCol="0">
            <a:spAutoFit/>
          </a:bodyPr>
          <a:lstStyle/>
          <a:p>
            <a:r>
              <a:rPr lang="en-CA" dirty="0"/>
              <a:t>Dic_1 = {</a:t>
            </a:r>
            <a:r>
              <a:rPr lang="en-US" dirty="0"/>
              <a:t>‘</a:t>
            </a:r>
            <a:r>
              <a:rPr lang="en-CA" dirty="0" err="1"/>
              <a:t>l’:’m’,’e’:’o’,’t’:’n</a:t>
            </a:r>
            <a:r>
              <a:rPr lang="en-CA" dirty="0"/>
              <a:t>’}</a:t>
            </a:r>
          </a:p>
          <a:p>
            <a:r>
              <a:rPr lang="en-CA" dirty="0"/>
              <a:t>Dic_2 = {‘</a:t>
            </a:r>
            <a:r>
              <a:rPr lang="en-CA" dirty="0" err="1"/>
              <a:t>m’:’l’,’o’:’e’,’n’:’t</a:t>
            </a:r>
            <a:r>
              <a:rPr lang="en-CA" dirty="0"/>
              <a:t>’}</a:t>
            </a:r>
          </a:p>
        </p:txBody>
      </p:sp>
      <p:sp>
        <p:nvSpPr>
          <p:cNvPr id="7" name="TextBox 6">
            <a:extLst>
              <a:ext uri="{FF2B5EF4-FFF2-40B4-BE49-F238E27FC236}">
                <a16:creationId xmlns:a16="http://schemas.microsoft.com/office/drawing/2014/main" id="{3462D03F-C045-4260-94C5-33EAD7E36C06}"/>
              </a:ext>
            </a:extLst>
          </p:cNvPr>
          <p:cNvSpPr txBox="1"/>
          <p:nvPr/>
        </p:nvSpPr>
        <p:spPr>
          <a:xfrm>
            <a:off x="1269507" y="5008485"/>
            <a:ext cx="1537600" cy="646331"/>
          </a:xfrm>
          <a:prstGeom prst="rect">
            <a:avLst/>
          </a:prstGeom>
          <a:noFill/>
          <a:ln w="3175">
            <a:solidFill>
              <a:schemeClr val="tx1"/>
            </a:solidFill>
          </a:ln>
        </p:spPr>
        <p:txBody>
          <a:bodyPr wrap="none" rtlCol="0">
            <a:spAutoFit/>
          </a:bodyPr>
          <a:lstStyle/>
          <a:p>
            <a:r>
              <a:rPr lang="en-US" dirty="0"/>
              <a:t>Pattern: moon</a:t>
            </a:r>
          </a:p>
          <a:p>
            <a:r>
              <a:rPr lang="en-US" dirty="0"/>
              <a:t>Word: </a:t>
            </a:r>
            <a:r>
              <a:rPr lang="en-US" dirty="0" err="1"/>
              <a:t>le</a:t>
            </a:r>
            <a:r>
              <a:rPr lang="en-US" altLang="zh-CN" dirty="0" err="1"/>
              <a:t>a</a:t>
            </a:r>
            <a:r>
              <a:rPr lang="en-US" dirty="0" err="1"/>
              <a:t>t</a:t>
            </a:r>
            <a:endParaRPr lang="en-CA" dirty="0"/>
          </a:p>
        </p:txBody>
      </p:sp>
      <p:sp>
        <p:nvSpPr>
          <p:cNvPr id="8" name="TextBox 7">
            <a:extLst>
              <a:ext uri="{FF2B5EF4-FFF2-40B4-BE49-F238E27FC236}">
                <a16:creationId xmlns:a16="http://schemas.microsoft.com/office/drawing/2014/main" id="{02E6FEEA-01A0-42D1-B09F-D86D1F1835BA}"/>
              </a:ext>
            </a:extLst>
          </p:cNvPr>
          <p:cNvSpPr txBox="1"/>
          <p:nvPr/>
        </p:nvSpPr>
        <p:spPr>
          <a:xfrm>
            <a:off x="2807107" y="4976543"/>
            <a:ext cx="3145285" cy="646331"/>
          </a:xfrm>
          <a:prstGeom prst="rect">
            <a:avLst/>
          </a:prstGeom>
          <a:noFill/>
          <a:ln w="3175">
            <a:solidFill>
              <a:schemeClr val="tx1"/>
            </a:solidFill>
          </a:ln>
        </p:spPr>
        <p:txBody>
          <a:bodyPr wrap="none" rtlCol="0">
            <a:spAutoFit/>
          </a:bodyPr>
          <a:lstStyle/>
          <a:p>
            <a:r>
              <a:rPr lang="en-CA" dirty="0"/>
              <a:t>Dic_1 = {‘</a:t>
            </a:r>
            <a:r>
              <a:rPr lang="en-CA" dirty="0" err="1"/>
              <a:t>l’:’m’,’e’:’o’,’a’:’o’,’t’:’n</a:t>
            </a:r>
            <a:r>
              <a:rPr lang="en-CA" dirty="0"/>
              <a:t>’}</a:t>
            </a:r>
          </a:p>
          <a:p>
            <a:r>
              <a:rPr lang="en-CA" dirty="0"/>
              <a:t>Dic_2 = {‘</a:t>
            </a:r>
            <a:r>
              <a:rPr lang="en-CA" dirty="0" err="1"/>
              <a:t>m’:’l’,’o’:’e’,’n’:’t</a:t>
            </a:r>
            <a:r>
              <a:rPr lang="en-CA" dirty="0"/>
              <a:t>’}</a:t>
            </a:r>
          </a:p>
        </p:txBody>
      </p:sp>
    </p:spTree>
    <p:extLst>
      <p:ext uri="{BB962C8B-B14F-4D97-AF65-F5344CB8AC3E}">
        <p14:creationId xmlns:p14="http://schemas.microsoft.com/office/powerpoint/2010/main" val="145717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DD10-FD57-4695-8FC0-BD66223DB498}"/>
              </a:ext>
            </a:extLst>
          </p:cNvPr>
          <p:cNvSpPr>
            <a:spLocks noGrp="1"/>
          </p:cNvSpPr>
          <p:nvPr>
            <p:ph type="title"/>
          </p:nvPr>
        </p:nvSpPr>
        <p:spPr/>
        <p:txBody>
          <a:bodyPr/>
          <a:lstStyle/>
          <a:p>
            <a:r>
              <a:rPr lang="en-CA" b="1" dirty="0"/>
              <a:t>Isomorphic Strings</a:t>
            </a:r>
            <a:endParaRPr lang="en-CA" dirty="0"/>
          </a:p>
        </p:txBody>
      </p:sp>
      <p:sp>
        <p:nvSpPr>
          <p:cNvPr id="3" name="Content Placeholder 2">
            <a:extLst>
              <a:ext uri="{FF2B5EF4-FFF2-40B4-BE49-F238E27FC236}">
                <a16:creationId xmlns:a16="http://schemas.microsoft.com/office/drawing/2014/main" id="{04183832-EDED-4A92-AC7E-A18537CB0993}"/>
              </a:ext>
            </a:extLst>
          </p:cNvPr>
          <p:cNvSpPr>
            <a:spLocks noGrp="1"/>
          </p:cNvSpPr>
          <p:nvPr>
            <p:ph idx="1"/>
          </p:nvPr>
        </p:nvSpPr>
        <p:spPr>
          <a:ln w="3175">
            <a:solidFill>
              <a:schemeClr val="tx1"/>
            </a:solidFill>
          </a:ln>
        </p:spPr>
        <p:txBody>
          <a:bodyPr/>
          <a:lstStyle/>
          <a:p>
            <a:pPr marL="0" indent="0">
              <a:buNone/>
            </a:pPr>
            <a:r>
              <a:rPr lang="en-US" dirty="0"/>
              <a:t>Q: Given two strings, determine whether they are isomorphic. Two strings, X and Y, are called isomorphic if all occurrences of each character in X can be replaced with another character to get Y and vice-versa.</a:t>
            </a:r>
            <a:endParaRPr lang="en-CA" dirty="0"/>
          </a:p>
          <a:p>
            <a:r>
              <a:rPr lang="en-US" dirty="0"/>
              <a:t>For example, consider strings ACAB and XCXY. They are isomorphic as we can map 'A' —&gt; 'X', 'B' —&gt; 'Y' and 'C' —&gt; ‘C’.</a:t>
            </a:r>
          </a:p>
          <a:p>
            <a:r>
              <a:rPr lang="en-US" b="1" dirty="0"/>
              <a:t>Solution</a:t>
            </a:r>
            <a:r>
              <a:rPr lang="en-US" dirty="0"/>
              <a:t>: The idea is to use hashing. The following solution uses a map to store a mapping from characters of string X to string Y and a set to store already mapped characters of string Y; </a:t>
            </a:r>
            <a:endParaRPr lang="en-CA" dirty="0"/>
          </a:p>
        </p:txBody>
      </p:sp>
    </p:spTree>
    <p:extLst>
      <p:ext uri="{BB962C8B-B14F-4D97-AF65-F5344CB8AC3E}">
        <p14:creationId xmlns:p14="http://schemas.microsoft.com/office/powerpoint/2010/main" val="33324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7351-0DA6-4014-8E50-4F9F313A24B9}"/>
              </a:ext>
            </a:extLst>
          </p:cNvPr>
          <p:cNvSpPr>
            <a:spLocks noGrp="1"/>
          </p:cNvSpPr>
          <p:nvPr>
            <p:ph type="title"/>
          </p:nvPr>
        </p:nvSpPr>
        <p:spPr/>
        <p:txBody>
          <a:bodyPr/>
          <a:lstStyle/>
          <a:p>
            <a:r>
              <a:rPr lang="en-US" b="1" dirty="0"/>
              <a:t>Print right view of a binary tree</a:t>
            </a:r>
            <a:endParaRPr lang="en-CA" dirty="0"/>
          </a:p>
        </p:txBody>
      </p:sp>
      <p:sp>
        <p:nvSpPr>
          <p:cNvPr id="3" name="Content Placeholder 2">
            <a:extLst>
              <a:ext uri="{FF2B5EF4-FFF2-40B4-BE49-F238E27FC236}">
                <a16:creationId xmlns:a16="http://schemas.microsoft.com/office/drawing/2014/main" id="{ABCCFF80-A468-4AD1-A224-3CE247B0C466}"/>
              </a:ext>
            </a:extLst>
          </p:cNvPr>
          <p:cNvSpPr>
            <a:spLocks noGrp="1"/>
          </p:cNvSpPr>
          <p:nvPr>
            <p:ph idx="1"/>
          </p:nvPr>
        </p:nvSpPr>
        <p:spPr>
          <a:xfrm>
            <a:off x="838200" y="1825624"/>
            <a:ext cx="10515600" cy="4948037"/>
          </a:xfrm>
        </p:spPr>
        <p:txBody>
          <a:bodyPr/>
          <a:lstStyle/>
          <a:p>
            <a:pPr marL="0" indent="0">
              <a:buNone/>
            </a:pPr>
            <a:r>
              <a:rPr lang="en-US" dirty="0"/>
              <a:t>Q: Given a binary tree, write an efficient algorithm to print its right view.</a:t>
            </a:r>
          </a:p>
          <a:p>
            <a:pPr marL="0" indent="0">
              <a:buNone/>
            </a:pPr>
            <a:r>
              <a:rPr lang="en-US" dirty="0"/>
              <a:t>For example, the right view of the following binary tree is 1, 3, 6, 8</a:t>
            </a:r>
            <a:endParaRPr lang="en-CA"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4783546F-CDCA-409F-A0A1-D7BE997CE17B}"/>
              </a:ext>
            </a:extLst>
          </p:cNvPr>
          <p:cNvPicPr>
            <a:picLocks noChangeAspect="1"/>
          </p:cNvPicPr>
          <p:nvPr/>
        </p:nvPicPr>
        <p:blipFill>
          <a:blip r:embed="rId3"/>
          <a:stretch>
            <a:fillRect/>
          </a:stretch>
        </p:blipFill>
        <p:spPr>
          <a:xfrm>
            <a:off x="617943" y="3227687"/>
            <a:ext cx="2506998" cy="3435003"/>
          </a:xfrm>
          <a:prstGeom prst="rect">
            <a:avLst/>
          </a:prstGeom>
        </p:spPr>
      </p:pic>
      <p:sp>
        <p:nvSpPr>
          <p:cNvPr id="6" name="TextBox 5">
            <a:extLst>
              <a:ext uri="{FF2B5EF4-FFF2-40B4-BE49-F238E27FC236}">
                <a16:creationId xmlns:a16="http://schemas.microsoft.com/office/drawing/2014/main" id="{336D366B-9FEE-4E1A-9A09-B3D14122E04A}"/>
              </a:ext>
            </a:extLst>
          </p:cNvPr>
          <p:cNvSpPr txBox="1"/>
          <p:nvPr/>
        </p:nvSpPr>
        <p:spPr>
          <a:xfrm>
            <a:off x="4722920" y="3737499"/>
            <a:ext cx="5765248" cy="2246769"/>
          </a:xfrm>
          <a:prstGeom prst="rect">
            <a:avLst/>
          </a:prstGeom>
          <a:noFill/>
          <a:ln w="3175">
            <a:solidFill>
              <a:schemeClr val="tx1"/>
            </a:solidFill>
          </a:ln>
        </p:spPr>
        <p:txBody>
          <a:bodyPr wrap="square" rtlCol="0">
            <a:spAutoFit/>
          </a:bodyPr>
          <a:lstStyle/>
          <a:p>
            <a:pPr algn="just"/>
            <a:r>
              <a:rPr lang="en-US" sz="2000" b="1" dirty="0"/>
              <a:t>Solution</a:t>
            </a:r>
            <a:r>
              <a:rPr lang="en-US" sz="2000" dirty="0"/>
              <a:t>: We can also solve this problem by using hashing. The idea is to </a:t>
            </a:r>
            <a:r>
              <a:rPr lang="en-US" sz="2000" b="1" dirty="0"/>
              <a:t>traverse</a:t>
            </a:r>
            <a:r>
              <a:rPr lang="en-US" sz="2000" dirty="0"/>
              <a:t> the tree in a preorder fashion and pass level information in function arguments. For every node encountered, insert the node and level information into the map. Finally, when all nodes are processed, traverse the map and print the right view.</a:t>
            </a:r>
            <a:endParaRPr lang="en-CA" sz="2000" dirty="0"/>
          </a:p>
        </p:txBody>
      </p:sp>
    </p:spTree>
    <p:extLst>
      <p:ext uri="{BB962C8B-B14F-4D97-AF65-F5344CB8AC3E}">
        <p14:creationId xmlns:p14="http://schemas.microsoft.com/office/powerpoint/2010/main" val="287619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961</Words>
  <Application>Microsoft Office PowerPoint</Application>
  <PresentationFormat>Widescreen</PresentationFormat>
  <Paragraphs>44</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DengXian</vt:lpstr>
      <vt:lpstr>Arial</vt:lpstr>
      <vt:lpstr>Calibri</vt:lpstr>
      <vt:lpstr>Calibri Light</vt:lpstr>
      <vt:lpstr>Office Theme</vt:lpstr>
      <vt:lpstr>Hashing</vt:lpstr>
      <vt:lpstr>Find pair with given sum in an array</vt:lpstr>
      <vt:lpstr>Find the duplicate element in a limited range array</vt:lpstr>
      <vt:lpstr>Find majority element</vt:lpstr>
      <vt:lpstr>Find all words that follow the same order of characters as given pattern</vt:lpstr>
      <vt:lpstr>PowerPoint Presentation</vt:lpstr>
      <vt:lpstr>Isomorphic Strings</vt:lpstr>
      <vt:lpstr>Print right view of a binary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Lizhen Tang</dc:creator>
  <cp:lastModifiedBy>Lizhen Tang</cp:lastModifiedBy>
  <cp:revision>8</cp:revision>
  <dcterms:created xsi:type="dcterms:W3CDTF">2022-03-24T13:24:55Z</dcterms:created>
  <dcterms:modified xsi:type="dcterms:W3CDTF">2022-03-24T15:48:15Z</dcterms:modified>
</cp:coreProperties>
</file>