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398F-4245-47E6-8D6A-C51A67BB7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6E68E-B1A8-421B-A327-990820DDD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A164-FE0D-44F6-B568-3614ED76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004A-9C0B-4540-A98F-8BE2AD953069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FC632-4B2B-46D1-BB9F-3658DC70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8983C-68B6-429D-A4EA-3D8DEB13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F651-A131-4FF6-B9E0-E7FFCBD0B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808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B6D9-AE4E-4154-BB8E-1E437EB7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9F2B7-15A1-4F48-8FB8-BA90D6A61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68341-F89A-4753-92C6-431C12D2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004A-9C0B-4540-A98F-8BE2AD953069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073AD-D513-40A5-BAB2-DD297B93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D9B25-6B77-4E23-9A3B-2DF629E4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F651-A131-4FF6-B9E0-E7FFCBD0B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871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B9716-E1B8-46A8-8460-899A94C9D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52DDE-BB6A-41A5-9F42-3BDA8F1E4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F1402-F3CA-440B-918F-345AD3C5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004A-9C0B-4540-A98F-8BE2AD953069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4ECD6-0D09-48DE-8E69-47A562A1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DB63A-233C-40DC-A913-6BCC3897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F651-A131-4FF6-B9E0-E7FFCBD0B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462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394F-F1D6-4117-9BA0-6752114C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79BDE-80E9-4E74-B791-C5202BE03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70925-FA9D-49E6-AF52-2D7F4555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004A-9C0B-4540-A98F-8BE2AD953069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A860E-942F-4275-B572-2D7CD92E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4B08A-51D3-459D-B086-931EB468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F651-A131-4FF6-B9E0-E7FFCBD0B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680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7D7D-0A17-4475-90F0-0B02F222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65542-A95D-4339-B918-2D5B1C19E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ACE06-FEB8-4F3E-A706-BE602FBA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004A-9C0B-4540-A98F-8BE2AD953069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31E93-2A3E-49FF-B9FA-F6C5CA69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A3100-273E-49A7-A0F4-AB4F1B8D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F651-A131-4FF6-B9E0-E7FFCBD0B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205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9BAF-9603-4A6B-ADE2-A2C45977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6894-D5AD-4629-A616-F2D11B7DF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E1036-686E-4C71-9150-C167A7D14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2CE46-A3A4-47D3-9FAC-4239FC10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004A-9C0B-4540-A98F-8BE2AD953069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A9270-4CAB-4BAD-AD1E-2BEEF27B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ED586-2160-402E-97B7-9AF2AC13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F651-A131-4FF6-B9E0-E7FFCBD0B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796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30D1-37F5-4270-8FBF-83EFFB586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CBC76-0D80-4DC4-B504-4D413C4AC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99A3D-D6E4-4B21-B8AD-B0AD7F609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03236-55A9-4623-9872-F4913C13F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49603-D039-48CC-8600-21F15BFEB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1859C-BDFD-4603-8CD3-5DF8BE24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004A-9C0B-4540-A98F-8BE2AD953069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1E54F-D826-4481-8B31-F611C797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89E8B2-F37A-474F-B2A3-ECF70015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F651-A131-4FF6-B9E0-E7FFCBD0B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54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68A-F170-4111-BBA3-A61EC8E7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35F15-19EF-4A18-B824-3F4BBCD1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004A-9C0B-4540-A98F-8BE2AD953069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CC9B2-7AC4-4230-A138-517C82958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DFFF0-F842-427A-80AF-F2F8D5E7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F651-A131-4FF6-B9E0-E7FFCBD0B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942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A3718-9B59-4BB9-988B-8165DDDF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004A-9C0B-4540-A98F-8BE2AD953069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592D4-1CCB-48ED-8174-234E5BD2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45B1C-995B-4D86-8FF6-DF9735A3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F651-A131-4FF6-B9E0-E7FFCBD0B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887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21C7-397B-4312-8CC4-36009EC4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9258E-322E-4DD1-A059-8A112E5A4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6658F-492C-43F2-ABC9-C34796CBB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6C4BC-987A-4973-AB6B-543E1C51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004A-9C0B-4540-A98F-8BE2AD953069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4B239-C170-49BF-A5AC-A89FFC40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2141A-F712-4CE4-8C02-CFE2C773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F651-A131-4FF6-B9E0-E7FFCBD0B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857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B30D-6C78-4385-AF7E-EBC43F003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EABEB-0F20-445C-B6DF-E6D0D60A9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DD045-D3CD-4F0B-8EBC-3F35AA021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5DE2C-95B7-49CC-BE77-8C93662D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004A-9C0B-4540-A98F-8BE2AD953069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F6FD7-D00C-46B6-A4DF-351A55CD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F5FDC-7026-4EAD-BD05-50104B90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F651-A131-4FF6-B9E0-E7FFCBD0B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185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B08B1C-EE04-4FB9-B292-28A87EB0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AC0A2-181B-49A5-A28C-B8243E629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9683F-CACF-4E66-A075-1686D3EAA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9004A-9C0B-4540-A98F-8BE2AD953069}" type="datetimeFigureOut">
              <a:rPr lang="en-CA" smtClean="0"/>
              <a:t>2022-03-16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C6B04-8E67-4ABE-8A55-0C3F2F97D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4B5FE-4FA0-4997-AF44-6D13D0998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4F651-A131-4FF6-B9E0-E7FFCBD0B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64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88B9-8D57-4023-B87C-337EB92B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</a:t>
            </a:r>
            <a:endParaRPr lang="en-CA" dirty="0"/>
          </a:p>
        </p:txBody>
      </p:sp>
      <p:pic>
        <p:nvPicPr>
          <p:cNvPr id="1026" name="Picture 2" descr="https://miro.medium.com/max/742/1*WBYUz6Lh2Z21DQnEk-MWFQ.png">
            <a:extLst>
              <a:ext uri="{FF2B5EF4-FFF2-40B4-BE49-F238E27FC236}">
                <a16:creationId xmlns:a16="http://schemas.microsoft.com/office/drawing/2014/main" id="{56A74702-4933-4236-8862-94B72F336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345" y="1695449"/>
            <a:ext cx="5057544" cy="49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89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98BE97-B01E-4BA3-8C6A-E55F496FC0F8}"/>
              </a:ext>
            </a:extLst>
          </p:cNvPr>
          <p:cNvSpPr txBox="1"/>
          <p:nvPr/>
        </p:nvSpPr>
        <p:spPr>
          <a:xfrm>
            <a:off x="1345588" y="355107"/>
            <a:ext cx="2986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Class activity 2</a:t>
            </a:r>
            <a:endParaRPr lang="en-CA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8F7C9D-0BB2-4B45-B8FD-B5FD5A937F35}"/>
              </a:ext>
            </a:extLst>
          </p:cNvPr>
          <p:cNvSpPr txBox="1"/>
          <p:nvPr/>
        </p:nvSpPr>
        <p:spPr>
          <a:xfrm>
            <a:off x="1440053" y="1321812"/>
            <a:ext cx="907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calculating the number of the </a:t>
            </a:r>
            <a:r>
              <a:rPr lang="en-US" b="1" dirty="0">
                <a:solidFill>
                  <a:srgbClr val="FF0000"/>
                </a:solidFill>
              </a:rPr>
              <a:t>primitive operations</a:t>
            </a:r>
            <a:r>
              <a:rPr lang="en-US" b="1" dirty="0"/>
              <a:t> for each of the following code segments </a:t>
            </a:r>
            <a:endParaRPr lang="en-CA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A46A5-34EF-4AF3-8FC4-1FEFC74480F1}"/>
              </a:ext>
            </a:extLst>
          </p:cNvPr>
          <p:cNvSpPr txBox="1"/>
          <p:nvPr/>
        </p:nvSpPr>
        <p:spPr>
          <a:xfrm>
            <a:off x="1440053" y="1817677"/>
            <a:ext cx="8844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https://www.cpp.edu/~ftang/courses/CS240/lectures/analysis.htm#:~:text=Primitive%20operations%20are%20basic%20computations,independent%20from%20the%20programming%20language.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E9B58-AC2F-4D39-BB9C-4DC77FA1F5EF}"/>
              </a:ext>
            </a:extLst>
          </p:cNvPr>
          <p:cNvSpPr txBox="1"/>
          <p:nvPr/>
        </p:nvSpPr>
        <p:spPr>
          <a:xfrm>
            <a:off x="1440053" y="2703016"/>
            <a:ext cx="87280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Primitive operations are basic computations performed by an algorithm. </a:t>
            </a:r>
          </a:p>
          <a:p>
            <a:r>
              <a:rPr lang="en-US" sz="2400" dirty="0"/>
              <a:t>Examples are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</a:rPr>
              <a:t>evaluating an expression,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</a:rPr>
              <a:t>assigning a value to a variable,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</a:rPr>
              <a:t>indexing into an array,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</a:rPr>
              <a:t>calling a method,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</a:rPr>
              <a:t>returning from a method, </a:t>
            </a:r>
          </a:p>
          <a:p>
            <a:r>
              <a:rPr lang="en-US" sz="2400" dirty="0"/>
              <a:t>etc. </a:t>
            </a:r>
          </a:p>
          <a:p>
            <a:r>
              <a:rPr lang="en-US" sz="2400" dirty="0"/>
              <a:t>They are easily identifiable in pseudocode and largely independent from the programming language.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84089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6C23F-0AAD-4D75-AAF1-1D1BD716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C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6647DD6-BFE6-4DF8-958E-15A2A9F261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3259" y="1690688"/>
            <a:ext cx="1018548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This function is being called recursively n times before reaching the base case so 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ff-mono)"/>
              </a:rPr>
              <a:t>O(n)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, often called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linear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A91E3-F1C2-4190-B02B-F14BFCC1C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59" y="2402071"/>
            <a:ext cx="6036294" cy="2488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05A2AA-E6AF-4B47-91B9-A9B017181365}"/>
              </a:ext>
            </a:extLst>
          </p:cNvPr>
          <p:cNvSpPr txBox="1"/>
          <p:nvPr/>
        </p:nvSpPr>
        <p:spPr>
          <a:xfrm>
            <a:off x="7546019" y="2610035"/>
            <a:ext cx="25298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T(0) = c</a:t>
            </a:r>
          </a:p>
          <a:p>
            <a:r>
              <a:rPr lang="en-US" dirty="0"/>
              <a:t>T(n) = c + </a:t>
            </a:r>
            <a:r>
              <a:rPr lang="en-US" dirty="0">
                <a:highlight>
                  <a:srgbClr val="FFFF00"/>
                </a:highlight>
              </a:rPr>
              <a:t>T(n-1)</a:t>
            </a:r>
          </a:p>
          <a:p>
            <a:r>
              <a:rPr lang="en-US" dirty="0"/>
              <a:t>T(n) = c </a:t>
            </a:r>
            <a:r>
              <a:rPr lang="en-US" dirty="0">
                <a:highlight>
                  <a:srgbClr val="FFFF00"/>
                </a:highlight>
              </a:rPr>
              <a:t>+ c + T(n-2)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T(n) = k*c + T(n-k)</a:t>
            </a:r>
          </a:p>
          <a:p>
            <a:endParaRPr lang="en-US" dirty="0"/>
          </a:p>
          <a:p>
            <a:r>
              <a:rPr lang="en-US" dirty="0"/>
              <a:t>n = K</a:t>
            </a:r>
          </a:p>
          <a:p>
            <a:endParaRPr lang="en-US" dirty="0"/>
          </a:p>
          <a:p>
            <a:r>
              <a:rPr lang="en-US" dirty="0"/>
              <a:t>T(n) = n*c +T(0) = n*c + c</a:t>
            </a:r>
          </a:p>
        </p:txBody>
      </p:sp>
    </p:spTree>
    <p:extLst>
      <p:ext uri="{BB962C8B-B14F-4D97-AF65-F5344CB8AC3E}">
        <p14:creationId xmlns:p14="http://schemas.microsoft.com/office/powerpoint/2010/main" val="274817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8FA0-8BAE-4CAC-810C-97E22E8E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CD842E-A8D5-4A33-A9F9-7CCB238FE9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11102"/>
            <a:ext cx="10515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This function is called n-5 for each time, so we deduct five from n before calling the function, Actually called order of n/5 times. And,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O(n/5) = O(n)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 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0E98F-549C-491C-9D52-995CCBDCC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15031"/>
            <a:ext cx="5384020" cy="2387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B7DA3D-A595-4EAF-8333-AA4FAAC89DCA}"/>
              </a:ext>
            </a:extLst>
          </p:cNvPr>
          <p:cNvSpPr txBox="1"/>
          <p:nvPr/>
        </p:nvSpPr>
        <p:spPr>
          <a:xfrm>
            <a:off x="7350710" y="2765100"/>
            <a:ext cx="322556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T(0) = c</a:t>
            </a:r>
          </a:p>
          <a:p>
            <a:r>
              <a:rPr lang="en-US" dirty="0"/>
              <a:t>T(n) = c + T(n-5)</a:t>
            </a:r>
          </a:p>
          <a:p>
            <a:r>
              <a:rPr lang="en-US" dirty="0"/>
              <a:t>T(n) = c + c + T(n-10)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T(n) = k*c + T(n-5k)</a:t>
            </a:r>
          </a:p>
          <a:p>
            <a:endParaRPr lang="en-US" dirty="0"/>
          </a:p>
          <a:p>
            <a:r>
              <a:rPr lang="en-US" dirty="0"/>
              <a:t>n = 5K</a:t>
            </a:r>
          </a:p>
          <a:p>
            <a:endParaRPr lang="en-US" dirty="0"/>
          </a:p>
          <a:p>
            <a:r>
              <a:rPr lang="en-US" dirty="0"/>
              <a:t>T(n) = (n/5)*c +T(0) = (n/5)*c + c</a:t>
            </a:r>
          </a:p>
        </p:txBody>
      </p:sp>
    </p:spTree>
    <p:extLst>
      <p:ext uri="{BB962C8B-B14F-4D97-AF65-F5344CB8AC3E}">
        <p14:creationId xmlns:p14="http://schemas.microsoft.com/office/powerpoint/2010/main" val="78227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637BE-3499-4D6E-BBD6-B6965DAE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698E26-CDE6-438B-9D28-AB27F07D33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60655"/>
            <a:ext cx="1051560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This function is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highlight>
                  <a:srgbClr val="FFFF00"/>
                </a:highlight>
                <a:latin typeface="-apple-system"/>
              </a:rPr>
              <a:t>log(n) base 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, for every time we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divide by 5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before calling the function so its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ff-mono)"/>
              </a:rPr>
              <a:t>O(log(n))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(base 5)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, often called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logarithmic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and most often Big O notation and complexity analysis uses base 2.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40B88-1DCD-4DE5-A90B-40BEB0654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4945"/>
            <a:ext cx="6346697" cy="273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0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CA63-3B8E-4E4D-9AD2-DD565D5C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B967F8-2377-4B6E-99D2-FB8B71ADA4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47058"/>
            <a:ext cx="10316607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Here, it's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ff-mono)"/>
              </a:rPr>
              <a:t>O(2^n)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, or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exponential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, since each function call calls itself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twice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 unless it has been recursed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times.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FC782-4CB9-4D9F-9E7B-6477342CB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3415"/>
            <a:ext cx="4498884" cy="316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2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A8D7-4F75-43EB-A7A7-69EE3715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13A8D7-C670-4CE7-A654-E30278E735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59390"/>
            <a:ext cx="1036320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32629"/>
                </a:solidFill>
                <a:latin typeface="-apple-system"/>
              </a:rPr>
              <a:t>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ere the for loop takes n/2 since we're increasing by 2, and the recursion takes n/5 and since the for loop is called recursively, therefore, the time complexity is in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(n/5) * (n/2) = n^2/10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due to Asymptotic behavior and worst-case scenario considerations or the upper bound that big O is striving for, we are only interested in the largest term so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ff-mono)"/>
              </a:rPr>
              <a:t>O(n^2)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E1AF2-B758-4402-B0E4-EDFD71D9C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13087"/>
            <a:ext cx="4862639" cy="2698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423E9F-B267-4434-A3A3-8CB4C432A5CE}"/>
              </a:ext>
            </a:extLst>
          </p:cNvPr>
          <p:cNvSpPr txBox="1"/>
          <p:nvPr/>
        </p:nvSpPr>
        <p:spPr>
          <a:xfrm>
            <a:off x="5943601" y="3808393"/>
            <a:ext cx="5257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Case: T(0) = 1, leading to T(n) = n/2 + </a:t>
            </a:r>
            <a:r>
              <a:rPr lang="en-US" dirty="0">
                <a:highlight>
                  <a:srgbClr val="FFFF00"/>
                </a:highlight>
              </a:rPr>
              <a:t>T(n-5) </a:t>
            </a:r>
            <a:r>
              <a:rPr lang="en-US" dirty="0"/>
              <a:t>which when expanded leads to T(n) = n/2 + </a:t>
            </a:r>
            <a:r>
              <a:rPr lang="en-US" dirty="0">
                <a:highlight>
                  <a:srgbClr val="FFFF00"/>
                </a:highlight>
              </a:rPr>
              <a:t>(n/2 + T(n-10)</a:t>
            </a:r>
            <a:r>
              <a:rPr lang="en-US" dirty="0"/>
              <a:t> expanded further leads to T(n) = n/2 + (n/2 + (n/2 + T(n-15) which can be described as </a:t>
            </a:r>
            <a:r>
              <a:rPr lang="en-US" dirty="0">
                <a:highlight>
                  <a:srgbClr val="FFFF00"/>
                </a:highlight>
              </a:rPr>
              <a:t>T(n) = k(n/2) + T(n-5k)</a:t>
            </a:r>
            <a:r>
              <a:rPr lang="en-US" dirty="0"/>
              <a:t> so we then find T(0) by 5k = n and substitute k in appropriately T(n) = (n/5)(n/2) + T(n - n) which reduces to T(n) = (n^2/10) + T(0) which reduces to </a:t>
            </a:r>
            <a:r>
              <a:rPr lang="en-US" dirty="0">
                <a:highlight>
                  <a:srgbClr val="FFFF00"/>
                </a:highlight>
              </a:rPr>
              <a:t>T(n) = (n^2/10) + 1 </a:t>
            </a:r>
            <a:r>
              <a:rPr lang="en-US" dirty="0"/>
              <a:t>which is T(n) = n^2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766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672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var(--ff-mono)</vt:lpstr>
      <vt:lpstr>Wingdings</vt:lpstr>
      <vt:lpstr>Office Theme</vt:lpstr>
      <vt:lpstr>BIG-O</vt:lpstr>
      <vt:lpstr>PowerPoint Presentation</vt:lpstr>
      <vt:lpstr>Recursion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Lizhen Tang</dc:creator>
  <cp:lastModifiedBy>Lizhen Tang</cp:lastModifiedBy>
  <cp:revision>20</cp:revision>
  <dcterms:created xsi:type="dcterms:W3CDTF">2022-03-11T19:05:58Z</dcterms:created>
  <dcterms:modified xsi:type="dcterms:W3CDTF">2022-03-17T17:59:23Z</dcterms:modified>
</cp:coreProperties>
</file>