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48" r:id="rId1"/>
  </p:sldMasterIdLst>
  <p:notesMasterIdLst>
    <p:notesMasterId r:id="rId7"/>
  </p:notesMasterIdLst>
  <p:handoutMasterIdLst>
    <p:handoutMasterId r:id="rId8"/>
  </p:handoutMasterIdLst>
  <p:sldIdLst>
    <p:sldId id="5429" r:id="rId2"/>
    <p:sldId id="5431" r:id="rId3"/>
    <p:sldId id="5432" r:id="rId4"/>
    <p:sldId id="4497" r:id="rId5"/>
    <p:sldId id="4658" r:id="rId6"/>
  </p:sldIdLst>
  <p:sldSz cx="18288000" cy="10288588"/>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687617"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37523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2062852"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75047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3438086" algn="l" defTabSz="1375235" rtl="0" eaLnBrk="1" latinLnBrk="0" hangingPunct="1">
      <a:defRPr kern="1200">
        <a:solidFill>
          <a:schemeClr val="tx1"/>
        </a:solidFill>
        <a:latin typeface="Calibri" panose="020F0502020204030204" pitchFamily="34" charset="0"/>
        <a:ea typeface="+mn-ea"/>
        <a:cs typeface="+mn-cs"/>
      </a:defRPr>
    </a:lvl6pPr>
    <a:lvl7pPr marL="4125703" algn="l" defTabSz="1375235" rtl="0" eaLnBrk="1" latinLnBrk="0" hangingPunct="1">
      <a:defRPr kern="1200">
        <a:solidFill>
          <a:schemeClr val="tx1"/>
        </a:solidFill>
        <a:latin typeface="Calibri" panose="020F0502020204030204" pitchFamily="34" charset="0"/>
        <a:ea typeface="+mn-ea"/>
        <a:cs typeface="+mn-cs"/>
      </a:defRPr>
    </a:lvl7pPr>
    <a:lvl8pPr marL="4813320" algn="l" defTabSz="1375235" rtl="0" eaLnBrk="1" latinLnBrk="0" hangingPunct="1">
      <a:defRPr kern="1200">
        <a:solidFill>
          <a:schemeClr val="tx1"/>
        </a:solidFill>
        <a:latin typeface="Calibri" panose="020F0502020204030204" pitchFamily="34" charset="0"/>
        <a:ea typeface="+mn-ea"/>
        <a:cs typeface="+mn-cs"/>
      </a:defRPr>
    </a:lvl8pPr>
    <a:lvl9pPr marL="5500937" algn="l" defTabSz="1375235"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A5"/>
    <a:srgbClr val="D9FFFE"/>
    <a:srgbClr val="008E8B"/>
    <a:srgbClr val="00EEE8"/>
    <a:srgbClr val="00A898"/>
    <a:srgbClr val="9FFFFD"/>
    <a:srgbClr val="2EB6B4"/>
    <a:srgbClr val="6A909E"/>
    <a:srgbClr val="E45B65"/>
    <a:srgbClr val="485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0" autoAdjust="0"/>
    <p:restoredTop sz="65752" autoAdjust="0"/>
  </p:normalViewPr>
  <p:slideViewPr>
    <p:cSldViewPr snapToGrid="0">
      <p:cViewPr varScale="1">
        <p:scale>
          <a:sx n="28" d="100"/>
          <a:sy n="28" d="100"/>
        </p:scale>
        <p:origin x="1430" y="2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7" d="100"/>
        <a:sy n="87" d="100"/>
      </p:scale>
      <p:origin x="0" y="0"/>
    </p:cViewPr>
  </p:sorterViewPr>
  <p:notesViewPr>
    <p:cSldViewPr snapToGrid="0">
      <p:cViewPr varScale="1">
        <p:scale>
          <a:sx n="83" d="100"/>
          <a:sy n="83" d="100"/>
        </p:scale>
        <p:origin x="-19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ru-RU" dirty="0"/>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B5CC4F-7E1D-4871-99C7-594D4454431B}" type="datetimeFigureOut">
              <a:rPr lang="ru-RU"/>
              <a:pPr>
                <a:defRPr/>
              </a:pPr>
              <a:t>28.04.2025</a:t>
            </a:fld>
            <a:endParaRPr lang="ru-RU" dirty="0"/>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ru-RU" dirty="0"/>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039A10D-FF89-4304-8834-E5758B5B28FC}" type="slidenum">
              <a:rPr lang="ru-RU" altLang="ru-RU"/>
              <a:pPr>
                <a:defRPr/>
              </a:pPr>
              <a:t>‹#›</a:t>
            </a:fld>
            <a:endParaRPr lang="ru-RU" altLang="ru-RU" dirty="0"/>
          </a:p>
        </p:txBody>
      </p:sp>
    </p:spTree>
    <p:extLst>
      <p:ext uri="{BB962C8B-B14F-4D97-AF65-F5344CB8AC3E}">
        <p14:creationId xmlns:p14="http://schemas.microsoft.com/office/powerpoint/2010/main" val="3802949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F836DE1-6B7A-47AD-B7B7-17DCB15A01C6}" type="datetimeFigureOut">
              <a:rPr lang="en-US"/>
              <a:pPr>
                <a:defRPr/>
              </a:pPr>
              <a:t>4/28/2025</a:t>
            </a:fld>
            <a:endParaRPr lang="en-US" dirty="0"/>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174689-BECC-4390-B3B9-306A17FD432A}" type="slidenum">
              <a:rPr lang="en-US" altLang="ru-RU"/>
              <a:pPr>
                <a:defRPr/>
              </a:pPr>
              <a:t>‹#›</a:t>
            </a:fld>
            <a:endParaRPr lang="en-US" altLang="ru-RU" dirty="0"/>
          </a:p>
        </p:txBody>
      </p:sp>
    </p:spTree>
    <p:extLst>
      <p:ext uri="{BB962C8B-B14F-4D97-AF65-F5344CB8AC3E}">
        <p14:creationId xmlns:p14="http://schemas.microsoft.com/office/powerpoint/2010/main" val="1886981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805" kern="1200">
        <a:solidFill>
          <a:schemeClr val="tx1"/>
        </a:solidFill>
        <a:latin typeface="+mn-lt"/>
        <a:ea typeface="+mn-ea"/>
        <a:cs typeface="+mn-cs"/>
      </a:defRPr>
    </a:lvl1pPr>
    <a:lvl2pPr marL="687617" algn="l" rtl="0" eaLnBrk="0" fontAlgn="base" hangingPunct="0">
      <a:spcBef>
        <a:spcPct val="30000"/>
      </a:spcBef>
      <a:spcAft>
        <a:spcPct val="0"/>
      </a:spcAft>
      <a:defRPr sz="1805" kern="1200">
        <a:solidFill>
          <a:schemeClr val="tx1"/>
        </a:solidFill>
        <a:latin typeface="+mn-lt"/>
        <a:ea typeface="+mn-ea"/>
        <a:cs typeface="+mn-cs"/>
      </a:defRPr>
    </a:lvl2pPr>
    <a:lvl3pPr marL="1375235" algn="l" rtl="0" eaLnBrk="0" fontAlgn="base" hangingPunct="0">
      <a:spcBef>
        <a:spcPct val="30000"/>
      </a:spcBef>
      <a:spcAft>
        <a:spcPct val="0"/>
      </a:spcAft>
      <a:defRPr sz="1805" kern="1200">
        <a:solidFill>
          <a:schemeClr val="tx1"/>
        </a:solidFill>
        <a:latin typeface="+mn-lt"/>
        <a:ea typeface="+mn-ea"/>
        <a:cs typeface="+mn-cs"/>
      </a:defRPr>
    </a:lvl3pPr>
    <a:lvl4pPr marL="2062852" algn="l" rtl="0" eaLnBrk="0" fontAlgn="base" hangingPunct="0">
      <a:spcBef>
        <a:spcPct val="30000"/>
      </a:spcBef>
      <a:spcAft>
        <a:spcPct val="0"/>
      </a:spcAft>
      <a:defRPr sz="1805" kern="1200">
        <a:solidFill>
          <a:schemeClr val="tx1"/>
        </a:solidFill>
        <a:latin typeface="+mn-lt"/>
        <a:ea typeface="+mn-ea"/>
        <a:cs typeface="+mn-cs"/>
      </a:defRPr>
    </a:lvl4pPr>
    <a:lvl5pPr marL="2750470" algn="l" rtl="0" eaLnBrk="0" fontAlgn="base" hangingPunct="0">
      <a:spcBef>
        <a:spcPct val="30000"/>
      </a:spcBef>
      <a:spcAft>
        <a:spcPct val="0"/>
      </a:spcAft>
      <a:defRPr sz="1805" kern="1200">
        <a:solidFill>
          <a:schemeClr val="tx1"/>
        </a:solidFill>
        <a:latin typeface="+mn-lt"/>
        <a:ea typeface="+mn-ea"/>
        <a:cs typeface="+mn-cs"/>
      </a:defRPr>
    </a:lvl5pPr>
    <a:lvl6pPr marL="3438086" algn="l" defTabSz="1375235" rtl="0" eaLnBrk="1" latinLnBrk="0" hangingPunct="1">
      <a:defRPr sz="1805" kern="1200">
        <a:solidFill>
          <a:schemeClr val="tx1"/>
        </a:solidFill>
        <a:latin typeface="+mn-lt"/>
        <a:ea typeface="+mn-ea"/>
        <a:cs typeface="+mn-cs"/>
      </a:defRPr>
    </a:lvl6pPr>
    <a:lvl7pPr marL="4125703" algn="l" defTabSz="1375235" rtl="0" eaLnBrk="1" latinLnBrk="0" hangingPunct="1">
      <a:defRPr sz="1805" kern="1200">
        <a:solidFill>
          <a:schemeClr val="tx1"/>
        </a:solidFill>
        <a:latin typeface="+mn-lt"/>
        <a:ea typeface="+mn-ea"/>
        <a:cs typeface="+mn-cs"/>
      </a:defRPr>
    </a:lvl7pPr>
    <a:lvl8pPr marL="4813320" algn="l" defTabSz="1375235" rtl="0" eaLnBrk="1" latinLnBrk="0" hangingPunct="1">
      <a:defRPr sz="1805" kern="1200">
        <a:solidFill>
          <a:schemeClr val="tx1"/>
        </a:solidFill>
        <a:latin typeface="+mn-lt"/>
        <a:ea typeface="+mn-ea"/>
        <a:cs typeface="+mn-cs"/>
      </a:defRPr>
    </a:lvl8pPr>
    <a:lvl9pPr marL="5500937" algn="l" defTabSz="1375235" rtl="0" eaLnBrk="1" latinLnBrk="0" hangingPunct="1">
      <a:defRPr sz="18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SG" dirty="0">
                <a:solidFill>
                  <a:srgbClr val="0E101A"/>
                </a:solidFill>
                <a:effectLst/>
              </a:rPr>
              <a:t>Our chatbot processes text and voice inputs, with language detection and multilingual support. </a:t>
            </a:r>
          </a:p>
          <a:p>
            <a:pPr>
              <a:buNone/>
            </a:pPr>
            <a:endParaRPr lang="en-SG" dirty="0">
              <a:solidFill>
                <a:srgbClr val="0E101A"/>
              </a:solidFill>
              <a:effectLst/>
            </a:endParaRPr>
          </a:p>
          <a:p>
            <a:pPr>
              <a:buNone/>
            </a:pPr>
            <a:r>
              <a:rPr lang="en-SG" dirty="0">
                <a:solidFill>
                  <a:srgbClr val="0E101A"/>
                </a:solidFill>
                <a:effectLst/>
              </a:rPr>
              <a:t>The query is then passed through a three-layer intent classifier where:</a:t>
            </a:r>
            <a:br>
              <a:rPr lang="en-SG" dirty="0">
                <a:solidFill>
                  <a:srgbClr val="0E101A"/>
                </a:solidFill>
                <a:effectLst/>
              </a:rPr>
            </a:br>
            <a:endParaRPr lang="en-SG" dirty="0">
              <a:solidFill>
                <a:srgbClr val="0E101A"/>
              </a:solidFill>
              <a:effectLst/>
            </a:endParaRPr>
          </a:p>
          <a:p>
            <a:pPr marL="144000" indent="-144000" algn="l">
              <a:buFont typeface="Arial" panose="020B0604020202020204" pitchFamily="34" charset="0"/>
              <a:buChar char="•"/>
            </a:pPr>
            <a:r>
              <a:rPr lang="en-SG" b="1" dirty="0">
                <a:solidFill>
                  <a:srgbClr val="0E101A"/>
                </a:solidFill>
                <a:effectLst/>
              </a:rPr>
              <a:t>Layer 0</a:t>
            </a:r>
            <a:r>
              <a:rPr lang="en-SG" dirty="0">
                <a:solidFill>
                  <a:srgbClr val="0E101A"/>
                </a:solidFill>
                <a:effectLst/>
              </a:rPr>
              <a:t> and </a:t>
            </a:r>
            <a:r>
              <a:rPr lang="en-SG" b="1" dirty="0">
                <a:solidFill>
                  <a:srgbClr val="0E101A"/>
                </a:solidFill>
                <a:effectLst/>
              </a:rPr>
              <a:t>1</a:t>
            </a:r>
            <a:r>
              <a:rPr lang="en-SG" dirty="0">
                <a:solidFill>
                  <a:srgbClr val="0E101A"/>
                </a:solidFill>
                <a:effectLst/>
              </a:rPr>
              <a:t> ensures the query is within municipal scope via Regex and a classifier, and if not, a fallback message is returned.</a:t>
            </a:r>
            <a:br>
              <a:rPr lang="en-SG" dirty="0">
                <a:solidFill>
                  <a:srgbClr val="0E101A"/>
                </a:solidFill>
                <a:effectLst/>
              </a:rPr>
            </a:br>
            <a:endParaRPr lang="en-SG" dirty="0">
              <a:solidFill>
                <a:srgbClr val="0E101A"/>
              </a:solidFill>
              <a:effectLst/>
            </a:endParaRPr>
          </a:p>
          <a:p>
            <a:pPr marL="144000" indent="-144000" algn="l">
              <a:buFont typeface="Arial" panose="020B0604020202020204" pitchFamily="34" charset="0"/>
              <a:buChar char="•"/>
            </a:pPr>
            <a:r>
              <a:rPr lang="en-SG" dirty="0">
                <a:solidFill>
                  <a:srgbClr val="0E101A"/>
                </a:solidFill>
                <a:effectLst/>
              </a:rPr>
              <a:t>Otherwise, </a:t>
            </a:r>
            <a:r>
              <a:rPr lang="en-SG" b="1" dirty="0">
                <a:solidFill>
                  <a:srgbClr val="0E101A"/>
                </a:solidFill>
                <a:effectLst/>
              </a:rPr>
              <a:t>Layer 2</a:t>
            </a:r>
            <a:r>
              <a:rPr lang="en-SG" dirty="0">
                <a:solidFill>
                  <a:srgbClr val="0E101A"/>
                </a:solidFill>
                <a:effectLst/>
              </a:rPr>
              <a:t> classifies the query into three intents using Few Shot prompting.</a:t>
            </a:r>
          </a:p>
          <a:p>
            <a:pPr marL="360000" lvl="2" indent="-144000" algn="l">
              <a:buFont typeface="Wingdings" panose="05000000000000000000" pitchFamily="2" charset="2"/>
              <a:buChar char="§"/>
            </a:pPr>
            <a:r>
              <a:rPr lang="en-SG" dirty="0">
                <a:solidFill>
                  <a:srgbClr val="0E101A"/>
                </a:solidFill>
                <a:effectLst/>
              </a:rPr>
              <a:t>Narrow queries trigger a custom UX response.</a:t>
            </a:r>
          </a:p>
          <a:p>
            <a:pPr marL="360000" lvl="2" indent="-144000" algn="l">
              <a:buFont typeface="Wingdings" panose="05000000000000000000" pitchFamily="2" charset="2"/>
              <a:buChar char="§"/>
            </a:pPr>
            <a:r>
              <a:rPr lang="en-SG" dirty="0">
                <a:solidFill>
                  <a:srgbClr val="0E101A"/>
                </a:solidFill>
                <a:effectLst/>
              </a:rPr>
              <a:t>Data-driven queries fetch vector results, optionally reranked to pass the context to the LLM.</a:t>
            </a:r>
          </a:p>
          <a:p>
            <a:pPr marL="360000" lvl="2" indent="-144000" algn="l">
              <a:buFont typeface="Wingdings" panose="05000000000000000000" pitchFamily="2" charset="2"/>
              <a:buChar char="§"/>
            </a:pPr>
            <a:r>
              <a:rPr lang="en-SG" dirty="0">
                <a:solidFill>
                  <a:srgbClr val="0E101A"/>
                </a:solidFill>
                <a:effectLst/>
              </a:rPr>
              <a:t>General queries are sent directly to the LLM.</a:t>
            </a:r>
          </a:p>
          <a:p>
            <a:pPr marL="216000" lvl="2" indent="0" algn="l">
              <a:buFont typeface="Wingdings" panose="05000000000000000000" pitchFamily="2" charset="2"/>
              <a:buNone/>
            </a:pPr>
            <a:endParaRPr lang="en-SG" dirty="0">
              <a:solidFill>
                <a:srgbClr val="0E101A"/>
              </a:solidFill>
              <a:effectLst/>
            </a:endParaRPr>
          </a:p>
          <a:p>
            <a:pPr marL="0" indent="-144000">
              <a:buFont typeface="Arial" panose="020B0604020202020204" pitchFamily="34" charset="0"/>
              <a:buChar char="•"/>
            </a:pPr>
            <a:r>
              <a:rPr lang="en-SG" dirty="0">
                <a:solidFill>
                  <a:srgbClr val="0E101A"/>
                </a:solidFill>
                <a:effectLst/>
              </a:rPr>
              <a:t>Finally, if needed, the response is translated back for the user.</a:t>
            </a:r>
          </a:p>
        </p:txBody>
      </p:sp>
      <p:sp>
        <p:nvSpPr>
          <p:cNvPr id="4" name="Slide Number Placeholder 3"/>
          <p:cNvSpPr>
            <a:spLocks noGrp="1"/>
          </p:cNvSpPr>
          <p:nvPr>
            <p:ph type="sldNum" sz="quarter" idx="5"/>
          </p:nvPr>
        </p:nvSpPr>
        <p:spPr/>
        <p:txBody>
          <a:bodyPr/>
          <a:lstStyle/>
          <a:p>
            <a:pPr>
              <a:defRPr/>
            </a:pPr>
            <a:fld id="{13174689-BECC-4390-B3B9-306A17FD432A}" type="slidenum">
              <a:rPr lang="en-US" altLang="ru-RU" smtClean="0"/>
              <a:pPr>
                <a:defRPr/>
              </a:pPr>
              <a:t>1</a:t>
            </a:fld>
            <a:endParaRPr lang="en-US" altLang="ru-RU" dirty="0"/>
          </a:p>
        </p:txBody>
      </p:sp>
    </p:spTree>
    <p:extLst>
      <p:ext uri="{BB962C8B-B14F-4D97-AF65-F5344CB8AC3E}">
        <p14:creationId xmlns:p14="http://schemas.microsoft.com/office/powerpoint/2010/main" val="847668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Our forecast model is designed to predict municipal issue trends at a subzone level by combining Open311 reports from US cities with external factors like:</a:t>
            </a:r>
          </a:p>
          <a:p>
            <a:pPr marL="0" indent="0">
              <a:buFont typeface="Arial" panose="020B0604020202020204" pitchFamily="34" charset="0"/>
              <a:buNone/>
            </a:pPr>
            <a:r>
              <a:rPr lang="en-SG" b="0" i="0" dirty="0">
                <a:solidFill>
                  <a:srgbClr val="CDCDCD"/>
                </a:solidFill>
                <a:effectLst/>
                <a:latin typeface="Arial" panose="020B0604020202020204" pitchFamily="34" charset="0"/>
              </a:rPr>
              <a:t>• </a:t>
            </a:r>
            <a:r>
              <a:rPr lang="en-SG" b="1" i="0" dirty="0">
                <a:solidFill>
                  <a:srgbClr val="CDCDCD"/>
                </a:solidFill>
                <a:effectLst/>
                <a:latin typeface="Arial" panose="020B0604020202020204" pitchFamily="34" charset="0"/>
              </a:rPr>
              <a:t>Weather: </a:t>
            </a:r>
            <a:r>
              <a:rPr lang="en-SG" b="0" i="0" dirty="0">
                <a:solidFill>
                  <a:srgbClr val="CDCDCD"/>
                </a:solidFill>
                <a:effectLst/>
                <a:latin typeface="Arial" panose="020B0604020202020204" pitchFamily="34" charset="0"/>
              </a:rPr>
              <a:t>data like precipitation and air quality, some of which are synthesised via cluster-aware imputation as Open-Meteo has API limits, then…</a:t>
            </a:r>
          </a:p>
          <a:p>
            <a:pPr marL="0" indent="0">
              <a:buFont typeface="Arial" panose="020B0604020202020204" pitchFamily="34" charset="0"/>
              <a:buNone/>
            </a:pPr>
            <a:r>
              <a:rPr lang="en-SG" b="0" i="0" dirty="0">
                <a:solidFill>
                  <a:srgbClr val="CDCDCD"/>
                </a:solidFill>
                <a:effectLst/>
                <a:latin typeface="Arial" panose="020B0604020202020204" pitchFamily="34" charset="0"/>
              </a:rPr>
              <a:t>• </a:t>
            </a:r>
            <a:r>
              <a:rPr lang="en-SG" b="1" i="0" dirty="0">
                <a:solidFill>
                  <a:srgbClr val="CDCDCD"/>
                </a:solidFill>
                <a:effectLst/>
                <a:latin typeface="Arial" panose="020B0604020202020204" pitchFamily="34" charset="0"/>
              </a:rPr>
              <a:t>Geospatial: </a:t>
            </a:r>
            <a:r>
              <a:rPr lang="en-SG" b="0" i="0" dirty="0">
                <a:solidFill>
                  <a:srgbClr val="CDCDCD"/>
                </a:solidFill>
                <a:effectLst/>
                <a:latin typeface="Arial" panose="020B0604020202020204" pitchFamily="34" charset="0"/>
              </a:rPr>
              <a:t>features such as density and proximity of POIs and facilities which are fetched via OpenStreetMap</a:t>
            </a:r>
            <a:r>
              <a:rPr lang="en-SG" b="1" i="0" dirty="0">
                <a:solidFill>
                  <a:srgbClr val="CDCDCD"/>
                </a:solidFill>
                <a:effectLst/>
                <a:latin typeface="Arial" panose="020B0604020202020204" pitchFamily="34" charset="0"/>
              </a:rPr>
              <a:t>, </a:t>
            </a:r>
            <a:r>
              <a:rPr lang="en-SG" b="0" i="0" dirty="0">
                <a:solidFill>
                  <a:srgbClr val="CDCDCD"/>
                </a:solidFill>
                <a:effectLst/>
                <a:latin typeface="Arial" panose="020B0604020202020204" pitchFamily="34" charset="0"/>
              </a:rPr>
              <a:t>and finally</a:t>
            </a:r>
            <a:endParaRPr lang="en-SG" b="1" i="0" dirty="0">
              <a:solidFill>
                <a:srgbClr val="CDCDCD"/>
              </a:solidFill>
              <a:effectLst/>
              <a:latin typeface="Arial" panose="020B0604020202020204" pitchFamily="34" charset="0"/>
            </a:endParaRPr>
          </a:p>
          <a:p>
            <a:pPr marL="0" indent="0">
              <a:buFont typeface="Arial" panose="020B0604020202020204" pitchFamily="34" charset="0"/>
              <a:buNone/>
            </a:pPr>
            <a:r>
              <a:rPr lang="en-SG" b="0" i="0" dirty="0">
                <a:solidFill>
                  <a:srgbClr val="CDCDCD"/>
                </a:solidFill>
                <a:effectLst/>
                <a:latin typeface="Arial" panose="020B0604020202020204" pitchFamily="34" charset="0"/>
              </a:rPr>
              <a:t>• </a:t>
            </a:r>
            <a:r>
              <a:rPr lang="en-SG" b="1" i="0" dirty="0">
                <a:solidFill>
                  <a:srgbClr val="CDCDCD"/>
                </a:solidFill>
                <a:effectLst/>
                <a:latin typeface="Arial" panose="020B0604020202020204" pitchFamily="34" charset="0"/>
              </a:rPr>
              <a:t>Socioeconomic: </a:t>
            </a:r>
            <a:r>
              <a:rPr lang="en-SG" b="0" i="0" dirty="0">
                <a:solidFill>
                  <a:srgbClr val="CDCDCD"/>
                </a:solidFill>
                <a:effectLst/>
                <a:latin typeface="Arial" panose="020B0604020202020204" pitchFamily="34" charset="0"/>
              </a:rPr>
              <a:t>data including median age, and household income for each region</a:t>
            </a:r>
          </a:p>
          <a:p>
            <a:pPr marL="0" indent="0">
              <a:buFont typeface="Arial" panose="020B0604020202020204" pitchFamily="34" charset="0"/>
              <a:buNone/>
            </a:pPr>
            <a:endParaRPr lang="en-SG" b="1" i="0" dirty="0">
              <a:solidFill>
                <a:srgbClr val="CDCDCD"/>
              </a:solidFill>
              <a:effectLst/>
              <a:latin typeface="Arial" panose="020B0604020202020204" pitchFamily="34" charset="0"/>
            </a:endParaRPr>
          </a:p>
          <a:p>
            <a:pPr marL="0" indent="0">
              <a:buFont typeface="Arial" panose="020B0604020202020204" pitchFamily="34" charset="0"/>
              <a:buNone/>
            </a:pPr>
            <a:r>
              <a:rPr lang="en-SG" dirty="0"/>
              <a:t>Then, once all datasets have been merged, we can move on to Feature Engineering, where we enhance the data further by:</a:t>
            </a:r>
          </a:p>
          <a:p>
            <a:pPr marL="0" indent="0">
              <a:buFont typeface="Arial" panose="020B0604020202020204" pitchFamily="34" charset="0"/>
              <a:buNone/>
            </a:pPr>
            <a:r>
              <a:rPr lang="en-SG" b="0" i="0" dirty="0">
                <a:solidFill>
                  <a:srgbClr val="CDCDCD"/>
                </a:solidFill>
                <a:effectLst/>
                <a:latin typeface="Arial" panose="020B0604020202020204" pitchFamily="34" charset="0"/>
              </a:rPr>
              <a:t>• Mapping US reported issues to SG specific municipal categories using keyword similarity and optionally LLMs, while</a:t>
            </a:r>
          </a:p>
          <a:p>
            <a:pPr marL="0" indent="0">
              <a:buFont typeface="Arial" panose="020B0604020202020204" pitchFamily="34" charset="0"/>
              <a:buNone/>
            </a:pPr>
            <a:r>
              <a:rPr lang="en-SG" b="0" i="0" dirty="0">
                <a:solidFill>
                  <a:srgbClr val="CDCDCD"/>
                </a:solidFill>
                <a:effectLst/>
                <a:latin typeface="Arial" panose="020B0604020202020204" pitchFamily="34" charset="0"/>
              </a:rPr>
              <a:t>• Creating temporal features like holiday indicators, statistics and preparation for rolling window forecasting, and also</a:t>
            </a:r>
          </a:p>
          <a:p>
            <a:pPr marL="0" indent="0">
              <a:buFont typeface="Arial" panose="020B0604020202020204" pitchFamily="34" charset="0"/>
              <a:buNone/>
            </a:pPr>
            <a:r>
              <a:rPr lang="en-SG" b="0" i="0" dirty="0">
                <a:solidFill>
                  <a:srgbClr val="CDCDCD"/>
                </a:solidFill>
                <a:effectLst/>
                <a:latin typeface="Arial" panose="020B0604020202020204" pitchFamily="34" charset="0"/>
              </a:rPr>
              <a:t>• Latent features such as area density, growth rates etc.</a:t>
            </a:r>
          </a:p>
          <a:p>
            <a:pPr marL="0" indent="0">
              <a:buFont typeface="Arial" panose="020B0604020202020204" pitchFamily="34" charset="0"/>
              <a:buNone/>
            </a:pPr>
            <a:r>
              <a:rPr lang="en-SG" b="0" i="0" dirty="0">
                <a:solidFill>
                  <a:srgbClr val="CDCDCD"/>
                </a:solidFill>
                <a:effectLst/>
                <a:latin typeface="Arial" panose="020B0604020202020204" pitchFamily="34" charset="0"/>
              </a:rPr>
              <a:t>• Moreover, preprocessing steps have been done such as normalization, encoding and feature selection. </a:t>
            </a:r>
          </a:p>
          <a:p>
            <a:pPr marL="0" indent="0">
              <a:buFont typeface="Arial" panose="020B0604020202020204" pitchFamily="34" charset="0"/>
              <a:buNone/>
            </a:pPr>
            <a:endParaRPr lang="en-SG" b="0" i="0" dirty="0">
              <a:solidFill>
                <a:srgbClr val="CDCDCD"/>
              </a:solidFill>
              <a:effectLst/>
              <a:latin typeface="Arial" panose="020B0604020202020204" pitchFamily="34" charset="0"/>
            </a:endParaRPr>
          </a:p>
          <a:p>
            <a:pPr marL="0" indent="0">
              <a:buFont typeface="Arial" panose="020B0604020202020204" pitchFamily="34" charset="0"/>
              <a:buNone/>
            </a:pPr>
            <a:r>
              <a:rPr lang="en-SG" b="0" i="0" dirty="0">
                <a:solidFill>
                  <a:srgbClr val="CDCDCD"/>
                </a:solidFill>
                <a:effectLst/>
                <a:latin typeface="Arial" panose="020B0604020202020204" pitchFamily="34" charset="0"/>
              </a:rPr>
              <a:t> Lastly, we move on to the final stage, which is Model Training, where we train deep learning models for each issue type separately, using techniques like:</a:t>
            </a:r>
            <a:endParaRPr lang="en-SG" dirty="0"/>
          </a:p>
          <a:p>
            <a:pPr>
              <a:buFont typeface="Arial" panose="020B0604020202020204" pitchFamily="34" charset="0"/>
              <a:buNone/>
            </a:pPr>
            <a:r>
              <a:rPr lang="en-SG" b="0" i="0" dirty="0">
                <a:solidFill>
                  <a:srgbClr val="CDCDCD"/>
                </a:solidFill>
                <a:effectLst/>
                <a:latin typeface="Arial" panose="020B0604020202020204" pitchFamily="34" charset="0"/>
              </a:rPr>
              <a:t>• </a:t>
            </a:r>
            <a:r>
              <a:rPr lang="en-SG" dirty="0"/>
              <a:t>Mixed loss functions to handle different data distributions.</a:t>
            </a:r>
          </a:p>
          <a:p>
            <a:pPr>
              <a:buFont typeface="Arial" panose="020B0604020202020204" pitchFamily="34" charset="0"/>
              <a:buNone/>
            </a:pPr>
            <a:r>
              <a:rPr lang="en-SG" b="0" i="0" dirty="0">
                <a:solidFill>
                  <a:srgbClr val="CDCDCD"/>
                </a:solidFill>
                <a:effectLst/>
                <a:latin typeface="Arial" panose="020B0604020202020204" pitchFamily="34" charset="0"/>
              </a:rPr>
              <a:t>• </a:t>
            </a:r>
            <a:r>
              <a:rPr lang="en-SG" dirty="0"/>
              <a:t>Batch normalization for model stability.</a:t>
            </a:r>
          </a:p>
          <a:p>
            <a:pPr>
              <a:buFont typeface="Arial" panose="020B0604020202020204" pitchFamily="34" charset="0"/>
              <a:buNone/>
            </a:pPr>
            <a:r>
              <a:rPr lang="en-SG" b="0" i="0" dirty="0">
                <a:solidFill>
                  <a:srgbClr val="CDCDCD"/>
                </a:solidFill>
                <a:effectLst/>
                <a:latin typeface="Arial" panose="020B0604020202020204" pitchFamily="34" charset="0"/>
              </a:rPr>
              <a:t>• </a:t>
            </a:r>
            <a:r>
              <a:rPr lang="en-SG" dirty="0"/>
              <a:t>Learning rate scheduling and early stopping to optimize training.</a:t>
            </a:r>
          </a:p>
          <a:p>
            <a:pPr>
              <a:buFont typeface="Arial" panose="020B0604020202020204" pitchFamily="34" charset="0"/>
              <a:buNone/>
            </a:pPr>
            <a:r>
              <a:rPr lang="en-SG" b="0" i="0" dirty="0">
                <a:solidFill>
                  <a:srgbClr val="CDCDCD"/>
                </a:solidFill>
                <a:effectLst/>
                <a:latin typeface="Arial" panose="020B0604020202020204" pitchFamily="34" charset="0"/>
              </a:rPr>
              <a:t>• </a:t>
            </a:r>
            <a:r>
              <a:rPr lang="en-SG" dirty="0"/>
              <a:t>Hyperparameter tuning to maximize predictive accuracy.</a:t>
            </a:r>
          </a:p>
          <a:p>
            <a:pPr>
              <a:buFont typeface="Arial" panose="020B0604020202020204" pitchFamily="34" charset="0"/>
              <a:buNone/>
            </a:pPr>
            <a:endParaRPr lang="en-SG" dirty="0"/>
          </a:p>
          <a:p>
            <a:pPr>
              <a:buFont typeface="Arial" panose="020B0604020202020204" pitchFamily="34" charset="0"/>
              <a:buNone/>
            </a:pPr>
            <a:r>
              <a:rPr lang="en-SG" dirty="0"/>
              <a:t>We believe with this model along with our dashboard, can greatly assist agencies and town councils allocate resources more effectively for proactive planning, and this is because in our dashboard, we plan to provide…</a:t>
            </a:r>
          </a:p>
        </p:txBody>
      </p:sp>
      <p:sp>
        <p:nvSpPr>
          <p:cNvPr id="4" name="Slide Number Placeholder 3"/>
          <p:cNvSpPr>
            <a:spLocks noGrp="1"/>
          </p:cNvSpPr>
          <p:nvPr>
            <p:ph type="sldNum" sz="quarter" idx="5"/>
          </p:nvPr>
        </p:nvSpPr>
        <p:spPr/>
        <p:txBody>
          <a:bodyPr/>
          <a:lstStyle/>
          <a:p>
            <a:pPr>
              <a:defRPr/>
            </a:pPr>
            <a:fld id="{13174689-BECC-4390-B3B9-306A17FD432A}" type="slidenum">
              <a:rPr lang="en-US" altLang="ru-RU" smtClean="0"/>
              <a:pPr>
                <a:defRPr/>
              </a:pPr>
              <a:t>2</a:t>
            </a:fld>
            <a:endParaRPr lang="en-US" altLang="ru-RU" dirty="0"/>
          </a:p>
        </p:txBody>
      </p:sp>
    </p:spTree>
    <p:extLst>
      <p:ext uri="{BB962C8B-B14F-4D97-AF65-F5344CB8AC3E}">
        <p14:creationId xmlns:p14="http://schemas.microsoft.com/office/powerpoint/2010/main" val="3152114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ADF0B-3485-45D5-D313-2B532BF63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3F7460-E03C-2A64-BA61-880A5FFD52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BF1948-9561-D69F-C15D-197638407427}"/>
              </a:ext>
            </a:extLst>
          </p:cNvPr>
          <p:cNvSpPr>
            <a:spLocks noGrp="1"/>
          </p:cNvSpPr>
          <p:nvPr>
            <p:ph type="body" idx="1"/>
          </p:nvPr>
        </p:nvSpPr>
        <p:spPr/>
        <p:txBody>
          <a:bodyPr/>
          <a:lstStyle/>
          <a:p>
            <a:r>
              <a:rPr lang="en-SG" dirty="0"/>
              <a:t>Our forecasting model predicts municipal issue trends at the subzone level by combining Open311 reports with external, </a:t>
            </a:r>
          </a:p>
          <a:p>
            <a:r>
              <a:rPr lang="en-SG" b="1" dirty="0"/>
              <a:t>geospatial</a:t>
            </a:r>
            <a:r>
              <a:rPr lang="en-SG" dirty="0"/>
              <a:t>, </a:t>
            </a:r>
            <a:r>
              <a:rPr lang="en-SG" b="1" dirty="0"/>
              <a:t>socioeconomic, </a:t>
            </a:r>
            <a:r>
              <a:rPr lang="en-SG" b="0" dirty="0"/>
              <a:t>and </a:t>
            </a:r>
            <a:r>
              <a:rPr lang="en-SG" b="1" dirty="0"/>
              <a:t>weather</a:t>
            </a:r>
            <a:r>
              <a:rPr lang="en-SG" b="0" dirty="0"/>
              <a:t> data, some of which are synthesised via cluster-aware imputation.</a:t>
            </a:r>
          </a:p>
          <a:p>
            <a:endParaRPr lang="en-SG" dirty="0"/>
          </a:p>
          <a:p>
            <a:r>
              <a:rPr lang="en-SG" dirty="0"/>
              <a:t>We then enrich the dataset by mapping U.S. issues to Singapore categories, and engineering features like </a:t>
            </a:r>
          </a:p>
          <a:p>
            <a:r>
              <a:rPr lang="en-SG" dirty="0"/>
              <a:t>holiday effects, density growth, and socioeconomic profiles.</a:t>
            </a:r>
          </a:p>
          <a:p>
            <a:endParaRPr lang="en-SG" dirty="0"/>
          </a:p>
          <a:p>
            <a:r>
              <a:rPr lang="en-SG" dirty="0"/>
              <a:t>Finally, we train deep learning models for each issue type with mixed loss, batch normalization, and early stopping to maximise accuracy.</a:t>
            </a:r>
          </a:p>
          <a:p>
            <a:r>
              <a:rPr lang="en-SG" dirty="0"/>
              <a:t>These forecasts are then surfaced directly through our dashboard.</a:t>
            </a:r>
          </a:p>
        </p:txBody>
      </p:sp>
      <p:sp>
        <p:nvSpPr>
          <p:cNvPr id="4" name="Slide Number Placeholder 3">
            <a:extLst>
              <a:ext uri="{FF2B5EF4-FFF2-40B4-BE49-F238E27FC236}">
                <a16:creationId xmlns:a16="http://schemas.microsoft.com/office/drawing/2014/main" id="{590DA3D0-C5FB-58C5-08DA-0FC7486A6AF9}"/>
              </a:ext>
            </a:extLst>
          </p:cNvPr>
          <p:cNvSpPr>
            <a:spLocks noGrp="1"/>
          </p:cNvSpPr>
          <p:nvPr>
            <p:ph type="sldNum" sz="quarter" idx="5"/>
          </p:nvPr>
        </p:nvSpPr>
        <p:spPr/>
        <p:txBody>
          <a:bodyPr/>
          <a:lstStyle/>
          <a:p>
            <a:pPr>
              <a:defRPr/>
            </a:pPr>
            <a:fld id="{13174689-BECC-4390-B3B9-306A17FD432A}" type="slidenum">
              <a:rPr lang="en-US" altLang="ru-RU" smtClean="0"/>
              <a:pPr>
                <a:defRPr/>
              </a:pPr>
              <a:t>3</a:t>
            </a:fld>
            <a:endParaRPr lang="en-US" altLang="ru-RU" dirty="0"/>
          </a:p>
        </p:txBody>
      </p:sp>
    </p:spTree>
    <p:extLst>
      <p:ext uri="{BB962C8B-B14F-4D97-AF65-F5344CB8AC3E}">
        <p14:creationId xmlns:p14="http://schemas.microsoft.com/office/powerpoint/2010/main" val="257680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SG" dirty="0"/>
              <a:t>While still in progress, our dashboard is designed to be a decision-support tool by offering:</a:t>
            </a:r>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SG" dirty="0"/>
          </a:p>
          <a:p>
            <a:pPr marL="342900" marR="0" lvl="0" indent="-1440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b="1" dirty="0"/>
              <a:t>Spatial navigation</a:t>
            </a:r>
            <a:r>
              <a:rPr lang="en-SG" dirty="0"/>
              <a:t> with interactive maps.</a:t>
            </a:r>
          </a:p>
          <a:p>
            <a:pPr marL="342900" marR="0" lvl="0" indent="-1440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b="1" dirty="0"/>
              <a:t>Real-time monitoring</a:t>
            </a:r>
            <a:r>
              <a:rPr lang="en-SG" dirty="0"/>
              <a:t> through issue tracking.</a:t>
            </a:r>
          </a:p>
          <a:p>
            <a:pPr marL="342900" marR="0" lvl="0" indent="-1440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b="1" dirty="0"/>
              <a:t>Contextual intelligence</a:t>
            </a:r>
            <a:r>
              <a:rPr lang="en-SG" dirty="0"/>
              <a:t> showing subzone weather and demographics.</a:t>
            </a:r>
          </a:p>
          <a:p>
            <a:pPr marL="342900" marR="0" lvl="0" indent="-1440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b="1" dirty="0"/>
              <a:t>Prioritisation</a:t>
            </a:r>
            <a:r>
              <a:rPr lang="en-SG" dirty="0"/>
              <a:t> by highlighting urgent zones.</a:t>
            </a:r>
          </a:p>
          <a:p>
            <a:pPr marL="342900" marR="0" lvl="0" indent="-1440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b="1" dirty="0"/>
              <a:t>Visualisations</a:t>
            </a:r>
            <a:r>
              <a:rPr lang="en-SG" dirty="0"/>
              <a:t> such as heatmaps and demographic breakdowns.</a:t>
            </a:r>
          </a:p>
          <a:p>
            <a:pPr marL="342900" marR="0" lvl="0" indent="-1440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b="1" dirty="0"/>
              <a:t>Predictive analytics</a:t>
            </a:r>
            <a:r>
              <a:rPr lang="en-SG" dirty="0"/>
              <a:t> with a seven-day service forecast.</a:t>
            </a:r>
          </a:p>
          <a:p>
            <a:pPr marL="342900" marR="0" lvl="0" indent="-1440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dirty="0"/>
              <a:t>Finally, other items may be included for operational oversight.</a:t>
            </a:r>
          </a:p>
        </p:txBody>
      </p:sp>
      <p:sp>
        <p:nvSpPr>
          <p:cNvPr id="4" name="Slide Number Placeholder 3"/>
          <p:cNvSpPr>
            <a:spLocks noGrp="1"/>
          </p:cNvSpPr>
          <p:nvPr>
            <p:ph type="sldNum" sz="quarter" idx="5"/>
          </p:nvPr>
        </p:nvSpPr>
        <p:spPr/>
        <p:txBody>
          <a:bodyPr/>
          <a:lstStyle/>
          <a:p>
            <a:pPr>
              <a:defRPr/>
            </a:pPr>
            <a:fld id="{13174689-BECC-4390-B3B9-306A17FD432A}" type="slidenum">
              <a:rPr lang="en-US" altLang="ru-RU" smtClean="0"/>
              <a:pPr>
                <a:defRPr/>
              </a:pPr>
              <a:t>4</a:t>
            </a:fld>
            <a:endParaRPr lang="en-US" altLang="ru-RU" dirty="0"/>
          </a:p>
        </p:txBody>
      </p:sp>
    </p:spTree>
    <p:extLst>
      <p:ext uri="{BB962C8B-B14F-4D97-AF65-F5344CB8AC3E}">
        <p14:creationId xmlns:p14="http://schemas.microsoft.com/office/powerpoint/2010/main" val="212013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Our system is cloud-native, where our front end is hosted on OBS and authenticated.</a:t>
            </a:r>
          </a:p>
          <a:p>
            <a:endParaRPr lang="en-SG" dirty="0"/>
          </a:p>
          <a:p>
            <a:r>
              <a:rPr lang="en-SG" dirty="0"/>
              <a:t>Requests are routed through API Gateway, with data stored across OBS and RDS services,</a:t>
            </a:r>
          </a:p>
          <a:p>
            <a:r>
              <a:rPr lang="en-SG" dirty="0"/>
              <a:t>While backend tasks are processed by FunctionGraph. </a:t>
            </a:r>
          </a:p>
          <a:p>
            <a:endParaRPr lang="en-SG" dirty="0"/>
          </a:p>
          <a:p>
            <a:r>
              <a:rPr lang="en-SG" dirty="0"/>
              <a:t>Heavier workloads are containerised within SWR images in FunctionGraph, </a:t>
            </a:r>
          </a:p>
          <a:p>
            <a:r>
              <a:rPr lang="en-SG" dirty="0"/>
              <a:t>while AI workloads are deployed on a single GPU-powered ECS instance, for low-latency inference.</a:t>
            </a:r>
          </a:p>
          <a:p>
            <a:endParaRPr lang="en-SG" dirty="0"/>
          </a:p>
          <a:p>
            <a:r>
              <a:rPr lang="en-SG" dirty="0"/>
              <a:t>We believe this architecture ensures higher robustness and scalability. </a:t>
            </a:r>
          </a:p>
        </p:txBody>
      </p:sp>
      <p:sp>
        <p:nvSpPr>
          <p:cNvPr id="4" name="Slide Number Placeholder 3"/>
          <p:cNvSpPr>
            <a:spLocks noGrp="1"/>
          </p:cNvSpPr>
          <p:nvPr>
            <p:ph type="sldNum" sz="quarter" idx="5"/>
          </p:nvPr>
        </p:nvSpPr>
        <p:spPr/>
        <p:txBody>
          <a:bodyPr/>
          <a:lstStyle/>
          <a:p>
            <a:pPr>
              <a:defRPr/>
            </a:pPr>
            <a:fld id="{13174689-BECC-4390-B3B9-306A17FD432A}" type="slidenum">
              <a:rPr lang="en-US" altLang="ru-RU" smtClean="0"/>
              <a:pPr>
                <a:defRPr/>
              </a:pPr>
              <a:t>5</a:t>
            </a:fld>
            <a:endParaRPr lang="en-US" altLang="ru-RU" dirty="0"/>
          </a:p>
        </p:txBody>
      </p:sp>
    </p:spTree>
    <p:extLst>
      <p:ext uri="{BB962C8B-B14F-4D97-AF65-F5344CB8AC3E}">
        <p14:creationId xmlns:p14="http://schemas.microsoft.com/office/powerpoint/2010/main" val="228191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ackground 01">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40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rvices 25">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5A5707BC-693A-46D5-9E72-7C51E5CE19A5}"/>
              </a:ext>
            </a:extLst>
          </p:cNvPr>
          <p:cNvSpPr>
            <a:spLocks noGrp="1"/>
          </p:cNvSpPr>
          <p:nvPr>
            <p:ph type="pic" sz="quarter" idx="10"/>
          </p:nvPr>
        </p:nvSpPr>
        <p:spPr>
          <a:xfrm>
            <a:off x="0" y="0"/>
            <a:ext cx="6210300" cy="10288588"/>
          </a:xfrm>
          <a:prstGeom prst="rect">
            <a:avLst/>
          </a:prstGeom>
          <a:solidFill>
            <a:srgbClr val="E6E6E6"/>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dirty="0"/>
          </a:p>
        </p:txBody>
      </p:sp>
    </p:spTree>
    <p:extLst>
      <p:ext uri="{BB962C8B-B14F-4D97-AF65-F5344CB8AC3E}">
        <p14:creationId xmlns:p14="http://schemas.microsoft.com/office/powerpoint/2010/main" val="116267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mpetitors1">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8332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164020"/>
      </p:ext>
    </p:extLst>
  </p:cSld>
  <p:clrMap bg1="lt1" tx1="dk1" bg2="lt2" tx2="dk2" accent1="accent1" accent2="accent2" accent3="accent3" accent4="accent4" accent5="accent5" accent6="accent6" hlink="hlink" folHlink="folHlink"/>
  <p:sldLayoutIdLst>
    <p:sldLayoutId id="2147484262" r:id="rId1"/>
    <p:sldLayoutId id="2147484341" r:id="rId2"/>
    <p:sldLayoutId id="2147484449" r:id="rId3"/>
  </p:sldLayoutIdLst>
  <p:hf hd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microsoft.com/office/2007/relationships/hdphoto" Target="../media/hdphoto1.wdp"/><Relationship Id="rId26" Type="http://schemas.openxmlformats.org/officeDocument/2006/relationships/image" Target="../media/image22.png"/><Relationship Id="rId39" Type="http://schemas.openxmlformats.org/officeDocument/2006/relationships/image" Target="../media/image33.png"/><Relationship Id="rId21" Type="http://schemas.openxmlformats.org/officeDocument/2006/relationships/image" Target="../media/image18.png"/><Relationship Id="rId34" Type="http://schemas.openxmlformats.org/officeDocument/2006/relationships/image" Target="../media/image29.png"/><Relationship Id="rId42" Type="http://schemas.microsoft.com/office/2007/relationships/hdphoto" Target="../media/hdphoto5.wdp"/><Relationship Id="rId47" Type="http://schemas.openxmlformats.org/officeDocument/2006/relationships/image" Target="../media/image39.png"/><Relationship Id="rId50" Type="http://schemas.openxmlformats.org/officeDocument/2006/relationships/image" Target="../media/image41.svg"/><Relationship Id="rId55" Type="http://schemas.openxmlformats.org/officeDocument/2006/relationships/image" Target="../media/image45.sv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svg"/><Relationship Id="rId29" Type="http://schemas.openxmlformats.org/officeDocument/2006/relationships/image" Target="../media/image24.svg"/><Relationship Id="rId11" Type="http://schemas.openxmlformats.org/officeDocument/2006/relationships/image" Target="../media/image9.png"/><Relationship Id="rId24" Type="http://schemas.openxmlformats.org/officeDocument/2006/relationships/image" Target="../media/image20.svg"/><Relationship Id="rId32" Type="http://schemas.openxmlformats.org/officeDocument/2006/relationships/image" Target="../media/image27.png"/><Relationship Id="rId37" Type="http://schemas.openxmlformats.org/officeDocument/2006/relationships/image" Target="../media/image32.png"/><Relationship Id="rId40" Type="http://schemas.openxmlformats.org/officeDocument/2006/relationships/image" Target="../media/image34.svg"/><Relationship Id="rId45" Type="http://schemas.openxmlformats.org/officeDocument/2006/relationships/image" Target="../media/image38.png"/><Relationship Id="rId53" Type="http://schemas.microsoft.com/office/2007/relationships/hdphoto" Target="../media/hdphoto8.wdp"/><Relationship Id="rId58" Type="http://schemas.openxmlformats.org/officeDocument/2006/relationships/image" Target="../media/image48.svg"/><Relationship Id="rId5" Type="http://schemas.openxmlformats.org/officeDocument/2006/relationships/image" Target="../media/image3.png"/><Relationship Id="rId19" Type="http://schemas.openxmlformats.org/officeDocument/2006/relationships/image" Target="../media/image16.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microsoft.com/office/2007/relationships/hdphoto" Target="../media/hdphoto2.wdp"/><Relationship Id="rId27" Type="http://schemas.microsoft.com/office/2007/relationships/hdphoto" Target="../media/hdphoto3.wdp"/><Relationship Id="rId30" Type="http://schemas.openxmlformats.org/officeDocument/2006/relationships/image" Target="../media/image25.png"/><Relationship Id="rId35" Type="http://schemas.openxmlformats.org/officeDocument/2006/relationships/image" Target="../media/image30.svg"/><Relationship Id="rId43" Type="http://schemas.openxmlformats.org/officeDocument/2006/relationships/image" Target="../media/image36.png"/><Relationship Id="rId48" Type="http://schemas.microsoft.com/office/2007/relationships/hdphoto" Target="../media/hdphoto7.wdp"/><Relationship Id="rId56" Type="http://schemas.openxmlformats.org/officeDocument/2006/relationships/image" Target="../media/image46.png"/><Relationship Id="rId8" Type="http://schemas.openxmlformats.org/officeDocument/2006/relationships/image" Target="../media/image6.svg"/><Relationship Id="rId51" Type="http://schemas.openxmlformats.org/officeDocument/2006/relationships/image" Target="../media/image42.pn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1.png"/><Relationship Id="rId33" Type="http://schemas.openxmlformats.org/officeDocument/2006/relationships/image" Target="../media/image28.svg"/><Relationship Id="rId38" Type="http://schemas.microsoft.com/office/2007/relationships/hdphoto" Target="../media/hdphoto4.wdp"/><Relationship Id="rId46" Type="http://schemas.microsoft.com/office/2007/relationships/hdphoto" Target="../media/hdphoto6.wdp"/><Relationship Id="rId20" Type="http://schemas.openxmlformats.org/officeDocument/2006/relationships/image" Target="../media/image17.svg"/><Relationship Id="rId41" Type="http://schemas.openxmlformats.org/officeDocument/2006/relationships/image" Target="../media/image35.png"/><Relationship Id="rId54"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4.svg"/><Relationship Id="rId15" Type="http://schemas.openxmlformats.org/officeDocument/2006/relationships/image" Target="../media/image13.png"/><Relationship Id="rId23" Type="http://schemas.openxmlformats.org/officeDocument/2006/relationships/image" Target="../media/image19.png"/><Relationship Id="rId28" Type="http://schemas.openxmlformats.org/officeDocument/2006/relationships/image" Target="../media/image23.png"/><Relationship Id="rId36" Type="http://schemas.openxmlformats.org/officeDocument/2006/relationships/image" Target="../media/image31.png"/><Relationship Id="rId49" Type="http://schemas.openxmlformats.org/officeDocument/2006/relationships/image" Target="../media/image40.png"/><Relationship Id="rId57" Type="http://schemas.openxmlformats.org/officeDocument/2006/relationships/image" Target="../media/image47.png"/><Relationship Id="rId10" Type="http://schemas.openxmlformats.org/officeDocument/2006/relationships/image" Target="../media/image8.svg"/><Relationship Id="rId31" Type="http://schemas.openxmlformats.org/officeDocument/2006/relationships/image" Target="../media/image26.svg"/><Relationship Id="rId44" Type="http://schemas.openxmlformats.org/officeDocument/2006/relationships/image" Target="../media/image37.svg"/><Relationship Id="rId52" Type="http://schemas.openxmlformats.org/officeDocument/2006/relationships/image" Target="../media/image43.png"/></Relationships>
</file>

<file path=ppt/slides/_rels/slide2.xml.rels><?xml version="1.0" encoding="UTF-8" standalone="yes"?>
<Relationships xmlns="http://schemas.openxmlformats.org/package/2006/relationships"><Relationship Id="rId26" Type="http://schemas.openxmlformats.org/officeDocument/2006/relationships/image" Target="../media/image71.svg"/><Relationship Id="rId21" Type="http://schemas.openxmlformats.org/officeDocument/2006/relationships/image" Target="../media/image66.png"/><Relationship Id="rId42" Type="http://schemas.openxmlformats.org/officeDocument/2006/relationships/image" Target="../media/image87.svg"/><Relationship Id="rId47" Type="http://schemas.openxmlformats.org/officeDocument/2006/relationships/image" Target="../media/image92.png"/><Relationship Id="rId63" Type="http://schemas.openxmlformats.org/officeDocument/2006/relationships/image" Target="../media/image105.svg"/><Relationship Id="rId68" Type="http://schemas.openxmlformats.org/officeDocument/2006/relationships/image" Target="../media/image110.png"/><Relationship Id="rId16" Type="http://schemas.openxmlformats.org/officeDocument/2006/relationships/image" Target="../media/image61.svg"/><Relationship Id="rId11" Type="http://schemas.openxmlformats.org/officeDocument/2006/relationships/image" Target="../media/image56.png"/><Relationship Id="rId24" Type="http://schemas.openxmlformats.org/officeDocument/2006/relationships/image" Target="../media/image69.svg"/><Relationship Id="rId32" Type="http://schemas.openxmlformats.org/officeDocument/2006/relationships/image" Target="../media/image77.svg"/><Relationship Id="rId37" Type="http://schemas.openxmlformats.org/officeDocument/2006/relationships/image" Target="../media/image82.png"/><Relationship Id="rId40" Type="http://schemas.openxmlformats.org/officeDocument/2006/relationships/image" Target="../media/image85.svg"/><Relationship Id="rId45" Type="http://schemas.openxmlformats.org/officeDocument/2006/relationships/image" Target="../media/image90.png"/><Relationship Id="rId53" Type="http://schemas.microsoft.com/office/2007/relationships/hdphoto" Target="../media/hdphoto8.wdp"/><Relationship Id="rId58" Type="http://schemas.openxmlformats.org/officeDocument/2006/relationships/image" Target="../media/image100.png"/><Relationship Id="rId66" Type="http://schemas.openxmlformats.org/officeDocument/2006/relationships/image" Target="../media/image108.png"/><Relationship Id="rId74" Type="http://schemas.openxmlformats.org/officeDocument/2006/relationships/image" Target="../media/image116.png"/><Relationship Id="rId79" Type="http://schemas.openxmlformats.org/officeDocument/2006/relationships/image" Target="../media/image121.svg"/><Relationship Id="rId5" Type="http://schemas.openxmlformats.org/officeDocument/2006/relationships/image" Target="../media/image51.png"/><Relationship Id="rId61" Type="http://schemas.openxmlformats.org/officeDocument/2006/relationships/image" Target="../media/image103.svg"/><Relationship Id="rId19" Type="http://schemas.openxmlformats.org/officeDocument/2006/relationships/image" Target="../media/image64.png"/><Relationship Id="rId14" Type="http://schemas.openxmlformats.org/officeDocument/2006/relationships/image" Target="../media/image59.svg"/><Relationship Id="rId22" Type="http://schemas.openxmlformats.org/officeDocument/2006/relationships/image" Target="../media/image67.svg"/><Relationship Id="rId27" Type="http://schemas.openxmlformats.org/officeDocument/2006/relationships/image" Target="../media/image72.png"/><Relationship Id="rId30" Type="http://schemas.openxmlformats.org/officeDocument/2006/relationships/image" Target="../media/image75.svg"/><Relationship Id="rId35" Type="http://schemas.openxmlformats.org/officeDocument/2006/relationships/image" Target="../media/image80.png"/><Relationship Id="rId43" Type="http://schemas.openxmlformats.org/officeDocument/2006/relationships/image" Target="../media/image88.png"/><Relationship Id="rId48" Type="http://schemas.openxmlformats.org/officeDocument/2006/relationships/image" Target="../media/image93.svg"/><Relationship Id="rId56" Type="http://schemas.openxmlformats.org/officeDocument/2006/relationships/image" Target="../media/image98.png"/><Relationship Id="rId64" Type="http://schemas.openxmlformats.org/officeDocument/2006/relationships/image" Target="../media/image106.png"/><Relationship Id="rId69" Type="http://schemas.openxmlformats.org/officeDocument/2006/relationships/image" Target="../media/image111.svg"/><Relationship Id="rId77" Type="http://schemas.openxmlformats.org/officeDocument/2006/relationships/image" Target="../media/image119.svg"/><Relationship Id="rId8" Type="http://schemas.openxmlformats.org/officeDocument/2006/relationships/image" Target="../media/image53.svg"/><Relationship Id="rId51" Type="http://schemas.microsoft.com/office/2007/relationships/hdphoto" Target="../media/hdphoto10.wdp"/><Relationship Id="rId72" Type="http://schemas.openxmlformats.org/officeDocument/2006/relationships/image" Target="../media/image114.png"/><Relationship Id="rId3" Type="http://schemas.openxmlformats.org/officeDocument/2006/relationships/image" Target="../media/image49.png"/><Relationship Id="rId12" Type="http://schemas.openxmlformats.org/officeDocument/2006/relationships/image" Target="../media/image57.svg"/><Relationship Id="rId17" Type="http://schemas.openxmlformats.org/officeDocument/2006/relationships/image" Target="../media/image62.png"/><Relationship Id="rId25" Type="http://schemas.openxmlformats.org/officeDocument/2006/relationships/image" Target="../media/image70.png"/><Relationship Id="rId33" Type="http://schemas.openxmlformats.org/officeDocument/2006/relationships/image" Target="../media/image78.png"/><Relationship Id="rId38" Type="http://schemas.openxmlformats.org/officeDocument/2006/relationships/image" Target="../media/image83.svg"/><Relationship Id="rId46" Type="http://schemas.openxmlformats.org/officeDocument/2006/relationships/image" Target="../media/image91.svg"/><Relationship Id="rId59" Type="http://schemas.openxmlformats.org/officeDocument/2006/relationships/image" Target="../media/image101.svg"/><Relationship Id="rId67" Type="http://schemas.openxmlformats.org/officeDocument/2006/relationships/image" Target="../media/image109.svg"/><Relationship Id="rId20" Type="http://schemas.openxmlformats.org/officeDocument/2006/relationships/image" Target="../media/image65.svg"/><Relationship Id="rId41" Type="http://schemas.openxmlformats.org/officeDocument/2006/relationships/image" Target="../media/image86.png"/><Relationship Id="rId54" Type="http://schemas.openxmlformats.org/officeDocument/2006/relationships/image" Target="../media/image96.png"/><Relationship Id="rId62" Type="http://schemas.openxmlformats.org/officeDocument/2006/relationships/image" Target="../media/image104.png"/><Relationship Id="rId70" Type="http://schemas.openxmlformats.org/officeDocument/2006/relationships/image" Target="../media/image112.png"/><Relationship Id="rId75" Type="http://schemas.openxmlformats.org/officeDocument/2006/relationships/image" Target="../media/image117.svg"/><Relationship Id="rId1" Type="http://schemas.openxmlformats.org/officeDocument/2006/relationships/slideLayout" Target="../slideLayouts/slideLayout3.xml"/><Relationship Id="rId6" Type="http://schemas.microsoft.com/office/2007/relationships/hdphoto" Target="../media/hdphoto9.wdp"/><Relationship Id="rId15" Type="http://schemas.openxmlformats.org/officeDocument/2006/relationships/image" Target="../media/image60.png"/><Relationship Id="rId23" Type="http://schemas.openxmlformats.org/officeDocument/2006/relationships/image" Target="../media/image68.png"/><Relationship Id="rId28" Type="http://schemas.openxmlformats.org/officeDocument/2006/relationships/image" Target="../media/image73.svg"/><Relationship Id="rId36" Type="http://schemas.openxmlformats.org/officeDocument/2006/relationships/image" Target="../media/image81.svg"/><Relationship Id="rId49" Type="http://schemas.openxmlformats.org/officeDocument/2006/relationships/image" Target="../media/image94.png"/><Relationship Id="rId57" Type="http://schemas.openxmlformats.org/officeDocument/2006/relationships/image" Target="../media/image99.svg"/><Relationship Id="rId10" Type="http://schemas.openxmlformats.org/officeDocument/2006/relationships/image" Target="../media/image55.svg"/><Relationship Id="rId31" Type="http://schemas.openxmlformats.org/officeDocument/2006/relationships/image" Target="../media/image76.png"/><Relationship Id="rId44" Type="http://schemas.openxmlformats.org/officeDocument/2006/relationships/image" Target="../media/image89.svg"/><Relationship Id="rId52" Type="http://schemas.openxmlformats.org/officeDocument/2006/relationships/image" Target="../media/image43.png"/><Relationship Id="rId60" Type="http://schemas.openxmlformats.org/officeDocument/2006/relationships/image" Target="../media/image102.png"/><Relationship Id="rId65" Type="http://schemas.openxmlformats.org/officeDocument/2006/relationships/image" Target="../media/image107.svg"/><Relationship Id="rId73" Type="http://schemas.openxmlformats.org/officeDocument/2006/relationships/image" Target="../media/image115.svg"/><Relationship Id="rId78" Type="http://schemas.openxmlformats.org/officeDocument/2006/relationships/image" Target="../media/image120.png"/><Relationship Id="rId4" Type="http://schemas.openxmlformats.org/officeDocument/2006/relationships/image" Target="../media/image50.svg"/><Relationship Id="rId9" Type="http://schemas.openxmlformats.org/officeDocument/2006/relationships/image" Target="../media/image54.png"/><Relationship Id="rId13" Type="http://schemas.openxmlformats.org/officeDocument/2006/relationships/image" Target="../media/image58.png"/><Relationship Id="rId18" Type="http://schemas.openxmlformats.org/officeDocument/2006/relationships/image" Target="../media/image63.svg"/><Relationship Id="rId39" Type="http://schemas.openxmlformats.org/officeDocument/2006/relationships/image" Target="../media/image84.png"/><Relationship Id="rId34" Type="http://schemas.openxmlformats.org/officeDocument/2006/relationships/image" Target="../media/image79.svg"/><Relationship Id="rId50" Type="http://schemas.openxmlformats.org/officeDocument/2006/relationships/image" Target="../media/image95.png"/><Relationship Id="rId55" Type="http://schemas.openxmlformats.org/officeDocument/2006/relationships/image" Target="../media/image97.svg"/><Relationship Id="rId76" Type="http://schemas.openxmlformats.org/officeDocument/2006/relationships/image" Target="../media/image118.png"/><Relationship Id="rId7" Type="http://schemas.openxmlformats.org/officeDocument/2006/relationships/image" Target="../media/image52.png"/><Relationship Id="rId71" Type="http://schemas.openxmlformats.org/officeDocument/2006/relationships/image" Target="../media/image113.svg"/><Relationship Id="rId2" Type="http://schemas.openxmlformats.org/officeDocument/2006/relationships/notesSlide" Target="../notesSlides/notesSlide2.xml"/><Relationship Id="rId29" Type="http://schemas.openxmlformats.org/officeDocument/2006/relationships/image" Target="../media/image74.png"/></Relationships>
</file>

<file path=ppt/slides/_rels/slide3.xml.rels><?xml version="1.0" encoding="UTF-8" standalone="yes"?>
<Relationships xmlns="http://schemas.openxmlformats.org/package/2006/relationships"><Relationship Id="rId13" Type="http://schemas.openxmlformats.org/officeDocument/2006/relationships/image" Target="../media/image60.png"/><Relationship Id="rId18" Type="http://schemas.openxmlformats.org/officeDocument/2006/relationships/image" Target="../media/image65.svg"/><Relationship Id="rId26" Type="http://schemas.openxmlformats.org/officeDocument/2006/relationships/image" Target="../media/image73.svg"/><Relationship Id="rId39" Type="http://schemas.openxmlformats.org/officeDocument/2006/relationships/image" Target="../media/image115.svg"/><Relationship Id="rId21" Type="http://schemas.openxmlformats.org/officeDocument/2006/relationships/image" Target="../media/image68.png"/><Relationship Id="rId34" Type="http://schemas.openxmlformats.org/officeDocument/2006/relationships/image" Target="../media/image81.svg"/><Relationship Id="rId42" Type="http://schemas.openxmlformats.org/officeDocument/2006/relationships/image" Target="../media/image118.png"/><Relationship Id="rId7" Type="http://schemas.openxmlformats.org/officeDocument/2006/relationships/image" Target="../media/image54.png"/><Relationship Id="rId2" Type="http://schemas.openxmlformats.org/officeDocument/2006/relationships/notesSlide" Target="../notesSlides/notesSlide3.xml"/><Relationship Id="rId16" Type="http://schemas.openxmlformats.org/officeDocument/2006/relationships/image" Target="../media/image63.svg"/><Relationship Id="rId20" Type="http://schemas.openxmlformats.org/officeDocument/2006/relationships/image" Target="../media/image67.svg"/><Relationship Id="rId29" Type="http://schemas.openxmlformats.org/officeDocument/2006/relationships/image" Target="../media/image76.png"/><Relationship Id="rId41" Type="http://schemas.openxmlformats.org/officeDocument/2006/relationships/image" Target="../media/image117.svg"/><Relationship Id="rId1" Type="http://schemas.openxmlformats.org/officeDocument/2006/relationships/slideLayout" Target="../slideLayouts/slideLayout3.xml"/><Relationship Id="rId6" Type="http://schemas.openxmlformats.org/officeDocument/2006/relationships/image" Target="../media/image53.svg"/><Relationship Id="rId11" Type="http://schemas.openxmlformats.org/officeDocument/2006/relationships/image" Target="../media/image58.png"/><Relationship Id="rId24" Type="http://schemas.openxmlformats.org/officeDocument/2006/relationships/image" Target="../media/image71.svg"/><Relationship Id="rId32" Type="http://schemas.openxmlformats.org/officeDocument/2006/relationships/image" Target="../media/image79.svg"/><Relationship Id="rId37" Type="http://schemas.microsoft.com/office/2007/relationships/hdphoto" Target="../media/hdphoto8.wdp"/><Relationship Id="rId40" Type="http://schemas.openxmlformats.org/officeDocument/2006/relationships/image" Target="../media/image116.png"/><Relationship Id="rId5" Type="http://schemas.openxmlformats.org/officeDocument/2006/relationships/image" Target="../media/image52.png"/><Relationship Id="rId15" Type="http://schemas.openxmlformats.org/officeDocument/2006/relationships/image" Target="../media/image62.png"/><Relationship Id="rId23" Type="http://schemas.openxmlformats.org/officeDocument/2006/relationships/image" Target="../media/image70.png"/><Relationship Id="rId28" Type="http://schemas.openxmlformats.org/officeDocument/2006/relationships/image" Target="../media/image75.svg"/><Relationship Id="rId36" Type="http://schemas.openxmlformats.org/officeDocument/2006/relationships/image" Target="../media/image43.png"/><Relationship Id="rId10" Type="http://schemas.openxmlformats.org/officeDocument/2006/relationships/image" Target="../media/image57.svg"/><Relationship Id="rId19" Type="http://schemas.openxmlformats.org/officeDocument/2006/relationships/image" Target="../media/image66.png"/><Relationship Id="rId31" Type="http://schemas.openxmlformats.org/officeDocument/2006/relationships/image" Target="../media/image78.png"/><Relationship Id="rId4" Type="http://schemas.microsoft.com/office/2007/relationships/hdphoto" Target="../media/hdphoto9.wdp"/><Relationship Id="rId9" Type="http://schemas.openxmlformats.org/officeDocument/2006/relationships/image" Target="../media/image56.png"/><Relationship Id="rId14" Type="http://schemas.openxmlformats.org/officeDocument/2006/relationships/image" Target="../media/image61.svg"/><Relationship Id="rId22" Type="http://schemas.openxmlformats.org/officeDocument/2006/relationships/image" Target="../media/image69.svg"/><Relationship Id="rId27" Type="http://schemas.openxmlformats.org/officeDocument/2006/relationships/image" Target="../media/image74.png"/><Relationship Id="rId30" Type="http://schemas.openxmlformats.org/officeDocument/2006/relationships/image" Target="../media/image77.svg"/><Relationship Id="rId35" Type="http://schemas.openxmlformats.org/officeDocument/2006/relationships/image" Target="../media/image94.png"/><Relationship Id="rId43" Type="http://schemas.openxmlformats.org/officeDocument/2006/relationships/image" Target="../media/image119.svg"/><Relationship Id="rId8" Type="http://schemas.openxmlformats.org/officeDocument/2006/relationships/image" Target="../media/image55.svg"/><Relationship Id="rId3" Type="http://schemas.openxmlformats.org/officeDocument/2006/relationships/image" Target="../media/image51.png"/><Relationship Id="rId12" Type="http://schemas.openxmlformats.org/officeDocument/2006/relationships/image" Target="../media/image59.svg"/><Relationship Id="rId17" Type="http://schemas.openxmlformats.org/officeDocument/2006/relationships/image" Target="../media/image64.png"/><Relationship Id="rId25" Type="http://schemas.openxmlformats.org/officeDocument/2006/relationships/image" Target="../media/image72.png"/><Relationship Id="rId33" Type="http://schemas.openxmlformats.org/officeDocument/2006/relationships/image" Target="../media/image80.png"/><Relationship Id="rId38" Type="http://schemas.openxmlformats.org/officeDocument/2006/relationships/image" Target="../media/image114.png"/></Relationships>
</file>

<file path=ppt/slides/_rels/slide4.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image" Target="../media/image136.svg"/><Relationship Id="rId26" Type="http://schemas.openxmlformats.org/officeDocument/2006/relationships/image" Target="../media/image144.svg"/><Relationship Id="rId21" Type="http://schemas.openxmlformats.org/officeDocument/2006/relationships/image" Target="../media/image139.png"/><Relationship Id="rId34" Type="http://schemas.openxmlformats.org/officeDocument/2006/relationships/image" Target="../media/image152.svg"/><Relationship Id="rId7" Type="http://schemas.openxmlformats.org/officeDocument/2006/relationships/image" Target="../media/image125.png"/><Relationship Id="rId12" Type="http://schemas.openxmlformats.org/officeDocument/2006/relationships/image" Target="../media/image130.svg"/><Relationship Id="rId17" Type="http://schemas.openxmlformats.org/officeDocument/2006/relationships/image" Target="../media/image135.png"/><Relationship Id="rId25" Type="http://schemas.openxmlformats.org/officeDocument/2006/relationships/image" Target="../media/image143.png"/><Relationship Id="rId33" Type="http://schemas.openxmlformats.org/officeDocument/2006/relationships/image" Target="../media/image151.png"/><Relationship Id="rId38" Type="http://schemas.openxmlformats.org/officeDocument/2006/relationships/image" Target="../media/image156.svg"/><Relationship Id="rId2" Type="http://schemas.openxmlformats.org/officeDocument/2006/relationships/notesSlide" Target="../notesSlides/notesSlide4.xml"/><Relationship Id="rId16" Type="http://schemas.openxmlformats.org/officeDocument/2006/relationships/image" Target="../media/image134.svg"/><Relationship Id="rId20" Type="http://schemas.openxmlformats.org/officeDocument/2006/relationships/image" Target="../media/image138.svg"/><Relationship Id="rId29"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24.svg"/><Relationship Id="rId11" Type="http://schemas.openxmlformats.org/officeDocument/2006/relationships/image" Target="../media/image129.png"/><Relationship Id="rId24" Type="http://schemas.openxmlformats.org/officeDocument/2006/relationships/image" Target="../media/image142.svg"/><Relationship Id="rId32" Type="http://schemas.openxmlformats.org/officeDocument/2006/relationships/image" Target="../media/image150.svg"/><Relationship Id="rId37" Type="http://schemas.openxmlformats.org/officeDocument/2006/relationships/image" Target="../media/image155.png"/><Relationship Id="rId5" Type="http://schemas.openxmlformats.org/officeDocument/2006/relationships/image" Target="../media/image123.png"/><Relationship Id="rId15" Type="http://schemas.openxmlformats.org/officeDocument/2006/relationships/image" Target="../media/image133.png"/><Relationship Id="rId23" Type="http://schemas.openxmlformats.org/officeDocument/2006/relationships/image" Target="../media/image141.png"/><Relationship Id="rId28" Type="http://schemas.openxmlformats.org/officeDocument/2006/relationships/image" Target="../media/image146.svg"/><Relationship Id="rId36" Type="http://schemas.openxmlformats.org/officeDocument/2006/relationships/image" Target="../media/image154.svg"/><Relationship Id="rId10" Type="http://schemas.openxmlformats.org/officeDocument/2006/relationships/image" Target="../media/image128.svg"/><Relationship Id="rId19" Type="http://schemas.openxmlformats.org/officeDocument/2006/relationships/image" Target="../media/image137.png"/><Relationship Id="rId31" Type="http://schemas.openxmlformats.org/officeDocument/2006/relationships/image" Target="../media/image149.png"/><Relationship Id="rId4" Type="http://schemas.microsoft.com/office/2007/relationships/hdphoto" Target="../media/hdphoto11.wdp"/><Relationship Id="rId9" Type="http://schemas.openxmlformats.org/officeDocument/2006/relationships/image" Target="../media/image127.png"/><Relationship Id="rId14" Type="http://schemas.openxmlformats.org/officeDocument/2006/relationships/image" Target="../media/image132.svg"/><Relationship Id="rId22" Type="http://schemas.openxmlformats.org/officeDocument/2006/relationships/image" Target="../media/image140.svg"/><Relationship Id="rId27" Type="http://schemas.openxmlformats.org/officeDocument/2006/relationships/image" Target="../media/image145.png"/><Relationship Id="rId30" Type="http://schemas.openxmlformats.org/officeDocument/2006/relationships/image" Target="../media/image148.svg"/><Relationship Id="rId35" Type="http://schemas.openxmlformats.org/officeDocument/2006/relationships/image" Target="../media/image153.png"/><Relationship Id="rId8" Type="http://schemas.openxmlformats.org/officeDocument/2006/relationships/image" Target="../media/image126.svg"/><Relationship Id="rId3" Type="http://schemas.openxmlformats.org/officeDocument/2006/relationships/image" Target="../media/image122.png"/></Relationships>
</file>

<file path=ppt/slides/_rels/slide5.xml.rels><?xml version="1.0" encoding="UTF-8" standalone="yes"?>
<Relationships xmlns="http://schemas.openxmlformats.org/package/2006/relationships"><Relationship Id="rId13" Type="http://schemas.openxmlformats.org/officeDocument/2006/relationships/image" Target="../media/image166.png"/><Relationship Id="rId18" Type="http://schemas.openxmlformats.org/officeDocument/2006/relationships/image" Target="../media/image171.svg"/><Relationship Id="rId26" Type="http://schemas.openxmlformats.org/officeDocument/2006/relationships/image" Target="../media/image178.png"/><Relationship Id="rId21" Type="http://schemas.openxmlformats.org/officeDocument/2006/relationships/image" Target="../media/image174.png"/><Relationship Id="rId34" Type="http://schemas.openxmlformats.org/officeDocument/2006/relationships/image" Target="../media/image184.png"/><Relationship Id="rId7" Type="http://schemas.openxmlformats.org/officeDocument/2006/relationships/image" Target="../media/image160.png"/><Relationship Id="rId12" Type="http://schemas.openxmlformats.org/officeDocument/2006/relationships/image" Target="../media/image165.png"/><Relationship Id="rId17" Type="http://schemas.openxmlformats.org/officeDocument/2006/relationships/image" Target="../media/image170.png"/><Relationship Id="rId25" Type="http://schemas.openxmlformats.org/officeDocument/2006/relationships/image" Target="../media/image177.png"/><Relationship Id="rId33" Type="http://schemas.microsoft.com/office/2007/relationships/hdphoto" Target="../media/hdphoto15.wdp"/><Relationship Id="rId38" Type="http://schemas.openxmlformats.org/officeDocument/2006/relationships/image" Target="../media/image188.png"/><Relationship Id="rId2" Type="http://schemas.openxmlformats.org/officeDocument/2006/relationships/notesSlide" Target="../notesSlides/notesSlide5.xml"/><Relationship Id="rId16" Type="http://schemas.openxmlformats.org/officeDocument/2006/relationships/image" Target="../media/image169.svg"/><Relationship Id="rId20" Type="http://schemas.openxmlformats.org/officeDocument/2006/relationships/image" Target="../media/image173.svg"/><Relationship Id="rId29" Type="http://schemas.openxmlformats.org/officeDocument/2006/relationships/image" Target="../media/image180.svg"/><Relationship Id="rId1" Type="http://schemas.openxmlformats.org/officeDocument/2006/relationships/slideLayout" Target="../slideLayouts/slideLayout3.xml"/><Relationship Id="rId6" Type="http://schemas.microsoft.com/office/2007/relationships/hdphoto" Target="../media/hdphoto12.wdp"/><Relationship Id="rId11" Type="http://schemas.openxmlformats.org/officeDocument/2006/relationships/image" Target="../media/image164.png"/><Relationship Id="rId24" Type="http://schemas.microsoft.com/office/2007/relationships/hdphoto" Target="../media/hdphoto13.wdp"/><Relationship Id="rId32" Type="http://schemas.openxmlformats.org/officeDocument/2006/relationships/image" Target="../media/image183.png"/><Relationship Id="rId37" Type="http://schemas.openxmlformats.org/officeDocument/2006/relationships/image" Target="../media/image187.png"/><Relationship Id="rId5" Type="http://schemas.openxmlformats.org/officeDocument/2006/relationships/image" Target="../media/image159.png"/><Relationship Id="rId15" Type="http://schemas.openxmlformats.org/officeDocument/2006/relationships/image" Target="../media/image168.png"/><Relationship Id="rId23" Type="http://schemas.openxmlformats.org/officeDocument/2006/relationships/image" Target="../media/image176.png"/><Relationship Id="rId28" Type="http://schemas.openxmlformats.org/officeDocument/2006/relationships/image" Target="../media/image179.png"/><Relationship Id="rId36" Type="http://schemas.openxmlformats.org/officeDocument/2006/relationships/image" Target="../media/image186.png"/><Relationship Id="rId10" Type="http://schemas.openxmlformats.org/officeDocument/2006/relationships/image" Target="../media/image163.png"/><Relationship Id="rId19" Type="http://schemas.openxmlformats.org/officeDocument/2006/relationships/image" Target="../media/image172.png"/><Relationship Id="rId31" Type="http://schemas.openxmlformats.org/officeDocument/2006/relationships/image" Target="../media/image182.svg"/><Relationship Id="rId4" Type="http://schemas.openxmlformats.org/officeDocument/2006/relationships/image" Target="../media/image158.svg"/><Relationship Id="rId9" Type="http://schemas.openxmlformats.org/officeDocument/2006/relationships/image" Target="../media/image162.png"/><Relationship Id="rId14" Type="http://schemas.openxmlformats.org/officeDocument/2006/relationships/image" Target="../media/image167.svg"/><Relationship Id="rId22" Type="http://schemas.openxmlformats.org/officeDocument/2006/relationships/image" Target="../media/image175.svg"/><Relationship Id="rId27" Type="http://schemas.microsoft.com/office/2007/relationships/hdphoto" Target="../media/hdphoto14.wdp"/><Relationship Id="rId30" Type="http://schemas.openxmlformats.org/officeDocument/2006/relationships/image" Target="../media/image181.png"/><Relationship Id="rId35" Type="http://schemas.openxmlformats.org/officeDocument/2006/relationships/image" Target="../media/image185.png"/><Relationship Id="rId8" Type="http://schemas.openxmlformats.org/officeDocument/2006/relationships/image" Target="../media/image161.png"/><Relationship Id="rId3" Type="http://schemas.openxmlformats.org/officeDocument/2006/relationships/image" Target="../media/image1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661A9-DE78-827F-6A52-890D5AECF1FB}"/>
            </a:ext>
          </a:extLst>
        </p:cNvPr>
        <p:cNvGrpSpPr/>
        <p:nvPr/>
      </p:nvGrpSpPr>
      <p:grpSpPr>
        <a:xfrm>
          <a:off x="0" y="0"/>
          <a:ext cx="0" cy="0"/>
          <a:chOff x="0" y="0"/>
          <a:chExt cx="0" cy="0"/>
        </a:xfrm>
      </p:grpSpPr>
      <p:sp>
        <p:nvSpPr>
          <p:cNvPr id="1666" name="Полилиния: фигура 86">
            <a:extLst>
              <a:ext uri="{FF2B5EF4-FFF2-40B4-BE49-F238E27FC236}">
                <a16:creationId xmlns:a16="http://schemas.microsoft.com/office/drawing/2014/main" id="{9DCAB320-5345-27A4-429D-D2608A0F9B1D}"/>
              </a:ext>
            </a:extLst>
          </p:cNvPr>
          <p:cNvSpPr/>
          <p:nvPr/>
        </p:nvSpPr>
        <p:spPr>
          <a:xfrm>
            <a:off x="0" y="167647"/>
            <a:ext cx="7833360" cy="1481924"/>
          </a:xfrm>
          <a:custGeom>
            <a:avLst/>
            <a:gdLst>
              <a:gd name="connsiteX0" fmla="*/ 0 w 18288000"/>
              <a:gd name="connsiteY0" fmla="*/ 0 h 7448550"/>
              <a:gd name="connsiteX1" fmla="*/ 18288000 w 18288000"/>
              <a:gd name="connsiteY1" fmla="*/ 0 h 7448550"/>
              <a:gd name="connsiteX2" fmla="*/ 18288000 w 18288000"/>
              <a:gd name="connsiteY2" fmla="*/ 6838910 h 7448550"/>
              <a:gd name="connsiteX3" fmla="*/ 17678360 w 18288000"/>
              <a:gd name="connsiteY3" fmla="*/ 7448550 h 7448550"/>
              <a:gd name="connsiteX4" fmla="*/ 609641 w 18288000"/>
              <a:gd name="connsiteY4" fmla="*/ 7448550 h 7448550"/>
              <a:gd name="connsiteX5" fmla="*/ 0 w 18288000"/>
              <a:gd name="connsiteY5" fmla="*/ 6838910 h 744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0" h="7448550">
                <a:moveTo>
                  <a:pt x="0" y="0"/>
                </a:moveTo>
                <a:lnTo>
                  <a:pt x="18288000" y="0"/>
                </a:lnTo>
                <a:lnTo>
                  <a:pt x="18288000" y="6838910"/>
                </a:lnTo>
                <a:cubicBezTo>
                  <a:pt x="18288000" y="7175605"/>
                  <a:pt x="18015056" y="7448550"/>
                  <a:pt x="17678360" y="7448550"/>
                </a:cubicBezTo>
                <a:lnTo>
                  <a:pt x="609641" y="7448550"/>
                </a:lnTo>
                <a:cubicBezTo>
                  <a:pt x="272945" y="7448550"/>
                  <a:pt x="0" y="7175605"/>
                  <a:pt x="0" y="6838910"/>
                </a:cubicBezTo>
                <a:close/>
              </a:path>
            </a:pathLst>
          </a:custGeom>
          <a:solidFill>
            <a:srgbClr val="EEF0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137" name="TextBox 136">
            <a:extLst>
              <a:ext uri="{FF2B5EF4-FFF2-40B4-BE49-F238E27FC236}">
                <a16:creationId xmlns:a16="http://schemas.microsoft.com/office/drawing/2014/main" id="{8AE617F8-4AA3-3C2D-1E13-CCEFBBEF45EF}"/>
              </a:ext>
            </a:extLst>
          </p:cNvPr>
          <p:cNvSpPr txBox="1"/>
          <p:nvPr/>
        </p:nvSpPr>
        <p:spPr>
          <a:xfrm>
            <a:off x="615071" y="290006"/>
            <a:ext cx="7056239" cy="784830"/>
          </a:xfrm>
          <a:prstGeom prst="rect">
            <a:avLst/>
          </a:prstGeom>
          <a:noFill/>
        </p:spPr>
        <p:txBody>
          <a:bodyPr wrap="square" rtlCol="0">
            <a:spAutoFit/>
          </a:bodyPr>
          <a:lstStyle/>
          <a:p>
            <a:r>
              <a:rPr lang="en-US" sz="4500" dirty="0">
                <a:solidFill>
                  <a:schemeClr val="bg1"/>
                </a:solidFill>
                <a:latin typeface="Montserrat ExtraBold" panose="00000900000000000000" pitchFamily="50" charset="0"/>
                <a:ea typeface="Roboto Black" panose="02000000000000000000" pitchFamily="2" charset="0"/>
                <a:cs typeface="Open Sans Light" panose="020B0306030504020204" pitchFamily="34" charset="0"/>
              </a:rPr>
              <a:t>Chatbot Architecture</a:t>
            </a:r>
            <a:endParaRPr lang="ru-RU" sz="4500" dirty="0">
              <a:solidFill>
                <a:schemeClr val="bg1"/>
              </a:solidFill>
              <a:latin typeface="Roboto Black" panose="02000000000000000000" pitchFamily="2" charset="0"/>
              <a:ea typeface="Roboto Black" panose="02000000000000000000" pitchFamily="2" charset="0"/>
              <a:cs typeface="Open Sans Light" panose="020B0306030504020204" pitchFamily="34" charset="0"/>
            </a:endParaRPr>
          </a:p>
        </p:txBody>
      </p:sp>
      <p:sp>
        <p:nvSpPr>
          <p:cNvPr id="138" name="TextBox 137">
            <a:extLst>
              <a:ext uri="{FF2B5EF4-FFF2-40B4-BE49-F238E27FC236}">
                <a16:creationId xmlns:a16="http://schemas.microsoft.com/office/drawing/2014/main" id="{D136F331-E3EF-7BF8-4125-F6395D491E60}"/>
              </a:ext>
            </a:extLst>
          </p:cNvPr>
          <p:cNvSpPr txBox="1"/>
          <p:nvPr/>
        </p:nvSpPr>
        <p:spPr>
          <a:xfrm>
            <a:off x="615072" y="1073297"/>
            <a:ext cx="5485646" cy="323165"/>
          </a:xfrm>
          <a:prstGeom prst="rect">
            <a:avLst/>
          </a:prstGeom>
          <a:noFill/>
        </p:spPr>
        <p:txBody>
          <a:bodyPr wrap="square" rtlCol="0">
            <a:spAutoFit/>
          </a:bodyPr>
          <a:lstStyle/>
          <a:p>
            <a:r>
              <a:rPr lang="en-US" sz="1500" dirty="0">
                <a:solidFill>
                  <a:schemeClr val="bg1">
                    <a:lumMod val="60000"/>
                    <a:lumOff val="40000"/>
                  </a:schemeClr>
                </a:solidFill>
                <a:latin typeface="Montserrat ExtraLight" panose="00000300000000000000" pitchFamily="50" charset="0"/>
                <a:ea typeface="Roboto Light" panose="02000000000000000000" pitchFamily="2" charset="0"/>
                <a:cs typeface="Open Sans Light" panose="020B0306030504020204" pitchFamily="34" charset="0"/>
              </a:rPr>
              <a:t>A high-level overview of how our chatbot works</a:t>
            </a:r>
            <a:endParaRPr lang="ru-RU" sz="1500" dirty="0">
              <a:solidFill>
                <a:schemeClr val="bg1">
                  <a:lumMod val="60000"/>
                  <a:lumOff val="40000"/>
                </a:schemeClr>
              </a:solidFill>
              <a:latin typeface="Roboto Light" panose="02000000000000000000" pitchFamily="2" charset="0"/>
              <a:ea typeface="Roboto Light" panose="02000000000000000000" pitchFamily="2" charset="0"/>
              <a:cs typeface="Open Sans Light" panose="020B0306030504020204" pitchFamily="34" charset="0"/>
            </a:endParaRPr>
          </a:p>
        </p:txBody>
      </p:sp>
      <p:cxnSp>
        <p:nvCxnSpPr>
          <p:cNvPr id="1311" name="Straight Arrow Connector 1310">
            <a:extLst>
              <a:ext uri="{FF2B5EF4-FFF2-40B4-BE49-F238E27FC236}">
                <a16:creationId xmlns:a16="http://schemas.microsoft.com/office/drawing/2014/main" id="{F6BD2295-9475-49B1-E05F-1036260F2DD2}"/>
              </a:ext>
            </a:extLst>
          </p:cNvPr>
          <p:cNvCxnSpPr>
            <a:cxnSpLocks/>
          </p:cNvCxnSpPr>
          <p:nvPr/>
        </p:nvCxnSpPr>
        <p:spPr>
          <a:xfrm>
            <a:off x="4319792" y="4203023"/>
            <a:ext cx="864000" cy="0"/>
          </a:xfrm>
          <a:prstGeom prst="straightConnector1">
            <a:avLst/>
          </a:prstGeom>
          <a:ln w="101600" cap="rnd">
            <a:solidFill>
              <a:srgbClr val="CC515A"/>
            </a:solidFill>
            <a:tailEnd type="triangle"/>
          </a:ln>
        </p:spPr>
        <p:style>
          <a:lnRef idx="1">
            <a:schemeClr val="accent1"/>
          </a:lnRef>
          <a:fillRef idx="0">
            <a:schemeClr val="accent1"/>
          </a:fillRef>
          <a:effectRef idx="0">
            <a:schemeClr val="accent1"/>
          </a:effectRef>
          <a:fontRef idx="minor">
            <a:schemeClr val="tx1"/>
          </a:fontRef>
        </p:style>
      </p:cxnSp>
      <p:grpSp>
        <p:nvGrpSpPr>
          <p:cNvPr id="1672" name="Group 1671">
            <a:extLst>
              <a:ext uri="{FF2B5EF4-FFF2-40B4-BE49-F238E27FC236}">
                <a16:creationId xmlns:a16="http://schemas.microsoft.com/office/drawing/2014/main" id="{4079F7CB-D761-61D2-9537-6FEE3816155B}"/>
              </a:ext>
            </a:extLst>
          </p:cNvPr>
          <p:cNvGrpSpPr/>
          <p:nvPr/>
        </p:nvGrpSpPr>
        <p:grpSpPr>
          <a:xfrm>
            <a:off x="9203001" y="7692169"/>
            <a:ext cx="1130781" cy="2099812"/>
            <a:chOff x="9203001" y="7692169"/>
            <a:chExt cx="1130781" cy="2099812"/>
          </a:xfrm>
        </p:grpSpPr>
        <p:grpSp>
          <p:nvGrpSpPr>
            <p:cNvPr id="1670" name="Group 1669">
              <a:extLst>
                <a:ext uri="{FF2B5EF4-FFF2-40B4-BE49-F238E27FC236}">
                  <a16:creationId xmlns:a16="http://schemas.microsoft.com/office/drawing/2014/main" id="{32742E8A-D99A-5DED-B411-BE3C90A987CF}"/>
                </a:ext>
              </a:extLst>
            </p:cNvPr>
            <p:cNvGrpSpPr/>
            <p:nvPr/>
          </p:nvGrpSpPr>
          <p:grpSpPr>
            <a:xfrm>
              <a:off x="9203001" y="8296954"/>
              <a:ext cx="1130781" cy="1495027"/>
              <a:chOff x="9203001" y="8296954"/>
              <a:chExt cx="1130781" cy="1495027"/>
            </a:xfrm>
          </p:grpSpPr>
          <p:sp>
            <p:nvSpPr>
              <p:cNvPr id="1232" name="TextBox 1231">
                <a:extLst>
                  <a:ext uri="{FF2B5EF4-FFF2-40B4-BE49-F238E27FC236}">
                    <a16:creationId xmlns:a16="http://schemas.microsoft.com/office/drawing/2014/main" id="{0DE1D804-FA55-DA19-0A62-2E8B42D0D584}"/>
                  </a:ext>
                </a:extLst>
              </p:cNvPr>
              <p:cNvSpPr txBox="1"/>
              <p:nvPr/>
            </p:nvSpPr>
            <p:spPr>
              <a:xfrm>
                <a:off x="9203001" y="9488133"/>
                <a:ext cx="1101783" cy="303848"/>
              </a:xfrm>
              <a:prstGeom prst="rect">
                <a:avLst/>
              </a:prstGeom>
              <a:noFill/>
            </p:spPr>
            <p:txBody>
              <a:bodyPr wrap="square" rtlCol="0">
                <a:spAutoFit/>
              </a:bodyPr>
              <a:lstStyle/>
              <a:p>
                <a:pPr algn="ctr"/>
                <a:r>
                  <a:rPr lang="en-US" sz="1400" b="1" dirty="0">
                    <a:solidFill>
                      <a:srgbClr val="00A6A4"/>
                    </a:solidFill>
                    <a:latin typeface="Roboto" panose="02000000000000000000" pitchFamily="2" charset="0"/>
                    <a:ea typeface="Roboto" panose="02000000000000000000" pitchFamily="2" charset="0"/>
                    <a:cs typeface="Open Sans" panose="020B0606030504020204" pitchFamily="34" charset="0"/>
                  </a:rPr>
                  <a:t>Custom UX</a:t>
                </a:r>
                <a:endParaRPr lang="ru-RU" sz="1400" dirty="0">
                  <a:solidFill>
                    <a:srgbClr val="00A6A4"/>
                  </a:solidFill>
                  <a:latin typeface="Roboto" panose="02000000000000000000" pitchFamily="2" charset="0"/>
                  <a:ea typeface="Roboto" panose="02000000000000000000" pitchFamily="2" charset="0"/>
                  <a:cs typeface="Open Sans" panose="020B0606030504020204" pitchFamily="34" charset="0"/>
                </a:endParaRPr>
              </a:p>
            </p:txBody>
          </p:sp>
          <p:sp>
            <p:nvSpPr>
              <p:cNvPr id="1233" name="Freeform: Shape 1232">
                <a:extLst>
                  <a:ext uri="{FF2B5EF4-FFF2-40B4-BE49-F238E27FC236}">
                    <a16:creationId xmlns:a16="http://schemas.microsoft.com/office/drawing/2014/main" id="{E0255B91-9243-4DFD-E3F6-5A378D46D9CF}"/>
                  </a:ext>
                </a:extLst>
              </p:cNvPr>
              <p:cNvSpPr/>
              <p:nvPr/>
            </p:nvSpPr>
            <p:spPr>
              <a:xfrm>
                <a:off x="9203001" y="8296954"/>
                <a:ext cx="1130781" cy="1130439"/>
              </a:xfrm>
              <a:custGeom>
                <a:avLst/>
                <a:gdLst>
                  <a:gd name="connsiteX0" fmla="*/ 589164 w 867525"/>
                  <a:gd name="connsiteY0" fmla="*/ 867264 h 867263"/>
                  <a:gd name="connsiteX1" fmla="*/ 278231 w 867525"/>
                  <a:gd name="connsiteY1" fmla="*/ 867264 h 867263"/>
                  <a:gd name="connsiteX2" fmla="*/ 0 w 867525"/>
                  <a:gd name="connsiteY2" fmla="*/ 589033 h 867263"/>
                  <a:gd name="connsiteX3" fmla="*/ 0 w 867525"/>
                  <a:gd name="connsiteY3" fmla="*/ 278231 h 867263"/>
                  <a:gd name="connsiteX4" fmla="*/ 278362 w 867525"/>
                  <a:gd name="connsiteY4" fmla="*/ 0 h 867263"/>
                  <a:gd name="connsiteX5" fmla="*/ 589294 w 867525"/>
                  <a:gd name="connsiteY5" fmla="*/ 0 h 867263"/>
                  <a:gd name="connsiteX6" fmla="*/ 867525 w 867525"/>
                  <a:gd name="connsiteY6" fmla="*/ 278231 h 867263"/>
                  <a:gd name="connsiteX7" fmla="*/ 867525 w 867525"/>
                  <a:gd name="connsiteY7" fmla="*/ 589164 h 867263"/>
                  <a:gd name="connsiteX8" fmla="*/ 589164 w 867525"/>
                  <a:gd name="connsiteY8" fmla="*/ 867264 h 8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7525" h="867263">
                    <a:moveTo>
                      <a:pt x="589164" y="867264"/>
                    </a:moveTo>
                    <a:lnTo>
                      <a:pt x="278231" y="867264"/>
                    </a:lnTo>
                    <a:cubicBezTo>
                      <a:pt x="124530" y="867264"/>
                      <a:pt x="0" y="742733"/>
                      <a:pt x="0" y="589033"/>
                    </a:cubicBezTo>
                    <a:lnTo>
                      <a:pt x="0" y="278231"/>
                    </a:lnTo>
                    <a:cubicBezTo>
                      <a:pt x="131" y="124530"/>
                      <a:pt x="124661" y="0"/>
                      <a:pt x="278362" y="0"/>
                    </a:cubicBezTo>
                    <a:lnTo>
                      <a:pt x="589294" y="0"/>
                    </a:lnTo>
                    <a:cubicBezTo>
                      <a:pt x="742995" y="0"/>
                      <a:pt x="867525" y="124530"/>
                      <a:pt x="867525" y="278231"/>
                    </a:cubicBezTo>
                    <a:lnTo>
                      <a:pt x="867525" y="589164"/>
                    </a:lnTo>
                    <a:cubicBezTo>
                      <a:pt x="867394" y="742733"/>
                      <a:pt x="742864" y="867264"/>
                      <a:pt x="589164" y="867264"/>
                    </a:cubicBezTo>
                    <a:close/>
                  </a:path>
                </a:pathLst>
              </a:custGeom>
              <a:solidFill>
                <a:schemeClr val="accent4"/>
              </a:solidFill>
              <a:ln w="13072" cap="flat">
                <a:noFill/>
                <a:prstDash val="solid"/>
                <a:miter/>
              </a:ln>
            </p:spPr>
            <p:txBody>
              <a:bodyPr rtlCol="0" anchor="ctr"/>
              <a:lstStyle/>
              <a:p>
                <a:endParaRPr lang="en-ID" sz="1400" dirty="0"/>
              </a:p>
            </p:txBody>
          </p:sp>
          <p:sp>
            <p:nvSpPr>
              <p:cNvPr id="1234" name="Freeform: Shape 1233">
                <a:extLst>
                  <a:ext uri="{FF2B5EF4-FFF2-40B4-BE49-F238E27FC236}">
                    <a16:creationId xmlns:a16="http://schemas.microsoft.com/office/drawing/2014/main" id="{921E12E9-0399-6056-8DF4-2617DF3636A8}"/>
                  </a:ext>
                </a:extLst>
              </p:cNvPr>
              <p:cNvSpPr/>
              <p:nvPr/>
            </p:nvSpPr>
            <p:spPr>
              <a:xfrm>
                <a:off x="9333437" y="8427218"/>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235" name="Freeform: Shape 1234">
                <a:extLst>
                  <a:ext uri="{FF2B5EF4-FFF2-40B4-BE49-F238E27FC236}">
                    <a16:creationId xmlns:a16="http://schemas.microsoft.com/office/drawing/2014/main" id="{3F4CB4E3-CCFA-1609-F6B5-930517D6EF05}"/>
                  </a:ext>
                </a:extLst>
              </p:cNvPr>
              <p:cNvSpPr/>
              <p:nvPr/>
            </p:nvSpPr>
            <p:spPr>
              <a:xfrm>
                <a:off x="9324060" y="8417840"/>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239" name="Graphic 1238" descr="Ui Ux with solid fill">
                <a:extLst>
                  <a:ext uri="{FF2B5EF4-FFF2-40B4-BE49-F238E27FC236}">
                    <a16:creationId xmlns:a16="http://schemas.microsoft.com/office/drawing/2014/main" id="{5037B37A-B0F5-9D5C-7065-FCA6D8E13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60517" y="8551132"/>
                <a:ext cx="615753" cy="615753"/>
              </a:xfrm>
              <a:prstGeom prst="rect">
                <a:avLst/>
              </a:prstGeom>
            </p:spPr>
          </p:pic>
        </p:grpSp>
        <p:cxnSp>
          <p:nvCxnSpPr>
            <p:cNvPr id="1379" name="Straight Arrow Connector 1378">
              <a:extLst>
                <a:ext uri="{FF2B5EF4-FFF2-40B4-BE49-F238E27FC236}">
                  <a16:creationId xmlns:a16="http://schemas.microsoft.com/office/drawing/2014/main" id="{B04052D2-0FE2-16F4-0F17-E750176B9DE9}"/>
                </a:ext>
              </a:extLst>
            </p:cNvPr>
            <p:cNvCxnSpPr>
              <a:cxnSpLocks/>
            </p:cNvCxnSpPr>
            <p:nvPr/>
          </p:nvCxnSpPr>
          <p:spPr>
            <a:xfrm>
              <a:off x="9770437" y="7692169"/>
              <a:ext cx="0" cy="605732"/>
            </a:xfrm>
            <a:prstGeom prst="straightConnector1">
              <a:avLst/>
            </a:prstGeom>
            <a:ln w="101600">
              <a:solidFill>
                <a:srgbClr val="00979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6" name="Group 1645">
            <a:extLst>
              <a:ext uri="{FF2B5EF4-FFF2-40B4-BE49-F238E27FC236}">
                <a16:creationId xmlns:a16="http://schemas.microsoft.com/office/drawing/2014/main" id="{6736F411-548E-D607-3D04-77F4C4C618B3}"/>
              </a:ext>
            </a:extLst>
          </p:cNvPr>
          <p:cNvGrpSpPr/>
          <p:nvPr/>
        </p:nvGrpSpPr>
        <p:grpSpPr>
          <a:xfrm>
            <a:off x="1979723" y="7728342"/>
            <a:ext cx="1130781" cy="1880719"/>
            <a:chOff x="1979723" y="7728342"/>
            <a:chExt cx="1130781" cy="1880719"/>
          </a:xfrm>
        </p:grpSpPr>
        <p:sp>
          <p:nvSpPr>
            <p:cNvPr id="1287" name="Freeform: Shape 1286">
              <a:extLst>
                <a:ext uri="{FF2B5EF4-FFF2-40B4-BE49-F238E27FC236}">
                  <a16:creationId xmlns:a16="http://schemas.microsoft.com/office/drawing/2014/main" id="{3602BDCF-6238-2645-6475-B63DC91E1CB2}"/>
                </a:ext>
              </a:extLst>
            </p:cNvPr>
            <p:cNvSpPr/>
            <p:nvPr/>
          </p:nvSpPr>
          <p:spPr>
            <a:xfrm>
              <a:off x="1979723" y="8120049"/>
              <a:ext cx="1130781" cy="1130440"/>
            </a:xfrm>
            <a:custGeom>
              <a:avLst/>
              <a:gdLst>
                <a:gd name="connsiteX0" fmla="*/ 404277 w 1259943"/>
                <a:gd name="connsiteY0" fmla="*/ 0 h 1259563"/>
                <a:gd name="connsiteX1" fmla="*/ 855857 w 1259943"/>
                <a:gd name="connsiteY1" fmla="*/ 0 h 1259563"/>
                <a:gd name="connsiteX2" fmla="*/ 1259943 w 1259943"/>
                <a:gd name="connsiteY2" fmla="*/ 404087 h 1259563"/>
                <a:gd name="connsiteX3" fmla="*/ 1259943 w 1259943"/>
                <a:gd name="connsiteY3" fmla="*/ 554506 h 1259563"/>
                <a:gd name="connsiteX4" fmla="*/ 1238446 w 1259943"/>
                <a:gd name="connsiteY4" fmla="*/ 558846 h 1259563"/>
                <a:gd name="connsiteX5" fmla="*/ 1178757 w 1259943"/>
                <a:gd name="connsiteY5" fmla="*/ 648895 h 1259563"/>
                <a:gd name="connsiteX6" fmla="*/ 1238446 w 1259943"/>
                <a:gd name="connsiteY6" fmla="*/ 738944 h 1259563"/>
                <a:gd name="connsiteX7" fmla="*/ 1259943 w 1259943"/>
                <a:gd name="connsiteY7" fmla="*/ 743284 h 1259563"/>
                <a:gd name="connsiteX8" fmla="*/ 1259943 w 1259943"/>
                <a:gd name="connsiteY8" fmla="*/ 855667 h 1259563"/>
                <a:gd name="connsiteX9" fmla="*/ 855668 w 1259943"/>
                <a:gd name="connsiteY9" fmla="*/ 1259563 h 1259563"/>
                <a:gd name="connsiteX10" fmla="*/ 404087 w 1259943"/>
                <a:gd name="connsiteY10" fmla="*/ 1259563 h 1259563"/>
                <a:gd name="connsiteX11" fmla="*/ 0 w 1259943"/>
                <a:gd name="connsiteY11" fmla="*/ 855477 h 1259563"/>
                <a:gd name="connsiteX12" fmla="*/ 0 w 1259943"/>
                <a:gd name="connsiteY12" fmla="*/ 732566 h 1259563"/>
                <a:gd name="connsiteX13" fmla="*/ 14004 w 1259943"/>
                <a:gd name="connsiteY13" fmla="*/ 729673 h 1259563"/>
                <a:gd name="connsiteX14" fmla="*/ 71528 w 1259943"/>
                <a:gd name="connsiteY14" fmla="*/ 640874 h 1259563"/>
                <a:gd name="connsiteX15" fmla="*/ 14004 w 1259943"/>
                <a:gd name="connsiteY15" fmla="*/ 552075 h 1259563"/>
                <a:gd name="connsiteX16" fmla="*/ 0 w 1259943"/>
                <a:gd name="connsiteY16" fmla="*/ 549182 h 1259563"/>
                <a:gd name="connsiteX17" fmla="*/ 0 w 1259943"/>
                <a:gd name="connsiteY17" fmla="*/ 404087 h 1259563"/>
                <a:gd name="connsiteX18" fmla="*/ 404277 w 1259943"/>
                <a:gd name="connsiteY18" fmla="*/ 0 h 125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9943" h="1259563">
                  <a:moveTo>
                    <a:pt x="404277" y="0"/>
                  </a:moveTo>
                  <a:lnTo>
                    <a:pt x="855857" y="0"/>
                  </a:lnTo>
                  <a:cubicBezTo>
                    <a:pt x="1079083" y="0"/>
                    <a:pt x="1259943" y="180860"/>
                    <a:pt x="1259943" y="404087"/>
                  </a:cubicBezTo>
                  <a:lnTo>
                    <a:pt x="1259943" y="554506"/>
                  </a:lnTo>
                  <a:lnTo>
                    <a:pt x="1238446" y="558846"/>
                  </a:lnTo>
                  <a:cubicBezTo>
                    <a:pt x="1203369" y="573682"/>
                    <a:pt x="1178757" y="608415"/>
                    <a:pt x="1178757" y="648895"/>
                  </a:cubicBezTo>
                  <a:cubicBezTo>
                    <a:pt x="1178757" y="689376"/>
                    <a:pt x="1203369" y="724108"/>
                    <a:pt x="1238446" y="738944"/>
                  </a:cubicBezTo>
                  <a:lnTo>
                    <a:pt x="1259943" y="743284"/>
                  </a:lnTo>
                  <a:lnTo>
                    <a:pt x="1259943" y="855667"/>
                  </a:lnTo>
                  <a:cubicBezTo>
                    <a:pt x="1259753" y="1078702"/>
                    <a:pt x="1078893" y="1259563"/>
                    <a:pt x="855668" y="1259563"/>
                  </a:cubicBezTo>
                  <a:lnTo>
                    <a:pt x="404087" y="1259563"/>
                  </a:lnTo>
                  <a:cubicBezTo>
                    <a:pt x="180860" y="1259563"/>
                    <a:pt x="0" y="1078702"/>
                    <a:pt x="0" y="855477"/>
                  </a:cubicBezTo>
                  <a:lnTo>
                    <a:pt x="0" y="732566"/>
                  </a:lnTo>
                  <a:lnTo>
                    <a:pt x="14004" y="729673"/>
                  </a:lnTo>
                  <a:cubicBezTo>
                    <a:pt x="47809" y="715043"/>
                    <a:pt x="71528" y="680793"/>
                    <a:pt x="71528" y="640874"/>
                  </a:cubicBezTo>
                  <a:cubicBezTo>
                    <a:pt x="71528" y="600955"/>
                    <a:pt x="47809" y="566705"/>
                    <a:pt x="14004" y="552075"/>
                  </a:cubicBezTo>
                  <a:lnTo>
                    <a:pt x="0" y="549182"/>
                  </a:lnTo>
                  <a:lnTo>
                    <a:pt x="0" y="404087"/>
                  </a:lnTo>
                  <a:cubicBezTo>
                    <a:pt x="190" y="180860"/>
                    <a:pt x="181050" y="0"/>
                    <a:pt x="404277" y="0"/>
                  </a:cubicBezTo>
                  <a:close/>
                </a:path>
              </a:pathLst>
            </a:custGeom>
            <a:solidFill>
              <a:srgbClr val="485570"/>
            </a:solidFill>
            <a:ln w="13072" cap="flat">
              <a:noFill/>
              <a:prstDash val="solid"/>
              <a:miter/>
            </a:ln>
          </p:spPr>
          <p:txBody>
            <a:bodyPr wrap="square" rtlCol="0" anchor="ctr">
              <a:noAutofit/>
            </a:bodyPr>
            <a:lstStyle/>
            <a:p>
              <a:endParaRPr lang="en-ID" sz="1400" dirty="0"/>
            </a:p>
          </p:txBody>
        </p:sp>
        <p:sp>
          <p:nvSpPr>
            <p:cNvPr id="4" name="Freeform: Shape 3">
              <a:extLst>
                <a:ext uri="{FF2B5EF4-FFF2-40B4-BE49-F238E27FC236}">
                  <a16:creationId xmlns:a16="http://schemas.microsoft.com/office/drawing/2014/main" id="{5AF88DA1-2554-BA63-44FE-71A7635853E6}"/>
                </a:ext>
              </a:extLst>
            </p:cNvPr>
            <p:cNvSpPr/>
            <p:nvPr/>
          </p:nvSpPr>
          <p:spPr>
            <a:xfrm>
              <a:off x="2110159" y="8250314"/>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20" name="Freeform: Shape 19">
              <a:extLst>
                <a:ext uri="{FF2B5EF4-FFF2-40B4-BE49-F238E27FC236}">
                  <a16:creationId xmlns:a16="http://schemas.microsoft.com/office/drawing/2014/main" id="{D2375690-D190-A197-B7A5-1382CDCB25C8}"/>
                </a:ext>
              </a:extLst>
            </p:cNvPr>
            <p:cNvSpPr/>
            <p:nvPr/>
          </p:nvSpPr>
          <p:spPr>
            <a:xfrm>
              <a:off x="2100782" y="8240936"/>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23" name="Graphic 22" descr="Meeting with solid fill">
              <a:extLst>
                <a:ext uri="{FF2B5EF4-FFF2-40B4-BE49-F238E27FC236}">
                  <a16:creationId xmlns:a16="http://schemas.microsoft.com/office/drawing/2014/main" id="{73BE46D0-14D1-13D9-4DFA-D3AE409A70E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61402" y="8384882"/>
              <a:ext cx="586645" cy="586645"/>
            </a:xfrm>
            <a:prstGeom prst="rect">
              <a:avLst/>
            </a:prstGeom>
          </p:spPr>
        </p:pic>
        <p:sp>
          <p:nvSpPr>
            <p:cNvPr id="32" name="TextBox 31">
              <a:extLst>
                <a:ext uri="{FF2B5EF4-FFF2-40B4-BE49-F238E27FC236}">
                  <a16:creationId xmlns:a16="http://schemas.microsoft.com/office/drawing/2014/main" id="{75BC2FCA-8635-144F-5D8F-8B589BE88686}"/>
                </a:ext>
              </a:extLst>
            </p:cNvPr>
            <p:cNvSpPr txBox="1"/>
            <p:nvPr/>
          </p:nvSpPr>
          <p:spPr>
            <a:xfrm>
              <a:off x="1994221" y="9311229"/>
              <a:ext cx="1101783" cy="297832"/>
            </a:xfrm>
            <a:prstGeom prst="rect">
              <a:avLst/>
            </a:prstGeom>
            <a:noFill/>
          </p:spPr>
          <p:txBody>
            <a:bodyPr wrap="square" rtlCol="0">
              <a:spAutoFit/>
            </a:bodyPr>
            <a:lstStyle/>
            <a:p>
              <a:pPr algn="ctr"/>
              <a:r>
                <a:rPr lang="en-US" sz="1400" b="1" dirty="0">
                  <a:solidFill>
                    <a:srgbClr val="485570"/>
                  </a:solidFill>
                  <a:latin typeface="Roboto" panose="02000000000000000000" pitchFamily="2" charset="0"/>
                  <a:ea typeface="Roboto" panose="02000000000000000000" pitchFamily="2" charset="0"/>
                  <a:cs typeface="Open Sans" panose="020B0606030504020204" pitchFamily="34" charset="0"/>
                </a:rPr>
                <a:t>User Query</a:t>
              </a:r>
              <a:endParaRPr lang="ru-RU" sz="14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407" name="Oval 1406">
              <a:extLst>
                <a:ext uri="{FF2B5EF4-FFF2-40B4-BE49-F238E27FC236}">
                  <a16:creationId xmlns:a16="http://schemas.microsoft.com/office/drawing/2014/main" id="{E0B835E5-CE38-9548-A632-CD4814061858}"/>
                </a:ext>
              </a:extLst>
            </p:cNvPr>
            <p:cNvSpPr>
              <a:spLocks noChangeAspect="1"/>
            </p:cNvSpPr>
            <p:nvPr/>
          </p:nvSpPr>
          <p:spPr>
            <a:xfrm>
              <a:off x="2346001" y="7728342"/>
              <a:ext cx="417448" cy="417448"/>
            </a:xfrm>
            <a:prstGeom prst="ellipse">
              <a:avLst/>
            </a:prstGeom>
            <a:solidFill>
              <a:srgbClr val="47546F"/>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chemeClr val="bg2"/>
                  </a:solidFill>
                  <a:latin typeface="Roboto" panose="02000000000000000000" pitchFamily="2" charset="0"/>
                  <a:ea typeface="Roboto" panose="02000000000000000000" pitchFamily="2" charset="0"/>
                  <a:cs typeface="Roboto" panose="02000000000000000000" pitchFamily="2" charset="0"/>
                </a:rPr>
                <a:t>1</a:t>
              </a:r>
            </a:p>
          </p:txBody>
        </p:sp>
      </p:grpSp>
      <p:grpSp>
        <p:nvGrpSpPr>
          <p:cNvPr id="1674" name="Group 1673">
            <a:extLst>
              <a:ext uri="{FF2B5EF4-FFF2-40B4-BE49-F238E27FC236}">
                <a16:creationId xmlns:a16="http://schemas.microsoft.com/office/drawing/2014/main" id="{E32DAC77-5D0F-0734-003B-6EB6306B611D}"/>
              </a:ext>
            </a:extLst>
          </p:cNvPr>
          <p:cNvGrpSpPr/>
          <p:nvPr/>
        </p:nvGrpSpPr>
        <p:grpSpPr>
          <a:xfrm>
            <a:off x="8830651" y="5160712"/>
            <a:ext cx="6007241" cy="2535176"/>
            <a:chOff x="8830651" y="5160712"/>
            <a:chExt cx="6007241" cy="2535176"/>
          </a:xfrm>
        </p:grpSpPr>
        <p:cxnSp>
          <p:nvCxnSpPr>
            <p:cNvPr id="1346" name="Connector: Elbow 1345">
              <a:extLst>
                <a:ext uri="{FF2B5EF4-FFF2-40B4-BE49-F238E27FC236}">
                  <a16:creationId xmlns:a16="http://schemas.microsoft.com/office/drawing/2014/main" id="{FB5A547B-BD35-9F2F-8B89-524113117AC7}"/>
                </a:ext>
              </a:extLst>
            </p:cNvPr>
            <p:cNvCxnSpPr>
              <a:cxnSpLocks/>
              <a:stCxn id="1072" idx="2"/>
            </p:cNvCxnSpPr>
            <p:nvPr/>
          </p:nvCxnSpPr>
          <p:spPr>
            <a:xfrm rot="5400000">
              <a:off x="10384303" y="4561608"/>
              <a:ext cx="1033788" cy="2232000"/>
            </a:xfrm>
            <a:prstGeom prst="bentConnector3">
              <a:avLst>
                <a:gd name="adj1" fmla="val 50000"/>
              </a:avLst>
            </a:prstGeom>
            <a:ln w="101600">
              <a:solidFill>
                <a:srgbClr val="5E808D"/>
              </a:solidFill>
              <a:tailEnd type="triangle"/>
            </a:ln>
          </p:spPr>
          <p:style>
            <a:lnRef idx="1">
              <a:schemeClr val="accent1"/>
            </a:lnRef>
            <a:fillRef idx="0">
              <a:schemeClr val="accent1"/>
            </a:fillRef>
            <a:effectRef idx="0">
              <a:schemeClr val="accent1"/>
            </a:effectRef>
            <a:fontRef idx="minor">
              <a:schemeClr val="tx1"/>
            </a:fontRef>
          </p:style>
        </p:cxnSp>
        <p:cxnSp>
          <p:nvCxnSpPr>
            <p:cNvPr id="1352" name="Connector: Elbow 1351">
              <a:extLst>
                <a:ext uri="{FF2B5EF4-FFF2-40B4-BE49-F238E27FC236}">
                  <a16:creationId xmlns:a16="http://schemas.microsoft.com/office/drawing/2014/main" id="{6E4B7169-7BB0-D753-FEDC-27523B081E1E}"/>
                </a:ext>
              </a:extLst>
            </p:cNvPr>
            <p:cNvCxnSpPr>
              <a:cxnSpLocks/>
              <a:stCxn id="1072" idx="2"/>
            </p:cNvCxnSpPr>
            <p:nvPr/>
          </p:nvCxnSpPr>
          <p:spPr>
            <a:xfrm rot="16200000" flipH="1">
              <a:off x="12615735" y="4562174"/>
              <a:ext cx="1034923" cy="2232000"/>
            </a:xfrm>
            <a:prstGeom prst="bentConnector3">
              <a:avLst>
                <a:gd name="adj1" fmla="val 50000"/>
              </a:avLst>
            </a:prstGeom>
            <a:ln w="101600">
              <a:solidFill>
                <a:srgbClr val="5E808D"/>
              </a:solidFill>
              <a:tailEnd type="triangle"/>
            </a:ln>
          </p:spPr>
          <p:style>
            <a:lnRef idx="1">
              <a:schemeClr val="accent1"/>
            </a:lnRef>
            <a:fillRef idx="0">
              <a:schemeClr val="accent1"/>
            </a:fillRef>
            <a:effectRef idx="0">
              <a:schemeClr val="accent1"/>
            </a:effectRef>
            <a:fontRef idx="minor">
              <a:schemeClr val="tx1"/>
            </a:fontRef>
          </p:style>
        </p:cxnSp>
        <p:cxnSp>
          <p:nvCxnSpPr>
            <p:cNvPr id="1357" name="Straight Arrow Connector 1356">
              <a:extLst>
                <a:ext uri="{FF2B5EF4-FFF2-40B4-BE49-F238E27FC236}">
                  <a16:creationId xmlns:a16="http://schemas.microsoft.com/office/drawing/2014/main" id="{E10D48D4-9B9C-1CA3-3A50-B2F1D3E4C39F}"/>
                </a:ext>
              </a:extLst>
            </p:cNvPr>
            <p:cNvCxnSpPr>
              <a:cxnSpLocks/>
              <a:stCxn id="1072" idx="2"/>
            </p:cNvCxnSpPr>
            <p:nvPr/>
          </p:nvCxnSpPr>
          <p:spPr>
            <a:xfrm>
              <a:off x="12017197" y="5160714"/>
              <a:ext cx="0" cy="1040148"/>
            </a:xfrm>
            <a:prstGeom prst="straightConnector1">
              <a:avLst/>
            </a:prstGeom>
            <a:ln w="101600">
              <a:solidFill>
                <a:srgbClr val="5E808D"/>
              </a:solidFill>
              <a:tailEnd type="triangle"/>
            </a:ln>
          </p:spPr>
          <p:style>
            <a:lnRef idx="1">
              <a:schemeClr val="accent1"/>
            </a:lnRef>
            <a:fillRef idx="0">
              <a:schemeClr val="accent1"/>
            </a:fillRef>
            <a:effectRef idx="0">
              <a:schemeClr val="accent1"/>
            </a:effectRef>
            <a:fontRef idx="minor">
              <a:schemeClr val="tx1"/>
            </a:fontRef>
          </p:style>
        </p:cxnSp>
        <p:grpSp>
          <p:nvGrpSpPr>
            <p:cNvPr id="1667" name="Group 1666">
              <a:extLst>
                <a:ext uri="{FF2B5EF4-FFF2-40B4-BE49-F238E27FC236}">
                  <a16:creationId xmlns:a16="http://schemas.microsoft.com/office/drawing/2014/main" id="{34BC5D0C-B83D-0F4D-4364-4D871BFB98CD}"/>
                </a:ext>
              </a:extLst>
            </p:cNvPr>
            <p:cNvGrpSpPr/>
            <p:nvPr/>
          </p:nvGrpSpPr>
          <p:grpSpPr>
            <a:xfrm>
              <a:off x="8830651" y="6195337"/>
              <a:ext cx="1519676" cy="1489011"/>
              <a:chOff x="8830651" y="6195337"/>
              <a:chExt cx="1519676" cy="1489011"/>
            </a:xfrm>
          </p:grpSpPr>
          <p:sp>
            <p:nvSpPr>
              <p:cNvPr id="1101" name="TextBox 1100">
                <a:extLst>
                  <a:ext uri="{FF2B5EF4-FFF2-40B4-BE49-F238E27FC236}">
                    <a16:creationId xmlns:a16="http://schemas.microsoft.com/office/drawing/2014/main" id="{90FB2CF4-25B0-435E-8145-BB6DE7E1773A}"/>
                  </a:ext>
                </a:extLst>
              </p:cNvPr>
              <p:cNvSpPr txBox="1"/>
              <p:nvPr/>
            </p:nvSpPr>
            <p:spPr>
              <a:xfrm>
                <a:off x="9219546" y="7386516"/>
                <a:ext cx="1101783" cy="297832"/>
              </a:xfrm>
              <a:prstGeom prst="rect">
                <a:avLst/>
              </a:prstGeom>
              <a:noFill/>
            </p:spPr>
            <p:txBody>
              <a:bodyPr wrap="square" rtlCol="0">
                <a:spAutoFit/>
              </a:bodyPr>
              <a:lstStyle/>
              <a:p>
                <a:pPr algn="ctr"/>
                <a:r>
                  <a:rPr lang="en-US" sz="1400" b="1" dirty="0">
                    <a:solidFill>
                      <a:srgbClr val="00A6A4"/>
                    </a:solidFill>
                    <a:latin typeface="Roboto" panose="02000000000000000000" pitchFamily="2" charset="0"/>
                    <a:ea typeface="Roboto" panose="02000000000000000000" pitchFamily="2" charset="0"/>
                    <a:cs typeface="Open Sans" panose="020B0606030504020204" pitchFamily="34" charset="0"/>
                  </a:rPr>
                  <a:t>Narrow</a:t>
                </a:r>
                <a:endParaRPr lang="ru-RU" sz="1400" dirty="0">
                  <a:solidFill>
                    <a:srgbClr val="00A6A4"/>
                  </a:solidFill>
                  <a:latin typeface="Roboto" panose="02000000000000000000" pitchFamily="2" charset="0"/>
                  <a:ea typeface="Roboto" panose="02000000000000000000" pitchFamily="2" charset="0"/>
                  <a:cs typeface="Open Sans" panose="020B0606030504020204" pitchFamily="34" charset="0"/>
                </a:endParaRPr>
              </a:p>
            </p:txBody>
          </p:sp>
          <p:sp>
            <p:nvSpPr>
              <p:cNvPr id="1102" name="Freeform: Shape 1101">
                <a:extLst>
                  <a:ext uri="{FF2B5EF4-FFF2-40B4-BE49-F238E27FC236}">
                    <a16:creationId xmlns:a16="http://schemas.microsoft.com/office/drawing/2014/main" id="{D94747BF-3504-94AB-08EF-0FD1701F8542}"/>
                  </a:ext>
                </a:extLst>
              </p:cNvPr>
              <p:cNvSpPr/>
              <p:nvPr/>
            </p:nvSpPr>
            <p:spPr>
              <a:xfrm>
                <a:off x="9219546" y="6195337"/>
                <a:ext cx="1130781" cy="1130439"/>
              </a:xfrm>
              <a:custGeom>
                <a:avLst/>
                <a:gdLst>
                  <a:gd name="connsiteX0" fmla="*/ 589164 w 867525"/>
                  <a:gd name="connsiteY0" fmla="*/ 867264 h 867263"/>
                  <a:gd name="connsiteX1" fmla="*/ 278231 w 867525"/>
                  <a:gd name="connsiteY1" fmla="*/ 867264 h 867263"/>
                  <a:gd name="connsiteX2" fmla="*/ 0 w 867525"/>
                  <a:gd name="connsiteY2" fmla="*/ 589033 h 867263"/>
                  <a:gd name="connsiteX3" fmla="*/ 0 w 867525"/>
                  <a:gd name="connsiteY3" fmla="*/ 278231 h 867263"/>
                  <a:gd name="connsiteX4" fmla="*/ 278362 w 867525"/>
                  <a:gd name="connsiteY4" fmla="*/ 0 h 867263"/>
                  <a:gd name="connsiteX5" fmla="*/ 589294 w 867525"/>
                  <a:gd name="connsiteY5" fmla="*/ 0 h 867263"/>
                  <a:gd name="connsiteX6" fmla="*/ 867525 w 867525"/>
                  <a:gd name="connsiteY6" fmla="*/ 278231 h 867263"/>
                  <a:gd name="connsiteX7" fmla="*/ 867525 w 867525"/>
                  <a:gd name="connsiteY7" fmla="*/ 589164 h 867263"/>
                  <a:gd name="connsiteX8" fmla="*/ 589164 w 867525"/>
                  <a:gd name="connsiteY8" fmla="*/ 867264 h 8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7525" h="867263">
                    <a:moveTo>
                      <a:pt x="589164" y="867264"/>
                    </a:moveTo>
                    <a:lnTo>
                      <a:pt x="278231" y="867264"/>
                    </a:lnTo>
                    <a:cubicBezTo>
                      <a:pt x="124530" y="867264"/>
                      <a:pt x="0" y="742733"/>
                      <a:pt x="0" y="589033"/>
                    </a:cubicBezTo>
                    <a:lnTo>
                      <a:pt x="0" y="278231"/>
                    </a:lnTo>
                    <a:cubicBezTo>
                      <a:pt x="131" y="124530"/>
                      <a:pt x="124661" y="0"/>
                      <a:pt x="278362" y="0"/>
                    </a:cubicBezTo>
                    <a:lnTo>
                      <a:pt x="589294" y="0"/>
                    </a:lnTo>
                    <a:cubicBezTo>
                      <a:pt x="742995" y="0"/>
                      <a:pt x="867525" y="124530"/>
                      <a:pt x="867525" y="278231"/>
                    </a:cubicBezTo>
                    <a:lnTo>
                      <a:pt x="867525" y="589164"/>
                    </a:lnTo>
                    <a:cubicBezTo>
                      <a:pt x="867394" y="742733"/>
                      <a:pt x="742864" y="867264"/>
                      <a:pt x="589164" y="867264"/>
                    </a:cubicBezTo>
                    <a:close/>
                  </a:path>
                </a:pathLst>
              </a:custGeom>
              <a:solidFill>
                <a:schemeClr val="accent4"/>
              </a:solidFill>
              <a:ln w="13072" cap="flat">
                <a:noFill/>
                <a:prstDash val="solid"/>
                <a:miter/>
              </a:ln>
            </p:spPr>
            <p:txBody>
              <a:bodyPr rtlCol="0" anchor="ctr"/>
              <a:lstStyle/>
              <a:p>
                <a:endParaRPr lang="en-ID" sz="1400" dirty="0"/>
              </a:p>
            </p:txBody>
          </p:sp>
          <p:sp>
            <p:nvSpPr>
              <p:cNvPr id="1103" name="Freeform: Shape 1102">
                <a:extLst>
                  <a:ext uri="{FF2B5EF4-FFF2-40B4-BE49-F238E27FC236}">
                    <a16:creationId xmlns:a16="http://schemas.microsoft.com/office/drawing/2014/main" id="{F6883522-152B-4606-9285-D8E2DA190302}"/>
                  </a:ext>
                </a:extLst>
              </p:cNvPr>
              <p:cNvSpPr/>
              <p:nvPr/>
            </p:nvSpPr>
            <p:spPr>
              <a:xfrm>
                <a:off x="9349982" y="6325601"/>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104" name="Freeform: Shape 1103">
                <a:extLst>
                  <a:ext uri="{FF2B5EF4-FFF2-40B4-BE49-F238E27FC236}">
                    <a16:creationId xmlns:a16="http://schemas.microsoft.com/office/drawing/2014/main" id="{3D3CC436-F503-4DBF-9CEF-AB52C0960AD9}"/>
                  </a:ext>
                </a:extLst>
              </p:cNvPr>
              <p:cNvSpPr/>
              <p:nvPr/>
            </p:nvSpPr>
            <p:spPr>
              <a:xfrm>
                <a:off x="9340605" y="6316223"/>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105" name="Graphic 1104" descr="Pinch Zoom Out with solid fill">
                <a:extLst>
                  <a:ext uri="{FF2B5EF4-FFF2-40B4-BE49-F238E27FC236}">
                    <a16:creationId xmlns:a16="http://schemas.microsoft.com/office/drawing/2014/main" id="{901FF00C-C73D-955D-1E47-1C3091058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84125" y="6413752"/>
                <a:ext cx="693606" cy="693606"/>
              </a:xfrm>
              <a:prstGeom prst="rect">
                <a:avLst/>
              </a:prstGeom>
            </p:spPr>
          </p:pic>
          <p:sp>
            <p:nvSpPr>
              <p:cNvPr id="1416" name="Oval 1415">
                <a:extLst>
                  <a:ext uri="{FF2B5EF4-FFF2-40B4-BE49-F238E27FC236}">
                    <a16:creationId xmlns:a16="http://schemas.microsoft.com/office/drawing/2014/main" id="{11387707-677D-64A2-773E-DAE632710DC7}"/>
                  </a:ext>
                </a:extLst>
              </p:cNvPr>
              <p:cNvSpPr>
                <a:spLocks noChangeAspect="1"/>
              </p:cNvSpPr>
              <p:nvPr/>
            </p:nvSpPr>
            <p:spPr>
              <a:xfrm>
                <a:off x="8830651" y="6552286"/>
                <a:ext cx="416537" cy="416537"/>
              </a:xfrm>
              <a:prstGeom prst="ellipse">
                <a:avLst/>
              </a:prstGeom>
              <a:solidFill>
                <a:srgbClr val="00A6A4"/>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100" b="1" dirty="0">
                    <a:solidFill>
                      <a:schemeClr val="bg2"/>
                    </a:solidFill>
                    <a:latin typeface="Roboto" panose="02000000000000000000" pitchFamily="2" charset="0"/>
                    <a:ea typeface="Roboto" panose="02000000000000000000" pitchFamily="2" charset="0"/>
                    <a:cs typeface="Roboto" panose="02000000000000000000" pitchFamily="2" charset="0"/>
                  </a:rPr>
                  <a:t>3.3</a:t>
                </a:r>
                <a:r>
                  <a:rPr lang="en-SG" sz="900" b="1" dirty="0">
                    <a:solidFill>
                      <a:schemeClr val="bg2"/>
                    </a:solidFill>
                    <a:latin typeface="Roboto" panose="02000000000000000000" pitchFamily="2" charset="0"/>
                    <a:ea typeface="Roboto" panose="02000000000000000000" pitchFamily="2" charset="0"/>
                    <a:cs typeface="Roboto" panose="02000000000000000000" pitchFamily="2" charset="0"/>
                  </a:rPr>
                  <a:t>a</a:t>
                </a:r>
                <a:endParaRPr lang="en-SG" sz="11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1668" name="Group 1667">
              <a:extLst>
                <a:ext uri="{FF2B5EF4-FFF2-40B4-BE49-F238E27FC236}">
                  <a16:creationId xmlns:a16="http://schemas.microsoft.com/office/drawing/2014/main" id="{92B687DE-B649-DE4A-9B1A-154B1FBDAAFB}"/>
                </a:ext>
              </a:extLst>
            </p:cNvPr>
            <p:cNvGrpSpPr/>
            <p:nvPr/>
          </p:nvGrpSpPr>
          <p:grpSpPr>
            <a:xfrm>
              <a:off x="11037972" y="6200861"/>
              <a:ext cx="1605689" cy="1495027"/>
              <a:chOff x="11037972" y="6200861"/>
              <a:chExt cx="1605689" cy="1495027"/>
            </a:xfrm>
          </p:grpSpPr>
          <p:sp>
            <p:nvSpPr>
              <p:cNvPr id="1096" name="TextBox 1095">
                <a:extLst>
                  <a:ext uri="{FF2B5EF4-FFF2-40B4-BE49-F238E27FC236}">
                    <a16:creationId xmlns:a16="http://schemas.microsoft.com/office/drawing/2014/main" id="{52D22F28-6C0A-79B2-7055-353EBFF4F533}"/>
                  </a:ext>
                </a:extLst>
              </p:cNvPr>
              <p:cNvSpPr txBox="1"/>
              <p:nvPr/>
            </p:nvSpPr>
            <p:spPr>
              <a:xfrm>
                <a:off x="11378532" y="7392040"/>
                <a:ext cx="1265129" cy="303848"/>
              </a:xfrm>
              <a:prstGeom prst="rect">
                <a:avLst/>
              </a:prstGeom>
              <a:noFill/>
            </p:spPr>
            <p:txBody>
              <a:bodyPr wrap="square" rtlCol="0">
                <a:spAutoFit/>
              </a:bodyPr>
              <a:lstStyle/>
              <a:p>
                <a:pPr algn="ctr"/>
                <a:r>
                  <a:rPr lang="en-US" sz="1400" b="1" dirty="0">
                    <a:solidFill>
                      <a:srgbClr val="006C69"/>
                    </a:solidFill>
                    <a:latin typeface="Roboto" panose="02000000000000000000" pitchFamily="2" charset="0"/>
                    <a:ea typeface="Roboto" panose="02000000000000000000" pitchFamily="2" charset="0"/>
                    <a:cs typeface="Open Sans" panose="020B0606030504020204" pitchFamily="34" charset="0"/>
                  </a:rPr>
                  <a:t>Data-driven</a:t>
                </a:r>
                <a:endParaRPr lang="ru-RU" sz="1400" dirty="0">
                  <a:solidFill>
                    <a:srgbClr val="006C69"/>
                  </a:solidFill>
                  <a:latin typeface="Roboto" panose="02000000000000000000" pitchFamily="2" charset="0"/>
                  <a:ea typeface="Roboto" panose="02000000000000000000" pitchFamily="2" charset="0"/>
                  <a:cs typeface="Open Sans" panose="020B0606030504020204" pitchFamily="34" charset="0"/>
                </a:endParaRPr>
              </a:p>
            </p:txBody>
          </p:sp>
          <p:sp>
            <p:nvSpPr>
              <p:cNvPr id="1097" name="Freeform: Shape 1096">
                <a:extLst>
                  <a:ext uri="{FF2B5EF4-FFF2-40B4-BE49-F238E27FC236}">
                    <a16:creationId xmlns:a16="http://schemas.microsoft.com/office/drawing/2014/main" id="{8A79D9A0-7505-0F04-327D-4283631B5374}"/>
                  </a:ext>
                </a:extLst>
              </p:cNvPr>
              <p:cNvSpPr/>
              <p:nvPr/>
            </p:nvSpPr>
            <p:spPr>
              <a:xfrm>
                <a:off x="11438956" y="6200861"/>
                <a:ext cx="1130781" cy="1130439"/>
              </a:xfrm>
              <a:custGeom>
                <a:avLst/>
                <a:gdLst>
                  <a:gd name="connsiteX0" fmla="*/ 589164 w 867525"/>
                  <a:gd name="connsiteY0" fmla="*/ 867264 h 867263"/>
                  <a:gd name="connsiteX1" fmla="*/ 278231 w 867525"/>
                  <a:gd name="connsiteY1" fmla="*/ 867264 h 867263"/>
                  <a:gd name="connsiteX2" fmla="*/ 0 w 867525"/>
                  <a:gd name="connsiteY2" fmla="*/ 589033 h 867263"/>
                  <a:gd name="connsiteX3" fmla="*/ 0 w 867525"/>
                  <a:gd name="connsiteY3" fmla="*/ 278231 h 867263"/>
                  <a:gd name="connsiteX4" fmla="*/ 278362 w 867525"/>
                  <a:gd name="connsiteY4" fmla="*/ 0 h 867263"/>
                  <a:gd name="connsiteX5" fmla="*/ 589294 w 867525"/>
                  <a:gd name="connsiteY5" fmla="*/ 0 h 867263"/>
                  <a:gd name="connsiteX6" fmla="*/ 867525 w 867525"/>
                  <a:gd name="connsiteY6" fmla="*/ 278231 h 867263"/>
                  <a:gd name="connsiteX7" fmla="*/ 867525 w 867525"/>
                  <a:gd name="connsiteY7" fmla="*/ 589164 h 867263"/>
                  <a:gd name="connsiteX8" fmla="*/ 589164 w 867525"/>
                  <a:gd name="connsiteY8" fmla="*/ 867264 h 8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7525" h="867263">
                    <a:moveTo>
                      <a:pt x="589164" y="867264"/>
                    </a:moveTo>
                    <a:lnTo>
                      <a:pt x="278231" y="867264"/>
                    </a:lnTo>
                    <a:cubicBezTo>
                      <a:pt x="124530" y="867264"/>
                      <a:pt x="0" y="742733"/>
                      <a:pt x="0" y="589033"/>
                    </a:cubicBezTo>
                    <a:lnTo>
                      <a:pt x="0" y="278231"/>
                    </a:lnTo>
                    <a:cubicBezTo>
                      <a:pt x="131" y="124530"/>
                      <a:pt x="124661" y="0"/>
                      <a:pt x="278362" y="0"/>
                    </a:cubicBezTo>
                    <a:lnTo>
                      <a:pt x="589294" y="0"/>
                    </a:lnTo>
                    <a:cubicBezTo>
                      <a:pt x="742995" y="0"/>
                      <a:pt x="867525" y="124530"/>
                      <a:pt x="867525" y="278231"/>
                    </a:cubicBezTo>
                    <a:lnTo>
                      <a:pt x="867525" y="589164"/>
                    </a:lnTo>
                    <a:cubicBezTo>
                      <a:pt x="867394" y="742733"/>
                      <a:pt x="742864" y="867264"/>
                      <a:pt x="589164" y="867264"/>
                    </a:cubicBezTo>
                    <a:close/>
                  </a:path>
                </a:pathLst>
              </a:custGeom>
              <a:solidFill>
                <a:srgbClr val="006C69"/>
              </a:solidFill>
              <a:ln w="13072" cap="flat">
                <a:noFill/>
                <a:prstDash val="solid"/>
                <a:miter/>
              </a:ln>
            </p:spPr>
            <p:txBody>
              <a:bodyPr rtlCol="0" anchor="ctr"/>
              <a:lstStyle/>
              <a:p>
                <a:endParaRPr lang="en-ID" sz="1400" dirty="0"/>
              </a:p>
            </p:txBody>
          </p:sp>
          <p:sp>
            <p:nvSpPr>
              <p:cNvPr id="1098" name="Freeform: Shape 1097">
                <a:extLst>
                  <a:ext uri="{FF2B5EF4-FFF2-40B4-BE49-F238E27FC236}">
                    <a16:creationId xmlns:a16="http://schemas.microsoft.com/office/drawing/2014/main" id="{A68336A0-F9C8-A381-B85C-5E83BF103EC7}"/>
                  </a:ext>
                </a:extLst>
              </p:cNvPr>
              <p:cNvSpPr/>
              <p:nvPr/>
            </p:nvSpPr>
            <p:spPr>
              <a:xfrm>
                <a:off x="11569392" y="6331127"/>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099" name="Freeform: Shape 1098">
                <a:extLst>
                  <a:ext uri="{FF2B5EF4-FFF2-40B4-BE49-F238E27FC236}">
                    <a16:creationId xmlns:a16="http://schemas.microsoft.com/office/drawing/2014/main" id="{959EBE13-65E1-1B75-6D81-89D6EDA8135D}"/>
                  </a:ext>
                </a:extLst>
              </p:cNvPr>
              <p:cNvSpPr/>
              <p:nvPr/>
            </p:nvSpPr>
            <p:spPr>
              <a:xfrm>
                <a:off x="11560015" y="6321748"/>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127" name="Graphic 1126" descr="Statistics with solid fill">
                <a:extLst>
                  <a:ext uri="{FF2B5EF4-FFF2-40B4-BE49-F238E27FC236}">
                    <a16:creationId xmlns:a16="http://schemas.microsoft.com/office/drawing/2014/main" id="{9DD3B1F3-B07B-58E3-07C3-AE822ECC62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667465" y="6424005"/>
                <a:ext cx="693606" cy="693606"/>
              </a:xfrm>
              <a:prstGeom prst="rect">
                <a:avLst/>
              </a:prstGeom>
            </p:spPr>
          </p:pic>
          <p:sp>
            <p:nvSpPr>
              <p:cNvPr id="1417" name="Oval 1416">
                <a:extLst>
                  <a:ext uri="{FF2B5EF4-FFF2-40B4-BE49-F238E27FC236}">
                    <a16:creationId xmlns:a16="http://schemas.microsoft.com/office/drawing/2014/main" id="{5B4F7E9B-75FF-487F-2D2B-C7443BB1B4BD}"/>
                  </a:ext>
                </a:extLst>
              </p:cNvPr>
              <p:cNvSpPr>
                <a:spLocks noChangeAspect="1"/>
              </p:cNvSpPr>
              <p:nvPr/>
            </p:nvSpPr>
            <p:spPr>
              <a:xfrm>
                <a:off x="11037972" y="6501961"/>
                <a:ext cx="416537" cy="416537"/>
              </a:xfrm>
              <a:prstGeom prst="ellipse">
                <a:avLst/>
              </a:prstGeom>
              <a:solidFill>
                <a:srgbClr val="006C69"/>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100" b="1" dirty="0">
                    <a:solidFill>
                      <a:schemeClr val="bg2"/>
                    </a:solidFill>
                    <a:latin typeface="Roboto" panose="02000000000000000000" pitchFamily="2" charset="0"/>
                    <a:ea typeface="Roboto" panose="02000000000000000000" pitchFamily="2" charset="0"/>
                    <a:cs typeface="Roboto" panose="02000000000000000000" pitchFamily="2" charset="0"/>
                  </a:rPr>
                  <a:t>3.3</a:t>
                </a:r>
                <a:r>
                  <a:rPr lang="en-SG" sz="900" b="1" dirty="0">
                    <a:solidFill>
                      <a:schemeClr val="bg2"/>
                    </a:solidFill>
                    <a:latin typeface="Roboto" panose="02000000000000000000" pitchFamily="2" charset="0"/>
                    <a:ea typeface="Roboto" panose="02000000000000000000" pitchFamily="2" charset="0"/>
                    <a:cs typeface="Roboto" panose="02000000000000000000" pitchFamily="2" charset="0"/>
                  </a:rPr>
                  <a:t>b</a:t>
                </a:r>
                <a:endParaRPr lang="en-SG" sz="11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1669" name="Group 1668">
              <a:extLst>
                <a:ext uri="{FF2B5EF4-FFF2-40B4-BE49-F238E27FC236}">
                  <a16:creationId xmlns:a16="http://schemas.microsoft.com/office/drawing/2014/main" id="{66F34BCF-69BF-BEE6-D435-F4C4ED61B196}"/>
                </a:ext>
              </a:extLst>
            </p:cNvPr>
            <p:cNvGrpSpPr/>
            <p:nvPr/>
          </p:nvGrpSpPr>
          <p:grpSpPr>
            <a:xfrm>
              <a:off x="13316318" y="6196769"/>
              <a:ext cx="1521574" cy="1495027"/>
              <a:chOff x="13316318" y="6196769"/>
              <a:chExt cx="1521574" cy="1495027"/>
            </a:xfrm>
          </p:grpSpPr>
          <p:sp>
            <p:nvSpPr>
              <p:cNvPr id="1106" name="TextBox 1105">
                <a:extLst>
                  <a:ext uri="{FF2B5EF4-FFF2-40B4-BE49-F238E27FC236}">
                    <a16:creationId xmlns:a16="http://schemas.microsoft.com/office/drawing/2014/main" id="{5690DDDC-CD60-1DF0-8FC1-6A713702EE18}"/>
                  </a:ext>
                </a:extLst>
              </p:cNvPr>
              <p:cNvSpPr txBox="1"/>
              <p:nvPr/>
            </p:nvSpPr>
            <p:spPr>
              <a:xfrm>
                <a:off x="13707111" y="7387948"/>
                <a:ext cx="1101783" cy="303848"/>
              </a:xfrm>
              <a:prstGeom prst="rect">
                <a:avLst/>
              </a:prstGeom>
              <a:noFill/>
            </p:spPr>
            <p:txBody>
              <a:bodyPr wrap="square" rtlCol="0">
                <a:spAutoFit/>
              </a:bodyPr>
              <a:lstStyle/>
              <a:p>
                <a:pPr algn="ctr"/>
                <a:r>
                  <a:rPr lang="en-US" sz="1400" b="1" dirty="0">
                    <a:solidFill>
                      <a:srgbClr val="9CDEDC"/>
                    </a:solidFill>
                    <a:latin typeface="Roboto" panose="02000000000000000000" pitchFamily="2" charset="0"/>
                    <a:ea typeface="Roboto" panose="02000000000000000000" pitchFamily="2" charset="0"/>
                    <a:cs typeface="Open Sans" panose="020B0606030504020204" pitchFamily="34" charset="0"/>
                  </a:rPr>
                  <a:t>General</a:t>
                </a:r>
                <a:endParaRPr lang="ru-RU" sz="1400" dirty="0">
                  <a:solidFill>
                    <a:srgbClr val="9CDEDC"/>
                  </a:solidFill>
                  <a:latin typeface="Roboto" panose="02000000000000000000" pitchFamily="2" charset="0"/>
                  <a:ea typeface="Roboto" panose="02000000000000000000" pitchFamily="2" charset="0"/>
                  <a:cs typeface="Open Sans" panose="020B0606030504020204" pitchFamily="34" charset="0"/>
                </a:endParaRPr>
              </a:p>
            </p:txBody>
          </p:sp>
          <p:sp>
            <p:nvSpPr>
              <p:cNvPr id="1392" name="Freeform: Shape 1391">
                <a:extLst>
                  <a:ext uri="{FF2B5EF4-FFF2-40B4-BE49-F238E27FC236}">
                    <a16:creationId xmlns:a16="http://schemas.microsoft.com/office/drawing/2014/main" id="{B2ECA6A2-BAAC-94D8-DC55-00DD2A18E40A}"/>
                  </a:ext>
                </a:extLst>
              </p:cNvPr>
              <p:cNvSpPr/>
              <p:nvPr/>
            </p:nvSpPr>
            <p:spPr>
              <a:xfrm>
                <a:off x="13707111" y="6196769"/>
                <a:ext cx="1130781" cy="1130441"/>
              </a:xfrm>
              <a:custGeom>
                <a:avLst/>
                <a:gdLst>
                  <a:gd name="connsiteX0" fmla="*/ 404277 w 1259943"/>
                  <a:gd name="connsiteY0" fmla="*/ 0 h 1259564"/>
                  <a:gd name="connsiteX1" fmla="*/ 855856 w 1259943"/>
                  <a:gd name="connsiteY1" fmla="*/ 0 h 1259564"/>
                  <a:gd name="connsiteX2" fmla="*/ 1259943 w 1259943"/>
                  <a:gd name="connsiteY2" fmla="*/ 404087 h 1259564"/>
                  <a:gd name="connsiteX3" fmla="*/ 1259943 w 1259943"/>
                  <a:gd name="connsiteY3" fmla="*/ 534247 h 1259564"/>
                  <a:gd name="connsiteX4" fmla="*/ 1238271 w 1259943"/>
                  <a:gd name="connsiteY4" fmla="*/ 538623 h 1259564"/>
                  <a:gd name="connsiteX5" fmla="*/ 1178906 w 1259943"/>
                  <a:gd name="connsiteY5" fmla="*/ 628184 h 1259564"/>
                  <a:gd name="connsiteX6" fmla="*/ 1238271 w 1259943"/>
                  <a:gd name="connsiteY6" fmla="*/ 717746 h 1259564"/>
                  <a:gd name="connsiteX7" fmla="*/ 1259943 w 1259943"/>
                  <a:gd name="connsiteY7" fmla="*/ 722121 h 1259564"/>
                  <a:gd name="connsiteX8" fmla="*/ 1259943 w 1259943"/>
                  <a:gd name="connsiteY8" fmla="*/ 855668 h 1259564"/>
                  <a:gd name="connsiteX9" fmla="*/ 855668 w 1259943"/>
                  <a:gd name="connsiteY9" fmla="*/ 1259564 h 1259564"/>
                  <a:gd name="connsiteX10" fmla="*/ 404087 w 1259943"/>
                  <a:gd name="connsiteY10" fmla="*/ 1259564 h 1259564"/>
                  <a:gd name="connsiteX11" fmla="*/ 0 w 1259943"/>
                  <a:gd name="connsiteY11" fmla="*/ 855477 h 1259564"/>
                  <a:gd name="connsiteX12" fmla="*/ 0 w 1259943"/>
                  <a:gd name="connsiteY12" fmla="*/ 404087 h 1259564"/>
                  <a:gd name="connsiteX13" fmla="*/ 404277 w 1259943"/>
                  <a:gd name="connsiteY13"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3" h="1259564">
                    <a:moveTo>
                      <a:pt x="404277" y="0"/>
                    </a:moveTo>
                    <a:lnTo>
                      <a:pt x="855856" y="0"/>
                    </a:lnTo>
                    <a:cubicBezTo>
                      <a:pt x="1079083" y="0"/>
                      <a:pt x="1259943" y="180860"/>
                      <a:pt x="1259943" y="404087"/>
                    </a:cubicBezTo>
                    <a:lnTo>
                      <a:pt x="1259943" y="534247"/>
                    </a:lnTo>
                    <a:lnTo>
                      <a:pt x="1238271" y="538623"/>
                    </a:lnTo>
                    <a:cubicBezTo>
                      <a:pt x="1203385" y="553379"/>
                      <a:pt x="1178906" y="587923"/>
                      <a:pt x="1178906" y="628184"/>
                    </a:cubicBezTo>
                    <a:cubicBezTo>
                      <a:pt x="1178906" y="668446"/>
                      <a:pt x="1203385" y="702990"/>
                      <a:pt x="1238271" y="717746"/>
                    </a:cubicBezTo>
                    <a:lnTo>
                      <a:pt x="1259943" y="722121"/>
                    </a:lnTo>
                    <a:lnTo>
                      <a:pt x="1259943" y="855668"/>
                    </a:lnTo>
                    <a:cubicBezTo>
                      <a:pt x="1259753" y="1078702"/>
                      <a:pt x="1078893" y="1259564"/>
                      <a:pt x="855668" y="1259564"/>
                    </a:cubicBezTo>
                    <a:lnTo>
                      <a:pt x="404087" y="1259564"/>
                    </a:lnTo>
                    <a:cubicBezTo>
                      <a:pt x="180860" y="1259564"/>
                      <a:pt x="0" y="1078702"/>
                      <a:pt x="0" y="855477"/>
                    </a:cubicBezTo>
                    <a:lnTo>
                      <a:pt x="0" y="404087"/>
                    </a:lnTo>
                    <a:cubicBezTo>
                      <a:pt x="190" y="180860"/>
                      <a:pt x="181050" y="0"/>
                      <a:pt x="404277" y="0"/>
                    </a:cubicBezTo>
                    <a:close/>
                  </a:path>
                </a:pathLst>
              </a:custGeom>
              <a:solidFill>
                <a:srgbClr val="8BD9D7"/>
              </a:solidFill>
              <a:ln w="13072" cap="flat">
                <a:noFill/>
                <a:prstDash val="solid"/>
                <a:miter/>
              </a:ln>
            </p:spPr>
            <p:txBody>
              <a:bodyPr wrap="square" rtlCol="0" anchor="ctr">
                <a:noAutofit/>
              </a:bodyPr>
              <a:lstStyle/>
              <a:p>
                <a:endParaRPr lang="en-ID" sz="1400" dirty="0"/>
              </a:p>
            </p:txBody>
          </p:sp>
          <p:sp>
            <p:nvSpPr>
              <p:cNvPr id="1108" name="Freeform: Shape 1107">
                <a:extLst>
                  <a:ext uri="{FF2B5EF4-FFF2-40B4-BE49-F238E27FC236}">
                    <a16:creationId xmlns:a16="http://schemas.microsoft.com/office/drawing/2014/main" id="{7C952FFB-FDBA-311E-BDFB-26DB7D5FCB5D}"/>
                  </a:ext>
                </a:extLst>
              </p:cNvPr>
              <p:cNvSpPr/>
              <p:nvPr/>
            </p:nvSpPr>
            <p:spPr>
              <a:xfrm>
                <a:off x="13837546" y="6327034"/>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109" name="Freeform: Shape 1108">
                <a:extLst>
                  <a:ext uri="{FF2B5EF4-FFF2-40B4-BE49-F238E27FC236}">
                    <a16:creationId xmlns:a16="http://schemas.microsoft.com/office/drawing/2014/main" id="{B7AE030C-2F75-5E3C-1B13-565B2CFF86AE}"/>
                  </a:ext>
                </a:extLst>
              </p:cNvPr>
              <p:cNvSpPr/>
              <p:nvPr/>
            </p:nvSpPr>
            <p:spPr>
              <a:xfrm>
                <a:off x="13828169" y="6317655"/>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114" name="Graphic 1113" descr="Information with solid fill">
                <a:extLst>
                  <a:ext uri="{FF2B5EF4-FFF2-40B4-BE49-F238E27FC236}">
                    <a16:creationId xmlns:a16="http://schemas.microsoft.com/office/drawing/2014/main" id="{20D1DAED-A202-A121-8142-3F8848101C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957274" y="6447282"/>
                <a:ext cx="627254" cy="627254"/>
              </a:xfrm>
              <a:prstGeom prst="rect">
                <a:avLst/>
              </a:prstGeom>
            </p:spPr>
          </p:pic>
          <p:sp>
            <p:nvSpPr>
              <p:cNvPr id="1418" name="Oval 1417">
                <a:extLst>
                  <a:ext uri="{FF2B5EF4-FFF2-40B4-BE49-F238E27FC236}">
                    <a16:creationId xmlns:a16="http://schemas.microsoft.com/office/drawing/2014/main" id="{99EF3923-0B1F-E971-0E21-81AC01C00D7B}"/>
                  </a:ext>
                </a:extLst>
              </p:cNvPr>
              <p:cNvSpPr>
                <a:spLocks noChangeAspect="1"/>
              </p:cNvSpPr>
              <p:nvPr/>
            </p:nvSpPr>
            <p:spPr>
              <a:xfrm>
                <a:off x="13316318" y="6552286"/>
                <a:ext cx="416537" cy="416537"/>
              </a:xfrm>
              <a:prstGeom prst="ellipse">
                <a:avLst/>
              </a:prstGeom>
              <a:solidFill>
                <a:srgbClr val="8AD8D6"/>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100" b="1" dirty="0">
                    <a:solidFill>
                      <a:schemeClr val="bg2"/>
                    </a:solidFill>
                    <a:latin typeface="Roboto" panose="02000000000000000000" pitchFamily="2" charset="0"/>
                    <a:ea typeface="Roboto" panose="02000000000000000000" pitchFamily="2" charset="0"/>
                    <a:cs typeface="Roboto" panose="02000000000000000000" pitchFamily="2" charset="0"/>
                  </a:rPr>
                  <a:t>3.3</a:t>
                </a:r>
                <a:r>
                  <a:rPr lang="en-SG" sz="900" b="1" dirty="0">
                    <a:solidFill>
                      <a:schemeClr val="bg2"/>
                    </a:solidFill>
                    <a:latin typeface="Roboto" panose="02000000000000000000" pitchFamily="2" charset="0"/>
                    <a:ea typeface="Roboto" panose="02000000000000000000" pitchFamily="2" charset="0"/>
                    <a:cs typeface="Roboto" panose="02000000000000000000" pitchFamily="2" charset="0"/>
                  </a:rPr>
                  <a:t>c</a:t>
                </a:r>
                <a:endParaRPr lang="en-SG" sz="11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grpSp>
      </p:grpSp>
      <p:grpSp>
        <p:nvGrpSpPr>
          <p:cNvPr id="1683" name="Group 1682">
            <a:extLst>
              <a:ext uri="{FF2B5EF4-FFF2-40B4-BE49-F238E27FC236}">
                <a16:creationId xmlns:a16="http://schemas.microsoft.com/office/drawing/2014/main" id="{E1FE310E-F016-1084-A038-95E2830AF5EF}"/>
              </a:ext>
            </a:extLst>
          </p:cNvPr>
          <p:cNvGrpSpPr/>
          <p:nvPr/>
        </p:nvGrpSpPr>
        <p:grpSpPr>
          <a:xfrm>
            <a:off x="14186314" y="1171544"/>
            <a:ext cx="3251212" cy="3857296"/>
            <a:chOff x="14186314" y="1171544"/>
            <a:chExt cx="3251212" cy="3857296"/>
          </a:xfrm>
        </p:grpSpPr>
        <p:cxnSp>
          <p:nvCxnSpPr>
            <p:cNvPr id="1404" name="Straight Arrow Connector 1403">
              <a:extLst>
                <a:ext uri="{FF2B5EF4-FFF2-40B4-BE49-F238E27FC236}">
                  <a16:creationId xmlns:a16="http://schemas.microsoft.com/office/drawing/2014/main" id="{3327C270-B98E-1CA7-5E7F-F629BA2D4AFA}"/>
                </a:ext>
              </a:extLst>
            </p:cNvPr>
            <p:cNvCxnSpPr>
              <a:cxnSpLocks/>
            </p:cNvCxnSpPr>
            <p:nvPr/>
          </p:nvCxnSpPr>
          <p:spPr>
            <a:xfrm flipV="1">
              <a:off x="16868246" y="3062766"/>
              <a:ext cx="0" cy="1456102"/>
            </a:xfrm>
            <a:prstGeom prst="straightConnector1">
              <a:avLst/>
            </a:prstGeom>
            <a:ln w="101600" cap="rnd">
              <a:solidFill>
                <a:srgbClr val="CF535C"/>
              </a:solidFill>
              <a:tailEnd type="triangle"/>
            </a:ln>
          </p:spPr>
          <p:style>
            <a:lnRef idx="1">
              <a:schemeClr val="accent1"/>
            </a:lnRef>
            <a:fillRef idx="0">
              <a:schemeClr val="accent1"/>
            </a:fillRef>
            <a:effectRef idx="0">
              <a:schemeClr val="accent1"/>
            </a:effectRef>
            <a:fontRef idx="minor">
              <a:schemeClr val="tx1"/>
            </a:fontRef>
          </p:style>
        </p:cxnSp>
        <p:cxnSp>
          <p:nvCxnSpPr>
            <p:cNvPr id="1462" name="Straight Arrow Connector 1461">
              <a:extLst>
                <a:ext uri="{FF2B5EF4-FFF2-40B4-BE49-F238E27FC236}">
                  <a16:creationId xmlns:a16="http://schemas.microsoft.com/office/drawing/2014/main" id="{FA89A298-2A37-A55F-67DA-DF8509A4EDCA}"/>
                </a:ext>
              </a:extLst>
            </p:cNvPr>
            <p:cNvCxnSpPr>
              <a:cxnSpLocks/>
            </p:cNvCxnSpPr>
            <p:nvPr/>
          </p:nvCxnSpPr>
          <p:spPr>
            <a:xfrm flipH="1">
              <a:off x="15707082" y="3884567"/>
              <a:ext cx="1146629" cy="0"/>
            </a:xfrm>
            <a:prstGeom prst="straightConnector1">
              <a:avLst/>
            </a:prstGeom>
            <a:ln w="101600" cap="rnd">
              <a:solidFill>
                <a:srgbClr val="CF535C"/>
              </a:solidFill>
              <a:tailEnd type="triangle"/>
            </a:ln>
          </p:spPr>
          <p:style>
            <a:lnRef idx="1">
              <a:schemeClr val="accent1"/>
            </a:lnRef>
            <a:fillRef idx="0">
              <a:schemeClr val="accent1"/>
            </a:fillRef>
            <a:effectRef idx="0">
              <a:schemeClr val="accent1"/>
            </a:effectRef>
            <a:fontRef idx="minor">
              <a:schemeClr val="tx1"/>
            </a:fontRef>
          </p:style>
        </p:cxnSp>
        <p:cxnSp>
          <p:nvCxnSpPr>
            <p:cNvPr id="1471" name="Connector: Elbow 1470">
              <a:extLst>
                <a:ext uri="{FF2B5EF4-FFF2-40B4-BE49-F238E27FC236}">
                  <a16:creationId xmlns:a16="http://schemas.microsoft.com/office/drawing/2014/main" id="{9E0D4CF8-3FD2-108D-1429-4FAFA933B8B0}"/>
                </a:ext>
              </a:extLst>
            </p:cNvPr>
            <p:cNvCxnSpPr>
              <a:cxnSpLocks/>
            </p:cNvCxnSpPr>
            <p:nvPr/>
          </p:nvCxnSpPr>
          <p:spPr>
            <a:xfrm rot="5400000" flipH="1" flipV="1">
              <a:off x="15118550" y="2169553"/>
              <a:ext cx="1160473" cy="1116370"/>
            </a:xfrm>
            <a:prstGeom prst="bentConnector3">
              <a:avLst>
                <a:gd name="adj1" fmla="val 99502"/>
              </a:avLst>
            </a:prstGeom>
            <a:ln w="101600" cap="rnd">
              <a:solidFill>
                <a:srgbClr val="CC515A"/>
              </a:solidFill>
              <a:tailEnd type="triangle"/>
            </a:ln>
          </p:spPr>
          <p:style>
            <a:lnRef idx="1">
              <a:schemeClr val="accent1"/>
            </a:lnRef>
            <a:fillRef idx="0">
              <a:schemeClr val="accent1"/>
            </a:fillRef>
            <a:effectRef idx="0">
              <a:schemeClr val="accent1"/>
            </a:effectRef>
            <a:fontRef idx="minor">
              <a:schemeClr val="tx1"/>
            </a:fontRef>
          </p:style>
        </p:cxnSp>
        <p:grpSp>
          <p:nvGrpSpPr>
            <p:cNvPr id="1681" name="Group 1680">
              <a:extLst>
                <a:ext uri="{FF2B5EF4-FFF2-40B4-BE49-F238E27FC236}">
                  <a16:creationId xmlns:a16="http://schemas.microsoft.com/office/drawing/2014/main" id="{C19EB39C-D3E4-12C0-66D9-72B6B6730D98}"/>
                </a:ext>
              </a:extLst>
            </p:cNvPr>
            <p:cNvGrpSpPr/>
            <p:nvPr/>
          </p:nvGrpSpPr>
          <p:grpSpPr>
            <a:xfrm>
              <a:off x="14186314" y="3312686"/>
              <a:ext cx="1663402" cy="1716154"/>
              <a:chOff x="14186314" y="3312686"/>
              <a:chExt cx="1663402" cy="1716154"/>
            </a:xfrm>
          </p:grpSpPr>
          <p:sp>
            <p:nvSpPr>
              <p:cNvPr id="1468" name="Freeform: Shape 1467">
                <a:extLst>
                  <a:ext uri="{FF2B5EF4-FFF2-40B4-BE49-F238E27FC236}">
                    <a16:creationId xmlns:a16="http://schemas.microsoft.com/office/drawing/2014/main" id="{FD81819A-2FB3-6B56-D7E2-41F7315A4DC3}"/>
                  </a:ext>
                </a:extLst>
              </p:cNvPr>
              <p:cNvSpPr/>
              <p:nvPr/>
            </p:nvSpPr>
            <p:spPr>
              <a:xfrm>
                <a:off x="14575213" y="3314441"/>
                <a:ext cx="1130781" cy="1130441"/>
              </a:xfrm>
              <a:custGeom>
                <a:avLst/>
                <a:gdLst>
                  <a:gd name="connsiteX0" fmla="*/ 404277 w 1259943"/>
                  <a:gd name="connsiteY0" fmla="*/ 0 h 1259564"/>
                  <a:gd name="connsiteX1" fmla="*/ 536358 w 1259943"/>
                  <a:gd name="connsiteY1" fmla="*/ 0 h 1259564"/>
                  <a:gd name="connsiteX2" fmla="*/ 538942 w 1259943"/>
                  <a:gd name="connsiteY2" fmla="*/ 12803 h 1259564"/>
                  <a:gd name="connsiteX3" fmla="*/ 628504 w 1259943"/>
                  <a:gd name="connsiteY3" fmla="*/ 72168 h 1259564"/>
                  <a:gd name="connsiteX4" fmla="*/ 718066 w 1259943"/>
                  <a:gd name="connsiteY4" fmla="*/ 12803 h 1259564"/>
                  <a:gd name="connsiteX5" fmla="*/ 720650 w 1259943"/>
                  <a:gd name="connsiteY5" fmla="*/ 0 h 1259564"/>
                  <a:gd name="connsiteX6" fmla="*/ 855857 w 1259943"/>
                  <a:gd name="connsiteY6" fmla="*/ 0 h 1259564"/>
                  <a:gd name="connsiteX7" fmla="*/ 1259943 w 1259943"/>
                  <a:gd name="connsiteY7" fmla="*/ 404087 h 1259564"/>
                  <a:gd name="connsiteX8" fmla="*/ 1259943 w 1259943"/>
                  <a:gd name="connsiteY8" fmla="*/ 548438 h 1259564"/>
                  <a:gd name="connsiteX9" fmla="*/ 1245707 w 1259943"/>
                  <a:gd name="connsiteY9" fmla="*/ 551313 h 1259564"/>
                  <a:gd name="connsiteX10" fmla="*/ 1186341 w 1259943"/>
                  <a:gd name="connsiteY10" fmla="*/ 640874 h 1259564"/>
                  <a:gd name="connsiteX11" fmla="*/ 1245707 w 1259943"/>
                  <a:gd name="connsiteY11" fmla="*/ 730436 h 1259564"/>
                  <a:gd name="connsiteX12" fmla="*/ 1259943 w 1259943"/>
                  <a:gd name="connsiteY12" fmla="*/ 733310 h 1259564"/>
                  <a:gd name="connsiteX13" fmla="*/ 1259943 w 1259943"/>
                  <a:gd name="connsiteY13" fmla="*/ 855667 h 1259564"/>
                  <a:gd name="connsiteX14" fmla="*/ 855668 w 1259943"/>
                  <a:gd name="connsiteY14" fmla="*/ 1259564 h 1259564"/>
                  <a:gd name="connsiteX15" fmla="*/ 404087 w 1259943"/>
                  <a:gd name="connsiteY15" fmla="*/ 1259564 h 1259564"/>
                  <a:gd name="connsiteX16" fmla="*/ 0 w 1259943"/>
                  <a:gd name="connsiteY16" fmla="*/ 855477 h 1259564"/>
                  <a:gd name="connsiteX17" fmla="*/ 0 w 1259943"/>
                  <a:gd name="connsiteY17" fmla="*/ 404087 h 1259564"/>
                  <a:gd name="connsiteX18" fmla="*/ 404277 w 1259943"/>
                  <a:gd name="connsiteY18"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9943" h="1259564">
                    <a:moveTo>
                      <a:pt x="404277" y="0"/>
                    </a:moveTo>
                    <a:lnTo>
                      <a:pt x="536358" y="0"/>
                    </a:lnTo>
                    <a:lnTo>
                      <a:pt x="538942" y="12803"/>
                    </a:lnTo>
                    <a:cubicBezTo>
                      <a:pt x="553698" y="47689"/>
                      <a:pt x="588243" y="72168"/>
                      <a:pt x="628504" y="72168"/>
                    </a:cubicBezTo>
                    <a:cubicBezTo>
                      <a:pt x="668766" y="72168"/>
                      <a:pt x="703310" y="47689"/>
                      <a:pt x="718066" y="12803"/>
                    </a:cubicBezTo>
                    <a:lnTo>
                      <a:pt x="720650" y="0"/>
                    </a:lnTo>
                    <a:lnTo>
                      <a:pt x="855857" y="0"/>
                    </a:lnTo>
                    <a:cubicBezTo>
                      <a:pt x="1079083" y="0"/>
                      <a:pt x="1259943" y="180860"/>
                      <a:pt x="1259943" y="404087"/>
                    </a:cubicBezTo>
                    <a:lnTo>
                      <a:pt x="1259943" y="548438"/>
                    </a:lnTo>
                    <a:lnTo>
                      <a:pt x="1245707" y="551313"/>
                    </a:lnTo>
                    <a:cubicBezTo>
                      <a:pt x="1210820" y="566068"/>
                      <a:pt x="1186341" y="600613"/>
                      <a:pt x="1186341" y="640874"/>
                    </a:cubicBezTo>
                    <a:cubicBezTo>
                      <a:pt x="1186341" y="681136"/>
                      <a:pt x="1210820" y="715680"/>
                      <a:pt x="1245707" y="730436"/>
                    </a:cubicBezTo>
                    <a:lnTo>
                      <a:pt x="1259943" y="733310"/>
                    </a:lnTo>
                    <a:lnTo>
                      <a:pt x="1259943" y="855667"/>
                    </a:lnTo>
                    <a:cubicBezTo>
                      <a:pt x="1259753" y="1078702"/>
                      <a:pt x="1078893" y="1259564"/>
                      <a:pt x="855668" y="1259564"/>
                    </a:cubicBezTo>
                    <a:lnTo>
                      <a:pt x="404087" y="1259564"/>
                    </a:lnTo>
                    <a:cubicBezTo>
                      <a:pt x="180860" y="1259564"/>
                      <a:pt x="0" y="1078702"/>
                      <a:pt x="0" y="855477"/>
                    </a:cubicBezTo>
                    <a:lnTo>
                      <a:pt x="0" y="404087"/>
                    </a:lnTo>
                    <a:cubicBezTo>
                      <a:pt x="190" y="180860"/>
                      <a:pt x="181051" y="0"/>
                      <a:pt x="404277" y="0"/>
                    </a:cubicBezTo>
                    <a:close/>
                  </a:path>
                </a:pathLst>
              </a:custGeom>
              <a:solidFill>
                <a:srgbClr val="E45B65"/>
              </a:solidFill>
              <a:ln w="13072" cap="flat">
                <a:noFill/>
                <a:prstDash val="solid"/>
                <a:miter/>
              </a:ln>
            </p:spPr>
            <p:txBody>
              <a:bodyPr wrap="square" rtlCol="0" anchor="ctr">
                <a:noAutofit/>
              </a:bodyPr>
              <a:lstStyle/>
              <a:p>
                <a:endParaRPr lang="en-ID" sz="1400" dirty="0"/>
              </a:p>
            </p:txBody>
          </p:sp>
          <p:sp>
            <p:nvSpPr>
              <p:cNvPr id="1469" name="Freeform: Shape 1468">
                <a:extLst>
                  <a:ext uri="{FF2B5EF4-FFF2-40B4-BE49-F238E27FC236}">
                    <a16:creationId xmlns:a16="http://schemas.microsoft.com/office/drawing/2014/main" id="{20BD3947-7C74-EC04-BD3F-83C777A33D47}"/>
                  </a:ext>
                </a:extLst>
              </p:cNvPr>
              <p:cNvSpPr/>
              <p:nvPr/>
            </p:nvSpPr>
            <p:spPr>
              <a:xfrm>
                <a:off x="14575211" y="3312686"/>
                <a:ext cx="1130783" cy="1130443"/>
              </a:xfrm>
              <a:custGeom>
                <a:avLst/>
                <a:gdLst>
                  <a:gd name="connsiteX0" fmla="*/ 404277 w 1259945"/>
                  <a:gd name="connsiteY0" fmla="*/ 0 h 1259566"/>
                  <a:gd name="connsiteX1" fmla="*/ 537623 w 1259945"/>
                  <a:gd name="connsiteY1" fmla="*/ 0 h 1259566"/>
                  <a:gd name="connsiteX2" fmla="*/ 540410 w 1259945"/>
                  <a:gd name="connsiteY2" fmla="*/ 13805 h 1259566"/>
                  <a:gd name="connsiteX3" fmla="*/ 629972 w 1259945"/>
                  <a:gd name="connsiteY3" fmla="*/ 73170 h 1259566"/>
                  <a:gd name="connsiteX4" fmla="*/ 719534 w 1259945"/>
                  <a:gd name="connsiteY4" fmla="*/ 13805 h 1259566"/>
                  <a:gd name="connsiteX5" fmla="*/ 722321 w 1259945"/>
                  <a:gd name="connsiteY5" fmla="*/ 0 h 1259566"/>
                  <a:gd name="connsiteX6" fmla="*/ 855858 w 1259945"/>
                  <a:gd name="connsiteY6" fmla="*/ 0 h 1259566"/>
                  <a:gd name="connsiteX7" fmla="*/ 1259945 w 1259945"/>
                  <a:gd name="connsiteY7" fmla="*/ 404087 h 1259566"/>
                  <a:gd name="connsiteX8" fmla="*/ 1259945 w 1259945"/>
                  <a:gd name="connsiteY8" fmla="*/ 855669 h 1259566"/>
                  <a:gd name="connsiteX9" fmla="*/ 855669 w 1259945"/>
                  <a:gd name="connsiteY9" fmla="*/ 1259566 h 1259566"/>
                  <a:gd name="connsiteX10" fmla="*/ 404087 w 1259945"/>
                  <a:gd name="connsiteY10" fmla="*/ 1259566 h 1259566"/>
                  <a:gd name="connsiteX11" fmla="*/ 0 w 1259945"/>
                  <a:gd name="connsiteY11" fmla="*/ 855479 h 1259566"/>
                  <a:gd name="connsiteX12" fmla="*/ 0 w 1259945"/>
                  <a:gd name="connsiteY12" fmla="*/ 404087 h 1259566"/>
                  <a:gd name="connsiteX13" fmla="*/ 404277 w 1259945"/>
                  <a:gd name="connsiteY13" fmla="*/ 0 h 125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5" h="1259566">
                    <a:moveTo>
                      <a:pt x="404277" y="0"/>
                    </a:moveTo>
                    <a:lnTo>
                      <a:pt x="537623" y="0"/>
                    </a:lnTo>
                    <a:lnTo>
                      <a:pt x="540410" y="13805"/>
                    </a:lnTo>
                    <a:cubicBezTo>
                      <a:pt x="555166" y="48691"/>
                      <a:pt x="589711" y="73170"/>
                      <a:pt x="629972" y="73170"/>
                    </a:cubicBezTo>
                    <a:cubicBezTo>
                      <a:pt x="670234" y="73170"/>
                      <a:pt x="704778" y="48691"/>
                      <a:pt x="719534" y="13805"/>
                    </a:cubicBezTo>
                    <a:lnTo>
                      <a:pt x="722321" y="0"/>
                    </a:lnTo>
                    <a:lnTo>
                      <a:pt x="855858" y="0"/>
                    </a:lnTo>
                    <a:cubicBezTo>
                      <a:pt x="1079085" y="0"/>
                      <a:pt x="1259945" y="180861"/>
                      <a:pt x="1259945" y="404087"/>
                    </a:cubicBezTo>
                    <a:lnTo>
                      <a:pt x="1259945" y="855669"/>
                    </a:lnTo>
                    <a:cubicBezTo>
                      <a:pt x="1259755" y="1078704"/>
                      <a:pt x="1078894" y="1259566"/>
                      <a:pt x="855669" y="1259566"/>
                    </a:cubicBezTo>
                    <a:lnTo>
                      <a:pt x="404087" y="1259566"/>
                    </a:lnTo>
                    <a:cubicBezTo>
                      <a:pt x="180860" y="1259566"/>
                      <a:pt x="0" y="1078704"/>
                      <a:pt x="0" y="855479"/>
                    </a:cubicBezTo>
                    <a:lnTo>
                      <a:pt x="0" y="404087"/>
                    </a:lnTo>
                    <a:cubicBezTo>
                      <a:pt x="190" y="180861"/>
                      <a:pt x="181051" y="0"/>
                      <a:pt x="404277" y="0"/>
                    </a:cubicBezTo>
                    <a:close/>
                  </a:path>
                </a:pathLst>
              </a:custGeom>
              <a:solidFill>
                <a:srgbClr val="E25A64"/>
              </a:solidFill>
              <a:ln w="13072" cap="flat">
                <a:noFill/>
                <a:prstDash val="solid"/>
                <a:miter/>
              </a:ln>
            </p:spPr>
            <p:txBody>
              <a:bodyPr wrap="square" rtlCol="0" anchor="ctr">
                <a:noAutofit/>
              </a:bodyPr>
              <a:lstStyle/>
              <a:p>
                <a:endParaRPr lang="en-ID" sz="1600" dirty="0"/>
              </a:p>
            </p:txBody>
          </p:sp>
          <p:sp>
            <p:nvSpPr>
              <p:cNvPr id="1428" name="TextBox 1427">
                <a:extLst>
                  <a:ext uri="{FF2B5EF4-FFF2-40B4-BE49-F238E27FC236}">
                    <a16:creationId xmlns:a16="http://schemas.microsoft.com/office/drawing/2014/main" id="{14FA9D34-8B85-9746-061C-ABA7B33C1C83}"/>
                  </a:ext>
                </a:extLst>
              </p:cNvPr>
              <p:cNvSpPr txBox="1"/>
              <p:nvPr/>
            </p:nvSpPr>
            <p:spPr>
              <a:xfrm>
                <a:off x="14412377" y="4505620"/>
                <a:ext cx="1437339" cy="523220"/>
              </a:xfrm>
              <a:prstGeom prst="rect">
                <a:avLst/>
              </a:prstGeom>
              <a:noFill/>
            </p:spPr>
            <p:txBody>
              <a:bodyPr wrap="square" rtlCol="0">
                <a:spAutoFit/>
              </a:bodyPr>
              <a:lstStyle/>
              <a:p>
                <a:pPr algn="ctr"/>
                <a:r>
                  <a:rPr lang="en-US" sz="1400" b="1" dirty="0">
                    <a:solidFill>
                      <a:srgbClr val="E45B65"/>
                    </a:solidFill>
                    <a:latin typeface="Roboto" panose="02000000000000000000" pitchFamily="2" charset="0"/>
                    <a:ea typeface="Roboto" panose="02000000000000000000" pitchFamily="2" charset="0"/>
                    <a:cs typeface="Open Sans" panose="020B0606030504020204" pitchFamily="34" charset="0"/>
                  </a:rPr>
                  <a:t>Translate Back</a:t>
                </a:r>
              </a:p>
              <a:p>
                <a:pPr algn="ctr"/>
                <a:r>
                  <a:rPr lang="en-US" sz="1400" i="1" dirty="0">
                    <a:solidFill>
                      <a:srgbClr val="ED9399"/>
                    </a:solidFill>
                    <a:latin typeface="Roboto" panose="02000000000000000000" pitchFamily="2" charset="0"/>
                    <a:ea typeface="Roboto" panose="02000000000000000000" pitchFamily="2" charset="0"/>
                    <a:cs typeface="Open Sans" panose="020B0606030504020204" pitchFamily="34" charset="0"/>
                  </a:rPr>
                  <a:t>(*if needed)</a:t>
                </a:r>
                <a:endParaRPr lang="ru-RU" sz="1400" i="1" dirty="0">
                  <a:solidFill>
                    <a:srgbClr val="ED9399"/>
                  </a:solidFill>
                  <a:latin typeface="Roboto" panose="02000000000000000000" pitchFamily="2" charset="0"/>
                  <a:ea typeface="Roboto" panose="02000000000000000000" pitchFamily="2" charset="0"/>
                  <a:cs typeface="Open Sans" panose="020B0606030504020204" pitchFamily="34" charset="0"/>
                </a:endParaRPr>
              </a:p>
            </p:txBody>
          </p:sp>
          <p:sp>
            <p:nvSpPr>
              <p:cNvPr id="1430" name="Freeform: Shape 1429">
                <a:extLst>
                  <a:ext uri="{FF2B5EF4-FFF2-40B4-BE49-F238E27FC236}">
                    <a16:creationId xmlns:a16="http://schemas.microsoft.com/office/drawing/2014/main" id="{8E9FE2C1-D628-3C7F-E8B9-AA27C31E180E}"/>
                  </a:ext>
                </a:extLst>
              </p:cNvPr>
              <p:cNvSpPr/>
              <p:nvPr/>
            </p:nvSpPr>
            <p:spPr>
              <a:xfrm>
                <a:off x="14705648" y="3444706"/>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431" name="Freeform: Shape 1430">
                <a:extLst>
                  <a:ext uri="{FF2B5EF4-FFF2-40B4-BE49-F238E27FC236}">
                    <a16:creationId xmlns:a16="http://schemas.microsoft.com/office/drawing/2014/main" id="{AA17319A-7CF9-0916-D6A8-5EAD76777AE1}"/>
                  </a:ext>
                </a:extLst>
              </p:cNvPr>
              <p:cNvSpPr/>
              <p:nvPr/>
            </p:nvSpPr>
            <p:spPr>
              <a:xfrm>
                <a:off x="14696271" y="3435328"/>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grpSp>
            <p:nvGrpSpPr>
              <p:cNvPr id="1456" name="Group 1455">
                <a:extLst>
                  <a:ext uri="{FF2B5EF4-FFF2-40B4-BE49-F238E27FC236}">
                    <a16:creationId xmlns:a16="http://schemas.microsoft.com/office/drawing/2014/main" id="{6C1BEB22-80AD-C796-367B-A895430E36C7}"/>
                  </a:ext>
                </a:extLst>
              </p:cNvPr>
              <p:cNvGrpSpPr/>
              <p:nvPr/>
            </p:nvGrpSpPr>
            <p:grpSpPr>
              <a:xfrm>
                <a:off x="14835024" y="3618187"/>
                <a:ext cx="635979" cy="570446"/>
                <a:chOff x="14299721" y="2605232"/>
                <a:chExt cx="708623" cy="635604"/>
              </a:xfrm>
            </p:grpSpPr>
            <p:grpSp>
              <p:nvGrpSpPr>
                <p:cNvPr id="1432" name="Group 1431">
                  <a:extLst>
                    <a:ext uri="{FF2B5EF4-FFF2-40B4-BE49-F238E27FC236}">
                      <a16:creationId xmlns:a16="http://schemas.microsoft.com/office/drawing/2014/main" id="{F03C5045-A7FD-01D7-5821-479383DDA8B1}"/>
                    </a:ext>
                  </a:extLst>
                </p:cNvPr>
                <p:cNvGrpSpPr/>
                <p:nvPr/>
              </p:nvGrpSpPr>
              <p:grpSpPr>
                <a:xfrm>
                  <a:off x="14299721" y="2605232"/>
                  <a:ext cx="708623" cy="495239"/>
                  <a:chOff x="6808470" y="3718560"/>
                  <a:chExt cx="3390900" cy="2369820"/>
                </a:xfrm>
              </p:grpSpPr>
              <p:sp>
                <p:nvSpPr>
                  <p:cNvPr id="1433" name="Freeform: Shape 1432">
                    <a:extLst>
                      <a:ext uri="{FF2B5EF4-FFF2-40B4-BE49-F238E27FC236}">
                        <a16:creationId xmlns:a16="http://schemas.microsoft.com/office/drawing/2014/main" id="{E0C038AC-B97D-1983-D5A6-3984961AE00F}"/>
                      </a:ext>
                    </a:extLst>
                  </p:cNvPr>
                  <p:cNvSpPr/>
                  <p:nvPr/>
                </p:nvSpPr>
                <p:spPr>
                  <a:xfrm>
                    <a:off x="8279130" y="4271010"/>
                    <a:ext cx="1920240" cy="1817370"/>
                  </a:xfrm>
                  <a:custGeom>
                    <a:avLst/>
                    <a:gdLst>
                      <a:gd name="connsiteX0" fmla="*/ 0 w 1920240"/>
                      <a:gd name="connsiteY0" fmla="*/ 1112520 h 1817370"/>
                      <a:gd name="connsiteX1" fmla="*/ 11430 w 1920240"/>
                      <a:gd name="connsiteY1" fmla="*/ 1177290 h 1817370"/>
                      <a:gd name="connsiteX2" fmla="*/ 22860 w 1920240"/>
                      <a:gd name="connsiteY2" fmla="*/ 1223010 h 1817370"/>
                      <a:gd name="connsiteX3" fmla="*/ 41910 w 1920240"/>
                      <a:gd name="connsiteY3" fmla="*/ 1261110 h 1817370"/>
                      <a:gd name="connsiteX4" fmla="*/ 60960 w 1920240"/>
                      <a:gd name="connsiteY4" fmla="*/ 1287780 h 1817370"/>
                      <a:gd name="connsiteX5" fmla="*/ 87630 w 1920240"/>
                      <a:gd name="connsiteY5" fmla="*/ 1325880 h 1817370"/>
                      <a:gd name="connsiteX6" fmla="*/ 99060 w 1920240"/>
                      <a:gd name="connsiteY6" fmla="*/ 1352550 h 1817370"/>
                      <a:gd name="connsiteX7" fmla="*/ 137160 w 1920240"/>
                      <a:gd name="connsiteY7" fmla="*/ 1383030 h 1817370"/>
                      <a:gd name="connsiteX8" fmla="*/ 182880 w 1920240"/>
                      <a:gd name="connsiteY8" fmla="*/ 1409700 h 1817370"/>
                      <a:gd name="connsiteX9" fmla="*/ 213360 w 1920240"/>
                      <a:gd name="connsiteY9" fmla="*/ 1428750 h 1817370"/>
                      <a:gd name="connsiteX10" fmla="*/ 251460 w 1920240"/>
                      <a:gd name="connsiteY10" fmla="*/ 1455420 h 1817370"/>
                      <a:gd name="connsiteX11" fmla="*/ 297180 w 1920240"/>
                      <a:gd name="connsiteY11" fmla="*/ 1463040 h 1817370"/>
                      <a:gd name="connsiteX12" fmla="*/ 933450 w 1920240"/>
                      <a:gd name="connsiteY12" fmla="*/ 1463040 h 1817370"/>
                      <a:gd name="connsiteX13" fmla="*/ 1005840 w 1920240"/>
                      <a:gd name="connsiteY13" fmla="*/ 1508760 h 1817370"/>
                      <a:gd name="connsiteX14" fmla="*/ 1055370 w 1920240"/>
                      <a:gd name="connsiteY14" fmla="*/ 1543050 h 1817370"/>
                      <a:gd name="connsiteX15" fmla="*/ 1116330 w 1920240"/>
                      <a:gd name="connsiteY15" fmla="*/ 1581150 h 1817370"/>
                      <a:gd name="connsiteX16" fmla="*/ 1181100 w 1920240"/>
                      <a:gd name="connsiteY16" fmla="*/ 1642110 h 1817370"/>
                      <a:gd name="connsiteX17" fmla="*/ 1226820 w 1920240"/>
                      <a:gd name="connsiteY17" fmla="*/ 1676400 h 1817370"/>
                      <a:gd name="connsiteX18" fmla="*/ 1283970 w 1920240"/>
                      <a:gd name="connsiteY18" fmla="*/ 1718310 h 1817370"/>
                      <a:gd name="connsiteX19" fmla="*/ 1333500 w 1920240"/>
                      <a:gd name="connsiteY19" fmla="*/ 1748790 h 1817370"/>
                      <a:gd name="connsiteX20" fmla="*/ 1379220 w 1920240"/>
                      <a:gd name="connsiteY20" fmla="*/ 1779270 h 1817370"/>
                      <a:gd name="connsiteX21" fmla="*/ 1409700 w 1920240"/>
                      <a:gd name="connsiteY21" fmla="*/ 1805940 h 1817370"/>
                      <a:gd name="connsiteX22" fmla="*/ 1409700 w 1920240"/>
                      <a:gd name="connsiteY22" fmla="*/ 1805940 h 1817370"/>
                      <a:gd name="connsiteX23" fmla="*/ 1466850 w 1920240"/>
                      <a:gd name="connsiteY23" fmla="*/ 1817370 h 1817370"/>
                      <a:gd name="connsiteX24" fmla="*/ 1489710 w 1920240"/>
                      <a:gd name="connsiteY24" fmla="*/ 1813560 h 1817370"/>
                      <a:gd name="connsiteX25" fmla="*/ 1508760 w 1920240"/>
                      <a:gd name="connsiteY25" fmla="*/ 1783080 h 1817370"/>
                      <a:gd name="connsiteX26" fmla="*/ 1512570 w 1920240"/>
                      <a:gd name="connsiteY26" fmla="*/ 1748790 h 1817370"/>
                      <a:gd name="connsiteX27" fmla="*/ 1535430 w 1920240"/>
                      <a:gd name="connsiteY27" fmla="*/ 1455420 h 1817370"/>
                      <a:gd name="connsiteX28" fmla="*/ 1611630 w 1920240"/>
                      <a:gd name="connsiteY28" fmla="*/ 1451610 h 1817370"/>
                      <a:gd name="connsiteX29" fmla="*/ 1653540 w 1920240"/>
                      <a:gd name="connsiteY29" fmla="*/ 1440180 h 1817370"/>
                      <a:gd name="connsiteX30" fmla="*/ 1695450 w 1920240"/>
                      <a:gd name="connsiteY30" fmla="*/ 1436370 h 1817370"/>
                      <a:gd name="connsiteX31" fmla="*/ 1752600 w 1920240"/>
                      <a:gd name="connsiteY31" fmla="*/ 1413510 h 1817370"/>
                      <a:gd name="connsiteX32" fmla="*/ 1783080 w 1920240"/>
                      <a:gd name="connsiteY32" fmla="*/ 1386840 h 1817370"/>
                      <a:gd name="connsiteX33" fmla="*/ 1798320 w 1920240"/>
                      <a:gd name="connsiteY33" fmla="*/ 1367790 h 1817370"/>
                      <a:gd name="connsiteX34" fmla="*/ 1844040 w 1920240"/>
                      <a:gd name="connsiteY34" fmla="*/ 1325880 h 1817370"/>
                      <a:gd name="connsiteX35" fmla="*/ 1866900 w 1920240"/>
                      <a:gd name="connsiteY35" fmla="*/ 1280160 h 1817370"/>
                      <a:gd name="connsiteX36" fmla="*/ 1905000 w 1920240"/>
                      <a:gd name="connsiteY36" fmla="*/ 1234440 h 1817370"/>
                      <a:gd name="connsiteX37" fmla="*/ 1912620 w 1920240"/>
                      <a:gd name="connsiteY37" fmla="*/ 1192530 h 1817370"/>
                      <a:gd name="connsiteX38" fmla="*/ 1920240 w 1920240"/>
                      <a:gd name="connsiteY38" fmla="*/ 1123950 h 1817370"/>
                      <a:gd name="connsiteX39" fmla="*/ 1916430 w 1920240"/>
                      <a:gd name="connsiteY39" fmla="*/ 274320 h 1817370"/>
                      <a:gd name="connsiteX40" fmla="*/ 1901190 w 1920240"/>
                      <a:gd name="connsiteY40" fmla="*/ 220980 h 1817370"/>
                      <a:gd name="connsiteX41" fmla="*/ 1863090 w 1920240"/>
                      <a:gd name="connsiteY41" fmla="*/ 148590 h 1817370"/>
                      <a:gd name="connsiteX42" fmla="*/ 1844040 w 1920240"/>
                      <a:gd name="connsiteY42" fmla="*/ 118110 h 1817370"/>
                      <a:gd name="connsiteX43" fmla="*/ 1809750 w 1920240"/>
                      <a:gd name="connsiteY43" fmla="*/ 87630 h 1817370"/>
                      <a:gd name="connsiteX44" fmla="*/ 1779270 w 1920240"/>
                      <a:gd name="connsiteY44" fmla="*/ 60960 h 1817370"/>
                      <a:gd name="connsiteX45" fmla="*/ 1741170 w 1920240"/>
                      <a:gd name="connsiteY45" fmla="*/ 45720 h 1817370"/>
                      <a:gd name="connsiteX46" fmla="*/ 1703070 w 1920240"/>
                      <a:gd name="connsiteY46" fmla="*/ 26670 h 1817370"/>
                      <a:gd name="connsiteX47" fmla="*/ 1668780 w 1920240"/>
                      <a:gd name="connsiteY47" fmla="*/ 11430 h 1817370"/>
                      <a:gd name="connsiteX48" fmla="*/ 1645920 w 1920240"/>
                      <a:gd name="connsiteY48" fmla="*/ 0 h 1817370"/>
                      <a:gd name="connsiteX49" fmla="*/ 1550670 w 1920240"/>
                      <a:gd name="connsiteY49" fmla="*/ 0 h 1817370"/>
                      <a:gd name="connsiteX50" fmla="*/ 140970 w 1920240"/>
                      <a:gd name="connsiteY50" fmla="*/ 0 h 1817370"/>
                      <a:gd name="connsiteX51" fmla="*/ 114300 w 1920240"/>
                      <a:gd name="connsiteY51" fmla="*/ 0 h 1817370"/>
                      <a:gd name="connsiteX52" fmla="*/ 91440 w 1920240"/>
                      <a:gd name="connsiteY52" fmla="*/ 15240 h 1817370"/>
                      <a:gd name="connsiteX53" fmla="*/ 76200 w 1920240"/>
                      <a:gd name="connsiteY53" fmla="*/ 26670 h 1817370"/>
                      <a:gd name="connsiteX54" fmla="*/ 57150 w 1920240"/>
                      <a:gd name="connsiteY54" fmla="*/ 57150 h 1817370"/>
                      <a:gd name="connsiteX55" fmla="*/ 38100 w 1920240"/>
                      <a:gd name="connsiteY55" fmla="*/ 99060 h 1817370"/>
                      <a:gd name="connsiteX56" fmla="*/ 30480 w 1920240"/>
                      <a:gd name="connsiteY56" fmla="*/ 144780 h 1817370"/>
                      <a:gd name="connsiteX57" fmla="*/ 26670 w 1920240"/>
                      <a:gd name="connsiteY57" fmla="*/ 179070 h 1817370"/>
                      <a:gd name="connsiteX58" fmla="*/ 34290 w 1920240"/>
                      <a:gd name="connsiteY58" fmla="*/ 262890 h 1817370"/>
                      <a:gd name="connsiteX59" fmla="*/ 0 w 1920240"/>
                      <a:gd name="connsiteY59" fmla="*/ 1112520 h 1817370"/>
                      <a:gd name="connsiteX0" fmla="*/ 0 w 1920240"/>
                      <a:gd name="connsiteY0" fmla="*/ 1112520 h 1817370"/>
                      <a:gd name="connsiteX1" fmla="*/ 11430 w 1920240"/>
                      <a:gd name="connsiteY1" fmla="*/ 1177290 h 1817370"/>
                      <a:gd name="connsiteX2" fmla="*/ 22860 w 1920240"/>
                      <a:gd name="connsiteY2" fmla="*/ 1223010 h 1817370"/>
                      <a:gd name="connsiteX3" fmla="*/ 41910 w 1920240"/>
                      <a:gd name="connsiteY3" fmla="*/ 1261110 h 1817370"/>
                      <a:gd name="connsiteX4" fmla="*/ 60960 w 1920240"/>
                      <a:gd name="connsiteY4" fmla="*/ 1287780 h 1817370"/>
                      <a:gd name="connsiteX5" fmla="*/ 87630 w 1920240"/>
                      <a:gd name="connsiteY5" fmla="*/ 1325880 h 1817370"/>
                      <a:gd name="connsiteX6" fmla="*/ 99060 w 1920240"/>
                      <a:gd name="connsiteY6" fmla="*/ 1352550 h 1817370"/>
                      <a:gd name="connsiteX7" fmla="*/ 137160 w 1920240"/>
                      <a:gd name="connsiteY7" fmla="*/ 1383030 h 1817370"/>
                      <a:gd name="connsiteX8" fmla="*/ 182880 w 1920240"/>
                      <a:gd name="connsiteY8" fmla="*/ 1409700 h 1817370"/>
                      <a:gd name="connsiteX9" fmla="*/ 213360 w 1920240"/>
                      <a:gd name="connsiteY9" fmla="*/ 1428750 h 1817370"/>
                      <a:gd name="connsiteX10" fmla="*/ 251460 w 1920240"/>
                      <a:gd name="connsiteY10" fmla="*/ 1455420 h 1817370"/>
                      <a:gd name="connsiteX11" fmla="*/ 297180 w 1920240"/>
                      <a:gd name="connsiteY11" fmla="*/ 1463040 h 1817370"/>
                      <a:gd name="connsiteX12" fmla="*/ 933450 w 1920240"/>
                      <a:gd name="connsiteY12" fmla="*/ 1463040 h 1817370"/>
                      <a:gd name="connsiteX13" fmla="*/ 1005840 w 1920240"/>
                      <a:gd name="connsiteY13" fmla="*/ 1508760 h 1817370"/>
                      <a:gd name="connsiteX14" fmla="*/ 1055370 w 1920240"/>
                      <a:gd name="connsiteY14" fmla="*/ 1543050 h 1817370"/>
                      <a:gd name="connsiteX15" fmla="*/ 1116330 w 1920240"/>
                      <a:gd name="connsiteY15" fmla="*/ 1581150 h 1817370"/>
                      <a:gd name="connsiteX16" fmla="*/ 1181100 w 1920240"/>
                      <a:gd name="connsiteY16" fmla="*/ 1642110 h 1817370"/>
                      <a:gd name="connsiteX17" fmla="*/ 1226820 w 1920240"/>
                      <a:gd name="connsiteY17" fmla="*/ 1676400 h 1817370"/>
                      <a:gd name="connsiteX18" fmla="*/ 1283970 w 1920240"/>
                      <a:gd name="connsiteY18" fmla="*/ 1718310 h 1817370"/>
                      <a:gd name="connsiteX19" fmla="*/ 1333500 w 1920240"/>
                      <a:gd name="connsiteY19" fmla="*/ 1748790 h 1817370"/>
                      <a:gd name="connsiteX20" fmla="*/ 1379220 w 1920240"/>
                      <a:gd name="connsiteY20" fmla="*/ 1779270 h 1817370"/>
                      <a:gd name="connsiteX21" fmla="*/ 1409700 w 1920240"/>
                      <a:gd name="connsiteY21" fmla="*/ 1805940 h 1817370"/>
                      <a:gd name="connsiteX22" fmla="*/ 1409700 w 1920240"/>
                      <a:gd name="connsiteY22" fmla="*/ 1805940 h 1817370"/>
                      <a:gd name="connsiteX23" fmla="*/ 1466850 w 1920240"/>
                      <a:gd name="connsiteY23" fmla="*/ 1817370 h 1817370"/>
                      <a:gd name="connsiteX24" fmla="*/ 1489710 w 1920240"/>
                      <a:gd name="connsiteY24" fmla="*/ 1813560 h 1817370"/>
                      <a:gd name="connsiteX25" fmla="*/ 1508760 w 1920240"/>
                      <a:gd name="connsiteY25" fmla="*/ 1783080 h 1817370"/>
                      <a:gd name="connsiteX26" fmla="*/ 1512570 w 1920240"/>
                      <a:gd name="connsiteY26" fmla="*/ 1748790 h 1817370"/>
                      <a:gd name="connsiteX27" fmla="*/ 1535430 w 1920240"/>
                      <a:gd name="connsiteY27" fmla="*/ 1455420 h 1817370"/>
                      <a:gd name="connsiteX28" fmla="*/ 1611630 w 1920240"/>
                      <a:gd name="connsiteY28" fmla="*/ 1451610 h 1817370"/>
                      <a:gd name="connsiteX29" fmla="*/ 1653540 w 1920240"/>
                      <a:gd name="connsiteY29" fmla="*/ 1440180 h 1817370"/>
                      <a:gd name="connsiteX30" fmla="*/ 1695450 w 1920240"/>
                      <a:gd name="connsiteY30" fmla="*/ 1436370 h 1817370"/>
                      <a:gd name="connsiteX31" fmla="*/ 1752600 w 1920240"/>
                      <a:gd name="connsiteY31" fmla="*/ 1413510 h 1817370"/>
                      <a:gd name="connsiteX32" fmla="*/ 1783080 w 1920240"/>
                      <a:gd name="connsiteY32" fmla="*/ 1386840 h 1817370"/>
                      <a:gd name="connsiteX33" fmla="*/ 1798320 w 1920240"/>
                      <a:gd name="connsiteY33" fmla="*/ 1367790 h 1817370"/>
                      <a:gd name="connsiteX34" fmla="*/ 1844040 w 1920240"/>
                      <a:gd name="connsiteY34" fmla="*/ 1325880 h 1817370"/>
                      <a:gd name="connsiteX35" fmla="*/ 1866900 w 1920240"/>
                      <a:gd name="connsiteY35" fmla="*/ 1280160 h 1817370"/>
                      <a:gd name="connsiteX36" fmla="*/ 1905000 w 1920240"/>
                      <a:gd name="connsiteY36" fmla="*/ 1234440 h 1817370"/>
                      <a:gd name="connsiteX37" fmla="*/ 1912620 w 1920240"/>
                      <a:gd name="connsiteY37" fmla="*/ 1192530 h 1817370"/>
                      <a:gd name="connsiteX38" fmla="*/ 1920240 w 1920240"/>
                      <a:gd name="connsiteY38" fmla="*/ 1123950 h 1817370"/>
                      <a:gd name="connsiteX39" fmla="*/ 1916430 w 1920240"/>
                      <a:gd name="connsiteY39" fmla="*/ 274320 h 1817370"/>
                      <a:gd name="connsiteX40" fmla="*/ 1901190 w 1920240"/>
                      <a:gd name="connsiteY40" fmla="*/ 220980 h 1817370"/>
                      <a:gd name="connsiteX41" fmla="*/ 1863090 w 1920240"/>
                      <a:gd name="connsiteY41" fmla="*/ 148590 h 1817370"/>
                      <a:gd name="connsiteX42" fmla="*/ 1844040 w 1920240"/>
                      <a:gd name="connsiteY42" fmla="*/ 118110 h 1817370"/>
                      <a:gd name="connsiteX43" fmla="*/ 1809750 w 1920240"/>
                      <a:gd name="connsiteY43" fmla="*/ 87630 h 1817370"/>
                      <a:gd name="connsiteX44" fmla="*/ 1779270 w 1920240"/>
                      <a:gd name="connsiteY44" fmla="*/ 60960 h 1817370"/>
                      <a:gd name="connsiteX45" fmla="*/ 1741170 w 1920240"/>
                      <a:gd name="connsiteY45" fmla="*/ 45720 h 1817370"/>
                      <a:gd name="connsiteX46" fmla="*/ 1703070 w 1920240"/>
                      <a:gd name="connsiteY46" fmla="*/ 26670 h 1817370"/>
                      <a:gd name="connsiteX47" fmla="*/ 1668780 w 1920240"/>
                      <a:gd name="connsiteY47" fmla="*/ 11430 h 1817370"/>
                      <a:gd name="connsiteX48" fmla="*/ 1645920 w 1920240"/>
                      <a:gd name="connsiteY48" fmla="*/ 0 h 1817370"/>
                      <a:gd name="connsiteX49" fmla="*/ 1550670 w 1920240"/>
                      <a:gd name="connsiteY49" fmla="*/ 0 h 1817370"/>
                      <a:gd name="connsiteX50" fmla="*/ 140970 w 1920240"/>
                      <a:gd name="connsiteY50" fmla="*/ 0 h 1817370"/>
                      <a:gd name="connsiteX51" fmla="*/ 114300 w 1920240"/>
                      <a:gd name="connsiteY51" fmla="*/ 0 h 1817370"/>
                      <a:gd name="connsiteX52" fmla="*/ 91440 w 1920240"/>
                      <a:gd name="connsiteY52" fmla="*/ 15240 h 1817370"/>
                      <a:gd name="connsiteX53" fmla="*/ 76200 w 1920240"/>
                      <a:gd name="connsiteY53" fmla="*/ 26670 h 1817370"/>
                      <a:gd name="connsiteX54" fmla="*/ 57150 w 1920240"/>
                      <a:gd name="connsiteY54" fmla="*/ 57150 h 1817370"/>
                      <a:gd name="connsiteX55" fmla="*/ 38100 w 1920240"/>
                      <a:gd name="connsiteY55" fmla="*/ 99060 h 1817370"/>
                      <a:gd name="connsiteX56" fmla="*/ 30480 w 1920240"/>
                      <a:gd name="connsiteY56" fmla="*/ 144780 h 1817370"/>
                      <a:gd name="connsiteX57" fmla="*/ 26670 w 1920240"/>
                      <a:gd name="connsiteY57" fmla="*/ 179070 h 1817370"/>
                      <a:gd name="connsiteX58" fmla="*/ 19050 w 1920240"/>
                      <a:gd name="connsiteY58" fmla="*/ 255270 h 1817370"/>
                      <a:gd name="connsiteX59" fmla="*/ 0 w 1920240"/>
                      <a:gd name="connsiteY59" fmla="*/ 1112520 h 1817370"/>
                      <a:gd name="connsiteX0" fmla="*/ 0 w 1920240"/>
                      <a:gd name="connsiteY0" fmla="*/ 1112520 h 1817370"/>
                      <a:gd name="connsiteX1" fmla="*/ 11430 w 1920240"/>
                      <a:gd name="connsiteY1" fmla="*/ 1177290 h 1817370"/>
                      <a:gd name="connsiteX2" fmla="*/ 22860 w 1920240"/>
                      <a:gd name="connsiteY2" fmla="*/ 1223010 h 1817370"/>
                      <a:gd name="connsiteX3" fmla="*/ 41910 w 1920240"/>
                      <a:gd name="connsiteY3" fmla="*/ 1261110 h 1817370"/>
                      <a:gd name="connsiteX4" fmla="*/ 60960 w 1920240"/>
                      <a:gd name="connsiteY4" fmla="*/ 1287780 h 1817370"/>
                      <a:gd name="connsiteX5" fmla="*/ 87630 w 1920240"/>
                      <a:gd name="connsiteY5" fmla="*/ 1325880 h 1817370"/>
                      <a:gd name="connsiteX6" fmla="*/ 99060 w 1920240"/>
                      <a:gd name="connsiteY6" fmla="*/ 1352550 h 1817370"/>
                      <a:gd name="connsiteX7" fmla="*/ 137160 w 1920240"/>
                      <a:gd name="connsiteY7" fmla="*/ 1383030 h 1817370"/>
                      <a:gd name="connsiteX8" fmla="*/ 182880 w 1920240"/>
                      <a:gd name="connsiteY8" fmla="*/ 1409700 h 1817370"/>
                      <a:gd name="connsiteX9" fmla="*/ 213360 w 1920240"/>
                      <a:gd name="connsiteY9" fmla="*/ 1428750 h 1817370"/>
                      <a:gd name="connsiteX10" fmla="*/ 251460 w 1920240"/>
                      <a:gd name="connsiteY10" fmla="*/ 1455420 h 1817370"/>
                      <a:gd name="connsiteX11" fmla="*/ 297180 w 1920240"/>
                      <a:gd name="connsiteY11" fmla="*/ 1463040 h 1817370"/>
                      <a:gd name="connsiteX12" fmla="*/ 933450 w 1920240"/>
                      <a:gd name="connsiteY12" fmla="*/ 1463040 h 1817370"/>
                      <a:gd name="connsiteX13" fmla="*/ 1005840 w 1920240"/>
                      <a:gd name="connsiteY13" fmla="*/ 1508760 h 1817370"/>
                      <a:gd name="connsiteX14" fmla="*/ 1055370 w 1920240"/>
                      <a:gd name="connsiteY14" fmla="*/ 1543050 h 1817370"/>
                      <a:gd name="connsiteX15" fmla="*/ 1116330 w 1920240"/>
                      <a:gd name="connsiteY15" fmla="*/ 1581150 h 1817370"/>
                      <a:gd name="connsiteX16" fmla="*/ 1181100 w 1920240"/>
                      <a:gd name="connsiteY16" fmla="*/ 1642110 h 1817370"/>
                      <a:gd name="connsiteX17" fmla="*/ 1226820 w 1920240"/>
                      <a:gd name="connsiteY17" fmla="*/ 1676400 h 1817370"/>
                      <a:gd name="connsiteX18" fmla="*/ 1283970 w 1920240"/>
                      <a:gd name="connsiteY18" fmla="*/ 1718310 h 1817370"/>
                      <a:gd name="connsiteX19" fmla="*/ 1333500 w 1920240"/>
                      <a:gd name="connsiteY19" fmla="*/ 1748790 h 1817370"/>
                      <a:gd name="connsiteX20" fmla="*/ 1379220 w 1920240"/>
                      <a:gd name="connsiteY20" fmla="*/ 1779270 h 1817370"/>
                      <a:gd name="connsiteX21" fmla="*/ 1409700 w 1920240"/>
                      <a:gd name="connsiteY21" fmla="*/ 1805940 h 1817370"/>
                      <a:gd name="connsiteX22" fmla="*/ 1409700 w 1920240"/>
                      <a:gd name="connsiteY22" fmla="*/ 1805940 h 1817370"/>
                      <a:gd name="connsiteX23" fmla="*/ 1466850 w 1920240"/>
                      <a:gd name="connsiteY23" fmla="*/ 1817370 h 1817370"/>
                      <a:gd name="connsiteX24" fmla="*/ 1489710 w 1920240"/>
                      <a:gd name="connsiteY24" fmla="*/ 1813560 h 1817370"/>
                      <a:gd name="connsiteX25" fmla="*/ 1508760 w 1920240"/>
                      <a:gd name="connsiteY25" fmla="*/ 1783080 h 1817370"/>
                      <a:gd name="connsiteX26" fmla="*/ 1512570 w 1920240"/>
                      <a:gd name="connsiteY26" fmla="*/ 1748790 h 1817370"/>
                      <a:gd name="connsiteX27" fmla="*/ 1535430 w 1920240"/>
                      <a:gd name="connsiteY27" fmla="*/ 1455420 h 1817370"/>
                      <a:gd name="connsiteX28" fmla="*/ 1611630 w 1920240"/>
                      <a:gd name="connsiteY28" fmla="*/ 1451610 h 1817370"/>
                      <a:gd name="connsiteX29" fmla="*/ 1653540 w 1920240"/>
                      <a:gd name="connsiteY29" fmla="*/ 1440180 h 1817370"/>
                      <a:gd name="connsiteX30" fmla="*/ 1695450 w 1920240"/>
                      <a:gd name="connsiteY30" fmla="*/ 1436370 h 1817370"/>
                      <a:gd name="connsiteX31" fmla="*/ 1752600 w 1920240"/>
                      <a:gd name="connsiteY31" fmla="*/ 1413510 h 1817370"/>
                      <a:gd name="connsiteX32" fmla="*/ 1783080 w 1920240"/>
                      <a:gd name="connsiteY32" fmla="*/ 1386840 h 1817370"/>
                      <a:gd name="connsiteX33" fmla="*/ 1798320 w 1920240"/>
                      <a:gd name="connsiteY33" fmla="*/ 1367790 h 1817370"/>
                      <a:gd name="connsiteX34" fmla="*/ 1844040 w 1920240"/>
                      <a:gd name="connsiteY34" fmla="*/ 1325880 h 1817370"/>
                      <a:gd name="connsiteX35" fmla="*/ 1866900 w 1920240"/>
                      <a:gd name="connsiteY35" fmla="*/ 1280160 h 1817370"/>
                      <a:gd name="connsiteX36" fmla="*/ 1905000 w 1920240"/>
                      <a:gd name="connsiteY36" fmla="*/ 1234440 h 1817370"/>
                      <a:gd name="connsiteX37" fmla="*/ 1912620 w 1920240"/>
                      <a:gd name="connsiteY37" fmla="*/ 1192530 h 1817370"/>
                      <a:gd name="connsiteX38" fmla="*/ 1920240 w 1920240"/>
                      <a:gd name="connsiteY38" fmla="*/ 1123950 h 1817370"/>
                      <a:gd name="connsiteX39" fmla="*/ 1916430 w 1920240"/>
                      <a:gd name="connsiteY39" fmla="*/ 274320 h 1817370"/>
                      <a:gd name="connsiteX40" fmla="*/ 1901190 w 1920240"/>
                      <a:gd name="connsiteY40" fmla="*/ 220980 h 1817370"/>
                      <a:gd name="connsiteX41" fmla="*/ 1863090 w 1920240"/>
                      <a:gd name="connsiteY41" fmla="*/ 148590 h 1817370"/>
                      <a:gd name="connsiteX42" fmla="*/ 1844040 w 1920240"/>
                      <a:gd name="connsiteY42" fmla="*/ 118110 h 1817370"/>
                      <a:gd name="connsiteX43" fmla="*/ 1809750 w 1920240"/>
                      <a:gd name="connsiteY43" fmla="*/ 87630 h 1817370"/>
                      <a:gd name="connsiteX44" fmla="*/ 1779270 w 1920240"/>
                      <a:gd name="connsiteY44" fmla="*/ 60960 h 1817370"/>
                      <a:gd name="connsiteX45" fmla="*/ 1741170 w 1920240"/>
                      <a:gd name="connsiteY45" fmla="*/ 45720 h 1817370"/>
                      <a:gd name="connsiteX46" fmla="*/ 1703070 w 1920240"/>
                      <a:gd name="connsiteY46" fmla="*/ 26670 h 1817370"/>
                      <a:gd name="connsiteX47" fmla="*/ 1668780 w 1920240"/>
                      <a:gd name="connsiteY47" fmla="*/ 11430 h 1817370"/>
                      <a:gd name="connsiteX48" fmla="*/ 1645920 w 1920240"/>
                      <a:gd name="connsiteY48" fmla="*/ 0 h 1817370"/>
                      <a:gd name="connsiteX49" fmla="*/ 1550670 w 1920240"/>
                      <a:gd name="connsiteY49" fmla="*/ 0 h 1817370"/>
                      <a:gd name="connsiteX50" fmla="*/ 140970 w 1920240"/>
                      <a:gd name="connsiteY50" fmla="*/ 0 h 1817370"/>
                      <a:gd name="connsiteX51" fmla="*/ 114300 w 1920240"/>
                      <a:gd name="connsiteY51" fmla="*/ 0 h 1817370"/>
                      <a:gd name="connsiteX52" fmla="*/ 91440 w 1920240"/>
                      <a:gd name="connsiteY52" fmla="*/ 15240 h 1817370"/>
                      <a:gd name="connsiteX53" fmla="*/ 76200 w 1920240"/>
                      <a:gd name="connsiteY53" fmla="*/ 26670 h 1817370"/>
                      <a:gd name="connsiteX54" fmla="*/ 57150 w 1920240"/>
                      <a:gd name="connsiteY54" fmla="*/ 57150 h 1817370"/>
                      <a:gd name="connsiteX55" fmla="*/ 38100 w 1920240"/>
                      <a:gd name="connsiteY55" fmla="*/ 99060 h 1817370"/>
                      <a:gd name="connsiteX56" fmla="*/ 30480 w 1920240"/>
                      <a:gd name="connsiteY56" fmla="*/ 144780 h 1817370"/>
                      <a:gd name="connsiteX57" fmla="*/ 26670 w 1920240"/>
                      <a:gd name="connsiteY57" fmla="*/ 179070 h 1817370"/>
                      <a:gd name="connsiteX58" fmla="*/ 9525 w 1920240"/>
                      <a:gd name="connsiteY58" fmla="*/ 255270 h 1817370"/>
                      <a:gd name="connsiteX59" fmla="*/ 0 w 1920240"/>
                      <a:gd name="connsiteY59" fmla="*/ 1112520 h 181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920240" h="1817370">
                        <a:moveTo>
                          <a:pt x="0" y="1112520"/>
                        </a:moveTo>
                        <a:lnTo>
                          <a:pt x="11430" y="1177290"/>
                        </a:lnTo>
                        <a:lnTo>
                          <a:pt x="22860" y="1223010"/>
                        </a:lnTo>
                        <a:lnTo>
                          <a:pt x="41910" y="1261110"/>
                        </a:lnTo>
                        <a:lnTo>
                          <a:pt x="60960" y="1287780"/>
                        </a:lnTo>
                        <a:lnTo>
                          <a:pt x="87630" y="1325880"/>
                        </a:lnTo>
                        <a:lnTo>
                          <a:pt x="99060" y="1352550"/>
                        </a:lnTo>
                        <a:lnTo>
                          <a:pt x="137160" y="1383030"/>
                        </a:lnTo>
                        <a:lnTo>
                          <a:pt x="182880" y="1409700"/>
                        </a:lnTo>
                        <a:lnTo>
                          <a:pt x="213360" y="1428750"/>
                        </a:lnTo>
                        <a:lnTo>
                          <a:pt x="251460" y="1455420"/>
                        </a:lnTo>
                        <a:lnTo>
                          <a:pt x="297180" y="1463040"/>
                        </a:lnTo>
                        <a:lnTo>
                          <a:pt x="933450" y="1463040"/>
                        </a:lnTo>
                        <a:lnTo>
                          <a:pt x="1005840" y="1508760"/>
                        </a:lnTo>
                        <a:lnTo>
                          <a:pt x="1055370" y="1543050"/>
                        </a:lnTo>
                        <a:lnTo>
                          <a:pt x="1116330" y="1581150"/>
                        </a:lnTo>
                        <a:lnTo>
                          <a:pt x="1181100" y="1642110"/>
                        </a:lnTo>
                        <a:lnTo>
                          <a:pt x="1226820" y="1676400"/>
                        </a:lnTo>
                        <a:lnTo>
                          <a:pt x="1283970" y="1718310"/>
                        </a:lnTo>
                        <a:lnTo>
                          <a:pt x="1333500" y="1748790"/>
                        </a:lnTo>
                        <a:lnTo>
                          <a:pt x="1379220" y="1779270"/>
                        </a:lnTo>
                        <a:lnTo>
                          <a:pt x="1409700" y="1805940"/>
                        </a:lnTo>
                        <a:lnTo>
                          <a:pt x="1409700" y="1805940"/>
                        </a:lnTo>
                        <a:lnTo>
                          <a:pt x="1466850" y="1817370"/>
                        </a:lnTo>
                        <a:lnTo>
                          <a:pt x="1489710" y="1813560"/>
                        </a:lnTo>
                        <a:lnTo>
                          <a:pt x="1508760" y="1783080"/>
                        </a:lnTo>
                        <a:lnTo>
                          <a:pt x="1512570" y="1748790"/>
                        </a:lnTo>
                        <a:lnTo>
                          <a:pt x="1535430" y="1455420"/>
                        </a:lnTo>
                        <a:lnTo>
                          <a:pt x="1611630" y="1451610"/>
                        </a:lnTo>
                        <a:lnTo>
                          <a:pt x="1653540" y="1440180"/>
                        </a:lnTo>
                        <a:lnTo>
                          <a:pt x="1695450" y="1436370"/>
                        </a:lnTo>
                        <a:lnTo>
                          <a:pt x="1752600" y="1413510"/>
                        </a:lnTo>
                        <a:lnTo>
                          <a:pt x="1783080" y="1386840"/>
                        </a:lnTo>
                        <a:lnTo>
                          <a:pt x="1798320" y="1367790"/>
                        </a:lnTo>
                        <a:lnTo>
                          <a:pt x="1844040" y="1325880"/>
                        </a:lnTo>
                        <a:lnTo>
                          <a:pt x="1866900" y="1280160"/>
                        </a:lnTo>
                        <a:lnTo>
                          <a:pt x="1905000" y="1234440"/>
                        </a:lnTo>
                        <a:lnTo>
                          <a:pt x="1912620" y="1192530"/>
                        </a:lnTo>
                        <a:lnTo>
                          <a:pt x="1920240" y="1123950"/>
                        </a:lnTo>
                        <a:lnTo>
                          <a:pt x="1916430" y="274320"/>
                        </a:lnTo>
                        <a:lnTo>
                          <a:pt x="1901190" y="220980"/>
                        </a:lnTo>
                        <a:lnTo>
                          <a:pt x="1863090" y="148590"/>
                        </a:lnTo>
                        <a:lnTo>
                          <a:pt x="1844040" y="118110"/>
                        </a:lnTo>
                        <a:lnTo>
                          <a:pt x="1809750" y="87630"/>
                        </a:lnTo>
                        <a:lnTo>
                          <a:pt x="1779270" y="60960"/>
                        </a:lnTo>
                        <a:lnTo>
                          <a:pt x="1741170" y="45720"/>
                        </a:lnTo>
                        <a:lnTo>
                          <a:pt x="1703070" y="26670"/>
                        </a:lnTo>
                        <a:lnTo>
                          <a:pt x="1668780" y="11430"/>
                        </a:lnTo>
                        <a:lnTo>
                          <a:pt x="1645920" y="0"/>
                        </a:lnTo>
                        <a:lnTo>
                          <a:pt x="1550670" y="0"/>
                        </a:lnTo>
                        <a:lnTo>
                          <a:pt x="140970" y="0"/>
                        </a:lnTo>
                        <a:lnTo>
                          <a:pt x="114300" y="0"/>
                        </a:lnTo>
                        <a:lnTo>
                          <a:pt x="91440" y="15240"/>
                        </a:lnTo>
                        <a:lnTo>
                          <a:pt x="76200" y="26670"/>
                        </a:lnTo>
                        <a:lnTo>
                          <a:pt x="57150" y="57150"/>
                        </a:lnTo>
                        <a:lnTo>
                          <a:pt x="38100" y="99060"/>
                        </a:lnTo>
                        <a:lnTo>
                          <a:pt x="30480" y="144780"/>
                        </a:lnTo>
                        <a:lnTo>
                          <a:pt x="26670" y="179070"/>
                        </a:lnTo>
                        <a:lnTo>
                          <a:pt x="9525" y="255270"/>
                        </a:lnTo>
                        <a:lnTo>
                          <a:pt x="0" y="111252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1434" name="Freeform: Shape 1433">
                    <a:extLst>
                      <a:ext uri="{FF2B5EF4-FFF2-40B4-BE49-F238E27FC236}">
                        <a16:creationId xmlns:a16="http://schemas.microsoft.com/office/drawing/2014/main" id="{BB0123CD-63BA-ACD0-8E8A-3A1E07DCD47F}"/>
                      </a:ext>
                    </a:extLst>
                  </p:cNvPr>
                  <p:cNvSpPr/>
                  <p:nvPr/>
                </p:nvSpPr>
                <p:spPr>
                  <a:xfrm>
                    <a:off x="6808470" y="3718560"/>
                    <a:ext cx="2099310" cy="2114550"/>
                  </a:xfrm>
                  <a:custGeom>
                    <a:avLst/>
                    <a:gdLst>
                      <a:gd name="connsiteX0" fmla="*/ 392430 w 2099310"/>
                      <a:gd name="connsiteY0" fmla="*/ 1668780 h 2114550"/>
                      <a:gd name="connsiteX1" fmla="*/ 381000 w 2099310"/>
                      <a:gd name="connsiteY1" fmla="*/ 1954530 h 2114550"/>
                      <a:gd name="connsiteX2" fmla="*/ 384810 w 2099310"/>
                      <a:gd name="connsiteY2" fmla="*/ 2030730 h 2114550"/>
                      <a:gd name="connsiteX3" fmla="*/ 392430 w 2099310"/>
                      <a:gd name="connsiteY3" fmla="*/ 2049780 h 2114550"/>
                      <a:gd name="connsiteX4" fmla="*/ 392430 w 2099310"/>
                      <a:gd name="connsiteY4" fmla="*/ 2049780 h 2114550"/>
                      <a:gd name="connsiteX5" fmla="*/ 438150 w 2099310"/>
                      <a:gd name="connsiteY5" fmla="*/ 2087880 h 2114550"/>
                      <a:gd name="connsiteX6" fmla="*/ 457200 w 2099310"/>
                      <a:gd name="connsiteY6" fmla="*/ 2103120 h 2114550"/>
                      <a:gd name="connsiteX7" fmla="*/ 487680 w 2099310"/>
                      <a:gd name="connsiteY7" fmla="*/ 2106930 h 2114550"/>
                      <a:gd name="connsiteX8" fmla="*/ 521970 w 2099310"/>
                      <a:gd name="connsiteY8" fmla="*/ 2110740 h 2114550"/>
                      <a:gd name="connsiteX9" fmla="*/ 544830 w 2099310"/>
                      <a:gd name="connsiteY9" fmla="*/ 2114550 h 2114550"/>
                      <a:gd name="connsiteX10" fmla="*/ 586740 w 2099310"/>
                      <a:gd name="connsiteY10" fmla="*/ 2087880 h 2114550"/>
                      <a:gd name="connsiteX11" fmla="*/ 1116330 w 2099310"/>
                      <a:gd name="connsiteY11" fmla="*/ 1668780 h 2114550"/>
                      <a:gd name="connsiteX12" fmla="*/ 1474470 w 2099310"/>
                      <a:gd name="connsiteY12" fmla="*/ 1661160 h 2114550"/>
                      <a:gd name="connsiteX13" fmla="*/ 1501140 w 2099310"/>
                      <a:gd name="connsiteY13" fmla="*/ 1668780 h 2114550"/>
                      <a:gd name="connsiteX14" fmla="*/ 1577340 w 2099310"/>
                      <a:gd name="connsiteY14" fmla="*/ 1668780 h 2114550"/>
                      <a:gd name="connsiteX15" fmla="*/ 1619250 w 2099310"/>
                      <a:gd name="connsiteY15" fmla="*/ 1672590 h 2114550"/>
                      <a:gd name="connsiteX16" fmla="*/ 1699260 w 2099310"/>
                      <a:gd name="connsiteY16" fmla="*/ 1657350 h 2114550"/>
                      <a:gd name="connsiteX17" fmla="*/ 1729740 w 2099310"/>
                      <a:gd name="connsiteY17" fmla="*/ 1657350 h 2114550"/>
                      <a:gd name="connsiteX18" fmla="*/ 1775460 w 2099310"/>
                      <a:gd name="connsiteY18" fmla="*/ 1645920 h 2114550"/>
                      <a:gd name="connsiteX19" fmla="*/ 1805940 w 2099310"/>
                      <a:gd name="connsiteY19" fmla="*/ 1642110 h 2114550"/>
                      <a:gd name="connsiteX20" fmla="*/ 1836420 w 2099310"/>
                      <a:gd name="connsiteY20" fmla="*/ 1638300 h 2114550"/>
                      <a:gd name="connsiteX21" fmla="*/ 1866900 w 2099310"/>
                      <a:gd name="connsiteY21" fmla="*/ 1623060 h 2114550"/>
                      <a:gd name="connsiteX22" fmla="*/ 1908810 w 2099310"/>
                      <a:gd name="connsiteY22" fmla="*/ 1607820 h 2114550"/>
                      <a:gd name="connsiteX23" fmla="*/ 1924050 w 2099310"/>
                      <a:gd name="connsiteY23" fmla="*/ 1588770 h 2114550"/>
                      <a:gd name="connsiteX24" fmla="*/ 1958340 w 2099310"/>
                      <a:gd name="connsiteY24" fmla="*/ 1558290 h 2114550"/>
                      <a:gd name="connsiteX25" fmla="*/ 1969770 w 2099310"/>
                      <a:gd name="connsiteY25" fmla="*/ 1539240 h 2114550"/>
                      <a:gd name="connsiteX26" fmla="*/ 2000250 w 2099310"/>
                      <a:gd name="connsiteY26" fmla="*/ 1508760 h 2114550"/>
                      <a:gd name="connsiteX27" fmla="*/ 2019300 w 2099310"/>
                      <a:gd name="connsiteY27" fmla="*/ 1485900 h 2114550"/>
                      <a:gd name="connsiteX28" fmla="*/ 2038350 w 2099310"/>
                      <a:gd name="connsiteY28" fmla="*/ 1455420 h 2114550"/>
                      <a:gd name="connsiteX29" fmla="*/ 2042160 w 2099310"/>
                      <a:gd name="connsiteY29" fmla="*/ 1432560 h 2114550"/>
                      <a:gd name="connsiteX30" fmla="*/ 2057400 w 2099310"/>
                      <a:gd name="connsiteY30" fmla="*/ 1409700 h 2114550"/>
                      <a:gd name="connsiteX31" fmla="*/ 2076450 w 2099310"/>
                      <a:gd name="connsiteY31" fmla="*/ 1363980 h 2114550"/>
                      <a:gd name="connsiteX32" fmla="*/ 2076450 w 2099310"/>
                      <a:gd name="connsiteY32" fmla="*/ 1363980 h 2114550"/>
                      <a:gd name="connsiteX33" fmla="*/ 2084070 w 2099310"/>
                      <a:gd name="connsiteY33" fmla="*/ 1291590 h 2114550"/>
                      <a:gd name="connsiteX34" fmla="*/ 2091690 w 2099310"/>
                      <a:gd name="connsiteY34" fmla="*/ 1234440 h 2114550"/>
                      <a:gd name="connsiteX35" fmla="*/ 2091690 w 2099310"/>
                      <a:gd name="connsiteY35" fmla="*/ 1196340 h 2114550"/>
                      <a:gd name="connsiteX36" fmla="*/ 2099310 w 2099310"/>
                      <a:gd name="connsiteY36" fmla="*/ 430530 h 2114550"/>
                      <a:gd name="connsiteX37" fmla="*/ 2076450 w 2099310"/>
                      <a:gd name="connsiteY37" fmla="*/ 278130 h 2114550"/>
                      <a:gd name="connsiteX38" fmla="*/ 2061210 w 2099310"/>
                      <a:gd name="connsiteY38" fmla="*/ 240030 h 2114550"/>
                      <a:gd name="connsiteX39" fmla="*/ 2045970 w 2099310"/>
                      <a:gd name="connsiteY39" fmla="*/ 209550 h 2114550"/>
                      <a:gd name="connsiteX40" fmla="*/ 2030730 w 2099310"/>
                      <a:gd name="connsiteY40" fmla="*/ 182880 h 2114550"/>
                      <a:gd name="connsiteX41" fmla="*/ 2000250 w 2099310"/>
                      <a:gd name="connsiteY41" fmla="*/ 152400 h 2114550"/>
                      <a:gd name="connsiteX42" fmla="*/ 1965960 w 2099310"/>
                      <a:gd name="connsiteY42" fmla="*/ 118110 h 2114550"/>
                      <a:gd name="connsiteX43" fmla="*/ 1946910 w 2099310"/>
                      <a:gd name="connsiteY43" fmla="*/ 95250 h 2114550"/>
                      <a:gd name="connsiteX44" fmla="*/ 1912620 w 2099310"/>
                      <a:gd name="connsiteY44" fmla="*/ 72390 h 2114550"/>
                      <a:gd name="connsiteX45" fmla="*/ 1889760 w 2099310"/>
                      <a:gd name="connsiteY45" fmla="*/ 57150 h 2114550"/>
                      <a:gd name="connsiteX46" fmla="*/ 1847850 w 2099310"/>
                      <a:gd name="connsiteY46" fmla="*/ 38100 h 2114550"/>
                      <a:gd name="connsiteX47" fmla="*/ 1832610 w 2099310"/>
                      <a:gd name="connsiteY47" fmla="*/ 26670 h 2114550"/>
                      <a:gd name="connsiteX48" fmla="*/ 1779270 w 2099310"/>
                      <a:gd name="connsiteY48" fmla="*/ 11430 h 2114550"/>
                      <a:gd name="connsiteX49" fmla="*/ 1741170 w 2099310"/>
                      <a:gd name="connsiteY49" fmla="*/ 0 h 2114550"/>
                      <a:gd name="connsiteX50" fmla="*/ 373380 w 2099310"/>
                      <a:gd name="connsiteY50" fmla="*/ 3810 h 2114550"/>
                      <a:gd name="connsiteX51" fmla="*/ 308610 w 2099310"/>
                      <a:gd name="connsiteY51" fmla="*/ 7620 h 2114550"/>
                      <a:gd name="connsiteX52" fmla="*/ 308610 w 2099310"/>
                      <a:gd name="connsiteY52" fmla="*/ 7620 h 2114550"/>
                      <a:gd name="connsiteX53" fmla="*/ 236220 w 2099310"/>
                      <a:gd name="connsiteY53" fmla="*/ 41910 h 2114550"/>
                      <a:gd name="connsiteX54" fmla="*/ 198120 w 2099310"/>
                      <a:gd name="connsiteY54" fmla="*/ 72390 h 2114550"/>
                      <a:gd name="connsiteX55" fmla="*/ 152400 w 2099310"/>
                      <a:gd name="connsiteY55" fmla="*/ 114300 h 2114550"/>
                      <a:gd name="connsiteX56" fmla="*/ 118110 w 2099310"/>
                      <a:gd name="connsiteY56" fmla="*/ 140970 h 2114550"/>
                      <a:gd name="connsiteX57" fmla="*/ 91440 w 2099310"/>
                      <a:gd name="connsiteY57" fmla="*/ 175260 h 2114550"/>
                      <a:gd name="connsiteX58" fmla="*/ 64770 w 2099310"/>
                      <a:gd name="connsiteY58" fmla="*/ 220980 h 2114550"/>
                      <a:gd name="connsiteX59" fmla="*/ 57150 w 2099310"/>
                      <a:gd name="connsiteY59" fmla="*/ 240030 h 2114550"/>
                      <a:gd name="connsiteX60" fmla="*/ 15240 w 2099310"/>
                      <a:gd name="connsiteY60" fmla="*/ 312420 h 2114550"/>
                      <a:gd name="connsiteX61" fmla="*/ 7620 w 2099310"/>
                      <a:gd name="connsiteY61" fmla="*/ 331470 h 2114550"/>
                      <a:gd name="connsiteX62" fmla="*/ 3810 w 2099310"/>
                      <a:gd name="connsiteY62" fmla="*/ 373380 h 2114550"/>
                      <a:gd name="connsiteX63" fmla="*/ 3810 w 2099310"/>
                      <a:gd name="connsiteY63" fmla="*/ 483870 h 2114550"/>
                      <a:gd name="connsiteX64" fmla="*/ 0 w 2099310"/>
                      <a:gd name="connsiteY64" fmla="*/ 1264920 h 2114550"/>
                      <a:gd name="connsiteX65" fmla="*/ 11430 w 2099310"/>
                      <a:gd name="connsiteY65" fmla="*/ 1341120 h 2114550"/>
                      <a:gd name="connsiteX66" fmla="*/ 19050 w 2099310"/>
                      <a:gd name="connsiteY66" fmla="*/ 1371600 h 2114550"/>
                      <a:gd name="connsiteX67" fmla="*/ 41910 w 2099310"/>
                      <a:gd name="connsiteY67" fmla="*/ 1417320 h 2114550"/>
                      <a:gd name="connsiteX68" fmla="*/ 49530 w 2099310"/>
                      <a:gd name="connsiteY68" fmla="*/ 1443990 h 2114550"/>
                      <a:gd name="connsiteX69" fmla="*/ 68580 w 2099310"/>
                      <a:gd name="connsiteY69" fmla="*/ 1466850 h 2114550"/>
                      <a:gd name="connsiteX70" fmla="*/ 83820 w 2099310"/>
                      <a:gd name="connsiteY70" fmla="*/ 1497330 h 2114550"/>
                      <a:gd name="connsiteX71" fmla="*/ 114300 w 2099310"/>
                      <a:gd name="connsiteY71" fmla="*/ 1539240 h 2114550"/>
                      <a:gd name="connsiteX72" fmla="*/ 140970 w 2099310"/>
                      <a:gd name="connsiteY72" fmla="*/ 1569720 h 2114550"/>
                      <a:gd name="connsiteX73" fmla="*/ 163830 w 2099310"/>
                      <a:gd name="connsiteY73" fmla="*/ 1584960 h 2114550"/>
                      <a:gd name="connsiteX74" fmla="*/ 217170 w 2099310"/>
                      <a:gd name="connsiteY74" fmla="*/ 1607820 h 2114550"/>
                      <a:gd name="connsiteX75" fmla="*/ 236220 w 2099310"/>
                      <a:gd name="connsiteY75" fmla="*/ 1623060 h 2114550"/>
                      <a:gd name="connsiteX76" fmla="*/ 281940 w 2099310"/>
                      <a:gd name="connsiteY76" fmla="*/ 1645920 h 2114550"/>
                      <a:gd name="connsiteX77" fmla="*/ 320040 w 2099310"/>
                      <a:gd name="connsiteY77" fmla="*/ 1668780 h 2114550"/>
                      <a:gd name="connsiteX78" fmla="*/ 392430 w 2099310"/>
                      <a:gd name="connsiteY78" fmla="*/ 1668780 h 2114550"/>
                      <a:gd name="connsiteX0" fmla="*/ 392430 w 2099310"/>
                      <a:gd name="connsiteY0" fmla="*/ 1668780 h 2114550"/>
                      <a:gd name="connsiteX1" fmla="*/ 381000 w 2099310"/>
                      <a:gd name="connsiteY1" fmla="*/ 1954530 h 2114550"/>
                      <a:gd name="connsiteX2" fmla="*/ 384810 w 2099310"/>
                      <a:gd name="connsiteY2" fmla="*/ 2030730 h 2114550"/>
                      <a:gd name="connsiteX3" fmla="*/ 392430 w 2099310"/>
                      <a:gd name="connsiteY3" fmla="*/ 2049780 h 2114550"/>
                      <a:gd name="connsiteX4" fmla="*/ 392430 w 2099310"/>
                      <a:gd name="connsiteY4" fmla="*/ 2049780 h 2114550"/>
                      <a:gd name="connsiteX5" fmla="*/ 438150 w 2099310"/>
                      <a:gd name="connsiteY5" fmla="*/ 2087880 h 2114550"/>
                      <a:gd name="connsiteX6" fmla="*/ 457200 w 2099310"/>
                      <a:gd name="connsiteY6" fmla="*/ 2103120 h 2114550"/>
                      <a:gd name="connsiteX7" fmla="*/ 487680 w 2099310"/>
                      <a:gd name="connsiteY7" fmla="*/ 2106930 h 2114550"/>
                      <a:gd name="connsiteX8" fmla="*/ 521970 w 2099310"/>
                      <a:gd name="connsiteY8" fmla="*/ 2110740 h 2114550"/>
                      <a:gd name="connsiteX9" fmla="*/ 544830 w 2099310"/>
                      <a:gd name="connsiteY9" fmla="*/ 2114550 h 2114550"/>
                      <a:gd name="connsiteX10" fmla="*/ 586740 w 2099310"/>
                      <a:gd name="connsiteY10" fmla="*/ 2087880 h 2114550"/>
                      <a:gd name="connsiteX11" fmla="*/ 1116330 w 2099310"/>
                      <a:gd name="connsiteY11" fmla="*/ 1668780 h 2114550"/>
                      <a:gd name="connsiteX12" fmla="*/ 1474470 w 2099310"/>
                      <a:gd name="connsiteY12" fmla="*/ 1661160 h 2114550"/>
                      <a:gd name="connsiteX13" fmla="*/ 1501140 w 2099310"/>
                      <a:gd name="connsiteY13" fmla="*/ 1668780 h 2114550"/>
                      <a:gd name="connsiteX14" fmla="*/ 1577340 w 2099310"/>
                      <a:gd name="connsiteY14" fmla="*/ 1668780 h 2114550"/>
                      <a:gd name="connsiteX15" fmla="*/ 1619250 w 2099310"/>
                      <a:gd name="connsiteY15" fmla="*/ 1672590 h 2114550"/>
                      <a:gd name="connsiteX16" fmla="*/ 1699260 w 2099310"/>
                      <a:gd name="connsiteY16" fmla="*/ 1657350 h 2114550"/>
                      <a:gd name="connsiteX17" fmla="*/ 1729740 w 2099310"/>
                      <a:gd name="connsiteY17" fmla="*/ 1657350 h 2114550"/>
                      <a:gd name="connsiteX18" fmla="*/ 1775460 w 2099310"/>
                      <a:gd name="connsiteY18" fmla="*/ 1645920 h 2114550"/>
                      <a:gd name="connsiteX19" fmla="*/ 1805940 w 2099310"/>
                      <a:gd name="connsiteY19" fmla="*/ 1642110 h 2114550"/>
                      <a:gd name="connsiteX20" fmla="*/ 1836420 w 2099310"/>
                      <a:gd name="connsiteY20" fmla="*/ 1638300 h 2114550"/>
                      <a:gd name="connsiteX21" fmla="*/ 1866900 w 2099310"/>
                      <a:gd name="connsiteY21" fmla="*/ 1623060 h 2114550"/>
                      <a:gd name="connsiteX22" fmla="*/ 1908810 w 2099310"/>
                      <a:gd name="connsiteY22" fmla="*/ 1607820 h 2114550"/>
                      <a:gd name="connsiteX23" fmla="*/ 1924050 w 2099310"/>
                      <a:gd name="connsiteY23" fmla="*/ 1588770 h 2114550"/>
                      <a:gd name="connsiteX24" fmla="*/ 1958340 w 2099310"/>
                      <a:gd name="connsiteY24" fmla="*/ 1558290 h 2114550"/>
                      <a:gd name="connsiteX25" fmla="*/ 1969770 w 2099310"/>
                      <a:gd name="connsiteY25" fmla="*/ 1539240 h 2114550"/>
                      <a:gd name="connsiteX26" fmla="*/ 2000250 w 2099310"/>
                      <a:gd name="connsiteY26" fmla="*/ 1508760 h 2114550"/>
                      <a:gd name="connsiteX27" fmla="*/ 2019300 w 2099310"/>
                      <a:gd name="connsiteY27" fmla="*/ 1485900 h 2114550"/>
                      <a:gd name="connsiteX28" fmla="*/ 2038350 w 2099310"/>
                      <a:gd name="connsiteY28" fmla="*/ 1455420 h 2114550"/>
                      <a:gd name="connsiteX29" fmla="*/ 2042160 w 2099310"/>
                      <a:gd name="connsiteY29" fmla="*/ 1432560 h 2114550"/>
                      <a:gd name="connsiteX30" fmla="*/ 2057400 w 2099310"/>
                      <a:gd name="connsiteY30" fmla="*/ 1409700 h 2114550"/>
                      <a:gd name="connsiteX31" fmla="*/ 2076450 w 2099310"/>
                      <a:gd name="connsiteY31" fmla="*/ 1363980 h 2114550"/>
                      <a:gd name="connsiteX32" fmla="*/ 2076450 w 2099310"/>
                      <a:gd name="connsiteY32" fmla="*/ 1363980 h 2114550"/>
                      <a:gd name="connsiteX33" fmla="*/ 2084070 w 2099310"/>
                      <a:gd name="connsiteY33" fmla="*/ 1291590 h 2114550"/>
                      <a:gd name="connsiteX34" fmla="*/ 2091690 w 2099310"/>
                      <a:gd name="connsiteY34" fmla="*/ 1234440 h 2114550"/>
                      <a:gd name="connsiteX35" fmla="*/ 2091690 w 2099310"/>
                      <a:gd name="connsiteY35" fmla="*/ 1196340 h 2114550"/>
                      <a:gd name="connsiteX36" fmla="*/ 2099310 w 2099310"/>
                      <a:gd name="connsiteY36" fmla="*/ 430530 h 2114550"/>
                      <a:gd name="connsiteX37" fmla="*/ 2076450 w 2099310"/>
                      <a:gd name="connsiteY37" fmla="*/ 278130 h 2114550"/>
                      <a:gd name="connsiteX38" fmla="*/ 2061210 w 2099310"/>
                      <a:gd name="connsiteY38" fmla="*/ 240030 h 2114550"/>
                      <a:gd name="connsiteX39" fmla="*/ 2045970 w 2099310"/>
                      <a:gd name="connsiteY39" fmla="*/ 209550 h 2114550"/>
                      <a:gd name="connsiteX40" fmla="*/ 2030730 w 2099310"/>
                      <a:gd name="connsiteY40" fmla="*/ 182880 h 2114550"/>
                      <a:gd name="connsiteX41" fmla="*/ 2000250 w 2099310"/>
                      <a:gd name="connsiteY41" fmla="*/ 152400 h 2114550"/>
                      <a:gd name="connsiteX42" fmla="*/ 1965960 w 2099310"/>
                      <a:gd name="connsiteY42" fmla="*/ 118110 h 2114550"/>
                      <a:gd name="connsiteX43" fmla="*/ 1946910 w 2099310"/>
                      <a:gd name="connsiteY43" fmla="*/ 95250 h 2114550"/>
                      <a:gd name="connsiteX44" fmla="*/ 1912620 w 2099310"/>
                      <a:gd name="connsiteY44" fmla="*/ 72390 h 2114550"/>
                      <a:gd name="connsiteX45" fmla="*/ 1889760 w 2099310"/>
                      <a:gd name="connsiteY45" fmla="*/ 57150 h 2114550"/>
                      <a:gd name="connsiteX46" fmla="*/ 1847850 w 2099310"/>
                      <a:gd name="connsiteY46" fmla="*/ 38100 h 2114550"/>
                      <a:gd name="connsiteX47" fmla="*/ 1832610 w 2099310"/>
                      <a:gd name="connsiteY47" fmla="*/ 26670 h 2114550"/>
                      <a:gd name="connsiteX48" fmla="*/ 1779270 w 2099310"/>
                      <a:gd name="connsiteY48" fmla="*/ 11430 h 2114550"/>
                      <a:gd name="connsiteX49" fmla="*/ 1741170 w 2099310"/>
                      <a:gd name="connsiteY49" fmla="*/ 0 h 2114550"/>
                      <a:gd name="connsiteX50" fmla="*/ 373380 w 2099310"/>
                      <a:gd name="connsiteY50" fmla="*/ 3810 h 2114550"/>
                      <a:gd name="connsiteX51" fmla="*/ 308610 w 2099310"/>
                      <a:gd name="connsiteY51" fmla="*/ 7620 h 2114550"/>
                      <a:gd name="connsiteX52" fmla="*/ 308610 w 2099310"/>
                      <a:gd name="connsiteY52" fmla="*/ 7620 h 2114550"/>
                      <a:gd name="connsiteX53" fmla="*/ 236220 w 2099310"/>
                      <a:gd name="connsiteY53" fmla="*/ 41910 h 2114550"/>
                      <a:gd name="connsiteX54" fmla="*/ 198120 w 2099310"/>
                      <a:gd name="connsiteY54" fmla="*/ 72390 h 2114550"/>
                      <a:gd name="connsiteX55" fmla="*/ 152400 w 2099310"/>
                      <a:gd name="connsiteY55" fmla="*/ 114300 h 2114550"/>
                      <a:gd name="connsiteX56" fmla="*/ 118110 w 2099310"/>
                      <a:gd name="connsiteY56" fmla="*/ 140970 h 2114550"/>
                      <a:gd name="connsiteX57" fmla="*/ 91440 w 2099310"/>
                      <a:gd name="connsiteY57" fmla="*/ 175260 h 2114550"/>
                      <a:gd name="connsiteX58" fmla="*/ 64770 w 2099310"/>
                      <a:gd name="connsiteY58" fmla="*/ 220980 h 2114550"/>
                      <a:gd name="connsiteX59" fmla="*/ 57150 w 2099310"/>
                      <a:gd name="connsiteY59" fmla="*/ 240030 h 2114550"/>
                      <a:gd name="connsiteX60" fmla="*/ 15240 w 2099310"/>
                      <a:gd name="connsiteY60" fmla="*/ 312420 h 2114550"/>
                      <a:gd name="connsiteX61" fmla="*/ 7620 w 2099310"/>
                      <a:gd name="connsiteY61" fmla="*/ 331470 h 2114550"/>
                      <a:gd name="connsiteX62" fmla="*/ 3810 w 2099310"/>
                      <a:gd name="connsiteY62" fmla="*/ 373380 h 2114550"/>
                      <a:gd name="connsiteX63" fmla="*/ 3810 w 2099310"/>
                      <a:gd name="connsiteY63" fmla="*/ 483870 h 2114550"/>
                      <a:gd name="connsiteX64" fmla="*/ 0 w 2099310"/>
                      <a:gd name="connsiteY64" fmla="*/ 1264920 h 2114550"/>
                      <a:gd name="connsiteX65" fmla="*/ 11430 w 2099310"/>
                      <a:gd name="connsiteY65" fmla="*/ 1341120 h 2114550"/>
                      <a:gd name="connsiteX66" fmla="*/ 19050 w 2099310"/>
                      <a:gd name="connsiteY66" fmla="*/ 1371600 h 2114550"/>
                      <a:gd name="connsiteX67" fmla="*/ 41910 w 2099310"/>
                      <a:gd name="connsiteY67" fmla="*/ 1417320 h 2114550"/>
                      <a:gd name="connsiteX68" fmla="*/ 49530 w 2099310"/>
                      <a:gd name="connsiteY68" fmla="*/ 1443990 h 2114550"/>
                      <a:gd name="connsiteX69" fmla="*/ 68580 w 2099310"/>
                      <a:gd name="connsiteY69" fmla="*/ 1466850 h 2114550"/>
                      <a:gd name="connsiteX70" fmla="*/ 83820 w 2099310"/>
                      <a:gd name="connsiteY70" fmla="*/ 1497330 h 2114550"/>
                      <a:gd name="connsiteX71" fmla="*/ 114300 w 2099310"/>
                      <a:gd name="connsiteY71" fmla="*/ 1539240 h 2114550"/>
                      <a:gd name="connsiteX72" fmla="*/ 140970 w 2099310"/>
                      <a:gd name="connsiteY72" fmla="*/ 1569720 h 2114550"/>
                      <a:gd name="connsiteX73" fmla="*/ 163830 w 2099310"/>
                      <a:gd name="connsiteY73" fmla="*/ 1584960 h 2114550"/>
                      <a:gd name="connsiteX74" fmla="*/ 217170 w 2099310"/>
                      <a:gd name="connsiteY74" fmla="*/ 1607820 h 2114550"/>
                      <a:gd name="connsiteX75" fmla="*/ 236220 w 2099310"/>
                      <a:gd name="connsiteY75" fmla="*/ 1623060 h 2114550"/>
                      <a:gd name="connsiteX76" fmla="*/ 281940 w 2099310"/>
                      <a:gd name="connsiteY76" fmla="*/ 1645920 h 2114550"/>
                      <a:gd name="connsiteX77" fmla="*/ 321945 w 2099310"/>
                      <a:gd name="connsiteY77" fmla="*/ 1663065 h 2114550"/>
                      <a:gd name="connsiteX78" fmla="*/ 392430 w 2099310"/>
                      <a:gd name="connsiteY78" fmla="*/ 1668780 h 211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099310" h="2114550">
                        <a:moveTo>
                          <a:pt x="392430" y="1668780"/>
                        </a:moveTo>
                        <a:lnTo>
                          <a:pt x="381000" y="1954530"/>
                        </a:lnTo>
                        <a:lnTo>
                          <a:pt x="384810" y="2030730"/>
                        </a:lnTo>
                        <a:lnTo>
                          <a:pt x="392430" y="2049780"/>
                        </a:lnTo>
                        <a:lnTo>
                          <a:pt x="392430" y="2049780"/>
                        </a:lnTo>
                        <a:lnTo>
                          <a:pt x="438150" y="2087880"/>
                        </a:lnTo>
                        <a:lnTo>
                          <a:pt x="457200" y="2103120"/>
                        </a:lnTo>
                        <a:lnTo>
                          <a:pt x="487680" y="2106930"/>
                        </a:lnTo>
                        <a:lnTo>
                          <a:pt x="521970" y="2110740"/>
                        </a:lnTo>
                        <a:lnTo>
                          <a:pt x="544830" y="2114550"/>
                        </a:lnTo>
                        <a:lnTo>
                          <a:pt x="586740" y="2087880"/>
                        </a:lnTo>
                        <a:lnTo>
                          <a:pt x="1116330" y="1668780"/>
                        </a:lnTo>
                        <a:lnTo>
                          <a:pt x="1474470" y="1661160"/>
                        </a:lnTo>
                        <a:lnTo>
                          <a:pt x="1501140" y="1668780"/>
                        </a:lnTo>
                        <a:lnTo>
                          <a:pt x="1577340" y="1668780"/>
                        </a:lnTo>
                        <a:lnTo>
                          <a:pt x="1619250" y="1672590"/>
                        </a:lnTo>
                        <a:lnTo>
                          <a:pt x="1699260" y="1657350"/>
                        </a:lnTo>
                        <a:lnTo>
                          <a:pt x="1729740" y="1657350"/>
                        </a:lnTo>
                        <a:lnTo>
                          <a:pt x="1775460" y="1645920"/>
                        </a:lnTo>
                        <a:lnTo>
                          <a:pt x="1805940" y="1642110"/>
                        </a:lnTo>
                        <a:lnTo>
                          <a:pt x="1836420" y="1638300"/>
                        </a:lnTo>
                        <a:lnTo>
                          <a:pt x="1866900" y="1623060"/>
                        </a:lnTo>
                        <a:lnTo>
                          <a:pt x="1908810" y="1607820"/>
                        </a:lnTo>
                        <a:lnTo>
                          <a:pt x="1924050" y="1588770"/>
                        </a:lnTo>
                        <a:lnTo>
                          <a:pt x="1958340" y="1558290"/>
                        </a:lnTo>
                        <a:lnTo>
                          <a:pt x="1969770" y="1539240"/>
                        </a:lnTo>
                        <a:lnTo>
                          <a:pt x="2000250" y="1508760"/>
                        </a:lnTo>
                        <a:lnTo>
                          <a:pt x="2019300" y="1485900"/>
                        </a:lnTo>
                        <a:lnTo>
                          <a:pt x="2038350" y="1455420"/>
                        </a:lnTo>
                        <a:lnTo>
                          <a:pt x="2042160" y="1432560"/>
                        </a:lnTo>
                        <a:lnTo>
                          <a:pt x="2057400" y="1409700"/>
                        </a:lnTo>
                        <a:lnTo>
                          <a:pt x="2076450" y="1363980"/>
                        </a:lnTo>
                        <a:lnTo>
                          <a:pt x="2076450" y="1363980"/>
                        </a:lnTo>
                        <a:lnTo>
                          <a:pt x="2084070" y="1291590"/>
                        </a:lnTo>
                        <a:lnTo>
                          <a:pt x="2091690" y="1234440"/>
                        </a:lnTo>
                        <a:lnTo>
                          <a:pt x="2091690" y="1196340"/>
                        </a:lnTo>
                        <a:lnTo>
                          <a:pt x="2099310" y="430530"/>
                        </a:lnTo>
                        <a:lnTo>
                          <a:pt x="2076450" y="278130"/>
                        </a:lnTo>
                        <a:lnTo>
                          <a:pt x="2061210" y="240030"/>
                        </a:lnTo>
                        <a:lnTo>
                          <a:pt x="2045970" y="209550"/>
                        </a:lnTo>
                        <a:lnTo>
                          <a:pt x="2030730" y="182880"/>
                        </a:lnTo>
                        <a:lnTo>
                          <a:pt x="2000250" y="152400"/>
                        </a:lnTo>
                        <a:lnTo>
                          <a:pt x="1965960" y="118110"/>
                        </a:lnTo>
                        <a:lnTo>
                          <a:pt x="1946910" y="95250"/>
                        </a:lnTo>
                        <a:lnTo>
                          <a:pt x="1912620" y="72390"/>
                        </a:lnTo>
                        <a:lnTo>
                          <a:pt x="1889760" y="57150"/>
                        </a:lnTo>
                        <a:lnTo>
                          <a:pt x="1847850" y="38100"/>
                        </a:lnTo>
                        <a:lnTo>
                          <a:pt x="1832610" y="26670"/>
                        </a:lnTo>
                        <a:lnTo>
                          <a:pt x="1779270" y="11430"/>
                        </a:lnTo>
                        <a:lnTo>
                          <a:pt x="1741170" y="0"/>
                        </a:lnTo>
                        <a:lnTo>
                          <a:pt x="373380" y="3810"/>
                        </a:lnTo>
                        <a:lnTo>
                          <a:pt x="308610" y="7620"/>
                        </a:lnTo>
                        <a:lnTo>
                          <a:pt x="308610" y="7620"/>
                        </a:lnTo>
                        <a:lnTo>
                          <a:pt x="236220" y="41910"/>
                        </a:lnTo>
                        <a:lnTo>
                          <a:pt x="198120" y="72390"/>
                        </a:lnTo>
                        <a:lnTo>
                          <a:pt x="152400" y="114300"/>
                        </a:lnTo>
                        <a:lnTo>
                          <a:pt x="118110" y="140970"/>
                        </a:lnTo>
                        <a:lnTo>
                          <a:pt x="91440" y="175260"/>
                        </a:lnTo>
                        <a:lnTo>
                          <a:pt x="64770" y="220980"/>
                        </a:lnTo>
                        <a:lnTo>
                          <a:pt x="57150" y="240030"/>
                        </a:lnTo>
                        <a:lnTo>
                          <a:pt x="15240" y="312420"/>
                        </a:lnTo>
                        <a:lnTo>
                          <a:pt x="7620" y="331470"/>
                        </a:lnTo>
                        <a:lnTo>
                          <a:pt x="3810" y="373380"/>
                        </a:lnTo>
                        <a:lnTo>
                          <a:pt x="3810" y="483870"/>
                        </a:lnTo>
                        <a:lnTo>
                          <a:pt x="0" y="1264920"/>
                        </a:lnTo>
                        <a:lnTo>
                          <a:pt x="11430" y="1341120"/>
                        </a:lnTo>
                        <a:lnTo>
                          <a:pt x="19050" y="1371600"/>
                        </a:lnTo>
                        <a:lnTo>
                          <a:pt x="41910" y="1417320"/>
                        </a:lnTo>
                        <a:lnTo>
                          <a:pt x="49530" y="1443990"/>
                        </a:lnTo>
                        <a:lnTo>
                          <a:pt x="68580" y="1466850"/>
                        </a:lnTo>
                        <a:lnTo>
                          <a:pt x="83820" y="1497330"/>
                        </a:lnTo>
                        <a:lnTo>
                          <a:pt x="114300" y="1539240"/>
                        </a:lnTo>
                        <a:lnTo>
                          <a:pt x="140970" y="1569720"/>
                        </a:lnTo>
                        <a:lnTo>
                          <a:pt x="163830" y="1584960"/>
                        </a:lnTo>
                        <a:lnTo>
                          <a:pt x="217170" y="1607820"/>
                        </a:lnTo>
                        <a:lnTo>
                          <a:pt x="236220" y="1623060"/>
                        </a:lnTo>
                        <a:lnTo>
                          <a:pt x="281940" y="1645920"/>
                        </a:lnTo>
                        <a:lnTo>
                          <a:pt x="321945" y="1663065"/>
                        </a:lnTo>
                        <a:lnTo>
                          <a:pt x="392430" y="166878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1435" name="Freeform: Shape 1434">
                    <a:extLst>
                      <a:ext uri="{FF2B5EF4-FFF2-40B4-BE49-F238E27FC236}">
                        <a16:creationId xmlns:a16="http://schemas.microsoft.com/office/drawing/2014/main" id="{8E54F6F7-A7FC-7AA9-F7A9-DAA6CBA557CC}"/>
                      </a:ext>
                    </a:extLst>
                  </p:cNvPr>
                  <p:cNvSpPr/>
                  <p:nvPr/>
                </p:nvSpPr>
                <p:spPr>
                  <a:xfrm>
                    <a:off x="6945630" y="3848100"/>
                    <a:ext cx="1844040" cy="1855470"/>
                  </a:xfrm>
                  <a:custGeom>
                    <a:avLst/>
                    <a:gdLst>
                      <a:gd name="connsiteX0" fmla="*/ 407670 w 1844040"/>
                      <a:gd name="connsiteY0" fmla="*/ 1413510 h 1855470"/>
                      <a:gd name="connsiteX1" fmla="*/ 365760 w 1844040"/>
                      <a:gd name="connsiteY1" fmla="*/ 1855470 h 1855470"/>
                      <a:gd name="connsiteX2" fmla="*/ 941070 w 1844040"/>
                      <a:gd name="connsiteY2" fmla="*/ 1413510 h 1855470"/>
                      <a:gd name="connsiteX3" fmla="*/ 1584960 w 1844040"/>
                      <a:gd name="connsiteY3" fmla="*/ 1409700 h 1855470"/>
                      <a:gd name="connsiteX4" fmla="*/ 1615440 w 1844040"/>
                      <a:gd name="connsiteY4" fmla="*/ 1402080 h 1855470"/>
                      <a:gd name="connsiteX5" fmla="*/ 1634490 w 1844040"/>
                      <a:gd name="connsiteY5" fmla="*/ 1394460 h 1855470"/>
                      <a:gd name="connsiteX6" fmla="*/ 1653540 w 1844040"/>
                      <a:gd name="connsiteY6" fmla="*/ 1375410 h 1855470"/>
                      <a:gd name="connsiteX7" fmla="*/ 1676400 w 1844040"/>
                      <a:gd name="connsiteY7" fmla="*/ 1363980 h 1855470"/>
                      <a:gd name="connsiteX8" fmla="*/ 1706880 w 1844040"/>
                      <a:gd name="connsiteY8" fmla="*/ 1341120 h 1855470"/>
                      <a:gd name="connsiteX9" fmla="*/ 1737360 w 1844040"/>
                      <a:gd name="connsiteY9" fmla="*/ 1322070 h 1855470"/>
                      <a:gd name="connsiteX10" fmla="*/ 1779270 w 1844040"/>
                      <a:gd name="connsiteY10" fmla="*/ 1299210 h 1855470"/>
                      <a:gd name="connsiteX11" fmla="*/ 1794510 w 1844040"/>
                      <a:gd name="connsiteY11" fmla="*/ 1272540 h 1855470"/>
                      <a:gd name="connsiteX12" fmla="*/ 1813560 w 1844040"/>
                      <a:gd name="connsiteY12" fmla="*/ 1230630 h 1855470"/>
                      <a:gd name="connsiteX13" fmla="*/ 1824990 w 1844040"/>
                      <a:gd name="connsiteY13" fmla="*/ 1192530 h 1855470"/>
                      <a:gd name="connsiteX14" fmla="*/ 1844040 w 1844040"/>
                      <a:gd name="connsiteY14" fmla="*/ 1120140 h 1855470"/>
                      <a:gd name="connsiteX15" fmla="*/ 1828800 w 1844040"/>
                      <a:gd name="connsiteY15" fmla="*/ 232410 h 1855470"/>
                      <a:gd name="connsiteX16" fmla="*/ 1802130 w 1844040"/>
                      <a:gd name="connsiteY16" fmla="*/ 179070 h 1855470"/>
                      <a:gd name="connsiteX17" fmla="*/ 1771650 w 1844040"/>
                      <a:gd name="connsiteY17" fmla="*/ 144780 h 1855470"/>
                      <a:gd name="connsiteX18" fmla="*/ 1741170 w 1844040"/>
                      <a:gd name="connsiteY18" fmla="*/ 102870 h 1855470"/>
                      <a:gd name="connsiteX19" fmla="*/ 1722120 w 1844040"/>
                      <a:gd name="connsiteY19" fmla="*/ 76200 h 1855470"/>
                      <a:gd name="connsiteX20" fmla="*/ 1703070 w 1844040"/>
                      <a:gd name="connsiteY20" fmla="*/ 60960 h 1855470"/>
                      <a:gd name="connsiteX21" fmla="*/ 1676400 w 1844040"/>
                      <a:gd name="connsiteY21" fmla="*/ 41910 h 1855470"/>
                      <a:gd name="connsiteX22" fmla="*/ 1642110 w 1844040"/>
                      <a:gd name="connsiteY22" fmla="*/ 26670 h 1855470"/>
                      <a:gd name="connsiteX23" fmla="*/ 1619250 w 1844040"/>
                      <a:gd name="connsiteY23" fmla="*/ 11430 h 1855470"/>
                      <a:gd name="connsiteX24" fmla="*/ 1592580 w 1844040"/>
                      <a:gd name="connsiteY24" fmla="*/ 7620 h 1855470"/>
                      <a:gd name="connsiteX25" fmla="*/ 1554480 w 1844040"/>
                      <a:gd name="connsiteY25" fmla="*/ 7620 h 1855470"/>
                      <a:gd name="connsiteX26" fmla="*/ 285750 w 1844040"/>
                      <a:gd name="connsiteY26" fmla="*/ 0 h 1855470"/>
                      <a:gd name="connsiteX27" fmla="*/ 236220 w 1844040"/>
                      <a:gd name="connsiteY27" fmla="*/ 11430 h 1855470"/>
                      <a:gd name="connsiteX28" fmla="*/ 198120 w 1844040"/>
                      <a:gd name="connsiteY28" fmla="*/ 19050 h 1855470"/>
                      <a:gd name="connsiteX29" fmla="*/ 179070 w 1844040"/>
                      <a:gd name="connsiteY29" fmla="*/ 30480 h 1855470"/>
                      <a:gd name="connsiteX30" fmla="*/ 140970 w 1844040"/>
                      <a:gd name="connsiteY30" fmla="*/ 49530 h 1855470"/>
                      <a:gd name="connsiteX31" fmla="*/ 129540 w 1844040"/>
                      <a:gd name="connsiteY31" fmla="*/ 64770 h 1855470"/>
                      <a:gd name="connsiteX32" fmla="*/ 87630 w 1844040"/>
                      <a:gd name="connsiteY32" fmla="*/ 102870 h 1855470"/>
                      <a:gd name="connsiteX33" fmla="*/ 76200 w 1844040"/>
                      <a:gd name="connsiteY33" fmla="*/ 110490 h 1855470"/>
                      <a:gd name="connsiteX34" fmla="*/ 45720 w 1844040"/>
                      <a:gd name="connsiteY34" fmla="*/ 144780 h 1855470"/>
                      <a:gd name="connsiteX35" fmla="*/ 34290 w 1844040"/>
                      <a:gd name="connsiteY35" fmla="*/ 163830 h 1855470"/>
                      <a:gd name="connsiteX36" fmla="*/ 26670 w 1844040"/>
                      <a:gd name="connsiteY36" fmla="*/ 179070 h 1855470"/>
                      <a:gd name="connsiteX37" fmla="*/ 19050 w 1844040"/>
                      <a:gd name="connsiteY37" fmla="*/ 205740 h 1855470"/>
                      <a:gd name="connsiteX38" fmla="*/ 11430 w 1844040"/>
                      <a:gd name="connsiteY38" fmla="*/ 232410 h 1855470"/>
                      <a:gd name="connsiteX39" fmla="*/ 3810 w 1844040"/>
                      <a:gd name="connsiteY39" fmla="*/ 304800 h 1855470"/>
                      <a:gd name="connsiteX40" fmla="*/ 0 w 1844040"/>
                      <a:gd name="connsiteY40" fmla="*/ 1150620 h 1855470"/>
                      <a:gd name="connsiteX41" fmla="*/ 15240 w 1844040"/>
                      <a:gd name="connsiteY41" fmla="*/ 1192530 h 1855470"/>
                      <a:gd name="connsiteX42" fmla="*/ 22860 w 1844040"/>
                      <a:gd name="connsiteY42" fmla="*/ 1215390 h 1855470"/>
                      <a:gd name="connsiteX43" fmla="*/ 41910 w 1844040"/>
                      <a:gd name="connsiteY43" fmla="*/ 1245870 h 1855470"/>
                      <a:gd name="connsiteX44" fmla="*/ 64770 w 1844040"/>
                      <a:gd name="connsiteY44" fmla="*/ 1283970 h 1855470"/>
                      <a:gd name="connsiteX45" fmla="*/ 91440 w 1844040"/>
                      <a:gd name="connsiteY45" fmla="*/ 1322070 h 1855470"/>
                      <a:gd name="connsiteX46" fmla="*/ 121920 w 1844040"/>
                      <a:gd name="connsiteY46" fmla="*/ 1356360 h 1855470"/>
                      <a:gd name="connsiteX47" fmla="*/ 121920 w 1844040"/>
                      <a:gd name="connsiteY47" fmla="*/ 1356360 h 1855470"/>
                      <a:gd name="connsiteX48" fmla="*/ 182880 w 1844040"/>
                      <a:gd name="connsiteY48" fmla="*/ 1383030 h 1855470"/>
                      <a:gd name="connsiteX49" fmla="*/ 205740 w 1844040"/>
                      <a:gd name="connsiteY49" fmla="*/ 1402080 h 1855470"/>
                      <a:gd name="connsiteX50" fmla="*/ 251460 w 1844040"/>
                      <a:gd name="connsiteY50" fmla="*/ 1405890 h 1855470"/>
                      <a:gd name="connsiteX51" fmla="*/ 293370 w 1844040"/>
                      <a:gd name="connsiteY51" fmla="*/ 1428750 h 1855470"/>
                      <a:gd name="connsiteX52" fmla="*/ 342900 w 1844040"/>
                      <a:gd name="connsiteY52" fmla="*/ 1421130 h 1855470"/>
                      <a:gd name="connsiteX53" fmla="*/ 407670 w 1844040"/>
                      <a:gd name="connsiteY53" fmla="*/ 1413510 h 185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44040" h="1855470">
                        <a:moveTo>
                          <a:pt x="407670" y="1413510"/>
                        </a:moveTo>
                        <a:lnTo>
                          <a:pt x="365760" y="1855470"/>
                        </a:lnTo>
                        <a:lnTo>
                          <a:pt x="941070" y="1413510"/>
                        </a:lnTo>
                        <a:lnTo>
                          <a:pt x="1584960" y="1409700"/>
                        </a:lnTo>
                        <a:lnTo>
                          <a:pt x="1615440" y="1402080"/>
                        </a:lnTo>
                        <a:lnTo>
                          <a:pt x="1634490" y="1394460"/>
                        </a:lnTo>
                        <a:lnTo>
                          <a:pt x="1653540" y="1375410"/>
                        </a:lnTo>
                        <a:lnTo>
                          <a:pt x="1676400" y="1363980"/>
                        </a:lnTo>
                        <a:lnTo>
                          <a:pt x="1706880" y="1341120"/>
                        </a:lnTo>
                        <a:lnTo>
                          <a:pt x="1737360" y="1322070"/>
                        </a:lnTo>
                        <a:lnTo>
                          <a:pt x="1779270" y="1299210"/>
                        </a:lnTo>
                        <a:lnTo>
                          <a:pt x="1794510" y="1272540"/>
                        </a:lnTo>
                        <a:lnTo>
                          <a:pt x="1813560" y="1230630"/>
                        </a:lnTo>
                        <a:lnTo>
                          <a:pt x="1824990" y="1192530"/>
                        </a:lnTo>
                        <a:lnTo>
                          <a:pt x="1844040" y="1120140"/>
                        </a:lnTo>
                        <a:lnTo>
                          <a:pt x="1828800" y="232410"/>
                        </a:lnTo>
                        <a:lnTo>
                          <a:pt x="1802130" y="179070"/>
                        </a:lnTo>
                        <a:lnTo>
                          <a:pt x="1771650" y="144780"/>
                        </a:lnTo>
                        <a:lnTo>
                          <a:pt x="1741170" y="102870"/>
                        </a:lnTo>
                        <a:lnTo>
                          <a:pt x="1722120" y="76200"/>
                        </a:lnTo>
                        <a:lnTo>
                          <a:pt x="1703070" y="60960"/>
                        </a:lnTo>
                        <a:lnTo>
                          <a:pt x="1676400" y="41910"/>
                        </a:lnTo>
                        <a:lnTo>
                          <a:pt x="1642110" y="26670"/>
                        </a:lnTo>
                        <a:lnTo>
                          <a:pt x="1619250" y="11430"/>
                        </a:lnTo>
                        <a:lnTo>
                          <a:pt x="1592580" y="7620"/>
                        </a:lnTo>
                        <a:lnTo>
                          <a:pt x="1554480" y="7620"/>
                        </a:lnTo>
                        <a:lnTo>
                          <a:pt x="285750" y="0"/>
                        </a:lnTo>
                        <a:lnTo>
                          <a:pt x="236220" y="11430"/>
                        </a:lnTo>
                        <a:lnTo>
                          <a:pt x="198120" y="19050"/>
                        </a:lnTo>
                        <a:lnTo>
                          <a:pt x="179070" y="30480"/>
                        </a:lnTo>
                        <a:lnTo>
                          <a:pt x="140970" y="49530"/>
                        </a:lnTo>
                        <a:lnTo>
                          <a:pt x="129540" y="64770"/>
                        </a:lnTo>
                        <a:lnTo>
                          <a:pt x="87630" y="102870"/>
                        </a:lnTo>
                        <a:lnTo>
                          <a:pt x="76200" y="110490"/>
                        </a:lnTo>
                        <a:lnTo>
                          <a:pt x="45720" y="144780"/>
                        </a:lnTo>
                        <a:lnTo>
                          <a:pt x="34290" y="163830"/>
                        </a:lnTo>
                        <a:lnTo>
                          <a:pt x="26670" y="179070"/>
                        </a:lnTo>
                        <a:lnTo>
                          <a:pt x="19050" y="205740"/>
                        </a:lnTo>
                        <a:lnTo>
                          <a:pt x="11430" y="232410"/>
                        </a:lnTo>
                        <a:lnTo>
                          <a:pt x="3810" y="304800"/>
                        </a:lnTo>
                        <a:lnTo>
                          <a:pt x="0" y="1150620"/>
                        </a:lnTo>
                        <a:lnTo>
                          <a:pt x="15240" y="1192530"/>
                        </a:lnTo>
                        <a:lnTo>
                          <a:pt x="22860" y="1215390"/>
                        </a:lnTo>
                        <a:lnTo>
                          <a:pt x="41910" y="1245870"/>
                        </a:lnTo>
                        <a:lnTo>
                          <a:pt x="64770" y="1283970"/>
                        </a:lnTo>
                        <a:lnTo>
                          <a:pt x="91440" y="1322070"/>
                        </a:lnTo>
                        <a:lnTo>
                          <a:pt x="121920" y="1356360"/>
                        </a:lnTo>
                        <a:lnTo>
                          <a:pt x="121920" y="1356360"/>
                        </a:lnTo>
                        <a:lnTo>
                          <a:pt x="182880" y="1383030"/>
                        </a:lnTo>
                        <a:lnTo>
                          <a:pt x="205740" y="1402080"/>
                        </a:lnTo>
                        <a:lnTo>
                          <a:pt x="251460" y="1405890"/>
                        </a:lnTo>
                        <a:lnTo>
                          <a:pt x="293370" y="1428750"/>
                        </a:lnTo>
                        <a:lnTo>
                          <a:pt x="342900" y="1421130"/>
                        </a:lnTo>
                        <a:lnTo>
                          <a:pt x="407670" y="141351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1436" name="Freeform: Shape 1435">
                    <a:extLst>
                      <a:ext uri="{FF2B5EF4-FFF2-40B4-BE49-F238E27FC236}">
                        <a16:creationId xmlns:a16="http://schemas.microsoft.com/office/drawing/2014/main" id="{F04E3205-BCE3-2A88-4D7D-41A9D2E674F9}"/>
                      </a:ext>
                    </a:extLst>
                  </p:cNvPr>
                  <p:cNvSpPr/>
                  <p:nvPr/>
                </p:nvSpPr>
                <p:spPr>
                  <a:xfrm>
                    <a:off x="8976360" y="4505249"/>
                    <a:ext cx="744855" cy="784936"/>
                  </a:xfrm>
                  <a:custGeom>
                    <a:avLst/>
                    <a:gdLst>
                      <a:gd name="connsiteX0" fmla="*/ 372427 w 744855"/>
                      <a:gd name="connsiteY0" fmla="*/ 0 h 784936"/>
                      <a:gd name="connsiteX1" fmla="*/ 481255 w 744855"/>
                      <a:gd name="connsiteY1" fmla="*/ 72137 h 784936"/>
                      <a:gd name="connsiteX2" fmla="*/ 488424 w 744855"/>
                      <a:gd name="connsiteY2" fmla="*/ 107643 h 784936"/>
                      <a:gd name="connsiteX3" fmla="*/ 495300 w 744855"/>
                      <a:gd name="connsiteY3" fmla="*/ 118186 h 784936"/>
                      <a:gd name="connsiteX4" fmla="*/ 514350 w 744855"/>
                      <a:gd name="connsiteY4" fmla="*/ 167716 h 784936"/>
                      <a:gd name="connsiteX5" fmla="*/ 609600 w 744855"/>
                      <a:gd name="connsiteY5" fmla="*/ 415366 h 784936"/>
                      <a:gd name="connsiteX6" fmla="*/ 708660 w 744855"/>
                      <a:gd name="connsiteY6" fmla="*/ 682066 h 784936"/>
                      <a:gd name="connsiteX7" fmla="*/ 744855 w 744855"/>
                      <a:gd name="connsiteY7" fmla="*/ 784936 h 784936"/>
                      <a:gd name="connsiteX8" fmla="*/ 527685 w 744855"/>
                      <a:gd name="connsiteY8" fmla="*/ 784936 h 784936"/>
                      <a:gd name="connsiteX9" fmla="*/ 514350 w 744855"/>
                      <a:gd name="connsiteY9" fmla="*/ 739216 h 784936"/>
                      <a:gd name="connsiteX10" fmla="*/ 493395 w 744855"/>
                      <a:gd name="connsiteY10" fmla="*/ 678256 h 784936"/>
                      <a:gd name="connsiteX11" fmla="*/ 481965 w 744855"/>
                      <a:gd name="connsiteY11" fmla="*/ 655396 h 784936"/>
                      <a:gd name="connsiteX12" fmla="*/ 472440 w 744855"/>
                      <a:gd name="connsiteY12" fmla="*/ 643966 h 784936"/>
                      <a:gd name="connsiteX13" fmla="*/ 464820 w 744855"/>
                      <a:gd name="connsiteY13" fmla="*/ 643966 h 784936"/>
                      <a:gd name="connsiteX14" fmla="*/ 274320 w 744855"/>
                      <a:gd name="connsiteY14" fmla="*/ 643966 h 784936"/>
                      <a:gd name="connsiteX15" fmla="*/ 257175 w 744855"/>
                      <a:gd name="connsiteY15" fmla="*/ 645871 h 784936"/>
                      <a:gd name="connsiteX16" fmla="*/ 245745 w 744855"/>
                      <a:gd name="connsiteY16" fmla="*/ 659206 h 784936"/>
                      <a:gd name="connsiteX17" fmla="*/ 241935 w 744855"/>
                      <a:gd name="connsiteY17" fmla="*/ 678256 h 784936"/>
                      <a:gd name="connsiteX18" fmla="*/ 236220 w 744855"/>
                      <a:gd name="connsiteY18" fmla="*/ 701116 h 784936"/>
                      <a:gd name="connsiteX19" fmla="*/ 230505 w 744855"/>
                      <a:gd name="connsiteY19" fmla="*/ 729691 h 784936"/>
                      <a:gd name="connsiteX20" fmla="*/ 211455 w 744855"/>
                      <a:gd name="connsiteY20" fmla="*/ 784936 h 784936"/>
                      <a:gd name="connsiteX21" fmla="*/ 0 w 744855"/>
                      <a:gd name="connsiteY21" fmla="*/ 781126 h 784936"/>
                      <a:gd name="connsiteX22" fmla="*/ 234315 w 744855"/>
                      <a:gd name="connsiteY22" fmla="*/ 146761 h 784936"/>
                      <a:gd name="connsiteX23" fmla="*/ 245745 w 744855"/>
                      <a:gd name="connsiteY23" fmla="*/ 112471 h 784936"/>
                      <a:gd name="connsiteX24" fmla="*/ 253365 w 744855"/>
                      <a:gd name="connsiteY24" fmla="*/ 89611 h 784936"/>
                      <a:gd name="connsiteX25" fmla="*/ 261767 w 744855"/>
                      <a:gd name="connsiteY25" fmla="*/ 81209 h 784936"/>
                      <a:gd name="connsiteX26" fmla="*/ 263599 w 744855"/>
                      <a:gd name="connsiteY26" fmla="*/ 72137 h 784936"/>
                      <a:gd name="connsiteX27" fmla="*/ 372427 w 744855"/>
                      <a:gd name="connsiteY27" fmla="*/ 0 h 784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4855" h="784936">
                        <a:moveTo>
                          <a:pt x="372427" y="0"/>
                        </a:moveTo>
                        <a:cubicBezTo>
                          <a:pt x="421349" y="0"/>
                          <a:pt x="463325" y="29745"/>
                          <a:pt x="481255" y="72137"/>
                        </a:cubicBezTo>
                        <a:lnTo>
                          <a:pt x="488424" y="107643"/>
                        </a:lnTo>
                        <a:lnTo>
                          <a:pt x="495300" y="118186"/>
                        </a:lnTo>
                        <a:lnTo>
                          <a:pt x="514350" y="167716"/>
                        </a:lnTo>
                        <a:lnTo>
                          <a:pt x="609600" y="415366"/>
                        </a:lnTo>
                        <a:lnTo>
                          <a:pt x="708660" y="682066"/>
                        </a:lnTo>
                        <a:lnTo>
                          <a:pt x="744855" y="784936"/>
                        </a:lnTo>
                        <a:lnTo>
                          <a:pt x="527685" y="784936"/>
                        </a:lnTo>
                        <a:lnTo>
                          <a:pt x="514350" y="739216"/>
                        </a:lnTo>
                        <a:lnTo>
                          <a:pt x="493395" y="678256"/>
                        </a:lnTo>
                        <a:lnTo>
                          <a:pt x="481965" y="655396"/>
                        </a:lnTo>
                        <a:lnTo>
                          <a:pt x="472440" y="643966"/>
                        </a:lnTo>
                        <a:lnTo>
                          <a:pt x="464820" y="643966"/>
                        </a:lnTo>
                        <a:lnTo>
                          <a:pt x="274320" y="643966"/>
                        </a:lnTo>
                        <a:lnTo>
                          <a:pt x="257175" y="645871"/>
                        </a:lnTo>
                        <a:lnTo>
                          <a:pt x="245745" y="659206"/>
                        </a:lnTo>
                        <a:lnTo>
                          <a:pt x="241935" y="678256"/>
                        </a:lnTo>
                        <a:lnTo>
                          <a:pt x="236220" y="701116"/>
                        </a:lnTo>
                        <a:lnTo>
                          <a:pt x="230505" y="729691"/>
                        </a:lnTo>
                        <a:lnTo>
                          <a:pt x="211455" y="784936"/>
                        </a:lnTo>
                        <a:lnTo>
                          <a:pt x="0" y="781126"/>
                        </a:lnTo>
                        <a:lnTo>
                          <a:pt x="234315" y="146761"/>
                        </a:lnTo>
                        <a:lnTo>
                          <a:pt x="245745" y="112471"/>
                        </a:lnTo>
                        <a:lnTo>
                          <a:pt x="253365" y="89611"/>
                        </a:lnTo>
                        <a:lnTo>
                          <a:pt x="261767" y="81209"/>
                        </a:lnTo>
                        <a:lnTo>
                          <a:pt x="263599" y="72137"/>
                        </a:lnTo>
                        <a:cubicBezTo>
                          <a:pt x="281529" y="29745"/>
                          <a:pt x="323505" y="0"/>
                          <a:pt x="37242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G" sz="1400"/>
                  </a:p>
                </p:txBody>
              </p:sp>
              <p:sp>
                <p:nvSpPr>
                  <p:cNvPr id="1438" name="Freeform: Shape 1437">
                    <a:extLst>
                      <a:ext uri="{FF2B5EF4-FFF2-40B4-BE49-F238E27FC236}">
                        <a16:creationId xmlns:a16="http://schemas.microsoft.com/office/drawing/2014/main" id="{5BE243CC-0A19-71D4-5845-41F446F4AF9B}"/>
                      </a:ext>
                    </a:extLst>
                  </p:cNvPr>
                  <p:cNvSpPr/>
                  <p:nvPr/>
                </p:nvSpPr>
                <p:spPr>
                  <a:xfrm>
                    <a:off x="9269730" y="4762500"/>
                    <a:ext cx="150495" cy="234315"/>
                  </a:xfrm>
                  <a:custGeom>
                    <a:avLst/>
                    <a:gdLst>
                      <a:gd name="connsiteX0" fmla="*/ 76200 w 150495"/>
                      <a:gd name="connsiteY0" fmla="*/ 0 h 234315"/>
                      <a:gd name="connsiteX1" fmla="*/ 0 w 150495"/>
                      <a:gd name="connsiteY1" fmla="*/ 234315 h 234315"/>
                      <a:gd name="connsiteX2" fmla="*/ 150495 w 150495"/>
                      <a:gd name="connsiteY2" fmla="*/ 232410 h 234315"/>
                      <a:gd name="connsiteX3" fmla="*/ 76200 w 150495"/>
                      <a:gd name="connsiteY3" fmla="*/ 0 h 234315"/>
                    </a:gdLst>
                    <a:ahLst/>
                    <a:cxnLst>
                      <a:cxn ang="0">
                        <a:pos x="connsiteX0" y="connsiteY0"/>
                      </a:cxn>
                      <a:cxn ang="0">
                        <a:pos x="connsiteX1" y="connsiteY1"/>
                      </a:cxn>
                      <a:cxn ang="0">
                        <a:pos x="connsiteX2" y="connsiteY2"/>
                      </a:cxn>
                      <a:cxn ang="0">
                        <a:pos x="connsiteX3" y="connsiteY3"/>
                      </a:cxn>
                    </a:cxnLst>
                    <a:rect l="l" t="t" r="r" b="b"/>
                    <a:pathLst>
                      <a:path w="150495" h="234315">
                        <a:moveTo>
                          <a:pt x="76200" y="0"/>
                        </a:moveTo>
                        <a:lnTo>
                          <a:pt x="0" y="234315"/>
                        </a:lnTo>
                        <a:lnTo>
                          <a:pt x="150495" y="232410"/>
                        </a:lnTo>
                        <a:lnTo>
                          <a:pt x="76200" y="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dirty="0"/>
                  </a:p>
                </p:txBody>
              </p:sp>
              <p:sp>
                <p:nvSpPr>
                  <p:cNvPr id="1439" name="Freeform: Shape 1438">
                    <a:extLst>
                      <a:ext uri="{FF2B5EF4-FFF2-40B4-BE49-F238E27FC236}">
                        <a16:creationId xmlns:a16="http://schemas.microsoft.com/office/drawing/2014/main" id="{8DC52353-0EDB-098D-0693-867FAC37D6E8}"/>
                      </a:ext>
                    </a:extLst>
                  </p:cNvPr>
                  <p:cNvSpPr/>
                  <p:nvPr/>
                </p:nvSpPr>
                <p:spPr>
                  <a:xfrm>
                    <a:off x="7467600" y="4059555"/>
                    <a:ext cx="786765" cy="1022985"/>
                  </a:xfrm>
                  <a:custGeom>
                    <a:avLst/>
                    <a:gdLst>
                      <a:gd name="connsiteX0" fmla="*/ 291465 w 786765"/>
                      <a:gd name="connsiteY0" fmla="*/ 70485 h 1022985"/>
                      <a:gd name="connsiteX1" fmla="*/ 297180 w 786765"/>
                      <a:gd name="connsiteY1" fmla="*/ 1905 h 1022985"/>
                      <a:gd name="connsiteX2" fmla="*/ 445770 w 786765"/>
                      <a:gd name="connsiteY2" fmla="*/ 0 h 1022985"/>
                      <a:gd name="connsiteX3" fmla="*/ 451485 w 786765"/>
                      <a:gd name="connsiteY3" fmla="*/ 80010 h 1022985"/>
                      <a:gd name="connsiteX4" fmla="*/ 741045 w 786765"/>
                      <a:gd name="connsiteY4" fmla="*/ 80010 h 1022985"/>
                      <a:gd name="connsiteX5" fmla="*/ 739140 w 786765"/>
                      <a:gd name="connsiteY5" fmla="*/ 234315 h 1022985"/>
                      <a:gd name="connsiteX6" fmla="*/ 685800 w 786765"/>
                      <a:gd name="connsiteY6" fmla="*/ 238125 h 1022985"/>
                      <a:gd name="connsiteX7" fmla="*/ 657225 w 786765"/>
                      <a:gd name="connsiteY7" fmla="*/ 346710 h 1022985"/>
                      <a:gd name="connsiteX8" fmla="*/ 640080 w 786765"/>
                      <a:gd name="connsiteY8" fmla="*/ 388620 h 1022985"/>
                      <a:gd name="connsiteX9" fmla="*/ 630555 w 786765"/>
                      <a:gd name="connsiteY9" fmla="*/ 409575 h 1022985"/>
                      <a:gd name="connsiteX10" fmla="*/ 619125 w 786765"/>
                      <a:gd name="connsiteY10" fmla="*/ 438150 h 1022985"/>
                      <a:gd name="connsiteX11" fmla="*/ 611505 w 786765"/>
                      <a:gd name="connsiteY11" fmla="*/ 455295 h 1022985"/>
                      <a:gd name="connsiteX12" fmla="*/ 594360 w 786765"/>
                      <a:gd name="connsiteY12" fmla="*/ 481965 h 1022985"/>
                      <a:gd name="connsiteX13" fmla="*/ 581025 w 786765"/>
                      <a:gd name="connsiteY13" fmla="*/ 504825 h 1022985"/>
                      <a:gd name="connsiteX14" fmla="*/ 563880 w 786765"/>
                      <a:gd name="connsiteY14" fmla="*/ 529590 h 1022985"/>
                      <a:gd name="connsiteX15" fmla="*/ 552450 w 786765"/>
                      <a:gd name="connsiteY15" fmla="*/ 554355 h 1022985"/>
                      <a:gd name="connsiteX16" fmla="*/ 541020 w 786765"/>
                      <a:gd name="connsiteY16" fmla="*/ 582930 h 1022985"/>
                      <a:gd name="connsiteX17" fmla="*/ 512445 w 786765"/>
                      <a:gd name="connsiteY17" fmla="*/ 605790 h 1022985"/>
                      <a:gd name="connsiteX18" fmla="*/ 499110 w 786765"/>
                      <a:gd name="connsiteY18" fmla="*/ 626745 h 1022985"/>
                      <a:gd name="connsiteX19" fmla="*/ 481965 w 786765"/>
                      <a:gd name="connsiteY19" fmla="*/ 651510 h 1022985"/>
                      <a:gd name="connsiteX20" fmla="*/ 607695 w 786765"/>
                      <a:gd name="connsiteY20" fmla="*/ 779145 h 1022985"/>
                      <a:gd name="connsiteX21" fmla="*/ 636270 w 786765"/>
                      <a:gd name="connsiteY21" fmla="*/ 798195 h 1022985"/>
                      <a:gd name="connsiteX22" fmla="*/ 657225 w 786765"/>
                      <a:gd name="connsiteY22" fmla="*/ 821055 h 1022985"/>
                      <a:gd name="connsiteX23" fmla="*/ 683895 w 786765"/>
                      <a:gd name="connsiteY23" fmla="*/ 832485 h 1022985"/>
                      <a:gd name="connsiteX24" fmla="*/ 699135 w 786765"/>
                      <a:gd name="connsiteY24" fmla="*/ 847725 h 1022985"/>
                      <a:gd name="connsiteX25" fmla="*/ 723900 w 786765"/>
                      <a:gd name="connsiteY25" fmla="*/ 868680 h 1022985"/>
                      <a:gd name="connsiteX26" fmla="*/ 748665 w 786765"/>
                      <a:gd name="connsiteY26" fmla="*/ 883920 h 1022985"/>
                      <a:gd name="connsiteX27" fmla="*/ 767715 w 786765"/>
                      <a:gd name="connsiteY27" fmla="*/ 899160 h 1022985"/>
                      <a:gd name="connsiteX28" fmla="*/ 786765 w 786765"/>
                      <a:gd name="connsiteY28" fmla="*/ 908685 h 1022985"/>
                      <a:gd name="connsiteX29" fmla="*/ 712470 w 786765"/>
                      <a:gd name="connsiteY29" fmla="*/ 1022985 h 1022985"/>
                      <a:gd name="connsiteX30" fmla="*/ 590550 w 786765"/>
                      <a:gd name="connsiteY30" fmla="*/ 948690 h 1022985"/>
                      <a:gd name="connsiteX31" fmla="*/ 556260 w 786765"/>
                      <a:gd name="connsiteY31" fmla="*/ 918210 h 1022985"/>
                      <a:gd name="connsiteX32" fmla="*/ 523875 w 786765"/>
                      <a:gd name="connsiteY32" fmla="*/ 895350 h 1022985"/>
                      <a:gd name="connsiteX33" fmla="*/ 504825 w 786765"/>
                      <a:gd name="connsiteY33" fmla="*/ 874395 h 1022985"/>
                      <a:gd name="connsiteX34" fmla="*/ 485775 w 786765"/>
                      <a:gd name="connsiteY34" fmla="*/ 862965 h 1022985"/>
                      <a:gd name="connsiteX35" fmla="*/ 462915 w 786765"/>
                      <a:gd name="connsiteY35" fmla="*/ 845820 h 1022985"/>
                      <a:gd name="connsiteX36" fmla="*/ 443865 w 786765"/>
                      <a:gd name="connsiteY36" fmla="*/ 824865 h 1022985"/>
                      <a:gd name="connsiteX37" fmla="*/ 419100 w 786765"/>
                      <a:gd name="connsiteY37" fmla="*/ 802005 h 1022985"/>
                      <a:gd name="connsiteX38" fmla="*/ 407670 w 786765"/>
                      <a:gd name="connsiteY38" fmla="*/ 786765 h 1022985"/>
                      <a:gd name="connsiteX39" fmla="*/ 375285 w 786765"/>
                      <a:gd name="connsiteY39" fmla="*/ 754380 h 1022985"/>
                      <a:gd name="connsiteX40" fmla="*/ 188595 w 786765"/>
                      <a:gd name="connsiteY40" fmla="*/ 916305 h 1022985"/>
                      <a:gd name="connsiteX41" fmla="*/ 167640 w 786765"/>
                      <a:gd name="connsiteY41" fmla="*/ 935355 h 1022985"/>
                      <a:gd name="connsiteX42" fmla="*/ 156210 w 786765"/>
                      <a:gd name="connsiteY42" fmla="*/ 944880 h 1022985"/>
                      <a:gd name="connsiteX43" fmla="*/ 102870 w 786765"/>
                      <a:gd name="connsiteY43" fmla="*/ 971550 h 1022985"/>
                      <a:gd name="connsiteX44" fmla="*/ 70485 w 786765"/>
                      <a:gd name="connsiteY44" fmla="*/ 912495 h 1022985"/>
                      <a:gd name="connsiteX45" fmla="*/ 55245 w 786765"/>
                      <a:gd name="connsiteY45" fmla="*/ 887730 h 1022985"/>
                      <a:gd name="connsiteX46" fmla="*/ 41910 w 786765"/>
                      <a:gd name="connsiteY46" fmla="*/ 872490 h 1022985"/>
                      <a:gd name="connsiteX47" fmla="*/ 30480 w 786765"/>
                      <a:gd name="connsiteY47" fmla="*/ 851535 h 1022985"/>
                      <a:gd name="connsiteX48" fmla="*/ 127635 w 786765"/>
                      <a:gd name="connsiteY48" fmla="*/ 771525 h 1022985"/>
                      <a:gd name="connsiteX49" fmla="*/ 190500 w 786765"/>
                      <a:gd name="connsiteY49" fmla="*/ 731520 h 1022985"/>
                      <a:gd name="connsiteX50" fmla="*/ 224790 w 786765"/>
                      <a:gd name="connsiteY50" fmla="*/ 701040 h 1022985"/>
                      <a:gd name="connsiteX51" fmla="*/ 240030 w 786765"/>
                      <a:gd name="connsiteY51" fmla="*/ 683895 h 1022985"/>
                      <a:gd name="connsiteX52" fmla="*/ 262890 w 786765"/>
                      <a:gd name="connsiteY52" fmla="*/ 661035 h 1022985"/>
                      <a:gd name="connsiteX53" fmla="*/ 287655 w 786765"/>
                      <a:gd name="connsiteY53" fmla="*/ 630555 h 1022985"/>
                      <a:gd name="connsiteX54" fmla="*/ 190500 w 786765"/>
                      <a:gd name="connsiteY54" fmla="*/ 455295 h 1022985"/>
                      <a:gd name="connsiteX55" fmla="*/ 173355 w 786765"/>
                      <a:gd name="connsiteY55" fmla="*/ 421005 h 1022985"/>
                      <a:gd name="connsiteX56" fmla="*/ 152400 w 786765"/>
                      <a:gd name="connsiteY56" fmla="*/ 360045 h 1022985"/>
                      <a:gd name="connsiteX57" fmla="*/ 142875 w 786765"/>
                      <a:gd name="connsiteY57" fmla="*/ 329565 h 1022985"/>
                      <a:gd name="connsiteX58" fmla="*/ 125730 w 786765"/>
                      <a:gd name="connsiteY58" fmla="*/ 285750 h 1022985"/>
                      <a:gd name="connsiteX59" fmla="*/ 129540 w 786765"/>
                      <a:gd name="connsiteY59" fmla="*/ 272415 h 1022985"/>
                      <a:gd name="connsiteX60" fmla="*/ 180975 w 786765"/>
                      <a:gd name="connsiteY60" fmla="*/ 260985 h 1022985"/>
                      <a:gd name="connsiteX61" fmla="*/ 211455 w 786765"/>
                      <a:gd name="connsiteY61" fmla="*/ 251460 h 1022985"/>
                      <a:gd name="connsiteX62" fmla="*/ 226695 w 786765"/>
                      <a:gd name="connsiteY62" fmla="*/ 247650 h 1022985"/>
                      <a:gd name="connsiteX63" fmla="*/ 243840 w 786765"/>
                      <a:gd name="connsiteY63" fmla="*/ 245745 h 1022985"/>
                      <a:gd name="connsiteX64" fmla="*/ 257175 w 786765"/>
                      <a:gd name="connsiteY64" fmla="*/ 236220 h 1022985"/>
                      <a:gd name="connsiteX65" fmla="*/ 297180 w 786765"/>
                      <a:gd name="connsiteY65" fmla="*/ 331470 h 1022985"/>
                      <a:gd name="connsiteX66" fmla="*/ 314325 w 786765"/>
                      <a:gd name="connsiteY66" fmla="*/ 360045 h 1022985"/>
                      <a:gd name="connsiteX67" fmla="*/ 320040 w 786765"/>
                      <a:gd name="connsiteY67" fmla="*/ 384810 h 1022985"/>
                      <a:gd name="connsiteX68" fmla="*/ 329565 w 786765"/>
                      <a:gd name="connsiteY68" fmla="*/ 411480 h 1022985"/>
                      <a:gd name="connsiteX69" fmla="*/ 339090 w 786765"/>
                      <a:gd name="connsiteY69" fmla="*/ 441960 h 1022985"/>
                      <a:gd name="connsiteX70" fmla="*/ 398145 w 786765"/>
                      <a:gd name="connsiteY70" fmla="*/ 525780 h 1022985"/>
                      <a:gd name="connsiteX71" fmla="*/ 434340 w 786765"/>
                      <a:gd name="connsiteY71" fmla="*/ 457200 h 1022985"/>
                      <a:gd name="connsiteX72" fmla="*/ 453390 w 786765"/>
                      <a:gd name="connsiteY72" fmla="*/ 428625 h 1022985"/>
                      <a:gd name="connsiteX73" fmla="*/ 470535 w 786765"/>
                      <a:gd name="connsiteY73" fmla="*/ 400050 h 1022985"/>
                      <a:gd name="connsiteX74" fmla="*/ 480060 w 786765"/>
                      <a:gd name="connsiteY74" fmla="*/ 382905 h 1022985"/>
                      <a:gd name="connsiteX75" fmla="*/ 497205 w 786765"/>
                      <a:gd name="connsiteY75" fmla="*/ 348615 h 1022985"/>
                      <a:gd name="connsiteX76" fmla="*/ 504825 w 786765"/>
                      <a:gd name="connsiteY76" fmla="*/ 329565 h 1022985"/>
                      <a:gd name="connsiteX77" fmla="*/ 518160 w 786765"/>
                      <a:gd name="connsiteY77" fmla="*/ 297180 h 1022985"/>
                      <a:gd name="connsiteX78" fmla="*/ 521970 w 786765"/>
                      <a:gd name="connsiteY78" fmla="*/ 285750 h 1022985"/>
                      <a:gd name="connsiteX79" fmla="*/ 531495 w 786765"/>
                      <a:gd name="connsiteY79" fmla="*/ 257175 h 1022985"/>
                      <a:gd name="connsiteX80" fmla="*/ 537210 w 786765"/>
                      <a:gd name="connsiteY80" fmla="*/ 234315 h 1022985"/>
                      <a:gd name="connsiteX81" fmla="*/ 0 w 786765"/>
                      <a:gd name="connsiteY81" fmla="*/ 238125 h 1022985"/>
                      <a:gd name="connsiteX82" fmla="*/ 0 w 786765"/>
                      <a:gd name="connsiteY82" fmla="*/ 85725 h 1022985"/>
                      <a:gd name="connsiteX83" fmla="*/ 291465 w 786765"/>
                      <a:gd name="connsiteY83" fmla="*/ 70485 h 102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86765" h="1022985">
                        <a:moveTo>
                          <a:pt x="291465" y="70485"/>
                        </a:moveTo>
                        <a:lnTo>
                          <a:pt x="297180" y="1905"/>
                        </a:lnTo>
                        <a:lnTo>
                          <a:pt x="445770" y="0"/>
                        </a:lnTo>
                        <a:lnTo>
                          <a:pt x="451485" y="80010"/>
                        </a:lnTo>
                        <a:lnTo>
                          <a:pt x="741045" y="80010"/>
                        </a:lnTo>
                        <a:lnTo>
                          <a:pt x="739140" y="234315"/>
                        </a:lnTo>
                        <a:lnTo>
                          <a:pt x="685800" y="238125"/>
                        </a:lnTo>
                        <a:lnTo>
                          <a:pt x="657225" y="346710"/>
                        </a:lnTo>
                        <a:lnTo>
                          <a:pt x="640080" y="388620"/>
                        </a:lnTo>
                        <a:lnTo>
                          <a:pt x="630555" y="409575"/>
                        </a:lnTo>
                        <a:lnTo>
                          <a:pt x="619125" y="438150"/>
                        </a:lnTo>
                        <a:lnTo>
                          <a:pt x="611505" y="455295"/>
                        </a:lnTo>
                        <a:lnTo>
                          <a:pt x="594360" y="481965"/>
                        </a:lnTo>
                        <a:lnTo>
                          <a:pt x="581025" y="504825"/>
                        </a:lnTo>
                        <a:lnTo>
                          <a:pt x="563880" y="529590"/>
                        </a:lnTo>
                        <a:lnTo>
                          <a:pt x="552450" y="554355"/>
                        </a:lnTo>
                        <a:lnTo>
                          <a:pt x="541020" y="582930"/>
                        </a:lnTo>
                        <a:lnTo>
                          <a:pt x="512445" y="605790"/>
                        </a:lnTo>
                        <a:lnTo>
                          <a:pt x="499110" y="626745"/>
                        </a:lnTo>
                        <a:lnTo>
                          <a:pt x="481965" y="651510"/>
                        </a:lnTo>
                        <a:lnTo>
                          <a:pt x="607695" y="779145"/>
                        </a:lnTo>
                        <a:lnTo>
                          <a:pt x="636270" y="798195"/>
                        </a:lnTo>
                        <a:lnTo>
                          <a:pt x="657225" y="821055"/>
                        </a:lnTo>
                        <a:lnTo>
                          <a:pt x="683895" y="832485"/>
                        </a:lnTo>
                        <a:lnTo>
                          <a:pt x="699135" y="847725"/>
                        </a:lnTo>
                        <a:lnTo>
                          <a:pt x="723900" y="868680"/>
                        </a:lnTo>
                        <a:lnTo>
                          <a:pt x="748665" y="883920"/>
                        </a:lnTo>
                        <a:lnTo>
                          <a:pt x="767715" y="899160"/>
                        </a:lnTo>
                        <a:lnTo>
                          <a:pt x="786765" y="908685"/>
                        </a:lnTo>
                        <a:lnTo>
                          <a:pt x="712470" y="1022985"/>
                        </a:lnTo>
                        <a:lnTo>
                          <a:pt x="590550" y="948690"/>
                        </a:lnTo>
                        <a:lnTo>
                          <a:pt x="556260" y="918210"/>
                        </a:lnTo>
                        <a:lnTo>
                          <a:pt x="523875" y="895350"/>
                        </a:lnTo>
                        <a:lnTo>
                          <a:pt x="504825" y="874395"/>
                        </a:lnTo>
                        <a:lnTo>
                          <a:pt x="485775" y="862965"/>
                        </a:lnTo>
                        <a:lnTo>
                          <a:pt x="462915" y="845820"/>
                        </a:lnTo>
                        <a:lnTo>
                          <a:pt x="443865" y="824865"/>
                        </a:lnTo>
                        <a:lnTo>
                          <a:pt x="419100" y="802005"/>
                        </a:lnTo>
                        <a:lnTo>
                          <a:pt x="407670" y="786765"/>
                        </a:lnTo>
                        <a:lnTo>
                          <a:pt x="375285" y="754380"/>
                        </a:lnTo>
                        <a:lnTo>
                          <a:pt x="188595" y="916305"/>
                        </a:lnTo>
                        <a:lnTo>
                          <a:pt x="167640" y="935355"/>
                        </a:lnTo>
                        <a:lnTo>
                          <a:pt x="156210" y="944880"/>
                        </a:lnTo>
                        <a:lnTo>
                          <a:pt x="102870" y="971550"/>
                        </a:lnTo>
                        <a:lnTo>
                          <a:pt x="70485" y="912495"/>
                        </a:lnTo>
                        <a:lnTo>
                          <a:pt x="55245" y="887730"/>
                        </a:lnTo>
                        <a:lnTo>
                          <a:pt x="41910" y="872490"/>
                        </a:lnTo>
                        <a:lnTo>
                          <a:pt x="30480" y="851535"/>
                        </a:lnTo>
                        <a:lnTo>
                          <a:pt x="127635" y="771525"/>
                        </a:lnTo>
                        <a:lnTo>
                          <a:pt x="190500" y="731520"/>
                        </a:lnTo>
                        <a:lnTo>
                          <a:pt x="224790" y="701040"/>
                        </a:lnTo>
                        <a:lnTo>
                          <a:pt x="240030" y="683895"/>
                        </a:lnTo>
                        <a:lnTo>
                          <a:pt x="262890" y="661035"/>
                        </a:lnTo>
                        <a:lnTo>
                          <a:pt x="287655" y="630555"/>
                        </a:lnTo>
                        <a:lnTo>
                          <a:pt x="190500" y="455295"/>
                        </a:lnTo>
                        <a:lnTo>
                          <a:pt x="173355" y="421005"/>
                        </a:lnTo>
                        <a:lnTo>
                          <a:pt x="152400" y="360045"/>
                        </a:lnTo>
                        <a:lnTo>
                          <a:pt x="142875" y="329565"/>
                        </a:lnTo>
                        <a:lnTo>
                          <a:pt x="125730" y="285750"/>
                        </a:lnTo>
                        <a:lnTo>
                          <a:pt x="129540" y="272415"/>
                        </a:lnTo>
                        <a:lnTo>
                          <a:pt x="180975" y="260985"/>
                        </a:lnTo>
                        <a:lnTo>
                          <a:pt x="211455" y="251460"/>
                        </a:lnTo>
                        <a:lnTo>
                          <a:pt x="226695" y="247650"/>
                        </a:lnTo>
                        <a:lnTo>
                          <a:pt x="243840" y="245745"/>
                        </a:lnTo>
                        <a:lnTo>
                          <a:pt x="257175" y="236220"/>
                        </a:lnTo>
                        <a:lnTo>
                          <a:pt x="297180" y="331470"/>
                        </a:lnTo>
                        <a:lnTo>
                          <a:pt x="314325" y="360045"/>
                        </a:lnTo>
                        <a:lnTo>
                          <a:pt x="320040" y="384810"/>
                        </a:lnTo>
                        <a:lnTo>
                          <a:pt x="329565" y="411480"/>
                        </a:lnTo>
                        <a:lnTo>
                          <a:pt x="339090" y="441960"/>
                        </a:lnTo>
                        <a:lnTo>
                          <a:pt x="398145" y="525780"/>
                        </a:lnTo>
                        <a:lnTo>
                          <a:pt x="434340" y="457200"/>
                        </a:lnTo>
                        <a:lnTo>
                          <a:pt x="453390" y="428625"/>
                        </a:lnTo>
                        <a:lnTo>
                          <a:pt x="470535" y="400050"/>
                        </a:lnTo>
                        <a:lnTo>
                          <a:pt x="480060" y="382905"/>
                        </a:lnTo>
                        <a:lnTo>
                          <a:pt x="497205" y="348615"/>
                        </a:lnTo>
                        <a:lnTo>
                          <a:pt x="504825" y="329565"/>
                        </a:lnTo>
                        <a:lnTo>
                          <a:pt x="518160" y="297180"/>
                        </a:lnTo>
                        <a:lnTo>
                          <a:pt x="521970" y="285750"/>
                        </a:lnTo>
                        <a:lnTo>
                          <a:pt x="531495" y="257175"/>
                        </a:lnTo>
                        <a:lnTo>
                          <a:pt x="537210" y="234315"/>
                        </a:lnTo>
                        <a:lnTo>
                          <a:pt x="0" y="238125"/>
                        </a:lnTo>
                        <a:lnTo>
                          <a:pt x="0" y="85725"/>
                        </a:lnTo>
                        <a:lnTo>
                          <a:pt x="291465" y="70485"/>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grpSp>
            <p:sp>
              <p:nvSpPr>
                <p:cNvPr id="183" name="Freeform: Shape 182">
                  <a:extLst>
                    <a:ext uri="{FF2B5EF4-FFF2-40B4-BE49-F238E27FC236}">
                      <a16:creationId xmlns:a16="http://schemas.microsoft.com/office/drawing/2014/main" id="{C42826A0-C770-1108-3037-131CF92503E5}"/>
                    </a:ext>
                  </a:extLst>
                </p:cNvPr>
                <p:cNvSpPr/>
                <p:nvPr/>
              </p:nvSpPr>
              <p:spPr>
                <a:xfrm>
                  <a:off x="14437243" y="3045603"/>
                  <a:ext cx="297262" cy="195233"/>
                </a:xfrm>
                <a:custGeom>
                  <a:avLst/>
                  <a:gdLst>
                    <a:gd name="connsiteX0" fmla="*/ 0 w 1369060"/>
                    <a:gd name="connsiteY0" fmla="*/ 198120 h 899160"/>
                    <a:gd name="connsiteX1" fmla="*/ 203200 w 1369060"/>
                    <a:gd name="connsiteY1" fmla="*/ 899160 h 899160"/>
                    <a:gd name="connsiteX2" fmla="*/ 332740 w 1369060"/>
                    <a:gd name="connsiteY2" fmla="*/ 670560 h 899160"/>
                    <a:gd name="connsiteX3" fmla="*/ 426720 w 1369060"/>
                    <a:gd name="connsiteY3" fmla="*/ 711200 h 899160"/>
                    <a:gd name="connsiteX4" fmla="*/ 515620 w 1369060"/>
                    <a:gd name="connsiteY4" fmla="*/ 734060 h 899160"/>
                    <a:gd name="connsiteX5" fmla="*/ 584200 w 1369060"/>
                    <a:gd name="connsiteY5" fmla="*/ 749300 h 899160"/>
                    <a:gd name="connsiteX6" fmla="*/ 662940 w 1369060"/>
                    <a:gd name="connsiteY6" fmla="*/ 756920 h 899160"/>
                    <a:gd name="connsiteX7" fmla="*/ 723900 w 1369060"/>
                    <a:gd name="connsiteY7" fmla="*/ 759460 h 899160"/>
                    <a:gd name="connsiteX8" fmla="*/ 810260 w 1369060"/>
                    <a:gd name="connsiteY8" fmla="*/ 754380 h 899160"/>
                    <a:gd name="connsiteX9" fmla="*/ 878840 w 1369060"/>
                    <a:gd name="connsiteY9" fmla="*/ 741680 h 899160"/>
                    <a:gd name="connsiteX10" fmla="*/ 942340 w 1369060"/>
                    <a:gd name="connsiteY10" fmla="*/ 731520 h 899160"/>
                    <a:gd name="connsiteX11" fmla="*/ 990600 w 1369060"/>
                    <a:gd name="connsiteY11" fmla="*/ 711200 h 899160"/>
                    <a:gd name="connsiteX12" fmla="*/ 1043940 w 1369060"/>
                    <a:gd name="connsiteY12" fmla="*/ 683260 h 899160"/>
                    <a:gd name="connsiteX13" fmla="*/ 1115060 w 1369060"/>
                    <a:gd name="connsiteY13" fmla="*/ 645160 h 899160"/>
                    <a:gd name="connsiteX14" fmla="*/ 1153160 w 1369060"/>
                    <a:gd name="connsiteY14" fmla="*/ 607060 h 899160"/>
                    <a:gd name="connsiteX15" fmla="*/ 1198880 w 1369060"/>
                    <a:gd name="connsiteY15" fmla="*/ 574040 h 899160"/>
                    <a:gd name="connsiteX16" fmla="*/ 1236980 w 1369060"/>
                    <a:gd name="connsiteY16" fmla="*/ 541020 h 899160"/>
                    <a:gd name="connsiteX17" fmla="*/ 1295400 w 1369060"/>
                    <a:gd name="connsiteY17" fmla="*/ 477520 h 899160"/>
                    <a:gd name="connsiteX18" fmla="*/ 1323340 w 1369060"/>
                    <a:gd name="connsiteY18" fmla="*/ 444500 h 899160"/>
                    <a:gd name="connsiteX19" fmla="*/ 1363980 w 1369060"/>
                    <a:gd name="connsiteY19" fmla="*/ 391160 h 899160"/>
                    <a:gd name="connsiteX20" fmla="*/ 1369060 w 1369060"/>
                    <a:gd name="connsiteY20" fmla="*/ 368300 h 899160"/>
                    <a:gd name="connsiteX21" fmla="*/ 1290320 w 1369060"/>
                    <a:gd name="connsiteY21" fmla="*/ 401320 h 899160"/>
                    <a:gd name="connsiteX22" fmla="*/ 1221740 w 1369060"/>
                    <a:gd name="connsiteY22" fmla="*/ 416560 h 899160"/>
                    <a:gd name="connsiteX23" fmla="*/ 1140460 w 1369060"/>
                    <a:gd name="connsiteY23" fmla="*/ 434340 h 899160"/>
                    <a:gd name="connsiteX24" fmla="*/ 1046480 w 1369060"/>
                    <a:gd name="connsiteY24" fmla="*/ 434340 h 899160"/>
                    <a:gd name="connsiteX25" fmla="*/ 962660 w 1369060"/>
                    <a:gd name="connsiteY25" fmla="*/ 419100 h 899160"/>
                    <a:gd name="connsiteX26" fmla="*/ 863600 w 1369060"/>
                    <a:gd name="connsiteY26" fmla="*/ 396240 h 899160"/>
                    <a:gd name="connsiteX27" fmla="*/ 744220 w 1369060"/>
                    <a:gd name="connsiteY27" fmla="*/ 332740 h 899160"/>
                    <a:gd name="connsiteX28" fmla="*/ 693420 w 1369060"/>
                    <a:gd name="connsiteY28" fmla="*/ 299720 h 899160"/>
                    <a:gd name="connsiteX29" fmla="*/ 619760 w 1369060"/>
                    <a:gd name="connsiteY29" fmla="*/ 254000 h 899160"/>
                    <a:gd name="connsiteX30" fmla="*/ 584200 w 1369060"/>
                    <a:gd name="connsiteY30" fmla="*/ 220980 h 899160"/>
                    <a:gd name="connsiteX31" fmla="*/ 574040 w 1369060"/>
                    <a:gd name="connsiteY31" fmla="*/ 231140 h 899160"/>
                    <a:gd name="connsiteX32" fmla="*/ 657860 w 1369060"/>
                    <a:gd name="connsiteY32" fmla="*/ 58420 h 899160"/>
                    <a:gd name="connsiteX33" fmla="*/ 690880 w 1369060"/>
                    <a:gd name="connsiteY33" fmla="*/ 0 h 899160"/>
                    <a:gd name="connsiteX34" fmla="*/ 0 w 1369060"/>
                    <a:gd name="connsiteY34" fmla="*/ 19812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69060" h="899160">
                      <a:moveTo>
                        <a:pt x="0" y="198120"/>
                      </a:moveTo>
                      <a:lnTo>
                        <a:pt x="203200" y="899160"/>
                      </a:lnTo>
                      <a:lnTo>
                        <a:pt x="332740" y="670560"/>
                      </a:lnTo>
                      <a:lnTo>
                        <a:pt x="426720" y="711200"/>
                      </a:lnTo>
                      <a:lnTo>
                        <a:pt x="515620" y="734060"/>
                      </a:lnTo>
                      <a:lnTo>
                        <a:pt x="584200" y="749300"/>
                      </a:lnTo>
                      <a:lnTo>
                        <a:pt x="662940" y="756920"/>
                      </a:lnTo>
                      <a:lnTo>
                        <a:pt x="723900" y="759460"/>
                      </a:lnTo>
                      <a:lnTo>
                        <a:pt x="810260" y="754380"/>
                      </a:lnTo>
                      <a:lnTo>
                        <a:pt x="878840" y="741680"/>
                      </a:lnTo>
                      <a:lnTo>
                        <a:pt x="942340" y="731520"/>
                      </a:lnTo>
                      <a:lnTo>
                        <a:pt x="990600" y="711200"/>
                      </a:lnTo>
                      <a:lnTo>
                        <a:pt x="1043940" y="683260"/>
                      </a:lnTo>
                      <a:lnTo>
                        <a:pt x="1115060" y="645160"/>
                      </a:lnTo>
                      <a:lnTo>
                        <a:pt x="1153160" y="607060"/>
                      </a:lnTo>
                      <a:lnTo>
                        <a:pt x="1198880" y="574040"/>
                      </a:lnTo>
                      <a:lnTo>
                        <a:pt x="1236980" y="541020"/>
                      </a:lnTo>
                      <a:lnTo>
                        <a:pt x="1295400" y="477520"/>
                      </a:lnTo>
                      <a:lnTo>
                        <a:pt x="1323340" y="444500"/>
                      </a:lnTo>
                      <a:lnTo>
                        <a:pt x="1363980" y="391160"/>
                      </a:lnTo>
                      <a:lnTo>
                        <a:pt x="1369060" y="368300"/>
                      </a:lnTo>
                      <a:lnTo>
                        <a:pt x="1290320" y="401320"/>
                      </a:lnTo>
                      <a:lnTo>
                        <a:pt x="1221740" y="416560"/>
                      </a:lnTo>
                      <a:lnTo>
                        <a:pt x="1140460" y="434340"/>
                      </a:lnTo>
                      <a:lnTo>
                        <a:pt x="1046480" y="434340"/>
                      </a:lnTo>
                      <a:lnTo>
                        <a:pt x="962660" y="419100"/>
                      </a:lnTo>
                      <a:lnTo>
                        <a:pt x="863600" y="396240"/>
                      </a:lnTo>
                      <a:lnTo>
                        <a:pt x="744220" y="332740"/>
                      </a:lnTo>
                      <a:lnTo>
                        <a:pt x="693420" y="299720"/>
                      </a:lnTo>
                      <a:lnTo>
                        <a:pt x="619760" y="254000"/>
                      </a:lnTo>
                      <a:lnTo>
                        <a:pt x="584200" y="220980"/>
                      </a:lnTo>
                      <a:lnTo>
                        <a:pt x="574040" y="231140"/>
                      </a:lnTo>
                      <a:lnTo>
                        <a:pt x="657860" y="58420"/>
                      </a:lnTo>
                      <a:lnTo>
                        <a:pt x="690880" y="0"/>
                      </a:lnTo>
                      <a:lnTo>
                        <a:pt x="0" y="198120"/>
                      </a:lnTo>
                      <a:close/>
                    </a:path>
                  </a:pathLst>
                </a:custGeom>
                <a:solidFill>
                  <a:srgbClr val="E25A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grpSp>
          <p:sp>
            <p:nvSpPr>
              <p:cNvPr id="1490" name="Oval 1489">
                <a:extLst>
                  <a:ext uri="{FF2B5EF4-FFF2-40B4-BE49-F238E27FC236}">
                    <a16:creationId xmlns:a16="http://schemas.microsoft.com/office/drawing/2014/main" id="{09FDEA7A-B07E-486D-C04F-1E297D309563}"/>
                  </a:ext>
                </a:extLst>
              </p:cNvPr>
              <p:cNvSpPr>
                <a:spLocks noChangeAspect="1"/>
              </p:cNvSpPr>
              <p:nvPr/>
            </p:nvSpPr>
            <p:spPr>
              <a:xfrm>
                <a:off x="14186314" y="3671530"/>
                <a:ext cx="416537" cy="416537"/>
              </a:xfrm>
              <a:prstGeom prst="ellipse">
                <a:avLst/>
              </a:prstGeom>
              <a:solidFill>
                <a:srgbClr val="E25A64"/>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200" b="1" dirty="0">
                    <a:solidFill>
                      <a:schemeClr val="bg2"/>
                    </a:solidFill>
                    <a:latin typeface="Roboto" panose="02000000000000000000" pitchFamily="2" charset="0"/>
                    <a:ea typeface="Roboto" panose="02000000000000000000" pitchFamily="2" charset="0"/>
                    <a:cs typeface="Roboto" panose="02000000000000000000" pitchFamily="2" charset="0"/>
                  </a:rPr>
                  <a:t>4.1</a:t>
                </a:r>
                <a:endParaRPr lang="en-SG" sz="11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1682" name="Group 1681">
              <a:extLst>
                <a:ext uri="{FF2B5EF4-FFF2-40B4-BE49-F238E27FC236}">
                  <a16:creationId xmlns:a16="http://schemas.microsoft.com/office/drawing/2014/main" id="{6E599805-4861-4CD2-9A86-78807C1B1C1D}"/>
                </a:ext>
              </a:extLst>
            </p:cNvPr>
            <p:cNvGrpSpPr/>
            <p:nvPr/>
          </p:nvGrpSpPr>
          <p:grpSpPr>
            <a:xfrm>
              <a:off x="16255659" y="1171544"/>
              <a:ext cx="1181867" cy="1854323"/>
              <a:chOff x="16255659" y="1171544"/>
              <a:chExt cx="1181867" cy="1854323"/>
            </a:xfrm>
          </p:grpSpPr>
          <p:sp>
            <p:nvSpPr>
              <p:cNvPr id="1240" name="Freeform: Shape 1239">
                <a:extLst>
                  <a:ext uri="{FF2B5EF4-FFF2-40B4-BE49-F238E27FC236}">
                    <a16:creationId xmlns:a16="http://schemas.microsoft.com/office/drawing/2014/main" id="{E2C0ACE3-912B-80EA-AC37-39B78C0B7CC7}"/>
                  </a:ext>
                </a:extLst>
              </p:cNvPr>
              <p:cNvSpPr/>
              <p:nvPr/>
            </p:nvSpPr>
            <p:spPr>
              <a:xfrm>
                <a:off x="16266905" y="1577831"/>
                <a:ext cx="1130781" cy="1130439"/>
              </a:xfrm>
              <a:custGeom>
                <a:avLst/>
                <a:gdLst>
                  <a:gd name="connsiteX0" fmla="*/ 589164 w 867525"/>
                  <a:gd name="connsiteY0" fmla="*/ 867264 h 867263"/>
                  <a:gd name="connsiteX1" fmla="*/ 278231 w 867525"/>
                  <a:gd name="connsiteY1" fmla="*/ 867264 h 867263"/>
                  <a:gd name="connsiteX2" fmla="*/ 0 w 867525"/>
                  <a:gd name="connsiteY2" fmla="*/ 589033 h 867263"/>
                  <a:gd name="connsiteX3" fmla="*/ 0 w 867525"/>
                  <a:gd name="connsiteY3" fmla="*/ 278231 h 867263"/>
                  <a:gd name="connsiteX4" fmla="*/ 278362 w 867525"/>
                  <a:gd name="connsiteY4" fmla="*/ 0 h 867263"/>
                  <a:gd name="connsiteX5" fmla="*/ 589294 w 867525"/>
                  <a:gd name="connsiteY5" fmla="*/ 0 h 867263"/>
                  <a:gd name="connsiteX6" fmla="*/ 867525 w 867525"/>
                  <a:gd name="connsiteY6" fmla="*/ 278231 h 867263"/>
                  <a:gd name="connsiteX7" fmla="*/ 867525 w 867525"/>
                  <a:gd name="connsiteY7" fmla="*/ 589164 h 867263"/>
                  <a:gd name="connsiteX8" fmla="*/ 589164 w 867525"/>
                  <a:gd name="connsiteY8" fmla="*/ 867264 h 8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7525" h="867263">
                    <a:moveTo>
                      <a:pt x="589164" y="867264"/>
                    </a:moveTo>
                    <a:lnTo>
                      <a:pt x="278231" y="867264"/>
                    </a:lnTo>
                    <a:cubicBezTo>
                      <a:pt x="124530" y="867264"/>
                      <a:pt x="0" y="742733"/>
                      <a:pt x="0" y="589033"/>
                    </a:cubicBezTo>
                    <a:lnTo>
                      <a:pt x="0" y="278231"/>
                    </a:lnTo>
                    <a:cubicBezTo>
                      <a:pt x="131" y="124530"/>
                      <a:pt x="124661" y="0"/>
                      <a:pt x="278362" y="0"/>
                    </a:cubicBezTo>
                    <a:lnTo>
                      <a:pt x="589294" y="0"/>
                    </a:lnTo>
                    <a:cubicBezTo>
                      <a:pt x="742995" y="0"/>
                      <a:pt x="867525" y="124530"/>
                      <a:pt x="867525" y="278231"/>
                    </a:cubicBezTo>
                    <a:lnTo>
                      <a:pt x="867525" y="589164"/>
                    </a:lnTo>
                    <a:cubicBezTo>
                      <a:pt x="867394" y="742733"/>
                      <a:pt x="742864" y="867264"/>
                      <a:pt x="589164" y="867264"/>
                    </a:cubicBezTo>
                    <a:close/>
                  </a:path>
                </a:pathLst>
              </a:custGeom>
              <a:solidFill>
                <a:srgbClr val="485570"/>
              </a:solidFill>
              <a:ln w="13072" cap="flat">
                <a:noFill/>
                <a:prstDash val="solid"/>
                <a:miter/>
              </a:ln>
            </p:spPr>
            <p:txBody>
              <a:bodyPr rtlCol="0" anchor="ctr"/>
              <a:lstStyle/>
              <a:p>
                <a:endParaRPr lang="en-ID" sz="1400" dirty="0"/>
              </a:p>
            </p:txBody>
          </p:sp>
          <p:sp>
            <p:nvSpPr>
              <p:cNvPr id="1241" name="Freeform: Shape 1240">
                <a:extLst>
                  <a:ext uri="{FF2B5EF4-FFF2-40B4-BE49-F238E27FC236}">
                    <a16:creationId xmlns:a16="http://schemas.microsoft.com/office/drawing/2014/main" id="{8C30E8E9-07EC-CF13-6F06-CA6D35FB33A1}"/>
                  </a:ext>
                </a:extLst>
              </p:cNvPr>
              <p:cNvSpPr/>
              <p:nvPr/>
            </p:nvSpPr>
            <p:spPr>
              <a:xfrm>
                <a:off x="16397341" y="1708096"/>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242" name="Freeform: Shape 1241">
                <a:extLst>
                  <a:ext uri="{FF2B5EF4-FFF2-40B4-BE49-F238E27FC236}">
                    <a16:creationId xmlns:a16="http://schemas.microsoft.com/office/drawing/2014/main" id="{AC02B14F-300D-2769-BDC3-C5B460CC32C5}"/>
                  </a:ext>
                </a:extLst>
              </p:cNvPr>
              <p:cNvSpPr/>
              <p:nvPr/>
            </p:nvSpPr>
            <p:spPr>
              <a:xfrm>
                <a:off x="16387963" y="1698717"/>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sp>
            <p:nvSpPr>
              <p:cNvPr id="1243" name="TextBox 1242">
                <a:extLst>
                  <a:ext uri="{FF2B5EF4-FFF2-40B4-BE49-F238E27FC236}">
                    <a16:creationId xmlns:a16="http://schemas.microsoft.com/office/drawing/2014/main" id="{B7D21CC1-846D-F33E-45B6-725F3FF3955B}"/>
                  </a:ext>
                </a:extLst>
              </p:cNvPr>
              <p:cNvSpPr txBox="1"/>
              <p:nvPr/>
            </p:nvSpPr>
            <p:spPr>
              <a:xfrm>
                <a:off x="16255659" y="2722019"/>
                <a:ext cx="1181867" cy="303848"/>
              </a:xfrm>
              <a:prstGeom prst="rect">
                <a:avLst/>
              </a:prstGeom>
              <a:noFill/>
            </p:spPr>
            <p:txBody>
              <a:bodyPr wrap="square" rtlCol="0">
                <a:spAutoFit/>
              </a:bodyPr>
              <a:lstStyle/>
              <a:p>
                <a:pPr algn="ctr"/>
                <a:r>
                  <a:rPr lang="en-US" sz="1400" b="1" dirty="0">
                    <a:solidFill>
                      <a:srgbClr val="485570"/>
                    </a:solidFill>
                    <a:latin typeface="Roboto" panose="02000000000000000000" pitchFamily="2" charset="0"/>
                    <a:ea typeface="Roboto" panose="02000000000000000000" pitchFamily="2" charset="0"/>
                    <a:cs typeface="Open Sans" panose="020B0606030504020204" pitchFamily="34" charset="0"/>
                  </a:rPr>
                  <a:t>Text Output</a:t>
                </a:r>
                <a:endParaRPr lang="ru-RU" sz="14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pic>
            <p:nvPicPr>
              <p:cNvPr id="1244" name="Graphic 1243" descr="Chat bubble with solid fill">
                <a:extLst>
                  <a:ext uri="{FF2B5EF4-FFF2-40B4-BE49-F238E27FC236}">
                    <a16:creationId xmlns:a16="http://schemas.microsoft.com/office/drawing/2014/main" id="{DC65DDA2-7DEA-48D5-1F5B-7BCA77E4DD6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492101" y="1820036"/>
                <a:ext cx="680388" cy="680388"/>
              </a:xfrm>
              <a:prstGeom prst="rect">
                <a:avLst/>
              </a:prstGeom>
            </p:spPr>
          </p:pic>
          <p:sp>
            <p:nvSpPr>
              <p:cNvPr id="1491" name="Oval 1490">
                <a:extLst>
                  <a:ext uri="{FF2B5EF4-FFF2-40B4-BE49-F238E27FC236}">
                    <a16:creationId xmlns:a16="http://schemas.microsoft.com/office/drawing/2014/main" id="{A57D18BC-7503-2C5A-C300-EEE4CAE4BFD8}"/>
                  </a:ext>
                </a:extLst>
              </p:cNvPr>
              <p:cNvSpPr>
                <a:spLocks noChangeAspect="1"/>
              </p:cNvSpPr>
              <p:nvPr/>
            </p:nvSpPr>
            <p:spPr>
              <a:xfrm>
                <a:off x="16617158" y="1171544"/>
                <a:ext cx="417448" cy="417448"/>
              </a:xfrm>
              <a:prstGeom prst="ellipse">
                <a:avLst/>
              </a:prstGeom>
              <a:solidFill>
                <a:srgbClr val="47546F"/>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chemeClr val="bg2"/>
                    </a:solidFill>
                    <a:latin typeface="Roboto" panose="02000000000000000000" pitchFamily="2" charset="0"/>
                    <a:ea typeface="Roboto" panose="02000000000000000000" pitchFamily="2" charset="0"/>
                    <a:cs typeface="Roboto" panose="02000000000000000000" pitchFamily="2" charset="0"/>
                  </a:rPr>
                  <a:t>5</a:t>
                </a:r>
              </a:p>
            </p:txBody>
          </p:sp>
        </p:grpSp>
      </p:grpSp>
      <p:grpSp>
        <p:nvGrpSpPr>
          <p:cNvPr id="1676" name="Group 1675">
            <a:extLst>
              <a:ext uri="{FF2B5EF4-FFF2-40B4-BE49-F238E27FC236}">
                <a16:creationId xmlns:a16="http://schemas.microsoft.com/office/drawing/2014/main" id="{493DFB8A-143C-A260-5DEF-F0419CBC1735}"/>
              </a:ext>
            </a:extLst>
          </p:cNvPr>
          <p:cNvGrpSpPr/>
          <p:nvPr/>
        </p:nvGrpSpPr>
        <p:grpSpPr>
          <a:xfrm>
            <a:off x="12602813" y="7541375"/>
            <a:ext cx="4827252" cy="2471698"/>
            <a:chOff x="12602813" y="7541375"/>
            <a:chExt cx="4827252" cy="2471698"/>
          </a:xfrm>
        </p:grpSpPr>
        <p:cxnSp>
          <p:nvCxnSpPr>
            <p:cNvPr id="1385" name="Straight Arrow Connector 1384">
              <a:extLst>
                <a:ext uri="{FF2B5EF4-FFF2-40B4-BE49-F238E27FC236}">
                  <a16:creationId xmlns:a16="http://schemas.microsoft.com/office/drawing/2014/main" id="{3B08E433-66C9-8EB2-01B0-66648C1F74D1}"/>
                </a:ext>
              </a:extLst>
            </p:cNvPr>
            <p:cNvCxnSpPr>
              <a:cxnSpLocks/>
            </p:cNvCxnSpPr>
            <p:nvPr/>
          </p:nvCxnSpPr>
          <p:spPr>
            <a:xfrm>
              <a:off x="12602813" y="8863892"/>
              <a:ext cx="3708000" cy="0"/>
            </a:xfrm>
            <a:prstGeom prst="straightConnector1">
              <a:avLst/>
            </a:prstGeom>
            <a:ln w="101600" cap="rnd">
              <a:solidFill>
                <a:srgbClr val="006461"/>
              </a:solidFill>
              <a:tailEnd type="triangle"/>
            </a:ln>
          </p:spPr>
          <p:style>
            <a:lnRef idx="1">
              <a:schemeClr val="accent1"/>
            </a:lnRef>
            <a:fillRef idx="0">
              <a:schemeClr val="accent1"/>
            </a:fillRef>
            <a:effectRef idx="0">
              <a:schemeClr val="accent1"/>
            </a:effectRef>
            <a:fontRef idx="minor">
              <a:schemeClr val="tx1"/>
            </a:fontRef>
          </p:style>
        </p:cxnSp>
        <p:grpSp>
          <p:nvGrpSpPr>
            <p:cNvPr id="1675" name="Group 1674">
              <a:extLst>
                <a:ext uri="{FF2B5EF4-FFF2-40B4-BE49-F238E27FC236}">
                  <a16:creationId xmlns:a16="http://schemas.microsoft.com/office/drawing/2014/main" id="{8589B953-88B2-F857-493B-3AD50E5A0888}"/>
                </a:ext>
              </a:extLst>
            </p:cNvPr>
            <p:cNvGrpSpPr/>
            <p:nvPr/>
          </p:nvGrpSpPr>
          <p:grpSpPr>
            <a:xfrm>
              <a:off x="15485573" y="7541375"/>
              <a:ext cx="1944492" cy="2471698"/>
              <a:chOff x="15485573" y="7541375"/>
              <a:chExt cx="1944492" cy="2471698"/>
            </a:xfrm>
          </p:grpSpPr>
          <p:cxnSp>
            <p:nvCxnSpPr>
              <p:cNvPr id="1582" name="Straight Connector 1581">
                <a:extLst>
                  <a:ext uri="{FF2B5EF4-FFF2-40B4-BE49-F238E27FC236}">
                    <a16:creationId xmlns:a16="http://schemas.microsoft.com/office/drawing/2014/main" id="{D5EBDDB0-2136-B0D6-7B1C-36AEC3D3C23E}"/>
                  </a:ext>
                </a:extLst>
              </p:cNvPr>
              <p:cNvCxnSpPr>
                <a:cxnSpLocks/>
                <a:stCxn id="1134" idx="7"/>
                <a:endCxn id="1522" idx="0"/>
              </p:cNvCxnSpPr>
              <p:nvPr/>
            </p:nvCxnSpPr>
            <p:spPr>
              <a:xfrm flipH="1" flipV="1">
                <a:off x="15865344" y="7944981"/>
                <a:ext cx="1151932" cy="1353867"/>
              </a:xfrm>
              <a:prstGeom prst="line">
                <a:avLst/>
              </a:prstGeom>
              <a:ln w="19050">
                <a:solidFill>
                  <a:srgbClr val="006260"/>
                </a:solidFill>
                <a:prstDash val="sysDash"/>
              </a:ln>
            </p:spPr>
            <p:style>
              <a:lnRef idx="1">
                <a:schemeClr val="accent1"/>
              </a:lnRef>
              <a:fillRef idx="0">
                <a:schemeClr val="accent1"/>
              </a:fillRef>
              <a:effectRef idx="0">
                <a:schemeClr val="accent1"/>
              </a:effectRef>
              <a:fontRef idx="minor">
                <a:schemeClr val="tx1"/>
              </a:fontRef>
            </p:style>
          </p:cxnSp>
          <p:sp>
            <p:nvSpPr>
              <p:cNvPr id="1132" name="TextBox 1131">
                <a:extLst>
                  <a:ext uri="{FF2B5EF4-FFF2-40B4-BE49-F238E27FC236}">
                    <a16:creationId xmlns:a16="http://schemas.microsoft.com/office/drawing/2014/main" id="{E76A4DD4-4107-A6B5-94D7-622E9283967E}"/>
                  </a:ext>
                </a:extLst>
              </p:cNvPr>
              <p:cNvSpPr txBox="1"/>
              <p:nvPr/>
            </p:nvSpPr>
            <p:spPr>
              <a:xfrm>
                <a:off x="16299284" y="9489853"/>
                <a:ext cx="1101783" cy="523220"/>
              </a:xfrm>
              <a:prstGeom prst="rect">
                <a:avLst/>
              </a:prstGeom>
              <a:noFill/>
            </p:spPr>
            <p:txBody>
              <a:bodyPr wrap="square" rtlCol="0">
                <a:spAutoFit/>
              </a:bodyPr>
              <a:lstStyle/>
              <a:p>
                <a:pPr algn="ctr"/>
                <a:r>
                  <a:rPr lang="en-US" sz="1400" b="1" dirty="0">
                    <a:solidFill>
                      <a:srgbClr val="006C69"/>
                    </a:solidFill>
                    <a:latin typeface="Roboto" panose="02000000000000000000" pitchFamily="2" charset="0"/>
                    <a:ea typeface="Roboto" panose="02000000000000000000" pitchFamily="2" charset="0"/>
                    <a:cs typeface="Open Sans" panose="020B0606030504020204" pitchFamily="34" charset="0"/>
                  </a:rPr>
                  <a:t>Reranker</a:t>
                </a:r>
              </a:p>
              <a:p>
                <a:pPr algn="ctr"/>
                <a:r>
                  <a:rPr lang="en-US" sz="1400" i="1" dirty="0">
                    <a:solidFill>
                      <a:srgbClr val="78BBB9"/>
                    </a:solidFill>
                    <a:latin typeface="Roboto" panose="02000000000000000000" pitchFamily="2" charset="0"/>
                    <a:ea typeface="Roboto" panose="02000000000000000000" pitchFamily="2" charset="0"/>
                    <a:cs typeface="Open Sans" panose="020B0606030504020204" pitchFamily="34" charset="0"/>
                  </a:rPr>
                  <a:t>(*if needed)</a:t>
                </a:r>
                <a:endParaRPr lang="ru-RU" sz="1400" i="1" dirty="0">
                  <a:solidFill>
                    <a:srgbClr val="78BBB9"/>
                  </a:solidFill>
                  <a:latin typeface="Roboto" panose="02000000000000000000" pitchFamily="2" charset="0"/>
                  <a:ea typeface="Roboto" panose="02000000000000000000" pitchFamily="2" charset="0"/>
                  <a:cs typeface="Open Sans" panose="020B0606030504020204" pitchFamily="34" charset="0"/>
                </a:endParaRPr>
              </a:p>
            </p:txBody>
          </p:sp>
          <p:sp>
            <p:nvSpPr>
              <p:cNvPr id="1390" name="Freeform: Shape 1389">
                <a:extLst>
                  <a:ext uri="{FF2B5EF4-FFF2-40B4-BE49-F238E27FC236}">
                    <a16:creationId xmlns:a16="http://schemas.microsoft.com/office/drawing/2014/main" id="{19F49495-31E4-34E4-726B-2414AB8597DC}"/>
                  </a:ext>
                </a:extLst>
              </p:cNvPr>
              <p:cNvSpPr/>
              <p:nvPr/>
            </p:nvSpPr>
            <p:spPr>
              <a:xfrm>
                <a:off x="16299284" y="8298673"/>
                <a:ext cx="1130781" cy="1130441"/>
              </a:xfrm>
              <a:custGeom>
                <a:avLst/>
                <a:gdLst>
                  <a:gd name="connsiteX0" fmla="*/ 404277 w 1259943"/>
                  <a:gd name="connsiteY0" fmla="*/ 0 h 1259564"/>
                  <a:gd name="connsiteX1" fmla="*/ 538798 w 1259943"/>
                  <a:gd name="connsiteY1" fmla="*/ 0 h 1259564"/>
                  <a:gd name="connsiteX2" fmla="*/ 540409 w 1259943"/>
                  <a:gd name="connsiteY2" fmla="*/ 7982 h 1259564"/>
                  <a:gd name="connsiteX3" fmla="*/ 629971 w 1259943"/>
                  <a:gd name="connsiteY3" fmla="*/ 67347 h 1259564"/>
                  <a:gd name="connsiteX4" fmla="*/ 719533 w 1259943"/>
                  <a:gd name="connsiteY4" fmla="*/ 7982 h 1259564"/>
                  <a:gd name="connsiteX5" fmla="*/ 721144 w 1259943"/>
                  <a:gd name="connsiteY5" fmla="*/ 0 h 1259564"/>
                  <a:gd name="connsiteX6" fmla="*/ 855856 w 1259943"/>
                  <a:gd name="connsiteY6" fmla="*/ 0 h 1259564"/>
                  <a:gd name="connsiteX7" fmla="*/ 1259943 w 1259943"/>
                  <a:gd name="connsiteY7" fmla="*/ 404086 h 1259564"/>
                  <a:gd name="connsiteX8" fmla="*/ 1259943 w 1259943"/>
                  <a:gd name="connsiteY8" fmla="*/ 855667 h 1259564"/>
                  <a:gd name="connsiteX9" fmla="*/ 855668 w 1259943"/>
                  <a:gd name="connsiteY9" fmla="*/ 1259564 h 1259564"/>
                  <a:gd name="connsiteX10" fmla="*/ 404087 w 1259943"/>
                  <a:gd name="connsiteY10" fmla="*/ 1259564 h 1259564"/>
                  <a:gd name="connsiteX11" fmla="*/ 0 w 1259943"/>
                  <a:gd name="connsiteY11" fmla="*/ 855477 h 1259564"/>
                  <a:gd name="connsiteX12" fmla="*/ 0 w 1259943"/>
                  <a:gd name="connsiteY12" fmla="*/ 404086 h 1259564"/>
                  <a:gd name="connsiteX13" fmla="*/ 404277 w 1259943"/>
                  <a:gd name="connsiteY13"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3" h="1259564">
                    <a:moveTo>
                      <a:pt x="404277" y="0"/>
                    </a:moveTo>
                    <a:lnTo>
                      <a:pt x="538798" y="0"/>
                    </a:lnTo>
                    <a:lnTo>
                      <a:pt x="540409" y="7982"/>
                    </a:lnTo>
                    <a:cubicBezTo>
                      <a:pt x="555165" y="42868"/>
                      <a:pt x="589710" y="67347"/>
                      <a:pt x="629971" y="67347"/>
                    </a:cubicBezTo>
                    <a:cubicBezTo>
                      <a:pt x="670233" y="67347"/>
                      <a:pt x="704777" y="42868"/>
                      <a:pt x="719533" y="7982"/>
                    </a:cubicBezTo>
                    <a:lnTo>
                      <a:pt x="721144" y="0"/>
                    </a:lnTo>
                    <a:lnTo>
                      <a:pt x="855856" y="0"/>
                    </a:lnTo>
                    <a:cubicBezTo>
                      <a:pt x="1079083" y="0"/>
                      <a:pt x="1259943" y="180860"/>
                      <a:pt x="1259943" y="404086"/>
                    </a:cubicBezTo>
                    <a:lnTo>
                      <a:pt x="1259943" y="855667"/>
                    </a:lnTo>
                    <a:cubicBezTo>
                      <a:pt x="1259753" y="1078702"/>
                      <a:pt x="1078893" y="1259564"/>
                      <a:pt x="855668" y="1259564"/>
                    </a:cubicBezTo>
                    <a:lnTo>
                      <a:pt x="404087" y="1259564"/>
                    </a:lnTo>
                    <a:cubicBezTo>
                      <a:pt x="180860" y="1259564"/>
                      <a:pt x="0" y="1078702"/>
                      <a:pt x="0" y="855477"/>
                    </a:cubicBezTo>
                    <a:lnTo>
                      <a:pt x="0" y="404086"/>
                    </a:lnTo>
                    <a:cubicBezTo>
                      <a:pt x="190" y="180860"/>
                      <a:pt x="181050" y="0"/>
                      <a:pt x="404277" y="0"/>
                    </a:cubicBezTo>
                    <a:close/>
                  </a:path>
                </a:pathLst>
              </a:custGeom>
              <a:solidFill>
                <a:srgbClr val="006C69"/>
              </a:solidFill>
              <a:ln w="13072" cap="flat">
                <a:noFill/>
                <a:prstDash val="solid"/>
                <a:miter/>
              </a:ln>
            </p:spPr>
            <p:txBody>
              <a:bodyPr wrap="square" rtlCol="0" anchor="ctr">
                <a:noAutofit/>
              </a:bodyPr>
              <a:lstStyle/>
              <a:p>
                <a:endParaRPr lang="en-ID" sz="1400" dirty="0"/>
              </a:p>
            </p:txBody>
          </p:sp>
          <p:sp>
            <p:nvSpPr>
              <p:cNvPr id="1134" name="Freeform: Shape 1133">
                <a:extLst>
                  <a:ext uri="{FF2B5EF4-FFF2-40B4-BE49-F238E27FC236}">
                    <a16:creationId xmlns:a16="http://schemas.microsoft.com/office/drawing/2014/main" id="{6EE71474-0B2B-F08C-4155-6624E3E89911}"/>
                  </a:ext>
                </a:extLst>
              </p:cNvPr>
              <p:cNvSpPr/>
              <p:nvPr/>
            </p:nvSpPr>
            <p:spPr>
              <a:xfrm>
                <a:off x="16429719" y="8428938"/>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135" name="Freeform: Shape 1134">
                <a:extLst>
                  <a:ext uri="{FF2B5EF4-FFF2-40B4-BE49-F238E27FC236}">
                    <a16:creationId xmlns:a16="http://schemas.microsoft.com/office/drawing/2014/main" id="{3E191F6C-F2DB-EDAB-7933-CB567F6E7B89}"/>
                  </a:ext>
                </a:extLst>
              </p:cNvPr>
              <p:cNvSpPr/>
              <p:nvPr/>
            </p:nvSpPr>
            <p:spPr>
              <a:xfrm>
                <a:off x="16420342" y="8419559"/>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131" name="Graphic 1130" descr="Priorities with solid fill">
                <a:extLst>
                  <a:ext uri="{FF2B5EF4-FFF2-40B4-BE49-F238E27FC236}">
                    <a16:creationId xmlns:a16="http://schemas.microsoft.com/office/drawing/2014/main" id="{E373B372-0F10-4EED-86DA-87CC5B11EB5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6479079" y="8517089"/>
                <a:ext cx="693606" cy="693606"/>
              </a:xfrm>
              <a:prstGeom prst="rect">
                <a:avLst/>
              </a:prstGeom>
            </p:spPr>
          </p:pic>
          <p:sp>
            <p:nvSpPr>
              <p:cNvPr id="1518" name="Oval 1517">
                <a:extLst>
                  <a:ext uri="{FF2B5EF4-FFF2-40B4-BE49-F238E27FC236}">
                    <a16:creationId xmlns:a16="http://schemas.microsoft.com/office/drawing/2014/main" id="{E7589879-EFCA-02B0-BEF2-BE75F0D9F634}"/>
                  </a:ext>
                </a:extLst>
              </p:cNvPr>
              <p:cNvSpPr/>
              <p:nvPr/>
            </p:nvSpPr>
            <p:spPr>
              <a:xfrm>
                <a:off x="15485573" y="7541375"/>
                <a:ext cx="757298" cy="757298"/>
              </a:xfrm>
              <a:prstGeom prst="ellipse">
                <a:avLst/>
              </a:prstGeom>
              <a:solidFill>
                <a:srgbClr val="00615F"/>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pic>
            <p:nvPicPr>
              <p:cNvPr id="1157" name="Picture 30">
                <a:extLst>
                  <a:ext uri="{FF2B5EF4-FFF2-40B4-BE49-F238E27FC236}">
                    <a16:creationId xmlns:a16="http://schemas.microsoft.com/office/drawing/2014/main" id="{4A40F7FD-9A27-B0BD-A4A8-12355CBF4B1A}"/>
                  </a:ext>
                </a:extLst>
              </p:cNvPr>
              <p:cNvPicPr>
                <a:picLocks noChangeAspect="1" noChangeArrowheads="1"/>
              </p:cNvPicPr>
              <p:nvPr/>
            </p:nvPicPr>
            <p:blipFill>
              <a:blip r:embed="rId17" cstate="print">
                <a:extLst>
                  <a:ext uri="{BEBA8EAE-BF5A-486C-A8C5-ECC9F3942E4B}">
                    <a14:imgProps xmlns:a14="http://schemas.microsoft.com/office/drawing/2010/main">
                      <a14:imgLayer r:embed="rId18">
                        <a14:imgEffect>
                          <a14:backgroundRemoval t="10000" b="90000" l="8830" r="93191">
                            <a14:foregroundMark x1="8936" y1="66556" x2="8936" y2="66556"/>
                            <a14:foregroundMark x1="29362" y1="10000" x2="29362" y2="10000"/>
                            <a14:foregroundMark x1="93191" y1="33444" x2="93191" y2="33444"/>
                          </a14:backgroundRemoval>
                        </a14:imgEffect>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714514" y="7746400"/>
                <a:ext cx="296583" cy="283963"/>
              </a:xfrm>
              <a:prstGeom prst="rect">
                <a:avLst/>
              </a:prstGeom>
              <a:noFill/>
              <a:extLst>
                <a:ext uri="{909E8E84-426E-40DD-AFC4-6F175D3DCCD1}">
                  <a14:hiddenFill xmlns:a14="http://schemas.microsoft.com/office/drawing/2010/main">
                    <a:solidFill>
                      <a:srgbClr val="FFFFFF"/>
                    </a:solidFill>
                  </a14:hiddenFill>
                </a:ext>
              </a:extLst>
            </p:spPr>
          </p:pic>
          <p:sp>
            <p:nvSpPr>
              <p:cNvPr id="1522" name="TextBox 1521">
                <a:extLst>
                  <a:ext uri="{FF2B5EF4-FFF2-40B4-BE49-F238E27FC236}">
                    <a16:creationId xmlns:a16="http://schemas.microsoft.com/office/drawing/2014/main" id="{CCAE7729-A88F-FFF7-D1A9-D7D63EB4E41F}"/>
                  </a:ext>
                </a:extLst>
              </p:cNvPr>
              <p:cNvSpPr txBox="1"/>
              <p:nvPr/>
            </p:nvSpPr>
            <p:spPr>
              <a:xfrm>
                <a:off x="15493482" y="7944981"/>
                <a:ext cx="743724" cy="193358"/>
              </a:xfrm>
              <a:prstGeom prst="rect">
                <a:avLst/>
              </a:prstGeom>
              <a:noFill/>
            </p:spPr>
            <p:txBody>
              <a:bodyPr wrap="square" rtlCol="0">
                <a:spAutoFit/>
              </a:bodyPr>
              <a:lstStyle/>
              <a:p>
                <a:pPr algn="ctr"/>
                <a: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FlashRank</a:t>
                </a:r>
                <a:endParaRPr lang="ru-RU" sz="7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grpSp>
      </p:grpSp>
      <p:grpSp>
        <p:nvGrpSpPr>
          <p:cNvPr id="1649" name="Group 1648">
            <a:extLst>
              <a:ext uri="{FF2B5EF4-FFF2-40B4-BE49-F238E27FC236}">
                <a16:creationId xmlns:a16="http://schemas.microsoft.com/office/drawing/2014/main" id="{B03009DB-6EDF-EEFB-F835-73B3A2A25E5B}"/>
              </a:ext>
            </a:extLst>
          </p:cNvPr>
          <p:cNvGrpSpPr/>
          <p:nvPr/>
        </p:nvGrpSpPr>
        <p:grpSpPr>
          <a:xfrm>
            <a:off x="837939" y="5920447"/>
            <a:ext cx="4955905" cy="2782592"/>
            <a:chOff x="837939" y="5920447"/>
            <a:chExt cx="4955905" cy="2782592"/>
          </a:xfrm>
        </p:grpSpPr>
        <p:cxnSp>
          <p:nvCxnSpPr>
            <p:cNvPr id="1246" name="Connector: Elbow 1245">
              <a:extLst>
                <a:ext uri="{FF2B5EF4-FFF2-40B4-BE49-F238E27FC236}">
                  <a16:creationId xmlns:a16="http://schemas.microsoft.com/office/drawing/2014/main" id="{D10A7FA6-0C4D-F4D6-8905-9F5DCF336F30}"/>
                </a:ext>
              </a:extLst>
            </p:cNvPr>
            <p:cNvCxnSpPr>
              <a:cxnSpLocks/>
            </p:cNvCxnSpPr>
            <p:nvPr/>
          </p:nvCxnSpPr>
          <p:spPr>
            <a:xfrm flipV="1">
              <a:off x="3140432" y="7409458"/>
              <a:ext cx="540000" cy="1293581"/>
            </a:xfrm>
            <a:prstGeom prst="bentConnector2">
              <a:avLst/>
            </a:prstGeom>
            <a:ln w="127000" cap="rnd">
              <a:solidFill>
                <a:srgbClr val="45526C"/>
              </a:solidFill>
              <a:tailEnd type="triangle"/>
            </a:ln>
          </p:spPr>
          <p:style>
            <a:lnRef idx="1">
              <a:schemeClr val="accent1"/>
            </a:lnRef>
            <a:fillRef idx="0">
              <a:schemeClr val="accent1"/>
            </a:fillRef>
            <a:effectRef idx="0">
              <a:schemeClr val="accent1"/>
            </a:effectRef>
            <a:fontRef idx="minor">
              <a:schemeClr val="tx1"/>
            </a:fontRef>
          </p:style>
        </p:cxnSp>
        <p:cxnSp>
          <p:nvCxnSpPr>
            <p:cNvPr id="1288" name="Connector: Elbow 1287">
              <a:extLst>
                <a:ext uri="{FF2B5EF4-FFF2-40B4-BE49-F238E27FC236}">
                  <a16:creationId xmlns:a16="http://schemas.microsoft.com/office/drawing/2014/main" id="{4C57D720-6A1B-BA90-3D16-AF5BA80C70B0}"/>
                </a:ext>
              </a:extLst>
            </p:cNvPr>
            <p:cNvCxnSpPr>
              <a:cxnSpLocks/>
            </p:cNvCxnSpPr>
            <p:nvPr/>
          </p:nvCxnSpPr>
          <p:spPr>
            <a:xfrm flipH="1" flipV="1">
              <a:off x="1396921" y="7406014"/>
              <a:ext cx="540000" cy="1293581"/>
            </a:xfrm>
            <a:prstGeom prst="bentConnector2">
              <a:avLst/>
            </a:prstGeom>
            <a:ln w="127000" cap="rnd">
              <a:solidFill>
                <a:srgbClr val="45526C"/>
              </a:solidFill>
              <a:tailEnd type="triangle"/>
            </a:ln>
          </p:spPr>
          <p:style>
            <a:lnRef idx="1">
              <a:schemeClr val="accent1"/>
            </a:lnRef>
            <a:fillRef idx="0">
              <a:schemeClr val="accent1"/>
            </a:fillRef>
            <a:effectRef idx="0">
              <a:schemeClr val="accent1"/>
            </a:effectRef>
            <a:fontRef idx="minor">
              <a:schemeClr val="tx1"/>
            </a:fontRef>
          </p:style>
        </p:cxnSp>
        <p:grpSp>
          <p:nvGrpSpPr>
            <p:cNvPr id="1648" name="Group 1647">
              <a:extLst>
                <a:ext uri="{FF2B5EF4-FFF2-40B4-BE49-F238E27FC236}">
                  <a16:creationId xmlns:a16="http://schemas.microsoft.com/office/drawing/2014/main" id="{1920042C-807F-3866-613F-74A6C77D7DBA}"/>
                </a:ext>
              </a:extLst>
            </p:cNvPr>
            <p:cNvGrpSpPr/>
            <p:nvPr/>
          </p:nvGrpSpPr>
          <p:grpSpPr>
            <a:xfrm>
              <a:off x="2929187" y="5920447"/>
              <a:ext cx="2864657" cy="1478316"/>
              <a:chOff x="2929187" y="5920447"/>
              <a:chExt cx="2864657" cy="1478316"/>
            </a:xfrm>
          </p:grpSpPr>
          <p:cxnSp>
            <p:nvCxnSpPr>
              <p:cNvPr id="1570" name="Straight Connector 1569">
                <a:extLst>
                  <a:ext uri="{FF2B5EF4-FFF2-40B4-BE49-F238E27FC236}">
                    <a16:creationId xmlns:a16="http://schemas.microsoft.com/office/drawing/2014/main" id="{6CBFFF13-8F14-22FD-57E1-2FD4469EB413}"/>
                  </a:ext>
                </a:extLst>
              </p:cNvPr>
              <p:cNvCxnSpPr>
                <a:cxnSpLocks/>
                <a:stCxn id="1557" idx="6"/>
                <a:endCxn id="1494" idx="6"/>
              </p:cNvCxnSpPr>
              <p:nvPr/>
            </p:nvCxnSpPr>
            <p:spPr>
              <a:xfrm>
                <a:off x="4620686" y="6502847"/>
                <a:ext cx="1173158" cy="0"/>
              </a:xfrm>
              <a:prstGeom prst="line">
                <a:avLst/>
              </a:prstGeom>
              <a:ln w="19050">
                <a:solidFill>
                  <a:srgbClr val="424E66"/>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B58A672-0FC3-DA7D-FBD3-2C9BA69FD43B}"/>
                  </a:ext>
                </a:extLst>
              </p:cNvPr>
              <p:cNvSpPr txBox="1"/>
              <p:nvPr/>
            </p:nvSpPr>
            <p:spPr>
              <a:xfrm>
                <a:off x="2929187" y="7090986"/>
                <a:ext cx="1588969" cy="307777"/>
              </a:xfrm>
              <a:prstGeom prst="rect">
                <a:avLst/>
              </a:prstGeom>
              <a:noFill/>
            </p:spPr>
            <p:txBody>
              <a:bodyPr wrap="square" rtlCol="0">
                <a:spAutoFit/>
              </a:bodyPr>
              <a:lstStyle/>
              <a:p>
                <a:pPr algn="ctr"/>
                <a:r>
                  <a:rPr lang="en-US" sz="1400" b="1" dirty="0">
                    <a:solidFill>
                      <a:srgbClr val="485570"/>
                    </a:solidFill>
                    <a:latin typeface="Roboto" panose="02000000000000000000" pitchFamily="2" charset="0"/>
                    <a:ea typeface="Roboto" panose="02000000000000000000" pitchFamily="2" charset="0"/>
                    <a:cs typeface="Open Sans" panose="020B0606030504020204" pitchFamily="34" charset="0"/>
                  </a:rPr>
                  <a:t>Voice Input (STT)</a:t>
                </a:r>
                <a:endParaRPr lang="ru-RU" sz="14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296" name="Freeform: Shape 1295">
                <a:extLst>
                  <a:ext uri="{FF2B5EF4-FFF2-40B4-BE49-F238E27FC236}">
                    <a16:creationId xmlns:a16="http://schemas.microsoft.com/office/drawing/2014/main" id="{AFFA3AF4-07DB-7407-E12B-72B3037A5627}"/>
                  </a:ext>
                </a:extLst>
              </p:cNvPr>
              <p:cNvSpPr/>
              <p:nvPr/>
            </p:nvSpPr>
            <p:spPr>
              <a:xfrm>
                <a:off x="3117305" y="5920447"/>
                <a:ext cx="1130781" cy="1130441"/>
              </a:xfrm>
              <a:custGeom>
                <a:avLst/>
                <a:gdLst>
                  <a:gd name="connsiteX0" fmla="*/ 404277 w 1259943"/>
                  <a:gd name="connsiteY0" fmla="*/ 0 h 1259564"/>
                  <a:gd name="connsiteX1" fmla="*/ 561198 w 1259943"/>
                  <a:gd name="connsiteY1" fmla="*/ 0 h 1259564"/>
                  <a:gd name="connsiteX2" fmla="*/ 562795 w 1259943"/>
                  <a:gd name="connsiteY2" fmla="*/ 7911 h 1259564"/>
                  <a:gd name="connsiteX3" fmla="*/ 651967 w 1259943"/>
                  <a:gd name="connsiteY3" fmla="*/ 67018 h 1259564"/>
                  <a:gd name="connsiteX4" fmla="*/ 741139 w 1259943"/>
                  <a:gd name="connsiteY4" fmla="*/ 7911 h 1259564"/>
                  <a:gd name="connsiteX5" fmla="*/ 742736 w 1259943"/>
                  <a:gd name="connsiteY5" fmla="*/ 0 h 1259564"/>
                  <a:gd name="connsiteX6" fmla="*/ 855857 w 1259943"/>
                  <a:gd name="connsiteY6" fmla="*/ 0 h 1259564"/>
                  <a:gd name="connsiteX7" fmla="*/ 1259943 w 1259943"/>
                  <a:gd name="connsiteY7" fmla="*/ 404087 h 1259564"/>
                  <a:gd name="connsiteX8" fmla="*/ 1259943 w 1259943"/>
                  <a:gd name="connsiteY8" fmla="*/ 855668 h 1259564"/>
                  <a:gd name="connsiteX9" fmla="*/ 855668 w 1259943"/>
                  <a:gd name="connsiteY9" fmla="*/ 1259564 h 1259564"/>
                  <a:gd name="connsiteX10" fmla="*/ 404087 w 1259943"/>
                  <a:gd name="connsiteY10" fmla="*/ 1259564 h 1259564"/>
                  <a:gd name="connsiteX11" fmla="*/ 0 w 1259943"/>
                  <a:gd name="connsiteY11" fmla="*/ 855477 h 1259564"/>
                  <a:gd name="connsiteX12" fmla="*/ 0 w 1259943"/>
                  <a:gd name="connsiteY12" fmla="*/ 404087 h 1259564"/>
                  <a:gd name="connsiteX13" fmla="*/ 404277 w 1259943"/>
                  <a:gd name="connsiteY13"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3" h="1259564">
                    <a:moveTo>
                      <a:pt x="404277" y="0"/>
                    </a:moveTo>
                    <a:lnTo>
                      <a:pt x="561198" y="0"/>
                    </a:lnTo>
                    <a:lnTo>
                      <a:pt x="562795" y="7911"/>
                    </a:lnTo>
                    <a:cubicBezTo>
                      <a:pt x="577487" y="42646"/>
                      <a:pt x="611881" y="67018"/>
                      <a:pt x="651967" y="67018"/>
                    </a:cubicBezTo>
                    <a:cubicBezTo>
                      <a:pt x="692053" y="67018"/>
                      <a:pt x="726447" y="42646"/>
                      <a:pt x="741139" y="7911"/>
                    </a:cubicBezTo>
                    <a:lnTo>
                      <a:pt x="742736" y="0"/>
                    </a:lnTo>
                    <a:lnTo>
                      <a:pt x="855857" y="0"/>
                    </a:lnTo>
                    <a:cubicBezTo>
                      <a:pt x="1079083" y="0"/>
                      <a:pt x="1259943" y="180860"/>
                      <a:pt x="1259943" y="404087"/>
                    </a:cubicBezTo>
                    <a:lnTo>
                      <a:pt x="1259943" y="855668"/>
                    </a:lnTo>
                    <a:cubicBezTo>
                      <a:pt x="1259753" y="1078702"/>
                      <a:pt x="1078893" y="1259564"/>
                      <a:pt x="855668" y="1259564"/>
                    </a:cubicBezTo>
                    <a:lnTo>
                      <a:pt x="404087" y="1259564"/>
                    </a:lnTo>
                    <a:cubicBezTo>
                      <a:pt x="180860" y="1259564"/>
                      <a:pt x="0" y="1078702"/>
                      <a:pt x="0" y="855477"/>
                    </a:cubicBezTo>
                    <a:lnTo>
                      <a:pt x="0" y="404087"/>
                    </a:lnTo>
                    <a:cubicBezTo>
                      <a:pt x="190" y="180860"/>
                      <a:pt x="181051" y="0"/>
                      <a:pt x="404277" y="0"/>
                    </a:cubicBezTo>
                    <a:close/>
                  </a:path>
                </a:pathLst>
              </a:custGeom>
              <a:solidFill>
                <a:srgbClr val="485570"/>
              </a:solidFill>
              <a:ln w="13072" cap="flat">
                <a:noFill/>
                <a:prstDash val="solid"/>
                <a:miter/>
              </a:ln>
            </p:spPr>
            <p:txBody>
              <a:bodyPr wrap="square" rtlCol="0" anchor="ctr">
                <a:noAutofit/>
              </a:bodyPr>
              <a:lstStyle/>
              <a:p>
                <a:endParaRPr lang="en-ID" sz="1400" dirty="0"/>
              </a:p>
            </p:txBody>
          </p:sp>
          <p:sp>
            <p:nvSpPr>
              <p:cNvPr id="42" name="Freeform: Shape 41">
                <a:extLst>
                  <a:ext uri="{FF2B5EF4-FFF2-40B4-BE49-F238E27FC236}">
                    <a16:creationId xmlns:a16="http://schemas.microsoft.com/office/drawing/2014/main" id="{79E66503-5723-EF13-A23A-4B0DFDDF65AF}"/>
                  </a:ext>
                </a:extLst>
              </p:cNvPr>
              <p:cNvSpPr/>
              <p:nvPr/>
            </p:nvSpPr>
            <p:spPr>
              <a:xfrm>
                <a:off x="3247741" y="6050713"/>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43" name="Freeform: Shape 42">
                <a:extLst>
                  <a:ext uri="{FF2B5EF4-FFF2-40B4-BE49-F238E27FC236}">
                    <a16:creationId xmlns:a16="http://schemas.microsoft.com/office/drawing/2014/main" id="{765035CC-1AA1-2778-4240-A4AA7E3C31CD}"/>
                  </a:ext>
                </a:extLst>
              </p:cNvPr>
              <p:cNvSpPr/>
              <p:nvPr/>
            </p:nvSpPr>
            <p:spPr>
              <a:xfrm>
                <a:off x="3238364" y="6041334"/>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40" name="Graphic 39" descr="Radio microphone with solid fill">
                <a:extLst>
                  <a:ext uri="{FF2B5EF4-FFF2-40B4-BE49-F238E27FC236}">
                    <a16:creationId xmlns:a16="http://schemas.microsoft.com/office/drawing/2014/main" id="{67A8D5A3-94F8-C974-D6CC-3C60F7C756C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08266" y="6211699"/>
                <a:ext cx="548857" cy="548857"/>
              </a:xfrm>
              <a:prstGeom prst="rect">
                <a:avLst/>
              </a:prstGeom>
            </p:spPr>
          </p:pic>
          <p:sp>
            <p:nvSpPr>
              <p:cNvPr id="1494" name="Oval 1493">
                <a:extLst>
                  <a:ext uri="{FF2B5EF4-FFF2-40B4-BE49-F238E27FC236}">
                    <a16:creationId xmlns:a16="http://schemas.microsoft.com/office/drawing/2014/main" id="{29C8D074-6A8B-7397-294B-A8C21C4DAEE4}"/>
                  </a:ext>
                </a:extLst>
              </p:cNvPr>
              <p:cNvSpPr/>
              <p:nvPr/>
            </p:nvSpPr>
            <p:spPr>
              <a:xfrm>
                <a:off x="5036546" y="6124197"/>
                <a:ext cx="757298" cy="757298"/>
              </a:xfrm>
              <a:prstGeom prst="ellipse">
                <a:avLst/>
              </a:prstGeom>
              <a:solidFill>
                <a:srgbClr val="424E66"/>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pic>
            <p:nvPicPr>
              <p:cNvPr id="1146" name="Picture 8">
                <a:extLst>
                  <a:ext uri="{FF2B5EF4-FFF2-40B4-BE49-F238E27FC236}">
                    <a16:creationId xmlns:a16="http://schemas.microsoft.com/office/drawing/2014/main" id="{FDFB3F20-0D45-C381-86B6-49FBD60CAA0C}"/>
                  </a:ext>
                </a:extLst>
              </p:cNvPr>
              <p:cNvPicPr>
                <a:picLocks noChangeAspect="1" noChangeArrowheads="1"/>
              </p:cNvPicPr>
              <p:nvPr/>
            </p:nvPicPr>
            <p:blipFill rotWithShape="1">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rcRect l="4128" t="30636" r="70840" b="31896"/>
              <a:stretch/>
            </p:blipFill>
            <p:spPr bwMode="auto">
              <a:xfrm>
                <a:off x="5269804" y="6231812"/>
                <a:ext cx="326584" cy="314810"/>
              </a:xfrm>
              <a:prstGeom prst="rect">
                <a:avLst/>
              </a:prstGeom>
              <a:noFill/>
              <a:extLst>
                <a:ext uri="{909E8E84-426E-40DD-AFC4-6F175D3DCCD1}">
                  <a14:hiddenFill xmlns:a14="http://schemas.microsoft.com/office/drawing/2010/main">
                    <a:solidFill>
                      <a:srgbClr val="FFFFFF"/>
                    </a:solidFill>
                  </a14:hiddenFill>
                </a:ext>
              </a:extLst>
            </p:spPr>
          </p:pic>
          <p:sp>
            <p:nvSpPr>
              <p:cNvPr id="1531" name="TextBox 1530">
                <a:extLst>
                  <a:ext uri="{FF2B5EF4-FFF2-40B4-BE49-F238E27FC236}">
                    <a16:creationId xmlns:a16="http://schemas.microsoft.com/office/drawing/2014/main" id="{F2008055-6AE9-2B01-3242-47DDB0F502CC}"/>
                  </a:ext>
                </a:extLst>
              </p:cNvPr>
              <p:cNvSpPr txBox="1"/>
              <p:nvPr/>
            </p:nvSpPr>
            <p:spPr>
              <a:xfrm>
                <a:off x="5103485" y="6516525"/>
                <a:ext cx="650083" cy="268401"/>
              </a:xfrm>
              <a:prstGeom prst="rect">
                <a:avLst/>
              </a:prstGeom>
              <a:noFill/>
            </p:spPr>
            <p:txBody>
              <a:bodyPr wrap="square" rtlCol="0">
                <a:spAutoFit/>
              </a:bodyPr>
              <a:lstStyle/>
              <a:p>
                <a:pPr algn="ctr"/>
                <a: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Whisper</a:t>
                </a:r>
              </a:p>
              <a:p>
                <a:pPr algn="ctr"/>
                <a:r>
                  <a:rPr lang="en-US" sz="500" dirty="0">
                    <a:solidFill>
                      <a:schemeClr val="bg2"/>
                    </a:solidFill>
                    <a:latin typeface="Montserrat Medium" panose="00000600000000000000" pitchFamily="2" charset="0"/>
                    <a:ea typeface="Roboto" panose="02000000000000000000" pitchFamily="2" charset="0"/>
                    <a:cs typeface="Open Sans" panose="020B0606030504020204" pitchFamily="34" charset="0"/>
                  </a:rPr>
                  <a:t>OpenAI</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p:txBody>
          </p:sp>
          <p:sp>
            <p:nvSpPr>
              <p:cNvPr id="1557" name="Oval 1556">
                <a:extLst>
                  <a:ext uri="{FF2B5EF4-FFF2-40B4-BE49-F238E27FC236}">
                    <a16:creationId xmlns:a16="http://schemas.microsoft.com/office/drawing/2014/main" id="{7CE641F2-B916-4020-F71A-C06009C5EF12}"/>
                  </a:ext>
                </a:extLst>
              </p:cNvPr>
              <p:cNvSpPr>
                <a:spLocks noChangeAspect="1"/>
              </p:cNvSpPr>
              <p:nvPr/>
            </p:nvSpPr>
            <p:spPr>
              <a:xfrm>
                <a:off x="4204149" y="6294578"/>
                <a:ext cx="416537" cy="416537"/>
              </a:xfrm>
              <a:prstGeom prst="ellipse">
                <a:avLst/>
              </a:prstGeom>
              <a:solidFill>
                <a:srgbClr val="485570"/>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200" b="1" dirty="0">
                    <a:solidFill>
                      <a:schemeClr val="bg2"/>
                    </a:solidFill>
                    <a:latin typeface="Roboto" panose="02000000000000000000" pitchFamily="2" charset="0"/>
                    <a:ea typeface="Roboto" panose="02000000000000000000" pitchFamily="2" charset="0"/>
                    <a:cs typeface="Roboto" panose="02000000000000000000" pitchFamily="2" charset="0"/>
                  </a:rPr>
                  <a:t>1.2</a:t>
                </a:r>
              </a:p>
            </p:txBody>
          </p:sp>
        </p:grpSp>
        <p:grpSp>
          <p:nvGrpSpPr>
            <p:cNvPr id="1647" name="Group 1646">
              <a:extLst>
                <a:ext uri="{FF2B5EF4-FFF2-40B4-BE49-F238E27FC236}">
                  <a16:creationId xmlns:a16="http://schemas.microsoft.com/office/drawing/2014/main" id="{923FA015-9F05-21C6-47D3-6D17E8435AF9}"/>
                </a:ext>
              </a:extLst>
            </p:cNvPr>
            <p:cNvGrpSpPr/>
            <p:nvPr/>
          </p:nvGrpSpPr>
          <p:grpSpPr>
            <a:xfrm>
              <a:off x="837939" y="5920447"/>
              <a:ext cx="1463146" cy="1489012"/>
              <a:chOff x="837939" y="5920447"/>
              <a:chExt cx="1463146" cy="1489012"/>
            </a:xfrm>
          </p:grpSpPr>
          <p:sp>
            <p:nvSpPr>
              <p:cNvPr id="1291" name="Freeform: Shape 1290">
                <a:extLst>
                  <a:ext uri="{FF2B5EF4-FFF2-40B4-BE49-F238E27FC236}">
                    <a16:creationId xmlns:a16="http://schemas.microsoft.com/office/drawing/2014/main" id="{33302972-9635-1805-50C0-348EFF7EE648}"/>
                  </a:ext>
                </a:extLst>
              </p:cNvPr>
              <p:cNvSpPr/>
              <p:nvPr/>
            </p:nvSpPr>
            <p:spPr>
              <a:xfrm>
                <a:off x="837939" y="5920447"/>
                <a:ext cx="1130781" cy="1130441"/>
              </a:xfrm>
              <a:custGeom>
                <a:avLst/>
                <a:gdLst>
                  <a:gd name="connsiteX0" fmla="*/ 404277 w 1259943"/>
                  <a:gd name="connsiteY0" fmla="*/ 0 h 1259564"/>
                  <a:gd name="connsiteX1" fmla="*/ 539529 w 1259943"/>
                  <a:gd name="connsiteY1" fmla="*/ 0 h 1259564"/>
                  <a:gd name="connsiteX2" fmla="*/ 540798 w 1259943"/>
                  <a:gd name="connsiteY2" fmla="*/ 6286 h 1259564"/>
                  <a:gd name="connsiteX3" fmla="*/ 629970 w 1259943"/>
                  <a:gd name="connsiteY3" fmla="*/ 65393 h 1259564"/>
                  <a:gd name="connsiteX4" fmla="*/ 719142 w 1259943"/>
                  <a:gd name="connsiteY4" fmla="*/ 6286 h 1259564"/>
                  <a:gd name="connsiteX5" fmla="*/ 720411 w 1259943"/>
                  <a:gd name="connsiteY5" fmla="*/ 0 h 1259564"/>
                  <a:gd name="connsiteX6" fmla="*/ 855857 w 1259943"/>
                  <a:gd name="connsiteY6" fmla="*/ 0 h 1259564"/>
                  <a:gd name="connsiteX7" fmla="*/ 1259943 w 1259943"/>
                  <a:gd name="connsiteY7" fmla="*/ 404087 h 1259564"/>
                  <a:gd name="connsiteX8" fmla="*/ 1259943 w 1259943"/>
                  <a:gd name="connsiteY8" fmla="*/ 855668 h 1259564"/>
                  <a:gd name="connsiteX9" fmla="*/ 855668 w 1259943"/>
                  <a:gd name="connsiteY9" fmla="*/ 1259564 h 1259564"/>
                  <a:gd name="connsiteX10" fmla="*/ 404087 w 1259943"/>
                  <a:gd name="connsiteY10" fmla="*/ 1259564 h 1259564"/>
                  <a:gd name="connsiteX11" fmla="*/ 0 w 1259943"/>
                  <a:gd name="connsiteY11" fmla="*/ 855477 h 1259564"/>
                  <a:gd name="connsiteX12" fmla="*/ 0 w 1259943"/>
                  <a:gd name="connsiteY12" fmla="*/ 404087 h 1259564"/>
                  <a:gd name="connsiteX13" fmla="*/ 404277 w 1259943"/>
                  <a:gd name="connsiteY13"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3" h="1259564">
                    <a:moveTo>
                      <a:pt x="404277" y="0"/>
                    </a:moveTo>
                    <a:lnTo>
                      <a:pt x="539529" y="0"/>
                    </a:lnTo>
                    <a:lnTo>
                      <a:pt x="540798" y="6286"/>
                    </a:lnTo>
                    <a:cubicBezTo>
                      <a:pt x="555490" y="41021"/>
                      <a:pt x="589884" y="65393"/>
                      <a:pt x="629970" y="65393"/>
                    </a:cubicBezTo>
                    <a:cubicBezTo>
                      <a:pt x="670056" y="65393"/>
                      <a:pt x="704450" y="41021"/>
                      <a:pt x="719142" y="6286"/>
                    </a:cubicBezTo>
                    <a:lnTo>
                      <a:pt x="720411" y="0"/>
                    </a:lnTo>
                    <a:lnTo>
                      <a:pt x="855857" y="0"/>
                    </a:lnTo>
                    <a:cubicBezTo>
                      <a:pt x="1079083" y="0"/>
                      <a:pt x="1259943" y="180860"/>
                      <a:pt x="1259943" y="404087"/>
                    </a:cubicBezTo>
                    <a:lnTo>
                      <a:pt x="1259943" y="855668"/>
                    </a:lnTo>
                    <a:cubicBezTo>
                      <a:pt x="1259753" y="1078702"/>
                      <a:pt x="1078893" y="1259564"/>
                      <a:pt x="855668" y="1259564"/>
                    </a:cubicBezTo>
                    <a:lnTo>
                      <a:pt x="404087" y="1259564"/>
                    </a:lnTo>
                    <a:cubicBezTo>
                      <a:pt x="180860" y="1259564"/>
                      <a:pt x="0" y="1078702"/>
                      <a:pt x="0" y="855477"/>
                    </a:cubicBezTo>
                    <a:lnTo>
                      <a:pt x="0" y="404087"/>
                    </a:lnTo>
                    <a:cubicBezTo>
                      <a:pt x="190" y="180860"/>
                      <a:pt x="181050" y="0"/>
                      <a:pt x="404277" y="0"/>
                    </a:cubicBezTo>
                    <a:close/>
                  </a:path>
                </a:pathLst>
              </a:custGeom>
              <a:solidFill>
                <a:srgbClr val="485570"/>
              </a:solidFill>
              <a:ln w="13072" cap="flat">
                <a:noFill/>
                <a:prstDash val="solid"/>
                <a:miter/>
              </a:ln>
            </p:spPr>
            <p:txBody>
              <a:bodyPr wrap="square" rtlCol="0" anchor="ctr">
                <a:noAutofit/>
              </a:bodyPr>
              <a:lstStyle/>
              <a:p>
                <a:endParaRPr lang="en-ID" sz="1400" dirty="0"/>
              </a:p>
            </p:txBody>
          </p:sp>
          <p:sp>
            <p:nvSpPr>
              <p:cNvPr id="35" name="Freeform: Shape 34">
                <a:extLst>
                  <a:ext uri="{FF2B5EF4-FFF2-40B4-BE49-F238E27FC236}">
                    <a16:creationId xmlns:a16="http://schemas.microsoft.com/office/drawing/2014/main" id="{C3F1BF51-20C2-CB7E-FBBA-D27B03615C95}"/>
                  </a:ext>
                </a:extLst>
              </p:cNvPr>
              <p:cNvSpPr/>
              <p:nvPr/>
            </p:nvSpPr>
            <p:spPr>
              <a:xfrm>
                <a:off x="968375" y="6050713"/>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36" name="Freeform: Shape 35">
                <a:extLst>
                  <a:ext uri="{FF2B5EF4-FFF2-40B4-BE49-F238E27FC236}">
                    <a16:creationId xmlns:a16="http://schemas.microsoft.com/office/drawing/2014/main" id="{7B0D7CC9-D4E1-9502-AD2E-67D4C593E413}"/>
                  </a:ext>
                </a:extLst>
              </p:cNvPr>
              <p:cNvSpPr/>
              <p:nvPr/>
            </p:nvSpPr>
            <p:spPr>
              <a:xfrm>
                <a:off x="958997" y="6041334"/>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sp>
            <p:nvSpPr>
              <p:cNvPr id="44" name="TextBox 43">
                <a:extLst>
                  <a:ext uri="{FF2B5EF4-FFF2-40B4-BE49-F238E27FC236}">
                    <a16:creationId xmlns:a16="http://schemas.microsoft.com/office/drawing/2014/main" id="{61F2B031-98B0-B63C-C2C0-6B2D008AC125}"/>
                  </a:ext>
                </a:extLst>
              </p:cNvPr>
              <p:cNvSpPr txBox="1"/>
              <p:nvPr/>
            </p:nvSpPr>
            <p:spPr>
              <a:xfrm>
                <a:off x="852437" y="7111627"/>
                <a:ext cx="1101783" cy="297832"/>
              </a:xfrm>
              <a:prstGeom prst="rect">
                <a:avLst/>
              </a:prstGeom>
              <a:noFill/>
            </p:spPr>
            <p:txBody>
              <a:bodyPr wrap="square" rtlCol="0">
                <a:spAutoFit/>
              </a:bodyPr>
              <a:lstStyle/>
              <a:p>
                <a:pPr algn="ctr"/>
                <a:r>
                  <a:rPr lang="en-US" sz="1400" b="1" dirty="0">
                    <a:solidFill>
                      <a:srgbClr val="485570"/>
                    </a:solidFill>
                    <a:latin typeface="Roboto" panose="02000000000000000000" pitchFamily="2" charset="0"/>
                    <a:ea typeface="Roboto" panose="02000000000000000000" pitchFamily="2" charset="0"/>
                    <a:cs typeface="Open Sans" panose="020B0606030504020204" pitchFamily="34" charset="0"/>
                  </a:rPr>
                  <a:t>Text Input</a:t>
                </a:r>
                <a:endParaRPr lang="ru-RU" sz="14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pic>
            <p:nvPicPr>
              <p:cNvPr id="47" name="Graphic 46" descr="Chat bubble with solid fill">
                <a:extLst>
                  <a:ext uri="{FF2B5EF4-FFF2-40B4-BE49-F238E27FC236}">
                    <a16:creationId xmlns:a16="http://schemas.microsoft.com/office/drawing/2014/main" id="{CDE8520A-ADFB-8B5A-0631-13F56EE7A9B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1063135" y="6162653"/>
                <a:ext cx="680388" cy="680388"/>
              </a:xfrm>
              <a:prstGeom prst="rect">
                <a:avLst/>
              </a:prstGeom>
            </p:spPr>
          </p:pic>
          <p:sp>
            <p:nvSpPr>
              <p:cNvPr id="1561" name="Oval 1560">
                <a:extLst>
                  <a:ext uri="{FF2B5EF4-FFF2-40B4-BE49-F238E27FC236}">
                    <a16:creationId xmlns:a16="http://schemas.microsoft.com/office/drawing/2014/main" id="{2195810E-84AD-1D55-95D8-C29BDDCDE978}"/>
                  </a:ext>
                </a:extLst>
              </p:cNvPr>
              <p:cNvSpPr>
                <a:spLocks noChangeAspect="1"/>
              </p:cNvSpPr>
              <p:nvPr/>
            </p:nvSpPr>
            <p:spPr>
              <a:xfrm>
                <a:off x="1884548" y="6239014"/>
                <a:ext cx="416537" cy="416537"/>
              </a:xfrm>
              <a:prstGeom prst="ellipse">
                <a:avLst/>
              </a:prstGeom>
              <a:solidFill>
                <a:srgbClr val="485570"/>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200" b="1" dirty="0">
                    <a:solidFill>
                      <a:schemeClr val="bg2"/>
                    </a:solidFill>
                    <a:latin typeface="Roboto" panose="02000000000000000000" pitchFamily="2" charset="0"/>
                    <a:ea typeface="Roboto" panose="02000000000000000000" pitchFamily="2" charset="0"/>
                    <a:cs typeface="Roboto" panose="02000000000000000000" pitchFamily="2" charset="0"/>
                  </a:rPr>
                  <a:t>1.1</a:t>
                </a:r>
              </a:p>
            </p:txBody>
          </p:sp>
        </p:grpSp>
      </p:grpSp>
      <p:grpSp>
        <p:nvGrpSpPr>
          <p:cNvPr id="1652" name="Group 1651">
            <a:extLst>
              <a:ext uri="{FF2B5EF4-FFF2-40B4-BE49-F238E27FC236}">
                <a16:creationId xmlns:a16="http://schemas.microsoft.com/office/drawing/2014/main" id="{F8A47E1B-8FF2-B92C-49F2-F3DEF68D8880}"/>
              </a:ext>
            </a:extLst>
          </p:cNvPr>
          <p:cNvGrpSpPr/>
          <p:nvPr/>
        </p:nvGrpSpPr>
        <p:grpSpPr>
          <a:xfrm>
            <a:off x="861242" y="2651770"/>
            <a:ext cx="4062355" cy="3251212"/>
            <a:chOff x="861242" y="2651770"/>
            <a:chExt cx="4062355" cy="3251212"/>
          </a:xfrm>
        </p:grpSpPr>
        <p:cxnSp>
          <p:nvCxnSpPr>
            <p:cNvPr id="1293" name="Straight Arrow Connector 1292">
              <a:extLst>
                <a:ext uri="{FF2B5EF4-FFF2-40B4-BE49-F238E27FC236}">
                  <a16:creationId xmlns:a16="http://schemas.microsoft.com/office/drawing/2014/main" id="{42CB2F5A-7C15-768F-FE11-BDFD8F38E9E0}"/>
                </a:ext>
              </a:extLst>
            </p:cNvPr>
            <p:cNvCxnSpPr>
              <a:cxnSpLocks/>
              <a:endCxn id="48" idx="2"/>
            </p:cNvCxnSpPr>
            <p:nvPr/>
          </p:nvCxnSpPr>
          <p:spPr>
            <a:xfrm flipV="1">
              <a:off x="1403328" y="5346272"/>
              <a:ext cx="8805" cy="556710"/>
            </a:xfrm>
            <a:prstGeom prst="straightConnector1">
              <a:avLst/>
            </a:prstGeom>
            <a:ln w="101600" cap="rnd">
              <a:solidFill>
                <a:srgbClr val="45526C"/>
              </a:solidFill>
              <a:tailEnd type="triangle"/>
            </a:ln>
          </p:spPr>
          <p:style>
            <a:lnRef idx="1">
              <a:schemeClr val="accent1"/>
            </a:lnRef>
            <a:fillRef idx="0">
              <a:schemeClr val="accent1"/>
            </a:fillRef>
            <a:effectRef idx="0">
              <a:schemeClr val="accent1"/>
            </a:effectRef>
            <a:fontRef idx="minor">
              <a:schemeClr val="tx1"/>
            </a:fontRef>
          </p:style>
        </p:cxnSp>
        <p:cxnSp>
          <p:nvCxnSpPr>
            <p:cNvPr id="1297" name="Straight Arrow Connector 1296">
              <a:extLst>
                <a:ext uri="{FF2B5EF4-FFF2-40B4-BE49-F238E27FC236}">
                  <a16:creationId xmlns:a16="http://schemas.microsoft.com/office/drawing/2014/main" id="{A53FB43B-72E8-9929-E4C9-E25B1183DDAA}"/>
                </a:ext>
              </a:extLst>
            </p:cNvPr>
            <p:cNvCxnSpPr>
              <a:cxnSpLocks/>
            </p:cNvCxnSpPr>
            <p:nvPr/>
          </p:nvCxnSpPr>
          <p:spPr>
            <a:xfrm flipV="1">
              <a:off x="3708130" y="5338309"/>
              <a:ext cx="8805" cy="556710"/>
            </a:xfrm>
            <a:prstGeom prst="straightConnector1">
              <a:avLst/>
            </a:prstGeom>
            <a:ln w="101600" cap="rnd">
              <a:solidFill>
                <a:srgbClr val="45526C"/>
              </a:solidFill>
              <a:tailEnd type="triangle"/>
            </a:ln>
          </p:spPr>
          <p:style>
            <a:lnRef idx="1">
              <a:schemeClr val="accent1"/>
            </a:lnRef>
            <a:fillRef idx="0">
              <a:schemeClr val="accent1"/>
            </a:fillRef>
            <a:effectRef idx="0">
              <a:schemeClr val="accent1"/>
            </a:effectRef>
            <a:fontRef idx="minor">
              <a:schemeClr val="tx1"/>
            </a:fontRef>
          </p:style>
        </p:cxnSp>
        <p:cxnSp>
          <p:nvCxnSpPr>
            <p:cNvPr id="1302" name="Straight Arrow Connector 1301">
              <a:extLst>
                <a:ext uri="{FF2B5EF4-FFF2-40B4-BE49-F238E27FC236}">
                  <a16:creationId xmlns:a16="http://schemas.microsoft.com/office/drawing/2014/main" id="{1C54C5B2-CF97-0FAC-7C25-56B08C735293}"/>
                </a:ext>
              </a:extLst>
            </p:cNvPr>
            <p:cNvCxnSpPr>
              <a:cxnSpLocks/>
            </p:cNvCxnSpPr>
            <p:nvPr/>
          </p:nvCxnSpPr>
          <p:spPr>
            <a:xfrm>
              <a:off x="2057051" y="4208480"/>
              <a:ext cx="1116000" cy="0"/>
            </a:xfrm>
            <a:prstGeom prst="straightConnector1">
              <a:avLst/>
            </a:prstGeom>
            <a:ln w="101600" cap="rnd">
              <a:solidFill>
                <a:srgbClr val="CC515A"/>
              </a:solidFill>
              <a:tailEnd type="triangle"/>
            </a:ln>
          </p:spPr>
          <p:style>
            <a:lnRef idx="1">
              <a:schemeClr val="accent1"/>
            </a:lnRef>
            <a:fillRef idx="0">
              <a:schemeClr val="accent1"/>
            </a:fillRef>
            <a:effectRef idx="0">
              <a:schemeClr val="accent1"/>
            </a:effectRef>
            <a:fontRef idx="minor">
              <a:schemeClr val="tx1"/>
            </a:fontRef>
          </p:style>
        </p:cxnSp>
        <p:grpSp>
          <p:nvGrpSpPr>
            <p:cNvPr id="1650" name="Group 1649">
              <a:extLst>
                <a:ext uri="{FF2B5EF4-FFF2-40B4-BE49-F238E27FC236}">
                  <a16:creationId xmlns:a16="http://schemas.microsoft.com/office/drawing/2014/main" id="{2C211243-CCA5-3F94-23CE-5FA77753D6E2}"/>
                </a:ext>
              </a:extLst>
            </p:cNvPr>
            <p:cNvGrpSpPr/>
            <p:nvPr/>
          </p:nvGrpSpPr>
          <p:grpSpPr>
            <a:xfrm>
              <a:off x="861242" y="2651770"/>
              <a:ext cx="1798718" cy="2694501"/>
              <a:chOff x="861242" y="2651770"/>
              <a:chExt cx="1798718" cy="2694501"/>
            </a:xfrm>
          </p:grpSpPr>
          <p:sp>
            <p:nvSpPr>
              <p:cNvPr id="1300" name="Freeform: Shape 1299">
                <a:extLst>
                  <a:ext uri="{FF2B5EF4-FFF2-40B4-BE49-F238E27FC236}">
                    <a16:creationId xmlns:a16="http://schemas.microsoft.com/office/drawing/2014/main" id="{F4A95644-F4D7-C12D-E09E-A092BC1EC36E}"/>
                  </a:ext>
                </a:extLst>
              </p:cNvPr>
              <p:cNvSpPr/>
              <p:nvPr/>
            </p:nvSpPr>
            <p:spPr>
              <a:xfrm>
                <a:off x="894069" y="3640657"/>
                <a:ext cx="1130781" cy="1130441"/>
              </a:xfrm>
              <a:custGeom>
                <a:avLst/>
                <a:gdLst>
                  <a:gd name="connsiteX0" fmla="*/ 404277 w 1259943"/>
                  <a:gd name="connsiteY0" fmla="*/ 0 h 1259564"/>
                  <a:gd name="connsiteX1" fmla="*/ 855857 w 1259943"/>
                  <a:gd name="connsiteY1" fmla="*/ 0 h 1259564"/>
                  <a:gd name="connsiteX2" fmla="*/ 1259943 w 1259943"/>
                  <a:gd name="connsiteY2" fmla="*/ 404087 h 1259564"/>
                  <a:gd name="connsiteX3" fmla="*/ 1259943 w 1259943"/>
                  <a:gd name="connsiteY3" fmla="*/ 540527 h 1259564"/>
                  <a:gd name="connsiteX4" fmla="*/ 1247095 w 1259943"/>
                  <a:gd name="connsiteY4" fmla="*/ 543121 h 1259564"/>
                  <a:gd name="connsiteX5" fmla="*/ 1187729 w 1259943"/>
                  <a:gd name="connsiteY5" fmla="*/ 632682 h 1259564"/>
                  <a:gd name="connsiteX6" fmla="*/ 1247095 w 1259943"/>
                  <a:gd name="connsiteY6" fmla="*/ 722244 h 1259564"/>
                  <a:gd name="connsiteX7" fmla="*/ 1259943 w 1259943"/>
                  <a:gd name="connsiteY7" fmla="*/ 724838 h 1259564"/>
                  <a:gd name="connsiteX8" fmla="*/ 1259943 w 1259943"/>
                  <a:gd name="connsiteY8" fmla="*/ 855667 h 1259564"/>
                  <a:gd name="connsiteX9" fmla="*/ 855668 w 1259943"/>
                  <a:gd name="connsiteY9" fmla="*/ 1259564 h 1259564"/>
                  <a:gd name="connsiteX10" fmla="*/ 404087 w 1259943"/>
                  <a:gd name="connsiteY10" fmla="*/ 1259564 h 1259564"/>
                  <a:gd name="connsiteX11" fmla="*/ 0 w 1259943"/>
                  <a:gd name="connsiteY11" fmla="*/ 855477 h 1259564"/>
                  <a:gd name="connsiteX12" fmla="*/ 0 w 1259943"/>
                  <a:gd name="connsiteY12" fmla="*/ 404087 h 1259564"/>
                  <a:gd name="connsiteX13" fmla="*/ 404277 w 1259943"/>
                  <a:gd name="connsiteY13"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3" h="1259564">
                    <a:moveTo>
                      <a:pt x="404277" y="0"/>
                    </a:moveTo>
                    <a:lnTo>
                      <a:pt x="855857" y="0"/>
                    </a:lnTo>
                    <a:cubicBezTo>
                      <a:pt x="1079083" y="0"/>
                      <a:pt x="1259943" y="180860"/>
                      <a:pt x="1259943" y="404087"/>
                    </a:cubicBezTo>
                    <a:lnTo>
                      <a:pt x="1259943" y="540527"/>
                    </a:lnTo>
                    <a:lnTo>
                      <a:pt x="1247095" y="543121"/>
                    </a:lnTo>
                    <a:cubicBezTo>
                      <a:pt x="1212208" y="557876"/>
                      <a:pt x="1187729" y="592421"/>
                      <a:pt x="1187729" y="632682"/>
                    </a:cubicBezTo>
                    <a:cubicBezTo>
                      <a:pt x="1187729" y="672944"/>
                      <a:pt x="1212208" y="707488"/>
                      <a:pt x="1247095" y="722244"/>
                    </a:cubicBezTo>
                    <a:lnTo>
                      <a:pt x="1259943" y="724838"/>
                    </a:lnTo>
                    <a:lnTo>
                      <a:pt x="1259943" y="855667"/>
                    </a:lnTo>
                    <a:cubicBezTo>
                      <a:pt x="1259753" y="1078702"/>
                      <a:pt x="1078893" y="1259564"/>
                      <a:pt x="855668" y="1259564"/>
                    </a:cubicBezTo>
                    <a:lnTo>
                      <a:pt x="404087" y="1259564"/>
                    </a:lnTo>
                    <a:cubicBezTo>
                      <a:pt x="180860" y="1259564"/>
                      <a:pt x="0" y="1078702"/>
                      <a:pt x="0" y="855477"/>
                    </a:cubicBezTo>
                    <a:lnTo>
                      <a:pt x="0" y="404087"/>
                    </a:lnTo>
                    <a:cubicBezTo>
                      <a:pt x="190" y="180860"/>
                      <a:pt x="181050" y="0"/>
                      <a:pt x="404277" y="0"/>
                    </a:cubicBezTo>
                    <a:close/>
                  </a:path>
                </a:pathLst>
              </a:custGeom>
              <a:solidFill>
                <a:srgbClr val="E45B65"/>
              </a:solidFill>
              <a:ln w="13072" cap="flat">
                <a:noFill/>
                <a:prstDash val="solid"/>
                <a:miter/>
              </a:ln>
            </p:spPr>
            <p:txBody>
              <a:bodyPr wrap="square" rtlCol="0" anchor="ctr">
                <a:noAutofit/>
              </a:bodyPr>
              <a:lstStyle/>
              <a:p>
                <a:endParaRPr lang="en-ID" sz="1400" dirty="0"/>
              </a:p>
            </p:txBody>
          </p:sp>
          <p:sp>
            <p:nvSpPr>
              <p:cNvPr id="50" name="Freeform: Shape 49">
                <a:extLst>
                  <a:ext uri="{FF2B5EF4-FFF2-40B4-BE49-F238E27FC236}">
                    <a16:creationId xmlns:a16="http://schemas.microsoft.com/office/drawing/2014/main" id="{50882327-C10B-8109-AABB-58562A408319}"/>
                  </a:ext>
                </a:extLst>
              </p:cNvPr>
              <p:cNvSpPr/>
              <p:nvPr/>
            </p:nvSpPr>
            <p:spPr>
              <a:xfrm>
                <a:off x="1024505" y="3770921"/>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48" name="TextBox 47">
                <a:extLst>
                  <a:ext uri="{FF2B5EF4-FFF2-40B4-BE49-F238E27FC236}">
                    <a16:creationId xmlns:a16="http://schemas.microsoft.com/office/drawing/2014/main" id="{CC8C7F35-F138-82B8-DB20-4D0A79AF30DE}"/>
                  </a:ext>
                </a:extLst>
              </p:cNvPr>
              <p:cNvSpPr txBox="1"/>
              <p:nvPr/>
            </p:nvSpPr>
            <p:spPr>
              <a:xfrm>
                <a:off x="861242" y="4831835"/>
                <a:ext cx="1101783" cy="514436"/>
              </a:xfrm>
              <a:prstGeom prst="rect">
                <a:avLst/>
              </a:prstGeom>
              <a:noFill/>
            </p:spPr>
            <p:txBody>
              <a:bodyPr wrap="square" rtlCol="0">
                <a:spAutoFit/>
              </a:bodyPr>
              <a:lstStyle/>
              <a:p>
                <a:pPr algn="ctr"/>
                <a:r>
                  <a:rPr lang="en-US" sz="1400" b="1" dirty="0">
                    <a:solidFill>
                      <a:srgbClr val="E45B65"/>
                    </a:solidFill>
                    <a:latin typeface="Roboto" panose="02000000000000000000" pitchFamily="2" charset="0"/>
                    <a:ea typeface="Roboto" panose="02000000000000000000" pitchFamily="2" charset="0"/>
                    <a:cs typeface="Open Sans" panose="020B0606030504020204" pitchFamily="34" charset="0"/>
                  </a:rPr>
                  <a:t>Language Detection</a:t>
                </a:r>
                <a:endParaRPr lang="ru-RU" sz="14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51" name="Freeform: Shape 50">
                <a:extLst>
                  <a:ext uri="{FF2B5EF4-FFF2-40B4-BE49-F238E27FC236}">
                    <a16:creationId xmlns:a16="http://schemas.microsoft.com/office/drawing/2014/main" id="{302FB255-A859-7C08-901F-0239C7B83A57}"/>
                  </a:ext>
                </a:extLst>
              </p:cNvPr>
              <p:cNvSpPr/>
              <p:nvPr/>
            </p:nvSpPr>
            <p:spPr>
              <a:xfrm>
                <a:off x="1015127" y="3761544"/>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grpSp>
            <p:nvGrpSpPr>
              <p:cNvPr id="177" name="Group 176">
                <a:extLst>
                  <a:ext uri="{FF2B5EF4-FFF2-40B4-BE49-F238E27FC236}">
                    <a16:creationId xmlns:a16="http://schemas.microsoft.com/office/drawing/2014/main" id="{D089EBF4-031D-6F9E-0C73-F968EEF169B4}"/>
                  </a:ext>
                </a:extLst>
              </p:cNvPr>
              <p:cNvGrpSpPr/>
              <p:nvPr/>
            </p:nvGrpSpPr>
            <p:grpSpPr>
              <a:xfrm>
                <a:off x="1179113" y="3939607"/>
                <a:ext cx="557615" cy="573910"/>
                <a:chOff x="6588760" y="2712782"/>
                <a:chExt cx="3914006" cy="4028378"/>
              </a:xfrm>
            </p:grpSpPr>
            <p:sp>
              <p:nvSpPr>
                <p:cNvPr id="72" name="Freeform: Shape 71">
                  <a:extLst>
                    <a:ext uri="{FF2B5EF4-FFF2-40B4-BE49-F238E27FC236}">
                      <a16:creationId xmlns:a16="http://schemas.microsoft.com/office/drawing/2014/main" id="{D461A372-B72F-EDD0-E140-42893D60C6E6}"/>
                    </a:ext>
                  </a:extLst>
                </p:cNvPr>
                <p:cNvSpPr/>
                <p:nvPr/>
              </p:nvSpPr>
              <p:spPr>
                <a:xfrm>
                  <a:off x="6588760" y="4612640"/>
                  <a:ext cx="2413000" cy="2128520"/>
                </a:xfrm>
                <a:custGeom>
                  <a:avLst/>
                  <a:gdLst>
                    <a:gd name="connsiteX0" fmla="*/ 213360 w 2423160"/>
                    <a:gd name="connsiteY0" fmla="*/ 0 h 2128520"/>
                    <a:gd name="connsiteX1" fmla="*/ 127000 w 2423160"/>
                    <a:gd name="connsiteY1" fmla="*/ 35560 h 2128520"/>
                    <a:gd name="connsiteX2" fmla="*/ 55880 w 2423160"/>
                    <a:gd name="connsiteY2" fmla="*/ 96520 h 2128520"/>
                    <a:gd name="connsiteX3" fmla="*/ 15240 w 2423160"/>
                    <a:gd name="connsiteY3" fmla="*/ 177800 h 2128520"/>
                    <a:gd name="connsiteX4" fmla="*/ 0 w 2423160"/>
                    <a:gd name="connsiteY4" fmla="*/ 1493520 h 2128520"/>
                    <a:gd name="connsiteX5" fmla="*/ 25400 w 2423160"/>
                    <a:gd name="connsiteY5" fmla="*/ 1590040 h 2128520"/>
                    <a:gd name="connsiteX6" fmla="*/ 86360 w 2423160"/>
                    <a:gd name="connsiteY6" fmla="*/ 1656080 h 2128520"/>
                    <a:gd name="connsiteX7" fmla="*/ 172720 w 2423160"/>
                    <a:gd name="connsiteY7" fmla="*/ 1701800 h 2128520"/>
                    <a:gd name="connsiteX8" fmla="*/ 1082040 w 2423160"/>
                    <a:gd name="connsiteY8" fmla="*/ 1706880 h 2128520"/>
                    <a:gd name="connsiteX9" fmla="*/ 1209040 w 2423160"/>
                    <a:gd name="connsiteY9" fmla="*/ 1833880 h 2128520"/>
                    <a:gd name="connsiteX10" fmla="*/ 1224280 w 2423160"/>
                    <a:gd name="connsiteY10" fmla="*/ 1874520 h 2128520"/>
                    <a:gd name="connsiteX11" fmla="*/ 1320800 w 2423160"/>
                    <a:gd name="connsiteY11" fmla="*/ 1960880 h 2128520"/>
                    <a:gd name="connsiteX12" fmla="*/ 1361440 w 2423160"/>
                    <a:gd name="connsiteY12" fmla="*/ 2021840 h 2128520"/>
                    <a:gd name="connsiteX13" fmla="*/ 1417320 w 2423160"/>
                    <a:gd name="connsiteY13" fmla="*/ 2087880 h 2128520"/>
                    <a:gd name="connsiteX14" fmla="*/ 1417320 w 2423160"/>
                    <a:gd name="connsiteY14" fmla="*/ 2087880 h 2128520"/>
                    <a:gd name="connsiteX15" fmla="*/ 1503680 w 2423160"/>
                    <a:gd name="connsiteY15" fmla="*/ 2128520 h 2128520"/>
                    <a:gd name="connsiteX16" fmla="*/ 1503680 w 2423160"/>
                    <a:gd name="connsiteY16" fmla="*/ 2128520 h 2128520"/>
                    <a:gd name="connsiteX17" fmla="*/ 1569720 w 2423160"/>
                    <a:gd name="connsiteY17" fmla="*/ 2087880 h 2128520"/>
                    <a:gd name="connsiteX18" fmla="*/ 1569720 w 2423160"/>
                    <a:gd name="connsiteY18" fmla="*/ 1971040 h 2128520"/>
                    <a:gd name="connsiteX19" fmla="*/ 1579880 w 2423160"/>
                    <a:gd name="connsiteY19" fmla="*/ 1813560 h 2128520"/>
                    <a:gd name="connsiteX20" fmla="*/ 1590040 w 2423160"/>
                    <a:gd name="connsiteY20" fmla="*/ 1717040 h 2128520"/>
                    <a:gd name="connsiteX21" fmla="*/ 2194560 w 2423160"/>
                    <a:gd name="connsiteY21" fmla="*/ 1701800 h 2128520"/>
                    <a:gd name="connsiteX22" fmla="*/ 2230120 w 2423160"/>
                    <a:gd name="connsiteY22" fmla="*/ 1701800 h 2128520"/>
                    <a:gd name="connsiteX23" fmla="*/ 2316480 w 2423160"/>
                    <a:gd name="connsiteY23" fmla="*/ 1681480 h 2128520"/>
                    <a:gd name="connsiteX24" fmla="*/ 2362200 w 2423160"/>
                    <a:gd name="connsiteY24" fmla="*/ 1625600 h 2128520"/>
                    <a:gd name="connsiteX25" fmla="*/ 2387600 w 2423160"/>
                    <a:gd name="connsiteY25" fmla="*/ 1559560 h 2128520"/>
                    <a:gd name="connsiteX26" fmla="*/ 2413000 w 2423160"/>
                    <a:gd name="connsiteY26" fmla="*/ 787400 h 2128520"/>
                    <a:gd name="connsiteX27" fmla="*/ 2423160 w 2423160"/>
                    <a:gd name="connsiteY27" fmla="*/ 50800 h 2128520"/>
                    <a:gd name="connsiteX28" fmla="*/ 213360 w 2423160"/>
                    <a:gd name="connsiteY28" fmla="*/ 0 h 2128520"/>
                    <a:gd name="connsiteX0" fmla="*/ 213360 w 2413000"/>
                    <a:gd name="connsiteY0" fmla="*/ 0 h 2128520"/>
                    <a:gd name="connsiteX1" fmla="*/ 127000 w 2413000"/>
                    <a:gd name="connsiteY1" fmla="*/ 35560 h 2128520"/>
                    <a:gd name="connsiteX2" fmla="*/ 55880 w 2413000"/>
                    <a:gd name="connsiteY2" fmla="*/ 96520 h 2128520"/>
                    <a:gd name="connsiteX3" fmla="*/ 15240 w 2413000"/>
                    <a:gd name="connsiteY3" fmla="*/ 177800 h 2128520"/>
                    <a:gd name="connsiteX4" fmla="*/ 0 w 2413000"/>
                    <a:gd name="connsiteY4" fmla="*/ 1493520 h 2128520"/>
                    <a:gd name="connsiteX5" fmla="*/ 25400 w 2413000"/>
                    <a:gd name="connsiteY5" fmla="*/ 1590040 h 2128520"/>
                    <a:gd name="connsiteX6" fmla="*/ 86360 w 2413000"/>
                    <a:gd name="connsiteY6" fmla="*/ 1656080 h 2128520"/>
                    <a:gd name="connsiteX7" fmla="*/ 172720 w 2413000"/>
                    <a:gd name="connsiteY7" fmla="*/ 1701800 h 2128520"/>
                    <a:gd name="connsiteX8" fmla="*/ 1082040 w 2413000"/>
                    <a:gd name="connsiteY8" fmla="*/ 1706880 h 2128520"/>
                    <a:gd name="connsiteX9" fmla="*/ 1209040 w 2413000"/>
                    <a:gd name="connsiteY9" fmla="*/ 1833880 h 2128520"/>
                    <a:gd name="connsiteX10" fmla="*/ 1224280 w 2413000"/>
                    <a:gd name="connsiteY10" fmla="*/ 1874520 h 2128520"/>
                    <a:gd name="connsiteX11" fmla="*/ 1320800 w 2413000"/>
                    <a:gd name="connsiteY11" fmla="*/ 1960880 h 2128520"/>
                    <a:gd name="connsiteX12" fmla="*/ 1361440 w 2413000"/>
                    <a:gd name="connsiteY12" fmla="*/ 2021840 h 2128520"/>
                    <a:gd name="connsiteX13" fmla="*/ 1417320 w 2413000"/>
                    <a:gd name="connsiteY13" fmla="*/ 2087880 h 2128520"/>
                    <a:gd name="connsiteX14" fmla="*/ 1417320 w 2413000"/>
                    <a:gd name="connsiteY14" fmla="*/ 2087880 h 2128520"/>
                    <a:gd name="connsiteX15" fmla="*/ 1503680 w 2413000"/>
                    <a:gd name="connsiteY15" fmla="*/ 2128520 h 2128520"/>
                    <a:gd name="connsiteX16" fmla="*/ 1503680 w 2413000"/>
                    <a:gd name="connsiteY16" fmla="*/ 2128520 h 2128520"/>
                    <a:gd name="connsiteX17" fmla="*/ 1569720 w 2413000"/>
                    <a:gd name="connsiteY17" fmla="*/ 2087880 h 2128520"/>
                    <a:gd name="connsiteX18" fmla="*/ 1569720 w 2413000"/>
                    <a:gd name="connsiteY18" fmla="*/ 1971040 h 2128520"/>
                    <a:gd name="connsiteX19" fmla="*/ 1579880 w 2413000"/>
                    <a:gd name="connsiteY19" fmla="*/ 1813560 h 2128520"/>
                    <a:gd name="connsiteX20" fmla="*/ 1590040 w 2413000"/>
                    <a:gd name="connsiteY20" fmla="*/ 1717040 h 2128520"/>
                    <a:gd name="connsiteX21" fmla="*/ 2194560 w 2413000"/>
                    <a:gd name="connsiteY21" fmla="*/ 1701800 h 2128520"/>
                    <a:gd name="connsiteX22" fmla="*/ 2230120 w 2413000"/>
                    <a:gd name="connsiteY22" fmla="*/ 1701800 h 2128520"/>
                    <a:gd name="connsiteX23" fmla="*/ 2316480 w 2413000"/>
                    <a:gd name="connsiteY23" fmla="*/ 1681480 h 2128520"/>
                    <a:gd name="connsiteX24" fmla="*/ 2362200 w 2413000"/>
                    <a:gd name="connsiteY24" fmla="*/ 1625600 h 2128520"/>
                    <a:gd name="connsiteX25" fmla="*/ 2387600 w 2413000"/>
                    <a:gd name="connsiteY25" fmla="*/ 1559560 h 2128520"/>
                    <a:gd name="connsiteX26" fmla="*/ 2413000 w 2413000"/>
                    <a:gd name="connsiteY26" fmla="*/ 787400 h 2128520"/>
                    <a:gd name="connsiteX27" fmla="*/ 2397760 w 2413000"/>
                    <a:gd name="connsiteY27" fmla="*/ 20320 h 2128520"/>
                    <a:gd name="connsiteX28" fmla="*/ 213360 w 2413000"/>
                    <a:gd name="connsiteY28" fmla="*/ 0 h 212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13000" h="2128520">
                      <a:moveTo>
                        <a:pt x="213360" y="0"/>
                      </a:moveTo>
                      <a:lnTo>
                        <a:pt x="127000" y="35560"/>
                      </a:lnTo>
                      <a:lnTo>
                        <a:pt x="55880" y="96520"/>
                      </a:lnTo>
                      <a:lnTo>
                        <a:pt x="15240" y="177800"/>
                      </a:lnTo>
                      <a:lnTo>
                        <a:pt x="0" y="1493520"/>
                      </a:lnTo>
                      <a:lnTo>
                        <a:pt x="25400" y="1590040"/>
                      </a:lnTo>
                      <a:lnTo>
                        <a:pt x="86360" y="1656080"/>
                      </a:lnTo>
                      <a:lnTo>
                        <a:pt x="172720" y="1701800"/>
                      </a:lnTo>
                      <a:lnTo>
                        <a:pt x="1082040" y="1706880"/>
                      </a:lnTo>
                      <a:lnTo>
                        <a:pt x="1209040" y="1833880"/>
                      </a:lnTo>
                      <a:lnTo>
                        <a:pt x="1224280" y="1874520"/>
                      </a:lnTo>
                      <a:lnTo>
                        <a:pt x="1320800" y="1960880"/>
                      </a:lnTo>
                      <a:lnTo>
                        <a:pt x="1361440" y="2021840"/>
                      </a:lnTo>
                      <a:lnTo>
                        <a:pt x="1417320" y="2087880"/>
                      </a:lnTo>
                      <a:lnTo>
                        <a:pt x="1417320" y="2087880"/>
                      </a:lnTo>
                      <a:lnTo>
                        <a:pt x="1503680" y="2128520"/>
                      </a:lnTo>
                      <a:lnTo>
                        <a:pt x="1503680" y="2128520"/>
                      </a:lnTo>
                      <a:lnTo>
                        <a:pt x="1569720" y="2087880"/>
                      </a:lnTo>
                      <a:lnTo>
                        <a:pt x="1569720" y="1971040"/>
                      </a:lnTo>
                      <a:lnTo>
                        <a:pt x="1579880" y="1813560"/>
                      </a:lnTo>
                      <a:lnTo>
                        <a:pt x="1590040" y="1717040"/>
                      </a:lnTo>
                      <a:lnTo>
                        <a:pt x="2194560" y="1701800"/>
                      </a:lnTo>
                      <a:lnTo>
                        <a:pt x="2230120" y="1701800"/>
                      </a:lnTo>
                      <a:lnTo>
                        <a:pt x="2316480" y="1681480"/>
                      </a:lnTo>
                      <a:lnTo>
                        <a:pt x="2362200" y="1625600"/>
                      </a:lnTo>
                      <a:lnTo>
                        <a:pt x="2387600" y="1559560"/>
                      </a:lnTo>
                      <a:lnTo>
                        <a:pt x="2413000" y="787400"/>
                      </a:lnTo>
                      <a:lnTo>
                        <a:pt x="2397760" y="20320"/>
                      </a:lnTo>
                      <a:lnTo>
                        <a:pt x="213360" y="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74" name="Freeform: Shape 73">
                  <a:extLst>
                    <a:ext uri="{FF2B5EF4-FFF2-40B4-BE49-F238E27FC236}">
                      <a16:creationId xmlns:a16="http://schemas.microsoft.com/office/drawing/2014/main" id="{18D87A2C-DA5C-5B10-8298-8C3933D1AC75}"/>
                    </a:ext>
                  </a:extLst>
                </p:cNvPr>
                <p:cNvSpPr/>
                <p:nvPr/>
              </p:nvSpPr>
              <p:spPr>
                <a:xfrm>
                  <a:off x="6739890" y="4766310"/>
                  <a:ext cx="2114550" cy="1695450"/>
                </a:xfrm>
                <a:custGeom>
                  <a:avLst/>
                  <a:gdLst>
                    <a:gd name="connsiteX0" fmla="*/ 0 w 2114550"/>
                    <a:gd name="connsiteY0" fmla="*/ 76200 h 1695450"/>
                    <a:gd name="connsiteX1" fmla="*/ 3810 w 2114550"/>
                    <a:gd name="connsiteY1" fmla="*/ 1306830 h 1695450"/>
                    <a:gd name="connsiteX2" fmla="*/ 0 w 2114550"/>
                    <a:gd name="connsiteY2" fmla="*/ 1341120 h 1695450"/>
                    <a:gd name="connsiteX3" fmla="*/ 15240 w 2114550"/>
                    <a:gd name="connsiteY3" fmla="*/ 1379220 h 1695450"/>
                    <a:gd name="connsiteX4" fmla="*/ 57150 w 2114550"/>
                    <a:gd name="connsiteY4" fmla="*/ 1398270 h 1695450"/>
                    <a:gd name="connsiteX5" fmla="*/ 1009650 w 2114550"/>
                    <a:gd name="connsiteY5" fmla="*/ 1409700 h 1695450"/>
                    <a:gd name="connsiteX6" fmla="*/ 1272540 w 2114550"/>
                    <a:gd name="connsiteY6" fmla="*/ 1695450 h 1695450"/>
                    <a:gd name="connsiteX7" fmla="*/ 1276350 w 2114550"/>
                    <a:gd name="connsiteY7" fmla="*/ 1516380 h 1695450"/>
                    <a:gd name="connsiteX8" fmla="*/ 1276350 w 2114550"/>
                    <a:gd name="connsiteY8" fmla="*/ 1466850 h 1695450"/>
                    <a:gd name="connsiteX9" fmla="*/ 1287780 w 2114550"/>
                    <a:gd name="connsiteY9" fmla="*/ 1421130 h 1695450"/>
                    <a:gd name="connsiteX10" fmla="*/ 1325880 w 2114550"/>
                    <a:gd name="connsiteY10" fmla="*/ 1405890 h 1695450"/>
                    <a:gd name="connsiteX11" fmla="*/ 2034540 w 2114550"/>
                    <a:gd name="connsiteY11" fmla="*/ 1402080 h 1695450"/>
                    <a:gd name="connsiteX12" fmla="*/ 2061210 w 2114550"/>
                    <a:gd name="connsiteY12" fmla="*/ 1398270 h 1695450"/>
                    <a:gd name="connsiteX13" fmla="*/ 2084070 w 2114550"/>
                    <a:gd name="connsiteY13" fmla="*/ 1386840 h 1695450"/>
                    <a:gd name="connsiteX14" fmla="*/ 2110740 w 2114550"/>
                    <a:gd name="connsiteY14" fmla="*/ 1360170 h 1695450"/>
                    <a:gd name="connsiteX15" fmla="*/ 2114550 w 2114550"/>
                    <a:gd name="connsiteY15" fmla="*/ 643890 h 1695450"/>
                    <a:gd name="connsiteX16" fmla="*/ 1893570 w 2114550"/>
                    <a:gd name="connsiteY16" fmla="*/ 640080 h 1695450"/>
                    <a:gd name="connsiteX17" fmla="*/ 1844040 w 2114550"/>
                    <a:gd name="connsiteY17" fmla="*/ 640080 h 1695450"/>
                    <a:gd name="connsiteX18" fmla="*/ 1817370 w 2114550"/>
                    <a:gd name="connsiteY18" fmla="*/ 624840 h 1695450"/>
                    <a:gd name="connsiteX19" fmla="*/ 1786890 w 2114550"/>
                    <a:gd name="connsiteY19" fmla="*/ 601980 h 1695450"/>
                    <a:gd name="connsiteX20" fmla="*/ 1771650 w 2114550"/>
                    <a:gd name="connsiteY20" fmla="*/ 430530 h 1695450"/>
                    <a:gd name="connsiteX21" fmla="*/ 1771650 w 2114550"/>
                    <a:gd name="connsiteY21" fmla="*/ 11430 h 1695450"/>
                    <a:gd name="connsiteX22" fmla="*/ 83820 w 2114550"/>
                    <a:gd name="connsiteY22" fmla="*/ 0 h 1695450"/>
                    <a:gd name="connsiteX23" fmla="*/ 26670 w 2114550"/>
                    <a:gd name="connsiteY23" fmla="*/ 15240 h 1695450"/>
                    <a:gd name="connsiteX24" fmla="*/ 0 w 2114550"/>
                    <a:gd name="connsiteY24" fmla="*/ 7620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14550" h="1695450">
                      <a:moveTo>
                        <a:pt x="0" y="76200"/>
                      </a:moveTo>
                      <a:lnTo>
                        <a:pt x="3810" y="1306830"/>
                      </a:lnTo>
                      <a:lnTo>
                        <a:pt x="0" y="1341120"/>
                      </a:lnTo>
                      <a:lnTo>
                        <a:pt x="15240" y="1379220"/>
                      </a:lnTo>
                      <a:lnTo>
                        <a:pt x="57150" y="1398270"/>
                      </a:lnTo>
                      <a:lnTo>
                        <a:pt x="1009650" y="1409700"/>
                      </a:lnTo>
                      <a:lnTo>
                        <a:pt x="1272540" y="1695450"/>
                      </a:lnTo>
                      <a:lnTo>
                        <a:pt x="1276350" y="1516380"/>
                      </a:lnTo>
                      <a:lnTo>
                        <a:pt x="1276350" y="1466850"/>
                      </a:lnTo>
                      <a:lnTo>
                        <a:pt x="1287780" y="1421130"/>
                      </a:lnTo>
                      <a:lnTo>
                        <a:pt x="1325880" y="1405890"/>
                      </a:lnTo>
                      <a:lnTo>
                        <a:pt x="2034540" y="1402080"/>
                      </a:lnTo>
                      <a:lnTo>
                        <a:pt x="2061210" y="1398270"/>
                      </a:lnTo>
                      <a:lnTo>
                        <a:pt x="2084070" y="1386840"/>
                      </a:lnTo>
                      <a:lnTo>
                        <a:pt x="2110740" y="1360170"/>
                      </a:lnTo>
                      <a:lnTo>
                        <a:pt x="2114550" y="643890"/>
                      </a:lnTo>
                      <a:lnTo>
                        <a:pt x="1893570" y="640080"/>
                      </a:lnTo>
                      <a:lnTo>
                        <a:pt x="1844040" y="640080"/>
                      </a:lnTo>
                      <a:lnTo>
                        <a:pt x="1817370" y="624840"/>
                      </a:lnTo>
                      <a:lnTo>
                        <a:pt x="1786890" y="601980"/>
                      </a:lnTo>
                      <a:lnTo>
                        <a:pt x="1771650" y="430530"/>
                      </a:lnTo>
                      <a:lnTo>
                        <a:pt x="1771650" y="11430"/>
                      </a:lnTo>
                      <a:lnTo>
                        <a:pt x="83820" y="0"/>
                      </a:lnTo>
                      <a:lnTo>
                        <a:pt x="26670" y="15240"/>
                      </a:lnTo>
                      <a:lnTo>
                        <a:pt x="0" y="7620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81" name="Freeform: Shape 80">
                  <a:extLst>
                    <a:ext uri="{FF2B5EF4-FFF2-40B4-BE49-F238E27FC236}">
                      <a16:creationId xmlns:a16="http://schemas.microsoft.com/office/drawing/2014/main" id="{384464B1-7B93-75EF-4A1E-C8BBB9971D3C}"/>
                    </a:ext>
                  </a:extLst>
                </p:cNvPr>
                <p:cNvSpPr/>
                <p:nvPr/>
              </p:nvSpPr>
              <p:spPr>
                <a:xfrm>
                  <a:off x="6623570" y="2768931"/>
                  <a:ext cx="2413000" cy="2661589"/>
                </a:xfrm>
                <a:custGeom>
                  <a:avLst/>
                  <a:gdLst>
                    <a:gd name="connsiteX0" fmla="*/ 1206500 w 2413000"/>
                    <a:gd name="connsiteY0" fmla="*/ 0 h 2661589"/>
                    <a:gd name="connsiteX1" fmla="*/ 2413000 w 2413000"/>
                    <a:gd name="connsiteY1" fmla="*/ 1206500 h 2661589"/>
                    <a:gd name="connsiteX2" fmla="*/ 1206500 w 2413000"/>
                    <a:gd name="connsiteY2" fmla="*/ 2413000 h 2661589"/>
                    <a:gd name="connsiteX3" fmla="*/ 963348 w 2413000"/>
                    <a:gd name="connsiteY3" fmla="*/ 2388488 h 2661589"/>
                    <a:gd name="connsiteX4" fmla="*/ 870333 w 2413000"/>
                    <a:gd name="connsiteY4" fmla="*/ 2364572 h 2661589"/>
                    <a:gd name="connsiteX5" fmla="*/ 442710 w 2413000"/>
                    <a:gd name="connsiteY5" fmla="*/ 2641269 h 2661589"/>
                    <a:gd name="connsiteX6" fmla="*/ 376670 w 2413000"/>
                    <a:gd name="connsiteY6" fmla="*/ 2661589 h 2661589"/>
                    <a:gd name="connsiteX7" fmla="*/ 351270 w 2413000"/>
                    <a:gd name="connsiteY7" fmla="*/ 2636189 h 2661589"/>
                    <a:gd name="connsiteX8" fmla="*/ 336030 w 2413000"/>
                    <a:gd name="connsiteY8" fmla="*/ 2580309 h 2661589"/>
                    <a:gd name="connsiteX9" fmla="*/ 341110 w 2413000"/>
                    <a:gd name="connsiteY9" fmla="*/ 2549829 h 2661589"/>
                    <a:gd name="connsiteX10" fmla="*/ 351270 w 2413000"/>
                    <a:gd name="connsiteY10" fmla="*/ 2443149 h 2661589"/>
                    <a:gd name="connsiteX11" fmla="*/ 412230 w 2413000"/>
                    <a:gd name="connsiteY11" fmla="*/ 2118029 h 2661589"/>
                    <a:gd name="connsiteX12" fmla="*/ 425114 w 2413000"/>
                    <a:gd name="connsiteY12" fmla="*/ 2124825 h 2661589"/>
                    <a:gd name="connsiteX13" fmla="*/ 353376 w 2413000"/>
                    <a:gd name="connsiteY13" fmla="*/ 2059625 h 2661589"/>
                    <a:gd name="connsiteX14" fmla="*/ 0 w 2413000"/>
                    <a:gd name="connsiteY14" fmla="*/ 1206500 h 2661589"/>
                    <a:gd name="connsiteX15" fmla="*/ 1206500 w 2413000"/>
                    <a:gd name="connsiteY15" fmla="*/ 0 h 266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13000" h="2661589">
                      <a:moveTo>
                        <a:pt x="1206500" y="0"/>
                      </a:moveTo>
                      <a:cubicBezTo>
                        <a:pt x="1872832" y="0"/>
                        <a:pt x="2413000" y="540168"/>
                        <a:pt x="2413000" y="1206500"/>
                      </a:cubicBezTo>
                      <a:cubicBezTo>
                        <a:pt x="2413000" y="1872832"/>
                        <a:pt x="1872832" y="2413000"/>
                        <a:pt x="1206500" y="2413000"/>
                      </a:cubicBezTo>
                      <a:cubicBezTo>
                        <a:pt x="1123209" y="2413000"/>
                        <a:pt x="1041889" y="2404560"/>
                        <a:pt x="963348" y="2388488"/>
                      </a:cubicBezTo>
                      <a:lnTo>
                        <a:pt x="870333" y="2364572"/>
                      </a:lnTo>
                      <a:lnTo>
                        <a:pt x="442710" y="2641269"/>
                      </a:lnTo>
                      <a:lnTo>
                        <a:pt x="376670" y="2661589"/>
                      </a:lnTo>
                      <a:lnTo>
                        <a:pt x="351270" y="2636189"/>
                      </a:lnTo>
                      <a:lnTo>
                        <a:pt x="336030" y="2580309"/>
                      </a:lnTo>
                      <a:lnTo>
                        <a:pt x="341110" y="2549829"/>
                      </a:lnTo>
                      <a:lnTo>
                        <a:pt x="351270" y="2443149"/>
                      </a:lnTo>
                      <a:lnTo>
                        <a:pt x="412230" y="2118029"/>
                      </a:lnTo>
                      <a:lnTo>
                        <a:pt x="425114" y="2124825"/>
                      </a:lnTo>
                      <a:lnTo>
                        <a:pt x="353376" y="2059625"/>
                      </a:lnTo>
                      <a:cubicBezTo>
                        <a:pt x="135042" y="1841291"/>
                        <a:pt x="0" y="1539666"/>
                        <a:pt x="0" y="1206500"/>
                      </a:cubicBezTo>
                      <a:cubicBezTo>
                        <a:pt x="0" y="540168"/>
                        <a:pt x="540168" y="0"/>
                        <a:pt x="1206500" y="0"/>
                      </a:cubicBez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G" sz="1400" dirty="0"/>
                </a:p>
              </p:txBody>
            </p:sp>
            <p:sp>
              <p:nvSpPr>
                <p:cNvPr id="85" name="Freeform: Shape 84">
                  <a:extLst>
                    <a:ext uri="{FF2B5EF4-FFF2-40B4-BE49-F238E27FC236}">
                      <a16:creationId xmlns:a16="http://schemas.microsoft.com/office/drawing/2014/main" id="{7808FB0A-F17F-9E27-60DA-503870BA1A3B}"/>
                    </a:ext>
                  </a:extLst>
                </p:cNvPr>
                <p:cNvSpPr/>
                <p:nvPr/>
              </p:nvSpPr>
              <p:spPr>
                <a:xfrm>
                  <a:off x="6776090" y="2925432"/>
                  <a:ext cx="2116800" cy="2259978"/>
                </a:xfrm>
                <a:custGeom>
                  <a:avLst/>
                  <a:gdLst>
                    <a:gd name="connsiteX0" fmla="*/ 1058400 w 2116800"/>
                    <a:gd name="connsiteY0" fmla="*/ 0 h 2259978"/>
                    <a:gd name="connsiteX1" fmla="*/ 2116800 w 2116800"/>
                    <a:gd name="connsiteY1" fmla="*/ 1058400 h 2259978"/>
                    <a:gd name="connsiteX2" fmla="*/ 1058400 w 2116800"/>
                    <a:gd name="connsiteY2" fmla="*/ 2116800 h 2259978"/>
                    <a:gd name="connsiteX3" fmla="*/ 743665 w 2116800"/>
                    <a:gd name="connsiteY3" fmla="*/ 2069217 h 2259978"/>
                    <a:gd name="connsiteX4" fmla="*/ 695546 w 2116800"/>
                    <a:gd name="connsiteY4" fmla="*/ 2051605 h 2259978"/>
                    <a:gd name="connsiteX5" fmla="*/ 687700 w 2116800"/>
                    <a:gd name="connsiteY5" fmla="*/ 2050428 h 2259978"/>
                    <a:gd name="connsiteX6" fmla="*/ 676270 w 2116800"/>
                    <a:gd name="connsiteY6" fmla="*/ 2052333 h 2259978"/>
                    <a:gd name="connsiteX7" fmla="*/ 657220 w 2116800"/>
                    <a:gd name="connsiteY7" fmla="*/ 2059953 h 2259978"/>
                    <a:gd name="connsiteX8" fmla="*/ 643885 w 2116800"/>
                    <a:gd name="connsiteY8" fmla="*/ 2071383 h 2259978"/>
                    <a:gd name="connsiteX9" fmla="*/ 360040 w 2116800"/>
                    <a:gd name="connsiteY9" fmla="*/ 2259978 h 2259978"/>
                    <a:gd name="connsiteX10" fmla="*/ 426715 w 2116800"/>
                    <a:gd name="connsiteY10" fmla="*/ 1941843 h 2259978"/>
                    <a:gd name="connsiteX11" fmla="*/ 419095 w 2116800"/>
                    <a:gd name="connsiteY11" fmla="*/ 1911363 h 2259978"/>
                    <a:gd name="connsiteX12" fmla="*/ 409570 w 2116800"/>
                    <a:gd name="connsiteY12" fmla="*/ 1892313 h 2259978"/>
                    <a:gd name="connsiteX13" fmla="*/ 390379 w 2116800"/>
                    <a:gd name="connsiteY13" fmla="*/ 1873122 h 2259978"/>
                    <a:gd name="connsiteX14" fmla="*/ 309999 w 2116800"/>
                    <a:gd name="connsiteY14" fmla="*/ 1806802 h 2259978"/>
                    <a:gd name="connsiteX15" fmla="*/ 0 w 2116800"/>
                    <a:gd name="connsiteY15" fmla="*/ 1058400 h 2259978"/>
                    <a:gd name="connsiteX16" fmla="*/ 1058400 w 2116800"/>
                    <a:gd name="connsiteY16" fmla="*/ 0 h 225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16800" h="2259978">
                      <a:moveTo>
                        <a:pt x="1058400" y="0"/>
                      </a:moveTo>
                      <a:cubicBezTo>
                        <a:pt x="1642938" y="0"/>
                        <a:pt x="2116800" y="473862"/>
                        <a:pt x="2116800" y="1058400"/>
                      </a:cubicBezTo>
                      <a:cubicBezTo>
                        <a:pt x="2116800" y="1642938"/>
                        <a:pt x="1642938" y="2116800"/>
                        <a:pt x="1058400" y="2116800"/>
                      </a:cubicBezTo>
                      <a:cubicBezTo>
                        <a:pt x="948799" y="2116800"/>
                        <a:pt x="843089" y="2100141"/>
                        <a:pt x="743665" y="2069217"/>
                      </a:cubicBezTo>
                      <a:lnTo>
                        <a:pt x="695546" y="2051605"/>
                      </a:lnTo>
                      <a:lnTo>
                        <a:pt x="687700" y="2050428"/>
                      </a:lnTo>
                      <a:lnTo>
                        <a:pt x="676270" y="2052333"/>
                      </a:lnTo>
                      <a:lnTo>
                        <a:pt x="657220" y="2059953"/>
                      </a:lnTo>
                      <a:lnTo>
                        <a:pt x="643885" y="2071383"/>
                      </a:lnTo>
                      <a:lnTo>
                        <a:pt x="360040" y="2259978"/>
                      </a:lnTo>
                      <a:lnTo>
                        <a:pt x="426715" y="1941843"/>
                      </a:lnTo>
                      <a:lnTo>
                        <a:pt x="419095" y="1911363"/>
                      </a:lnTo>
                      <a:lnTo>
                        <a:pt x="409570" y="1892313"/>
                      </a:lnTo>
                      <a:lnTo>
                        <a:pt x="390379" y="1873122"/>
                      </a:lnTo>
                      <a:lnTo>
                        <a:pt x="309999" y="1806802"/>
                      </a:lnTo>
                      <a:cubicBezTo>
                        <a:pt x="118466" y="1615269"/>
                        <a:pt x="0" y="1350669"/>
                        <a:pt x="0" y="1058400"/>
                      </a:cubicBezTo>
                      <a:cubicBezTo>
                        <a:pt x="0" y="473862"/>
                        <a:pt x="473862" y="0"/>
                        <a:pt x="1058400" y="0"/>
                      </a:cubicBez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G" sz="1400"/>
                </a:p>
              </p:txBody>
            </p:sp>
            <p:sp>
              <p:nvSpPr>
                <p:cNvPr id="75" name="Freeform: Shape 74">
                  <a:extLst>
                    <a:ext uri="{FF2B5EF4-FFF2-40B4-BE49-F238E27FC236}">
                      <a16:creationId xmlns:a16="http://schemas.microsoft.com/office/drawing/2014/main" id="{447E4652-8CD2-51CF-0131-016737B4F8B9}"/>
                    </a:ext>
                  </a:extLst>
                </p:cNvPr>
                <p:cNvSpPr/>
                <p:nvPr/>
              </p:nvSpPr>
              <p:spPr>
                <a:xfrm>
                  <a:off x="7330440" y="5303520"/>
                  <a:ext cx="1097280" cy="591820"/>
                </a:xfrm>
                <a:custGeom>
                  <a:avLst/>
                  <a:gdLst>
                    <a:gd name="connsiteX0" fmla="*/ 58420 w 1097280"/>
                    <a:gd name="connsiteY0" fmla="*/ 0 h 591820"/>
                    <a:gd name="connsiteX1" fmla="*/ 104140 w 1097280"/>
                    <a:gd name="connsiteY1" fmla="*/ 25400 h 591820"/>
                    <a:gd name="connsiteX2" fmla="*/ 71120 w 1097280"/>
                    <a:gd name="connsiteY2" fmla="*/ 147320 h 591820"/>
                    <a:gd name="connsiteX3" fmla="*/ 76200 w 1097280"/>
                    <a:gd name="connsiteY3" fmla="*/ 223520 h 591820"/>
                    <a:gd name="connsiteX4" fmla="*/ 114300 w 1097280"/>
                    <a:gd name="connsiteY4" fmla="*/ 309880 h 591820"/>
                    <a:gd name="connsiteX5" fmla="*/ 187960 w 1097280"/>
                    <a:gd name="connsiteY5" fmla="*/ 383540 h 591820"/>
                    <a:gd name="connsiteX6" fmla="*/ 294640 w 1097280"/>
                    <a:gd name="connsiteY6" fmla="*/ 426720 h 591820"/>
                    <a:gd name="connsiteX7" fmla="*/ 467360 w 1097280"/>
                    <a:gd name="connsiteY7" fmla="*/ 459740 h 591820"/>
                    <a:gd name="connsiteX8" fmla="*/ 619760 w 1097280"/>
                    <a:gd name="connsiteY8" fmla="*/ 459740 h 591820"/>
                    <a:gd name="connsiteX9" fmla="*/ 731520 w 1097280"/>
                    <a:gd name="connsiteY9" fmla="*/ 441960 h 591820"/>
                    <a:gd name="connsiteX10" fmla="*/ 858520 w 1097280"/>
                    <a:gd name="connsiteY10" fmla="*/ 414020 h 591820"/>
                    <a:gd name="connsiteX11" fmla="*/ 932180 w 1097280"/>
                    <a:gd name="connsiteY11" fmla="*/ 401320 h 591820"/>
                    <a:gd name="connsiteX12" fmla="*/ 975360 w 1097280"/>
                    <a:gd name="connsiteY12" fmla="*/ 386080 h 591820"/>
                    <a:gd name="connsiteX13" fmla="*/ 1010920 w 1097280"/>
                    <a:gd name="connsiteY13" fmla="*/ 363220 h 591820"/>
                    <a:gd name="connsiteX14" fmla="*/ 1008380 w 1097280"/>
                    <a:gd name="connsiteY14" fmla="*/ 325120 h 591820"/>
                    <a:gd name="connsiteX15" fmla="*/ 911860 w 1097280"/>
                    <a:gd name="connsiteY15" fmla="*/ 119380 h 591820"/>
                    <a:gd name="connsiteX16" fmla="*/ 985520 w 1097280"/>
                    <a:gd name="connsiteY16" fmla="*/ 0 h 591820"/>
                    <a:gd name="connsiteX17" fmla="*/ 1033780 w 1097280"/>
                    <a:gd name="connsiteY17" fmla="*/ 78740 h 591820"/>
                    <a:gd name="connsiteX18" fmla="*/ 1049020 w 1097280"/>
                    <a:gd name="connsiteY18" fmla="*/ 129540 h 591820"/>
                    <a:gd name="connsiteX19" fmla="*/ 1069340 w 1097280"/>
                    <a:gd name="connsiteY19" fmla="*/ 182880 h 591820"/>
                    <a:gd name="connsiteX20" fmla="*/ 1082040 w 1097280"/>
                    <a:gd name="connsiteY20" fmla="*/ 215900 h 591820"/>
                    <a:gd name="connsiteX21" fmla="*/ 1092200 w 1097280"/>
                    <a:gd name="connsiteY21" fmla="*/ 274320 h 591820"/>
                    <a:gd name="connsiteX22" fmla="*/ 1097280 w 1097280"/>
                    <a:gd name="connsiteY22" fmla="*/ 309880 h 591820"/>
                    <a:gd name="connsiteX23" fmla="*/ 1092200 w 1097280"/>
                    <a:gd name="connsiteY23" fmla="*/ 360680 h 591820"/>
                    <a:gd name="connsiteX24" fmla="*/ 1076960 w 1097280"/>
                    <a:gd name="connsiteY24" fmla="*/ 398780 h 591820"/>
                    <a:gd name="connsiteX25" fmla="*/ 1041400 w 1097280"/>
                    <a:gd name="connsiteY25" fmla="*/ 474980 h 591820"/>
                    <a:gd name="connsiteX26" fmla="*/ 977900 w 1097280"/>
                    <a:gd name="connsiteY26" fmla="*/ 505460 h 591820"/>
                    <a:gd name="connsiteX27" fmla="*/ 855980 w 1097280"/>
                    <a:gd name="connsiteY27" fmla="*/ 538480 h 591820"/>
                    <a:gd name="connsiteX28" fmla="*/ 728980 w 1097280"/>
                    <a:gd name="connsiteY28" fmla="*/ 579120 h 591820"/>
                    <a:gd name="connsiteX29" fmla="*/ 601980 w 1097280"/>
                    <a:gd name="connsiteY29" fmla="*/ 589280 h 591820"/>
                    <a:gd name="connsiteX30" fmla="*/ 472440 w 1097280"/>
                    <a:gd name="connsiteY30" fmla="*/ 591820 h 591820"/>
                    <a:gd name="connsiteX31" fmla="*/ 373380 w 1097280"/>
                    <a:gd name="connsiteY31" fmla="*/ 591820 h 591820"/>
                    <a:gd name="connsiteX32" fmla="*/ 322580 w 1097280"/>
                    <a:gd name="connsiteY32" fmla="*/ 576580 h 591820"/>
                    <a:gd name="connsiteX33" fmla="*/ 226060 w 1097280"/>
                    <a:gd name="connsiteY33" fmla="*/ 551180 h 591820"/>
                    <a:gd name="connsiteX34" fmla="*/ 132080 w 1097280"/>
                    <a:gd name="connsiteY34" fmla="*/ 510540 h 591820"/>
                    <a:gd name="connsiteX35" fmla="*/ 104140 w 1097280"/>
                    <a:gd name="connsiteY35" fmla="*/ 464820 h 591820"/>
                    <a:gd name="connsiteX36" fmla="*/ 55880 w 1097280"/>
                    <a:gd name="connsiteY36" fmla="*/ 429260 h 591820"/>
                    <a:gd name="connsiteX37" fmla="*/ 35560 w 1097280"/>
                    <a:gd name="connsiteY37" fmla="*/ 386080 h 591820"/>
                    <a:gd name="connsiteX38" fmla="*/ 12700 w 1097280"/>
                    <a:gd name="connsiteY38" fmla="*/ 325120 h 591820"/>
                    <a:gd name="connsiteX39" fmla="*/ 0 w 1097280"/>
                    <a:gd name="connsiteY39" fmla="*/ 281940 h 591820"/>
                    <a:gd name="connsiteX40" fmla="*/ 7620 w 1097280"/>
                    <a:gd name="connsiteY40" fmla="*/ 198120 h 591820"/>
                    <a:gd name="connsiteX41" fmla="*/ 22860 w 1097280"/>
                    <a:gd name="connsiteY41" fmla="*/ 111760 h 591820"/>
                    <a:gd name="connsiteX42" fmla="*/ 58420 w 1097280"/>
                    <a:gd name="connsiteY42" fmla="*/ 0 h 59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97280" h="591820">
                      <a:moveTo>
                        <a:pt x="58420" y="0"/>
                      </a:moveTo>
                      <a:lnTo>
                        <a:pt x="104140" y="25400"/>
                      </a:lnTo>
                      <a:lnTo>
                        <a:pt x="71120" y="147320"/>
                      </a:lnTo>
                      <a:lnTo>
                        <a:pt x="76200" y="223520"/>
                      </a:lnTo>
                      <a:lnTo>
                        <a:pt x="114300" y="309880"/>
                      </a:lnTo>
                      <a:lnTo>
                        <a:pt x="187960" y="383540"/>
                      </a:lnTo>
                      <a:lnTo>
                        <a:pt x="294640" y="426720"/>
                      </a:lnTo>
                      <a:lnTo>
                        <a:pt x="467360" y="459740"/>
                      </a:lnTo>
                      <a:lnTo>
                        <a:pt x="619760" y="459740"/>
                      </a:lnTo>
                      <a:lnTo>
                        <a:pt x="731520" y="441960"/>
                      </a:lnTo>
                      <a:lnTo>
                        <a:pt x="858520" y="414020"/>
                      </a:lnTo>
                      <a:lnTo>
                        <a:pt x="932180" y="401320"/>
                      </a:lnTo>
                      <a:lnTo>
                        <a:pt x="975360" y="386080"/>
                      </a:lnTo>
                      <a:lnTo>
                        <a:pt x="1010920" y="363220"/>
                      </a:lnTo>
                      <a:lnTo>
                        <a:pt x="1008380" y="325120"/>
                      </a:lnTo>
                      <a:lnTo>
                        <a:pt x="911860" y="119380"/>
                      </a:lnTo>
                      <a:lnTo>
                        <a:pt x="985520" y="0"/>
                      </a:lnTo>
                      <a:lnTo>
                        <a:pt x="1033780" y="78740"/>
                      </a:lnTo>
                      <a:lnTo>
                        <a:pt x="1049020" y="129540"/>
                      </a:lnTo>
                      <a:lnTo>
                        <a:pt x="1069340" y="182880"/>
                      </a:lnTo>
                      <a:lnTo>
                        <a:pt x="1082040" y="215900"/>
                      </a:lnTo>
                      <a:lnTo>
                        <a:pt x="1092200" y="274320"/>
                      </a:lnTo>
                      <a:lnTo>
                        <a:pt x="1097280" y="309880"/>
                      </a:lnTo>
                      <a:lnTo>
                        <a:pt x="1092200" y="360680"/>
                      </a:lnTo>
                      <a:lnTo>
                        <a:pt x="1076960" y="398780"/>
                      </a:lnTo>
                      <a:lnTo>
                        <a:pt x="1041400" y="474980"/>
                      </a:lnTo>
                      <a:lnTo>
                        <a:pt x="977900" y="505460"/>
                      </a:lnTo>
                      <a:lnTo>
                        <a:pt x="855980" y="538480"/>
                      </a:lnTo>
                      <a:lnTo>
                        <a:pt x="728980" y="579120"/>
                      </a:lnTo>
                      <a:lnTo>
                        <a:pt x="601980" y="589280"/>
                      </a:lnTo>
                      <a:lnTo>
                        <a:pt x="472440" y="591820"/>
                      </a:lnTo>
                      <a:lnTo>
                        <a:pt x="373380" y="591820"/>
                      </a:lnTo>
                      <a:lnTo>
                        <a:pt x="322580" y="576580"/>
                      </a:lnTo>
                      <a:lnTo>
                        <a:pt x="226060" y="551180"/>
                      </a:lnTo>
                      <a:lnTo>
                        <a:pt x="132080" y="510540"/>
                      </a:lnTo>
                      <a:lnTo>
                        <a:pt x="104140" y="464820"/>
                      </a:lnTo>
                      <a:lnTo>
                        <a:pt x="55880" y="429260"/>
                      </a:lnTo>
                      <a:lnTo>
                        <a:pt x="35560" y="386080"/>
                      </a:lnTo>
                      <a:lnTo>
                        <a:pt x="12700" y="325120"/>
                      </a:lnTo>
                      <a:lnTo>
                        <a:pt x="0" y="281940"/>
                      </a:lnTo>
                      <a:lnTo>
                        <a:pt x="7620" y="198120"/>
                      </a:lnTo>
                      <a:lnTo>
                        <a:pt x="22860" y="111760"/>
                      </a:lnTo>
                      <a:lnTo>
                        <a:pt x="58420"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76" name="Freeform: Shape 75">
                  <a:extLst>
                    <a:ext uri="{FF2B5EF4-FFF2-40B4-BE49-F238E27FC236}">
                      <a16:creationId xmlns:a16="http://schemas.microsoft.com/office/drawing/2014/main" id="{5C943BAB-4CE2-5D8C-B8B6-936962056C80}"/>
                    </a:ext>
                  </a:extLst>
                </p:cNvPr>
                <p:cNvSpPr/>
                <p:nvPr/>
              </p:nvSpPr>
              <p:spPr>
                <a:xfrm>
                  <a:off x="7780020" y="5951220"/>
                  <a:ext cx="203200" cy="203200"/>
                </a:xfrm>
                <a:custGeom>
                  <a:avLst/>
                  <a:gdLst>
                    <a:gd name="connsiteX0" fmla="*/ 76200 w 203200"/>
                    <a:gd name="connsiteY0" fmla="*/ 0 h 203200"/>
                    <a:gd name="connsiteX1" fmla="*/ 27940 w 203200"/>
                    <a:gd name="connsiteY1" fmla="*/ 58420 h 203200"/>
                    <a:gd name="connsiteX2" fmla="*/ 0 w 203200"/>
                    <a:gd name="connsiteY2" fmla="*/ 96520 h 203200"/>
                    <a:gd name="connsiteX3" fmla="*/ 116840 w 203200"/>
                    <a:gd name="connsiteY3" fmla="*/ 203200 h 203200"/>
                    <a:gd name="connsiteX4" fmla="*/ 175260 w 203200"/>
                    <a:gd name="connsiteY4" fmla="*/ 147320 h 203200"/>
                    <a:gd name="connsiteX5" fmla="*/ 203200 w 203200"/>
                    <a:gd name="connsiteY5" fmla="*/ 111760 h 203200"/>
                    <a:gd name="connsiteX6" fmla="*/ 76200 w 203200"/>
                    <a:gd name="connsiteY6"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03200">
                      <a:moveTo>
                        <a:pt x="76200" y="0"/>
                      </a:moveTo>
                      <a:lnTo>
                        <a:pt x="27940" y="58420"/>
                      </a:lnTo>
                      <a:lnTo>
                        <a:pt x="0" y="96520"/>
                      </a:lnTo>
                      <a:lnTo>
                        <a:pt x="116840" y="203200"/>
                      </a:lnTo>
                      <a:lnTo>
                        <a:pt x="175260" y="147320"/>
                      </a:lnTo>
                      <a:lnTo>
                        <a:pt x="203200" y="111760"/>
                      </a:lnTo>
                      <a:lnTo>
                        <a:pt x="76200"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86" name="Freeform: Shape 85">
                  <a:extLst>
                    <a:ext uri="{FF2B5EF4-FFF2-40B4-BE49-F238E27FC236}">
                      <a16:creationId xmlns:a16="http://schemas.microsoft.com/office/drawing/2014/main" id="{A51D8D12-11A5-56BE-AB0D-81C911BCA544}"/>
                    </a:ext>
                  </a:extLst>
                </p:cNvPr>
                <p:cNvSpPr/>
                <p:nvPr/>
              </p:nvSpPr>
              <p:spPr>
                <a:xfrm>
                  <a:off x="7322820" y="3487420"/>
                  <a:ext cx="1104900" cy="1153160"/>
                </a:xfrm>
                <a:custGeom>
                  <a:avLst/>
                  <a:gdLst>
                    <a:gd name="connsiteX0" fmla="*/ 66040 w 1104900"/>
                    <a:gd name="connsiteY0" fmla="*/ 182880 h 1153160"/>
                    <a:gd name="connsiteX1" fmla="*/ 416560 w 1104900"/>
                    <a:gd name="connsiteY1" fmla="*/ 203200 h 1153160"/>
                    <a:gd name="connsiteX2" fmla="*/ 424180 w 1104900"/>
                    <a:gd name="connsiteY2" fmla="*/ 127000 h 1153160"/>
                    <a:gd name="connsiteX3" fmla="*/ 421640 w 1104900"/>
                    <a:gd name="connsiteY3" fmla="*/ 81280 h 1153160"/>
                    <a:gd name="connsiteX4" fmla="*/ 416560 w 1104900"/>
                    <a:gd name="connsiteY4" fmla="*/ 33020 h 1153160"/>
                    <a:gd name="connsiteX5" fmla="*/ 416560 w 1104900"/>
                    <a:gd name="connsiteY5" fmla="*/ 0 h 1153160"/>
                    <a:gd name="connsiteX6" fmla="*/ 492760 w 1104900"/>
                    <a:gd name="connsiteY6" fmla="*/ 15240 h 1153160"/>
                    <a:gd name="connsiteX7" fmla="*/ 525780 w 1104900"/>
                    <a:gd name="connsiteY7" fmla="*/ 15240 h 1153160"/>
                    <a:gd name="connsiteX8" fmla="*/ 525780 w 1104900"/>
                    <a:gd name="connsiteY8" fmla="*/ 15240 h 1153160"/>
                    <a:gd name="connsiteX9" fmla="*/ 563880 w 1104900"/>
                    <a:gd name="connsiteY9" fmla="*/ 17780 h 1153160"/>
                    <a:gd name="connsiteX10" fmla="*/ 579120 w 1104900"/>
                    <a:gd name="connsiteY10" fmla="*/ 22860 h 1153160"/>
                    <a:gd name="connsiteX11" fmla="*/ 548640 w 1104900"/>
                    <a:gd name="connsiteY11" fmla="*/ 53340 h 1153160"/>
                    <a:gd name="connsiteX12" fmla="*/ 538480 w 1104900"/>
                    <a:gd name="connsiteY12" fmla="*/ 66040 h 1153160"/>
                    <a:gd name="connsiteX13" fmla="*/ 535940 w 1104900"/>
                    <a:gd name="connsiteY13" fmla="*/ 109220 h 1153160"/>
                    <a:gd name="connsiteX14" fmla="*/ 530860 w 1104900"/>
                    <a:gd name="connsiteY14" fmla="*/ 152400 h 1153160"/>
                    <a:gd name="connsiteX15" fmla="*/ 525780 w 1104900"/>
                    <a:gd name="connsiteY15" fmla="*/ 195580 h 1153160"/>
                    <a:gd name="connsiteX16" fmla="*/ 1000760 w 1104900"/>
                    <a:gd name="connsiteY16" fmla="*/ 185420 h 1153160"/>
                    <a:gd name="connsiteX17" fmla="*/ 1087120 w 1104900"/>
                    <a:gd name="connsiteY17" fmla="*/ 187960 h 1153160"/>
                    <a:gd name="connsiteX18" fmla="*/ 1097280 w 1104900"/>
                    <a:gd name="connsiteY18" fmla="*/ 264160 h 1153160"/>
                    <a:gd name="connsiteX19" fmla="*/ 1097280 w 1104900"/>
                    <a:gd name="connsiteY19" fmla="*/ 297180 h 1153160"/>
                    <a:gd name="connsiteX20" fmla="*/ 510540 w 1104900"/>
                    <a:gd name="connsiteY20" fmla="*/ 292100 h 1153160"/>
                    <a:gd name="connsiteX21" fmla="*/ 495300 w 1104900"/>
                    <a:gd name="connsiteY21" fmla="*/ 342900 h 1153160"/>
                    <a:gd name="connsiteX22" fmla="*/ 487680 w 1104900"/>
                    <a:gd name="connsiteY22" fmla="*/ 375920 h 1153160"/>
                    <a:gd name="connsiteX23" fmla="*/ 477520 w 1104900"/>
                    <a:gd name="connsiteY23" fmla="*/ 396240 h 1153160"/>
                    <a:gd name="connsiteX24" fmla="*/ 464820 w 1104900"/>
                    <a:gd name="connsiteY24" fmla="*/ 431800 h 1153160"/>
                    <a:gd name="connsiteX25" fmla="*/ 817880 w 1104900"/>
                    <a:gd name="connsiteY25" fmla="*/ 436880 h 1153160"/>
                    <a:gd name="connsiteX26" fmla="*/ 871220 w 1104900"/>
                    <a:gd name="connsiteY26" fmla="*/ 431800 h 1153160"/>
                    <a:gd name="connsiteX27" fmla="*/ 904240 w 1104900"/>
                    <a:gd name="connsiteY27" fmla="*/ 426720 h 1153160"/>
                    <a:gd name="connsiteX28" fmla="*/ 927100 w 1104900"/>
                    <a:gd name="connsiteY28" fmla="*/ 426720 h 1153160"/>
                    <a:gd name="connsiteX29" fmla="*/ 876300 w 1104900"/>
                    <a:gd name="connsiteY29" fmla="*/ 594360 h 1153160"/>
                    <a:gd name="connsiteX30" fmla="*/ 845820 w 1104900"/>
                    <a:gd name="connsiteY30" fmla="*/ 655320 h 1153160"/>
                    <a:gd name="connsiteX31" fmla="*/ 835660 w 1104900"/>
                    <a:gd name="connsiteY31" fmla="*/ 695960 h 1153160"/>
                    <a:gd name="connsiteX32" fmla="*/ 789940 w 1104900"/>
                    <a:gd name="connsiteY32" fmla="*/ 762000 h 1153160"/>
                    <a:gd name="connsiteX33" fmla="*/ 764540 w 1104900"/>
                    <a:gd name="connsiteY33" fmla="*/ 812800 h 1153160"/>
                    <a:gd name="connsiteX34" fmla="*/ 726440 w 1104900"/>
                    <a:gd name="connsiteY34" fmla="*/ 873760 h 1153160"/>
                    <a:gd name="connsiteX35" fmla="*/ 812800 w 1104900"/>
                    <a:gd name="connsiteY35" fmla="*/ 924560 h 1153160"/>
                    <a:gd name="connsiteX36" fmla="*/ 858520 w 1104900"/>
                    <a:gd name="connsiteY36" fmla="*/ 939800 h 1153160"/>
                    <a:gd name="connsiteX37" fmla="*/ 957580 w 1104900"/>
                    <a:gd name="connsiteY37" fmla="*/ 967740 h 1153160"/>
                    <a:gd name="connsiteX38" fmla="*/ 1028700 w 1104900"/>
                    <a:gd name="connsiteY38" fmla="*/ 970280 h 1153160"/>
                    <a:gd name="connsiteX39" fmla="*/ 1074420 w 1104900"/>
                    <a:gd name="connsiteY39" fmla="*/ 982980 h 1153160"/>
                    <a:gd name="connsiteX40" fmla="*/ 1104900 w 1104900"/>
                    <a:gd name="connsiteY40" fmla="*/ 980440 h 1153160"/>
                    <a:gd name="connsiteX41" fmla="*/ 1069340 w 1104900"/>
                    <a:gd name="connsiteY41" fmla="*/ 1021080 h 1153160"/>
                    <a:gd name="connsiteX42" fmla="*/ 1061720 w 1104900"/>
                    <a:gd name="connsiteY42" fmla="*/ 1049020 h 1153160"/>
                    <a:gd name="connsiteX43" fmla="*/ 1051560 w 1104900"/>
                    <a:gd name="connsiteY43" fmla="*/ 1069340 h 1153160"/>
                    <a:gd name="connsiteX44" fmla="*/ 1049020 w 1104900"/>
                    <a:gd name="connsiteY44" fmla="*/ 1099820 h 1153160"/>
                    <a:gd name="connsiteX45" fmla="*/ 1046480 w 1104900"/>
                    <a:gd name="connsiteY45" fmla="*/ 1125220 h 1153160"/>
                    <a:gd name="connsiteX46" fmla="*/ 721360 w 1104900"/>
                    <a:gd name="connsiteY46" fmla="*/ 1003300 h 1153160"/>
                    <a:gd name="connsiteX47" fmla="*/ 688340 w 1104900"/>
                    <a:gd name="connsiteY47" fmla="*/ 977900 h 1153160"/>
                    <a:gd name="connsiteX48" fmla="*/ 642620 w 1104900"/>
                    <a:gd name="connsiteY48" fmla="*/ 955040 h 1153160"/>
                    <a:gd name="connsiteX49" fmla="*/ 480060 w 1104900"/>
                    <a:gd name="connsiteY49" fmla="*/ 1066800 h 1153160"/>
                    <a:gd name="connsiteX50" fmla="*/ 373380 w 1104900"/>
                    <a:gd name="connsiteY50" fmla="*/ 1115060 h 1153160"/>
                    <a:gd name="connsiteX51" fmla="*/ 320040 w 1104900"/>
                    <a:gd name="connsiteY51" fmla="*/ 1135380 h 1153160"/>
                    <a:gd name="connsiteX52" fmla="*/ 264160 w 1104900"/>
                    <a:gd name="connsiteY52" fmla="*/ 1153160 h 1153160"/>
                    <a:gd name="connsiteX53" fmla="*/ 241300 w 1104900"/>
                    <a:gd name="connsiteY53" fmla="*/ 1109980 h 1153160"/>
                    <a:gd name="connsiteX54" fmla="*/ 218440 w 1104900"/>
                    <a:gd name="connsiteY54" fmla="*/ 1076960 h 1153160"/>
                    <a:gd name="connsiteX55" fmla="*/ 198120 w 1104900"/>
                    <a:gd name="connsiteY55" fmla="*/ 1046480 h 1153160"/>
                    <a:gd name="connsiteX56" fmla="*/ 373380 w 1104900"/>
                    <a:gd name="connsiteY56" fmla="*/ 995680 h 1153160"/>
                    <a:gd name="connsiteX57" fmla="*/ 447040 w 1104900"/>
                    <a:gd name="connsiteY57" fmla="*/ 960120 h 1153160"/>
                    <a:gd name="connsiteX58" fmla="*/ 513080 w 1104900"/>
                    <a:gd name="connsiteY58" fmla="*/ 932180 h 1153160"/>
                    <a:gd name="connsiteX59" fmla="*/ 576580 w 1104900"/>
                    <a:gd name="connsiteY59" fmla="*/ 883920 h 1153160"/>
                    <a:gd name="connsiteX60" fmla="*/ 467360 w 1104900"/>
                    <a:gd name="connsiteY60" fmla="*/ 736600 h 1153160"/>
                    <a:gd name="connsiteX61" fmla="*/ 447040 w 1104900"/>
                    <a:gd name="connsiteY61" fmla="*/ 685800 h 1153160"/>
                    <a:gd name="connsiteX62" fmla="*/ 439420 w 1104900"/>
                    <a:gd name="connsiteY62" fmla="*/ 655320 h 1153160"/>
                    <a:gd name="connsiteX63" fmla="*/ 421640 w 1104900"/>
                    <a:gd name="connsiteY63" fmla="*/ 624840 h 1153160"/>
                    <a:gd name="connsiteX64" fmla="*/ 477520 w 1104900"/>
                    <a:gd name="connsiteY64" fmla="*/ 599440 h 1153160"/>
                    <a:gd name="connsiteX65" fmla="*/ 510540 w 1104900"/>
                    <a:gd name="connsiteY65" fmla="*/ 581660 h 1153160"/>
                    <a:gd name="connsiteX66" fmla="*/ 571500 w 1104900"/>
                    <a:gd name="connsiteY66" fmla="*/ 718820 h 1153160"/>
                    <a:gd name="connsiteX67" fmla="*/ 617220 w 1104900"/>
                    <a:gd name="connsiteY67" fmla="*/ 767080 h 1153160"/>
                    <a:gd name="connsiteX68" fmla="*/ 635000 w 1104900"/>
                    <a:gd name="connsiteY68" fmla="*/ 810260 h 1153160"/>
                    <a:gd name="connsiteX69" fmla="*/ 645160 w 1104900"/>
                    <a:gd name="connsiteY69" fmla="*/ 817880 h 1153160"/>
                    <a:gd name="connsiteX70" fmla="*/ 698500 w 1104900"/>
                    <a:gd name="connsiteY70" fmla="*/ 731520 h 1153160"/>
                    <a:gd name="connsiteX71" fmla="*/ 746760 w 1104900"/>
                    <a:gd name="connsiteY71" fmla="*/ 637540 h 1153160"/>
                    <a:gd name="connsiteX72" fmla="*/ 777240 w 1104900"/>
                    <a:gd name="connsiteY72" fmla="*/ 576580 h 1153160"/>
                    <a:gd name="connsiteX73" fmla="*/ 787400 w 1104900"/>
                    <a:gd name="connsiteY73" fmla="*/ 525780 h 1153160"/>
                    <a:gd name="connsiteX74" fmla="*/ 421640 w 1104900"/>
                    <a:gd name="connsiteY74" fmla="*/ 525780 h 1153160"/>
                    <a:gd name="connsiteX75" fmla="*/ 284480 w 1104900"/>
                    <a:gd name="connsiteY75" fmla="*/ 782320 h 1153160"/>
                    <a:gd name="connsiteX76" fmla="*/ 251460 w 1104900"/>
                    <a:gd name="connsiteY76" fmla="*/ 822960 h 1153160"/>
                    <a:gd name="connsiteX77" fmla="*/ 208280 w 1104900"/>
                    <a:gd name="connsiteY77" fmla="*/ 883920 h 1153160"/>
                    <a:gd name="connsiteX78" fmla="*/ 175260 w 1104900"/>
                    <a:gd name="connsiteY78" fmla="*/ 916940 h 1153160"/>
                    <a:gd name="connsiteX79" fmla="*/ 154940 w 1104900"/>
                    <a:gd name="connsiteY79" fmla="*/ 949960 h 1153160"/>
                    <a:gd name="connsiteX80" fmla="*/ 104140 w 1104900"/>
                    <a:gd name="connsiteY80" fmla="*/ 993140 h 1153160"/>
                    <a:gd name="connsiteX81" fmla="*/ 68580 w 1104900"/>
                    <a:gd name="connsiteY81" fmla="*/ 957580 h 1153160"/>
                    <a:gd name="connsiteX82" fmla="*/ 43180 w 1104900"/>
                    <a:gd name="connsiteY82" fmla="*/ 944880 h 1153160"/>
                    <a:gd name="connsiteX83" fmla="*/ 27940 w 1104900"/>
                    <a:gd name="connsiteY83" fmla="*/ 939800 h 1153160"/>
                    <a:gd name="connsiteX84" fmla="*/ 0 w 1104900"/>
                    <a:gd name="connsiteY84" fmla="*/ 924560 h 1153160"/>
                    <a:gd name="connsiteX85" fmla="*/ 132080 w 1104900"/>
                    <a:gd name="connsiteY85" fmla="*/ 797560 h 1153160"/>
                    <a:gd name="connsiteX86" fmla="*/ 195580 w 1104900"/>
                    <a:gd name="connsiteY86" fmla="*/ 716280 h 1153160"/>
                    <a:gd name="connsiteX87" fmla="*/ 241300 w 1104900"/>
                    <a:gd name="connsiteY87" fmla="*/ 655320 h 1153160"/>
                    <a:gd name="connsiteX88" fmla="*/ 289560 w 1104900"/>
                    <a:gd name="connsiteY88" fmla="*/ 576580 h 1153160"/>
                    <a:gd name="connsiteX89" fmla="*/ 320040 w 1104900"/>
                    <a:gd name="connsiteY89" fmla="*/ 513080 h 1153160"/>
                    <a:gd name="connsiteX90" fmla="*/ 355600 w 1104900"/>
                    <a:gd name="connsiteY90" fmla="*/ 452120 h 1153160"/>
                    <a:gd name="connsiteX91" fmla="*/ 365760 w 1104900"/>
                    <a:gd name="connsiteY91" fmla="*/ 396240 h 1153160"/>
                    <a:gd name="connsiteX92" fmla="*/ 383540 w 1104900"/>
                    <a:gd name="connsiteY92" fmla="*/ 337820 h 1153160"/>
                    <a:gd name="connsiteX93" fmla="*/ 396240 w 1104900"/>
                    <a:gd name="connsiteY93" fmla="*/ 292100 h 1153160"/>
                    <a:gd name="connsiteX94" fmla="*/ 68580 w 1104900"/>
                    <a:gd name="connsiteY94" fmla="*/ 299720 h 1153160"/>
                    <a:gd name="connsiteX95" fmla="*/ 66040 w 1104900"/>
                    <a:gd name="connsiteY95" fmla="*/ 254000 h 1153160"/>
                    <a:gd name="connsiteX96" fmla="*/ 66040 w 1104900"/>
                    <a:gd name="connsiteY96" fmla="*/ 182880 h 115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104900" h="1153160">
                      <a:moveTo>
                        <a:pt x="66040" y="182880"/>
                      </a:moveTo>
                      <a:lnTo>
                        <a:pt x="416560" y="203200"/>
                      </a:lnTo>
                      <a:lnTo>
                        <a:pt x="424180" y="127000"/>
                      </a:lnTo>
                      <a:lnTo>
                        <a:pt x="421640" y="81280"/>
                      </a:lnTo>
                      <a:lnTo>
                        <a:pt x="416560" y="33020"/>
                      </a:lnTo>
                      <a:lnTo>
                        <a:pt x="416560" y="0"/>
                      </a:lnTo>
                      <a:lnTo>
                        <a:pt x="492760" y="15240"/>
                      </a:lnTo>
                      <a:lnTo>
                        <a:pt x="525780" y="15240"/>
                      </a:lnTo>
                      <a:lnTo>
                        <a:pt x="525780" y="15240"/>
                      </a:lnTo>
                      <a:lnTo>
                        <a:pt x="563880" y="17780"/>
                      </a:lnTo>
                      <a:lnTo>
                        <a:pt x="579120" y="22860"/>
                      </a:lnTo>
                      <a:lnTo>
                        <a:pt x="548640" y="53340"/>
                      </a:lnTo>
                      <a:lnTo>
                        <a:pt x="538480" y="66040"/>
                      </a:lnTo>
                      <a:lnTo>
                        <a:pt x="535940" y="109220"/>
                      </a:lnTo>
                      <a:lnTo>
                        <a:pt x="530860" y="152400"/>
                      </a:lnTo>
                      <a:lnTo>
                        <a:pt x="525780" y="195580"/>
                      </a:lnTo>
                      <a:lnTo>
                        <a:pt x="1000760" y="185420"/>
                      </a:lnTo>
                      <a:lnTo>
                        <a:pt x="1087120" y="187960"/>
                      </a:lnTo>
                      <a:lnTo>
                        <a:pt x="1097280" y="264160"/>
                      </a:lnTo>
                      <a:lnTo>
                        <a:pt x="1097280" y="297180"/>
                      </a:lnTo>
                      <a:lnTo>
                        <a:pt x="510540" y="292100"/>
                      </a:lnTo>
                      <a:lnTo>
                        <a:pt x="495300" y="342900"/>
                      </a:lnTo>
                      <a:lnTo>
                        <a:pt x="487680" y="375920"/>
                      </a:lnTo>
                      <a:lnTo>
                        <a:pt x="477520" y="396240"/>
                      </a:lnTo>
                      <a:lnTo>
                        <a:pt x="464820" y="431800"/>
                      </a:lnTo>
                      <a:lnTo>
                        <a:pt x="817880" y="436880"/>
                      </a:lnTo>
                      <a:lnTo>
                        <a:pt x="871220" y="431800"/>
                      </a:lnTo>
                      <a:lnTo>
                        <a:pt x="904240" y="426720"/>
                      </a:lnTo>
                      <a:lnTo>
                        <a:pt x="927100" y="426720"/>
                      </a:lnTo>
                      <a:lnTo>
                        <a:pt x="876300" y="594360"/>
                      </a:lnTo>
                      <a:lnTo>
                        <a:pt x="845820" y="655320"/>
                      </a:lnTo>
                      <a:lnTo>
                        <a:pt x="835660" y="695960"/>
                      </a:lnTo>
                      <a:lnTo>
                        <a:pt x="789940" y="762000"/>
                      </a:lnTo>
                      <a:lnTo>
                        <a:pt x="764540" y="812800"/>
                      </a:lnTo>
                      <a:lnTo>
                        <a:pt x="726440" y="873760"/>
                      </a:lnTo>
                      <a:lnTo>
                        <a:pt x="812800" y="924560"/>
                      </a:lnTo>
                      <a:lnTo>
                        <a:pt x="858520" y="939800"/>
                      </a:lnTo>
                      <a:lnTo>
                        <a:pt x="957580" y="967740"/>
                      </a:lnTo>
                      <a:lnTo>
                        <a:pt x="1028700" y="970280"/>
                      </a:lnTo>
                      <a:lnTo>
                        <a:pt x="1074420" y="982980"/>
                      </a:lnTo>
                      <a:lnTo>
                        <a:pt x="1104900" y="980440"/>
                      </a:lnTo>
                      <a:lnTo>
                        <a:pt x="1069340" y="1021080"/>
                      </a:lnTo>
                      <a:lnTo>
                        <a:pt x="1061720" y="1049020"/>
                      </a:lnTo>
                      <a:lnTo>
                        <a:pt x="1051560" y="1069340"/>
                      </a:lnTo>
                      <a:lnTo>
                        <a:pt x="1049020" y="1099820"/>
                      </a:lnTo>
                      <a:lnTo>
                        <a:pt x="1046480" y="1125220"/>
                      </a:lnTo>
                      <a:lnTo>
                        <a:pt x="721360" y="1003300"/>
                      </a:lnTo>
                      <a:lnTo>
                        <a:pt x="688340" y="977900"/>
                      </a:lnTo>
                      <a:lnTo>
                        <a:pt x="642620" y="955040"/>
                      </a:lnTo>
                      <a:lnTo>
                        <a:pt x="480060" y="1066800"/>
                      </a:lnTo>
                      <a:lnTo>
                        <a:pt x="373380" y="1115060"/>
                      </a:lnTo>
                      <a:lnTo>
                        <a:pt x="320040" y="1135380"/>
                      </a:lnTo>
                      <a:lnTo>
                        <a:pt x="264160" y="1153160"/>
                      </a:lnTo>
                      <a:lnTo>
                        <a:pt x="241300" y="1109980"/>
                      </a:lnTo>
                      <a:lnTo>
                        <a:pt x="218440" y="1076960"/>
                      </a:lnTo>
                      <a:lnTo>
                        <a:pt x="198120" y="1046480"/>
                      </a:lnTo>
                      <a:lnTo>
                        <a:pt x="373380" y="995680"/>
                      </a:lnTo>
                      <a:lnTo>
                        <a:pt x="447040" y="960120"/>
                      </a:lnTo>
                      <a:lnTo>
                        <a:pt x="513080" y="932180"/>
                      </a:lnTo>
                      <a:lnTo>
                        <a:pt x="576580" y="883920"/>
                      </a:lnTo>
                      <a:lnTo>
                        <a:pt x="467360" y="736600"/>
                      </a:lnTo>
                      <a:lnTo>
                        <a:pt x="447040" y="685800"/>
                      </a:lnTo>
                      <a:lnTo>
                        <a:pt x="439420" y="655320"/>
                      </a:lnTo>
                      <a:lnTo>
                        <a:pt x="421640" y="624840"/>
                      </a:lnTo>
                      <a:lnTo>
                        <a:pt x="477520" y="599440"/>
                      </a:lnTo>
                      <a:lnTo>
                        <a:pt x="510540" y="581660"/>
                      </a:lnTo>
                      <a:lnTo>
                        <a:pt x="571500" y="718820"/>
                      </a:lnTo>
                      <a:lnTo>
                        <a:pt x="617220" y="767080"/>
                      </a:lnTo>
                      <a:lnTo>
                        <a:pt x="635000" y="810260"/>
                      </a:lnTo>
                      <a:lnTo>
                        <a:pt x="645160" y="817880"/>
                      </a:lnTo>
                      <a:lnTo>
                        <a:pt x="698500" y="731520"/>
                      </a:lnTo>
                      <a:lnTo>
                        <a:pt x="746760" y="637540"/>
                      </a:lnTo>
                      <a:lnTo>
                        <a:pt x="777240" y="576580"/>
                      </a:lnTo>
                      <a:lnTo>
                        <a:pt x="787400" y="525780"/>
                      </a:lnTo>
                      <a:lnTo>
                        <a:pt x="421640" y="525780"/>
                      </a:lnTo>
                      <a:lnTo>
                        <a:pt x="284480" y="782320"/>
                      </a:lnTo>
                      <a:lnTo>
                        <a:pt x="251460" y="822960"/>
                      </a:lnTo>
                      <a:lnTo>
                        <a:pt x="208280" y="883920"/>
                      </a:lnTo>
                      <a:lnTo>
                        <a:pt x="175260" y="916940"/>
                      </a:lnTo>
                      <a:lnTo>
                        <a:pt x="154940" y="949960"/>
                      </a:lnTo>
                      <a:lnTo>
                        <a:pt x="104140" y="993140"/>
                      </a:lnTo>
                      <a:lnTo>
                        <a:pt x="68580" y="957580"/>
                      </a:lnTo>
                      <a:lnTo>
                        <a:pt x="43180" y="944880"/>
                      </a:lnTo>
                      <a:lnTo>
                        <a:pt x="27940" y="939800"/>
                      </a:lnTo>
                      <a:lnTo>
                        <a:pt x="0" y="924560"/>
                      </a:lnTo>
                      <a:lnTo>
                        <a:pt x="132080" y="797560"/>
                      </a:lnTo>
                      <a:lnTo>
                        <a:pt x="195580" y="716280"/>
                      </a:lnTo>
                      <a:lnTo>
                        <a:pt x="241300" y="655320"/>
                      </a:lnTo>
                      <a:lnTo>
                        <a:pt x="289560" y="576580"/>
                      </a:lnTo>
                      <a:lnTo>
                        <a:pt x="320040" y="513080"/>
                      </a:lnTo>
                      <a:lnTo>
                        <a:pt x="355600" y="452120"/>
                      </a:lnTo>
                      <a:lnTo>
                        <a:pt x="365760" y="396240"/>
                      </a:lnTo>
                      <a:lnTo>
                        <a:pt x="383540" y="337820"/>
                      </a:lnTo>
                      <a:lnTo>
                        <a:pt x="396240" y="292100"/>
                      </a:lnTo>
                      <a:lnTo>
                        <a:pt x="68580" y="299720"/>
                      </a:lnTo>
                      <a:lnTo>
                        <a:pt x="66040" y="254000"/>
                      </a:lnTo>
                      <a:lnTo>
                        <a:pt x="66040" y="18288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grpSp>
              <p:nvGrpSpPr>
                <p:cNvPr id="102" name="Group 101">
                  <a:extLst>
                    <a:ext uri="{FF2B5EF4-FFF2-40B4-BE49-F238E27FC236}">
                      <a16:creationId xmlns:a16="http://schemas.microsoft.com/office/drawing/2014/main" id="{1FCADEDE-64E9-0DC3-AB4D-62CE655BE17A}"/>
                    </a:ext>
                  </a:extLst>
                </p:cNvPr>
                <p:cNvGrpSpPr/>
                <p:nvPr/>
              </p:nvGrpSpPr>
              <p:grpSpPr>
                <a:xfrm>
                  <a:off x="8957041" y="3447301"/>
                  <a:ext cx="1104144" cy="1163555"/>
                  <a:chOff x="9389417" y="4462795"/>
                  <a:chExt cx="197818" cy="208462"/>
                </a:xfrm>
                <a:solidFill>
                  <a:srgbClr val="00A7A5"/>
                </a:solidFill>
              </p:grpSpPr>
              <p:sp>
                <p:nvSpPr>
                  <p:cNvPr id="100" name="Freeform: Shape 99">
                    <a:extLst>
                      <a:ext uri="{FF2B5EF4-FFF2-40B4-BE49-F238E27FC236}">
                        <a16:creationId xmlns:a16="http://schemas.microsoft.com/office/drawing/2014/main" id="{AF1DF731-C421-8089-909F-72F286B16523}"/>
                      </a:ext>
                    </a:extLst>
                  </p:cNvPr>
                  <p:cNvSpPr/>
                  <p:nvPr/>
                </p:nvSpPr>
                <p:spPr>
                  <a:xfrm>
                    <a:off x="9389417" y="4462795"/>
                    <a:ext cx="197818" cy="208462"/>
                  </a:xfrm>
                  <a:custGeom>
                    <a:avLst/>
                    <a:gdLst>
                      <a:gd name="connsiteX0" fmla="*/ 372427 w 744855"/>
                      <a:gd name="connsiteY0" fmla="*/ 0 h 784936"/>
                      <a:gd name="connsiteX1" fmla="*/ 481255 w 744855"/>
                      <a:gd name="connsiteY1" fmla="*/ 72137 h 784936"/>
                      <a:gd name="connsiteX2" fmla="*/ 488424 w 744855"/>
                      <a:gd name="connsiteY2" fmla="*/ 107643 h 784936"/>
                      <a:gd name="connsiteX3" fmla="*/ 495300 w 744855"/>
                      <a:gd name="connsiteY3" fmla="*/ 118186 h 784936"/>
                      <a:gd name="connsiteX4" fmla="*/ 514350 w 744855"/>
                      <a:gd name="connsiteY4" fmla="*/ 167716 h 784936"/>
                      <a:gd name="connsiteX5" fmla="*/ 609600 w 744855"/>
                      <a:gd name="connsiteY5" fmla="*/ 415366 h 784936"/>
                      <a:gd name="connsiteX6" fmla="*/ 708660 w 744855"/>
                      <a:gd name="connsiteY6" fmla="*/ 682066 h 784936"/>
                      <a:gd name="connsiteX7" fmla="*/ 744855 w 744855"/>
                      <a:gd name="connsiteY7" fmla="*/ 784936 h 784936"/>
                      <a:gd name="connsiteX8" fmla="*/ 527685 w 744855"/>
                      <a:gd name="connsiteY8" fmla="*/ 784936 h 784936"/>
                      <a:gd name="connsiteX9" fmla="*/ 514350 w 744855"/>
                      <a:gd name="connsiteY9" fmla="*/ 739216 h 784936"/>
                      <a:gd name="connsiteX10" fmla="*/ 493395 w 744855"/>
                      <a:gd name="connsiteY10" fmla="*/ 678256 h 784936"/>
                      <a:gd name="connsiteX11" fmla="*/ 481965 w 744855"/>
                      <a:gd name="connsiteY11" fmla="*/ 655396 h 784936"/>
                      <a:gd name="connsiteX12" fmla="*/ 472440 w 744855"/>
                      <a:gd name="connsiteY12" fmla="*/ 643966 h 784936"/>
                      <a:gd name="connsiteX13" fmla="*/ 464820 w 744855"/>
                      <a:gd name="connsiteY13" fmla="*/ 643966 h 784936"/>
                      <a:gd name="connsiteX14" fmla="*/ 274320 w 744855"/>
                      <a:gd name="connsiteY14" fmla="*/ 643966 h 784936"/>
                      <a:gd name="connsiteX15" fmla="*/ 257175 w 744855"/>
                      <a:gd name="connsiteY15" fmla="*/ 645871 h 784936"/>
                      <a:gd name="connsiteX16" fmla="*/ 245745 w 744855"/>
                      <a:gd name="connsiteY16" fmla="*/ 659206 h 784936"/>
                      <a:gd name="connsiteX17" fmla="*/ 241935 w 744855"/>
                      <a:gd name="connsiteY17" fmla="*/ 678256 h 784936"/>
                      <a:gd name="connsiteX18" fmla="*/ 236220 w 744855"/>
                      <a:gd name="connsiteY18" fmla="*/ 701116 h 784936"/>
                      <a:gd name="connsiteX19" fmla="*/ 230505 w 744855"/>
                      <a:gd name="connsiteY19" fmla="*/ 729691 h 784936"/>
                      <a:gd name="connsiteX20" fmla="*/ 211455 w 744855"/>
                      <a:gd name="connsiteY20" fmla="*/ 784936 h 784936"/>
                      <a:gd name="connsiteX21" fmla="*/ 0 w 744855"/>
                      <a:gd name="connsiteY21" fmla="*/ 781126 h 784936"/>
                      <a:gd name="connsiteX22" fmla="*/ 234315 w 744855"/>
                      <a:gd name="connsiteY22" fmla="*/ 146761 h 784936"/>
                      <a:gd name="connsiteX23" fmla="*/ 245745 w 744855"/>
                      <a:gd name="connsiteY23" fmla="*/ 112471 h 784936"/>
                      <a:gd name="connsiteX24" fmla="*/ 253365 w 744855"/>
                      <a:gd name="connsiteY24" fmla="*/ 89611 h 784936"/>
                      <a:gd name="connsiteX25" fmla="*/ 261767 w 744855"/>
                      <a:gd name="connsiteY25" fmla="*/ 81209 h 784936"/>
                      <a:gd name="connsiteX26" fmla="*/ 263599 w 744855"/>
                      <a:gd name="connsiteY26" fmla="*/ 72137 h 784936"/>
                      <a:gd name="connsiteX27" fmla="*/ 372427 w 744855"/>
                      <a:gd name="connsiteY27" fmla="*/ 0 h 784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4855" h="784936">
                        <a:moveTo>
                          <a:pt x="372427" y="0"/>
                        </a:moveTo>
                        <a:cubicBezTo>
                          <a:pt x="421349" y="0"/>
                          <a:pt x="463325" y="29745"/>
                          <a:pt x="481255" y="72137"/>
                        </a:cubicBezTo>
                        <a:lnTo>
                          <a:pt x="488424" y="107643"/>
                        </a:lnTo>
                        <a:lnTo>
                          <a:pt x="495300" y="118186"/>
                        </a:lnTo>
                        <a:lnTo>
                          <a:pt x="514350" y="167716"/>
                        </a:lnTo>
                        <a:lnTo>
                          <a:pt x="609600" y="415366"/>
                        </a:lnTo>
                        <a:lnTo>
                          <a:pt x="708660" y="682066"/>
                        </a:lnTo>
                        <a:lnTo>
                          <a:pt x="744855" y="784936"/>
                        </a:lnTo>
                        <a:lnTo>
                          <a:pt x="527685" y="784936"/>
                        </a:lnTo>
                        <a:lnTo>
                          <a:pt x="514350" y="739216"/>
                        </a:lnTo>
                        <a:lnTo>
                          <a:pt x="493395" y="678256"/>
                        </a:lnTo>
                        <a:lnTo>
                          <a:pt x="481965" y="655396"/>
                        </a:lnTo>
                        <a:lnTo>
                          <a:pt x="472440" y="643966"/>
                        </a:lnTo>
                        <a:lnTo>
                          <a:pt x="464820" y="643966"/>
                        </a:lnTo>
                        <a:lnTo>
                          <a:pt x="274320" y="643966"/>
                        </a:lnTo>
                        <a:lnTo>
                          <a:pt x="257175" y="645871"/>
                        </a:lnTo>
                        <a:lnTo>
                          <a:pt x="245745" y="659206"/>
                        </a:lnTo>
                        <a:lnTo>
                          <a:pt x="241935" y="678256"/>
                        </a:lnTo>
                        <a:lnTo>
                          <a:pt x="236220" y="701116"/>
                        </a:lnTo>
                        <a:lnTo>
                          <a:pt x="230505" y="729691"/>
                        </a:lnTo>
                        <a:lnTo>
                          <a:pt x="211455" y="784936"/>
                        </a:lnTo>
                        <a:lnTo>
                          <a:pt x="0" y="781126"/>
                        </a:lnTo>
                        <a:lnTo>
                          <a:pt x="234315" y="146761"/>
                        </a:lnTo>
                        <a:lnTo>
                          <a:pt x="245745" y="112471"/>
                        </a:lnTo>
                        <a:lnTo>
                          <a:pt x="253365" y="89611"/>
                        </a:lnTo>
                        <a:lnTo>
                          <a:pt x="261767" y="81209"/>
                        </a:lnTo>
                        <a:lnTo>
                          <a:pt x="263599" y="72137"/>
                        </a:lnTo>
                        <a:cubicBezTo>
                          <a:pt x="281529" y="29745"/>
                          <a:pt x="323505" y="0"/>
                          <a:pt x="372427"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G" sz="1400"/>
                  </a:p>
                </p:txBody>
              </p:sp>
              <p:sp>
                <p:nvSpPr>
                  <p:cNvPr id="101" name="Freeform: Shape 100">
                    <a:extLst>
                      <a:ext uri="{FF2B5EF4-FFF2-40B4-BE49-F238E27FC236}">
                        <a16:creationId xmlns:a16="http://schemas.microsoft.com/office/drawing/2014/main" id="{96A1F234-C839-5C1B-CF46-E12FF16868FB}"/>
                      </a:ext>
                    </a:extLst>
                  </p:cNvPr>
                  <p:cNvSpPr/>
                  <p:nvPr/>
                </p:nvSpPr>
                <p:spPr>
                  <a:xfrm>
                    <a:off x="9467329" y="4531115"/>
                    <a:ext cx="39968" cy="62229"/>
                  </a:xfrm>
                  <a:custGeom>
                    <a:avLst/>
                    <a:gdLst>
                      <a:gd name="connsiteX0" fmla="*/ 76200 w 150495"/>
                      <a:gd name="connsiteY0" fmla="*/ 0 h 234315"/>
                      <a:gd name="connsiteX1" fmla="*/ 0 w 150495"/>
                      <a:gd name="connsiteY1" fmla="*/ 234315 h 234315"/>
                      <a:gd name="connsiteX2" fmla="*/ 150495 w 150495"/>
                      <a:gd name="connsiteY2" fmla="*/ 232410 h 234315"/>
                      <a:gd name="connsiteX3" fmla="*/ 76200 w 150495"/>
                      <a:gd name="connsiteY3" fmla="*/ 0 h 234315"/>
                    </a:gdLst>
                    <a:ahLst/>
                    <a:cxnLst>
                      <a:cxn ang="0">
                        <a:pos x="connsiteX0" y="connsiteY0"/>
                      </a:cxn>
                      <a:cxn ang="0">
                        <a:pos x="connsiteX1" y="connsiteY1"/>
                      </a:cxn>
                      <a:cxn ang="0">
                        <a:pos x="connsiteX2" y="connsiteY2"/>
                      </a:cxn>
                      <a:cxn ang="0">
                        <a:pos x="connsiteX3" y="connsiteY3"/>
                      </a:cxn>
                    </a:cxnLst>
                    <a:rect l="l" t="t" r="r" b="b"/>
                    <a:pathLst>
                      <a:path w="150495" h="234315">
                        <a:moveTo>
                          <a:pt x="76200" y="0"/>
                        </a:moveTo>
                        <a:lnTo>
                          <a:pt x="0" y="234315"/>
                        </a:lnTo>
                        <a:lnTo>
                          <a:pt x="150495" y="232410"/>
                        </a:lnTo>
                        <a:lnTo>
                          <a:pt x="76200" y="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dirty="0"/>
                  </a:p>
                </p:txBody>
              </p:sp>
            </p:grpSp>
            <p:grpSp>
              <p:nvGrpSpPr>
                <p:cNvPr id="93" name="Group 92">
                  <a:extLst>
                    <a:ext uri="{FF2B5EF4-FFF2-40B4-BE49-F238E27FC236}">
                      <a16:creationId xmlns:a16="http://schemas.microsoft.com/office/drawing/2014/main" id="{D6E39D2E-6A67-DF57-4D73-37B5B39E6AC2}"/>
                    </a:ext>
                  </a:extLst>
                </p:cNvPr>
                <p:cNvGrpSpPr/>
                <p:nvPr/>
              </p:nvGrpSpPr>
              <p:grpSpPr>
                <a:xfrm>
                  <a:off x="8508617" y="2712782"/>
                  <a:ext cx="1994149" cy="3110803"/>
                  <a:chOff x="8508617" y="2712782"/>
                  <a:chExt cx="1994149" cy="3110803"/>
                </a:xfrm>
                <a:solidFill>
                  <a:srgbClr val="00A7A5"/>
                </a:solidFill>
              </p:grpSpPr>
              <p:sp>
                <p:nvSpPr>
                  <p:cNvPr id="87" name="Freeform: Shape 86">
                    <a:extLst>
                      <a:ext uri="{FF2B5EF4-FFF2-40B4-BE49-F238E27FC236}">
                        <a16:creationId xmlns:a16="http://schemas.microsoft.com/office/drawing/2014/main" id="{BC6F57DE-FB6D-FCCF-DA2D-4BDB1CE3D721}"/>
                      </a:ext>
                    </a:extLst>
                  </p:cNvPr>
                  <p:cNvSpPr/>
                  <p:nvPr/>
                </p:nvSpPr>
                <p:spPr>
                  <a:xfrm>
                    <a:off x="9170670" y="5153025"/>
                    <a:ext cx="537210" cy="670560"/>
                  </a:xfrm>
                  <a:custGeom>
                    <a:avLst/>
                    <a:gdLst>
                      <a:gd name="connsiteX0" fmla="*/ 0 w 537210"/>
                      <a:gd name="connsiteY0" fmla="*/ 245745 h 670560"/>
                      <a:gd name="connsiteX1" fmla="*/ 5715 w 537210"/>
                      <a:gd name="connsiteY1" fmla="*/ 584835 h 670560"/>
                      <a:gd name="connsiteX2" fmla="*/ 7620 w 537210"/>
                      <a:gd name="connsiteY2" fmla="*/ 615315 h 670560"/>
                      <a:gd name="connsiteX3" fmla="*/ 7620 w 537210"/>
                      <a:gd name="connsiteY3" fmla="*/ 636270 h 670560"/>
                      <a:gd name="connsiteX4" fmla="*/ 34290 w 537210"/>
                      <a:gd name="connsiteY4" fmla="*/ 655320 h 670560"/>
                      <a:gd name="connsiteX5" fmla="*/ 51435 w 537210"/>
                      <a:gd name="connsiteY5" fmla="*/ 670560 h 670560"/>
                      <a:gd name="connsiteX6" fmla="*/ 87630 w 537210"/>
                      <a:gd name="connsiteY6" fmla="*/ 668655 h 670560"/>
                      <a:gd name="connsiteX7" fmla="*/ 99060 w 537210"/>
                      <a:gd name="connsiteY7" fmla="*/ 668655 h 670560"/>
                      <a:gd name="connsiteX8" fmla="*/ 140970 w 537210"/>
                      <a:gd name="connsiteY8" fmla="*/ 641985 h 670560"/>
                      <a:gd name="connsiteX9" fmla="*/ 177165 w 537210"/>
                      <a:gd name="connsiteY9" fmla="*/ 603885 h 670560"/>
                      <a:gd name="connsiteX10" fmla="*/ 537210 w 537210"/>
                      <a:gd name="connsiteY10" fmla="*/ 243840 h 670560"/>
                      <a:gd name="connsiteX11" fmla="*/ 537210 w 537210"/>
                      <a:gd name="connsiteY11" fmla="*/ 0 h 670560"/>
                      <a:gd name="connsiteX12" fmla="*/ 0 w 537210"/>
                      <a:gd name="connsiteY12" fmla="*/ 5715 h 670560"/>
                      <a:gd name="connsiteX13" fmla="*/ 0 w 537210"/>
                      <a:gd name="connsiteY13" fmla="*/ 245745 h 6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7210" h="670560">
                        <a:moveTo>
                          <a:pt x="0" y="245745"/>
                        </a:moveTo>
                        <a:lnTo>
                          <a:pt x="5715" y="584835"/>
                        </a:lnTo>
                        <a:lnTo>
                          <a:pt x="7620" y="615315"/>
                        </a:lnTo>
                        <a:lnTo>
                          <a:pt x="7620" y="636270"/>
                        </a:lnTo>
                        <a:lnTo>
                          <a:pt x="34290" y="655320"/>
                        </a:lnTo>
                        <a:lnTo>
                          <a:pt x="51435" y="670560"/>
                        </a:lnTo>
                        <a:lnTo>
                          <a:pt x="87630" y="668655"/>
                        </a:lnTo>
                        <a:lnTo>
                          <a:pt x="99060" y="668655"/>
                        </a:lnTo>
                        <a:lnTo>
                          <a:pt x="140970" y="641985"/>
                        </a:lnTo>
                        <a:lnTo>
                          <a:pt x="177165" y="603885"/>
                        </a:lnTo>
                        <a:lnTo>
                          <a:pt x="537210" y="243840"/>
                        </a:lnTo>
                        <a:lnTo>
                          <a:pt x="537210" y="0"/>
                        </a:lnTo>
                        <a:lnTo>
                          <a:pt x="0" y="5715"/>
                        </a:lnTo>
                        <a:lnTo>
                          <a:pt x="0" y="245745"/>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88" name="Rectangle: Rounded Corners 87">
                    <a:extLst>
                      <a:ext uri="{FF2B5EF4-FFF2-40B4-BE49-F238E27FC236}">
                        <a16:creationId xmlns:a16="http://schemas.microsoft.com/office/drawing/2014/main" id="{FE3756A2-F3E5-C1BF-F6E2-492EBF027120}"/>
                      </a:ext>
                    </a:extLst>
                  </p:cNvPr>
                  <p:cNvSpPr/>
                  <p:nvPr/>
                </p:nvSpPr>
                <p:spPr>
                  <a:xfrm>
                    <a:off x="8514333" y="4817900"/>
                    <a:ext cx="1506117" cy="583764"/>
                  </a:xfrm>
                  <a:prstGeom prst="roundRect">
                    <a:avLst>
                      <a:gd name="adj" fmla="val 10897"/>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89" name="Rectangle: Rounded Corners 88">
                    <a:extLst>
                      <a:ext uri="{FF2B5EF4-FFF2-40B4-BE49-F238E27FC236}">
                        <a16:creationId xmlns:a16="http://schemas.microsoft.com/office/drawing/2014/main" id="{A6F2476B-AF58-4F4D-D62A-23175B9DAE52}"/>
                      </a:ext>
                    </a:extLst>
                  </p:cNvPr>
                  <p:cNvSpPr/>
                  <p:nvPr/>
                </p:nvSpPr>
                <p:spPr>
                  <a:xfrm>
                    <a:off x="8991263" y="4817900"/>
                    <a:ext cx="1506117" cy="583764"/>
                  </a:xfrm>
                  <a:prstGeom prst="roundRect">
                    <a:avLst>
                      <a:gd name="adj" fmla="val 37656"/>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90" name="Rectangle: Rounded Corners 89">
                    <a:extLst>
                      <a:ext uri="{FF2B5EF4-FFF2-40B4-BE49-F238E27FC236}">
                        <a16:creationId xmlns:a16="http://schemas.microsoft.com/office/drawing/2014/main" id="{87CA0045-9AF4-AEE1-E679-8C814FFC566A}"/>
                      </a:ext>
                    </a:extLst>
                  </p:cNvPr>
                  <p:cNvSpPr/>
                  <p:nvPr/>
                </p:nvSpPr>
                <p:spPr>
                  <a:xfrm>
                    <a:off x="8990933" y="2714566"/>
                    <a:ext cx="1506117" cy="583764"/>
                  </a:xfrm>
                  <a:prstGeom prst="roundRect">
                    <a:avLst>
                      <a:gd name="adj" fmla="val 37656"/>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91" name="Rectangle: Rounded Corners 90">
                    <a:extLst>
                      <a:ext uri="{FF2B5EF4-FFF2-40B4-BE49-F238E27FC236}">
                        <a16:creationId xmlns:a16="http://schemas.microsoft.com/office/drawing/2014/main" id="{700DF182-C634-5992-E364-A6AC483A078E}"/>
                      </a:ext>
                    </a:extLst>
                  </p:cNvPr>
                  <p:cNvSpPr/>
                  <p:nvPr/>
                </p:nvSpPr>
                <p:spPr>
                  <a:xfrm>
                    <a:off x="8508617" y="2712782"/>
                    <a:ext cx="1506117" cy="583764"/>
                  </a:xfrm>
                  <a:prstGeom prst="roundRect">
                    <a:avLst>
                      <a:gd name="adj" fmla="val 37656"/>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92" name="Rectangle 91">
                    <a:extLst>
                      <a:ext uri="{FF2B5EF4-FFF2-40B4-BE49-F238E27FC236}">
                        <a16:creationId xmlns:a16="http://schemas.microsoft.com/office/drawing/2014/main" id="{AC09819E-760F-D8D9-CF60-571150B6821F}"/>
                      </a:ext>
                    </a:extLst>
                  </p:cNvPr>
                  <p:cNvSpPr/>
                  <p:nvPr/>
                </p:nvSpPr>
                <p:spPr>
                  <a:xfrm>
                    <a:off x="8508617" y="3149388"/>
                    <a:ext cx="1994149" cy="1885527"/>
                  </a:xfrm>
                  <a:prstGeom prst="rect">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grpSp>
            <p:sp>
              <p:nvSpPr>
                <p:cNvPr id="99" name="Freeform: Shape 98">
                  <a:extLst>
                    <a:ext uri="{FF2B5EF4-FFF2-40B4-BE49-F238E27FC236}">
                      <a16:creationId xmlns:a16="http://schemas.microsoft.com/office/drawing/2014/main" id="{E8F7349F-12ED-555B-CEEB-A00A1611F6AF}"/>
                    </a:ext>
                  </a:extLst>
                </p:cNvPr>
                <p:cNvSpPr/>
                <p:nvPr/>
              </p:nvSpPr>
              <p:spPr>
                <a:xfrm>
                  <a:off x="8658860" y="2854954"/>
                  <a:ext cx="1694312" cy="2713360"/>
                </a:xfrm>
                <a:custGeom>
                  <a:avLst/>
                  <a:gdLst>
                    <a:gd name="connsiteX0" fmla="*/ 94610 w 1694312"/>
                    <a:gd name="connsiteY0" fmla="*/ 0 h 2713360"/>
                    <a:gd name="connsiteX1" fmla="*/ 1599702 w 1694312"/>
                    <a:gd name="connsiteY1" fmla="*/ 0 h 2713360"/>
                    <a:gd name="connsiteX2" fmla="*/ 1694312 w 1694312"/>
                    <a:gd name="connsiteY2" fmla="*/ 94610 h 2713360"/>
                    <a:gd name="connsiteX3" fmla="*/ 1694312 w 1694312"/>
                    <a:gd name="connsiteY3" fmla="*/ 2304109 h 2713360"/>
                    <a:gd name="connsiteX4" fmla="*/ 1686877 w 1694312"/>
                    <a:gd name="connsiteY4" fmla="*/ 2340936 h 2713360"/>
                    <a:gd name="connsiteX5" fmla="*/ 1683382 w 1694312"/>
                    <a:gd name="connsiteY5" fmla="*/ 2346120 h 2713360"/>
                    <a:gd name="connsiteX6" fmla="*/ 1683382 w 1694312"/>
                    <a:gd name="connsiteY6" fmla="*/ 2358078 h 2713360"/>
                    <a:gd name="connsiteX7" fmla="*/ 1642741 w 1694312"/>
                    <a:gd name="connsiteY7" fmla="*/ 2398719 h 2713360"/>
                    <a:gd name="connsiteX8" fmla="*/ 1599702 w 1694312"/>
                    <a:gd name="connsiteY8" fmla="*/ 2398719 h 2713360"/>
                    <a:gd name="connsiteX9" fmla="*/ 1451761 w 1694312"/>
                    <a:gd name="connsiteY9" fmla="*/ 2398719 h 2713360"/>
                    <a:gd name="connsiteX10" fmla="*/ 1019176 w 1694312"/>
                    <a:gd name="connsiteY10" fmla="*/ 2398719 h 2713360"/>
                    <a:gd name="connsiteX11" fmla="*/ 1022350 w 1694312"/>
                    <a:gd name="connsiteY11" fmla="*/ 2402845 h 2713360"/>
                    <a:gd name="connsiteX12" fmla="*/ 1005205 w 1694312"/>
                    <a:gd name="connsiteY12" fmla="*/ 2400940 h 2713360"/>
                    <a:gd name="connsiteX13" fmla="*/ 976630 w 1694312"/>
                    <a:gd name="connsiteY13" fmla="*/ 2404750 h 2713360"/>
                    <a:gd name="connsiteX14" fmla="*/ 955675 w 1694312"/>
                    <a:gd name="connsiteY14" fmla="*/ 2423800 h 2713360"/>
                    <a:gd name="connsiteX15" fmla="*/ 845185 w 1694312"/>
                    <a:gd name="connsiteY15" fmla="*/ 2538100 h 2713360"/>
                    <a:gd name="connsiteX16" fmla="*/ 770890 w 1694312"/>
                    <a:gd name="connsiteY16" fmla="*/ 2606680 h 2713360"/>
                    <a:gd name="connsiteX17" fmla="*/ 664210 w 1694312"/>
                    <a:gd name="connsiteY17" fmla="*/ 2713360 h 2713360"/>
                    <a:gd name="connsiteX18" fmla="*/ 658495 w 1694312"/>
                    <a:gd name="connsiteY18" fmla="*/ 2479045 h 2713360"/>
                    <a:gd name="connsiteX19" fmla="*/ 654685 w 1694312"/>
                    <a:gd name="connsiteY19" fmla="*/ 2446660 h 2713360"/>
                    <a:gd name="connsiteX20" fmla="*/ 652780 w 1694312"/>
                    <a:gd name="connsiteY20" fmla="*/ 2423800 h 2713360"/>
                    <a:gd name="connsiteX21" fmla="*/ 628015 w 1694312"/>
                    <a:gd name="connsiteY21" fmla="*/ 2412370 h 2713360"/>
                    <a:gd name="connsiteX22" fmla="*/ 561340 w 1694312"/>
                    <a:gd name="connsiteY22" fmla="*/ 2399035 h 2713360"/>
                    <a:gd name="connsiteX23" fmla="*/ 561590 w 1694312"/>
                    <a:gd name="connsiteY23" fmla="*/ 2398719 h 2713360"/>
                    <a:gd name="connsiteX24" fmla="*/ 268840 w 1694312"/>
                    <a:gd name="connsiteY24" fmla="*/ 2398719 h 2713360"/>
                    <a:gd name="connsiteX25" fmla="*/ 94610 w 1694312"/>
                    <a:gd name="connsiteY25" fmla="*/ 2398719 h 2713360"/>
                    <a:gd name="connsiteX26" fmla="*/ 0 w 1694312"/>
                    <a:gd name="connsiteY26" fmla="*/ 2398719 h 2713360"/>
                    <a:gd name="connsiteX27" fmla="*/ 0 w 1694312"/>
                    <a:gd name="connsiteY27" fmla="*/ 2304109 h 2713360"/>
                    <a:gd name="connsiteX28" fmla="*/ 0 w 1694312"/>
                    <a:gd name="connsiteY28" fmla="*/ 2207265 h 2713360"/>
                    <a:gd name="connsiteX29" fmla="*/ 0 w 1694312"/>
                    <a:gd name="connsiteY29" fmla="*/ 94610 h 2713360"/>
                    <a:gd name="connsiteX30" fmla="*/ 94610 w 1694312"/>
                    <a:gd name="connsiteY30" fmla="*/ 0 h 271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694312" h="2713360">
                      <a:moveTo>
                        <a:pt x="94610" y="0"/>
                      </a:moveTo>
                      <a:lnTo>
                        <a:pt x="1599702" y="0"/>
                      </a:lnTo>
                      <a:cubicBezTo>
                        <a:pt x="1651954" y="0"/>
                        <a:pt x="1694312" y="42358"/>
                        <a:pt x="1694312" y="94610"/>
                      </a:cubicBezTo>
                      <a:lnTo>
                        <a:pt x="1694312" y="2304109"/>
                      </a:lnTo>
                      <a:cubicBezTo>
                        <a:pt x="1694312" y="2317172"/>
                        <a:pt x="1691665" y="2329617"/>
                        <a:pt x="1686877" y="2340936"/>
                      </a:cubicBezTo>
                      <a:lnTo>
                        <a:pt x="1683382" y="2346120"/>
                      </a:lnTo>
                      <a:lnTo>
                        <a:pt x="1683382" y="2358078"/>
                      </a:lnTo>
                      <a:cubicBezTo>
                        <a:pt x="1683382" y="2380523"/>
                        <a:pt x="1665186" y="2398719"/>
                        <a:pt x="1642741" y="2398719"/>
                      </a:cubicBezTo>
                      <a:lnTo>
                        <a:pt x="1599702" y="2398719"/>
                      </a:lnTo>
                      <a:lnTo>
                        <a:pt x="1451761" y="2398719"/>
                      </a:lnTo>
                      <a:lnTo>
                        <a:pt x="1019176" y="2398719"/>
                      </a:lnTo>
                      <a:lnTo>
                        <a:pt x="1022350" y="2402845"/>
                      </a:lnTo>
                      <a:lnTo>
                        <a:pt x="1005205" y="2400940"/>
                      </a:lnTo>
                      <a:lnTo>
                        <a:pt x="976630" y="2404750"/>
                      </a:lnTo>
                      <a:lnTo>
                        <a:pt x="955675" y="2423800"/>
                      </a:lnTo>
                      <a:lnTo>
                        <a:pt x="845185" y="2538100"/>
                      </a:lnTo>
                      <a:lnTo>
                        <a:pt x="770890" y="2606680"/>
                      </a:lnTo>
                      <a:lnTo>
                        <a:pt x="664210" y="2713360"/>
                      </a:lnTo>
                      <a:lnTo>
                        <a:pt x="658495" y="2479045"/>
                      </a:lnTo>
                      <a:lnTo>
                        <a:pt x="654685" y="2446660"/>
                      </a:lnTo>
                      <a:lnTo>
                        <a:pt x="652780" y="2423800"/>
                      </a:lnTo>
                      <a:lnTo>
                        <a:pt x="628015" y="2412370"/>
                      </a:lnTo>
                      <a:lnTo>
                        <a:pt x="561340" y="2399035"/>
                      </a:lnTo>
                      <a:lnTo>
                        <a:pt x="561590" y="2398719"/>
                      </a:lnTo>
                      <a:lnTo>
                        <a:pt x="268840" y="2398719"/>
                      </a:lnTo>
                      <a:lnTo>
                        <a:pt x="94610" y="2398719"/>
                      </a:lnTo>
                      <a:lnTo>
                        <a:pt x="0" y="2398719"/>
                      </a:lnTo>
                      <a:lnTo>
                        <a:pt x="0" y="2304109"/>
                      </a:lnTo>
                      <a:lnTo>
                        <a:pt x="0" y="2207265"/>
                      </a:lnTo>
                      <a:lnTo>
                        <a:pt x="0" y="94610"/>
                      </a:lnTo>
                      <a:cubicBezTo>
                        <a:pt x="0" y="42358"/>
                        <a:pt x="42358" y="0"/>
                        <a:pt x="94610"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G" sz="1400"/>
                </a:p>
              </p:txBody>
            </p:sp>
            <p:pic>
              <p:nvPicPr>
                <p:cNvPr id="104" name="Graphic 103" descr="Magnifying glass with solid fill">
                  <a:extLst>
                    <a:ext uri="{FF2B5EF4-FFF2-40B4-BE49-F238E27FC236}">
                      <a16:creationId xmlns:a16="http://schemas.microsoft.com/office/drawing/2014/main" id="{04BA706C-8689-54F1-0869-EFC5DD6CF64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9740541" flipH="1">
                  <a:off x="8758416" y="3254542"/>
                  <a:ext cx="1511305" cy="1511305"/>
                </a:xfrm>
                <a:prstGeom prst="rect">
                  <a:avLst/>
                </a:prstGeom>
              </p:spPr>
            </p:pic>
            <p:sp>
              <p:nvSpPr>
                <p:cNvPr id="175" name="Freeform: Shape 174">
                  <a:extLst>
                    <a:ext uri="{FF2B5EF4-FFF2-40B4-BE49-F238E27FC236}">
                      <a16:creationId xmlns:a16="http://schemas.microsoft.com/office/drawing/2014/main" id="{9E0ADDEE-E65C-6C48-9AFF-2EF9FDABF8F5}"/>
                    </a:ext>
                  </a:extLst>
                </p:cNvPr>
                <p:cNvSpPr/>
                <p:nvPr/>
              </p:nvSpPr>
              <p:spPr>
                <a:xfrm>
                  <a:off x="9078367" y="3323999"/>
                  <a:ext cx="956478" cy="956478"/>
                </a:xfrm>
                <a:custGeom>
                  <a:avLst/>
                  <a:gdLst>
                    <a:gd name="connsiteX0" fmla="*/ 478238 w 956478"/>
                    <a:gd name="connsiteY0" fmla="*/ 180469 h 956478"/>
                    <a:gd name="connsiteX1" fmla="*/ 180468 w 956478"/>
                    <a:gd name="connsiteY1" fmla="*/ 478239 h 956478"/>
                    <a:gd name="connsiteX2" fmla="*/ 478238 w 956478"/>
                    <a:gd name="connsiteY2" fmla="*/ 776009 h 956478"/>
                    <a:gd name="connsiteX3" fmla="*/ 776008 w 956478"/>
                    <a:gd name="connsiteY3" fmla="*/ 478239 h 956478"/>
                    <a:gd name="connsiteX4" fmla="*/ 478238 w 956478"/>
                    <a:gd name="connsiteY4" fmla="*/ 180469 h 956478"/>
                    <a:gd name="connsiteX5" fmla="*/ 478239 w 956478"/>
                    <a:gd name="connsiteY5" fmla="*/ 0 h 956478"/>
                    <a:gd name="connsiteX6" fmla="*/ 956478 w 956478"/>
                    <a:gd name="connsiteY6" fmla="*/ 478239 h 956478"/>
                    <a:gd name="connsiteX7" fmla="*/ 478239 w 956478"/>
                    <a:gd name="connsiteY7" fmla="*/ 956478 h 956478"/>
                    <a:gd name="connsiteX8" fmla="*/ 0 w 956478"/>
                    <a:gd name="connsiteY8" fmla="*/ 478239 h 956478"/>
                    <a:gd name="connsiteX9" fmla="*/ 478239 w 956478"/>
                    <a:gd name="connsiteY9" fmla="*/ 0 h 95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6478" h="956478">
                      <a:moveTo>
                        <a:pt x="478238" y="180469"/>
                      </a:moveTo>
                      <a:cubicBezTo>
                        <a:pt x="313784" y="180469"/>
                        <a:pt x="180468" y="313785"/>
                        <a:pt x="180468" y="478239"/>
                      </a:cubicBezTo>
                      <a:cubicBezTo>
                        <a:pt x="180468" y="642693"/>
                        <a:pt x="313784" y="776009"/>
                        <a:pt x="478238" y="776009"/>
                      </a:cubicBezTo>
                      <a:cubicBezTo>
                        <a:pt x="642692" y="776009"/>
                        <a:pt x="776008" y="642693"/>
                        <a:pt x="776008" y="478239"/>
                      </a:cubicBezTo>
                      <a:cubicBezTo>
                        <a:pt x="776008" y="313785"/>
                        <a:pt x="642692" y="180469"/>
                        <a:pt x="478238" y="180469"/>
                      </a:cubicBezTo>
                      <a:close/>
                      <a:moveTo>
                        <a:pt x="478239" y="0"/>
                      </a:moveTo>
                      <a:cubicBezTo>
                        <a:pt x="742363" y="0"/>
                        <a:pt x="956478" y="214115"/>
                        <a:pt x="956478" y="478239"/>
                      </a:cubicBezTo>
                      <a:cubicBezTo>
                        <a:pt x="956478" y="742363"/>
                        <a:pt x="742363" y="956478"/>
                        <a:pt x="478239" y="956478"/>
                      </a:cubicBezTo>
                      <a:cubicBezTo>
                        <a:pt x="214115" y="956478"/>
                        <a:pt x="0" y="742363"/>
                        <a:pt x="0" y="478239"/>
                      </a:cubicBezTo>
                      <a:cubicBezTo>
                        <a:pt x="0" y="214115"/>
                        <a:pt x="214115" y="0"/>
                        <a:pt x="478239" y="0"/>
                      </a:cubicBez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G" sz="1400">
                    <a:solidFill>
                      <a:schemeClr val="tx1"/>
                    </a:solidFill>
                  </a:endParaRPr>
                </a:p>
              </p:txBody>
            </p:sp>
          </p:grpSp>
          <p:sp>
            <p:nvSpPr>
              <p:cNvPr id="1408" name="Oval 1407">
                <a:extLst>
                  <a:ext uri="{FF2B5EF4-FFF2-40B4-BE49-F238E27FC236}">
                    <a16:creationId xmlns:a16="http://schemas.microsoft.com/office/drawing/2014/main" id="{482AA3B3-A2FB-377E-12C3-7BE684FE3F6E}"/>
                  </a:ext>
                </a:extLst>
              </p:cNvPr>
              <p:cNvSpPr>
                <a:spLocks noChangeAspect="1"/>
              </p:cNvSpPr>
              <p:nvPr/>
            </p:nvSpPr>
            <p:spPr>
              <a:xfrm>
                <a:off x="1251190" y="3237992"/>
                <a:ext cx="416537" cy="416537"/>
              </a:xfrm>
              <a:prstGeom prst="ellipse">
                <a:avLst/>
              </a:prstGeom>
              <a:solidFill>
                <a:srgbClr val="CF535C"/>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200" b="1" dirty="0">
                    <a:solidFill>
                      <a:schemeClr val="bg2"/>
                    </a:solidFill>
                    <a:latin typeface="Roboto" panose="02000000000000000000" pitchFamily="2" charset="0"/>
                    <a:ea typeface="Roboto" panose="02000000000000000000" pitchFamily="2" charset="0"/>
                    <a:cs typeface="Roboto" panose="02000000000000000000" pitchFamily="2" charset="0"/>
                  </a:rPr>
                  <a:t>2.1</a:t>
                </a:r>
              </a:p>
            </p:txBody>
          </p:sp>
          <p:grpSp>
            <p:nvGrpSpPr>
              <p:cNvPr id="1495" name="Group 1494">
                <a:extLst>
                  <a:ext uri="{FF2B5EF4-FFF2-40B4-BE49-F238E27FC236}">
                    <a16:creationId xmlns:a16="http://schemas.microsoft.com/office/drawing/2014/main" id="{E1E0DCAB-2513-3A40-4967-43A09A79AAAC}"/>
                  </a:ext>
                </a:extLst>
              </p:cNvPr>
              <p:cNvGrpSpPr/>
              <p:nvPr/>
            </p:nvGrpSpPr>
            <p:grpSpPr>
              <a:xfrm>
                <a:off x="1902662" y="2651770"/>
                <a:ext cx="757298" cy="757298"/>
                <a:chOff x="4833101" y="398812"/>
                <a:chExt cx="843799" cy="843799"/>
              </a:xfrm>
            </p:grpSpPr>
            <p:sp>
              <p:nvSpPr>
                <p:cNvPr id="1492" name="Oval 1491">
                  <a:extLst>
                    <a:ext uri="{FF2B5EF4-FFF2-40B4-BE49-F238E27FC236}">
                      <a16:creationId xmlns:a16="http://schemas.microsoft.com/office/drawing/2014/main" id="{B9A71ABF-0F63-DF4D-E248-835277F4B8FD}"/>
                    </a:ext>
                  </a:extLst>
                </p:cNvPr>
                <p:cNvSpPr/>
                <p:nvPr/>
              </p:nvSpPr>
              <p:spPr>
                <a:xfrm>
                  <a:off x="4833101" y="398812"/>
                  <a:ext cx="843799" cy="843799"/>
                </a:xfrm>
                <a:prstGeom prst="ellipse">
                  <a:avLst/>
                </a:prstGeom>
                <a:solidFill>
                  <a:srgbClr val="E25A64"/>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1148" name="Picture 12">
                  <a:extLst>
                    <a:ext uri="{FF2B5EF4-FFF2-40B4-BE49-F238E27FC236}">
                      <a16:creationId xmlns:a16="http://schemas.microsoft.com/office/drawing/2014/main" id="{6BBEDF39-7E20-FE2C-FACA-2CB5A475A59E}"/>
                    </a:ext>
                  </a:extLst>
                </p:cNvPr>
                <p:cNvPicPr>
                  <a:picLocks noChangeAspect="1" noChangeArrowheads="1"/>
                </p:cNvPicPr>
                <p:nvPr/>
              </p:nvPicPr>
              <p:blipFill>
                <a:blip r:embed="rId25" cstate="print">
                  <a:biLevel thresh="25000"/>
                  <a:extLst>
                    <a:ext uri="{28A0092B-C50C-407E-A947-70E740481C1C}">
                      <a14:useLocalDpi xmlns:a14="http://schemas.microsoft.com/office/drawing/2010/main" val="0"/>
                    </a:ext>
                  </a:extLst>
                </a:blip>
                <a:srcRect/>
                <a:stretch>
                  <a:fillRect/>
                </a:stretch>
              </p:blipFill>
              <p:spPr bwMode="auto">
                <a:xfrm>
                  <a:off x="4990266" y="603950"/>
                  <a:ext cx="547180" cy="28961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29" name="Straight Connector 1528">
                <a:extLst>
                  <a:ext uri="{FF2B5EF4-FFF2-40B4-BE49-F238E27FC236}">
                    <a16:creationId xmlns:a16="http://schemas.microsoft.com/office/drawing/2014/main" id="{53E66524-0DCD-C088-8477-98621042B126}"/>
                  </a:ext>
                </a:extLst>
              </p:cNvPr>
              <p:cNvCxnSpPr/>
              <p:nvPr/>
            </p:nvCxnSpPr>
            <p:spPr>
              <a:xfrm flipV="1">
                <a:off x="1847663" y="3398553"/>
                <a:ext cx="215619" cy="272977"/>
              </a:xfrm>
              <a:prstGeom prst="line">
                <a:avLst/>
              </a:prstGeom>
              <a:ln w="19050">
                <a:solidFill>
                  <a:srgbClr val="C85059"/>
                </a:solidFill>
                <a:prstDash val="sysDash"/>
              </a:ln>
            </p:spPr>
            <p:style>
              <a:lnRef idx="1">
                <a:schemeClr val="accent1"/>
              </a:lnRef>
              <a:fillRef idx="0">
                <a:schemeClr val="accent1"/>
              </a:fillRef>
              <a:effectRef idx="0">
                <a:schemeClr val="accent1"/>
              </a:effectRef>
              <a:fontRef idx="minor">
                <a:schemeClr val="tx1"/>
              </a:fontRef>
            </p:style>
          </p:cxnSp>
          <p:sp>
            <p:nvSpPr>
              <p:cNvPr id="1530" name="TextBox 1529">
                <a:extLst>
                  <a:ext uri="{FF2B5EF4-FFF2-40B4-BE49-F238E27FC236}">
                    <a16:creationId xmlns:a16="http://schemas.microsoft.com/office/drawing/2014/main" id="{F9136AD2-8B7C-20AA-508E-75CB257F3582}"/>
                  </a:ext>
                </a:extLst>
              </p:cNvPr>
              <p:cNvSpPr txBox="1"/>
              <p:nvPr/>
            </p:nvSpPr>
            <p:spPr>
              <a:xfrm>
                <a:off x="1912039" y="3095459"/>
                <a:ext cx="743724" cy="165735"/>
              </a:xfrm>
              <a:prstGeom prst="rect">
                <a:avLst/>
              </a:prstGeom>
              <a:noFill/>
            </p:spPr>
            <p:txBody>
              <a:bodyPr wrap="square" rtlCol="0">
                <a:spAutoFit/>
              </a:bodyPr>
              <a:lstStyle/>
              <a:p>
                <a:pPr algn="ctr"/>
                <a:r>
                  <a:rPr lang="en-US" sz="500" b="1" dirty="0">
                    <a:solidFill>
                      <a:schemeClr val="bg2"/>
                    </a:solidFill>
                    <a:latin typeface="Montserrat Medium" panose="00000600000000000000" pitchFamily="2" charset="0"/>
                    <a:ea typeface="Roboto" panose="02000000000000000000" pitchFamily="2" charset="0"/>
                    <a:cs typeface="Open Sans" panose="020B0606030504020204" pitchFamily="34" charset="0"/>
                  </a:rPr>
                  <a:t>FAIR</a:t>
                </a:r>
                <a:endParaRPr lang="ru-RU" sz="6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p:txBody>
          </p:sp>
        </p:grpSp>
        <p:grpSp>
          <p:nvGrpSpPr>
            <p:cNvPr id="1651" name="Group 1650">
              <a:extLst>
                <a:ext uri="{FF2B5EF4-FFF2-40B4-BE49-F238E27FC236}">
                  <a16:creationId xmlns:a16="http://schemas.microsoft.com/office/drawing/2014/main" id="{88237CE3-1D7B-60EC-81BD-C84E878E57C6}"/>
                </a:ext>
              </a:extLst>
            </p:cNvPr>
            <p:cNvGrpSpPr/>
            <p:nvPr/>
          </p:nvGrpSpPr>
          <p:grpSpPr>
            <a:xfrm>
              <a:off x="2811515" y="2683533"/>
              <a:ext cx="2112082" cy="2641504"/>
              <a:chOff x="2811515" y="2683533"/>
              <a:chExt cx="2112082" cy="2641504"/>
            </a:xfrm>
          </p:grpSpPr>
          <p:sp>
            <p:nvSpPr>
              <p:cNvPr id="187" name="TextBox 186">
                <a:extLst>
                  <a:ext uri="{FF2B5EF4-FFF2-40B4-BE49-F238E27FC236}">
                    <a16:creationId xmlns:a16="http://schemas.microsoft.com/office/drawing/2014/main" id="{7E1FEFA1-85EC-EDA2-686A-5F85DDD596E2}"/>
                  </a:ext>
                </a:extLst>
              </p:cNvPr>
              <p:cNvSpPr txBox="1"/>
              <p:nvPr/>
            </p:nvSpPr>
            <p:spPr>
              <a:xfrm>
                <a:off x="2811515" y="4801817"/>
                <a:ext cx="1824315" cy="523220"/>
              </a:xfrm>
              <a:prstGeom prst="rect">
                <a:avLst/>
              </a:prstGeom>
              <a:noFill/>
            </p:spPr>
            <p:txBody>
              <a:bodyPr wrap="square" rtlCol="0">
                <a:spAutoFit/>
              </a:bodyPr>
              <a:lstStyle/>
              <a:p>
                <a:pPr algn="ctr"/>
                <a:r>
                  <a:rPr lang="en-US" sz="1400" b="1" dirty="0">
                    <a:solidFill>
                      <a:srgbClr val="E45B65"/>
                    </a:solidFill>
                    <a:latin typeface="Roboto" panose="02000000000000000000" pitchFamily="2" charset="0"/>
                    <a:ea typeface="Roboto" panose="02000000000000000000" pitchFamily="2" charset="0"/>
                    <a:cs typeface="Open Sans" panose="020B0606030504020204" pitchFamily="34" charset="0"/>
                  </a:rPr>
                  <a:t>Translate to EN</a:t>
                </a:r>
              </a:p>
              <a:p>
                <a:pPr algn="ctr"/>
                <a:r>
                  <a:rPr lang="en-US" sz="1400" i="1" dirty="0">
                    <a:solidFill>
                      <a:srgbClr val="ED9399"/>
                    </a:solidFill>
                    <a:latin typeface="Roboto" panose="02000000000000000000" pitchFamily="2" charset="0"/>
                    <a:ea typeface="Roboto" panose="02000000000000000000" pitchFamily="2" charset="0"/>
                    <a:cs typeface="Open Sans" panose="020B0606030504020204" pitchFamily="34" charset="0"/>
                  </a:rPr>
                  <a:t>(*if needed)</a:t>
                </a:r>
                <a:endParaRPr lang="ru-RU" sz="1400" i="1" dirty="0">
                  <a:solidFill>
                    <a:srgbClr val="ED9399"/>
                  </a:solidFill>
                  <a:latin typeface="Roboto" panose="02000000000000000000" pitchFamily="2" charset="0"/>
                  <a:ea typeface="Roboto" panose="02000000000000000000" pitchFamily="2" charset="0"/>
                  <a:cs typeface="Open Sans" panose="020B0606030504020204" pitchFamily="34" charset="0"/>
                </a:endParaRPr>
              </a:p>
            </p:txBody>
          </p:sp>
          <p:sp>
            <p:nvSpPr>
              <p:cNvPr id="1310" name="Freeform: Shape 1309">
                <a:extLst>
                  <a:ext uri="{FF2B5EF4-FFF2-40B4-BE49-F238E27FC236}">
                    <a16:creationId xmlns:a16="http://schemas.microsoft.com/office/drawing/2014/main" id="{988EF77D-BAFC-CC08-DDB4-E6BCD96F8C20}"/>
                  </a:ext>
                </a:extLst>
              </p:cNvPr>
              <p:cNvSpPr/>
              <p:nvPr/>
            </p:nvSpPr>
            <p:spPr>
              <a:xfrm>
                <a:off x="3151545" y="3640657"/>
                <a:ext cx="1130781" cy="1130441"/>
              </a:xfrm>
              <a:custGeom>
                <a:avLst/>
                <a:gdLst>
                  <a:gd name="connsiteX0" fmla="*/ 404277 w 1259943"/>
                  <a:gd name="connsiteY0" fmla="*/ 0 h 1259564"/>
                  <a:gd name="connsiteX1" fmla="*/ 855857 w 1259943"/>
                  <a:gd name="connsiteY1" fmla="*/ 0 h 1259564"/>
                  <a:gd name="connsiteX2" fmla="*/ 1259943 w 1259943"/>
                  <a:gd name="connsiteY2" fmla="*/ 404087 h 1259564"/>
                  <a:gd name="connsiteX3" fmla="*/ 1259943 w 1259943"/>
                  <a:gd name="connsiteY3" fmla="*/ 548438 h 1259564"/>
                  <a:gd name="connsiteX4" fmla="*/ 1245707 w 1259943"/>
                  <a:gd name="connsiteY4" fmla="*/ 551313 h 1259564"/>
                  <a:gd name="connsiteX5" fmla="*/ 1186341 w 1259943"/>
                  <a:gd name="connsiteY5" fmla="*/ 640874 h 1259564"/>
                  <a:gd name="connsiteX6" fmla="*/ 1245707 w 1259943"/>
                  <a:gd name="connsiteY6" fmla="*/ 730436 h 1259564"/>
                  <a:gd name="connsiteX7" fmla="*/ 1259943 w 1259943"/>
                  <a:gd name="connsiteY7" fmla="*/ 733310 h 1259564"/>
                  <a:gd name="connsiteX8" fmla="*/ 1259943 w 1259943"/>
                  <a:gd name="connsiteY8" fmla="*/ 855667 h 1259564"/>
                  <a:gd name="connsiteX9" fmla="*/ 855668 w 1259943"/>
                  <a:gd name="connsiteY9" fmla="*/ 1259564 h 1259564"/>
                  <a:gd name="connsiteX10" fmla="*/ 404087 w 1259943"/>
                  <a:gd name="connsiteY10" fmla="*/ 1259564 h 1259564"/>
                  <a:gd name="connsiteX11" fmla="*/ 0 w 1259943"/>
                  <a:gd name="connsiteY11" fmla="*/ 855477 h 1259564"/>
                  <a:gd name="connsiteX12" fmla="*/ 0 w 1259943"/>
                  <a:gd name="connsiteY12" fmla="*/ 404087 h 1259564"/>
                  <a:gd name="connsiteX13" fmla="*/ 404277 w 1259943"/>
                  <a:gd name="connsiteY13"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3" h="1259564">
                    <a:moveTo>
                      <a:pt x="404277" y="0"/>
                    </a:moveTo>
                    <a:lnTo>
                      <a:pt x="855857" y="0"/>
                    </a:lnTo>
                    <a:cubicBezTo>
                      <a:pt x="1079083" y="0"/>
                      <a:pt x="1259943" y="180860"/>
                      <a:pt x="1259943" y="404087"/>
                    </a:cubicBezTo>
                    <a:lnTo>
                      <a:pt x="1259943" y="548438"/>
                    </a:lnTo>
                    <a:lnTo>
                      <a:pt x="1245707" y="551313"/>
                    </a:lnTo>
                    <a:cubicBezTo>
                      <a:pt x="1210820" y="566068"/>
                      <a:pt x="1186341" y="600613"/>
                      <a:pt x="1186341" y="640874"/>
                    </a:cubicBezTo>
                    <a:cubicBezTo>
                      <a:pt x="1186341" y="681136"/>
                      <a:pt x="1210820" y="715680"/>
                      <a:pt x="1245707" y="730436"/>
                    </a:cubicBezTo>
                    <a:lnTo>
                      <a:pt x="1259943" y="733310"/>
                    </a:lnTo>
                    <a:lnTo>
                      <a:pt x="1259943" y="855667"/>
                    </a:lnTo>
                    <a:cubicBezTo>
                      <a:pt x="1259753" y="1078702"/>
                      <a:pt x="1078893" y="1259564"/>
                      <a:pt x="855668" y="1259564"/>
                    </a:cubicBezTo>
                    <a:lnTo>
                      <a:pt x="404087" y="1259564"/>
                    </a:lnTo>
                    <a:cubicBezTo>
                      <a:pt x="180860" y="1259564"/>
                      <a:pt x="0" y="1078702"/>
                      <a:pt x="0" y="855477"/>
                    </a:cubicBezTo>
                    <a:lnTo>
                      <a:pt x="0" y="404087"/>
                    </a:lnTo>
                    <a:cubicBezTo>
                      <a:pt x="190" y="180860"/>
                      <a:pt x="181051" y="0"/>
                      <a:pt x="404277" y="0"/>
                    </a:cubicBezTo>
                    <a:close/>
                  </a:path>
                </a:pathLst>
              </a:custGeom>
              <a:solidFill>
                <a:srgbClr val="E45B65"/>
              </a:solidFill>
              <a:ln w="13072" cap="flat">
                <a:noFill/>
                <a:prstDash val="solid"/>
                <a:miter/>
              </a:ln>
            </p:spPr>
            <p:txBody>
              <a:bodyPr wrap="square" rtlCol="0" anchor="ctr">
                <a:noAutofit/>
              </a:bodyPr>
              <a:lstStyle/>
              <a:p>
                <a:endParaRPr lang="en-ID" sz="1400" dirty="0"/>
              </a:p>
            </p:txBody>
          </p:sp>
          <p:sp>
            <p:nvSpPr>
              <p:cNvPr id="189" name="Freeform: Shape 188">
                <a:extLst>
                  <a:ext uri="{FF2B5EF4-FFF2-40B4-BE49-F238E27FC236}">
                    <a16:creationId xmlns:a16="http://schemas.microsoft.com/office/drawing/2014/main" id="{6111AF7A-B417-2979-EC5A-18A81D1A2CDB}"/>
                  </a:ext>
                </a:extLst>
              </p:cNvPr>
              <p:cNvSpPr/>
              <p:nvPr/>
            </p:nvSpPr>
            <p:spPr>
              <a:xfrm>
                <a:off x="3281981" y="3770921"/>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90" name="Freeform: Shape 189">
                <a:extLst>
                  <a:ext uri="{FF2B5EF4-FFF2-40B4-BE49-F238E27FC236}">
                    <a16:creationId xmlns:a16="http://schemas.microsoft.com/office/drawing/2014/main" id="{82E7AFD2-B462-49B7-7CD3-B327C7239F87}"/>
                  </a:ext>
                </a:extLst>
              </p:cNvPr>
              <p:cNvSpPr/>
              <p:nvPr/>
            </p:nvSpPr>
            <p:spPr>
              <a:xfrm>
                <a:off x="3272604" y="3761544"/>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grpSp>
            <p:nvGrpSpPr>
              <p:cNvPr id="71" name="Group 70">
                <a:extLst>
                  <a:ext uri="{FF2B5EF4-FFF2-40B4-BE49-F238E27FC236}">
                    <a16:creationId xmlns:a16="http://schemas.microsoft.com/office/drawing/2014/main" id="{97DF9CED-D203-F3EC-E008-02444D610293}"/>
                  </a:ext>
                </a:extLst>
              </p:cNvPr>
              <p:cNvGrpSpPr/>
              <p:nvPr/>
            </p:nvGrpSpPr>
            <p:grpSpPr>
              <a:xfrm>
                <a:off x="3398945" y="3905070"/>
                <a:ext cx="635979" cy="554516"/>
                <a:chOff x="6808470" y="3131820"/>
                <a:chExt cx="3390900" cy="2956560"/>
              </a:xfrm>
            </p:grpSpPr>
            <p:sp>
              <p:nvSpPr>
                <p:cNvPr id="56" name="Freeform: Shape 55">
                  <a:extLst>
                    <a:ext uri="{FF2B5EF4-FFF2-40B4-BE49-F238E27FC236}">
                      <a16:creationId xmlns:a16="http://schemas.microsoft.com/office/drawing/2014/main" id="{97A93A99-AD6C-2C87-8E3C-E843D58A460F}"/>
                    </a:ext>
                  </a:extLst>
                </p:cNvPr>
                <p:cNvSpPr/>
                <p:nvPr/>
              </p:nvSpPr>
              <p:spPr>
                <a:xfrm>
                  <a:off x="8279130" y="4271010"/>
                  <a:ext cx="1920240" cy="1817370"/>
                </a:xfrm>
                <a:custGeom>
                  <a:avLst/>
                  <a:gdLst>
                    <a:gd name="connsiteX0" fmla="*/ 0 w 1920240"/>
                    <a:gd name="connsiteY0" fmla="*/ 1112520 h 1817370"/>
                    <a:gd name="connsiteX1" fmla="*/ 11430 w 1920240"/>
                    <a:gd name="connsiteY1" fmla="*/ 1177290 h 1817370"/>
                    <a:gd name="connsiteX2" fmla="*/ 22860 w 1920240"/>
                    <a:gd name="connsiteY2" fmla="*/ 1223010 h 1817370"/>
                    <a:gd name="connsiteX3" fmla="*/ 41910 w 1920240"/>
                    <a:gd name="connsiteY3" fmla="*/ 1261110 h 1817370"/>
                    <a:gd name="connsiteX4" fmla="*/ 60960 w 1920240"/>
                    <a:gd name="connsiteY4" fmla="*/ 1287780 h 1817370"/>
                    <a:gd name="connsiteX5" fmla="*/ 87630 w 1920240"/>
                    <a:gd name="connsiteY5" fmla="*/ 1325880 h 1817370"/>
                    <a:gd name="connsiteX6" fmla="*/ 99060 w 1920240"/>
                    <a:gd name="connsiteY6" fmla="*/ 1352550 h 1817370"/>
                    <a:gd name="connsiteX7" fmla="*/ 137160 w 1920240"/>
                    <a:gd name="connsiteY7" fmla="*/ 1383030 h 1817370"/>
                    <a:gd name="connsiteX8" fmla="*/ 182880 w 1920240"/>
                    <a:gd name="connsiteY8" fmla="*/ 1409700 h 1817370"/>
                    <a:gd name="connsiteX9" fmla="*/ 213360 w 1920240"/>
                    <a:gd name="connsiteY9" fmla="*/ 1428750 h 1817370"/>
                    <a:gd name="connsiteX10" fmla="*/ 251460 w 1920240"/>
                    <a:gd name="connsiteY10" fmla="*/ 1455420 h 1817370"/>
                    <a:gd name="connsiteX11" fmla="*/ 297180 w 1920240"/>
                    <a:gd name="connsiteY11" fmla="*/ 1463040 h 1817370"/>
                    <a:gd name="connsiteX12" fmla="*/ 933450 w 1920240"/>
                    <a:gd name="connsiteY12" fmla="*/ 1463040 h 1817370"/>
                    <a:gd name="connsiteX13" fmla="*/ 1005840 w 1920240"/>
                    <a:gd name="connsiteY13" fmla="*/ 1508760 h 1817370"/>
                    <a:gd name="connsiteX14" fmla="*/ 1055370 w 1920240"/>
                    <a:gd name="connsiteY14" fmla="*/ 1543050 h 1817370"/>
                    <a:gd name="connsiteX15" fmla="*/ 1116330 w 1920240"/>
                    <a:gd name="connsiteY15" fmla="*/ 1581150 h 1817370"/>
                    <a:gd name="connsiteX16" fmla="*/ 1181100 w 1920240"/>
                    <a:gd name="connsiteY16" fmla="*/ 1642110 h 1817370"/>
                    <a:gd name="connsiteX17" fmla="*/ 1226820 w 1920240"/>
                    <a:gd name="connsiteY17" fmla="*/ 1676400 h 1817370"/>
                    <a:gd name="connsiteX18" fmla="*/ 1283970 w 1920240"/>
                    <a:gd name="connsiteY18" fmla="*/ 1718310 h 1817370"/>
                    <a:gd name="connsiteX19" fmla="*/ 1333500 w 1920240"/>
                    <a:gd name="connsiteY19" fmla="*/ 1748790 h 1817370"/>
                    <a:gd name="connsiteX20" fmla="*/ 1379220 w 1920240"/>
                    <a:gd name="connsiteY20" fmla="*/ 1779270 h 1817370"/>
                    <a:gd name="connsiteX21" fmla="*/ 1409700 w 1920240"/>
                    <a:gd name="connsiteY21" fmla="*/ 1805940 h 1817370"/>
                    <a:gd name="connsiteX22" fmla="*/ 1409700 w 1920240"/>
                    <a:gd name="connsiteY22" fmla="*/ 1805940 h 1817370"/>
                    <a:gd name="connsiteX23" fmla="*/ 1466850 w 1920240"/>
                    <a:gd name="connsiteY23" fmla="*/ 1817370 h 1817370"/>
                    <a:gd name="connsiteX24" fmla="*/ 1489710 w 1920240"/>
                    <a:gd name="connsiteY24" fmla="*/ 1813560 h 1817370"/>
                    <a:gd name="connsiteX25" fmla="*/ 1508760 w 1920240"/>
                    <a:gd name="connsiteY25" fmla="*/ 1783080 h 1817370"/>
                    <a:gd name="connsiteX26" fmla="*/ 1512570 w 1920240"/>
                    <a:gd name="connsiteY26" fmla="*/ 1748790 h 1817370"/>
                    <a:gd name="connsiteX27" fmla="*/ 1535430 w 1920240"/>
                    <a:gd name="connsiteY27" fmla="*/ 1455420 h 1817370"/>
                    <a:gd name="connsiteX28" fmla="*/ 1611630 w 1920240"/>
                    <a:gd name="connsiteY28" fmla="*/ 1451610 h 1817370"/>
                    <a:gd name="connsiteX29" fmla="*/ 1653540 w 1920240"/>
                    <a:gd name="connsiteY29" fmla="*/ 1440180 h 1817370"/>
                    <a:gd name="connsiteX30" fmla="*/ 1695450 w 1920240"/>
                    <a:gd name="connsiteY30" fmla="*/ 1436370 h 1817370"/>
                    <a:gd name="connsiteX31" fmla="*/ 1752600 w 1920240"/>
                    <a:gd name="connsiteY31" fmla="*/ 1413510 h 1817370"/>
                    <a:gd name="connsiteX32" fmla="*/ 1783080 w 1920240"/>
                    <a:gd name="connsiteY32" fmla="*/ 1386840 h 1817370"/>
                    <a:gd name="connsiteX33" fmla="*/ 1798320 w 1920240"/>
                    <a:gd name="connsiteY33" fmla="*/ 1367790 h 1817370"/>
                    <a:gd name="connsiteX34" fmla="*/ 1844040 w 1920240"/>
                    <a:gd name="connsiteY34" fmla="*/ 1325880 h 1817370"/>
                    <a:gd name="connsiteX35" fmla="*/ 1866900 w 1920240"/>
                    <a:gd name="connsiteY35" fmla="*/ 1280160 h 1817370"/>
                    <a:gd name="connsiteX36" fmla="*/ 1905000 w 1920240"/>
                    <a:gd name="connsiteY36" fmla="*/ 1234440 h 1817370"/>
                    <a:gd name="connsiteX37" fmla="*/ 1912620 w 1920240"/>
                    <a:gd name="connsiteY37" fmla="*/ 1192530 h 1817370"/>
                    <a:gd name="connsiteX38" fmla="*/ 1920240 w 1920240"/>
                    <a:gd name="connsiteY38" fmla="*/ 1123950 h 1817370"/>
                    <a:gd name="connsiteX39" fmla="*/ 1916430 w 1920240"/>
                    <a:gd name="connsiteY39" fmla="*/ 274320 h 1817370"/>
                    <a:gd name="connsiteX40" fmla="*/ 1901190 w 1920240"/>
                    <a:gd name="connsiteY40" fmla="*/ 220980 h 1817370"/>
                    <a:gd name="connsiteX41" fmla="*/ 1863090 w 1920240"/>
                    <a:gd name="connsiteY41" fmla="*/ 148590 h 1817370"/>
                    <a:gd name="connsiteX42" fmla="*/ 1844040 w 1920240"/>
                    <a:gd name="connsiteY42" fmla="*/ 118110 h 1817370"/>
                    <a:gd name="connsiteX43" fmla="*/ 1809750 w 1920240"/>
                    <a:gd name="connsiteY43" fmla="*/ 87630 h 1817370"/>
                    <a:gd name="connsiteX44" fmla="*/ 1779270 w 1920240"/>
                    <a:gd name="connsiteY44" fmla="*/ 60960 h 1817370"/>
                    <a:gd name="connsiteX45" fmla="*/ 1741170 w 1920240"/>
                    <a:gd name="connsiteY45" fmla="*/ 45720 h 1817370"/>
                    <a:gd name="connsiteX46" fmla="*/ 1703070 w 1920240"/>
                    <a:gd name="connsiteY46" fmla="*/ 26670 h 1817370"/>
                    <a:gd name="connsiteX47" fmla="*/ 1668780 w 1920240"/>
                    <a:gd name="connsiteY47" fmla="*/ 11430 h 1817370"/>
                    <a:gd name="connsiteX48" fmla="*/ 1645920 w 1920240"/>
                    <a:gd name="connsiteY48" fmla="*/ 0 h 1817370"/>
                    <a:gd name="connsiteX49" fmla="*/ 1550670 w 1920240"/>
                    <a:gd name="connsiteY49" fmla="*/ 0 h 1817370"/>
                    <a:gd name="connsiteX50" fmla="*/ 140970 w 1920240"/>
                    <a:gd name="connsiteY50" fmla="*/ 0 h 1817370"/>
                    <a:gd name="connsiteX51" fmla="*/ 114300 w 1920240"/>
                    <a:gd name="connsiteY51" fmla="*/ 0 h 1817370"/>
                    <a:gd name="connsiteX52" fmla="*/ 91440 w 1920240"/>
                    <a:gd name="connsiteY52" fmla="*/ 15240 h 1817370"/>
                    <a:gd name="connsiteX53" fmla="*/ 76200 w 1920240"/>
                    <a:gd name="connsiteY53" fmla="*/ 26670 h 1817370"/>
                    <a:gd name="connsiteX54" fmla="*/ 57150 w 1920240"/>
                    <a:gd name="connsiteY54" fmla="*/ 57150 h 1817370"/>
                    <a:gd name="connsiteX55" fmla="*/ 38100 w 1920240"/>
                    <a:gd name="connsiteY55" fmla="*/ 99060 h 1817370"/>
                    <a:gd name="connsiteX56" fmla="*/ 30480 w 1920240"/>
                    <a:gd name="connsiteY56" fmla="*/ 144780 h 1817370"/>
                    <a:gd name="connsiteX57" fmla="*/ 26670 w 1920240"/>
                    <a:gd name="connsiteY57" fmla="*/ 179070 h 1817370"/>
                    <a:gd name="connsiteX58" fmla="*/ 34290 w 1920240"/>
                    <a:gd name="connsiteY58" fmla="*/ 262890 h 1817370"/>
                    <a:gd name="connsiteX59" fmla="*/ 0 w 1920240"/>
                    <a:gd name="connsiteY59" fmla="*/ 1112520 h 1817370"/>
                    <a:gd name="connsiteX0" fmla="*/ 0 w 1920240"/>
                    <a:gd name="connsiteY0" fmla="*/ 1112520 h 1817370"/>
                    <a:gd name="connsiteX1" fmla="*/ 11430 w 1920240"/>
                    <a:gd name="connsiteY1" fmla="*/ 1177290 h 1817370"/>
                    <a:gd name="connsiteX2" fmla="*/ 22860 w 1920240"/>
                    <a:gd name="connsiteY2" fmla="*/ 1223010 h 1817370"/>
                    <a:gd name="connsiteX3" fmla="*/ 41910 w 1920240"/>
                    <a:gd name="connsiteY3" fmla="*/ 1261110 h 1817370"/>
                    <a:gd name="connsiteX4" fmla="*/ 60960 w 1920240"/>
                    <a:gd name="connsiteY4" fmla="*/ 1287780 h 1817370"/>
                    <a:gd name="connsiteX5" fmla="*/ 87630 w 1920240"/>
                    <a:gd name="connsiteY5" fmla="*/ 1325880 h 1817370"/>
                    <a:gd name="connsiteX6" fmla="*/ 99060 w 1920240"/>
                    <a:gd name="connsiteY6" fmla="*/ 1352550 h 1817370"/>
                    <a:gd name="connsiteX7" fmla="*/ 137160 w 1920240"/>
                    <a:gd name="connsiteY7" fmla="*/ 1383030 h 1817370"/>
                    <a:gd name="connsiteX8" fmla="*/ 182880 w 1920240"/>
                    <a:gd name="connsiteY8" fmla="*/ 1409700 h 1817370"/>
                    <a:gd name="connsiteX9" fmla="*/ 213360 w 1920240"/>
                    <a:gd name="connsiteY9" fmla="*/ 1428750 h 1817370"/>
                    <a:gd name="connsiteX10" fmla="*/ 251460 w 1920240"/>
                    <a:gd name="connsiteY10" fmla="*/ 1455420 h 1817370"/>
                    <a:gd name="connsiteX11" fmla="*/ 297180 w 1920240"/>
                    <a:gd name="connsiteY11" fmla="*/ 1463040 h 1817370"/>
                    <a:gd name="connsiteX12" fmla="*/ 933450 w 1920240"/>
                    <a:gd name="connsiteY12" fmla="*/ 1463040 h 1817370"/>
                    <a:gd name="connsiteX13" fmla="*/ 1005840 w 1920240"/>
                    <a:gd name="connsiteY13" fmla="*/ 1508760 h 1817370"/>
                    <a:gd name="connsiteX14" fmla="*/ 1055370 w 1920240"/>
                    <a:gd name="connsiteY14" fmla="*/ 1543050 h 1817370"/>
                    <a:gd name="connsiteX15" fmla="*/ 1116330 w 1920240"/>
                    <a:gd name="connsiteY15" fmla="*/ 1581150 h 1817370"/>
                    <a:gd name="connsiteX16" fmla="*/ 1181100 w 1920240"/>
                    <a:gd name="connsiteY16" fmla="*/ 1642110 h 1817370"/>
                    <a:gd name="connsiteX17" fmla="*/ 1226820 w 1920240"/>
                    <a:gd name="connsiteY17" fmla="*/ 1676400 h 1817370"/>
                    <a:gd name="connsiteX18" fmla="*/ 1283970 w 1920240"/>
                    <a:gd name="connsiteY18" fmla="*/ 1718310 h 1817370"/>
                    <a:gd name="connsiteX19" fmla="*/ 1333500 w 1920240"/>
                    <a:gd name="connsiteY19" fmla="*/ 1748790 h 1817370"/>
                    <a:gd name="connsiteX20" fmla="*/ 1379220 w 1920240"/>
                    <a:gd name="connsiteY20" fmla="*/ 1779270 h 1817370"/>
                    <a:gd name="connsiteX21" fmla="*/ 1409700 w 1920240"/>
                    <a:gd name="connsiteY21" fmla="*/ 1805940 h 1817370"/>
                    <a:gd name="connsiteX22" fmla="*/ 1409700 w 1920240"/>
                    <a:gd name="connsiteY22" fmla="*/ 1805940 h 1817370"/>
                    <a:gd name="connsiteX23" fmla="*/ 1466850 w 1920240"/>
                    <a:gd name="connsiteY23" fmla="*/ 1817370 h 1817370"/>
                    <a:gd name="connsiteX24" fmla="*/ 1489710 w 1920240"/>
                    <a:gd name="connsiteY24" fmla="*/ 1813560 h 1817370"/>
                    <a:gd name="connsiteX25" fmla="*/ 1508760 w 1920240"/>
                    <a:gd name="connsiteY25" fmla="*/ 1783080 h 1817370"/>
                    <a:gd name="connsiteX26" fmla="*/ 1512570 w 1920240"/>
                    <a:gd name="connsiteY26" fmla="*/ 1748790 h 1817370"/>
                    <a:gd name="connsiteX27" fmla="*/ 1535430 w 1920240"/>
                    <a:gd name="connsiteY27" fmla="*/ 1455420 h 1817370"/>
                    <a:gd name="connsiteX28" fmla="*/ 1611630 w 1920240"/>
                    <a:gd name="connsiteY28" fmla="*/ 1451610 h 1817370"/>
                    <a:gd name="connsiteX29" fmla="*/ 1653540 w 1920240"/>
                    <a:gd name="connsiteY29" fmla="*/ 1440180 h 1817370"/>
                    <a:gd name="connsiteX30" fmla="*/ 1695450 w 1920240"/>
                    <a:gd name="connsiteY30" fmla="*/ 1436370 h 1817370"/>
                    <a:gd name="connsiteX31" fmla="*/ 1752600 w 1920240"/>
                    <a:gd name="connsiteY31" fmla="*/ 1413510 h 1817370"/>
                    <a:gd name="connsiteX32" fmla="*/ 1783080 w 1920240"/>
                    <a:gd name="connsiteY32" fmla="*/ 1386840 h 1817370"/>
                    <a:gd name="connsiteX33" fmla="*/ 1798320 w 1920240"/>
                    <a:gd name="connsiteY33" fmla="*/ 1367790 h 1817370"/>
                    <a:gd name="connsiteX34" fmla="*/ 1844040 w 1920240"/>
                    <a:gd name="connsiteY34" fmla="*/ 1325880 h 1817370"/>
                    <a:gd name="connsiteX35" fmla="*/ 1866900 w 1920240"/>
                    <a:gd name="connsiteY35" fmla="*/ 1280160 h 1817370"/>
                    <a:gd name="connsiteX36" fmla="*/ 1905000 w 1920240"/>
                    <a:gd name="connsiteY36" fmla="*/ 1234440 h 1817370"/>
                    <a:gd name="connsiteX37" fmla="*/ 1912620 w 1920240"/>
                    <a:gd name="connsiteY37" fmla="*/ 1192530 h 1817370"/>
                    <a:gd name="connsiteX38" fmla="*/ 1920240 w 1920240"/>
                    <a:gd name="connsiteY38" fmla="*/ 1123950 h 1817370"/>
                    <a:gd name="connsiteX39" fmla="*/ 1916430 w 1920240"/>
                    <a:gd name="connsiteY39" fmla="*/ 274320 h 1817370"/>
                    <a:gd name="connsiteX40" fmla="*/ 1901190 w 1920240"/>
                    <a:gd name="connsiteY40" fmla="*/ 220980 h 1817370"/>
                    <a:gd name="connsiteX41" fmla="*/ 1863090 w 1920240"/>
                    <a:gd name="connsiteY41" fmla="*/ 148590 h 1817370"/>
                    <a:gd name="connsiteX42" fmla="*/ 1844040 w 1920240"/>
                    <a:gd name="connsiteY42" fmla="*/ 118110 h 1817370"/>
                    <a:gd name="connsiteX43" fmla="*/ 1809750 w 1920240"/>
                    <a:gd name="connsiteY43" fmla="*/ 87630 h 1817370"/>
                    <a:gd name="connsiteX44" fmla="*/ 1779270 w 1920240"/>
                    <a:gd name="connsiteY44" fmla="*/ 60960 h 1817370"/>
                    <a:gd name="connsiteX45" fmla="*/ 1741170 w 1920240"/>
                    <a:gd name="connsiteY45" fmla="*/ 45720 h 1817370"/>
                    <a:gd name="connsiteX46" fmla="*/ 1703070 w 1920240"/>
                    <a:gd name="connsiteY46" fmla="*/ 26670 h 1817370"/>
                    <a:gd name="connsiteX47" fmla="*/ 1668780 w 1920240"/>
                    <a:gd name="connsiteY47" fmla="*/ 11430 h 1817370"/>
                    <a:gd name="connsiteX48" fmla="*/ 1645920 w 1920240"/>
                    <a:gd name="connsiteY48" fmla="*/ 0 h 1817370"/>
                    <a:gd name="connsiteX49" fmla="*/ 1550670 w 1920240"/>
                    <a:gd name="connsiteY49" fmla="*/ 0 h 1817370"/>
                    <a:gd name="connsiteX50" fmla="*/ 140970 w 1920240"/>
                    <a:gd name="connsiteY50" fmla="*/ 0 h 1817370"/>
                    <a:gd name="connsiteX51" fmla="*/ 114300 w 1920240"/>
                    <a:gd name="connsiteY51" fmla="*/ 0 h 1817370"/>
                    <a:gd name="connsiteX52" fmla="*/ 91440 w 1920240"/>
                    <a:gd name="connsiteY52" fmla="*/ 15240 h 1817370"/>
                    <a:gd name="connsiteX53" fmla="*/ 76200 w 1920240"/>
                    <a:gd name="connsiteY53" fmla="*/ 26670 h 1817370"/>
                    <a:gd name="connsiteX54" fmla="*/ 57150 w 1920240"/>
                    <a:gd name="connsiteY54" fmla="*/ 57150 h 1817370"/>
                    <a:gd name="connsiteX55" fmla="*/ 38100 w 1920240"/>
                    <a:gd name="connsiteY55" fmla="*/ 99060 h 1817370"/>
                    <a:gd name="connsiteX56" fmla="*/ 30480 w 1920240"/>
                    <a:gd name="connsiteY56" fmla="*/ 144780 h 1817370"/>
                    <a:gd name="connsiteX57" fmla="*/ 26670 w 1920240"/>
                    <a:gd name="connsiteY57" fmla="*/ 179070 h 1817370"/>
                    <a:gd name="connsiteX58" fmla="*/ 19050 w 1920240"/>
                    <a:gd name="connsiteY58" fmla="*/ 255270 h 1817370"/>
                    <a:gd name="connsiteX59" fmla="*/ 0 w 1920240"/>
                    <a:gd name="connsiteY59" fmla="*/ 1112520 h 1817370"/>
                    <a:gd name="connsiteX0" fmla="*/ 0 w 1920240"/>
                    <a:gd name="connsiteY0" fmla="*/ 1112520 h 1817370"/>
                    <a:gd name="connsiteX1" fmla="*/ 11430 w 1920240"/>
                    <a:gd name="connsiteY1" fmla="*/ 1177290 h 1817370"/>
                    <a:gd name="connsiteX2" fmla="*/ 22860 w 1920240"/>
                    <a:gd name="connsiteY2" fmla="*/ 1223010 h 1817370"/>
                    <a:gd name="connsiteX3" fmla="*/ 41910 w 1920240"/>
                    <a:gd name="connsiteY3" fmla="*/ 1261110 h 1817370"/>
                    <a:gd name="connsiteX4" fmla="*/ 60960 w 1920240"/>
                    <a:gd name="connsiteY4" fmla="*/ 1287780 h 1817370"/>
                    <a:gd name="connsiteX5" fmla="*/ 87630 w 1920240"/>
                    <a:gd name="connsiteY5" fmla="*/ 1325880 h 1817370"/>
                    <a:gd name="connsiteX6" fmla="*/ 99060 w 1920240"/>
                    <a:gd name="connsiteY6" fmla="*/ 1352550 h 1817370"/>
                    <a:gd name="connsiteX7" fmla="*/ 137160 w 1920240"/>
                    <a:gd name="connsiteY7" fmla="*/ 1383030 h 1817370"/>
                    <a:gd name="connsiteX8" fmla="*/ 182880 w 1920240"/>
                    <a:gd name="connsiteY8" fmla="*/ 1409700 h 1817370"/>
                    <a:gd name="connsiteX9" fmla="*/ 213360 w 1920240"/>
                    <a:gd name="connsiteY9" fmla="*/ 1428750 h 1817370"/>
                    <a:gd name="connsiteX10" fmla="*/ 251460 w 1920240"/>
                    <a:gd name="connsiteY10" fmla="*/ 1455420 h 1817370"/>
                    <a:gd name="connsiteX11" fmla="*/ 297180 w 1920240"/>
                    <a:gd name="connsiteY11" fmla="*/ 1463040 h 1817370"/>
                    <a:gd name="connsiteX12" fmla="*/ 933450 w 1920240"/>
                    <a:gd name="connsiteY12" fmla="*/ 1463040 h 1817370"/>
                    <a:gd name="connsiteX13" fmla="*/ 1005840 w 1920240"/>
                    <a:gd name="connsiteY13" fmla="*/ 1508760 h 1817370"/>
                    <a:gd name="connsiteX14" fmla="*/ 1055370 w 1920240"/>
                    <a:gd name="connsiteY14" fmla="*/ 1543050 h 1817370"/>
                    <a:gd name="connsiteX15" fmla="*/ 1116330 w 1920240"/>
                    <a:gd name="connsiteY15" fmla="*/ 1581150 h 1817370"/>
                    <a:gd name="connsiteX16" fmla="*/ 1181100 w 1920240"/>
                    <a:gd name="connsiteY16" fmla="*/ 1642110 h 1817370"/>
                    <a:gd name="connsiteX17" fmla="*/ 1226820 w 1920240"/>
                    <a:gd name="connsiteY17" fmla="*/ 1676400 h 1817370"/>
                    <a:gd name="connsiteX18" fmla="*/ 1283970 w 1920240"/>
                    <a:gd name="connsiteY18" fmla="*/ 1718310 h 1817370"/>
                    <a:gd name="connsiteX19" fmla="*/ 1333500 w 1920240"/>
                    <a:gd name="connsiteY19" fmla="*/ 1748790 h 1817370"/>
                    <a:gd name="connsiteX20" fmla="*/ 1379220 w 1920240"/>
                    <a:gd name="connsiteY20" fmla="*/ 1779270 h 1817370"/>
                    <a:gd name="connsiteX21" fmla="*/ 1409700 w 1920240"/>
                    <a:gd name="connsiteY21" fmla="*/ 1805940 h 1817370"/>
                    <a:gd name="connsiteX22" fmla="*/ 1409700 w 1920240"/>
                    <a:gd name="connsiteY22" fmla="*/ 1805940 h 1817370"/>
                    <a:gd name="connsiteX23" fmla="*/ 1466850 w 1920240"/>
                    <a:gd name="connsiteY23" fmla="*/ 1817370 h 1817370"/>
                    <a:gd name="connsiteX24" fmla="*/ 1489710 w 1920240"/>
                    <a:gd name="connsiteY24" fmla="*/ 1813560 h 1817370"/>
                    <a:gd name="connsiteX25" fmla="*/ 1508760 w 1920240"/>
                    <a:gd name="connsiteY25" fmla="*/ 1783080 h 1817370"/>
                    <a:gd name="connsiteX26" fmla="*/ 1512570 w 1920240"/>
                    <a:gd name="connsiteY26" fmla="*/ 1748790 h 1817370"/>
                    <a:gd name="connsiteX27" fmla="*/ 1535430 w 1920240"/>
                    <a:gd name="connsiteY27" fmla="*/ 1455420 h 1817370"/>
                    <a:gd name="connsiteX28" fmla="*/ 1611630 w 1920240"/>
                    <a:gd name="connsiteY28" fmla="*/ 1451610 h 1817370"/>
                    <a:gd name="connsiteX29" fmla="*/ 1653540 w 1920240"/>
                    <a:gd name="connsiteY29" fmla="*/ 1440180 h 1817370"/>
                    <a:gd name="connsiteX30" fmla="*/ 1695450 w 1920240"/>
                    <a:gd name="connsiteY30" fmla="*/ 1436370 h 1817370"/>
                    <a:gd name="connsiteX31" fmla="*/ 1752600 w 1920240"/>
                    <a:gd name="connsiteY31" fmla="*/ 1413510 h 1817370"/>
                    <a:gd name="connsiteX32" fmla="*/ 1783080 w 1920240"/>
                    <a:gd name="connsiteY32" fmla="*/ 1386840 h 1817370"/>
                    <a:gd name="connsiteX33" fmla="*/ 1798320 w 1920240"/>
                    <a:gd name="connsiteY33" fmla="*/ 1367790 h 1817370"/>
                    <a:gd name="connsiteX34" fmla="*/ 1844040 w 1920240"/>
                    <a:gd name="connsiteY34" fmla="*/ 1325880 h 1817370"/>
                    <a:gd name="connsiteX35" fmla="*/ 1866900 w 1920240"/>
                    <a:gd name="connsiteY35" fmla="*/ 1280160 h 1817370"/>
                    <a:gd name="connsiteX36" fmla="*/ 1905000 w 1920240"/>
                    <a:gd name="connsiteY36" fmla="*/ 1234440 h 1817370"/>
                    <a:gd name="connsiteX37" fmla="*/ 1912620 w 1920240"/>
                    <a:gd name="connsiteY37" fmla="*/ 1192530 h 1817370"/>
                    <a:gd name="connsiteX38" fmla="*/ 1920240 w 1920240"/>
                    <a:gd name="connsiteY38" fmla="*/ 1123950 h 1817370"/>
                    <a:gd name="connsiteX39" fmla="*/ 1916430 w 1920240"/>
                    <a:gd name="connsiteY39" fmla="*/ 274320 h 1817370"/>
                    <a:gd name="connsiteX40" fmla="*/ 1901190 w 1920240"/>
                    <a:gd name="connsiteY40" fmla="*/ 220980 h 1817370"/>
                    <a:gd name="connsiteX41" fmla="*/ 1863090 w 1920240"/>
                    <a:gd name="connsiteY41" fmla="*/ 148590 h 1817370"/>
                    <a:gd name="connsiteX42" fmla="*/ 1844040 w 1920240"/>
                    <a:gd name="connsiteY42" fmla="*/ 118110 h 1817370"/>
                    <a:gd name="connsiteX43" fmla="*/ 1809750 w 1920240"/>
                    <a:gd name="connsiteY43" fmla="*/ 87630 h 1817370"/>
                    <a:gd name="connsiteX44" fmla="*/ 1779270 w 1920240"/>
                    <a:gd name="connsiteY44" fmla="*/ 60960 h 1817370"/>
                    <a:gd name="connsiteX45" fmla="*/ 1741170 w 1920240"/>
                    <a:gd name="connsiteY45" fmla="*/ 45720 h 1817370"/>
                    <a:gd name="connsiteX46" fmla="*/ 1703070 w 1920240"/>
                    <a:gd name="connsiteY46" fmla="*/ 26670 h 1817370"/>
                    <a:gd name="connsiteX47" fmla="*/ 1668780 w 1920240"/>
                    <a:gd name="connsiteY47" fmla="*/ 11430 h 1817370"/>
                    <a:gd name="connsiteX48" fmla="*/ 1645920 w 1920240"/>
                    <a:gd name="connsiteY48" fmla="*/ 0 h 1817370"/>
                    <a:gd name="connsiteX49" fmla="*/ 1550670 w 1920240"/>
                    <a:gd name="connsiteY49" fmla="*/ 0 h 1817370"/>
                    <a:gd name="connsiteX50" fmla="*/ 140970 w 1920240"/>
                    <a:gd name="connsiteY50" fmla="*/ 0 h 1817370"/>
                    <a:gd name="connsiteX51" fmla="*/ 114300 w 1920240"/>
                    <a:gd name="connsiteY51" fmla="*/ 0 h 1817370"/>
                    <a:gd name="connsiteX52" fmla="*/ 91440 w 1920240"/>
                    <a:gd name="connsiteY52" fmla="*/ 15240 h 1817370"/>
                    <a:gd name="connsiteX53" fmla="*/ 76200 w 1920240"/>
                    <a:gd name="connsiteY53" fmla="*/ 26670 h 1817370"/>
                    <a:gd name="connsiteX54" fmla="*/ 57150 w 1920240"/>
                    <a:gd name="connsiteY54" fmla="*/ 57150 h 1817370"/>
                    <a:gd name="connsiteX55" fmla="*/ 38100 w 1920240"/>
                    <a:gd name="connsiteY55" fmla="*/ 99060 h 1817370"/>
                    <a:gd name="connsiteX56" fmla="*/ 30480 w 1920240"/>
                    <a:gd name="connsiteY56" fmla="*/ 144780 h 1817370"/>
                    <a:gd name="connsiteX57" fmla="*/ 26670 w 1920240"/>
                    <a:gd name="connsiteY57" fmla="*/ 179070 h 1817370"/>
                    <a:gd name="connsiteX58" fmla="*/ 9525 w 1920240"/>
                    <a:gd name="connsiteY58" fmla="*/ 255270 h 1817370"/>
                    <a:gd name="connsiteX59" fmla="*/ 0 w 1920240"/>
                    <a:gd name="connsiteY59" fmla="*/ 1112520 h 181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920240" h="1817370">
                      <a:moveTo>
                        <a:pt x="0" y="1112520"/>
                      </a:moveTo>
                      <a:lnTo>
                        <a:pt x="11430" y="1177290"/>
                      </a:lnTo>
                      <a:lnTo>
                        <a:pt x="22860" y="1223010"/>
                      </a:lnTo>
                      <a:lnTo>
                        <a:pt x="41910" y="1261110"/>
                      </a:lnTo>
                      <a:lnTo>
                        <a:pt x="60960" y="1287780"/>
                      </a:lnTo>
                      <a:lnTo>
                        <a:pt x="87630" y="1325880"/>
                      </a:lnTo>
                      <a:lnTo>
                        <a:pt x="99060" y="1352550"/>
                      </a:lnTo>
                      <a:lnTo>
                        <a:pt x="137160" y="1383030"/>
                      </a:lnTo>
                      <a:lnTo>
                        <a:pt x="182880" y="1409700"/>
                      </a:lnTo>
                      <a:lnTo>
                        <a:pt x="213360" y="1428750"/>
                      </a:lnTo>
                      <a:lnTo>
                        <a:pt x="251460" y="1455420"/>
                      </a:lnTo>
                      <a:lnTo>
                        <a:pt x="297180" y="1463040"/>
                      </a:lnTo>
                      <a:lnTo>
                        <a:pt x="933450" y="1463040"/>
                      </a:lnTo>
                      <a:lnTo>
                        <a:pt x="1005840" y="1508760"/>
                      </a:lnTo>
                      <a:lnTo>
                        <a:pt x="1055370" y="1543050"/>
                      </a:lnTo>
                      <a:lnTo>
                        <a:pt x="1116330" y="1581150"/>
                      </a:lnTo>
                      <a:lnTo>
                        <a:pt x="1181100" y="1642110"/>
                      </a:lnTo>
                      <a:lnTo>
                        <a:pt x="1226820" y="1676400"/>
                      </a:lnTo>
                      <a:lnTo>
                        <a:pt x="1283970" y="1718310"/>
                      </a:lnTo>
                      <a:lnTo>
                        <a:pt x="1333500" y="1748790"/>
                      </a:lnTo>
                      <a:lnTo>
                        <a:pt x="1379220" y="1779270"/>
                      </a:lnTo>
                      <a:lnTo>
                        <a:pt x="1409700" y="1805940"/>
                      </a:lnTo>
                      <a:lnTo>
                        <a:pt x="1409700" y="1805940"/>
                      </a:lnTo>
                      <a:lnTo>
                        <a:pt x="1466850" y="1817370"/>
                      </a:lnTo>
                      <a:lnTo>
                        <a:pt x="1489710" y="1813560"/>
                      </a:lnTo>
                      <a:lnTo>
                        <a:pt x="1508760" y="1783080"/>
                      </a:lnTo>
                      <a:lnTo>
                        <a:pt x="1512570" y="1748790"/>
                      </a:lnTo>
                      <a:lnTo>
                        <a:pt x="1535430" y="1455420"/>
                      </a:lnTo>
                      <a:lnTo>
                        <a:pt x="1611630" y="1451610"/>
                      </a:lnTo>
                      <a:lnTo>
                        <a:pt x="1653540" y="1440180"/>
                      </a:lnTo>
                      <a:lnTo>
                        <a:pt x="1695450" y="1436370"/>
                      </a:lnTo>
                      <a:lnTo>
                        <a:pt x="1752600" y="1413510"/>
                      </a:lnTo>
                      <a:lnTo>
                        <a:pt x="1783080" y="1386840"/>
                      </a:lnTo>
                      <a:lnTo>
                        <a:pt x="1798320" y="1367790"/>
                      </a:lnTo>
                      <a:lnTo>
                        <a:pt x="1844040" y="1325880"/>
                      </a:lnTo>
                      <a:lnTo>
                        <a:pt x="1866900" y="1280160"/>
                      </a:lnTo>
                      <a:lnTo>
                        <a:pt x="1905000" y="1234440"/>
                      </a:lnTo>
                      <a:lnTo>
                        <a:pt x="1912620" y="1192530"/>
                      </a:lnTo>
                      <a:lnTo>
                        <a:pt x="1920240" y="1123950"/>
                      </a:lnTo>
                      <a:lnTo>
                        <a:pt x="1916430" y="274320"/>
                      </a:lnTo>
                      <a:lnTo>
                        <a:pt x="1901190" y="220980"/>
                      </a:lnTo>
                      <a:lnTo>
                        <a:pt x="1863090" y="148590"/>
                      </a:lnTo>
                      <a:lnTo>
                        <a:pt x="1844040" y="118110"/>
                      </a:lnTo>
                      <a:lnTo>
                        <a:pt x="1809750" y="87630"/>
                      </a:lnTo>
                      <a:lnTo>
                        <a:pt x="1779270" y="60960"/>
                      </a:lnTo>
                      <a:lnTo>
                        <a:pt x="1741170" y="45720"/>
                      </a:lnTo>
                      <a:lnTo>
                        <a:pt x="1703070" y="26670"/>
                      </a:lnTo>
                      <a:lnTo>
                        <a:pt x="1668780" y="11430"/>
                      </a:lnTo>
                      <a:lnTo>
                        <a:pt x="1645920" y="0"/>
                      </a:lnTo>
                      <a:lnTo>
                        <a:pt x="1550670" y="0"/>
                      </a:lnTo>
                      <a:lnTo>
                        <a:pt x="140970" y="0"/>
                      </a:lnTo>
                      <a:lnTo>
                        <a:pt x="114300" y="0"/>
                      </a:lnTo>
                      <a:lnTo>
                        <a:pt x="91440" y="15240"/>
                      </a:lnTo>
                      <a:lnTo>
                        <a:pt x="76200" y="26670"/>
                      </a:lnTo>
                      <a:lnTo>
                        <a:pt x="57150" y="57150"/>
                      </a:lnTo>
                      <a:lnTo>
                        <a:pt x="38100" y="99060"/>
                      </a:lnTo>
                      <a:lnTo>
                        <a:pt x="30480" y="144780"/>
                      </a:lnTo>
                      <a:lnTo>
                        <a:pt x="26670" y="179070"/>
                      </a:lnTo>
                      <a:lnTo>
                        <a:pt x="9525" y="255270"/>
                      </a:lnTo>
                      <a:lnTo>
                        <a:pt x="0" y="111252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61" name="Freeform: Shape 60">
                  <a:extLst>
                    <a:ext uri="{FF2B5EF4-FFF2-40B4-BE49-F238E27FC236}">
                      <a16:creationId xmlns:a16="http://schemas.microsoft.com/office/drawing/2014/main" id="{57B42644-542F-C46E-710A-37F7AD4FF8DB}"/>
                    </a:ext>
                  </a:extLst>
                </p:cNvPr>
                <p:cNvSpPr/>
                <p:nvPr/>
              </p:nvSpPr>
              <p:spPr>
                <a:xfrm>
                  <a:off x="6808470" y="3718560"/>
                  <a:ext cx="2099310" cy="2114550"/>
                </a:xfrm>
                <a:custGeom>
                  <a:avLst/>
                  <a:gdLst>
                    <a:gd name="connsiteX0" fmla="*/ 392430 w 2099310"/>
                    <a:gd name="connsiteY0" fmla="*/ 1668780 h 2114550"/>
                    <a:gd name="connsiteX1" fmla="*/ 381000 w 2099310"/>
                    <a:gd name="connsiteY1" fmla="*/ 1954530 h 2114550"/>
                    <a:gd name="connsiteX2" fmla="*/ 384810 w 2099310"/>
                    <a:gd name="connsiteY2" fmla="*/ 2030730 h 2114550"/>
                    <a:gd name="connsiteX3" fmla="*/ 392430 w 2099310"/>
                    <a:gd name="connsiteY3" fmla="*/ 2049780 h 2114550"/>
                    <a:gd name="connsiteX4" fmla="*/ 392430 w 2099310"/>
                    <a:gd name="connsiteY4" fmla="*/ 2049780 h 2114550"/>
                    <a:gd name="connsiteX5" fmla="*/ 438150 w 2099310"/>
                    <a:gd name="connsiteY5" fmla="*/ 2087880 h 2114550"/>
                    <a:gd name="connsiteX6" fmla="*/ 457200 w 2099310"/>
                    <a:gd name="connsiteY6" fmla="*/ 2103120 h 2114550"/>
                    <a:gd name="connsiteX7" fmla="*/ 487680 w 2099310"/>
                    <a:gd name="connsiteY7" fmla="*/ 2106930 h 2114550"/>
                    <a:gd name="connsiteX8" fmla="*/ 521970 w 2099310"/>
                    <a:gd name="connsiteY8" fmla="*/ 2110740 h 2114550"/>
                    <a:gd name="connsiteX9" fmla="*/ 544830 w 2099310"/>
                    <a:gd name="connsiteY9" fmla="*/ 2114550 h 2114550"/>
                    <a:gd name="connsiteX10" fmla="*/ 586740 w 2099310"/>
                    <a:gd name="connsiteY10" fmla="*/ 2087880 h 2114550"/>
                    <a:gd name="connsiteX11" fmla="*/ 1116330 w 2099310"/>
                    <a:gd name="connsiteY11" fmla="*/ 1668780 h 2114550"/>
                    <a:gd name="connsiteX12" fmla="*/ 1474470 w 2099310"/>
                    <a:gd name="connsiteY12" fmla="*/ 1661160 h 2114550"/>
                    <a:gd name="connsiteX13" fmla="*/ 1501140 w 2099310"/>
                    <a:gd name="connsiteY13" fmla="*/ 1668780 h 2114550"/>
                    <a:gd name="connsiteX14" fmla="*/ 1577340 w 2099310"/>
                    <a:gd name="connsiteY14" fmla="*/ 1668780 h 2114550"/>
                    <a:gd name="connsiteX15" fmla="*/ 1619250 w 2099310"/>
                    <a:gd name="connsiteY15" fmla="*/ 1672590 h 2114550"/>
                    <a:gd name="connsiteX16" fmla="*/ 1699260 w 2099310"/>
                    <a:gd name="connsiteY16" fmla="*/ 1657350 h 2114550"/>
                    <a:gd name="connsiteX17" fmla="*/ 1729740 w 2099310"/>
                    <a:gd name="connsiteY17" fmla="*/ 1657350 h 2114550"/>
                    <a:gd name="connsiteX18" fmla="*/ 1775460 w 2099310"/>
                    <a:gd name="connsiteY18" fmla="*/ 1645920 h 2114550"/>
                    <a:gd name="connsiteX19" fmla="*/ 1805940 w 2099310"/>
                    <a:gd name="connsiteY19" fmla="*/ 1642110 h 2114550"/>
                    <a:gd name="connsiteX20" fmla="*/ 1836420 w 2099310"/>
                    <a:gd name="connsiteY20" fmla="*/ 1638300 h 2114550"/>
                    <a:gd name="connsiteX21" fmla="*/ 1866900 w 2099310"/>
                    <a:gd name="connsiteY21" fmla="*/ 1623060 h 2114550"/>
                    <a:gd name="connsiteX22" fmla="*/ 1908810 w 2099310"/>
                    <a:gd name="connsiteY22" fmla="*/ 1607820 h 2114550"/>
                    <a:gd name="connsiteX23" fmla="*/ 1924050 w 2099310"/>
                    <a:gd name="connsiteY23" fmla="*/ 1588770 h 2114550"/>
                    <a:gd name="connsiteX24" fmla="*/ 1958340 w 2099310"/>
                    <a:gd name="connsiteY24" fmla="*/ 1558290 h 2114550"/>
                    <a:gd name="connsiteX25" fmla="*/ 1969770 w 2099310"/>
                    <a:gd name="connsiteY25" fmla="*/ 1539240 h 2114550"/>
                    <a:gd name="connsiteX26" fmla="*/ 2000250 w 2099310"/>
                    <a:gd name="connsiteY26" fmla="*/ 1508760 h 2114550"/>
                    <a:gd name="connsiteX27" fmla="*/ 2019300 w 2099310"/>
                    <a:gd name="connsiteY27" fmla="*/ 1485900 h 2114550"/>
                    <a:gd name="connsiteX28" fmla="*/ 2038350 w 2099310"/>
                    <a:gd name="connsiteY28" fmla="*/ 1455420 h 2114550"/>
                    <a:gd name="connsiteX29" fmla="*/ 2042160 w 2099310"/>
                    <a:gd name="connsiteY29" fmla="*/ 1432560 h 2114550"/>
                    <a:gd name="connsiteX30" fmla="*/ 2057400 w 2099310"/>
                    <a:gd name="connsiteY30" fmla="*/ 1409700 h 2114550"/>
                    <a:gd name="connsiteX31" fmla="*/ 2076450 w 2099310"/>
                    <a:gd name="connsiteY31" fmla="*/ 1363980 h 2114550"/>
                    <a:gd name="connsiteX32" fmla="*/ 2076450 w 2099310"/>
                    <a:gd name="connsiteY32" fmla="*/ 1363980 h 2114550"/>
                    <a:gd name="connsiteX33" fmla="*/ 2084070 w 2099310"/>
                    <a:gd name="connsiteY33" fmla="*/ 1291590 h 2114550"/>
                    <a:gd name="connsiteX34" fmla="*/ 2091690 w 2099310"/>
                    <a:gd name="connsiteY34" fmla="*/ 1234440 h 2114550"/>
                    <a:gd name="connsiteX35" fmla="*/ 2091690 w 2099310"/>
                    <a:gd name="connsiteY35" fmla="*/ 1196340 h 2114550"/>
                    <a:gd name="connsiteX36" fmla="*/ 2099310 w 2099310"/>
                    <a:gd name="connsiteY36" fmla="*/ 430530 h 2114550"/>
                    <a:gd name="connsiteX37" fmla="*/ 2076450 w 2099310"/>
                    <a:gd name="connsiteY37" fmla="*/ 278130 h 2114550"/>
                    <a:gd name="connsiteX38" fmla="*/ 2061210 w 2099310"/>
                    <a:gd name="connsiteY38" fmla="*/ 240030 h 2114550"/>
                    <a:gd name="connsiteX39" fmla="*/ 2045970 w 2099310"/>
                    <a:gd name="connsiteY39" fmla="*/ 209550 h 2114550"/>
                    <a:gd name="connsiteX40" fmla="*/ 2030730 w 2099310"/>
                    <a:gd name="connsiteY40" fmla="*/ 182880 h 2114550"/>
                    <a:gd name="connsiteX41" fmla="*/ 2000250 w 2099310"/>
                    <a:gd name="connsiteY41" fmla="*/ 152400 h 2114550"/>
                    <a:gd name="connsiteX42" fmla="*/ 1965960 w 2099310"/>
                    <a:gd name="connsiteY42" fmla="*/ 118110 h 2114550"/>
                    <a:gd name="connsiteX43" fmla="*/ 1946910 w 2099310"/>
                    <a:gd name="connsiteY43" fmla="*/ 95250 h 2114550"/>
                    <a:gd name="connsiteX44" fmla="*/ 1912620 w 2099310"/>
                    <a:gd name="connsiteY44" fmla="*/ 72390 h 2114550"/>
                    <a:gd name="connsiteX45" fmla="*/ 1889760 w 2099310"/>
                    <a:gd name="connsiteY45" fmla="*/ 57150 h 2114550"/>
                    <a:gd name="connsiteX46" fmla="*/ 1847850 w 2099310"/>
                    <a:gd name="connsiteY46" fmla="*/ 38100 h 2114550"/>
                    <a:gd name="connsiteX47" fmla="*/ 1832610 w 2099310"/>
                    <a:gd name="connsiteY47" fmla="*/ 26670 h 2114550"/>
                    <a:gd name="connsiteX48" fmla="*/ 1779270 w 2099310"/>
                    <a:gd name="connsiteY48" fmla="*/ 11430 h 2114550"/>
                    <a:gd name="connsiteX49" fmla="*/ 1741170 w 2099310"/>
                    <a:gd name="connsiteY49" fmla="*/ 0 h 2114550"/>
                    <a:gd name="connsiteX50" fmla="*/ 373380 w 2099310"/>
                    <a:gd name="connsiteY50" fmla="*/ 3810 h 2114550"/>
                    <a:gd name="connsiteX51" fmla="*/ 308610 w 2099310"/>
                    <a:gd name="connsiteY51" fmla="*/ 7620 h 2114550"/>
                    <a:gd name="connsiteX52" fmla="*/ 308610 w 2099310"/>
                    <a:gd name="connsiteY52" fmla="*/ 7620 h 2114550"/>
                    <a:gd name="connsiteX53" fmla="*/ 236220 w 2099310"/>
                    <a:gd name="connsiteY53" fmla="*/ 41910 h 2114550"/>
                    <a:gd name="connsiteX54" fmla="*/ 198120 w 2099310"/>
                    <a:gd name="connsiteY54" fmla="*/ 72390 h 2114550"/>
                    <a:gd name="connsiteX55" fmla="*/ 152400 w 2099310"/>
                    <a:gd name="connsiteY55" fmla="*/ 114300 h 2114550"/>
                    <a:gd name="connsiteX56" fmla="*/ 118110 w 2099310"/>
                    <a:gd name="connsiteY56" fmla="*/ 140970 h 2114550"/>
                    <a:gd name="connsiteX57" fmla="*/ 91440 w 2099310"/>
                    <a:gd name="connsiteY57" fmla="*/ 175260 h 2114550"/>
                    <a:gd name="connsiteX58" fmla="*/ 64770 w 2099310"/>
                    <a:gd name="connsiteY58" fmla="*/ 220980 h 2114550"/>
                    <a:gd name="connsiteX59" fmla="*/ 57150 w 2099310"/>
                    <a:gd name="connsiteY59" fmla="*/ 240030 h 2114550"/>
                    <a:gd name="connsiteX60" fmla="*/ 15240 w 2099310"/>
                    <a:gd name="connsiteY60" fmla="*/ 312420 h 2114550"/>
                    <a:gd name="connsiteX61" fmla="*/ 7620 w 2099310"/>
                    <a:gd name="connsiteY61" fmla="*/ 331470 h 2114550"/>
                    <a:gd name="connsiteX62" fmla="*/ 3810 w 2099310"/>
                    <a:gd name="connsiteY62" fmla="*/ 373380 h 2114550"/>
                    <a:gd name="connsiteX63" fmla="*/ 3810 w 2099310"/>
                    <a:gd name="connsiteY63" fmla="*/ 483870 h 2114550"/>
                    <a:gd name="connsiteX64" fmla="*/ 0 w 2099310"/>
                    <a:gd name="connsiteY64" fmla="*/ 1264920 h 2114550"/>
                    <a:gd name="connsiteX65" fmla="*/ 11430 w 2099310"/>
                    <a:gd name="connsiteY65" fmla="*/ 1341120 h 2114550"/>
                    <a:gd name="connsiteX66" fmla="*/ 19050 w 2099310"/>
                    <a:gd name="connsiteY66" fmla="*/ 1371600 h 2114550"/>
                    <a:gd name="connsiteX67" fmla="*/ 41910 w 2099310"/>
                    <a:gd name="connsiteY67" fmla="*/ 1417320 h 2114550"/>
                    <a:gd name="connsiteX68" fmla="*/ 49530 w 2099310"/>
                    <a:gd name="connsiteY68" fmla="*/ 1443990 h 2114550"/>
                    <a:gd name="connsiteX69" fmla="*/ 68580 w 2099310"/>
                    <a:gd name="connsiteY69" fmla="*/ 1466850 h 2114550"/>
                    <a:gd name="connsiteX70" fmla="*/ 83820 w 2099310"/>
                    <a:gd name="connsiteY70" fmla="*/ 1497330 h 2114550"/>
                    <a:gd name="connsiteX71" fmla="*/ 114300 w 2099310"/>
                    <a:gd name="connsiteY71" fmla="*/ 1539240 h 2114550"/>
                    <a:gd name="connsiteX72" fmla="*/ 140970 w 2099310"/>
                    <a:gd name="connsiteY72" fmla="*/ 1569720 h 2114550"/>
                    <a:gd name="connsiteX73" fmla="*/ 163830 w 2099310"/>
                    <a:gd name="connsiteY73" fmla="*/ 1584960 h 2114550"/>
                    <a:gd name="connsiteX74" fmla="*/ 217170 w 2099310"/>
                    <a:gd name="connsiteY74" fmla="*/ 1607820 h 2114550"/>
                    <a:gd name="connsiteX75" fmla="*/ 236220 w 2099310"/>
                    <a:gd name="connsiteY75" fmla="*/ 1623060 h 2114550"/>
                    <a:gd name="connsiteX76" fmla="*/ 281940 w 2099310"/>
                    <a:gd name="connsiteY76" fmla="*/ 1645920 h 2114550"/>
                    <a:gd name="connsiteX77" fmla="*/ 320040 w 2099310"/>
                    <a:gd name="connsiteY77" fmla="*/ 1668780 h 2114550"/>
                    <a:gd name="connsiteX78" fmla="*/ 392430 w 2099310"/>
                    <a:gd name="connsiteY78" fmla="*/ 1668780 h 2114550"/>
                    <a:gd name="connsiteX0" fmla="*/ 392430 w 2099310"/>
                    <a:gd name="connsiteY0" fmla="*/ 1668780 h 2114550"/>
                    <a:gd name="connsiteX1" fmla="*/ 381000 w 2099310"/>
                    <a:gd name="connsiteY1" fmla="*/ 1954530 h 2114550"/>
                    <a:gd name="connsiteX2" fmla="*/ 384810 w 2099310"/>
                    <a:gd name="connsiteY2" fmla="*/ 2030730 h 2114550"/>
                    <a:gd name="connsiteX3" fmla="*/ 392430 w 2099310"/>
                    <a:gd name="connsiteY3" fmla="*/ 2049780 h 2114550"/>
                    <a:gd name="connsiteX4" fmla="*/ 392430 w 2099310"/>
                    <a:gd name="connsiteY4" fmla="*/ 2049780 h 2114550"/>
                    <a:gd name="connsiteX5" fmla="*/ 438150 w 2099310"/>
                    <a:gd name="connsiteY5" fmla="*/ 2087880 h 2114550"/>
                    <a:gd name="connsiteX6" fmla="*/ 457200 w 2099310"/>
                    <a:gd name="connsiteY6" fmla="*/ 2103120 h 2114550"/>
                    <a:gd name="connsiteX7" fmla="*/ 487680 w 2099310"/>
                    <a:gd name="connsiteY7" fmla="*/ 2106930 h 2114550"/>
                    <a:gd name="connsiteX8" fmla="*/ 521970 w 2099310"/>
                    <a:gd name="connsiteY8" fmla="*/ 2110740 h 2114550"/>
                    <a:gd name="connsiteX9" fmla="*/ 544830 w 2099310"/>
                    <a:gd name="connsiteY9" fmla="*/ 2114550 h 2114550"/>
                    <a:gd name="connsiteX10" fmla="*/ 586740 w 2099310"/>
                    <a:gd name="connsiteY10" fmla="*/ 2087880 h 2114550"/>
                    <a:gd name="connsiteX11" fmla="*/ 1116330 w 2099310"/>
                    <a:gd name="connsiteY11" fmla="*/ 1668780 h 2114550"/>
                    <a:gd name="connsiteX12" fmla="*/ 1474470 w 2099310"/>
                    <a:gd name="connsiteY12" fmla="*/ 1661160 h 2114550"/>
                    <a:gd name="connsiteX13" fmla="*/ 1501140 w 2099310"/>
                    <a:gd name="connsiteY13" fmla="*/ 1668780 h 2114550"/>
                    <a:gd name="connsiteX14" fmla="*/ 1577340 w 2099310"/>
                    <a:gd name="connsiteY14" fmla="*/ 1668780 h 2114550"/>
                    <a:gd name="connsiteX15" fmla="*/ 1619250 w 2099310"/>
                    <a:gd name="connsiteY15" fmla="*/ 1672590 h 2114550"/>
                    <a:gd name="connsiteX16" fmla="*/ 1699260 w 2099310"/>
                    <a:gd name="connsiteY16" fmla="*/ 1657350 h 2114550"/>
                    <a:gd name="connsiteX17" fmla="*/ 1729740 w 2099310"/>
                    <a:gd name="connsiteY17" fmla="*/ 1657350 h 2114550"/>
                    <a:gd name="connsiteX18" fmla="*/ 1775460 w 2099310"/>
                    <a:gd name="connsiteY18" fmla="*/ 1645920 h 2114550"/>
                    <a:gd name="connsiteX19" fmla="*/ 1805940 w 2099310"/>
                    <a:gd name="connsiteY19" fmla="*/ 1642110 h 2114550"/>
                    <a:gd name="connsiteX20" fmla="*/ 1836420 w 2099310"/>
                    <a:gd name="connsiteY20" fmla="*/ 1638300 h 2114550"/>
                    <a:gd name="connsiteX21" fmla="*/ 1866900 w 2099310"/>
                    <a:gd name="connsiteY21" fmla="*/ 1623060 h 2114550"/>
                    <a:gd name="connsiteX22" fmla="*/ 1908810 w 2099310"/>
                    <a:gd name="connsiteY22" fmla="*/ 1607820 h 2114550"/>
                    <a:gd name="connsiteX23" fmla="*/ 1924050 w 2099310"/>
                    <a:gd name="connsiteY23" fmla="*/ 1588770 h 2114550"/>
                    <a:gd name="connsiteX24" fmla="*/ 1958340 w 2099310"/>
                    <a:gd name="connsiteY24" fmla="*/ 1558290 h 2114550"/>
                    <a:gd name="connsiteX25" fmla="*/ 1969770 w 2099310"/>
                    <a:gd name="connsiteY25" fmla="*/ 1539240 h 2114550"/>
                    <a:gd name="connsiteX26" fmla="*/ 2000250 w 2099310"/>
                    <a:gd name="connsiteY26" fmla="*/ 1508760 h 2114550"/>
                    <a:gd name="connsiteX27" fmla="*/ 2019300 w 2099310"/>
                    <a:gd name="connsiteY27" fmla="*/ 1485900 h 2114550"/>
                    <a:gd name="connsiteX28" fmla="*/ 2038350 w 2099310"/>
                    <a:gd name="connsiteY28" fmla="*/ 1455420 h 2114550"/>
                    <a:gd name="connsiteX29" fmla="*/ 2042160 w 2099310"/>
                    <a:gd name="connsiteY29" fmla="*/ 1432560 h 2114550"/>
                    <a:gd name="connsiteX30" fmla="*/ 2057400 w 2099310"/>
                    <a:gd name="connsiteY30" fmla="*/ 1409700 h 2114550"/>
                    <a:gd name="connsiteX31" fmla="*/ 2076450 w 2099310"/>
                    <a:gd name="connsiteY31" fmla="*/ 1363980 h 2114550"/>
                    <a:gd name="connsiteX32" fmla="*/ 2076450 w 2099310"/>
                    <a:gd name="connsiteY32" fmla="*/ 1363980 h 2114550"/>
                    <a:gd name="connsiteX33" fmla="*/ 2084070 w 2099310"/>
                    <a:gd name="connsiteY33" fmla="*/ 1291590 h 2114550"/>
                    <a:gd name="connsiteX34" fmla="*/ 2091690 w 2099310"/>
                    <a:gd name="connsiteY34" fmla="*/ 1234440 h 2114550"/>
                    <a:gd name="connsiteX35" fmla="*/ 2091690 w 2099310"/>
                    <a:gd name="connsiteY35" fmla="*/ 1196340 h 2114550"/>
                    <a:gd name="connsiteX36" fmla="*/ 2099310 w 2099310"/>
                    <a:gd name="connsiteY36" fmla="*/ 430530 h 2114550"/>
                    <a:gd name="connsiteX37" fmla="*/ 2076450 w 2099310"/>
                    <a:gd name="connsiteY37" fmla="*/ 278130 h 2114550"/>
                    <a:gd name="connsiteX38" fmla="*/ 2061210 w 2099310"/>
                    <a:gd name="connsiteY38" fmla="*/ 240030 h 2114550"/>
                    <a:gd name="connsiteX39" fmla="*/ 2045970 w 2099310"/>
                    <a:gd name="connsiteY39" fmla="*/ 209550 h 2114550"/>
                    <a:gd name="connsiteX40" fmla="*/ 2030730 w 2099310"/>
                    <a:gd name="connsiteY40" fmla="*/ 182880 h 2114550"/>
                    <a:gd name="connsiteX41" fmla="*/ 2000250 w 2099310"/>
                    <a:gd name="connsiteY41" fmla="*/ 152400 h 2114550"/>
                    <a:gd name="connsiteX42" fmla="*/ 1965960 w 2099310"/>
                    <a:gd name="connsiteY42" fmla="*/ 118110 h 2114550"/>
                    <a:gd name="connsiteX43" fmla="*/ 1946910 w 2099310"/>
                    <a:gd name="connsiteY43" fmla="*/ 95250 h 2114550"/>
                    <a:gd name="connsiteX44" fmla="*/ 1912620 w 2099310"/>
                    <a:gd name="connsiteY44" fmla="*/ 72390 h 2114550"/>
                    <a:gd name="connsiteX45" fmla="*/ 1889760 w 2099310"/>
                    <a:gd name="connsiteY45" fmla="*/ 57150 h 2114550"/>
                    <a:gd name="connsiteX46" fmla="*/ 1847850 w 2099310"/>
                    <a:gd name="connsiteY46" fmla="*/ 38100 h 2114550"/>
                    <a:gd name="connsiteX47" fmla="*/ 1832610 w 2099310"/>
                    <a:gd name="connsiteY47" fmla="*/ 26670 h 2114550"/>
                    <a:gd name="connsiteX48" fmla="*/ 1779270 w 2099310"/>
                    <a:gd name="connsiteY48" fmla="*/ 11430 h 2114550"/>
                    <a:gd name="connsiteX49" fmla="*/ 1741170 w 2099310"/>
                    <a:gd name="connsiteY49" fmla="*/ 0 h 2114550"/>
                    <a:gd name="connsiteX50" fmla="*/ 373380 w 2099310"/>
                    <a:gd name="connsiteY50" fmla="*/ 3810 h 2114550"/>
                    <a:gd name="connsiteX51" fmla="*/ 308610 w 2099310"/>
                    <a:gd name="connsiteY51" fmla="*/ 7620 h 2114550"/>
                    <a:gd name="connsiteX52" fmla="*/ 308610 w 2099310"/>
                    <a:gd name="connsiteY52" fmla="*/ 7620 h 2114550"/>
                    <a:gd name="connsiteX53" fmla="*/ 236220 w 2099310"/>
                    <a:gd name="connsiteY53" fmla="*/ 41910 h 2114550"/>
                    <a:gd name="connsiteX54" fmla="*/ 198120 w 2099310"/>
                    <a:gd name="connsiteY54" fmla="*/ 72390 h 2114550"/>
                    <a:gd name="connsiteX55" fmla="*/ 152400 w 2099310"/>
                    <a:gd name="connsiteY55" fmla="*/ 114300 h 2114550"/>
                    <a:gd name="connsiteX56" fmla="*/ 118110 w 2099310"/>
                    <a:gd name="connsiteY56" fmla="*/ 140970 h 2114550"/>
                    <a:gd name="connsiteX57" fmla="*/ 91440 w 2099310"/>
                    <a:gd name="connsiteY57" fmla="*/ 175260 h 2114550"/>
                    <a:gd name="connsiteX58" fmla="*/ 64770 w 2099310"/>
                    <a:gd name="connsiteY58" fmla="*/ 220980 h 2114550"/>
                    <a:gd name="connsiteX59" fmla="*/ 57150 w 2099310"/>
                    <a:gd name="connsiteY59" fmla="*/ 240030 h 2114550"/>
                    <a:gd name="connsiteX60" fmla="*/ 15240 w 2099310"/>
                    <a:gd name="connsiteY60" fmla="*/ 312420 h 2114550"/>
                    <a:gd name="connsiteX61" fmla="*/ 7620 w 2099310"/>
                    <a:gd name="connsiteY61" fmla="*/ 331470 h 2114550"/>
                    <a:gd name="connsiteX62" fmla="*/ 3810 w 2099310"/>
                    <a:gd name="connsiteY62" fmla="*/ 373380 h 2114550"/>
                    <a:gd name="connsiteX63" fmla="*/ 3810 w 2099310"/>
                    <a:gd name="connsiteY63" fmla="*/ 483870 h 2114550"/>
                    <a:gd name="connsiteX64" fmla="*/ 0 w 2099310"/>
                    <a:gd name="connsiteY64" fmla="*/ 1264920 h 2114550"/>
                    <a:gd name="connsiteX65" fmla="*/ 11430 w 2099310"/>
                    <a:gd name="connsiteY65" fmla="*/ 1341120 h 2114550"/>
                    <a:gd name="connsiteX66" fmla="*/ 19050 w 2099310"/>
                    <a:gd name="connsiteY66" fmla="*/ 1371600 h 2114550"/>
                    <a:gd name="connsiteX67" fmla="*/ 41910 w 2099310"/>
                    <a:gd name="connsiteY67" fmla="*/ 1417320 h 2114550"/>
                    <a:gd name="connsiteX68" fmla="*/ 49530 w 2099310"/>
                    <a:gd name="connsiteY68" fmla="*/ 1443990 h 2114550"/>
                    <a:gd name="connsiteX69" fmla="*/ 68580 w 2099310"/>
                    <a:gd name="connsiteY69" fmla="*/ 1466850 h 2114550"/>
                    <a:gd name="connsiteX70" fmla="*/ 83820 w 2099310"/>
                    <a:gd name="connsiteY70" fmla="*/ 1497330 h 2114550"/>
                    <a:gd name="connsiteX71" fmla="*/ 114300 w 2099310"/>
                    <a:gd name="connsiteY71" fmla="*/ 1539240 h 2114550"/>
                    <a:gd name="connsiteX72" fmla="*/ 140970 w 2099310"/>
                    <a:gd name="connsiteY72" fmla="*/ 1569720 h 2114550"/>
                    <a:gd name="connsiteX73" fmla="*/ 163830 w 2099310"/>
                    <a:gd name="connsiteY73" fmla="*/ 1584960 h 2114550"/>
                    <a:gd name="connsiteX74" fmla="*/ 217170 w 2099310"/>
                    <a:gd name="connsiteY74" fmla="*/ 1607820 h 2114550"/>
                    <a:gd name="connsiteX75" fmla="*/ 236220 w 2099310"/>
                    <a:gd name="connsiteY75" fmla="*/ 1623060 h 2114550"/>
                    <a:gd name="connsiteX76" fmla="*/ 281940 w 2099310"/>
                    <a:gd name="connsiteY76" fmla="*/ 1645920 h 2114550"/>
                    <a:gd name="connsiteX77" fmla="*/ 321945 w 2099310"/>
                    <a:gd name="connsiteY77" fmla="*/ 1663065 h 2114550"/>
                    <a:gd name="connsiteX78" fmla="*/ 392430 w 2099310"/>
                    <a:gd name="connsiteY78" fmla="*/ 1668780 h 211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099310" h="2114550">
                      <a:moveTo>
                        <a:pt x="392430" y="1668780"/>
                      </a:moveTo>
                      <a:lnTo>
                        <a:pt x="381000" y="1954530"/>
                      </a:lnTo>
                      <a:lnTo>
                        <a:pt x="384810" y="2030730"/>
                      </a:lnTo>
                      <a:lnTo>
                        <a:pt x="392430" y="2049780"/>
                      </a:lnTo>
                      <a:lnTo>
                        <a:pt x="392430" y="2049780"/>
                      </a:lnTo>
                      <a:lnTo>
                        <a:pt x="438150" y="2087880"/>
                      </a:lnTo>
                      <a:lnTo>
                        <a:pt x="457200" y="2103120"/>
                      </a:lnTo>
                      <a:lnTo>
                        <a:pt x="487680" y="2106930"/>
                      </a:lnTo>
                      <a:lnTo>
                        <a:pt x="521970" y="2110740"/>
                      </a:lnTo>
                      <a:lnTo>
                        <a:pt x="544830" y="2114550"/>
                      </a:lnTo>
                      <a:lnTo>
                        <a:pt x="586740" y="2087880"/>
                      </a:lnTo>
                      <a:lnTo>
                        <a:pt x="1116330" y="1668780"/>
                      </a:lnTo>
                      <a:lnTo>
                        <a:pt x="1474470" y="1661160"/>
                      </a:lnTo>
                      <a:lnTo>
                        <a:pt x="1501140" y="1668780"/>
                      </a:lnTo>
                      <a:lnTo>
                        <a:pt x="1577340" y="1668780"/>
                      </a:lnTo>
                      <a:lnTo>
                        <a:pt x="1619250" y="1672590"/>
                      </a:lnTo>
                      <a:lnTo>
                        <a:pt x="1699260" y="1657350"/>
                      </a:lnTo>
                      <a:lnTo>
                        <a:pt x="1729740" y="1657350"/>
                      </a:lnTo>
                      <a:lnTo>
                        <a:pt x="1775460" y="1645920"/>
                      </a:lnTo>
                      <a:lnTo>
                        <a:pt x="1805940" y="1642110"/>
                      </a:lnTo>
                      <a:lnTo>
                        <a:pt x="1836420" y="1638300"/>
                      </a:lnTo>
                      <a:lnTo>
                        <a:pt x="1866900" y="1623060"/>
                      </a:lnTo>
                      <a:lnTo>
                        <a:pt x="1908810" y="1607820"/>
                      </a:lnTo>
                      <a:lnTo>
                        <a:pt x="1924050" y="1588770"/>
                      </a:lnTo>
                      <a:lnTo>
                        <a:pt x="1958340" y="1558290"/>
                      </a:lnTo>
                      <a:lnTo>
                        <a:pt x="1969770" y="1539240"/>
                      </a:lnTo>
                      <a:lnTo>
                        <a:pt x="2000250" y="1508760"/>
                      </a:lnTo>
                      <a:lnTo>
                        <a:pt x="2019300" y="1485900"/>
                      </a:lnTo>
                      <a:lnTo>
                        <a:pt x="2038350" y="1455420"/>
                      </a:lnTo>
                      <a:lnTo>
                        <a:pt x="2042160" y="1432560"/>
                      </a:lnTo>
                      <a:lnTo>
                        <a:pt x="2057400" y="1409700"/>
                      </a:lnTo>
                      <a:lnTo>
                        <a:pt x="2076450" y="1363980"/>
                      </a:lnTo>
                      <a:lnTo>
                        <a:pt x="2076450" y="1363980"/>
                      </a:lnTo>
                      <a:lnTo>
                        <a:pt x="2084070" y="1291590"/>
                      </a:lnTo>
                      <a:lnTo>
                        <a:pt x="2091690" y="1234440"/>
                      </a:lnTo>
                      <a:lnTo>
                        <a:pt x="2091690" y="1196340"/>
                      </a:lnTo>
                      <a:lnTo>
                        <a:pt x="2099310" y="430530"/>
                      </a:lnTo>
                      <a:lnTo>
                        <a:pt x="2076450" y="278130"/>
                      </a:lnTo>
                      <a:lnTo>
                        <a:pt x="2061210" y="240030"/>
                      </a:lnTo>
                      <a:lnTo>
                        <a:pt x="2045970" y="209550"/>
                      </a:lnTo>
                      <a:lnTo>
                        <a:pt x="2030730" y="182880"/>
                      </a:lnTo>
                      <a:lnTo>
                        <a:pt x="2000250" y="152400"/>
                      </a:lnTo>
                      <a:lnTo>
                        <a:pt x="1965960" y="118110"/>
                      </a:lnTo>
                      <a:lnTo>
                        <a:pt x="1946910" y="95250"/>
                      </a:lnTo>
                      <a:lnTo>
                        <a:pt x="1912620" y="72390"/>
                      </a:lnTo>
                      <a:lnTo>
                        <a:pt x="1889760" y="57150"/>
                      </a:lnTo>
                      <a:lnTo>
                        <a:pt x="1847850" y="38100"/>
                      </a:lnTo>
                      <a:lnTo>
                        <a:pt x="1832610" y="26670"/>
                      </a:lnTo>
                      <a:lnTo>
                        <a:pt x="1779270" y="11430"/>
                      </a:lnTo>
                      <a:lnTo>
                        <a:pt x="1741170" y="0"/>
                      </a:lnTo>
                      <a:lnTo>
                        <a:pt x="373380" y="3810"/>
                      </a:lnTo>
                      <a:lnTo>
                        <a:pt x="308610" y="7620"/>
                      </a:lnTo>
                      <a:lnTo>
                        <a:pt x="308610" y="7620"/>
                      </a:lnTo>
                      <a:lnTo>
                        <a:pt x="236220" y="41910"/>
                      </a:lnTo>
                      <a:lnTo>
                        <a:pt x="198120" y="72390"/>
                      </a:lnTo>
                      <a:lnTo>
                        <a:pt x="152400" y="114300"/>
                      </a:lnTo>
                      <a:lnTo>
                        <a:pt x="118110" y="140970"/>
                      </a:lnTo>
                      <a:lnTo>
                        <a:pt x="91440" y="175260"/>
                      </a:lnTo>
                      <a:lnTo>
                        <a:pt x="64770" y="220980"/>
                      </a:lnTo>
                      <a:lnTo>
                        <a:pt x="57150" y="240030"/>
                      </a:lnTo>
                      <a:lnTo>
                        <a:pt x="15240" y="312420"/>
                      </a:lnTo>
                      <a:lnTo>
                        <a:pt x="7620" y="331470"/>
                      </a:lnTo>
                      <a:lnTo>
                        <a:pt x="3810" y="373380"/>
                      </a:lnTo>
                      <a:lnTo>
                        <a:pt x="3810" y="483870"/>
                      </a:lnTo>
                      <a:lnTo>
                        <a:pt x="0" y="1264920"/>
                      </a:lnTo>
                      <a:lnTo>
                        <a:pt x="11430" y="1341120"/>
                      </a:lnTo>
                      <a:lnTo>
                        <a:pt x="19050" y="1371600"/>
                      </a:lnTo>
                      <a:lnTo>
                        <a:pt x="41910" y="1417320"/>
                      </a:lnTo>
                      <a:lnTo>
                        <a:pt x="49530" y="1443990"/>
                      </a:lnTo>
                      <a:lnTo>
                        <a:pt x="68580" y="1466850"/>
                      </a:lnTo>
                      <a:lnTo>
                        <a:pt x="83820" y="1497330"/>
                      </a:lnTo>
                      <a:lnTo>
                        <a:pt x="114300" y="1539240"/>
                      </a:lnTo>
                      <a:lnTo>
                        <a:pt x="140970" y="1569720"/>
                      </a:lnTo>
                      <a:lnTo>
                        <a:pt x="163830" y="1584960"/>
                      </a:lnTo>
                      <a:lnTo>
                        <a:pt x="217170" y="1607820"/>
                      </a:lnTo>
                      <a:lnTo>
                        <a:pt x="236220" y="1623060"/>
                      </a:lnTo>
                      <a:lnTo>
                        <a:pt x="281940" y="1645920"/>
                      </a:lnTo>
                      <a:lnTo>
                        <a:pt x="321945" y="1663065"/>
                      </a:lnTo>
                      <a:lnTo>
                        <a:pt x="392430" y="166878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62" name="Freeform: Shape 61">
                  <a:extLst>
                    <a:ext uri="{FF2B5EF4-FFF2-40B4-BE49-F238E27FC236}">
                      <a16:creationId xmlns:a16="http://schemas.microsoft.com/office/drawing/2014/main" id="{B2C0260F-03CD-8001-1AD9-98B6A1CA2B59}"/>
                    </a:ext>
                  </a:extLst>
                </p:cNvPr>
                <p:cNvSpPr/>
                <p:nvPr/>
              </p:nvSpPr>
              <p:spPr>
                <a:xfrm>
                  <a:off x="6945630" y="3848100"/>
                  <a:ext cx="1844040" cy="1855470"/>
                </a:xfrm>
                <a:custGeom>
                  <a:avLst/>
                  <a:gdLst>
                    <a:gd name="connsiteX0" fmla="*/ 407670 w 1844040"/>
                    <a:gd name="connsiteY0" fmla="*/ 1413510 h 1855470"/>
                    <a:gd name="connsiteX1" fmla="*/ 365760 w 1844040"/>
                    <a:gd name="connsiteY1" fmla="*/ 1855470 h 1855470"/>
                    <a:gd name="connsiteX2" fmla="*/ 941070 w 1844040"/>
                    <a:gd name="connsiteY2" fmla="*/ 1413510 h 1855470"/>
                    <a:gd name="connsiteX3" fmla="*/ 1584960 w 1844040"/>
                    <a:gd name="connsiteY3" fmla="*/ 1409700 h 1855470"/>
                    <a:gd name="connsiteX4" fmla="*/ 1615440 w 1844040"/>
                    <a:gd name="connsiteY4" fmla="*/ 1402080 h 1855470"/>
                    <a:gd name="connsiteX5" fmla="*/ 1634490 w 1844040"/>
                    <a:gd name="connsiteY5" fmla="*/ 1394460 h 1855470"/>
                    <a:gd name="connsiteX6" fmla="*/ 1653540 w 1844040"/>
                    <a:gd name="connsiteY6" fmla="*/ 1375410 h 1855470"/>
                    <a:gd name="connsiteX7" fmla="*/ 1676400 w 1844040"/>
                    <a:gd name="connsiteY7" fmla="*/ 1363980 h 1855470"/>
                    <a:gd name="connsiteX8" fmla="*/ 1706880 w 1844040"/>
                    <a:gd name="connsiteY8" fmla="*/ 1341120 h 1855470"/>
                    <a:gd name="connsiteX9" fmla="*/ 1737360 w 1844040"/>
                    <a:gd name="connsiteY9" fmla="*/ 1322070 h 1855470"/>
                    <a:gd name="connsiteX10" fmla="*/ 1779270 w 1844040"/>
                    <a:gd name="connsiteY10" fmla="*/ 1299210 h 1855470"/>
                    <a:gd name="connsiteX11" fmla="*/ 1794510 w 1844040"/>
                    <a:gd name="connsiteY11" fmla="*/ 1272540 h 1855470"/>
                    <a:gd name="connsiteX12" fmla="*/ 1813560 w 1844040"/>
                    <a:gd name="connsiteY12" fmla="*/ 1230630 h 1855470"/>
                    <a:gd name="connsiteX13" fmla="*/ 1824990 w 1844040"/>
                    <a:gd name="connsiteY13" fmla="*/ 1192530 h 1855470"/>
                    <a:gd name="connsiteX14" fmla="*/ 1844040 w 1844040"/>
                    <a:gd name="connsiteY14" fmla="*/ 1120140 h 1855470"/>
                    <a:gd name="connsiteX15" fmla="*/ 1828800 w 1844040"/>
                    <a:gd name="connsiteY15" fmla="*/ 232410 h 1855470"/>
                    <a:gd name="connsiteX16" fmla="*/ 1802130 w 1844040"/>
                    <a:gd name="connsiteY16" fmla="*/ 179070 h 1855470"/>
                    <a:gd name="connsiteX17" fmla="*/ 1771650 w 1844040"/>
                    <a:gd name="connsiteY17" fmla="*/ 144780 h 1855470"/>
                    <a:gd name="connsiteX18" fmla="*/ 1741170 w 1844040"/>
                    <a:gd name="connsiteY18" fmla="*/ 102870 h 1855470"/>
                    <a:gd name="connsiteX19" fmla="*/ 1722120 w 1844040"/>
                    <a:gd name="connsiteY19" fmla="*/ 76200 h 1855470"/>
                    <a:gd name="connsiteX20" fmla="*/ 1703070 w 1844040"/>
                    <a:gd name="connsiteY20" fmla="*/ 60960 h 1855470"/>
                    <a:gd name="connsiteX21" fmla="*/ 1676400 w 1844040"/>
                    <a:gd name="connsiteY21" fmla="*/ 41910 h 1855470"/>
                    <a:gd name="connsiteX22" fmla="*/ 1642110 w 1844040"/>
                    <a:gd name="connsiteY22" fmla="*/ 26670 h 1855470"/>
                    <a:gd name="connsiteX23" fmla="*/ 1619250 w 1844040"/>
                    <a:gd name="connsiteY23" fmla="*/ 11430 h 1855470"/>
                    <a:gd name="connsiteX24" fmla="*/ 1592580 w 1844040"/>
                    <a:gd name="connsiteY24" fmla="*/ 7620 h 1855470"/>
                    <a:gd name="connsiteX25" fmla="*/ 1554480 w 1844040"/>
                    <a:gd name="connsiteY25" fmla="*/ 7620 h 1855470"/>
                    <a:gd name="connsiteX26" fmla="*/ 285750 w 1844040"/>
                    <a:gd name="connsiteY26" fmla="*/ 0 h 1855470"/>
                    <a:gd name="connsiteX27" fmla="*/ 236220 w 1844040"/>
                    <a:gd name="connsiteY27" fmla="*/ 11430 h 1855470"/>
                    <a:gd name="connsiteX28" fmla="*/ 198120 w 1844040"/>
                    <a:gd name="connsiteY28" fmla="*/ 19050 h 1855470"/>
                    <a:gd name="connsiteX29" fmla="*/ 179070 w 1844040"/>
                    <a:gd name="connsiteY29" fmla="*/ 30480 h 1855470"/>
                    <a:gd name="connsiteX30" fmla="*/ 140970 w 1844040"/>
                    <a:gd name="connsiteY30" fmla="*/ 49530 h 1855470"/>
                    <a:gd name="connsiteX31" fmla="*/ 129540 w 1844040"/>
                    <a:gd name="connsiteY31" fmla="*/ 64770 h 1855470"/>
                    <a:gd name="connsiteX32" fmla="*/ 87630 w 1844040"/>
                    <a:gd name="connsiteY32" fmla="*/ 102870 h 1855470"/>
                    <a:gd name="connsiteX33" fmla="*/ 76200 w 1844040"/>
                    <a:gd name="connsiteY33" fmla="*/ 110490 h 1855470"/>
                    <a:gd name="connsiteX34" fmla="*/ 45720 w 1844040"/>
                    <a:gd name="connsiteY34" fmla="*/ 144780 h 1855470"/>
                    <a:gd name="connsiteX35" fmla="*/ 34290 w 1844040"/>
                    <a:gd name="connsiteY35" fmla="*/ 163830 h 1855470"/>
                    <a:gd name="connsiteX36" fmla="*/ 26670 w 1844040"/>
                    <a:gd name="connsiteY36" fmla="*/ 179070 h 1855470"/>
                    <a:gd name="connsiteX37" fmla="*/ 19050 w 1844040"/>
                    <a:gd name="connsiteY37" fmla="*/ 205740 h 1855470"/>
                    <a:gd name="connsiteX38" fmla="*/ 11430 w 1844040"/>
                    <a:gd name="connsiteY38" fmla="*/ 232410 h 1855470"/>
                    <a:gd name="connsiteX39" fmla="*/ 3810 w 1844040"/>
                    <a:gd name="connsiteY39" fmla="*/ 304800 h 1855470"/>
                    <a:gd name="connsiteX40" fmla="*/ 0 w 1844040"/>
                    <a:gd name="connsiteY40" fmla="*/ 1150620 h 1855470"/>
                    <a:gd name="connsiteX41" fmla="*/ 15240 w 1844040"/>
                    <a:gd name="connsiteY41" fmla="*/ 1192530 h 1855470"/>
                    <a:gd name="connsiteX42" fmla="*/ 22860 w 1844040"/>
                    <a:gd name="connsiteY42" fmla="*/ 1215390 h 1855470"/>
                    <a:gd name="connsiteX43" fmla="*/ 41910 w 1844040"/>
                    <a:gd name="connsiteY43" fmla="*/ 1245870 h 1855470"/>
                    <a:gd name="connsiteX44" fmla="*/ 64770 w 1844040"/>
                    <a:gd name="connsiteY44" fmla="*/ 1283970 h 1855470"/>
                    <a:gd name="connsiteX45" fmla="*/ 91440 w 1844040"/>
                    <a:gd name="connsiteY45" fmla="*/ 1322070 h 1855470"/>
                    <a:gd name="connsiteX46" fmla="*/ 121920 w 1844040"/>
                    <a:gd name="connsiteY46" fmla="*/ 1356360 h 1855470"/>
                    <a:gd name="connsiteX47" fmla="*/ 121920 w 1844040"/>
                    <a:gd name="connsiteY47" fmla="*/ 1356360 h 1855470"/>
                    <a:gd name="connsiteX48" fmla="*/ 182880 w 1844040"/>
                    <a:gd name="connsiteY48" fmla="*/ 1383030 h 1855470"/>
                    <a:gd name="connsiteX49" fmla="*/ 205740 w 1844040"/>
                    <a:gd name="connsiteY49" fmla="*/ 1402080 h 1855470"/>
                    <a:gd name="connsiteX50" fmla="*/ 251460 w 1844040"/>
                    <a:gd name="connsiteY50" fmla="*/ 1405890 h 1855470"/>
                    <a:gd name="connsiteX51" fmla="*/ 293370 w 1844040"/>
                    <a:gd name="connsiteY51" fmla="*/ 1428750 h 1855470"/>
                    <a:gd name="connsiteX52" fmla="*/ 342900 w 1844040"/>
                    <a:gd name="connsiteY52" fmla="*/ 1421130 h 1855470"/>
                    <a:gd name="connsiteX53" fmla="*/ 407670 w 1844040"/>
                    <a:gd name="connsiteY53" fmla="*/ 1413510 h 185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44040" h="1855470">
                      <a:moveTo>
                        <a:pt x="407670" y="1413510"/>
                      </a:moveTo>
                      <a:lnTo>
                        <a:pt x="365760" y="1855470"/>
                      </a:lnTo>
                      <a:lnTo>
                        <a:pt x="941070" y="1413510"/>
                      </a:lnTo>
                      <a:lnTo>
                        <a:pt x="1584960" y="1409700"/>
                      </a:lnTo>
                      <a:lnTo>
                        <a:pt x="1615440" y="1402080"/>
                      </a:lnTo>
                      <a:lnTo>
                        <a:pt x="1634490" y="1394460"/>
                      </a:lnTo>
                      <a:lnTo>
                        <a:pt x="1653540" y="1375410"/>
                      </a:lnTo>
                      <a:lnTo>
                        <a:pt x="1676400" y="1363980"/>
                      </a:lnTo>
                      <a:lnTo>
                        <a:pt x="1706880" y="1341120"/>
                      </a:lnTo>
                      <a:lnTo>
                        <a:pt x="1737360" y="1322070"/>
                      </a:lnTo>
                      <a:lnTo>
                        <a:pt x="1779270" y="1299210"/>
                      </a:lnTo>
                      <a:lnTo>
                        <a:pt x="1794510" y="1272540"/>
                      </a:lnTo>
                      <a:lnTo>
                        <a:pt x="1813560" y="1230630"/>
                      </a:lnTo>
                      <a:lnTo>
                        <a:pt x="1824990" y="1192530"/>
                      </a:lnTo>
                      <a:lnTo>
                        <a:pt x="1844040" y="1120140"/>
                      </a:lnTo>
                      <a:lnTo>
                        <a:pt x="1828800" y="232410"/>
                      </a:lnTo>
                      <a:lnTo>
                        <a:pt x="1802130" y="179070"/>
                      </a:lnTo>
                      <a:lnTo>
                        <a:pt x="1771650" y="144780"/>
                      </a:lnTo>
                      <a:lnTo>
                        <a:pt x="1741170" y="102870"/>
                      </a:lnTo>
                      <a:lnTo>
                        <a:pt x="1722120" y="76200"/>
                      </a:lnTo>
                      <a:lnTo>
                        <a:pt x="1703070" y="60960"/>
                      </a:lnTo>
                      <a:lnTo>
                        <a:pt x="1676400" y="41910"/>
                      </a:lnTo>
                      <a:lnTo>
                        <a:pt x="1642110" y="26670"/>
                      </a:lnTo>
                      <a:lnTo>
                        <a:pt x="1619250" y="11430"/>
                      </a:lnTo>
                      <a:lnTo>
                        <a:pt x="1592580" y="7620"/>
                      </a:lnTo>
                      <a:lnTo>
                        <a:pt x="1554480" y="7620"/>
                      </a:lnTo>
                      <a:lnTo>
                        <a:pt x="285750" y="0"/>
                      </a:lnTo>
                      <a:lnTo>
                        <a:pt x="236220" y="11430"/>
                      </a:lnTo>
                      <a:lnTo>
                        <a:pt x="198120" y="19050"/>
                      </a:lnTo>
                      <a:lnTo>
                        <a:pt x="179070" y="30480"/>
                      </a:lnTo>
                      <a:lnTo>
                        <a:pt x="140970" y="49530"/>
                      </a:lnTo>
                      <a:lnTo>
                        <a:pt x="129540" y="64770"/>
                      </a:lnTo>
                      <a:lnTo>
                        <a:pt x="87630" y="102870"/>
                      </a:lnTo>
                      <a:lnTo>
                        <a:pt x="76200" y="110490"/>
                      </a:lnTo>
                      <a:lnTo>
                        <a:pt x="45720" y="144780"/>
                      </a:lnTo>
                      <a:lnTo>
                        <a:pt x="34290" y="163830"/>
                      </a:lnTo>
                      <a:lnTo>
                        <a:pt x="26670" y="179070"/>
                      </a:lnTo>
                      <a:lnTo>
                        <a:pt x="19050" y="205740"/>
                      </a:lnTo>
                      <a:lnTo>
                        <a:pt x="11430" y="232410"/>
                      </a:lnTo>
                      <a:lnTo>
                        <a:pt x="3810" y="304800"/>
                      </a:lnTo>
                      <a:lnTo>
                        <a:pt x="0" y="1150620"/>
                      </a:lnTo>
                      <a:lnTo>
                        <a:pt x="15240" y="1192530"/>
                      </a:lnTo>
                      <a:lnTo>
                        <a:pt x="22860" y="1215390"/>
                      </a:lnTo>
                      <a:lnTo>
                        <a:pt x="41910" y="1245870"/>
                      </a:lnTo>
                      <a:lnTo>
                        <a:pt x="64770" y="1283970"/>
                      </a:lnTo>
                      <a:lnTo>
                        <a:pt x="91440" y="1322070"/>
                      </a:lnTo>
                      <a:lnTo>
                        <a:pt x="121920" y="1356360"/>
                      </a:lnTo>
                      <a:lnTo>
                        <a:pt x="121920" y="1356360"/>
                      </a:lnTo>
                      <a:lnTo>
                        <a:pt x="182880" y="1383030"/>
                      </a:lnTo>
                      <a:lnTo>
                        <a:pt x="205740" y="1402080"/>
                      </a:lnTo>
                      <a:lnTo>
                        <a:pt x="251460" y="1405890"/>
                      </a:lnTo>
                      <a:lnTo>
                        <a:pt x="293370" y="1428750"/>
                      </a:lnTo>
                      <a:lnTo>
                        <a:pt x="342900" y="1421130"/>
                      </a:lnTo>
                      <a:lnTo>
                        <a:pt x="407670" y="141351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59" name="Freeform: Shape 58">
                  <a:extLst>
                    <a:ext uri="{FF2B5EF4-FFF2-40B4-BE49-F238E27FC236}">
                      <a16:creationId xmlns:a16="http://schemas.microsoft.com/office/drawing/2014/main" id="{6C8D71C0-BABA-150E-8610-0876FB073605}"/>
                    </a:ext>
                  </a:extLst>
                </p:cNvPr>
                <p:cNvSpPr/>
                <p:nvPr/>
              </p:nvSpPr>
              <p:spPr>
                <a:xfrm>
                  <a:off x="8976360" y="4505249"/>
                  <a:ext cx="744855" cy="784936"/>
                </a:xfrm>
                <a:custGeom>
                  <a:avLst/>
                  <a:gdLst>
                    <a:gd name="connsiteX0" fmla="*/ 372427 w 744855"/>
                    <a:gd name="connsiteY0" fmla="*/ 0 h 784936"/>
                    <a:gd name="connsiteX1" fmla="*/ 481255 w 744855"/>
                    <a:gd name="connsiteY1" fmla="*/ 72137 h 784936"/>
                    <a:gd name="connsiteX2" fmla="*/ 488424 w 744855"/>
                    <a:gd name="connsiteY2" fmla="*/ 107643 h 784936"/>
                    <a:gd name="connsiteX3" fmla="*/ 495300 w 744855"/>
                    <a:gd name="connsiteY3" fmla="*/ 118186 h 784936"/>
                    <a:gd name="connsiteX4" fmla="*/ 514350 w 744855"/>
                    <a:gd name="connsiteY4" fmla="*/ 167716 h 784936"/>
                    <a:gd name="connsiteX5" fmla="*/ 609600 w 744855"/>
                    <a:gd name="connsiteY5" fmla="*/ 415366 h 784936"/>
                    <a:gd name="connsiteX6" fmla="*/ 708660 w 744855"/>
                    <a:gd name="connsiteY6" fmla="*/ 682066 h 784936"/>
                    <a:gd name="connsiteX7" fmla="*/ 744855 w 744855"/>
                    <a:gd name="connsiteY7" fmla="*/ 784936 h 784936"/>
                    <a:gd name="connsiteX8" fmla="*/ 527685 w 744855"/>
                    <a:gd name="connsiteY8" fmla="*/ 784936 h 784936"/>
                    <a:gd name="connsiteX9" fmla="*/ 514350 w 744855"/>
                    <a:gd name="connsiteY9" fmla="*/ 739216 h 784936"/>
                    <a:gd name="connsiteX10" fmla="*/ 493395 w 744855"/>
                    <a:gd name="connsiteY10" fmla="*/ 678256 h 784936"/>
                    <a:gd name="connsiteX11" fmla="*/ 481965 w 744855"/>
                    <a:gd name="connsiteY11" fmla="*/ 655396 h 784936"/>
                    <a:gd name="connsiteX12" fmla="*/ 472440 w 744855"/>
                    <a:gd name="connsiteY12" fmla="*/ 643966 h 784936"/>
                    <a:gd name="connsiteX13" fmla="*/ 464820 w 744855"/>
                    <a:gd name="connsiteY13" fmla="*/ 643966 h 784936"/>
                    <a:gd name="connsiteX14" fmla="*/ 274320 w 744855"/>
                    <a:gd name="connsiteY14" fmla="*/ 643966 h 784936"/>
                    <a:gd name="connsiteX15" fmla="*/ 257175 w 744855"/>
                    <a:gd name="connsiteY15" fmla="*/ 645871 h 784936"/>
                    <a:gd name="connsiteX16" fmla="*/ 245745 w 744855"/>
                    <a:gd name="connsiteY16" fmla="*/ 659206 h 784936"/>
                    <a:gd name="connsiteX17" fmla="*/ 241935 w 744855"/>
                    <a:gd name="connsiteY17" fmla="*/ 678256 h 784936"/>
                    <a:gd name="connsiteX18" fmla="*/ 236220 w 744855"/>
                    <a:gd name="connsiteY18" fmla="*/ 701116 h 784936"/>
                    <a:gd name="connsiteX19" fmla="*/ 230505 w 744855"/>
                    <a:gd name="connsiteY19" fmla="*/ 729691 h 784936"/>
                    <a:gd name="connsiteX20" fmla="*/ 211455 w 744855"/>
                    <a:gd name="connsiteY20" fmla="*/ 784936 h 784936"/>
                    <a:gd name="connsiteX21" fmla="*/ 0 w 744855"/>
                    <a:gd name="connsiteY21" fmla="*/ 781126 h 784936"/>
                    <a:gd name="connsiteX22" fmla="*/ 234315 w 744855"/>
                    <a:gd name="connsiteY22" fmla="*/ 146761 h 784936"/>
                    <a:gd name="connsiteX23" fmla="*/ 245745 w 744855"/>
                    <a:gd name="connsiteY23" fmla="*/ 112471 h 784936"/>
                    <a:gd name="connsiteX24" fmla="*/ 253365 w 744855"/>
                    <a:gd name="connsiteY24" fmla="*/ 89611 h 784936"/>
                    <a:gd name="connsiteX25" fmla="*/ 261767 w 744855"/>
                    <a:gd name="connsiteY25" fmla="*/ 81209 h 784936"/>
                    <a:gd name="connsiteX26" fmla="*/ 263599 w 744855"/>
                    <a:gd name="connsiteY26" fmla="*/ 72137 h 784936"/>
                    <a:gd name="connsiteX27" fmla="*/ 372427 w 744855"/>
                    <a:gd name="connsiteY27" fmla="*/ 0 h 784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4855" h="784936">
                      <a:moveTo>
                        <a:pt x="372427" y="0"/>
                      </a:moveTo>
                      <a:cubicBezTo>
                        <a:pt x="421349" y="0"/>
                        <a:pt x="463325" y="29745"/>
                        <a:pt x="481255" y="72137"/>
                      </a:cubicBezTo>
                      <a:lnTo>
                        <a:pt x="488424" y="107643"/>
                      </a:lnTo>
                      <a:lnTo>
                        <a:pt x="495300" y="118186"/>
                      </a:lnTo>
                      <a:lnTo>
                        <a:pt x="514350" y="167716"/>
                      </a:lnTo>
                      <a:lnTo>
                        <a:pt x="609600" y="415366"/>
                      </a:lnTo>
                      <a:lnTo>
                        <a:pt x="708660" y="682066"/>
                      </a:lnTo>
                      <a:lnTo>
                        <a:pt x="744855" y="784936"/>
                      </a:lnTo>
                      <a:lnTo>
                        <a:pt x="527685" y="784936"/>
                      </a:lnTo>
                      <a:lnTo>
                        <a:pt x="514350" y="739216"/>
                      </a:lnTo>
                      <a:lnTo>
                        <a:pt x="493395" y="678256"/>
                      </a:lnTo>
                      <a:lnTo>
                        <a:pt x="481965" y="655396"/>
                      </a:lnTo>
                      <a:lnTo>
                        <a:pt x="472440" y="643966"/>
                      </a:lnTo>
                      <a:lnTo>
                        <a:pt x="464820" y="643966"/>
                      </a:lnTo>
                      <a:lnTo>
                        <a:pt x="274320" y="643966"/>
                      </a:lnTo>
                      <a:lnTo>
                        <a:pt x="257175" y="645871"/>
                      </a:lnTo>
                      <a:lnTo>
                        <a:pt x="245745" y="659206"/>
                      </a:lnTo>
                      <a:lnTo>
                        <a:pt x="241935" y="678256"/>
                      </a:lnTo>
                      <a:lnTo>
                        <a:pt x="236220" y="701116"/>
                      </a:lnTo>
                      <a:lnTo>
                        <a:pt x="230505" y="729691"/>
                      </a:lnTo>
                      <a:lnTo>
                        <a:pt x="211455" y="784936"/>
                      </a:lnTo>
                      <a:lnTo>
                        <a:pt x="0" y="781126"/>
                      </a:lnTo>
                      <a:lnTo>
                        <a:pt x="234315" y="146761"/>
                      </a:lnTo>
                      <a:lnTo>
                        <a:pt x="245745" y="112471"/>
                      </a:lnTo>
                      <a:lnTo>
                        <a:pt x="253365" y="89611"/>
                      </a:lnTo>
                      <a:lnTo>
                        <a:pt x="261767" y="81209"/>
                      </a:lnTo>
                      <a:lnTo>
                        <a:pt x="263599" y="72137"/>
                      </a:lnTo>
                      <a:cubicBezTo>
                        <a:pt x="281529" y="29745"/>
                        <a:pt x="323505" y="0"/>
                        <a:pt x="37242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G" sz="1400"/>
                </a:p>
              </p:txBody>
            </p:sp>
            <p:sp>
              <p:nvSpPr>
                <p:cNvPr id="54" name="Freeform: Shape 53">
                  <a:extLst>
                    <a:ext uri="{FF2B5EF4-FFF2-40B4-BE49-F238E27FC236}">
                      <a16:creationId xmlns:a16="http://schemas.microsoft.com/office/drawing/2014/main" id="{CA939F4C-9E7A-6C28-DFC6-CF2F21A2441F}"/>
                    </a:ext>
                  </a:extLst>
                </p:cNvPr>
                <p:cNvSpPr/>
                <p:nvPr/>
              </p:nvSpPr>
              <p:spPr>
                <a:xfrm>
                  <a:off x="8511540" y="3131820"/>
                  <a:ext cx="1313180" cy="805180"/>
                </a:xfrm>
                <a:custGeom>
                  <a:avLst/>
                  <a:gdLst>
                    <a:gd name="connsiteX0" fmla="*/ 751840 w 1313180"/>
                    <a:gd name="connsiteY0" fmla="*/ 596900 h 805180"/>
                    <a:gd name="connsiteX1" fmla="*/ 601980 w 1313180"/>
                    <a:gd name="connsiteY1" fmla="*/ 805180 h 805180"/>
                    <a:gd name="connsiteX2" fmla="*/ 1313180 w 1313180"/>
                    <a:gd name="connsiteY2" fmla="*/ 708660 h 805180"/>
                    <a:gd name="connsiteX3" fmla="*/ 1216660 w 1313180"/>
                    <a:gd name="connsiteY3" fmla="*/ 0 h 805180"/>
                    <a:gd name="connsiteX4" fmla="*/ 1064260 w 1313180"/>
                    <a:gd name="connsiteY4" fmla="*/ 193040 h 805180"/>
                    <a:gd name="connsiteX5" fmla="*/ 988060 w 1313180"/>
                    <a:gd name="connsiteY5" fmla="*/ 144780 h 805180"/>
                    <a:gd name="connsiteX6" fmla="*/ 929640 w 1313180"/>
                    <a:gd name="connsiteY6" fmla="*/ 114300 h 805180"/>
                    <a:gd name="connsiteX7" fmla="*/ 891540 w 1313180"/>
                    <a:gd name="connsiteY7" fmla="*/ 93980 h 805180"/>
                    <a:gd name="connsiteX8" fmla="*/ 858520 w 1313180"/>
                    <a:gd name="connsiteY8" fmla="*/ 76200 h 805180"/>
                    <a:gd name="connsiteX9" fmla="*/ 810260 w 1313180"/>
                    <a:gd name="connsiteY9" fmla="*/ 63500 h 805180"/>
                    <a:gd name="connsiteX10" fmla="*/ 759460 w 1313180"/>
                    <a:gd name="connsiteY10" fmla="*/ 55880 h 805180"/>
                    <a:gd name="connsiteX11" fmla="*/ 693420 w 1313180"/>
                    <a:gd name="connsiteY11" fmla="*/ 43180 h 805180"/>
                    <a:gd name="connsiteX12" fmla="*/ 637540 w 1313180"/>
                    <a:gd name="connsiteY12" fmla="*/ 33020 h 805180"/>
                    <a:gd name="connsiteX13" fmla="*/ 581660 w 1313180"/>
                    <a:gd name="connsiteY13" fmla="*/ 35560 h 805180"/>
                    <a:gd name="connsiteX14" fmla="*/ 513080 w 1313180"/>
                    <a:gd name="connsiteY14" fmla="*/ 35560 h 805180"/>
                    <a:gd name="connsiteX15" fmla="*/ 447040 w 1313180"/>
                    <a:gd name="connsiteY15" fmla="*/ 50800 h 805180"/>
                    <a:gd name="connsiteX16" fmla="*/ 373380 w 1313180"/>
                    <a:gd name="connsiteY16" fmla="*/ 66040 h 805180"/>
                    <a:gd name="connsiteX17" fmla="*/ 302260 w 1313180"/>
                    <a:gd name="connsiteY17" fmla="*/ 93980 h 805180"/>
                    <a:gd name="connsiteX18" fmla="*/ 215900 w 1313180"/>
                    <a:gd name="connsiteY18" fmla="*/ 137160 h 805180"/>
                    <a:gd name="connsiteX19" fmla="*/ 160020 w 1313180"/>
                    <a:gd name="connsiteY19" fmla="*/ 175260 h 805180"/>
                    <a:gd name="connsiteX20" fmla="*/ 106680 w 1313180"/>
                    <a:gd name="connsiteY20" fmla="*/ 210820 h 805180"/>
                    <a:gd name="connsiteX21" fmla="*/ 68580 w 1313180"/>
                    <a:gd name="connsiteY21" fmla="*/ 243840 h 805180"/>
                    <a:gd name="connsiteX22" fmla="*/ 53340 w 1313180"/>
                    <a:gd name="connsiteY22" fmla="*/ 256540 h 805180"/>
                    <a:gd name="connsiteX23" fmla="*/ 2540 w 1313180"/>
                    <a:gd name="connsiteY23" fmla="*/ 304800 h 805180"/>
                    <a:gd name="connsiteX24" fmla="*/ 0 w 1313180"/>
                    <a:gd name="connsiteY24" fmla="*/ 327660 h 805180"/>
                    <a:gd name="connsiteX25" fmla="*/ 63500 w 1313180"/>
                    <a:gd name="connsiteY25" fmla="*/ 312420 h 805180"/>
                    <a:gd name="connsiteX26" fmla="*/ 144780 w 1313180"/>
                    <a:gd name="connsiteY26" fmla="*/ 299720 h 805180"/>
                    <a:gd name="connsiteX27" fmla="*/ 226060 w 1313180"/>
                    <a:gd name="connsiteY27" fmla="*/ 304800 h 805180"/>
                    <a:gd name="connsiteX28" fmla="*/ 302260 w 1313180"/>
                    <a:gd name="connsiteY28" fmla="*/ 312420 h 805180"/>
                    <a:gd name="connsiteX29" fmla="*/ 391160 w 1313180"/>
                    <a:gd name="connsiteY29" fmla="*/ 332740 h 805180"/>
                    <a:gd name="connsiteX30" fmla="*/ 469900 w 1313180"/>
                    <a:gd name="connsiteY30" fmla="*/ 365760 h 805180"/>
                    <a:gd name="connsiteX31" fmla="*/ 546100 w 1313180"/>
                    <a:gd name="connsiteY31" fmla="*/ 408940 h 805180"/>
                    <a:gd name="connsiteX32" fmla="*/ 617220 w 1313180"/>
                    <a:gd name="connsiteY32" fmla="*/ 462280 h 805180"/>
                    <a:gd name="connsiteX33" fmla="*/ 675640 w 1313180"/>
                    <a:gd name="connsiteY33" fmla="*/ 523240 h 805180"/>
                    <a:gd name="connsiteX34" fmla="*/ 751840 w 1313180"/>
                    <a:gd name="connsiteY34" fmla="*/ 596900 h 80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13180" h="805180">
                      <a:moveTo>
                        <a:pt x="751840" y="596900"/>
                      </a:moveTo>
                      <a:lnTo>
                        <a:pt x="601980" y="805180"/>
                      </a:lnTo>
                      <a:lnTo>
                        <a:pt x="1313180" y="708660"/>
                      </a:lnTo>
                      <a:lnTo>
                        <a:pt x="1216660" y="0"/>
                      </a:lnTo>
                      <a:lnTo>
                        <a:pt x="1064260" y="193040"/>
                      </a:lnTo>
                      <a:lnTo>
                        <a:pt x="988060" y="144780"/>
                      </a:lnTo>
                      <a:lnTo>
                        <a:pt x="929640" y="114300"/>
                      </a:lnTo>
                      <a:lnTo>
                        <a:pt x="891540" y="93980"/>
                      </a:lnTo>
                      <a:lnTo>
                        <a:pt x="858520" y="76200"/>
                      </a:lnTo>
                      <a:lnTo>
                        <a:pt x="810260" y="63500"/>
                      </a:lnTo>
                      <a:lnTo>
                        <a:pt x="759460" y="55880"/>
                      </a:lnTo>
                      <a:lnTo>
                        <a:pt x="693420" y="43180"/>
                      </a:lnTo>
                      <a:lnTo>
                        <a:pt x="637540" y="33020"/>
                      </a:lnTo>
                      <a:lnTo>
                        <a:pt x="581660" y="35560"/>
                      </a:lnTo>
                      <a:lnTo>
                        <a:pt x="513080" y="35560"/>
                      </a:lnTo>
                      <a:lnTo>
                        <a:pt x="447040" y="50800"/>
                      </a:lnTo>
                      <a:lnTo>
                        <a:pt x="373380" y="66040"/>
                      </a:lnTo>
                      <a:lnTo>
                        <a:pt x="302260" y="93980"/>
                      </a:lnTo>
                      <a:lnTo>
                        <a:pt x="215900" y="137160"/>
                      </a:lnTo>
                      <a:lnTo>
                        <a:pt x="160020" y="175260"/>
                      </a:lnTo>
                      <a:lnTo>
                        <a:pt x="106680" y="210820"/>
                      </a:lnTo>
                      <a:lnTo>
                        <a:pt x="68580" y="243840"/>
                      </a:lnTo>
                      <a:lnTo>
                        <a:pt x="53340" y="256540"/>
                      </a:lnTo>
                      <a:lnTo>
                        <a:pt x="2540" y="304800"/>
                      </a:lnTo>
                      <a:lnTo>
                        <a:pt x="0" y="327660"/>
                      </a:lnTo>
                      <a:lnTo>
                        <a:pt x="63500" y="312420"/>
                      </a:lnTo>
                      <a:lnTo>
                        <a:pt x="144780" y="299720"/>
                      </a:lnTo>
                      <a:lnTo>
                        <a:pt x="226060" y="304800"/>
                      </a:lnTo>
                      <a:lnTo>
                        <a:pt x="302260" y="312420"/>
                      </a:lnTo>
                      <a:lnTo>
                        <a:pt x="391160" y="332740"/>
                      </a:lnTo>
                      <a:lnTo>
                        <a:pt x="469900" y="365760"/>
                      </a:lnTo>
                      <a:lnTo>
                        <a:pt x="546100" y="408940"/>
                      </a:lnTo>
                      <a:lnTo>
                        <a:pt x="617220" y="462280"/>
                      </a:lnTo>
                      <a:lnTo>
                        <a:pt x="675640" y="523240"/>
                      </a:lnTo>
                      <a:lnTo>
                        <a:pt x="751840" y="59690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60" name="Freeform: Shape 59">
                  <a:extLst>
                    <a:ext uri="{FF2B5EF4-FFF2-40B4-BE49-F238E27FC236}">
                      <a16:creationId xmlns:a16="http://schemas.microsoft.com/office/drawing/2014/main" id="{26F6F3B4-BA73-26E2-7AF3-DA5F3342F0FA}"/>
                    </a:ext>
                  </a:extLst>
                </p:cNvPr>
                <p:cNvSpPr/>
                <p:nvPr/>
              </p:nvSpPr>
              <p:spPr>
                <a:xfrm>
                  <a:off x="9269730" y="4762500"/>
                  <a:ext cx="150495" cy="234315"/>
                </a:xfrm>
                <a:custGeom>
                  <a:avLst/>
                  <a:gdLst>
                    <a:gd name="connsiteX0" fmla="*/ 76200 w 150495"/>
                    <a:gd name="connsiteY0" fmla="*/ 0 h 234315"/>
                    <a:gd name="connsiteX1" fmla="*/ 0 w 150495"/>
                    <a:gd name="connsiteY1" fmla="*/ 234315 h 234315"/>
                    <a:gd name="connsiteX2" fmla="*/ 150495 w 150495"/>
                    <a:gd name="connsiteY2" fmla="*/ 232410 h 234315"/>
                    <a:gd name="connsiteX3" fmla="*/ 76200 w 150495"/>
                    <a:gd name="connsiteY3" fmla="*/ 0 h 234315"/>
                  </a:gdLst>
                  <a:ahLst/>
                  <a:cxnLst>
                    <a:cxn ang="0">
                      <a:pos x="connsiteX0" y="connsiteY0"/>
                    </a:cxn>
                    <a:cxn ang="0">
                      <a:pos x="connsiteX1" y="connsiteY1"/>
                    </a:cxn>
                    <a:cxn ang="0">
                      <a:pos x="connsiteX2" y="connsiteY2"/>
                    </a:cxn>
                    <a:cxn ang="0">
                      <a:pos x="connsiteX3" y="connsiteY3"/>
                    </a:cxn>
                  </a:cxnLst>
                  <a:rect l="l" t="t" r="r" b="b"/>
                  <a:pathLst>
                    <a:path w="150495" h="234315">
                      <a:moveTo>
                        <a:pt x="76200" y="0"/>
                      </a:moveTo>
                      <a:lnTo>
                        <a:pt x="0" y="234315"/>
                      </a:lnTo>
                      <a:lnTo>
                        <a:pt x="150495" y="232410"/>
                      </a:lnTo>
                      <a:lnTo>
                        <a:pt x="76200" y="0"/>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dirty="0"/>
                </a:p>
              </p:txBody>
            </p:sp>
            <p:sp>
              <p:nvSpPr>
                <p:cNvPr id="63" name="Freeform: Shape 62">
                  <a:extLst>
                    <a:ext uri="{FF2B5EF4-FFF2-40B4-BE49-F238E27FC236}">
                      <a16:creationId xmlns:a16="http://schemas.microsoft.com/office/drawing/2014/main" id="{7651892E-462B-F689-B6A4-D5F87ACB4217}"/>
                    </a:ext>
                  </a:extLst>
                </p:cNvPr>
                <p:cNvSpPr/>
                <p:nvPr/>
              </p:nvSpPr>
              <p:spPr>
                <a:xfrm>
                  <a:off x="7467600" y="4059555"/>
                  <a:ext cx="786765" cy="1022985"/>
                </a:xfrm>
                <a:custGeom>
                  <a:avLst/>
                  <a:gdLst>
                    <a:gd name="connsiteX0" fmla="*/ 291465 w 786765"/>
                    <a:gd name="connsiteY0" fmla="*/ 70485 h 1022985"/>
                    <a:gd name="connsiteX1" fmla="*/ 297180 w 786765"/>
                    <a:gd name="connsiteY1" fmla="*/ 1905 h 1022985"/>
                    <a:gd name="connsiteX2" fmla="*/ 445770 w 786765"/>
                    <a:gd name="connsiteY2" fmla="*/ 0 h 1022985"/>
                    <a:gd name="connsiteX3" fmla="*/ 451485 w 786765"/>
                    <a:gd name="connsiteY3" fmla="*/ 80010 h 1022985"/>
                    <a:gd name="connsiteX4" fmla="*/ 741045 w 786765"/>
                    <a:gd name="connsiteY4" fmla="*/ 80010 h 1022985"/>
                    <a:gd name="connsiteX5" fmla="*/ 739140 w 786765"/>
                    <a:gd name="connsiteY5" fmla="*/ 234315 h 1022985"/>
                    <a:gd name="connsiteX6" fmla="*/ 685800 w 786765"/>
                    <a:gd name="connsiteY6" fmla="*/ 238125 h 1022985"/>
                    <a:gd name="connsiteX7" fmla="*/ 657225 w 786765"/>
                    <a:gd name="connsiteY7" fmla="*/ 346710 h 1022985"/>
                    <a:gd name="connsiteX8" fmla="*/ 640080 w 786765"/>
                    <a:gd name="connsiteY8" fmla="*/ 388620 h 1022985"/>
                    <a:gd name="connsiteX9" fmla="*/ 630555 w 786765"/>
                    <a:gd name="connsiteY9" fmla="*/ 409575 h 1022985"/>
                    <a:gd name="connsiteX10" fmla="*/ 619125 w 786765"/>
                    <a:gd name="connsiteY10" fmla="*/ 438150 h 1022985"/>
                    <a:gd name="connsiteX11" fmla="*/ 611505 w 786765"/>
                    <a:gd name="connsiteY11" fmla="*/ 455295 h 1022985"/>
                    <a:gd name="connsiteX12" fmla="*/ 594360 w 786765"/>
                    <a:gd name="connsiteY12" fmla="*/ 481965 h 1022985"/>
                    <a:gd name="connsiteX13" fmla="*/ 581025 w 786765"/>
                    <a:gd name="connsiteY13" fmla="*/ 504825 h 1022985"/>
                    <a:gd name="connsiteX14" fmla="*/ 563880 w 786765"/>
                    <a:gd name="connsiteY14" fmla="*/ 529590 h 1022985"/>
                    <a:gd name="connsiteX15" fmla="*/ 552450 w 786765"/>
                    <a:gd name="connsiteY15" fmla="*/ 554355 h 1022985"/>
                    <a:gd name="connsiteX16" fmla="*/ 541020 w 786765"/>
                    <a:gd name="connsiteY16" fmla="*/ 582930 h 1022985"/>
                    <a:gd name="connsiteX17" fmla="*/ 512445 w 786765"/>
                    <a:gd name="connsiteY17" fmla="*/ 605790 h 1022985"/>
                    <a:gd name="connsiteX18" fmla="*/ 499110 w 786765"/>
                    <a:gd name="connsiteY18" fmla="*/ 626745 h 1022985"/>
                    <a:gd name="connsiteX19" fmla="*/ 481965 w 786765"/>
                    <a:gd name="connsiteY19" fmla="*/ 651510 h 1022985"/>
                    <a:gd name="connsiteX20" fmla="*/ 607695 w 786765"/>
                    <a:gd name="connsiteY20" fmla="*/ 779145 h 1022985"/>
                    <a:gd name="connsiteX21" fmla="*/ 636270 w 786765"/>
                    <a:gd name="connsiteY21" fmla="*/ 798195 h 1022985"/>
                    <a:gd name="connsiteX22" fmla="*/ 657225 w 786765"/>
                    <a:gd name="connsiteY22" fmla="*/ 821055 h 1022985"/>
                    <a:gd name="connsiteX23" fmla="*/ 683895 w 786765"/>
                    <a:gd name="connsiteY23" fmla="*/ 832485 h 1022985"/>
                    <a:gd name="connsiteX24" fmla="*/ 699135 w 786765"/>
                    <a:gd name="connsiteY24" fmla="*/ 847725 h 1022985"/>
                    <a:gd name="connsiteX25" fmla="*/ 723900 w 786765"/>
                    <a:gd name="connsiteY25" fmla="*/ 868680 h 1022985"/>
                    <a:gd name="connsiteX26" fmla="*/ 748665 w 786765"/>
                    <a:gd name="connsiteY26" fmla="*/ 883920 h 1022985"/>
                    <a:gd name="connsiteX27" fmla="*/ 767715 w 786765"/>
                    <a:gd name="connsiteY27" fmla="*/ 899160 h 1022985"/>
                    <a:gd name="connsiteX28" fmla="*/ 786765 w 786765"/>
                    <a:gd name="connsiteY28" fmla="*/ 908685 h 1022985"/>
                    <a:gd name="connsiteX29" fmla="*/ 712470 w 786765"/>
                    <a:gd name="connsiteY29" fmla="*/ 1022985 h 1022985"/>
                    <a:gd name="connsiteX30" fmla="*/ 590550 w 786765"/>
                    <a:gd name="connsiteY30" fmla="*/ 948690 h 1022985"/>
                    <a:gd name="connsiteX31" fmla="*/ 556260 w 786765"/>
                    <a:gd name="connsiteY31" fmla="*/ 918210 h 1022985"/>
                    <a:gd name="connsiteX32" fmla="*/ 523875 w 786765"/>
                    <a:gd name="connsiteY32" fmla="*/ 895350 h 1022985"/>
                    <a:gd name="connsiteX33" fmla="*/ 504825 w 786765"/>
                    <a:gd name="connsiteY33" fmla="*/ 874395 h 1022985"/>
                    <a:gd name="connsiteX34" fmla="*/ 485775 w 786765"/>
                    <a:gd name="connsiteY34" fmla="*/ 862965 h 1022985"/>
                    <a:gd name="connsiteX35" fmla="*/ 462915 w 786765"/>
                    <a:gd name="connsiteY35" fmla="*/ 845820 h 1022985"/>
                    <a:gd name="connsiteX36" fmla="*/ 443865 w 786765"/>
                    <a:gd name="connsiteY36" fmla="*/ 824865 h 1022985"/>
                    <a:gd name="connsiteX37" fmla="*/ 419100 w 786765"/>
                    <a:gd name="connsiteY37" fmla="*/ 802005 h 1022985"/>
                    <a:gd name="connsiteX38" fmla="*/ 407670 w 786765"/>
                    <a:gd name="connsiteY38" fmla="*/ 786765 h 1022985"/>
                    <a:gd name="connsiteX39" fmla="*/ 375285 w 786765"/>
                    <a:gd name="connsiteY39" fmla="*/ 754380 h 1022985"/>
                    <a:gd name="connsiteX40" fmla="*/ 188595 w 786765"/>
                    <a:gd name="connsiteY40" fmla="*/ 916305 h 1022985"/>
                    <a:gd name="connsiteX41" fmla="*/ 167640 w 786765"/>
                    <a:gd name="connsiteY41" fmla="*/ 935355 h 1022985"/>
                    <a:gd name="connsiteX42" fmla="*/ 156210 w 786765"/>
                    <a:gd name="connsiteY42" fmla="*/ 944880 h 1022985"/>
                    <a:gd name="connsiteX43" fmla="*/ 102870 w 786765"/>
                    <a:gd name="connsiteY43" fmla="*/ 971550 h 1022985"/>
                    <a:gd name="connsiteX44" fmla="*/ 70485 w 786765"/>
                    <a:gd name="connsiteY44" fmla="*/ 912495 h 1022985"/>
                    <a:gd name="connsiteX45" fmla="*/ 55245 w 786765"/>
                    <a:gd name="connsiteY45" fmla="*/ 887730 h 1022985"/>
                    <a:gd name="connsiteX46" fmla="*/ 41910 w 786765"/>
                    <a:gd name="connsiteY46" fmla="*/ 872490 h 1022985"/>
                    <a:gd name="connsiteX47" fmla="*/ 30480 w 786765"/>
                    <a:gd name="connsiteY47" fmla="*/ 851535 h 1022985"/>
                    <a:gd name="connsiteX48" fmla="*/ 127635 w 786765"/>
                    <a:gd name="connsiteY48" fmla="*/ 771525 h 1022985"/>
                    <a:gd name="connsiteX49" fmla="*/ 190500 w 786765"/>
                    <a:gd name="connsiteY49" fmla="*/ 731520 h 1022985"/>
                    <a:gd name="connsiteX50" fmla="*/ 224790 w 786765"/>
                    <a:gd name="connsiteY50" fmla="*/ 701040 h 1022985"/>
                    <a:gd name="connsiteX51" fmla="*/ 240030 w 786765"/>
                    <a:gd name="connsiteY51" fmla="*/ 683895 h 1022985"/>
                    <a:gd name="connsiteX52" fmla="*/ 262890 w 786765"/>
                    <a:gd name="connsiteY52" fmla="*/ 661035 h 1022985"/>
                    <a:gd name="connsiteX53" fmla="*/ 287655 w 786765"/>
                    <a:gd name="connsiteY53" fmla="*/ 630555 h 1022985"/>
                    <a:gd name="connsiteX54" fmla="*/ 190500 w 786765"/>
                    <a:gd name="connsiteY54" fmla="*/ 455295 h 1022985"/>
                    <a:gd name="connsiteX55" fmla="*/ 173355 w 786765"/>
                    <a:gd name="connsiteY55" fmla="*/ 421005 h 1022985"/>
                    <a:gd name="connsiteX56" fmla="*/ 152400 w 786765"/>
                    <a:gd name="connsiteY56" fmla="*/ 360045 h 1022985"/>
                    <a:gd name="connsiteX57" fmla="*/ 142875 w 786765"/>
                    <a:gd name="connsiteY57" fmla="*/ 329565 h 1022985"/>
                    <a:gd name="connsiteX58" fmla="*/ 125730 w 786765"/>
                    <a:gd name="connsiteY58" fmla="*/ 285750 h 1022985"/>
                    <a:gd name="connsiteX59" fmla="*/ 129540 w 786765"/>
                    <a:gd name="connsiteY59" fmla="*/ 272415 h 1022985"/>
                    <a:gd name="connsiteX60" fmla="*/ 180975 w 786765"/>
                    <a:gd name="connsiteY60" fmla="*/ 260985 h 1022985"/>
                    <a:gd name="connsiteX61" fmla="*/ 211455 w 786765"/>
                    <a:gd name="connsiteY61" fmla="*/ 251460 h 1022985"/>
                    <a:gd name="connsiteX62" fmla="*/ 226695 w 786765"/>
                    <a:gd name="connsiteY62" fmla="*/ 247650 h 1022985"/>
                    <a:gd name="connsiteX63" fmla="*/ 243840 w 786765"/>
                    <a:gd name="connsiteY63" fmla="*/ 245745 h 1022985"/>
                    <a:gd name="connsiteX64" fmla="*/ 257175 w 786765"/>
                    <a:gd name="connsiteY64" fmla="*/ 236220 h 1022985"/>
                    <a:gd name="connsiteX65" fmla="*/ 297180 w 786765"/>
                    <a:gd name="connsiteY65" fmla="*/ 331470 h 1022985"/>
                    <a:gd name="connsiteX66" fmla="*/ 314325 w 786765"/>
                    <a:gd name="connsiteY66" fmla="*/ 360045 h 1022985"/>
                    <a:gd name="connsiteX67" fmla="*/ 320040 w 786765"/>
                    <a:gd name="connsiteY67" fmla="*/ 384810 h 1022985"/>
                    <a:gd name="connsiteX68" fmla="*/ 329565 w 786765"/>
                    <a:gd name="connsiteY68" fmla="*/ 411480 h 1022985"/>
                    <a:gd name="connsiteX69" fmla="*/ 339090 w 786765"/>
                    <a:gd name="connsiteY69" fmla="*/ 441960 h 1022985"/>
                    <a:gd name="connsiteX70" fmla="*/ 398145 w 786765"/>
                    <a:gd name="connsiteY70" fmla="*/ 525780 h 1022985"/>
                    <a:gd name="connsiteX71" fmla="*/ 434340 w 786765"/>
                    <a:gd name="connsiteY71" fmla="*/ 457200 h 1022985"/>
                    <a:gd name="connsiteX72" fmla="*/ 453390 w 786765"/>
                    <a:gd name="connsiteY72" fmla="*/ 428625 h 1022985"/>
                    <a:gd name="connsiteX73" fmla="*/ 470535 w 786765"/>
                    <a:gd name="connsiteY73" fmla="*/ 400050 h 1022985"/>
                    <a:gd name="connsiteX74" fmla="*/ 480060 w 786765"/>
                    <a:gd name="connsiteY74" fmla="*/ 382905 h 1022985"/>
                    <a:gd name="connsiteX75" fmla="*/ 497205 w 786765"/>
                    <a:gd name="connsiteY75" fmla="*/ 348615 h 1022985"/>
                    <a:gd name="connsiteX76" fmla="*/ 504825 w 786765"/>
                    <a:gd name="connsiteY76" fmla="*/ 329565 h 1022985"/>
                    <a:gd name="connsiteX77" fmla="*/ 518160 w 786765"/>
                    <a:gd name="connsiteY77" fmla="*/ 297180 h 1022985"/>
                    <a:gd name="connsiteX78" fmla="*/ 521970 w 786765"/>
                    <a:gd name="connsiteY78" fmla="*/ 285750 h 1022985"/>
                    <a:gd name="connsiteX79" fmla="*/ 531495 w 786765"/>
                    <a:gd name="connsiteY79" fmla="*/ 257175 h 1022985"/>
                    <a:gd name="connsiteX80" fmla="*/ 537210 w 786765"/>
                    <a:gd name="connsiteY80" fmla="*/ 234315 h 1022985"/>
                    <a:gd name="connsiteX81" fmla="*/ 0 w 786765"/>
                    <a:gd name="connsiteY81" fmla="*/ 238125 h 1022985"/>
                    <a:gd name="connsiteX82" fmla="*/ 0 w 786765"/>
                    <a:gd name="connsiteY82" fmla="*/ 85725 h 1022985"/>
                    <a:gd name="connsiteX83" fmla="*/ 291465 w 786765"/>
                    <a:gd name="connsiteY83" fmla="*/ 70485 h 102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86765" h="1022985">
                      <a:moveTo>
                        <a:pt x="291465" y="70485"/>
                      </a:moveTo>
                      <a:lnTo>
                        <a:pt x="297180" y="1905"/>
                      </a:lnTo>
                      <a:lnTo>
                        <a:pt x="445770" y="0"/>
                      </a:lnTo>
                      <a:lnTo>
                        <a:pt x="451485" y="80010"/>
                      </a:lnTo>
                      <a:lnTo>
                        <a:pt x="741045" y="80010"/>
                      </a:lnTo>
                      <a:lnTo>
                        <a:pt x="739140" y="234315"/>
                      </a:lnTo>
                      <a:lnTo>
                        <a:pt x="685800" y="238125"/>
                      </a:lnTo>
                      <a:lnTo>
                        <a:pt x="657225" y="346710"/>
                      </a:lnTo>
                      <a:lnTo>
                        <a:pt x="640080" y="388620"/>
                      </a:lnTo>
                      <a:lnTo>
                        <a:pt x="630555" y="409575"/>
                      </a:lnTo>
                      <a:lnTo>
                        <a:pt x="619125" y="438150"/>
                      </a:lnTo>
                      <a:lnTo>
                        <a:pt x="611505" y="455295"/>
                      </a:lnTo>
                      <a:lnTo>
                        <a:pt x="594360" y="481965"/>
                      </a:lnTo>
                      <a:lnTo>
                        <a:pt x="581025" y="504825"/>
                      </a:lnTo>
                      <a:lnTo>
                        <a:pt x="563880" y="529590"/>
                      </a:lnTo>
                      <a:lnTo>
                        <a:pt x="552450" y="554355"/>
                      </a:lnTo>
                      <a:lnTo>
                        <a:pt x="541020" y="582930"/>
                      </a:lnTo>
                      <a:lnTo>
                        <a:pt x="512445" y="605790"/>
                      </a:lnTo>
                      <a:lnTo>
                        <a:pt x="499110" y="626745"/>
                      </a:lnTo>
                      <a:lnTo>
                        <a:pt x="481965" y="651510"/>
                      </a:lnTo>
                      <a:lnTo>
                        <a:pt x="607695" y="779145"/>
                      </a:lnTo>
                      <a:lnTo>
                        <a:pt x="636270" y="798195"/>
                      </a:lnTo>
                      <a:lnTo>
                        <a:pt x="657225" y="821055"/>
                      </a:lnTo>
                      <a:lnTo>
                        <a:pt x="683895" y="832485"/>
                      </a:lnTo>
                      <a:lnTo>
                        <a:pt x="699135" y="847725"/>
                      </a:lnTo>
                      <a:lnTo>
                        <a:pt x="723900" y="868680"/>
                      </a:lnTo>
                      <a:lnTo>
                        <a:pt x="748665" y="883920"/>
                      </a:lnTo>
                      <a:lnTo>
                        <a:pt x="767715" y="899160"/>
                      </a:lnTo>
                      <a:lnTo>
                        <a:pt x="786765" y="908685"/>
                      </a:lnTo>
                      <a:lnTo>
                        <a:pt x="712470" y="1022985"/>
                      </a:lnTo>
                      <a:lnTo>
                        <a:pt x="590550" y="948690"/>
                      </a:lnTo>
                      <a:lnTo>
                        <a:pt x="556260" y="918210"/>
                      </a:lnTo>
                      <a:lnTo>
                        <a:pt x="523875" y="895350"/>
                      </a:lnTo>
                      <a:lnTo>
                        <a:pt x="504825" y="874395"/>
                      </a:lnTo>
                      <a:lnTo>
                        <a:pt x="485775" y="862965"/>
                      </a:lnTo>
                      <a:lnTo>
                        <a:pt x="462915" y="845820"/>
                      </a:lnTo>
                      <a:lnTo>
                        <a:pt x="443865" y="824865"/>
                      </a:lnTo>
                      <a:lnTo>
                        <a:pt x="419100" y="802005"/>
                      </a:lnTo>
                      <a:lnTo>
                        <a:pt x="407670" y="786765"/>
                      </a:lnTo>
                      <a:lnTo>
                        <a:pt x="375285" y="754380"/>
                      </a:lnTo>
                      <a:lnTo>
                        <a:pt x="188595" y="916305"/>
                      </a:lnTo>
                      <a:lnTo>
                        <a:pt x="167640" y="935355"/>
                      </a:lnTo>
                      <a:lnTo>
                        <a:pt x="156210" y="944880"/>
                      </a:lnTo>
                      <a:lnTo>
                        <a:pt x="102870" y="971550"/>
                      </a:lnTo>
                      <a:lnTo>
                        <a:pt x="70485" y="912495"/>
                      </a:lnTo>
                      <a:lnTo>
                        <a:pt x="55245" y="887730"/>
                      </a:lnTo>
                      <a:lnTo>
                        <a:pt x="41910" y="872490"/>
                      </a:lnTo>
                      <a:lnTo>
                        <a:pt x="30480" y="851535"/>
                      </a:lnTo>
                      <a:lnTo>
                        <a:pt x="127635" y="771525"/>
                      </a:lnTo>
                      <a:lnTo>
                        <a:pt x="190500" y="731520"/>
                      </a:lnTo>
                      <a:lnTo>
                        <a:pt x="224790" y="701040"/>
                      </a:lnTo>
                      <a:lnTo>
                        <a:pt x="240030" y="683895"/>
                      </a:lnTo>
                      <a:lnTo>
                        <a:pt x="262890" y="661035"/>
                      </a:lnTo>
                      <a:lnTo>
                        <a:pt x="287655" y="630555"/>
                      </a:lnTo>
                      <a:lnTo>
                        <a:pt x="190500" y="455295"/>
                      </a:lnTo>
                      <a:lnTo>
                        <a:pt x="173355" y="421005"/>
                      </a:lnTo>
                      <a:lnTo>
                        <a:pt x="152400" y="360045"/>
                      </a:lnTo>
                      <a:lnTo>
                        <a:pt x="142875" y="329565"/>
                      </a:lnTo>
                      <a:lnTo>
                        <a:pt x="125730" y="285750"/>
                      </a:lnTo>
                      <a:lnTo>
                        <a:pt x="129540" y="272415"/>
                      </a:lnTo>
                      <a:lnTo>
                        <a:pt x="180975" y="260985"/>
                      </a:lnTo>
                      <a:lnTo>
                        <a:pt x="211455" y="251460"/>
                      </a:lnTo>
                      <a:lnTo>
                        <a:pt x="226695" y="247650"/>
                      </a:lnTo>
                      <a:lnTo>
                        <a:pt x="243840" y="245745"/>
                      </a:lnTo>
                      <a:lnTo>
                        <a:pt x="257175" y="236220"/>
                      </a:lnTo>
                      <a:lnTo>
                        <a:pt x="297180" y="331470"/>
                      </a:lnTo>
                      <a:lnTo>
                        <a:pt x="314325" y="360045"/>
                      </a:lnTo>
                      <a:lnTo>
                        <a:pt x="320040" y="384810"/>
                      </a:lnTo>
                      <a:lnTo>
                        <a:pt x="329565" y="411480"/>
                      </a:lnTo>
                      <a:lnTo>
                        <a:pt x="339090" y="441960"/>
                      </a:lnTo>
                      <a:lnTo>
                        <a:pt x="398145" y="525780"/>
                      </a:lnTo>
                      <a:lnTo>
                        <a:pt x="434340" y="457200"/>
                      </a:lnTo>
                      <a:lnTo>
                        <a:pt x="453390" y="428625"/>
                      </a:lnTo>
                      <a:lnTo>
                        <a:pt x="470535" y="400050"/>
                      </a:lnTo>
                      <a:lnTo>
                        <a:pt x="480060" y="382905"/>
                      </a:lnTo>
                      <a:lnTo>
                        <a:pt x="497205" y="348615"/>
                      </a:lnTo>
                      <a:lnTo>
                        <a:pt x="504825" y="329565"/>
                      </a:lnTo>
                      <a:lnTo>
                        <a:pt x="518160" y="297180"/>
                      </a:lnTo>
                      <a:lnTo>
                        <a:pt x="521970" y="285750"/>
                      </a:lnTo>
                      <a:lnTo>
                        <a:pt x="531495" y="257175"/>
                      </a:lnTo>
                      <a:lnTo>
                        <a:pt x="537210" y="234315"/>
                      </a:lnTo>
                      <a:lnTo>
                        <a:pt x="0" y="238125"/>
                      </a:lnTo>
                      <a:lnTo>
                        <a:pt x="0" y="85725"/>
                      </a:lnTo>
                      <a:lnTo>
                        <a:pt x="291465" y="70485"/>
                      </a:lnTo>
                      <a:close/>
                    </a:path>
                  </a:pathLst>
                </a:cu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grpSp>
          <p:sp>
            <p:nvSpPr>
              <p:cNvPr id="1410" name="Oval 1409">
                <a:extLst>
                  <a:ext uri="{FF2B5EF4-FFF2-40B4-BE49-F238E27FC236}">
                    <a16:creationId xmlns:a16="http://schemas.microsoft.com/office/drawing/2014/main" id="{965833C4-A1A2-ADEA-9580-803AA0480FD3}"/>
                  </a:ext>
                </a:extLst>
              </p:cNvPr>
              <p:cNvSpPr>
                <a:spLocks noChangeAspect="1"/>
              </p:cNvSpPr>
              <p:nvPr/>
            </p:nvSpPr>
            <p:spPr>
              <a:xfrm>
                <a:off x="3508667" y="3248407"/>
                <a:ext cx="416537" cy="416537"/>
              </a:xfrm>
              <a:prstGeom prst="ellipse">
                <a:avLst/>
              </a:prstGeom>
              <a:solidFill>
                <a:srgbClr val="CF535C"/>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200" b="1" dirty="0">
                    <a:solidFill>
                      <a:schemeClr val="bg2"/>
                    </a:solidFill>
                    <a:latin typeface="Roboto" panose="02000000000000000000" pitchFamily="2" charset="0"/>
                    <a:ea typeface="Roboto" panose="02000000000000000000" pitchFamily="2" charset="0"/>
                    <a:cs typeface="Roboto" panose="02000000000000000000" pitchFamily="2" charset="0"/>
                  </a:rPr>
                  <a:t>2.2</a:t>
                </a:r>
              </a:p>
            </p:txBody>
          </p:sp>
          <p:cxnSp>
            <p:nvCxnSpPr>
              <p:cNvPr id="1535" name="Straight Connector 1534">
                <a:extLst>
                  <a:ext uri="{FF2B5EF4-FFF2-40B4-BE49-F238E27FC236}">
                    <a16:creationId xmlns:a16="http://schemas.microsoft.com/office/drawing/2014/main" id="{DD55120F-F540-ECB7-6DE0-D9FA8318FB59}"/>
                  </a:ext>
                </a:extLst>
              </p:cNvPr>
              <p:cNvCxnSpPr/>
              <p:nvPr/>
            </p:nvCxnSpPr>
            <p:spPr>
              <a:xfrm flipV="1">
                <a:off x="4103222" y="3427829"/>
                <a:ext cx="215619" cy="272977"/>
              </a:xfrm>
              <a:prstGeom prst="line">
                <a:avLst/>
              </a:prstGeom>
              <a:ln w="19050">
                <a:solidFill>
                  <a:srgbClr val="C85059"/>
                </a:solidFill>
                <a:prstDash val="sysDash"/>
              </a:ln>
            </p:spPr>
            <p:style>
              <a:lnRef idx="1">
                <a:schemeClr val="accent1"/>
              </a:lnRef>
              <a:fillRef idx="0">
                <a:schemeClr val="accent1"/>
              </a:fillRef>
              <a:effectRef idx="0">
                <a:schemeClr val="accent1"/>
              </a:effectRef>
              <a:fontRef idx="minor">
                <a:schemeClr val="tx1"/>
              </a:fontRef>
            </p:style>
          </p:cxnSp>
          <p:sp>
            <p:nvSpPr>
              <p:cNvPr id="1558" name="Oval 1557">
                <a:extLst>
                  <a:ext uri="{FF2B5EF4-FFF2-40B4-BE49-F238E27FC236}">
                    <a16:creationId xmlns:a16="http://schemas.microsoft.com/office/drawing/2014/main" id="{A1B9CF22-4EDF-039D-630A-3EEAADB4D9A6}"/>
                  </a:ext>
                </a:extLst>
              </p:cNvPr>
              <p:cNvSpPr/>
              <p:nvPr/>
            </p:nvSpPr>
            <p:spPr>
              <a:xfrm>
                <a:off x="4166299" y="2683533"/>
                <a:ext cx="757298" cy="757298"/>
              </a:xfrm>
              <a:prstGeom prst="ellipse">
                <a:avLst/>
              </a:prstGeom>
              <a:solidFill>
                <a:srgbClr val="E25A64"/>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1560" name="TextBox 1559">
                <a:extLst>
                  <a:ext uri="{FF2B5EF4-FFF2-40B4-BE49-F238E27FC236}">
                    <a16:creationId xmlns:a16="http://schemas.microsoft.com/office/drawing/2014/main" id="{016ECF40-0FD6-8E8C-1B1E-9E199F305D61}"/>
                  </a:ext>
                </a:extLst>
              </p:cNvPr>
              <p:cNvSpPr txBox="1"/>
              <p:nvPr/>
            </p:nvSpPr>
            <p:spPr>
              <a:xfrm>
                <a:off x="4218294" y="3063920"/>
                <a:ext cx="650083" cy="268401"/>
              </a:xfrm>
              <a:prstGeom prst="rect">
                <a:avLst/>
              </a:prstGeom>
              <a:noFill/>
            </p:spPr>
            <p:txBody>
              <a:bodyPr wrap="square" rtlCol="0">
                <a:spAutoFit/>
              </a:bodyPr>
              <a:lstStyle/>
              <a:p>
                <a:pPr algn="ctr"/>
                <a: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NLLB-200</a:t>
                </a:r>
              </a:p>
              <a:p>
                <a:pPr algn="ctr"/>
                <a:r>
                  <a:rPr lang="en-US" sz="500" dirty="0">
                    <a:solidFill>
                      <a:schemeClr val="bg2"/>
                    </a:solidFill>
                    <a:latin typeface="Montserrat Medium" panose="00000600000000000000" pitchFamily="2" charset="0"/>
                    <a:ea typeface="Roboto" panose="02000000000000000000" pitchFamily="2" charset="0"/>
                    <a:cs typeface="Open Sans" panose="020B0606030504020204" pitchFamily="34" charset="0"/>
                  </a:rPr>
                  <a:t>Meta AI</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p:txBody>
          </p:sp>
          <p:pic>
            <p:nvPicPr>
              <p:cNvPr id="1569" name="Picture 36">
                <a:extLst>
                  <a:ext uri="{FF2B5EF4-FFF2-40B4-BE49-F238E27FC236}">
                    <a16:creationId xmlns:a16="http://schemas.microsoft.com/office/drawing/2014/main" id="{02BC761A-CB3F-5A8B-7C93-57D910CFB30E}"/>
                  </a:ext>
                </a:extLst>
              </p:cNvPr>
              <p:cNvPicPr>
                <a:picLocks noChangeAspect="1" noChangeArrowheads="1"/>
              </p:cNvPicPr>
              <p:nvPr/>
            </p:nvPicPr>
            <p:blipFill>
              <a:blip r:embed="rId26" cstate="print">
                <a:duotone>
                  <a:schemeClr val="bg2">
                    <a:shade val="45000"/>
                    <a:satMod val="135000"/>
                  </a:schemeClr>
                  <a:prstClr val="white"/>
                </a:duotone>
                <a:extLst>
                  <a:ext uri="{BEBA8EAE-BF5A-486C-A8C5-ECC9F3942E4B}">
                    <a14:imgProps xmlns:a14="http://schemas.microsoft.com/office/drawing/2010/main">
                      <a14:imgLayer r:embed="rId2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flipH="1">
                <a:off x="4407363" y="2872584"/>
                <a:ext cx="291897" cy="19411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45" name="Group 1644">
            <a:extLst>
              <a:ext uri="{FF2B5EF4-FFF2-40B4-BE49-F238E27FC236}">
                <a16:creationId xmlns:a16="http://schemas.microsoft.com/office/drawing/2014/main" id="{5ADF4466-54AB-F73B-1957-05EF0E718520}"/>
              </a:ext>
            </a:extLst>
          </p:cNvPr>
          <p:cNvGrpSpPr/>
          <p:nvPr/>
        </p:nvGrpSpPr>
        <p:grpSpPr>
          <a:xfrm>
            <a:off x="4037597" y="8580269"/>
            <a:ext cx="2301028" cy="989786"/>
            <a:chOff x="4037597" y="8580269"/>
            <a:chExt cx="2301028" cy="989786"/>
          </a:xfrm>
        </p:grpSpPr>
        <p:sp>
          <p:nvSpPr>
            <p:cNvPr id="1600" name="Freeform 11">
              <a:extLst>
                <a:ext uri="{FF2B5EF4-FFF2-40B4-BE49-F238E27FC236}">
                  <a16:creationId xmlns:a16="http://schemas.microsoft.com/office/drawing/2014/main" id="{305168A5-AB38-0339-1850-D1C9232B5849}"/>
                </a:ext>
              </a:extLst>
            </p:cNvPr>
            <p:cNvSpPr>
              <a:spLocks/>
            </p:cNvSpPr>
            <p:nvPr/>
          </p:nvSpPr>
          <p:spPr bwMode="auto">
            <a:xfrm flipH="1">
              <a:off x="4432368" y="8735501"/>
              <a:ext cx="1906257" cy="561983"/>
            </a:xfrm>
            <a:custGeom>
              <a:avLst/>
              <a:gdLst>
                <a:gd name="T0" fmla="*/ 74 w 520"/>
                <a:gd name="T1" fmla="*/ 0 h 147"/>
                <a:gd name="T2" fmla="*/ 444 w 520"/>
                <a:gd name="T3" fmla="*/ 0 h 147"/>
                <a:gd name="T4" fmla="*/ 519 w 520"/>
                <a:gd name="T5" fmla="*/ 75 h 147"/>
                <a:gd name="T6" fmla="*/ 446 w 520"/>
                <a:gd name="T7" fmla="*/ 147 h 147"/>
                <a:gd name="T8" fmla="*/ 74 w 520"/>
                <a:gd name="T9" fmla="*/ 147 h 147"/>
                <a:gd name="T10" fmla="*/ 1 w 520"/>
                <a:gd name="T11" fmla="*/ 72 h 147"/>
                <a:gd name="T12" fmla="*/ 1 w 520"/>
                <a:gd name="T13" fmla="*/ 72 h 147"/>
                <a:gd name="T14" fmla="*/ 74 w 520"/>
                <a:gd name="T15" fmla="*/ 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0" h="147">
                  <a:moveTo>
                    <a:pt x="74" y="0"/>
                  </a:moveTo>
                  <a:cubicBezTo>
                    <a:pt x="444" y="0"/>
                    <a:pt x="444" y="0"/>
                    <a:pt x="444" y="0"/>
                  </a:cubicBezTo>
                  <a:cubicBezTo>
                    <a:pt x="486" y="0"/>
                    <a:pt x="520" y="34"/>
                    <a:pt x="519" y="75"/>
                  </a:cubicBezTo>
                  <a:cubicBezTo>
                    <a:pt x="519" y="115"/>
                    <a:pt x="486" y="147"/>
                    <a:pt x="446" y="147"/>
                  </a:cubicBezTo>
                  <a:cubicBezTo>
                    <a:pt x="74" y="147"/>
                    <a:pt x="74" y="147"/>
                    <a:pt x="74" y="147"/>
                  </a:cubicBezTo>
                  <a:cubicBezTo>
                    <a:pt x="33" y="147"/>
                    <a:pt x="0" y="113"/>
                    <a:pt x="1" y="72"/>
                  </a:cubicBezTo>
                  <a:cubicBezTo>
                    <a:pt x="1" y="72"/>
                    <a:pt x="1" y="72"/>
                    <a:pt x="1" y="72"/>
                  </a:cubicBezTo>
                  <a:cubicBezTo>
                    <a:pt x="2" y="32"/>
                    <a:pt x="34" y="0"/>
                    <a:pt x="74" y="0"/>
                  </a:cubicBezTo>
                  <a:close/>
                </a:path>
              </a:pathLst>
            </a:custGeom>
            <a:solidFill>
              <a:srgbClr val="3F3F3F"/>
            </a:solidFill>
            <a:ln>
              <a:noFill/>
            </a:ln>
          </p:spPr>
          <p:txBody>
            <a:bodyPr vert="horz" wrap="square" lIns="91440" tIns="45720" rIns="91440" bIns="45720" numCol="1" anchor="t" anchorCtr="0" compatLnSpc="1">
              <a:prstTxWarp prst="textNoShape">
                <a:avLst/>
              </a:prstTxWarp>
            </a:bodyPr>
            <a:lstStyle/>
            <a:p>
              <a:endParaRPr lang="en-US" sz="1600" dirty="0"/>
            </a:p>
          </p:txBody>
        </p:sp>
        <p:grpSp>
          <p:nvGrpSpPr>
            <p:cNvPr id="1597" name="Group 1596">
              <a:extLst>
                <a:ext uri="{FF2B5EF4-FFF2-40B4-BE49-F238E27FC236}">
                  <a16:creationId xmlns:a16="http://schemas.microsoft.com/office/drawing/2014/main" id="{5286CBAA-A6C8-4256-25BA-B5DA8DE68993}"/>
                </a:ext>
              </a:extLst>
            </p:cNvPr>
            <p:cNvGrpSpPr/>
            <p:nvPr/>
          </p:nvGrpSpPr>
          <p:grpSpPr>
            <a:xfrm rot="1685736">
              <a:off x="4037597" y="8580269"/>
              <a:ext cx="781780" cy="989786"/>
              <a:chOff x="3902414" y="8312833"/>
              <a:chExt cx="653639" cy="827552"/>
            </a:xfrm>
            <a:solidFill>
              <a:srgbClr val="3F3F3F"/>
            </a:solidFill>
          </p:grpSpPr>
          <p:sp>
            <p:nvSpPr>
              <p:cNvPr id="1595" name="Freeform 12">
                <a:extLst>
                  <a:ext uri="{FF2B5EF4-FFF2-40B4-BE49-F238E27FC236}">
                    <a16:creationId xmlns:a16="http://schemas.microsoft.com/office/drawing/2014/main" id="{E0FA4DBD-96D4-E40A-DED1-D820FF7F8BE6}"/>
                  </a:ext>
                </a:extLst>
              </p:cNvPr>
              <p:cNvSpPr>
                <a:spLocks/>
              </p:cNvSpPr>
              <p:nvPr/>
            </p:nvSpPr>
            <p:spPr bwMode="auto">
              <a:xfrm rot="1617693">
                <a:off x="3902414" y="8312833"/>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grpFill/>
              <a:ln>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sz="1600"/>
              </a:p>
            </p:txBody>
          </p:sp>
          <p:sp>
            <p:nvSpPr>
              <p:cNvPr id="1596" name="Oval 1595">
                <a:extLst>
                  <a:ext uri="{FF2B5EF4-FFF2-40B4-BE49-F238E27FC236}">
                    <a16:creationId xmlns:a16="http://schemas.microsoft.com/office/drawing/2014/main" id="{B6460F1E-3547-7E15-3115-FDD408E66D5B}"/>
                  </a:ext>
                </a:extLst>
              </p:cNvPr>
              <p:cNvSpPr/>
              <p:nvPr/>
            </p:nvSpPr>
            <p:spPr>
              <a:xfrm>
                <a:off x="4089566" y="8427357"/>
                <a:ext cx="431761" cy="43176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1599" name="TextBox 1598">
              <a:extLst>
                <a:ext uri="{FF2B5EF4-FFF2-40B4-BE49-F238E27FC236}">
                  <a16:creationId xmlns:a16="http://schemas.microsoft.com/office/drawing/2014/main" id="{88F6879A-8ADF-64DD-36E0-721555833749}"/>
                </a:ext>
              </a:extLst>
            </p:cNvPr>
            <p:cNvSpPr txBox="1"/>
            <p:nvPr/>
          </p:nvSpPr>
          <p:spPr>
            <a:xfrm>
              <a:off x="4964322" y="8810543"/>
              <a:ext cx="1173158" cy="447335"/>
            </a:xfrm>
            <a:prstGeom prst="rect">
              <a:avLst/>
            </a:prstGeom>
            <a:noFill/>
          </p:spPr>
          <p:txBody>
            <a:bodyPr wrap="square" rtlCol="0">
              <a:spAutoFit/>
            </a:bodyPr>
            <a:lstStyle/>
            <a:p>
              <a:r>
                <a:rPr lang="en-US" sz="2400" b="1" dirty="0">
                  <a:solidFill>
                    <a:srgbClr val="EFEFEF"/>
                  </a:solidFill>
                  <a:latin typeface="Roboto Black" panose="02000000000000000000" pitchFamily="2" charset="0"/>
                  <a:ea typeface="Roboto Black" panose="02000000000000000000" pitchFamily="2" charset="0"/>
                  <a:cs typeface="Roboto Black" panose="02000000000000000000" pitchFamily="2" charset="0"/>
                </a:rPr>
                <a:t>START</a:t>
              </a:r>
              <a:endParaRPr lang="ru-RU" sz="2400" b="1" dirty="0">
                <a:solidFill>
                  <a:srgbClr val="EFEFEF"/>
                </a:solidFill>
                <a:latin typeface="Roboto Black" panose="02000000000000000000" pitchFamily="2" charset="0"/>
                <a:ea typeface="Roboto Black" panose="02000000000000000000" pitchFamily="2" charset="0"/>
                <a:cs typeface="Roboto Black" panose="02000000000000000000" pitchFamily="2" charset="0"/>
              </a:endParaRPr>
            </a:p>
          </p:txBody>
        </p:sp>
        <p:pic>
          <p:nvPicPr>
            <p:cNvPr id="1602" name="Graphic 1601" descr="Enter with solid fill">
              <a:extLst>
                <a:ext uri="{FF2B5EF4-FFF2-40B4-BE49-F238E27FC236}">
                  <a16:creationId xmlns:a16="http://schemas.microsoft.com/office/drawing/2014/main" id="{625ED9A1-6AE6-DA1E-9EFD-62C9DE0317B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405308" y="8852684"/>
              <a:ext cx="327618" cy="327618"/>
            </a:xfrm>
            <a:prstGeom prst="rect">
              <a:avLst/>
            </a:prstGeom>
          </p:spPr>
        </p:pic>
      </p:grpSp>
      <p:grpSp>
        <p:nvGrpSpPr>
          <p:cNvPr id="1673" name="Group 1672">
            <a:extLst>
              <a:ext uri="{FF2B5EF4-FFF2-40B4-BE49-F238E27FC236}">
                <a16:creationId xmlns:a16="http://schemas.microsoft.com/office/drawing/2014/main" id="{050FB3E5-76AF-39F5-82F2-2CAE96F2286A}"/>
              </a:ext>
            </a:extLst>
          </p:cNvPr>
          <p:cNvGrpSpPr/>
          <p:nvPr/>
        </p:nvGrpSpPr>
        <p:grpSpPr>
          <a:xfrm>
            <a:off x="11377716" y="7691796"/>
            <a:ext cx="2300479" cy="2138029"/>
            <a:chOff x="11377716" y="7691796"/>
            <a:chExt cx="2300479" cy="2138029"/>
          </a:xfrm>
        </p:grpSpPr>
        <p:cxnSp>
          <p:nvCxnSpPr>
            <p:cNvPr id="1382" name="Straight Arrow Connector 1381">
              <a:extLst>
                <a:ext uri="{FF2B5EF4-FFF2-40B4-BE49-F238E27FC236}">
                  <a16:creationId xmlns:a16="http://schemas.microsoft.com/office/drawing/2014/main" id="{B1877693-ECE4-456F-5B76-B008290CB889}"/>
                </a:ext>
              </a:extLst>
            </p:cNvPr>
            <p:cNvCxnSpPr>
              <a:cxnSpLocks/>
            </p:cNvCxnSpPr>
            <p:nvPr/>
          </p:nvCxnSpPr>
          <p:spPr>
            <a:xfrm>
              <a:off x="12034612" y="7691796"/>
              <a:ext cx="0" cy="605732"/>
            </a:xfrm>
            <a:prstGeom prst="straightConnector1">
              <a:avLst/>
            </a:prstGeom>
            <a:ln w="101600">
              <a:solidFill>
                <a:srgbClr val="006461"/>
              </a:solidFill>
              <a:tailEnd type="triangle"/>
            </a:ln>
          </p:spPr>
          <p:style>
            <a:lnRef idx="1">
              <a:schemeClr val="accent1"/>
            </a:lnRef>
            <a:fillRef idx="0">
              <a:schemeClr val="accent1"/>
            </a:fillRef>
            <a:effectRef idx="0">
              <a:schemeClr val="accent1"/>
            </a:effectRef>
            <a:fontRef idx="minor">
              <a:schemeClr val="tx1"/>
            </a:fontRef>
          </p:style>
        </p:cxnSp>
        <p:grpSp>
          <p:nvGrpSpPr>
            <p:cNvPr id="1671" name="Group 1670">
              <a:extLst>
                <a:ext uri="{FF2B5EF4-FFF2-40B4-BE49-F238E27FC236}">
                  <a16:creationId xmlns:a16="http://schemas.microsoft.com/office/drawing/2014/main" id="{33F93AEB-9553-BB57-DC18-002C91766835}"/>
                </a:ext>
              </a:extLst>
            </p:cNvPr>
            <p:cNvGrpSpPr/>
            <p:nvPr/>
          </p:nvGrpSpPr>
          <p:grpSpPr>
            <a:xfrm>
              <a:off x="11377716" y="7834931"/>
              <a:ext cx="2300479" cy="1994894"/>
              <a:chOff x="11377716" y="7834931"/>
              <a:chExt cx="2300479" cy="1994894"/>
            </a:xfrm>
          </p:grpSpPr>
          <p:cxnSp>
            <p:nvCxnSpPr>
              <p:cNvPr id="1579" name="Straight Connector 1578">
                <a:extLst>
                  <a:ext uri="{FF2B5EF4-FFF2-40B4-BE49-F238E27FC236}">
                    <a16:creationId xmlns:a16="http://schemas.microsoft.com/office/drawing/2014/main" id="{B8B76C6C-10C1-1797-DCA4-B345743373F4}"/>
                  </a:ext>
                </a:extLst>
              </p:cNvPr>
              <p:cNvCxnSpPr>
                <a:cxnSpLocks/>
                <a:stCxn id="1618" idx="3"/>
                <a:endCxn id="1118" idx="5"/>
              </p:cNvCxnSpPr>
              <p:nvPr/>
            </p:nvCxnSpPr>
            <p:spPr>
              <a:xfrm flipH="1">
                <a:off x="11598744" y="8085249"/>
                <a:ext cx="1895913" cy="931244"/>
              </a:xfrm>
              <a:prstGeom prst="line">
                <a:avLst/>
              </a:prstGeom>
              <a:ln w="19050">
                <a:solidFill>
                  <a:srgbClr val="006260"/>
                </a:solidFill>
                <a:prstDash val="sysDash"/>
              </a:ln>
            </p:spPr>
            <p:style>
              <a:lnRef idx="1">
                <a:schemeClr val="accent1"/>
              </a:lnRef>
              <a:fillRef idx="0">
                <a:schemeClr val="accent1"/>
              </a:fillRef>
              <a:effectRef idx="0">
                <a:schemeClr val="accent1"/>
              </a:effectRef>
              <a:fontRef idx="minor">
                <a:schemeClr val="tx1"/>
              </a:fontRef>
            </p:style>
          </p:cxnSp>
          <p:cxnSp>
            <p:nvCxnSpPr>
              <p:cNvPr id="1575" name="Straight Connector 1574">
                <a:extLst>
                  <a:ext uri="{FF2B5EF4-FFF2-40B4-BE49-F238E27FC236}">
                    <a16:creationId xmlns:a16="http://schemas.microsoft.com/office/drawing/2014/main" id="{A42D74C4-B69D-E5F7-5EF4-A914259D0C51}"/>
                  </a:ext>
                </a:extLst>
              </p:cNvPr>
              <p:cNvCxnSpPr>
                <a:cxnSpLocks/>
                <a:stCxn id="1521" idx="0"/>
                <a:endCxn id="1117" idx="2"/>
              </p:cNvCxnSpPr>
              <p:nvPr/>
            </p:nvCxnSpPr>
            <p:spPr>
              <a:xfrm flipH="1" flipV="1">
                <a:off x="11589365" y="8711293"/>
                <a:ext cx="1679407" cy="733757"/>
              </a:xfrm>
              <a:prstGeom prst="line">
                <a:avLst/>
              </a:prstGeom>
              <a:ln w="19050">
                <a:solidFill>
                  <a:srgbClr val="006260"/>
                </a:solidFill>
                <a:prstDash val="sysDash"/>
              </a:ln>
            </p:spPr>
            <p:style>
              <a:lnRef idx="1">
                <a:schemeClr val="accent1"/>
              </a:lnRef>
              <a:fillRef idx="0">
                <a:schemeClr val="accent1"/>
              </a:fillRef>
              <a:effectRef idx="0">
                <a:schemeClr val="accent1"/>
              </a:effectRef>
              <a:fontRef idx="minor">
                <a:schemeClr val="tx1"/>
              </a:fontRef>
            </p:style>
          </p:cxnSp>
          <p:pic>
            <p:nvPicPr>
              <p:cNvPr id="1125" name="Graphic 1124" descr="Document with solid fill">
                <a:extLst>
                  <a:ext uri="{FF2B5EF4-FFF2-40B4-BE49-F238E27FC236}">
                    <a16:creationId xmlns:a16="http://schemas.microsoft.com/office/drawing/2014/main" id="{0AD99E14-0FFF-3BB4-F9F6-AC9C3CC4512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1951997" y="8506359"/>
                <a:ext cx="312559" cy="312559"/>
              </a:xfrm>
              <a:prstGeom prst="rect">
                <a:avLst/>
              </a:prstGeom>
            </p:spPr>
          </p:pic>
          <p:sp>
            <p:nvSpPr>
              <p:cNvPr id="1115" name="TextBox 1114">
                <a:extLst>
                  <a:ext uri="{FF2B5EF4-FFF2-40B4-BE49-F238E27FC236}">
                    <a16:creationId xmlns:a16="http://schemas.microsoft.com/office/drawing/2014/main" id="{6163C0D0-2998-528B-FB17-6346E5BC3F5A}"/>
                  </a:ext>
                </a:extLst>
              </p:cNvPr>
              <p:cNvSpPr txBox="1"/>
              <p:nvPr/>
            </p:nvSpPr>
            <p:spPr>
              <a:xfrm>
                <a:off x="11377716" y="9473753"/>
                <a:ext cx="1313052" cy="303848"/>
              </a:xfrm>
              <a:prstGeom prst="rect">
                <a:avLst/>
              </a:prstGeom>
              <a:noFill/>
            </p:spPr>
            <p:txBody>
              <a:bodyPr wrap="square" rtlCol="0">
                <a:spAutoFit/>
              </a:bodyPr>
              <a:lstStyle/>
              <a:p>
                <a:pPr algn="ctr"/>
                <a:r>
                  <a:rPr lang="en-US" sz="1400" b="1" dirty="0">
                    <a:solidFill>
                      <a:srgbClr val="006C69"/>
                    </a:solidFill>
                    <a:latin typeface="Roboto" panose="02000000000000000000" pitchFamily="2" charset="0"/>
                    <a:ea typeface="Roboto" panose="02000000000000000000" pitchFamily="2" charset="0"/>
                    <a:cs typeface="Open Sans" panose="020B0606030504020204" pitchFamily="34" charset="0"/>
                  </a:rPr>
                  <a:t>Vector store</a:t>
                </a:r>
                <a:endParaRPr lang="ru-RU" sz="1400" dirty="0">
                  <a:solidFill>
                    <a:srgbClr val="006C69"/>
                  </a:solidFill>
                  <a:latin typeface="Roboto" panose="02000000000000000000" pitchFamily="2" charset="0"/>
                  <a:ea typeface="Roboto" panose="02000000000000000000" pitchFamily="2" charset="0"/>
                  <a:cs typeface="Open Sans" panose="020B0606030504020204" pitchFamily="34" charset="0"/>
                </a:endParaRPr>
              </a:p>
            </p:txBody>
          </p:sp>
          <p:sp>
            <p:nvSpPr>
              <p:cNvPr id="1384" name="Freeform: Shape 1383">
                <a:extLst>
                  <a:ext uri="{FF2B5EF4-FFF2-40B4-BE49-F238E27FC236}">
                    <a16:creationId xmlns:a16="http://schemas.microsoft.com/office/drawing/2014/main" id="{04C400F2-C390-9345-6715-D261094DF4E3}"/>
                  </a:ext>
                </a:extLst>
              </p:cNvPr>
              <p:cNvSpPr/>
              <p:nvPr/>
            </p:nvSpPr>
            <p:spPr>
              <a:xfrm>
                <a:off x="11458930" y="8298672"/>
                <a:ext cx="1130781" cy="1130440"/>
              </a:xfrm>
              <a:custGeom>
                <a:avLst/>
                <a:gdLst>
                  <a:gd name="connsiteX0" fmla="*/ 404277 w 1259943"/>
                  <a:gd name="connsiteY0" fmla="*/ 0 h 1259563"/>
                  <a:gd name="connsiteX1" fmla="*/ 855856 w 1259943"/>
                  <a:gd name="connsiteY1" fmla="*/ 0 h 1259563"/>
                  <a:gd name="connsiteX2" fmla="*/ 1259943 w 1259943"/>
                  <a:gd name="connsiteY2" fmla="*/ 404086 h 1259563"/>
                  <a:gd name="connsiteX3" fmla="*/ 1259943 w 1259943"/>
                  <a:gd name="connsiteY3" fmla="*/ 536076 h 1259563"/>
                  <a:gd name="connsiteX4" fmla="*/ 1239421 w 1259943"/>
                  <a:gd name="connsiteY4" fmla="*/ 540220 h 1259563"/>
                  <a:gd name="connsiteX5" fmla="*/ 1180056 w 1259943"/>
                  <a:gd name="connsiteY5" fmla="*/ 629781 h 1259563"/>
                  <a:gd name="connsiteX6" fmla="*/ 1239421 w 1259943"/>
                  <a:gd name="connsiteY6" fmla="*/ 719343 h 1259563"/>
                  <a:gd name="connsiteX7" fmla="*/ 1259943 w 1259943"/>
                  <a:gd name="connsiteY7" fmla="*/ 723486 h 1259563"/>
                  <a:gd name="connsiteX8" fmla="*/ 1259943 w 1259943"/>
                  <a:gd name="connsiteY8" fmla="*/ 855667 h 1259563"/>
                  <a:gd name="connsiteX9" fmla="*/ 855668 w 1259943"/>
                  <a:gd name="connsiteY9" fmla="*/ 1259563 h 1259563"/>
                  <a:gd name="connsiteX10" fmla="*/ 404087 w 1259943"/>
                  <a:gd name="connsiteY10" fmla="*/ 1259563 h 1259563"/>
                  <a:gd name="connsiteX11" fmla="*/ 0 w 1259943"/>
                  <a:gd name="connsiteY11" fmla="*/ 855477 h 1259563"/>
                  <a:gd name="connsiteX12" fmla="*/ 0 w 1259943"/>
                  <a:gd name="connsiteY12" fmla="*/ 404086 h 1259563"/>
                  <a:gd name="connsiteX13" fmla="*/ 404277 w 1259943"/>
                  <a:gd name="connsiteY13" fmla="*/ 0 h 125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3" h="1259563">
                    <a:moveTo>
                      <a:pt x="404277" y="0"/>
                    </a:moveTo>
                    <a:lnTo>
                      <a:pt x="855856" y="0"/>
                    </a:lnTo>
                    <a:cubicBezTo>
                      <a:pt x="1079083" y="0"/>
                      <a:pt x="1259943" y="180860"/>
                      <a:pt x="1259943" y="404086"/>
                    </a:cubicBezTo>
                    <a:lnTo>
                      <a:pt x="1259943" y="536076"/>
                    </a:lnTo>
                    <a:lnTo>
                      <a:pt x="1239421" y="540220"/>
                    </a:lnTo>
                    <a:cubicBezTo>
                      <a:pt x="1204535" y="554975"/>
                      <a:pt x="1180056" y="589520"/>
                      <a:pt x="1180056" y="629781"/>
                    </a:cubicBezTo>
                    <a:cubicBezTo>
                      <a:pt x="1180056" y="670042"/>
                      <a:pt x="1204535" y="704587"/>
                      <a:pt x="1239421" y="719343"/>
                    </a:cubicBezTo>
                    <a:lnTo>
                      <a:pt x="1259943" y="723486"/>
                    </a:lnTo>
                    <a:lnTo>
                      <a:pt x="1259943" y="855667"/>
                    </a:lnTo>
                    <a:cubicBezTo>
                      <a:pt x="1259753" y="1078702"/>
                      <a:pt x="1078893" y="1259563"/>
                      <a:pt x="855668" y="1259563"/>
                    </a:cubicBezTo>
                    <a:lnTo>
                      <a:pt x="404087" y="1259563"/>
                    </a:lnTo>
                    <a:cubicBezTo>
                      <a:pt x="180860" y="1259563"/>
                      <a:pt x="0" y="1078702"/>
                      <a:pt x="0" y="855477"/>
                    </a:cubicBezTo>
                    <a:lnTo>
                      <a:pt x="0" y="404086"/>
                    </a:lnTo>
                    <a:cubicBezTo>
                      <a:pt x="190" y="180860"/>
                      <a:pt x="181050" y="0"/>
                      <a:pt x="404277" y="0"/>
                    </a:cubicBezTo>
                    <a:close/>
                  </a:path>
                </a:pathLst>
              </a:custGeom>
              <a:solidFill>
                <a:srgbClr val="006C69"/>
              </a:solidFill>
              <a:ln w="13072" cap="flat">
                <a:noFill/>
                <a:prstDash val="solid"/>
                <a:miter/>
              </a:ln>
            </p:spPr>
            <p:txBody>
              <a:bodyPr wrap="square" rtlCol="0" anchor="ctr">
                <a:noAutofit/>
              </a:bodyPr>
              <a:lstStyle/>
              <a:p>
                <a:endParaRPr lang="en-ID" sz="1400" dirty="0"/>
              </a:p>
            </p:txBody>
          </p:sp>
          <p:sp>
            <p:nvSpPr>
              <p:cNvPr id="1117" name="Freeform: Shape 1116">
                <a:extLst>
                  <a:ext uri="{FF2B5EF4-FFF2-40B4-BE49-F238E27FC236}">
                    <a16:creationId xmlns:a16="http://schemas.microsoft.com/office/drawing/2014/main" id="{C204857B-2558-0D7D-A6D9-578F068DE1B3}"/>
                  </a:ext>
                </a:extLst>
              </p:cNvPr>
              <p:cNvSpPr/>
              <p:nvPr/>
            </p:nvSpPr>
            <p:spPr>
              <a:xfrm>
                <a:off x="11589365" y="8428938"/>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118" name="Freeform: Shape 1117">
                <a:extLst>
                  <a:ext uri="{FF2B5EF4-FFF2-40B4-BE49-F238E27FC236}">
                    <a16:creationId xmlns:a16="http://schemas.microsoft.com/office/drawing/2014/main" id="{5B189FBB-D2AE-EFA9-5E91-3F140BF91546}"/>
                  </a:ext>
                </a:extLst>
              </p:cNvPr>
              <p:cNvSpPr/>
              <p:nvPr/>
            </p:nvSpPr>
            <p:spPr>
              <a:xfrm>
                <a:off x="11579988" y="8419559"/>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119" name="Graphic 1118" descr="Folder Search with solid fill">
                <a:extLst>
                  <a:ext uri="{FF2B5EF4-FFF2-40B4-BE49-F238E27FC236}">
                    <a16:creationId xmlns:a16="http://schemas.microsoft.com/office/drawing/2014/main" id="{CB302314-9118-A071-3177-11EB48766C4B}"/>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686086" y="8515737"/>
                <a:ext cx="696311" cy="696311"/>
              </a:xfrm>
              <a:prstGeom prst="rect">
                <a:avLst/>
              </a:prstGeom>
            </p:spPr>
          </p:pic>
          <p:sp>
            <p:nvSpPr>
              <p:cNvPr id="1128" name="Oval 1127">
                <a:extLst>
                  <a:ext uri="{FF2B5EF4-FFF2-40B4-BE49-F238E27FC236}">
                    <a16:creationId xmlns:a16="http://schemas.microsoft.com/office/drawing/2014/main" id="{AD7315FD-68C2-3FE6-488C-42937E765C4F}"/>
                  </a:ext>
                </a:extLst>
              </p:cNvPr>
              <p:cNvSpPr/>
              <p:nvPr/>
            </p:nvSpPr>
            <p:spPr>
              <a:xfrm>
                <a:off x="12124815" y="8909979"/>
                <a:ext cx="123564" cy="123564"/>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pic>
            <p:nvPicPr>
              <p:cNvPr id="1121" name="Graphic 1120" descr="Cube with solid fill">
                <a:extLst>
                  <a:ext uri="{FF2B5EF4-FFF2-40B4-BE49-F238E27FC236}">
                    <a16:creationId xmlns:a16="http://schemas.microsoft.com/office/drawing/2014/main" id="{7B772385-8185-47BE-08D4-E317C158F3CC}"/>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133741" y="8918904"/>
                <a:ext cx="105713" cy="105713"/>
              </a:xfrm>
              <a:prstGeom prst="rect">
                <a:avLst/>
              </a:prstGeom>
            </p:spPr>
          </p:pic>
          <p:sp>
            <p:nvSpPr>
              <p:cNvPr id="1520" name="Oval 1519">
                <a:extLst>
                  <a:ext uri="{FF2B5EF4-FFF2-40B4-BE49-F238E27FC236}">
                    <a16:creationId xmlns:a16="http://schemas.microsoft.com/office/drawing/2014/main" id="{61F11D86-9F53-2D82-AD86-217AB71A5C9D}"/>
                  </a:ext>
                </a:extLst>
              </p:cNvPr>
              <p:cNvSpPr/>
              <p:nvPr/>
            </p:nvSpPr>
            <p:spPr>
              <a:xfrm>
                <a:off x="12892506" y="9072527"/>
                <a:ext cx="757298" cy="757298"/>
              </a:xfrm>
              <a:prstGeom prst="ellipse">
                <a:avLst/>
              </a:prstGeom>
              <a:solidFill>
                <a:srgbClr val="00615F"/>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pic>
            <p:nvPicPr>
              <p:cNvPr id="1155" name="Picture 26">
                <a:extLst>
                  <a:ext uri="{FF2B5EF4-FFF2-40B4-BE49-F238E27FC236}">
                    <a16:creationId xmlns:a16="http://schemas.microsoft.com/office/drawing/2014/main" id="{26D56E3C-2C54-3AEF-1553-52C5488C8CB6}"/>
                  </a:ext>
                </a:extLst>
              </p:cNvPr>
              <p:cNvPicPr>
                <a:picLocks noChangeAspect="1" noChangeArrowheads="1"/>
              </p:cNvPicPr>
              <p:nvPr/>
            </p:nvPicPr>
            <p:blipFill rotWithShape="1">
              <a:blip r:embed="rId36" cstate="print">
                <a:duotone>
                  <a:schemeClr val="accent2">
                    <a:shade val="45000"/>
                    <a:satMod val="135000"/>
                  </a:schemeClr>
                  <a:prstClr val="white"/>
                </a:duotone>
                <a:extLst>
                  <a:ext uri="{28A0092B-C50C-407E-A947-70E740481C1C}">
                    <a14:useLocalDpi xmlns:a14="http://schemas.microsoft.com/office/drawing/2010/main" val="0"/>
                  </a:ext>
                </a:extLst>
              </a:blip>
              <a:srcRect l="4122" t="16963" r="62088" b="19811"/>
              <a:stretch/>
            </p:blipFill>
            <p:spPr bwMode="auto">
              <a:xfrm>
                <a:off x="13077909" y="9198195"/>
                <a:ext cx="381725" cy="270330"/>
              </a:xfrm>
              <a:prstGeom prst="rect">
                <a:avLst/>
              </a:prstGeom>
              <a:noFill/>
              <a:extLst>
                <a:ext uri="{909E8E84-426E-40DD-AFC4-6F175D3DCCD1}">
                  <a14:hiddenFill xmlns:a14="http://schemas.microsoft.com/office/drawing/2010/main">
                    <a:solidFill>
                      <a:srgbClr val="FFFFFF"/>
                    </a:solidFill>
                  </a14:hiddenFill>
                </a:ext>
              </a:extLst>
            </p:spPr>
          </p:pic>
          <p:sp>
            <p:nvSpPr>
              <p:cNvPr id="1521" name="TextBox 1520">
                <a:extLst>
                  <a:ext uri="{FF2B5EF4-FFF2-40B4-BE49-F238E27FC236}">
                    <a16:creationId xmlns:a16="http://schemas.microsoft.com/office/drawing/2014/main" id="{5F5DCF61-FD70-3E8D-82B1-1201EBC12DB8}"/>
                  </a:ext>
                </a:extLst>
              </p:cNvPr>
              <p:cNvSpPr txBox="1"/>
              <p:nvPr/>
            </p:nvSpPr>
            <p:spPr>
              <a:xfrm>
                <a:off x="12896909" y="9445049"/>
                <a:ext cx="743724" cy="193358"/>
              </a:xfrm>
              <a:prstGeom prst="rect">
                <a:avLst/>
              </a:prstGeom>
              <a:noFill/>
            </p:spPr>
            <p:txBody>
              <a:bodyPr wrap="square" rtlCol="0">
                <a:spAutoFit/>
              </a:bodyPr>
              <a:lstStyle/>
              <a:p>
                <a:pPr algn="ctr"/>
                <a: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Chroma</a:t>
                </a:r>
                <a:endParaRPr lang="ru-RU" sz="7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sp>
            <p:nvSpPr>
              <p:cNvPr id="1526" name="Oval 1525">
                <a:extLst>
                  <a:ext uri="{FF2B5EF4-FFF2-40B4-BE49-F238E27FC236}">
                    <a16:creationId xmlns:a16="http://schemas.microsoft.com/office/drawing/2014/main" id="{F51DFECF-F4C0-7224-0480-5D1AD9807719}"/>
                  </a:ext>
                </a:extLst>
              </p:cNvPr>
              <p:cNvSpPr/>
              <p:nvPr/>
            </p:nvSpPr>
            <p:spPr>
              <a:xfrm>
                <a:off x="12920897" y="7834931"/>
                <a:ext cx="757298" cy="757298"/>
              </a:xfrm>
              <a:prstGeom prst="ellipse">
                <a:avLst/>
              </a:prstGeom>
              <a:solidFill>
                <a:srgbClr val="00615F"/>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1527" name="TextBox 1526">
                <a:extLst>
                  <a:ext uri="{FF2B5EF4-FFF2-40B4-BE49-F238E27FC236}">
                    <a16:creationId xmlns:a16="http://schemas.microsoft.com/office/drawing/2014/main" id="{4A669666-C239-1BB5-FD4C-4EFF13DC3874}"/>
                  </a:ext>
                </a:extLst>
              </p:cNvPr>
              <p:cNvSpPr txBox="1"/>
              <p:nvPr/>
            </p:nvSpPr>
            <p:spPr>
              <a:xfrm>
                <a:off x="13076931" y="8212963"/>
                <a:ext cx="451602" cy="268401"/>
              </a:xfrm>
              <a:prstGeom prst="rect">
                <a:avLst/>
              </a:prstGeom>
              <a:noFill/>
            </p:spPr>
            <p:txBody>
              <a:bodyPr wrap="square" rtlCol="0">
                <a:spAutoFit/>
              </a:bodyPr>
              <a:lstStyle/>
              <a:p>
                <a:pPr algn="ctr"/>
                <a: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CSS</a:t>
                </a:r>
                <a:b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br>
                <a:r>
                  <a:rPr lang="en-US" sz="500" dirty="0">
                    <a:solidFill>
                      <a:schemeClr val="bg2"/>
                    </a:solidFill>
                    <a:latin typeface="Montserrat Medium" panose="00000600000000000000" pitchFamily="2" charset="0"/>
                    <a:ea typeface="Roboto" panose="02000000000000000000" pitchFamily="2" charset="0"/>
                    <a:cs typeface="Open Sans" panose="020B0606030504020204" pitchFamily="34" charset="0"/>
                  </a:rPr>
                  <a:t>Huawei</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p:txBody>
          </p:sp>
          <p:pic>
            <p:nvPicPr>
              <p:cNvPr id="1618" name="Picture 1617">
                <a:extLst>
                  <a:ext uri="{FF2B5EF4-FFF2-40B4-BE49-F238E27FC236}">
                    <a16:creationId xmlns:a16="http://schemas.microsoft.com/office/drawing/2014/main" id="{1D2106AE-E15F-29AA-7B46-6BA113BF4A53}"/>
                  </a:ext>
                </a:extLst>
              </p:cNvPr>
              <p:cNvPicPr>
                <a:picLocks noChangeAspect="1"/>
              </p:cNvPicPr>
              <p:nvPr/>
            </p:nvPicPr>
            <p:blipFill>
              <a:blip r:embed="rId37">
                <a:extLst>
                  <a:ext uri="{BEBA8EAE-BF5A-486C-A8C5-ECC9F3942E4B}">
                    <a14:imgProps xmlns:a14="http://schemas.microsoft.com/office/drawing/2010/main">
                      <a14:imgLayer r:embed="rId38">
                        <a14:imgEffect>
                          <a14:brightnessContrast bright="100000"/>
                        </a14:imgEffect>
                      </a14:imgLayer>
                    </a14:imgProps>
                  </a:ext>
                </a:extLst>
              </a:blip>
              <a:stretch>
                <a:fillRect/>
              </a:stretch>
            </p:blipFill>
            <p:spPr>
              <a:xfrm>
                <a:off x="13109053" y="7892447"/>
                <a:ext cx="385604" cy="385604"/>
              </a:xfrm>
              <a:prstGeom prst="rect">
                <a:avLst/>
              </a:prstGeom>
            </p:spPr>
          </p:pic>
        </p:grpSp>
      </p:grpSp>
      <p:cxnSp>
        <p:nvCxnSpPr>
          <p:cNvPr id="1625" name="Connector: Elbow 1624">
            <a:extLst>
              <a:ext uri="{FF2B5EF4-FFF2-40B4-BE49-F238E27FC236}">
                <a16:creationId xmlns:a16="http://schemas.microsoft.com/office/drawing/2014/main" id="{EB7A8D95-EDE6-9018-6CA7-44B801651C9C}"/>
              </a:ext>
            </a:extLst>
          </p:cNvPr>
          <p:cNvCxnSpPr>
            <a:cxnSpLocks/>
          </p:cNvCxnSpPr>
          <p:nvPr/>
        </p:nvCxnSpPr>
        <p:spPr>
          <a:xfrm flipV="1">
            <a:off x="14863599" y="6092374"/>
            <a:ext cx="1980000" cy="662345"/>
          </a:xfrm>
          <a:prstGeom prst="bentConnector3">
            <a:avLst>
              <a:gd name="adj1" fmla="val 99928"/>
            </a:avLst>
          </a:prstGeom>
          <a:ln w="101600" cap="rnd">
            <a:solidFill>
              <a:srgbClr val="009392"/>
            </a:solidFill>
            <a:tailEnd type="triangle"/>
          </a:ln>
        </p:spPr>
        <p:style>
          <a:lnRef idx="1">
            <a:schemeClr val="accent1"/>
          </a:lnRef>
          <a:fillRef idx="0">
            <a:schemeClr val="accent1"/>
          </a:fillRef>
          <a:effectRef idx="0">
            <a:schemeClr val="accent1"/>
          </a:effectRef>
          <a:fontRef idx="minor">
            <a:schemeClr val="tx1"/>
          </a:fontRef>
        </p:style>
      </p:cxnSp>
      <p:grpSp>
        <p:nvGrpSpPr>
          <p:cNvPr id="1684" name="Group 1683">
            <a:extLst>
              <a:ext uri="{FF2B5EF4-FFF2-40B4-BE49-F238E27FC236}">
                <a16:creationId xmlns:a16="http://schemas.microsoft.com/office/drawing/2014/main" id="{B7F2643C-7807-C0C9-555F-56B3AA6C3B85}"/>
              </a:ext>
            </a:extLst>
          </p:cNvPr>
          <p:cNvGrpSpPr/>
          <p:nvPr/>
        </p:nvGrpSpPr>
        <p:grpSpPr>
          <a:xfrm>
            <a:off x="15455603" y="4544374"/>
            <a:ext cx="1987669" cy="3726457"/>
            <a:chOff x="15455603" y="4544374"/>
            <a:chExt cx="1987669" cy="3726457"/>
          </a:xfrm>
        </p:grpSpPr>
        <p:cxnSp>
          <p:nvCxnSpPr>
            <p:cNvPr id="1393" name="Straight Arrow Connector 1392">
              <a:extLst>
                <a:ext uri="{FF2B5EF4-FFF2-40B4-BE49-F238E27FC236}">
                  <a16:creationId xmlns:a16="http://schemas.microsoft.com/office/drawing/2014/main" id="{E35A37BE-A70F-F5B5-E603-1092F31136F0}"/>
                </a:ext>
              </a:extLst>
            </p:cNvPr>
            <p:cNvCxnSpPr>
              <a:cxnSpLocks/>
            </p:cNvCxnSpPr>
            <p:nvPr/>
          </p:nvCxnSpPr>
          <p:spPr>
            <a:xfrm flipH="1" flipV="1">
              <a:off x="16850175" y="6087283"/>
              <a:ext cx="9462" cy="2183548"/>
            </a:xfrm>
            <a:prstGeom prst="straightConnector1">
              <a:avLst/>
            </a:prstGeom>
            <a:ln w="101600" cap="rnd">
              <a:solidFill>
                <a:srgbClr val="009392"/>
              </a:solidFill>
              <a:tailEnd type="triangle"/>
            </a:ln>
          </p:spPr>
          <p:style>
            <a:lnRef idx="1">
              <a:schemeClr val="accent1"/>
            </a:lnRef>
            <a:fillRef idx="0">
              <a:schemeClr val="accent1"/>
            </a:fillRef>
            <a:effectRef idx="0">
              <a:schemeClr val="accent1"/>
            </a:effectRef>
            <a:fontRef idx="minor">
              <a:schemeClr val="tx1"/>
            </a:fontRef>
          </p:style>
        </p:cxnSp>
        <p:grpSp>
          <p:nvGrpSpPr>
            <p:cNvPr id="1677" name="Group 1676">
              <a:extLst>
                <a:ext uri="{FF2B5EF4-FFF2-40B4-BE49-F238E27FC236}">
                  <a16:creationId xmlns:a16="http://schemas.microsoft.com/office/drawing/2014/main" id="{A42C0078-FA0F-6273-37B6-521837BF5A7D}"/>
                </a:ext>
              </a:extLst>
            </p:cNvPr>
            <p:cNvGrpSpPr/>
            <p:nvPr/>
          </p:nvGrpSpPr>
          <p:grpSpPr>
            <a:xfrm>
              <a:off x="15455603" y="4544374"/>
              <a:ext cx="1987669" cy="1695672"/>
              <a:chOff x="15455603" y="4544374"/>
              <a:chExt cx="1987669" cy="1695672"/>
            </a:xfrm>
          </p:grpSpPr>
          <p:cxnSp>
            <p:nvCxnSpPr>
              <p:cNvPr id="1589" name="Straight Connector 1588">
                <a:extLst>
                  <a:ext uri="{FF2B5EF4-FFF2-40B4-BE49-F238E27FC236}">
                    <a16:creationId xmlns:a16="http://schemas.microsoft.com/office/drawing/2014/main" id="{1298A39F-75E1-C2CC-DC1B-A20626081746}"/>
                  </a:ext>
                </a:extLst>
              </p:cNvPr>
              <p:cNvCxnSpPr>
                <a:cxnSpLocks/>
                <a:stCxn id="1143" idx="4"/>
                <a:endCxn id="1152" idx="2"/>
              </p:cNvCxnSpPr>
              <p:nvPr/>
            </p:nvCxnSpPr>
            <p:spPr>
              <a:xfrm flipH="1">
                <a:off x="15859455" y="4674639"/>
                <a:ext cx="1171030" cy="1230730"/>
              </a:xfrm>
              <a:prstGeom prst="line">
                <a:avLst/>
              </a:prstGeom>
              <a:ln w="19050">
                <a:solidFill>
                  <a:srgbClr val="CF525B"/>
                </a:solidFill>
                <a:prstDash val="sysDash"/>
              </a:ln>
            </p:spPr>
            <p:style>
              <a:lnRef idx="1">
                <a:schemeClr val="accent1"/>
              </a:lnRef>
              <a:fillRef idx="0">
                <a:schemeClr val="accent1"/>
              </a:fillRef>
              <a:effectRef idx="0">
                <a:schemeClr val="accent1"/>
              </a:effectRef>
              <a:fontRef idx="minor">
                <a:schemeClr val="tx1"/>
              </a:fontRef>
            </p:style>
          </p:cxnSp>
          <p:sp>
            <p:nvSpPr>
              <p:cNvPr id="1141" name="TextBox 1140">
                <a:extLst>
                  <a:ext uri="{FF2B5EF4-FFF2-40B4-BE49-F238E27FC236}">
                    <a16:creationId xmlns:a16="http://schemas.microsoft.com/office/drawing/2014/main" id="{36443FE5-A594-34E0-6444-03050C7A55D5}"/>
                  </a:ext>
                </a:extLst>
              </p:cNvPr>
              <p:cNvSpPr txBox="1"/>
              <p:nvPr/>
            </p:nvSpPr>
            <p:spPr>
              <a:xfrm>
                <a:off x="16335744" y="5732133"/>
                <a:ext cx="1101783" cy="297832"/>
              </a:xfrm>
              <a:prstGeom prst="rect">
                <a:avLst/>
              </a:prstGeom>
              <a:noFill/>
            </p:spPr>
            <p:txBody>
              <a:bodyPr wrap="square" rtlCol="0">
                <a:spAutoFit/>
              </a:bodyPr>
              <a:lstStyle/>
              <a:p>
                <a:pPr algn="ctr"/>
                <a:r>
                  <a:rPr lang="en-US" sz="1400" b="1" dirty="0">
                    <a:solidFill>
                      <a:srgbClr val="E45B65"/>
                    </a:solidFill>
                    <a:latin typeface="Roboto" panose="02000000000000000000" pitchFamily="2" charset="0"/>
                    <a:ea typeface="Roboto" panose="02000000000000000000" pitchFamily="2" charset="0"/>
                    <a:cs typeface="Open Sans" panose="020B0606030504020204" pitchFamily="34" charset="0"/>
                  </a:rPr>
                  <a:t>LLM Model</a:t>
                </a:r>
                <a:endParaRPr lang="ru-RU" sz="1400"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403" name="Freeform: Shape 1402">
                <a:extLst>
                  <a:ext uri="{FF2B5EF4-FFF2-40B4-BE49-F238E27FC236}">
                    <a16:creationId xmlns:a16="http://schemas.microsoft.com/office/drawing/2014/main" id="{395CCE4C-4718-3269-F81F-6910347E222C}"/>
                  </a:ext>
                </a:extLst>
              </p:cNvPr>
              <p:cNvSpPr/>
              <p:nvPr/>
            </p:nvSpPr>
            <p:spPr>
              <a:xfrm>
                <a:off x="16312492" y="4544374"/>
                <a:ext cx="1130780" cy="1130441"/>
              </a:xfrm>
              <a:custGeom>
                <a:avLst/>
                <a:gdLst>
                  <a:gd name="connsiteX0" fmla="*/ 404277 w 1259942"/>
                  <a:gd name="connsiteY0" fmla="*/ 0 h 1259564"/>
                  <a:gd name="connsiteX1" fmla="*/ 521315 w 1259942"/>
                  <a:gd name="connsiteY1" fmla="*/ 0 h 1259564"/>
                  <a:gd name="connsiteX2" fmla="*/ 524253 w 1259942"/>
                  <a:gd name="connsiteY2" fmla="*/ 14555 h 1259564"/>
                  <a:gd name="connsiteX3" fmla="*/ 613815 w 1259942"/>
                  <a:gd name="connsiteY3" fmla="*/ 73920 h 1259564"/>
                  <a:gd name="connsiteX4" fmla="*/ 703377 w 1259942"/>
                  <a:gd name="connsiteY4" fmla="*/ 14555 h 1259564"/>
                  <a:gd name="connsiteX5" fmla="*/ 706315 w 1259942"/>
                  <a:gd name="connsiteY5" fmla="*/ 0 h 1259564"/>
                  <a:gd name="connsiteX6" fmla="*/ 855856 w 1259942"/>
                  <a:gd name="connsiteY6" fmla="*/ 0 h 1259564"/>
                  <a:gd name="connsiteX7" fmla="*/ 1259942 w 1259942"/>
                  <a:gd name="connsiteY7" fmla="*/ 404087 h 1259564"/>
                  <a:gd name="connsiteX8" fmla="*/ 1259942 w 1259942"/>
                  <a:gd name="connsiteY8" fmla="*/ 855668 h 1259564"/>
                  <a:gd name="connsiteX9" fmla="*/ 855668 w 1259942"/>
                  <a:gd name="connsiteY9" fmla="*/ 1259564 h 1259564"/>
                  <a:gd name="connsiteX10" fmla="*/ 404087 w 1259942"/>
                  <a:gd name="connsiteY10" fmla="*/ 1259564 h 1259564"/>
                  <a:gd name="connsiteX11" fmla="*/ 0 w 1259942"/>
                  <a:gd name="connsiteY11" fmla="*/ 855477 h 1259564"/>
                  <a:gd name="connsiteX12" fmla="*/ 0 w 1259942"/>
                  <a:gd name="connsiteY12" fmla="*/ 404087 h 1259564"/>
                  <a:gd name="connsiteX13" fmla="*/ 404277 w 1259942"/>
                  <a:gd name="connsiteY13"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2" h="1259564">
                    <a:moveTo>
                      <a:pt x="404277" y="0"/>
                    </a:moveTo>
                    <a:lnTo>
                      <a:pt x="521315" y="0"/>
                    </a:lnTo>
                    <a:lnTo>
                      <a:pt x="524253" y="14555"/>
                    </a:lnTo>
                    <a:cubicBezTo>
                      <a:pt x="539009" y="49441"/>
                      <a:pt x="573554" y="73920"/>
                      <a:pt x="613815" y="73920"/>
                    </a:cubicBezTo>
                    <a:cubicBezTo>
                      <a:pt x="654077" y="73920"/>
                      <a:pt x="688621" y="49441"/>
                      <a:pt x="703377" y="14555"/>
                    </a:cubicBezTo>
                    <a:lnTo>
                      <a:pt x="706315" y="0"/>
                    </a:lnTo>
                    <a:lnTo>
                      <a:pt x="855856" y="0"/>
                    </a:lnTo>
                    <a:cubicBezTo>
                      <a:pt x="1079082" y="0"/>
                      <a:pt x="1259942" y="180860"/>
                      <a:pt x="1259942" y="404087"/>
                    </a:cubicBezTo>
                    <a:lnTo>
                      <a:pt x="1259942" y="855668"/>
                    </a:lnTo>
                    <a:cubicBezTo>
                      <a:pt x="1259752" y="1078702"/>
                      <a:pt x="1078892" y="1259564"/>
                      <a:pt x="855668" y="1259564"/>
                    </a:cubicBezTo>
                    <a:lnTo>
                      <a:pt x="404087" y="1259564"/>
                    </a:lnTo>
                    <a:cubicBezTo>
                      <a:pt x="180860" y="1259564"/>
                      <a:pt x="0" y="1078702"/>
                      <a:pt x="0" y="855477"/>
                    </a:cubicBezTo>
                    <a:lnTo>
                      <a:pt x="0" y="404087"/>
                    </a:lnTo>
                    <a:cubicBezTo>
                      <a:pt x="190" y="180860"/>
                      <a:pt x="181050" y="0"/>
                      <a:pt x="404277" y="0"/>
                    </a:cubicBezTo>
                    <a:close/>
                  </a:path>
                </a:pathLst>
              </a:custGeom>
              <a:solidFill>
                <a:srgbClr val="E45B65"/>
              </a:solidFill>
              <a:ln w="13072" cap="flat">
                <a:noFill/>
                <a:prstDash val="solid"/>
                <a:miter/>
              </a:ln>
            </p:spPr>
            <p:txBody>
              <a:bodyPr wrap="square" rtlCol="0" anchor="ctr">
                <a:noAutofit/>
              </a:bodyPr>
              <a:lstStyle/>
              <a:p>
                <a:endParaRPr lang="en-ID" sz="1400" dirty="0"/>
              </a:p>
            </p:txBody>
          </p:sp>
          <p:sp>
            <p:nvSpPr>
              <p:cNvPr id="1143" name="Freeform: Shape 1142">
                <a:extLst>
                  <a:ext uri="{FF2B5EF4-FFF2-40B4-BE49-F238E27FC236}">
                    <a16:creationId xmlns:a16="http://schemas.microsoft.com/office/drawing/2014/main" id="{858F34A6-86B4-8061-8D65-FB024EC78781}"/>
                  </a:ext>
                </a:extLst>
              </p:cNvPr>
              <p:cNvSpPr/>
              <p:nvPr/>
            </p:nvSpPr>
            <p:spPr>
              <a:xfrm>
                <a:off x="16442928" y="4674639"/>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144" name="Freeform: Shape 1143">
                <a:extLst>
                  <a:ext uri="{FF2B5EF4-FFF2-40B4-BE49-F238E27FC236}">
                    <a16:creationId xmlns:a16="http://schemas.microsoft.com/office/drawing/2014/main" id="{25FD7F80-CAF0-624E-865F-0CDAFC0DDA80}"/>
                  </a:ext>
                </a:extLst>
              </p:cNvPr>
              <p:cNvSpPr/>
              <p:nvPr/>
            </p:nvSpPr>
            <p:spPr>
              <a:xfrm>
                <a:off x="16433551" y="4665260"/>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138" name="Graphic 1137" descr="Internet Of Things with solid fill">
                <a:extLst>
                  <a:ext uri="{FF2B5EF4-FFF2-40B4-BE49-F238E27FC236}">
                    <a16:creationId xmlns:a16="http://schemas.microsoft.com/office/drawing/2014/main" id="{4950496E-8B84-B657-E6AB-6A3AE2802196}"/>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6531080" y="4783727"/>
                <a:ext cx="693606" cy="693606"/>
              </a:xfrm>
              <a:prstGeom prst="rect">
                <a:avLst/>
              </a:prstGeom>
            </p:spPr>
          </p:pic>
          <p:sp>
            <p:nvSpPr>
              <p:cNvPr id="1419" name="Oval 1418">
                <a:extLst>
                  <a:ext uri="{FF2B5EF4-FFF2-40B4-BE49-F238E27FC236}">
                    <a16:creationId xmlns:a16="http://schemas.microsoft.com/office/drawing/2014/main" id="{6F98FB47-67E5-6EAA-0083-6F1BFD2C6E1E}"/>
                  </a:ext>
                </a:extLst>
              </p:cNvPr>
              <p:cNvSpPr>
                <a:spLocks noChangeAspect="1"/>
              </p:cNvSpPr>
              <p:nvPr/>
            </p:nvSpPr>
            <p:spPr>
              <a:xfrm>
                <a:off x="15919207" y="4898210"/>
                <a:ext cx="416537" cy="416537"/>
              </a:xfrm>
              <a:prstGeom prst="ellipse">
                <a:avLst/>
              </a:prstGeom>
              <a:solidFill>
                <a:srgbClr val="E25A64"/>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400" b="1" dirty="0">
                    <a:solidFill>
                      <a:schemeClr val="bg2"/>
                    </a:solidFill>
                    <a:latin typeface="Roboto" panose="02000000000000000000" pitchFamily="2" charset="0"/>
                    <a:ea typeface="Roboto" panose="02000000000000000000" pitchFamily="2" charset="0"/>
                    <a:cs typeface="Roboto" panose="02000000000000000000" pitchFamily="2" charset="0"/>
                  </a:rPr>
                  <a:t>4</a:t>
                </a:r>
                <a:endParaRPr lang="en-SG" sz="11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1523" name="Oval 1522">
                <a:extLst>
                  <a:ext uri="{FF2B5EF4-FFF2-40B4-BE49-F238E27FC236}">
                    <a16:creationId xmlns:a16="http://schemas.microsoft.com/office/drawing/2014/main" id="{D5FB71D6-4C42-0B4C-8F7C-33FC1AB5880E}"/>
                  </a:ext>
                </a:extLst>
              </p:cNvPr>
              <p:cNvSpPr/>
              <p:nvPr/>
            </p:nvSpPr>
            <p:spPr>
              <a:xfrm>
                <a:off x="15455603" y="5482748"/>
                <a:ext cx="757298" cy="757298"/>
              </a:xfrm>
              <a:prstGeom prst="ellipse">
                <a:avLst/>
              </a:prstGeom>
              <a:solidFill>
                <a:srgbClr val="CF525B"/>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dirty="0"/>
              </a:p>
            </p:txBody>
          </p:sp>
          <p:sp>
            <p:nvSpPr>
              <p:cNvPr id="1525" name="TextBox 1524">
                <a:extLst>
                  <a:ext uri="{FF2B5EF4-FFF2-40B4-BE49-F238E27FC236}">
                    <a16:creationId xmlns:a16="http://schemas.microsoft.com/office/drawing/2014/main" id="{5333ED20-63DF-E947-FE38-51F187CB4AC2}"/>
                  </a:ext>
                </a:extLst>
              </p:cNvPr>
              <p:cNvSpPr txBox="1"/>
              <p:nvPr/>
            </p:nvSpPr>
            <p:spPr>
              <a:xfrm>
                <a:off x="15463512" y="5886355"/>
                <a:ext cx="743724" cy="193358"/>
              </a:xfrm>
              <a:prstGeom prst="rect">
                <a:avLst/>
              </a:prstGeom>
              <a:noFill/>
            </p:spPr>
            <p:txBody>
              <a:bodyPr wrap="square" rtlCol="0">
                <a:spAutoFit/>
              </a:bodyPr>
              <a:lstStyle/>
              <a:p>
                <a:pPr algn="ctr"/>
                <a: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deepseek</a:t>
                </a:r>
                <a:endParaRPr lang="ru-RU" sz="7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pic>
            <p:nvPicPr>
              <p:cNvPr id="1152" name="Picture 20">
                <a:extLst>
                  <a:ext uri="{FF2B5EF4-FFF2-40B4-BE49-F238E27FC236}">
                    <a16:creationId xmlns:a16="http://schemas.microsoft.com/office/drawing/2014/main" id="{CC199431-64A8-CA04-5871-26F2512D7E6A}"/>
                  </a:ext>
                </a:extLst>
              </p:cNvPr>
              <p:cNvPicPr>
                <a:picLocks noChangeAspect="1" noChangeArrowheads="1"/>
              </p:cNvPicPr>
              <p:nvPr/>
            </p:nvPicPr>
            <p:blipFill rotWithShape="1">
              <a:blip r:embed="rId41" cstate="print">
                <a:extLst>
                  <a:ext uri="{BEBA8EAE-BF5A-486C-A8C5-ECC9F3942E4B}">
                    <a14:imgProps xmlns:a14="http://schemas.microsoft.com/office/drawing/2010/main">
                      <a14:imgLayer r:embed="rId42">
                        <a14:imgEffect>
                          <a14:brightnessContrast bright="100000"/>
                        </a14:imgEffect>
                      </a14:imgLayer>
                    </a14:imgProps>
                  </a:ext>
                  <a:ext uri="{28A0092B-C50C-407E-A947-70E740481C1C}">
                    <a14:useLocalDpi xmlns:a14="http://schemas.microsoft.com/office/drawing/2010/main" val="0"/>
                  </a:ext>
                </a:extLst>
              </a:blip>
              <a:srcRect r="70277"/>
              <a:stretch/>
            </p:blipFill>
            <p:spPr bwMode="auto">
              <a:xfrm>
                <a:off x="15696624" y="5672923"/>
                <a:ext cx="325661" cy="232446"/>
              </a:xfrm>
              <a:prstGeom prst="rect">
                <a:avLst/>
              </a:prstGeom>
              <a:noFill/>
              <a:extLst>
                <a:ext uri="{909E8E84-426E-40DD-AFC4-6F175D3DCCD1}">
                  <a14:hiddenFill xmlns:a14="http://schemas.microsoft.com/office/drawing/2010/main">
                    <a:solidFill>
                      <a:srgbClr val="FFFFFF"/>
                    </a:solidFill>
                  </a14:hiddenFill>
                </a:ext>
              </a:extLst>
            </p:spPr>
          </p:pic>
        </p:grpSp>
        <p:sp>
          <p:nvSpPr>
            <p:cNvPr id="1641" name="Rectangle: Rounded Corners 1640">
              <a:extLst>
                <a:ext uri="{FF2B5EF4-FFF2-40B4-BE49-F238E27FC236}">
                  <a16:creationId xmlns:a16="http://schemas.microsoft.com/office/drawing/2014/main" id="{31ED259A-DEC9-9C0B-7BFF-E34D71F67835}"/>
                </a:ext>
              </a:extLst>
            </p:cNvPr>
            <p:cNvSpPr/>
            <p:nvPr/>
          </p:nvSpPr>
          <p:spPr>
            <a:xfrm>
              <a:off x="16358047" y="7260543"/>
              <a:ext cx="994253" cy="297832"/>
            </a:xfrm>
            <a:prstGeom prst="roundRect">
              <a:avLst>
                <a:gd name="adj" fmla="val 50000"/>
              </a:avLst>
            </a:prstGeom>
            <a:solidFill>
              <a:srgbClr val="006B68"/>
            </a:solidFill>
            <a:ln w="38100">
              <a:solidFill>
                <a:srgbClr val="00939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bg2"/>
                  </a:solidFill>
                  <a:latin typeface="Roboto" panose="02000000000000000000" pitchFamily="2" charset="0"/>
                  <a:ea typeface="Roboto" panose="02000000000000000000" pitchFamily="2" charset="0"/>
                  <a:cs typeface="Roboto" panose="02000000000000000000" pitchFamily="2" charset="0"/>
                </a:rPr>
                <a:t>Context</a:t>
              </a:r>
            </a:p>
          </p:txBody>
        </p:sp>
      </p:grpSp>
      <p:grpSp>
        <p:nvGrpSpPr>
          <p:cNvPr id="1659" name="Group 1658">
            <a:extLst>
              <a:ext uri="{FF2B5EF4-FFF2-40B4-BE49-F238E27FC236}">
                <a16:creationId xmlns:a16="http://schemas.microsoft.com/office/drawing/2014/main" id="{6B5FF813-06B7-04BC-6F66-12D0F27FDCCF}"/>
              </a:ext>
            </a:extLst>
          </p:cNvPr>
          <p:cNvGrpSpPr/>
          <p:nvPr/>
        </p:nvGrpSpPr>
        <p:grpSpPr>
          <a:xfrm>
            <a:off x="5184303" y="1485159"/>
            <a:ext cx="8126993" cy="3865694"/>
            <a:chOff x="5184303" y="1485159"/>
            <a:chExt cx="8126993" cy="3865694"/>
          </a:xfrm>
        </p:grpSpPr>
        <p:grpSp>
          <p:nvGrpSpPr>
            <p:cNvPr id="1653" name="Group 1652">
              <a:extLst>
                <a:ext uri="{FF2B5EF4-FFF2-40B4-BE49-F238E27FC236}">
                  <a16:creationId xmlns:a16="http://schemas.microsoft.com/office/drawing/2014/main" id="{1B95326F-170D-467C-0703-5672507BC5D0}"/>
                </a:ext>
              </a:extLst>
            </p:cNvPr>
            <p:cNvGrpSpPr/>
            <p:nvPr/>
          </p:nvGrpSpPr>
          <p:grpSpPr>
            <a:xfrm>
              <a:off x="5914210" y="2934037"/>
              <a:ext cx="2033936" cy="2226676"/>
              <a:chOff x="5914210" y="2934037"/>
              <a:chExt cx="2033936" cy="2226676"/>
            </a:xfrm>
          </p:grpSpPr>
          <p:cxnSp>
            <p:nvCxnSpPr>
              <p:cNvPr id="1541" name="Straight Connector 1540">
                <a:extLst>
                  <a:ext uri="{FF2B5EF4-FFF2-40B4-BE49-F238E27FC236}">
                    <a16:creationId xmlns:a16="http://schemas.microsoft.com/office/drawing/2014/main" id="{9126C6FF-0DE7-1759-386D-3735CCC3B4F0}"/>
                  </a:ext>
                </a:extLst>
              </p:cNvPr>
              <p:cNvCxnSpPr>
                <a:cxnSpLocks/>
                <a:stCxn id="1050" idx="12"/>
              </p:cNvCxnSpPr>
              <p:nvPr/>
            </p:nvCxnSpPr>
            <p:spPr>
              <a:xfrm flipV="1">
                <a:off x="6035268" y="3320715"/>
                <a:ext cx="1571267" cy="841812"/>
              </a:xfrm>
              <a:prstGeom prst="line">
                <a:avLst/>
              </a:prstGeom>
              <a:ln w="19050">
                <a:solidFill>
                  <a:srgbClr val="5E7F8B"/>
                </a:solidFill>
                <a:prstDash val="sysDash"/>
              </a:ln>
            </p:spPr>
            <p:style>
              <a:lnRef idx="1">
                <a:schemeClr val="accent1"/>
              </a:lnRef>
              <a:fillRef idx="0">
                <a:schemeClr val="accent1"/>
              </a:fillRef>
              <a:effectRef idx="0">
                <a:schemeClr val="accent1"/>
              </a:effectRef>
              <a:fontRef idx="minor">
                <a:schemeClr val="tx1"/>
              </a:fontRef>
            </p:style>
          </p:cxnSp>
          <p:sp>
            <p:nvSpPr>
              <p:cNvPr id="1047" name="TextBox 1046">
                <a:extLst>
                  <a:ext uri="{FF2B5EF4-FFF2-40B4-BE49-F238E27FC236}">
                    <a16:creationId xmlns:a16="http://schemas.microsoft.com/office/drawing/2014/main" id="{78784DC0-7EF9-5EA7-5C50-91E3FFAEF9FC}"/>
                  </a:ext>
                </a:extLst>
              </p:cNvPr>
              <p:cNvSpPr txBox="1"/>
              <p:nvPr/>
            </p:nvSpPr>
            <p:spPr>
              <a:xfrm>
                <a:off x="5914210" y="4635886"/>
                <a:ext cx="1101783" cy="524827"/>
              </a:xfrm>
              <a:prstGeom prst="rect">
                <a:avLst/>
              </a:prstGeom>
              <a:noFill/>
            </p:spPr>
            <p:txBody>
              <a:bodyPr wrap="square" rtlCol="0">
                <a:spAutoFit/>
              </a:bodyPr>
              <a:lstStyle/>
              <a:p>
                <a:pPr algn="ctr"/>
                <a:r>
                  <a:rPr lang="en-US" sz="1400" b="1" dirty="0">
                    <a:solidFill>
                      <a:srgbClr val="6A909E"/>
                    </a:solidFill>
                    <a:latin typeface="Roboto" panose="02000000000000000000" pitchFamily="2" charset="0"/>
                    <a:ea typeface="Roboto" panose="02000000000000000000" pitchFamily="2" charset="0"/>
                    <a:cs typeface="Open Sans" panose="020B0606030504020204" pitchFamily="34" charset="0"/>
                  </a:rPr>
                  <a:t>Layer 0</a:t>
                </a:r>
                <a:br>
                  <a:rPr lang="en-US" sz="1400" b="1" dirty="0">
                    <a:solidFill>
                      <a:srgbClr val="6A909E"/>
                    </a:solidFill>
                    <a:latin typeface="Roboto" panose="02000000000000000000" pitchFamily="2" charset="0"/>
                    <a:ea typeface="Roboto" panose="02000000000000000000" pitchFamily="2" charset="0"/>
                    <a:cs typeface="Open Sans" panose="020B0606030504020204" pitchFamily="34" charset="0"/>
                  </a:rPr>
                </a:br>
                <a:r>
                  <a:rPr lang="en-US" sz="1400" dirty="0">
                    <a:solidFill>
                      <a:srgbClr val="6A909E"/>
                    </a:solidFill>
                    <a:latin typeface="Roboto" panose="02000000000000000000" pitchFamily="2" charset="0"/>
                    <a:ea typeface="Roboto" panose="02000000000000000000" pitchFamily="2" charset="0"/>
                    <a:cs typeface="Open Sans" panose="020B0606030504020204" pitchFamily="34" charset="0"/>
                  </a:rPr>
                  <a:t>Gibberish</a:t>
                </a:r>
                <a:endParaRPr lang="ru-RU" sz="1400" dirty="0">
                  <a:solidFill>
                    <a:srgbClr val="6A909E"/>
                  </a:solidFill>
                  <a:latin typeface="Roboto" panose="02000000000000000000" pitchFamily="2" charset="0"/>
                  <a:ea typeface="Roboto" panose="02000000000000000000" pitchFamily="2" charset="0"/>
                  <a:cs typeface="Open Sans" panose="020B0606030504020204" pitchFamily="34" charset="0"/>
                </a:endParaRPr>
              </a:p>
            </p:txBody>
          </p:sp>
          <p:sp>
            <p:nvSpPr>
              <p:cNvPr id="1315" name="Freeform: Shape 1314">
                <a:extLst>
                  <a:ext uri="{FF2B5EF4-FFF2-40B4-BE49-F238E27FC236}">
                    <a16:creationId xmlns:a16="http://schemas.microsoft.com/office/drawing/2014/main" id="{FBCA94BF-5DEE-6D32-0DBE-AF0CE39BEA03}"/>
                  </a:ext>
                </a:extLst>
              </p:cNvPr>
              <p:cNvSpPr/>
              <p:nvPr/>
            </p:nvSpPr>
            <p:spPr>
              <a:xfrm>
                <a:off x="5914210" y="3444707"/>
                <a:ext cx="1130781" cy="1130441"/>
              </a:xfrm>
              <a:custGeom>
                <a:avLst/>
                <a:gdLst>
                  <a:gd name="connsiteX0" fmla="*/ 404277 w 1259943"/>
                  <a:gd name="connsiteY0" fmla="*/ 0 h 1259564"/>
                  <a:gd name="connsiteX1" fmla="*/ 855857 w 1259943"/>
                  <a:gd name="connsiteY1" fmla="*/ 0 h 1259564"/>
                  <a:gd name="connsiteX2" fmla="*/ 1259943 w 1259943"/>
                  <a:gd name="connsiteY2" fmla="*/ 404087 h 1259564"/>
                  <a:gd name="connsiteX3" fmla="*/ 1259943 w 1259943"/>
                  <a:gd name="connsiteY3" fmla="*/ 546782 h 1259564"/>
                  <a:gd name="connsiteX4" fmla="*/ 1246050 w 1259943"/>
                  <a:gd name="connsiteY4" fmla="*/ 549587 h 1259564"/>
                  <a:gd name="connsiteX5" fmla="*/ 1186684 w 1259943"/>
                  <a:gd name="connsiteY5" fmla="*/ 639148 h 1259564"/>
                  <a:gd name="connsiteX6" fmla="*/ 1246050 w 1259943"/>
                  <a:gd name="connsiteY6" fmla="*/ 728710 h 1259564"/>
                  <a:gd name="connsiteX7" fmla="*/ 1259943 w 1259943"/>
                  <a:gd name="connsiteY7" fmla="*/ 731515 h 1259564"/>
                  <a:gd name="connsiteX8" fmla="*/ 1259943 w 1259943"/>
                  <a:gd name="connsiteY8" fmla="*/ 855667 h 1259564"/>
                  <a:gd name="connsiteX9" fmla="*/ 855668 w 1259943"/>
                  <a:gd name="connsiteY9" fmla="*/ 1259564 h 1259564"/>
                  <a:gd name="connsiteX10" fmla="*/ 404087 w 1259943"/>
                  <a:gd name="connsiteY10" fmla="*/ 1259564 h 1259564"/>
                  <a:gd name="connsiteX11" fmla="*/ 0 w 1259943"/>
                  <a:gd name="connsiteY11" fmla="*/ 855477 h 1259564"/>
                  <a:gd name="connsiteX12" fmla="*/ 0 w 1259943"/>
                  <a:gd name="connsiteY12" fmla="*/ 404087 h 1259564"/>
                  <a:gd name="connsiteX13" fmla="*/ 404277 w 1259943"/>
                  <a:gd name="connsiteY13"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3" h="1259564">
                    <a:moveTo>
                      <a:pt x="404277" y="0"/>
                    </a:moveTo>
                    <a:lnTo>
                      <a:pt x="855857" y="0"/>
                    </a:lnTo>
                    <a:cubicBezTo>
                      <a:pt x="1079083" y="0"/>
                      <a:pt x="1259943" y="180860"/>
                      <a:pt x="1259943" y="404087"/>
                    </a:cubicBezTo>
                    <a:lnTo>
                      <a:pt x="1259943" y="546782"/>
                    </a:lnTo>
                    <a:lnTo>
                      <a:pt x="1246050" y="549587"/>
                    </a:lnTo>
                    <a:cubicBezTo>
                      <a:pt x="1211163" y="564342"/>
                      <a:pt x="1186684" y="598887"/>
                      <a:pt x="1186684" y="639148"/>
                    </a:cubicBezTo>
                    <a:cubicBezTo>
                      <a:pt x="1186684" y="679410"/>
                      <a:pt x="1211163" y="713954"/>
                      <a:pt x="1246050" y="728710"/>
                    </a:cubicBezTo>
                    <a:lnTo>
                      <a:pt x="1259943" y="731515"/>
                    </a:lnTo>
                    <a:lnTo>
                      <a:pt x="1259943" y="855667"/>
                    </a:lnTo>
                    <a:cubicBezTo>
                      <a:pt x="1259753" y="1078702"/>
                      <a:pt x="1078893" y="1259564"/>
                      <a:pt x="855668" y="1259564"/>
                    </a:cubicBezTo>
                    <a:lnTo>
                      <a:pt x="404087" y="1259564"/>
                    </a:lnTo>
                    <a:cubicBezTo>
                      <a:pt x="180860" y="1259564"/>
                      <a:pt x="0" y="1078702"/>
                      <a:pt x="0" y="855477"/>
                    </a:cubicBezTo>
                    <a:lnTo>
                      <a:pt x="0" y="404087"/>
                    </a:lnTo>
                    <a:cubicBezTo>
                      <a:pt x="191" y="180860"/>
                      <a:pt x="181051" y="0"/>
                      <a:pt x="404277" y="0"/>
                    </a:cubicBezTo>
                    <a:close/>
                  </a:path>
                </a:pathLst>
              </a:custGeom>
              <a:solidFill>
                <a:srgbClr val="6A909E"/>
              </a:solidFill>
              <a:ln w="13072" cap="flat">
                <a:noFill/>
                <a:prstDash val="solid"/>
                <a:miter/>
              </a:ln>
            </p:spPr>
            <p:txBody>
              <a:bodyPr wrap="square" rtlCol="0" anchor="ctr">
                <a:noAutofit/>
              </a:bodyPr>
              <a:lstStyle/>
              <a:p>
                <a:endParaRPr lang="en-ID" sz="1400" dirty="0"/>
              </a:p>
            </p:txBody>
          </p:sp>
          <p:sp>
            <p:nvSpPr>
              <p:cNvPr id="1049" name="Freeform: Shape 1048">
                <a:extLst>
                  <a:ext uri="{FF2B5EF4-FFF2-40B4-BE49-F238E27FC236}">
                    <a16:creationId xmlns:a16="http://schemas.microsoft.com/office/drawing/2014/main" id="{DE3E3523-FEA6-C66A-51ED-19A416AD7509}"/>
                  </a:ext>
                </a:extLst>
              </p:cNvPr>
              <p:cNvSpPr/>
              <p:nvPr/>
            </p:nvSpPr>
            <p:spPr>
              <a:xfrm>
                <a:off x="6044646" y="3574972"/>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dirty="0">
                  <a:solidFill>
                    <a:schemeClr val="tx1">
                      <a:lumMod val="85000"/>
                      <a:lumOff val="15000"/>
                    </a:schemeClr>
                  </a:solidFill>
                  <a:latin typeface="+mj-lt"/>
                </a:endParaRPr>
              </a:p>
            </p:txBody>
          </p:sp>
          <p:sp>
            <p:nvSpPr>
              <p:cNvPr id="1050" name="Freeform: Shape 1049">
                <a:extLst>
                  <a:ext uri="{FF2B5EF4-FFF2-40B4-BE49-F238E27FC236}">
                    <a16:creationId xmlns:a16="http://schemas.microsoft.com/office/drawing/2014/main" id="{D4073973-321B-7BF9-4B5B-CB16F3CDFE90}"/>
                  </a:ext>
                </a:extLst>
              </p:cNvPr>
              <p:cNvSpPr/>
              <p:nvPr/>
            </p:nvSpPr>
            <p:spPr>
              <a:xfrm>
                <a:off x="6035268" y="3565594"/>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085" name="Graphic 1084" descr="Garbage with solid fill">
                <a:extLst>
                  <a:ext uri="{FF2B5EF4-FFF2-40B4-BE49-F238E27FC236}">
                    <a16:creationId xmlns:a16="http://schemas.microsoft.com/office/drawing/2014/main" id="{C807B265-006F-F708-59EF-6EF0719647AF}"/>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205996" y="3744265"/>
                <a:ext cx="541978" cy="541978"/>
              </a:xfrm>
              <a:prstGeom prst="rect">
                <a:avLst/>
              </a:prstGeom>
            </p:spPr>
          </p:pic>
          <p:sp>
            <p:nvSpPr>
              <p:cNvPr id="1412" name="Oval 1411">
                <a:extLst>
                  <a:ext uri="{FF2B5EF4-FFF2-40B4-BE49-F238E27FC236}">
                    <a16:creationId xmlns:a16="http://schemas.microsoft.com/office/drawing/2014/main" id="{C8398033-6CA9-BD2B-239F-2C5F7C3C83BB}"/>
                  </a:ext>
                </a:extLst>
              </p:cNvPr>
              <p:cNvSpPr>
                <a:spLocks noChangeAspect="1"/>
              </p:cNvSpPr>
              <p:nvPr/>
            </p:nvSpPr>
            <p:spPr>
              <a:xfrm>
                <a:off x="6268716" y="3046299"/>
                <a:ext cx="416537" cy="416537"/>
              </a:xfrm>
              <a:prstGeom prst="ellipse">
                <a:avLst/>
              </a:prstGeom>
              <a:solidFill>
                <a:srgbClr val="5E808C"/>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200" b="1" dirty="0">
                    <a:solidFill>
                      <a:schemeClr val="bg2"/>
                    </a:solidFill>
                    <a:latin typeface="Roboto" panose="02000000000000000000" pitchFamily="2" charset="0"/>
                    <a:ea typeface="Roboto" panose="02000000000000000000" pitchFamily="2" charset="0"/>
                    <a:cs typeface="Roboto" panose="02000000000000000000" pitchFamily="2" charset="0"/>
                  </a:rPr>
                  <a:t>3.1</a:t>
                </a:r>
              </a:p>
            </p:txBody>
          </p:sp>
          <p:grpSp>
            <p:nvGrpSpPr>
              <p:cNvPr id="1498" name="Group 1497">
                <a:extLst>
                  <a:ext uri="{FF2B5EF4-FFF2-40B4-BE49-F238E27FC236}">
                    <a16:creationId xmlns:a16="http://schemas.microsoft.com/office/drawing/2014/main" id="{52BA2BB5-E032-E50C-DA4B-2DDA82769C3B}"/>
                  </a:ext>
                </a:extLst>
              </p:cNvPr>
              <p:cNvGrpSpPr/>
              <p:nvPr/>
            </p:nvGrpSpPr>
            <p:grpSpPr>
              <a:xfrm>
                <a:off x="7190848" y="2934037"/>
                <a:ext cx="757298" cy="757298"/>
                <a:chOff x="6226193" y="765370"/>
                <a:chExt cx="843799" cy="843799"/>
              </a:xfrm>
            </p:grpSpPr>
            <p:sp>
              <p:nvSpPr>
                <p:cNvPr id="1496" name="Oval 1495">
                  <a:extLst>
                    <a:ext uri="{FF2B5EF4-FFF2-40B4-BE49-F238E27FC236}">
                      <a16:creationId xmlns:a16="http://schemas.microsoft.com/office/drawing/2014/main" id="{439953B3-303E-1093-C6AA-2755F0268220}"/>
                    </a:ext>
                  </a:extLst>
                </p:cNvPr>
                <p:cNvSpPr/>
                <p:nvPr/>
              </p:nvSpPr>
              <p:spPr>
                <a:xfrm>
                  <a:off x="6226193" y="765370"/>
                  <a:ext cx="843799" cy="843799"/>
                </a:xfrm>
                <a:prstGeom prst="ellipse">
                  <a:avLst/>
                </a:prstGeom>
                <a:solidFill>
                  <a:srgbClr val="5E7F8B"/>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grpSp>
              <p:nvGrpSpPr>
                <p:cNvPr id="1497" name="Group 1496">
                  <a:extLst>
                    <a:ext uri="{FF2B5EF4-FFF2-40B4-BE49-F238E27FC236}">
                      <a16:creationId xmlns:a16="http://schemas.microsoft.com/office/drawing/2014/main" id="{B2EF14BB-39E0-EEB1-6CD6-46D156955891}"/>
                    </a:ext>
                  </a:extLst>
                </p:cNvPr>
                <p:cNvGrpSpPr/>
                <p:nvPr/>
              </p:nvGrpSpPr>
              <p:grpSpPr>
                <a:xfrm>
                  <a:off x="6339490" y="1018944"/>
                  <a:ext cx="663050" cy="317460"/>
                  <a:chOff x="5543137" y="930932"/>
                  <a:chExt cx="562299" cy="269222"/>
                </a:xfrm>
              </p:grpSpPr>
              <p:pic>
                <p:nvPicPr>
                  <p:cNvPr id="1149" name="Picture 14">
                    <a:extLst>
                      <a:ext uri="{FF2B5EF4-FFF2-40B4-BE49-F238E27FC236}">
                        <a16:creationId xmlns:a16="http://schemas.microsoft.com/office/drawing/2014/main" id="{EA22E3C3-7949-3AA3-890C-43B2559C9043}"/>
                      </a:ext>
                    </a:extLst>
                  </p:cNvPr>
                  <p:cNvPicPr>
                    <a:picLocks noChangeAspect="1" noChangeArrowheads="1"/>
                  </p:cNvPicPr>
                  <p:nvPr/>
                </p:nvPicPr>
                <p:blipFill>
                  <a:blip r:embed="rId45" cstate="print">
                    <a:extLst>
                      <a:ext uri="{BEBA8EAE-BF5A-486C-A8C5-ECC9F3942E4B}">
                        <a14:imgProps xmlns:a14="http://schemas.microsoft.com/office/drawing/2010/main">
                          <a14:imgLayer r:embed="rId4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543137" y="952501"/>
                    <a:ext cx="562299" cy="247653"/>
                  </a:xfrm>
                  <a:prstGeom prst="rect">
                    <a:avLst/>
                  </a:prstGeom>
                  <a:noFill/>
                  <a:extLst>
                    <a:ext uri="{909E8E84-426E-40DD-AFC4-6F175D3DCCD1}">
                      <a14:hiddenFill xmlns:a14="http://schemas.microsoft.com/office/drawing/2010/main">
                        <a:solidFill>
                          <a:srgbClr val="FFFFFF"/>
                        </a:solidFill>
                      </a14:hiddenFill>
                    </a:ext>
                  </a:extLst>
                </p:spPr>
              </p:pic>
              <p:pic>
                <p:nvPicPr>
                  <p:cNvPr id="1150" name="Picture 16">
                    <a:extLst>
                      <a:ext uri="{FF2B5EF4-FFF2-40B4-BE49-F238E27FC236}">
                        <a16:creationId xmlns:a16="http://schemas.microsoft.com/office/drawing/2014/main" id="{14C93ED1-AE53-1B15-D46C-D2473E3D5E65}"/>
                      </a:ext>
                    </a:extLst>
                  </p:cNvPr>
                  <p:cNvPicPr>
                    <a:picLocks noChangeAspect="1" noChangeArrowheads="1"/>
                  </p:cNvPicPr>
                  <p:nvPr/>
                </p:nvPicPr>
                <p:blipFill rotWithShape="1">
                  <a:blip r:embed="rId47" cstate="print">
                    <a:extLst>
                      <a:ext uri="{BEBA8EAE-BF5A-486C-A8C5-ECC9F3942E4B}">
                        <a14:imgProps xmlns:a14="http://schemas.microsoft.com/office/drawing/2010/main">
                          <a14:imgLayer r:embed="rId48">
                            <a14:imgEffect>
                              <a14:backgroundRemoval t="10000" b="90000" l="10000" r="90000">
                                <a14:foregroundMark x1="55078" y1="42188" x2="55078" y2="42188"/>
                                <a14:foregroundMark x1="40234" y1="64063" x2="39453" y2="64063"/>
                                <a14:foregroundMark x1="76563" y1="44531" x2="76563" y2="44531"/>
                                <a14:backgroundMark x1="49609" y1="17969" x2="33203" y2="18359"/>
                                <a14:backgroundMark x1="19531" y1="18359" x2="42578" y2="23438"/>
                                <a14:backgroundMark x1="42578" y1="23438" x2="42578" y2="17969"/>
                                <a14:backgroundMark x1="38281" y1="28906" x2="39844" y2="52734"/>
                                <a14:backgroundMark x1="39844" y1="52734" x2="56641" y2="69141"/>
                                <a14:backgroundMark x1="56641" y1="69141" x2="28125" y2="77344"/>
                              </a14:backgroundRemoval>
                            </a14:imgEffect>
                          </a14:imgLayer>
                        </a14:imgProps>
                      </a:ext>
                      <a:ext uri="{28A0092B-C50C-407E-A947-70E740481C1C}">
                        <a14:useLocalDpi xmlns:a14="http://schemas.microsoft.com/office/drawing/2010/main" val="0"/>
                      </a:ext>
                    </a:extLst>
                  </a:blip>
                  <a:srcRect t="24032" b="26098"/>
                  <a:stretch/>
                </p:blipFill>
                <p:spPr bwMode="auto">
                  <a:xfrm>
                    <a:off x="5667670" y="930932"/>
                    <a:ext cx="223642" cy="111531"/>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1654" name="Group 1653">
              <a:extLst>
                <a:ext uri="{FF2B5EF4-FFF2-40B4-BE49-F238E27FC236}">
                  <a16:creationId xmlns:a16="http://schemas.microsoft.com/office/drawing/2014/main" id="{69020F8E-0663-1582-1C99-1B93A0CDF6AB}"/>
                </a:ext>
              </a:extLst>
            </p:cNvPr>
            <p:cNvGrpSpPr/>
            <p:nvPr/>
          </p:nvGrpSpPr>
          <p:grpSpPr>
            <a:xfrm>
              <a:off x="8390839" y="1485159"/>
              <a:ext cx="1752276" cy="3675554"/>
              <a:chOff x="8390839" y="1485159"/>
              <a:chExt cx="1752276" cy="3675554"/>
            </a:xfrm>
          </p:grpSpPr>
          <p:cxnSp>
            <p:nvCxnSpPr>
              <p:cNvPr id="1549" name="Straight Connector 1548">
                <a:extLst>
                  <a:ext uri="{FF2B5EF4-FFF2-40B4-BE49-F238E27FC236}">
                    <a16:creationId xmlns:a16="http://schemas.microsoft.com/office/drawing/2014/main" id="{A70AF823-3AB5-E109-20A2-AEEEADFFDF2E}"/>
                  </a:ext>
                </a:extLst>
              </p:cNvPr>
              <p:cNvCxnSpPr>
                <a:cxnSpLocks/>
                <a:stCxn id="1062" idx="4"/>
                <a:endCxn id="1513" idx="7"/>
              </p:cNvCxnSpPr>
              <p:nvPr/>
            </p:nvCxnSpPr>
            <p:spPr>
              <a:xfrm flipV="1">
                <a:off x="9410947" y="1598991"/>
                <a:ext cx="621264" cy="1975982"/>
              </a:xfrm>
              <a:prstGeom prst="line">
                <a:avLst/>
              </a:prstGeom>
              <a:ln w="19050">
                <a:solidFill>
                  <a:srgbClr val="5E7F8B"/>
                </a:solidFill>
                <a:prstDash val="sysDash"/>
              </a:ln>
            </p:spPr>
            <p:style>
              <a:lnRef idx="1">
                <a:schemeClr val="accent1"/>
              </a:lnRef>
              <a:fillRef idx="0">
                <a:schemeClr val="accent1"/>
              </a:fillRef>
              <a:effectRef idx="0">
                <a:schemeClr val="accent1"/>
              </a:effectRef>
              <a:fontRef idx="minor">
                <a:schemeClr val="tx1"/>
              </a:fontRef>
            </p:style>
          </p:cxnSp>
          <p:cxnSp>
            <p:nvCxnSpPr>
              <p:cNvPr id="1546" name="Straight Connector 1545">
                <a:extLst>
                  <a:ext uri="{FF2B5EF4-FFF2-40B4-BE49-F238E27FC236}">
                    <a16:creationId xmlns:a16="http://schemas.microsoft.com/office/drawing/2014/main" id="{E18D5518-D5B7-153A-18C4-1CA087141A9F}"/>
                  </a:ext>
                </a:extLst>
              </p:cNvPr>
              <p:cNvCxnSpPr>
                <a:cxnSpLocks/>
                <a:stCxn id="1062" idx="3"/>
                <a:endCxn id="1511" idx="1"/>
              </p:cNvCxnSpPr>
              <p:nvPr/>
            </p:nvCxnSpPr>
            <p:spPr>
              <a:xfrm flipH="1" flipV="1">
                <a:off x="8501743" y="1596063"/>
                <a:ext cx="604002" cy="1978909"/>
              </a:xfrm>
              <a:prstGeom prst="line">
                <a:avLst/>
              </a:prstGeom>
              <a:ln w="19050">
                <a:solidFill>
                  <a:srgbClr val="5E7F8B"/>
                </a:solidFill>
                <a:prstDash val="sysDash"/>
              </a:ln>
            </p:spPr>
            <p:style>
              <a:lnRef idx="1">
                <a:schemeClr val="accent1"/>
              </a:lnRef>
              <a:fillRef idx="0">
                <a:schemeClr val="accent1"/>
              </a:fillRef>
              <a:effectRef idx="0">
                <a:schemeClr val="accent1"/>
              </a:effectRef>
              <a:fontRef idx="minor">
                <a:schemeClr val="tx1"/>
              </a:fontRef>
            </p:style>
          </p:cxnSp>
          <p:cxnSp>
            <p:nvCxnSpPr>
              <p:cNvPr id="1539" name="Straight Connector 1538">
                <a:extLst>
                  <a:ext uri="{FF2B5EF4-FFF2-40B4-BE49-F238E27FC236}">
                    <a16:creationId xmlns:a16="http://schemas.microsoft.com/office/drawing/2014/main" id="{B1EB1EA7-BB99-4DC6-583B-FDC0F44A74FA}"/>
                  </a:ext>
                </a:extLst>
              </p:cNvPr>
              <p:cNvCxnSpPr>
                <a:stCxn id="1511" idx="6"/>
                <a:endCxn id="1513" idx="2"/>
              </p:cNvCxnSpPr>
              <p:nvPr/>
            </p:nvCxnSpPr>
            <p:spPr>
              <a:xfrm>
                <a:off x="9148137" y="1863808"/>
                <a:ext cx="237680" cy="2928"/>
              </a:xfrm>
              <a:prstGeom prst="line">
                <a:avLst/>
              </a:prstGeom>
              <a:ln w="76200">
                <a:solidFill>
                  <a:srgbClr val="5E7F8B"/>
                </a:solidFill>
              </a:ln>
            </p:spPr>
            <p:style>
              <a:lnRef idx="1">
                <a:schemeClr val="accent1"/>
              </a:lnRef>
              <a:fillRef idx="0">
                <a:schemeClr val="accent1"/>
              </a:fillRef>
              <a:effectRef idx="0">
                <a:schemeClr val="accent1"/>
              </a:effectRef>
              <a:fontRef idx="minor">
                <a:schemeClr val="tx1"/>
              </a:fontRef>
            </p:style>
          </p:cxnSp>
          <p:sp>
            <p:nvSpPr>
              <p:cNvPr id="1060" name="TextBox 1059">
                <a:extLst>
                  <a:ext uri="{FF2B5EF4-FFF2-40B4-BE49-F238E27FC236}">
                    <a16:creationId xmlns:a16="http://schemas.microsoft.com/office/drawing/2014/main" id="{9260417B-3CE7-5440-74DA-EA600317C958}"/>
                  </a:ext>
                </a:extLst>
              </p:cNvPr>
              <p:cNvSpPr txBox="1"/>
              <p:nvPr/>
            </p:nvSpPr>
            <p:spPr>
              <a:xfrm>
                <a:off x="8654163" y="4635886"/>
                <a:ext cx="1261955" cy="524827"/>
              </a:xfrm>
              <a:prstGeom prst="rect">
                <a:avLst/>
              </a:prstGeom>
              <a:noFill/>
            </p:spPr>
            <p:txBody>
              <a:bodyPr wrap="square" rtlCol="0">
                <a:spAutoFit/>
              </a:bodyPr>
              <a:lstStyle/>
              <a:p>
                <a:pPr algn="ctr"/>
                <a:r>
                  <a:rPr lang="en-US" sz="1400" b="1" dirty="0">
                    <a:solidFill>
                      <a:srgbClr val="6A909E"/>
                    </a:solidFill>
                    <a:latin typeface="Roboto" panose="02000000000000000000" pitchFamily="2" charset="0"/>
                    <a:ea typeface="Roboto" panose="02000000000000000000" pitchFamily="2" charset="0"/>
                    <a:cs typeface="Open Sans" panose="020B0606030504020204" pitchFamily="34" charset="0"/>
                  </a:rPr>
                  <a:t>Layer 1</a:t>
                </a:r>
                <a:br>
                  <a:rPr lang="en-US" sz="1400" b="1" dirty="0">
                    <a:solidFill>
                      <a:srgbClr val="6A909E"/>
                    </a:solidFill>
                    <a:latin typeface="Roboto" panose="02000000000000000000" pitchFamily="2" charset="0"/>
                    <a:ea typeface="Roboto" panose="02000000000000000000" pitchFamily="2" charset="0"/>
                    <a:cs typeface="Open Sans" panose="020B0606030504020204" pitchFamily="34" charset="0"/>
                  </a:rPr>
                </a:br>
                <a:r>
                  <a:rPr lang="en-US" sz="1400" dirty="0">
                    <a:solidFill>
                      <a:srgbClr val="6A909E"/>
                    </a:solidFill>
                    <a:latin typeface="Roboto" panose="02000000000000000000" pitchFamily="2" charset="0"/>
                    <a:ea typeface="Roboto" panose="02000000000000000000" pitchFamily="2" charset="0"/>
                    <a:cs typeface="Open Sans" panose="020B0606030504020204" pitchFamily="34" charset="0"/>
                  </a:rPr>
                  <a:t>Out of Scope</a:t>
                </a:r>
                <a:endParaRPr lang="ru-RU" sz="1400" dirty="0">
                  <a:solidFill>
                    <a:srgbClr val="6A909E"/>
                  </a:solidFill>
                  <a:latin typeface="Roboto" panose="02000000000000000000" pitchFamily="2" charset="0"/>
                  <a:ea typeface="Roboto" panose="02000000000000000000" pitchFamily="2" charset="0"/>
                  <a:cs typeface="Open Sans" panose="020B0606030504020204" pitchFamily="34" charset="0"/>
                </a:endParaRPr>
              </a:p>
            </p:txBody>
          </p:sp>
          <p:sp>
            <p:nvSpPr>
              <p:cNvPr id="1317" name="Freeform: Shape 1316">
                <a:extLst>
                  <a:ext uri="{FF2B5EF4-FFF2-40B4-BE49-F238E27FC236}">
                    <a16:creationId xmlns:a16="http://schemas.microsoft.com/office/drawing/2014/main" id="{AAF1CCD5-7F6A-3B05-98BC-BD0A6518EFF3}"/>
                  </a:ext>
                </a:extLst>
              </p:cNvPr>
              <p:cNvSpPr/>
              <p:nvPr/>
            </p:nvSpPr>
            <p:spPr>
              <a:xfrm>
                <a:off x="8692955" y="3444707"/>
                <a:ext cx="1130781" cy="1130441"/>
              </a:xfrm>
              <a:custGeom>
                <a:avLst/>
                <a:gdLst>
                  <a:gd name="connsiteX0" fmla="*/ 404277 w 1259943"/>
                  <a:gd name="connsiteY0" fmla="*/ 0 h 1259564"/>
                  <a:gd name="connsiteX1" fmla="*/ 855856 w 1259943"/>
                  <a:gd name="connsiteY1" fmla="*/ 0 h 1259564"/>
                  <a:gd name="connsiteX2" fmla="*/ 1259943 w 1259943"/>
                  <a:gd name="connsiteY2" fmla="*/ 404087 h 1259564"/>
                  <a:gd name="connsiteX3" fmla="*/ 1259943 w 1259943"/>
                  <a:gd name="connsiteY3" fmla="*/ 545258 h 1259564"/>
                  <a:gd name="connsiteX4" fmla="*/ 1238500 w 1259943"/>
                  <a:gd name="connsiteY4" fmla="*/ 549587 h 1259564"/>
                  <a:gd name="connsiteX5" fmla="*/ 1179135 w 1259943"/>
                  <a:gd name="connsiteY5" fmla="*/ 639148 h 1259564"/>
                  <a:gd name="connsiteX6" fmla="*/ 1238500 w 1259943"/>
                  <a:gd name="connsiteY6" fmla="*/ 728710 h 1259564"/>
                  <a:gd name="connsiteX7" fmla="*/ 1259943 w 1259943"/>
                  <a:gd name="connsiteY7" fmla="*/ 733039 h 1259564"/>
                  <a:gd name="connsiteX8" fmla="*/ 1259943 w 1259943"/>
                  <a:gd name="connsiteY8" fmla="*/ 855667 h 1259564"/>
                  <a:gd name="connsiteX9" fmla="*/ 855668 w 1259943"/>
                  <a:gd name="connsiteY9" fmla="*/ 1259564 h 1259564"/>
                  <a:gd name="connsiteX10" fmla="*/ 404087 w 1259943"/>
                  <a:gd name="connsiteY10" fmla="*/ 1259564 h 1259564"/>
                  <a:gd name="connsiteX11" fmla="*/ 0 w 1259943"/>
                  <a:gd name="connsiteY11" fmla="*/ 855477 h 1259564"/>
                  <a:gd name="connsiteX12" fmla="*/ 0 w 1259943"/>
                  <a:gd name="connsiteY12" fmla="*/ 404087 h 1259564"/>
                  <a:gd name="connsiteX13" fmla="*/ 404277 w 1259943"/>
                  <a:gd name="connsiteY13" fmla="*/ 0 h 12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9943" h="1259564">
                    <a:moveTo>
                      <a:pt x="404277" y="0"/>
                    </a:moveTo>
                    <a:lnTo>
                      <a:pt x="855856" y="0"/>
                    </a:lnTo>
                    <a:cubicBezTo>
                      <a:pt x="1079083" y="0"/>
                      <a:pt x="1259943" y="180860"/>
                      <a:pt x="1259943" y="404087"/>
                    </a:cubicBezTo>
                    <a:lnTo>
                      <a:pt x="1259943" y="545258"/>
                    </a:lnTo>
                    <a:lnTo>
                      <a:pt x="1238500" y="549587"/>
                    </a:lnTo>
                    <a:cubicBezTo>
                      <a:pt x="1203614" y="564342"/>
                      <a:pt x="1179135" y="598887"/>
                      <a:pt x="1179135" y="639148"/>
                    </a:cubicBezTo>
                    <a:cubicBezTo>
                      <a:pt x="1179135" y="679410"/>
                      <a:pt x="1203614" y="713954"/>
                      <a:pt x="1238500" y="728710"/>
                    </a:cubicBezTo>
                    <a:lnTo>
                      <a:pt x="1259943" y="733039"/>
                    </a:lnTo>
                    <a:lnTo>
                      <a:pt x="1259943" y="855667"/>
                    </a:lnTo>
                    <a:cubicBezTo>
                      <a:pt x="1259753" y="1078702"/>
                      <a:pt x="1078893" y="1259564"/>
                      <a:pt x="855668" y="1259564"/>
                    </a:cubicBezTo>
                    <a:lnTo>
                      <a:pt x="404087" y="1259564"/>
                    </a:lnTo>
                    <a:cubicBezTo>
                      <a:pt x="180860" y="1259564"/>
                      <a:pt x="0" y="1078702"/>
                      <a:pt x="0" y="855477"/>
                    </a:cubicBezTo>
                    <a:lnTo>
                      <a:pt x="0" y="404087"/>
                    </a:lnTo>
                    <a:cubicBezTo>
                      <a:pt x="190" y="180860"/>
                      <a:pt x="181050" y="0"/>
                      <a:pt x="404277" y="0"/>
                    </a:cubicBezTo>
                    <a:close/>
                  </a:path>
                </a:pathLst>
              </a:custGeom>
              <a:solidFill>
                <a:srgbClr val="6A909E"/>
              </a:solidFill>
              <a:ln w="13072" cap="flat">
                <a:noFill/>
                <a:prstDash val="solid"/>
                <a:miter/>
              </a:ln>
            </p:spPr>
            <p:txBody>
              <a:bodyPr wrap="square" rtlCol="0" anchor="ctr">
                <a:noAutofit/>
              </a:bodyPr>
              <a:lstStyle/>
              <a:p>
                <a:endParaRPr lang="en-ID" sz="1400" dirty="0"/>
              </a:p>
            </p:txBody>
          </p:sp>
          <p:sp>
            <p:nvSpPr>
              <p:cNvPr id="1062" name="Freeform: Shape 1061">
                <a:extLst>
                  <a:ext uri="{FF2B5EF4-FFF2-40B4-BE49-F238E27FC236}">
                    <a16:creationId xmlns:a16="http://schemas.microsoft.com/office/drawing/2014/main" id="{F85262CC-62E6-45E1-28E7-784593FC5988}"/>
                  </a:ext>
                </a:extLst>
              </p:cNvPr>
              <p:cNvSpPr/>
              <p:nvPr/>
            </p:nvSpPr>
            <p:spPr>
              <a:xfrm>
                <a:off x="8823390" y="3574972"/>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063" name="Freeform: Shape 1062">
                <a:extLst>
                  <a:ext uri="{FF2B5EF4-FFF2-40B4-BE49-F238E27FC236}">
                    <a16:creationId xmlns:a16="http://schemas.microsoft.com/office/drawing/2014/main" id="{DB4F7025-65A1-2FED-4B32-DBEF64BF197D}"/>
                  </a:ext>
                </a:extLst>
              </p:cNvPr>
              <p:cNvSpPr/>
              <p:nvPr/>
            </p:nvSpPr>
            <p:spPr>
              <a:xfrm>
                <a:off x="8814013" y="3565594"/>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089" name="Graphic 1088" descr="Shield Cross with solid fill">
                <a:extLst>
                  <a:ext uri="{FF2B5EF4-FFF2-40B4-BE49-F238E27FC236}">
                    <a16:creationId xmlns:a16="http://schemas.microsoft.com/office/drawing/2014/main" id="{865B0D3E-FC8C-E8B9-D4E0-48F73A7373AF}"/>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8911541" y="3671530"/>
                <a:ext cx="693606" cy="693606"/>
              </a:xfrm>
              <a:prstGeom prst="rect">
                <a:avLst/>
              </a:prstGeom>
            </p:spPr>
          </p:pic>
          <p:sp>
            <p:nvSpPr>
              <p:cNvPr id="1414" name="Oval 1413">
                <a:extLst>
                  <a:ext uri="{FF2B5EF4-FFF2-40B4-BE49-F238E27FC236}">
                    <a16:creationId xmlns:a16="http://schemas.microsoft.com/office/drawing/2014/main" id="{0CE638AD-5646-6D4F-700E-4D99D1FC02CD}"/>
                  </a:ext>
                </a:extLst>
              </p:cNvPr>
              <p:cNvSpPr>
                <a:spLocks noChangeAspect="1"/>
              </p:cNvSpPr>
              <p:nvPr/>
            </p:nvSpPr>
            <p:spPr>
              <a:xfrm>
                <a:off x="9050075" y="3060904"/>
                <a:ext cx="416537" cy="416537"/>
              </a:xfrm>
              <a:prstGeom prst="ellipse">
                <a:avLst/>
              </a:prstGeom>
              <a:solidFill>
                <a:srgbClr val="5E808C"/>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200" b="1" dirty="0">
                    <a:solidFill>
                      <a:schemeClr val="bg2"/>
                    </a:solidFill>
                    <a:latin typeface="Roboto" panose="02000000000000000000" pitchFamily="2" charset="0"/>
                    <a:ea typeface="Roboto" panose="02000000000000000000" pitchFamily="2" charset="0"/>
                    <a:cs typeface="Roboto" panose="02000000000000000000" pitchFamily="2" charset="0"/>
                  </a:rPr>
                  <a:t>3.2</a:t>
                </a:r>
              </a:p>
            </p:txBody>
          </p:sp>
          <p:sp>
            <p:nvSpPr>
              <p:cNvPr id="1511" name="Oval 1510">
                <a:extLst>
                  <a:ext uri="{FF2B5EF4-FFF2-40B4-BE49-F238E27FC236}">
                    <a16:creationId xmlns:a16="http://schemas.microsoft.com/office/drawing/2014/main" id="{167E054B-9739-F6C6-D0FA-DE7332369D82}"/>
                  </a:ext>
                </a:extLst>
              </p:cNvPr>
              <p:cNvSpPr/>
              <p:nvPr/>
            </p:nvSpPr>
            <p:spPr>
              <a:xfrm>
                <a:off x="8390839" y="1485159"/>
                <a:ext cx="757298" cy="757298"/>
              </a:xfrm>
              <a:prstGeom prst="ellipse">
                <a:avLst/>
              </a:prstGeom>
              <a:solidFill>
                <a:srgbClr val="5E7F8B"/>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1505" name="Picture 32">
                <a:extLst>
                  <a:ext uri="{FF2B5EF4-FFF2-40B4-BE49-F238E27FC236}">
                    <a16:creationId xmlns:a16="http://schemas.microsoft.com/office/drawing/2014/main" id="{0907CFCA-D750-5EBF-0BCC-9BDFA8692ACD}"/>
                  </a:ext>
                </a:extLst>
              </p:cNvPr>
              <p:cNvPicPr>
                <a:picLocks noChangeAspect="1" noChangeArrowheads="1"/>
              </p:cNvPicPr>
              <p:nvPr/>
            </p:nvPicPr>
            <p:blipFill>
              <a:blip r:embed="rId5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50093" y="1620896"/>
                <a:ext cx="244434" cy="244434"/>
              </a:xfrm>
              <a:prstGeom prst="rect">
                <a:avLst/>
              </a:prstGeom>
              <a:noFill/>
              <a:extLst>
                <a:ext uri="{909E8E84-426E-40DD-AFC4-6F175D3DCCD1}">
                  <a14:hiddenFill xmlns:a14="http://schemas.microsoft.com/office/drawing/2010/main">
                    <a:solidFill>
                      <a:srgbClr val="FFFFFF"/>
                    </a:solidFill>
                  </a14:hiddenFill>
                </a:ext>
              </a:extLst>
            </p:spPr>
          </p:pic>
          <p:sp>
            <p:nvSpPr>
              <p:cNvPr id="1512" name="TextBox 1511">
                <a:extLst>
                  <a:ext uri="{FF2B5EF4-FFF2-40B4-BE49-F238E27FC236}">
                    <a16:creationId xmlns:a16="http://schemas.microsoft.com/office/drawing/2014/main" id="{D50C9E19-ACB3-E687-8240-B33F5A3416F9}"/>
                  </a:ext>
                </a:extLst>
              </p:cNvPr>
              <p:cNvSpPr txBox="1"/>
              <p:nvPr/>
            </p:nvSpPr>
            <p:spPr>
              <a:xfrm>
                <a:off x="8401097" y="1840789"/>
                <a:ext cx="743724" cy="268401"/>
              </a:xfrm>
              <a:prstGeom prst="rect">
                <a:avLst/>
              </a:prstGeom>
              <a:noFill/>
            </p:spPr>
            <p:txBody>
              <a:bodyPr wrap="square" rtlCol="0">
                <a:spAutoFit/>
              </a:bodyPr>
              <a:lstStyle/>
              <a:p>
                <a:pPr algn="ctr"/>
                <a: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MiniLLM</a:t>
                </a:r>
              </a:p>
              <a:p>
                <a:pPr algn="ctr"/>
                <a:r>
                  <a:rPr lang="en-US" sz="500" dirty="0">
                    <a:solidFill>
                      <a:schemeClr val="bg2"/>
                    </a:solidFill>
                    <a:latin typeface="Montserrat Medium" panose="00000600000000000000" pitchFamily="2" charset="0"/>
                    <a:ea typeface="Roboto" panose="02000000000000000000" pitchFamily="2" charset="0"/>
                    <a:cs typeface="Open Sans" panose="020B0606030504020204" pitchFamily="34" charset="0"/>
                  </a:rPr>
                  <a:t>HuggingFace</a:t>
                </a:r>
                <a:endParaRPr lang="ru-RU" sz="5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p:txBody>
          </p:sp>
          <p:sp>
            <p:nvSpPr>
              <p:cNvPr id="1513" name="Oval 1512">
                <a:extLst>
                  <a:ext uri="{FF2B5EF4-FFF2-40B4-BE49-F238E27FC236}">
                    <a16:creationId xmlns:a16="http://schemas.microsoft.com/office/drawing/2014/main" id="{B38E8B08-832A-7730-7193-D2A4E5B77C74}"/>
                  </a:ext>
                </a:extLst>
              </p:cNvPr>
              <p:cNvSpPr/>
              <p:nvPr/>
            </p:nvSpPr>
            <p:spPr>
              <a:xfrm>
                <a:off x="9385817" y="1488086"/>
                <a:ext cx="757298" cy="757298"/>
              </a:xfrm>
              <a:prstGeom prst="ellipse">
                <a:avLst/>
              </a:prstGeom>
              <a:solidFill>
                <a:srgbClr val="5E7F8B"/>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1515" name="TextBox 1514">
                <a:extLst>
                  <a:ext uri="{FF2B5EF4-FFF2-40B4-BE49-F238E27FC236}">
                    <a16:creationId xmlns:a16="http://schemas.microsoft.com/office/drawing/2014/main" id="{4C05C53E-C6D3-84DC-2016-D3A54C8EC303}"/>
                  </a:ext>
                </a:extLst>
              </p:cNvPr>
              <p:cNvSpPr txBox="1"/>
              <p:nvPr/>
            </p:nvSpPr>
            <p:spPr>
              <a:xfrm>
                <a:off x="9436052" y="1821686"/>
                <a:ext cx="672155" cy="372779"/>
              </a:xfrm>
              <a:prstGeom prst="rect">
                <a:avLst/>
              </a:prstGeom>
              <a:noFill/>
            </p:spPr>
            <p:txBody>
              <a:bodyPr wrap="square" rtlCol="0">
                <a:spAutoFit/>
              </a:bodyPr>
              <a:lstStyle/>
              <a:p>
                <a:pPr algn="ctr"/>
                <a: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MLP</a:t>
                </a:r>
              </a:p>
              <a:p>
                <a:pPr algn="ctr"/>
                <a:r>
                  <a:rPr lang="en-SG" sz="500" dirty="0">
                    <a:solidFill>
                      <a:schemeClr val="bg2"/>
                    </a:solidFill>
                    <a:latin typeface="Montserrat Medium" panose="00000600000000000000" pitchFamily="2" charset="0"/>
                    <a:ea typeface="Roboto" panose="02000000000000000000" pitchFamily="2" charset="0"/>
                    <a:cs typeface="Open Sans" panose="020B0606030504020204" pitchFamily="34" charset="0"/>
                  </a:rPr>
                  <a:t>scikit-learn</a:t>
                </a:r>
                <a:endParaRPr lang="ru-RU" sz="6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a:p>
                <a:pPr algn="ctr"/>
                <a:endParaRPr lang="ru-RU" sz="7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pic>
            <p:nvPicPr>
              <p:cNvPr id="1516" name="Picture 34">
                <a:extLst>
                  <a:ext uri="{FF2B5EF4-FFF2-40B4-BE49-F238E27FC236}">
                    <a16:creationId xmlns:a16="http://schemas.microsoft.com/office/drawing/2014/main" id="{5C4757F8-41D7-CF22-A44E-BAA41926D471}"/>
                  </a:ext>
                </a:extLst>
              </p:cNvPr>
              <p:cNvPicPr>
                <a:picLocks noChangeAspect="1" noChangeArrowheads="1"/>
              </p:cNvPicPr>
              <p:nvPr/>
            </p:nvPicPr>
            <p:blipFill>
              <a:blip r:embed="rId52" cstate="print">
                <a:extLst>
                  <a:ext uri="{BEBA8EAE-BF5A-486C-A8C5-ECC9F3942E4B}">
                    <a14:imgProps xmlns:a14="http://schemas.microsoft.com/office/drawing/2010/main">
                      <a14:imgLayer r:embed="rId5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99364" y="1646792"/>
                <a:ext cx="356074" cy="192642"/>
              </a:xfrm>
              <a:prstGeom prst="rect">
                <a:avLst/>
              </a:prstGeom>
              <a:extLst>
                <a:ext uri="{909E8E84-426E-40DD-AFC4-6F175D3DCCD1}">
                  <a14:hiddenFill xmlns:a14="http://schemas.microsoft.com/office/drawing/2010/main">
                    <a:solidFill>
                      <a:srgbClr val="FFFFFF"/>
                    </a:solidFill>
                  </a14:hiddenFill>
                </a:ext>
              </a:extLst>
            </p:spPr>
          </p:pic>
        </p:grpSp>
        <p:grpSp>
          <p:nvGrpSpPr>
            <p:cNvPr id="1655" name="Group 1654">
              <a:extLst>
                <a:ext uri="{FF2B5EF4-FFF2-40B4-BE49-F238E27FC236}">
                  <a16:creationId xmlns:a16="http://schemas.microsoft.com/office/drawing/2014/main" id="{0A3D2727-0762-D00D-93EA-8BA7732110BC}"/>
                </a:ext>
              </a:extLst>
            </p:cNvPr>
            <p:cNvGrpSpPr/>
            <p:nvPr/>
          </p:nvGrpSpPr>
          <p:grpSpPr>
            <a:xfrm>
              <a:off x="11466305" y="1492154"/>
              <a:ext cx="1130782" cy="3668559"/>
              <a:chOff x="11466305" y="1492154"/>
              <a:chExt cx="1130782" cy="3668559"/>
            </a:xfrm>
          </p:grpSpPr>
          <p:cxnSp>
            <p:nvCxnSpPr>
              <p:cNvPr id="1553" name="Straight Connector 1552">
                <a:extLst>
                  <a:ext uri="{FF2B5EF4-FFF2-40B4-BE49-F238E27FC236}">
                    <a16:creationId xmlns:a16="http://schemas.microsoft.com/office/drawing/2014/main" id="{DEBC3DA7-B1D1-BDE4-6603-13C9E2E52923}"/>
                  </a:ext>
                </a:extLst>
              </p:cNvPr>
              <p:cNvCxnSpPr>
                <a:cxnSpLocks/>
                <a:stCxn id="1415" idx="4"/>
                <a:endCxn id="1501" idx="4"/>
              </p:cNvCxnSpPr>
              <p:nvPr/>
            </p:nvCxnSpPr>
            <p:spPr>
              <a:xfrm flipV="1">
                <a:off x="12027850" y="2249452"/>
                <a:ext cx="13544" cy="1225018"/>
              </a:xfrm>
              <a:prstGeom prst="line">
                <a:avLst/>
              </a:prstGeom>
              <a:ln w="19050">
                <a:solidFill>
                  <a:srgbClr val="5E7F8B"/>
                </a:solidFill>
                <a:prstDash val="sysDash"/>
              </a:ln>
            </p:spPr>
            <p:style>
              <a:lnRef idx="1">
                <a:schemeClr val="accent1"/>
              </a:lnRef>
              <a:fillRef idx="0">
                <a:schemeClr val="accent1"/>
              </a:fillRef>
              <a:effectRef idx="0">
                <a:schemeClr val="accent1"/>
              </a:effectRef>
              <a:fontRef idx="minor">
                <a:schemeClr val="tx1"/>
              </a:fontRef>
            </p:style>
          </p:cxnSp>
          <p:sp>
            <p:nvSpPr>
              <p:cNvPr id="1072" name="TextBox 1071">
                <a:extLst>
                  <a:ext uri="{FF2B5EF4-FFF2-40B4-BE49-F238E27FC236}">
                    <a16:creationId xmlns:a16="http://schemas.microsoft.com/office/drawing/2014/main" id="{A700AEA1-FA26-3148-10E5-7A9F7536E689}"/>
                  </a:ext>
                </a:extLst>
              </p:cNvPr>
              <p:cNvSpPr txBox="1"/>
              <p:nvPr/>
            </p:nvSpPr>
            <p:spPr>
              <a:xfrm>
                <a:off x="11466305" y="4635886"/>
                <a:ext cx="1101783" cy="524827"/>
              </a:xfrm>
              <a:prstGeom prst="rect">
                <a:avLst/>
              </a:prstGeom>
              <a:noFill/>
            </p:spPr>
            <p:txBody>
              <a:bodyPr wrap="square" rtlCol="0">
                <a:spAutoFit/>
              </a:bodyPr>
              <a:lstStyle/>
              <a:p>
                <a:pPr algn="ctr"/>
                <a:r>
                  <a:rPr lang="en-US" sz="1400" b="1" dirty="0">
                    <a:solidFill>
                      <a:srgbClr val="6A909E"/>
                    </a:solidFill>
                    <a:latin typeface="Roboto" panose="02000000000000000000" pitchFamily="2" charset="0"/>
                    <a:ea typeface="Roboto" panose="02000000000000000000" pitchFamily="2" charset="0"/>
                    <a:cs typeface="Open Sans" panose="020B0606030504020204" pitchFamily="34" charset="0"/>
                  </a:rPr>
                  <a:t>Layer 2</a:t>
                </a:r>
                <a:br>
                  <a:rPr lang="en-US" sz="1400" b="1" dirty="0">
                    <a:solidFill>
                      <a:srgbClr val="6A909E"/>
                    </a:solidFill>
                    <a:latin typeface="Roboto" panose="02000000000000000000" pitchFamily="2" charset="0"/>
                    <a:ea typeface="Roboto" panose="02000000000000000000" pitchFamily="2" charset="0"/>
                    <a:cs typeface="Open Sans" panose="020B0606030504020204" pitchFamily="34" charset="0"/>
                  </a:rPr>
                </a:br>
                <a:r>
                  <a:rPr lang="en-US" sz="1400" dirty="0">
                    <a:solidFill>
                      <a:srgbClr val="6A909E"/>
                    </a:solidFill>
                    <a:latin typeface="Roboto" panose="02000000000000000000" pitchFamily="2" charset="0"/>
                    <a:ea typeface="Roboto" panose="02000000000000000000" pitchFamily="2" charset="0"/>
                    <a:cs typeface="Open Sans" panose="020B0606030504020204" pitchFamily="34" charset="0"/>
                  </a:rPr>
                  <a:t>Intent</a:t>
                </a:r>
                <a:endParaRPr lang="ru-RU" sz="1400" dirty="0">
                  <a:solidFill>
                    <a:srgbClr val="6A909E"/>
                  </a:solidFill>
                  <a:latin typeface="Roboto" panose="02000000000000000000" pitchFamily="2" charset="0"/>
                  <a:ea typeface="Roboto" panose="02000000000000000000" pitchFamily="2" charset="0"/>
                  <a:cs typeface="Open Sans" panose="020B0606030504020204" pitchFamily="34" charset="0"/>
                </a:endParaRPr>
              </a:p>
            </p:txBody>
          </p:sp>
          <p:sp>
            <p:nvSpPr>
              <p:cNvPr id="1073" name="Freeform: Shape 1072">
                <a:extLst>
                  <a:ext uri="{FF2B5EF4-FFF2-40B4-BE49-F238E27FC236}">
                    <a16:creationId xmlns:a16="http://schemas.microsoft.com/office/drawing/2014/main" id="{D7D8EDCD-8817-9655-34B5-13C822BFF68E}"/>
                  </a:ext>
                </a:extLst>
              </p:cNvPr>
              <p:cNvSpPr/>
              <p:nvPr/>
            </p:nvSpPr>
            <p:spPr>
              <a:xfrm>
                <a:off x="11466306" y="3444707"/>
                <a:ext cx="1130781" cy="1130439"/>
              </a:xfrm>
              <a:custGeom>
                <a:avLst/>
                <a:gdLst>
                  <a:gd name="connsiteX0" fmla="*/ 589164 w 867525"/>
                  <a:gd name="connsiteY0" fmla="*/ 867264 h 867263"/>
                  <a:gd name="connsiteX1" fmla="*/ 278231 w 867525"/>
                  <a:gd name="connsiteY1" fmla="*/ 867264 h 867263"/>
                  <a:gd name="connsiteX2" fmla="*/ 0 w 867525"/>
                  <a:gd name="connsiteY2" fmla="*/ 589033 h 867263"/>
                  <a:gd name="connsiteX3" fmla="*/ 0 w 867525"/>
                  <a:gd name="connsiteY3" fmla="*/ 278231 h 867263"/>
                  <a:gd name="connsiteX4" fmla="*/ 278362 w 867525"/>
                  <a:gd name="connsiteY4" fmla="*/ 0 h 867263"/>
                  <a:gd name="connsiteX5" fmla="*/ 589294 w 867525"/>
                  <a:gd name="connsiteY5" fmla="*/ 0 h 867263"/>
                  <a:gd name="connsiteX6" fmla="*/ 867525 w 867525"/>
                  <a:gd name="connsiteY6" fmla="*/ 278231 h 867263"/>
                  <a:gd name="connsiteX7" fmla="*/ 867525 w 867525"/>
                  <a:gd name="connsiteY7" fmla="*/ 589164 h 867263"/>
                  <a:gd name="connsiteX8" fmla="*/ 589164 w 867525"/>
                  <a:gd name="connsiteY8" fmla="*/ 867264 h 8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7525" h="867263">
                    <a:moveTo>
                      <a:pt x="589164" y="867264"/>
                    </a:moveTo>
                    <a:lnTo>
                      <a:pt x="278231" y="867264"/>
                    </a:lnTo>
                    <a:cubicBezTo>
                      <a:pt x="124530" y="867264"/>
                      <a:pt x="0" y="742733"/>
                      <a:pt x="0" y="589033"/>
                    </a:cubicBezTo>
                    <a:lnTo>
                      <a:pt x="0" y="278231"/>
                    </a:lnTo>
                    <a:cubicBezTo>
                      <a:pt x="131" y="124530"/>
                      <a:pt x="124661" y="0"/>
                      <a:pt x="278362" y="0"/>
                    </a:cubicBezTo>
                    <a:lnTo>
                      <a:pt x="589294" y="0"/>
                    </a:lnTo>
                    <a:cubicBezTo>
                      <a:pt x="742995" y="0"/>
                      <a:pt x="867525" y="124530"/>
                      <a:pt x="867525" y="278231"/>
                    </a:cubicBezTo>
                    <a:lnTo>
                      <a:pt x="867525" y="589164"/>
                    </a:lnTo>
                    <a:cubicBezTo>
                      <a:pt x="867394" y="742733"/>
                      <a:pt x="742864" y="867264"/>
                      <a:pt x="589164" y="867264"/>
                    </a:cubicBezTo>
                    <a:close/>
                  </a:path>
                </a:pathLst>
              </a:custGeom>
              <a:solidFill>
                <a:srgbClr val="6A909E"/>
              </a:solidFill>
              <a:ln w="13072" cap="flat">
                <a:noFill/>
                <a:prstDash val="solid"/>
                <a:miter/>
              </a:ln>
            </p:spPr>
            <p:txBody>
              <a:bodyPr rtlCol="0" anchor="ctr"/>
              <a:lstStyle/>
              <a:p>
                <a:endParaRPr lang="en-ID" sz="1400" dirty="0"/>
              </a:p>
            </p:txBody>
          </p:sp>
          <p:sp>
            <p:nvSpPr>
              <p:cNvPr id="1074" name="Freeform: Shape 1073">
                <a:extLst>
                  <a:ext uri="{FF2B5EF4-FFF2-40B4-BE49-F238E27FC236}">
                    <a16:creationId xmlns:a16="http://schemas.microsoft.com/office/drawing/2014/main" id="{B1EBF3BD-2B4A-22A8-8B9A-2070AB5D6E85}"/>
                  </a:ext>
                </a:extLst>
              </p:cNvPr>
              <p:cNvSpPr/>
              <p:nvPr/>
            </p:nvSpPr>
            <p:spPr>
              <a:xfrm>
                <a:off x="11596741" y="3574972"/>
                <a:ext cx="869910" cy="869910"/>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075" name="Freeform: Shape 1074">
                <a:extLst>
                  <a:ext uri="{FF2B5EF4-FFF2-40B4-BE49-F238E27FC236}">
                    <a16:creationId xmlns:a16="http://schemas.microsoft.com/office/drawing/2014/main" id="{2796C87C-D265-4489-46EF-4464942A2C06}"/>
                  </a:ext>
                </a:extLst>
              </p:cNvPr>
              <p:cNvSpPr/>
              <p:nvPr/>
            </p:nvSpPr>
            <p:spPr>
              <a:xfrm>
                <a:off x="11587364" y="3565594"/>
                <a:ext cx="888666" cy="88866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pic>
            <p:nvPicPr>
              <p:cNvPr id="1091" name="Graphic 1090" descr="Target with solid fill">
                <a:extLst>
                  <a:ext uri="{FF2B5EF4-FFF2-40B4-BE49-F238E27FC236}">
                    <a16:creationId xmlns:a16="http://schemas.microsoft.com/office/drawing/2014/main" id="{AD93705E-A9C4-5BA4-144D-269D88CE5FF1}"/>
                  </a:ext>
                </a:extLst>
              </p:cNvPr>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11672605" y="3664944"/>
                <a:ext cx="693606" cy="693606"/>
              </a:xfrm>
              <a:prstGeom prst="rect">
                <a:avLst/>
              </a:prstGeom>
            </p:spPr>
          </p:pic>
          <p:sp>
            <p:nvSpPr>
              <p:cNvPr id="1415" name="Oval 1414">
                <a:extLst>
                  <a:ext uri="{FF2B5EF4-FFF2-40B4-BE49-F238E27FC236}">
                    <a16:creationId xmlns:a16="http://schemas.microsoft.com/office/drawing/2014/main" id="{6BD684E9-4BB6-F5EA-5B7A-06F6A17DE5FF}"/>
                  </a:ext>
                </a:extLst>
              </p:cNvPr>
              <p:cNvSpPr>
                <a:spLocks noChangeAspect="1"/>
              </p:cNvSpPr>
              <p:nvPr/>
            </p:nvSpPr>
            <p:spPr>
              <a:xfrm>
                <a:off x="11819581" y="3057933"/>
                <a:ext cx="416537" cy="416537"/>
              </a:xfrm>
              <a:prstGeom prst="ellipse">
                <a:avLst/>
              </a:prstGeom>
              <a:solidFill>
                <a:srgbClr val="5E808C"/>
              </a:solidFill>
              <a:ln w="7620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SG" sz="1200" b="1" dirty="0">
                    <a:solidFill>
                      <a:schemeClr val="bg2"/>
                    </a:solidFill>
                    <a:latin typeface="Roboto" panose="02000000000000000000" pitchFamily="2" charset="0"/>
                    <a:ea typeface="Roboto" panose="02000000000000000000" pitchFamily="2" charset="0"/>
                    <a:cs typeface="Roboto" panose="02000000000000000000" pitchFamily="2" charset="0"/>
                  </a:rPr>
                  <a:t>3.3</a:t>
                </a:r>
              </a:p>
            </p:txBody>
          </p:sp>
          <p:sp>
            <p:nvSpPr>
              <p:cNvPr id="1501" name="Oval 1500">
                <a:extLst>
                  <a:ext uri="{FF2B5EF4-FFF2-40B4-BE49-F238E27FC236}">
                    <a16:creationId xmlns:a16="http://schemas.microsoft.com/office/drawing/2014/main" id="{72357269-33E6-4215-70F8-56DF905DA520}"/>
                  </a:ext>
                </a:extLst>
              </p:cNvPr>
              <p:cNvSpPr/>
              <p:nvPr/>
            </p:nvSpPr>
            <p:spPr>
              <a:xfrm>
                <a:off x="11662744" y="1492154"/>
                <a:ext cx="757298" cy="757298"/>
              </a:xfrm>
              <a:prstGeom prst="ellipse">
                <a:avLst/>
              </a:prstGeom>
              <a:solidFill>
                <a:srgbClr val="5E7F8B"/>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pic>
            <p:nvPicPr>
              <p:cNvPr id="1151" name="Picture 18">
                <a:extLst>
                  <a:ext uri="{FF2B5EF4-FFF2-40B4-BE49-F238E27FC236}">
                    <a16:creationId xmlns:a16="http://schemas.microsoft.com/office/drawing/2014/main" id="{310B79B0-57BF-E57C-D21C-05C2199F3749}"/>
                  </a:ext>
                </a:extLst>
              </p:cNvPr>
              <p:cNvPicPr>
                <a:picLocks noChangeAspect="1" noChangeArrowheads="1"/>
              </p:cNvPicPr>
              <p:nvPr/>
            </p:nvPicPr>
            <p:blipFill rotWithShape="1">
              <a:blip r:embed="rId56" cstate="print">
                <a:duotone>
                  <a:schemeClr val="bg2">
                    <a:shade val="45000"/>
                    <a:satMod val="135000"/>
                  </a:schemeClr>
                  <a:prstClr val="white"/>
                </a:duotone>
                <a:extLst>
                  <a:ext uri="{28A0092B-C50C-407E-A947-70E740481C1C}">
                    <a14:useLocalDpi xmlns:a14="http://schemas.microsoft.com/office/drawing/2010/main" val="0"/>
                  </a:ext>
                </a:extLst>
              </a:blip>
              <a:srcRect r="64076" b="6504"/>
              <a:stretch/>
            </p:blipFill>
            <p:spPr bwMode="auto">
              <a:xfrm>
                <a:off x="11928848" y="1630441"/>
                <a:ext cx="251757" cy="250828"/>
              </a:xfrm>
              <a:prstGeom prst="rect">
                <a:avLst/>
              </a:prstGeom>
              <a:noFill/>
              <a:extLst>
                <a:ext uri="{909E8E84-426E-40DD-AFC4-6F175D3DCCD1}">
                  <a14:hiddenFill xmlns:a14="http://schemas.microsoft.com/office/drawing/2010/main">
                    <a:solidFill>
                      <a:srgbClr val="FFFFFF"/>
                    </a:solidFill>
                  </a14:hiddenFill>
                </a:ext>
              </a:extLst>
            </p:spPr>
          </p:pic>
          <p:sp>
            <p:nvSpPr>
              <p:cNvPr id="1545" name="TextBox 1544">
                <a:extLst>
                  <a:ext uri="{FF2B5EF4-FFF2-40B4-BE49-F238E27FC236}">
                    <a16:creationId xmlns:a16="http://schemas.microsoft.com/office/drawing/2014/main" id="{C013EE8B-C405-27F4-3FC0-F5DA3964D6AE}"/>
                  </a:ext>
                </a:extLst>
              </p:cNvPr>
              <p:cNvSpPr txBox="1"/>
              <p:nvPr/>
            </p:nvSpPr>
            <p:spPr>
              <a:xfrm>
                <a:off x="11718649" y="1873137"/>
                <a:ext cx="672155" cy="268401"/>
              </a:xfrm>
              <a:prstGeom prst="rect">
                <a:avLst/>
              </a:prstGeom>
              <a:noFill/>
            </p:spPr>
            <p:txBody>
              <a:bodyPr wrap="square" rtlCol="0">
                <a:spAutoFit/>
              </a:bodyPr>
              <a:lstStyle/>
              <a:p>
                <a:pPr algn="ctr"/>
                <a:r>
                  <a:rPr lang="en-US" sz="7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Mistral 7B</a:t>
                </a:r>
              </a:p>
              <a:p>
                <a:pPr algn="ctr"/>
                <a:r>
                  <a:rPr lang="en-SG" sz="500" dirty="0">
                    <a:solidFill>
                      <a:schemeClr val="bg2"/>
                    </a:solidFill>
                    <a:latin typeface="Montserrat Medium" panose="00000600000000000000" pitchFamily="2" charset="0"/>
                    <a:ea typeface="Roboto" panose="02000000000000000000" pitchFamily="2" charset="0"/>
                    <a:cs typeface="Open Sans" panose="020B0606030504020204" pitchFamily="34" charset="0"/>
                  </a:rPr>
                  <a:t>Mistral AI</a:t>
                </a:r>
                <a:endParaRPr lang="ru-RU" sz="5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p:txBody>
          </p:sp>
        </p:grpSp>
        <p:grpSp>
          <p:nvGrpSpPr>
            <p:cNvPr id="1656" name="Group 1655">
              <a:extLst>
                <a:ext uri="{FF2B5EF4-FFF2-40B4-BE49-F238E27FC236}">
                  <a16:creationId xmlns:a16="http://schemas.microsoft.com/office/drawing/2014/main" id="{08E4C7BA-C7A4-01A0-FF8F-DF4109F04866}"/>
                </a:ext>
              </a:extLst>
            </p:cNvPr>
            <p:cNvGrpSpPr/>
            <p:nvPr/>
          </p:nvGrpSpPr>
          <p:grpSpPr>
            <a:xfrm>
              <a:off x="5184303" y="2476220"/>
              <a:ext cx="8126993" cy="2874633"/>
              <a:chOff x="5184303" y="2476220"/>
              <a:chExt cx="8126993" cy="2874633"/>
            </a:xfrm>
          </p:grpSpPr>
          <p:sp>
            <p:nvSpPr>
              <p:cNvPr id="1059" name="Rectangle: Rounded Corners 1058">
                <a:extLst>
                  <a:ext uri="{FF2B5EF4-FFF2-40B4-BE49-F238E27FC236}">
                    <a16:creationId xmlns:a16="http://schemas.microsoft.com/office/drawing/2014/main" id="{FB9510BC-DA5F-E57D-294F-B227D28491F3}"/>
                  </a:ext>
                </a:extLst>
              </p:cNvPr>
              <p:cNvSpPr/>
              <p:nvPr/>
            </p:nvSpPr>
            <p:spPr>
              <a:xfrm>
                <a:off x="5184303" y="2485336"/>
                <a:ext cx="8126993" cy="2865517"/>
              </a:xfrm>
              <a:prstGeom prst="roundRect">
                <a:avLst>
                  <a:gd name="adj" fmla="val 5321"/>
                </a:avLst>
              </a:prstGeom>
              <a:noFill/>
              <a:ln w="38100">
                <a:solidFill>
                  <a:srgbClr val="5E808D"/>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400"/>
              </a:p>
            </p:txBody>
          </p:sp>
          <p:sp>
            <p:nvSpPr>
              <p:cNvPr id="1607" name="Rectangle: Rounded Corners 1606">
                <a:extLst>
                  <a:ext uri="{FF2B5EF4-FFF2-40B4-BE49-F238E27FC236}">
                    <a16:creationId xmlns:a16="http://schemas.microsoft.com/office/drawing/2014/main" id="{371A8D3F-38B3-AB81-BD40-52173814A5EE}"/>
                  </a:ext>
                </a:extLst>
              </p:cNvPr>
              <p:cNvSpPr/>
              <p:nvPr/>
            </p:nvSpPr>
            <p:spPr>
              <a:xfrm>
                <a:off x="5188573" y="2476220"/>
                <a:ext cx="2376000" cy="259133"/>
              </a:xfrm>
              <a:prstGeom prst="roundRect">
                <a:avLst>
                  <a:gd name="adj" fmla="val 50000"/>
                </a:avLst>
              </a:prstGeom>
              <a:solidFill>
                <a:srgbClr val="688D9A"/>
              </a:solidFill>
              <a:ln w="3810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rgbClr val="DAE3E6"/>
                    </a:solidFill>
                    <a:latin typeface="Roboto Black" panose="02000000000000000000" pitchFamily="2" charset="0"/>
                    <a:ea typeface="Roboto Black" panose="02000000000000000000" pitchFamily="2" charset="0"/>
                    <a:cs typeface="Roboto Black" panose="02000000000000000000" pitchFamily="2" charset="0"/>
                  </a:rPr>
                  <a:t>Multilayered Intent Classifier</a:t>
                </a:r>
              </a:p>
            </p:txBody>
          </p:sp>
        </p:grpSp>
        <p:grpSp>
          <p:nvGrpSpPr>
            <p:cNvPr id="1657" name="Group 1656">
              <a:extLst>
                <a:ext uri="{FF2B5EF4-FFF2-40B4-BE49-F238E27FC236}">
                  <a16:creationId xmlns:a16="http://schemas.microsoft.com/office/drawing/2014/main" id="{F18AFA7D-9A07-CB21-9031-FF87BEE67841}"/>
                </a:ext>
              </a:extLst>
            </p:cNvPr>
            <p:cNvGrpSpPr/>
            <p:nvPr/>
          </p:nvGrpSpPr>
          <p:grpSpPr>
            <a:xfrm>
              <a:off x="7073958" y="3871764"/>
              <a:ext cx="1620000" cy="276324"/>
              <a:chOff x="7073958" y="3871764"/>
              <a:chExt cx="1620000" cy="276324"/>
            </a:xfrm>
          </p:grpSpPr>
          <p:cxnSp>
            <p:nvCxnSpPr>
              <p:cNvPr id="1318" name="Straight Arrow Connector 1317">
                <a:extLst>
                  <a:ext uri="{FF2B5EF4-FFF2-40B4-BE49-F238E27FC236}">
                    <a16:creationId xmlns:a16="http://schemas.microsoft.com/office/drawing/2014/main" id="{7AB09A80-88A4-B81F-83C9-CEDFEE529927}"/>
                  </a:ext>
                </a:extLst>
              </p:cNvPr>
              <p:cNvCxnSpPr>
                <a:cxnSpLocks/>
              </p:cNvCxnSpPr>
              <p:nvPr/>
            </p:nvCxnSpPr>
            <p:spPr>
              <a:xfrm>
                <a:off x="7073958" y="4017119"/>
                <a:ext cx="1620000" cy="0"/>
              </a:xfrm>
              <a:prstGeom prst="straightConnector1">
                <a:avLst/>
              </a:prstGeom>
              <a:ln w="101600" cap="rnd">
                <a:solidFill>
                  <a:srgbClr val="5E808D"/>
                </a:solidFill>
                <a:tailEnd type="triangle"/>
              </a:ln>
            </p:spPr>
            <p:style>
              <a:lnRef idx="1">
                <a:schemeClr val="accent1"/>
              </a:lnRef>
              <a:fillRef idx="0">
                <a:schemeClr val="accent1"/>
              </a:fillRef>
              <a:effectRef idx="0">
                <a:schemeClr val="accent1"/>
              </a:effectRef>
              <a:fontRef idx="minor">
                <a:schemeClr val="tx1"/>
              </a:fontRef>
            </p:style>
          </p:cxnSp>
          <p:sp>
            <p:nvSpPr>
              <p:cNvPr id="1642" name="Rectangle: Rounded Corners 1641">
                <a:extLst>
                  <a:ext uri="{FF2B5EF4-FFF2-40B4-BE49-F238E27FC236}">
                    <a16:creationId xmlns:a16="http://schemas.microsoft.com/office/drawing/2014/main" id="{B9762E26-5E5E-ABC7-C9BE-FB59367D458A}"/>
                  </a:ext>
                </a:extLst>
              </p:cNvPr>
              <p:cNvSpPr/>
              <p:nvPr/>
            </p:nvSpPr>
            <p:spPr>
              <a:xfrm>
                <a:off x="7429038" y="3871764"/>
                <a:ext cx="699010" cy="276324"/>
              </a:xfrm>
              <a:prstGeom prst="roundRect">
                <a:avLst>
                  <a:gd name="adj" fmla="val 50000"/>
                </a:avLst>
              </a:prstGeom>
              <a:solidFill>
                <a:srgbClr val="628592"/>
              </a:solidFill>
              <a:ln w="38100">
                <a:solidFill>
                  <a:srgbClr val="65899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bg2"/>
                    </a:solidFill>
                    <a:latin typeface="Roboto" panose="02000000000000000000" pitchFamily="2" charset="0"/>
                    <a:ea typeface="Roboto" panose="02000000000000000000" pitchFamily="2" charset="0"/>
                    <a:cs typeface="Roboto" panose="02000000000000000000" pitchFamily="2" charset="0"/>
                  </a:rPr>
                  <a:t>Is NOT</a:t>
                </a:r>
              </a:p>
            </p:txBody>
          </p:sp>
        </p:grpSp>
        <p:grpSp>
          <p:nvGrpSpPr>
            <p:cNvPr id="1658" name="Group 1657">
              <a:extLst>
                <a:ext uri="{FF2B5EF4-FFF2-40B4-BE49-F238E27FC236}">
                  <a16:creationId xmlns:a16="http://schemas.microsoft.com/office/drawing/2014/main" id="{C91B18D7-F171-6677-92CF-780DDE62E0A1}"/>
                </a:ext>
              </a:extLst>
            </p:cNvPr>
            <p:cNvGrpSpPr/>
            <p:nvPr/>
          </p:nvGrpSpPr>
          <p:grpSpPr>
            <a:xfrm>
              <a:off x="9844424" y="3877907"/>
              <a:ext cx="1620000" cy="276324"/>
              <a:chOff x="9844424" y="3877907"/>
              <a:chExt cx="1620000" cy="276324"/>
            </a:xfrm>
          </p:grpSpPr>
          <p:cxnSp>
            <p:nvCxnSpPr>
              <p:cNvPr id="1320" name="Straight Arrow Connector 1319">
                <a:extLst>
                  <a:ext uri="{FF2B5EF4-FFF2-40B4-BE49-F238E27FC236}">
                    <a16:creationId xmlns:a16="http://schemas.microsoft.com/office/drawing/2014/main" id="{C6D816ED-754F-F486-FAE3-606C4F54E839}"/>
                  </a:ext>
                </a:extLst>
              </p:cNvPr>
              <p:cNvCxnSpPr>
                <a:cxnSpLocks/>
              </p:cNvCxnSpPr>
              <p:nvPr/>
            </p:nvCxnSpPr>
            <p:spPr>
              <a:xfrm>
                <a:off x="9844424" y="4017711"/>
                <a:ext cx="1620000" cy="0"/>
              </a:xfrm>
              <a:prstGeom prst="straightConnector1">
                <a:avLst/>
              </a:prstGeom>
              <a:ln w="101600" cap="rnd">
                <a:solidFill>
                  <a:srgbClr val="5E808D"/>
                </a:solidFill>
                <a:tailEnd type="triangle"/>
              </a:ln>
            </p:spPr>
            <p:style>
              <a:lnRef idx="1">
                <a:schemeClr val="accent1"/>
              </a:lnRef>
              <a:fillRef idx="0">
                <a:schemeClr val="accent1"/>
              </a:fillRef>
              <a:effectRef idx="0">
                <a:schemeClr val="accent1"/>
              </a:effectRef>
              <a:fontRef idx="minor">
                <a:schemeClr val="tx1"/>
              </a:fontRef>
            </p:style>
          </p:cxnSp>
          <p:sp>
            <p:nvSpPr>
              <p:cNvPr id="1643" name="Rectangle: Rounded Corners 1642">
                <a:extLst>
                  <a:ext uri="{FF2B5EF4-FFF2-40B4-BE49-F238E27FC236}">
                    <a16:creationId xmlns:a16="http://schemas.microsoft.com/office/drawing/2014/main" id="{4D7FD16B-E705-9BC9-AA2F-E3C65B5BFE4C}"/>
                  </a:ext>
                </a:extLst>
              </p:cNvPr>
              <p:cNvSpPr/>
              <p:nvPr/>
            </p:nvSpPr>
            <p:spPr>
              <a:xfrm>
                <a:off x="10202389" y="3877907"/>
                <a:ext cx="699010" cy="276324"/>
              </a:xfrm>
              <a:prstGeom prst="roundRect">
                <a:avLst>
                  <a:gd name="adj" fmla="val 50000"/>
                </a:avLst>
              </a:prstGeom>
              <a:solidFill>
                <a:srgbClr val="628592"/>
              </a:solidFill>
              <a:ln w="38100">
                <a:solidFill>
                  <a:srgbClr val="65899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bg2"/>
                    </a:solidFill>
                    <a:latin typeface="Roboto" panose="02000000000000000000" pitchFamily="2" charset="0"/>
                    <a:ea typeface="Roboto" panose="02000000000000000000" pitchFamily="2" charset="0"/>
                    <a:cs typeface="Roboto" panose="02000000000000000000" pitchFamily="2" charset="0"/>
                  </a:rPr>
                  <a:t>Is NOT</a:t>
                </a:r>
              </a:p>
            </p:txBody>
          </p:sp>
        </p:grpSp>
      </p:grpSp>
      <p:grpSp>
        <p:nvGrpSpPr>
          <p:cNvPr id="1662" name="Group 1661">
            <a:extLst>
              <a:ext uri="{FF2B5EF4-FFF2-40B4-BE49-F238E27FC236}">
                <a16:creationId xmlns:a16="http://schemas.microsoft.com/office/drawing/2014/main" id="{EBE29E7D-0295-8D44-31CA-AF982657DAE9}"/>
              </a:ext>
            </a:extLst>
          </p:cNvPr>
          <p:cNvGrpSpPr/>
          <p:nvPr/>
        </p:nvGrpSpPr>
        <p:grpSpPr>
          <a:xfrm>
            <a:off x="6448040" y="5158174"/>
            <a:ext cx="2806621" cy="3199997"/>
            <a:chOff x="6448040" y="5158174"/>
            <a:chExt cx="2806621" cy="3199997"/>
          </a:xfrm>
        </p:grpSpPr>
        <p:grpSp>
          <p:nvGrpSpPr>
            <p:cNvPr id="1661" name="Group 1660">
              <a:extLst>
                <a:ext uri="{FF2B5EF4-FFF2-40B4-BE49-F238E27FC236}">
                  <a16:creationId xmlns:a16="http://schemas.microsoft.com/office/drawing/2014/main" id="{2889A759-F4CB-594B-BF4A-728921FADA33}"/>
                </a:ext>
              </a:extLst>
            </p:cNvPr>
            <p:cNvGrpSpPr/>
            <p:nvPr/>
          </p:nvGrpSpPr>
          <p:grpSpPr>
            <a:xfrm>
              <a:off x="7304075" y="6642164"/>
              <a:ext cx="1130781" cy="1716007"/>
              <a:chOff x="7304075" y="6642164"/>
              <a:chExt cx="1130781" cy="1716007"/>
            </a:xfrm>
          </p:grpSpPr>
          <p:grpSp>
            <p:nvGrpSpPr>
              <p:cNvPr id="1222" name="Group 1221">
                <a:extLst>
                  <a:ext uri="{FF2B5EF4-FFF2-40B4-BE49-F238E27FC236}">
                    <a16:creationId xmlns:a16="http://schemas.microsoft.com/office/drawing/2014/main" id="{39C9CC68-A1DE-96DD-FF50-F2453A165E79}"/>
                  </a:ext>
                </a:extLst>
              </p:cNvPr>
              <p:cNvGrpSpPr/>
              <p:nvPr/>
            </p:nvGrpSpPr>
            <p:grpSpPr>
              <a:xfrm>
                <a:off x="7304075" y="6642164"/>
                <a:ext cx="1130781" cy="1130439"/>
                <a:chOff x="1082875" y="4912260"/>
                <a:chExt cx="867525" cy="867263"/>
              </a:xfrm>
            </p:grpSpPr>
            <p:sp>
              <p:nvSpPr>
                <p:cNvPr id="1223" name="Freeform: Shape 1222">
                  <a:extLst>
                    <a:ext uri="{FF2B5EF4-FFF2-40B4-BE49-F238E27FC236}">
                      <a16:creationId xmlns:a16="http://schemas.microsoft.com/office/drawing/2014/main" id="{EEE394D4-D6E1-353B-CF75-4C52B0A4FF46}"/>
                    </a:ext>
                  </a:extLst>
                </p:cNvPr>
                <p:cNvSpPr/>
                <p:nvPr/>
              </p:nvSpPr>
              <p:spPr>
                <a:xfrm>
                  <a:off x="1082875" y="4912260"/>
                  <a:ext cx="867525" cy="867263"/>
                </a:xfrm>
                <a:custGeom>
                  <a:avLst/>
                  <a:gdLst>
                    <a:gd name="connsiteX0" fmla="*/ 589164 w 867525"/>
                    <a:gd name="connsiteY0" fmla="*/ 867264 h 867263"/>
                    <a:gd name="connsiteX1" fmla="*/ 278231 w 867525"/>
                    <a:gd name="connsiteY1" fmla="*/ 867264 h 867263"/>
                    <a:gd name="connsiteX2" fmla="*/ 0 w 867525"/>
                    <a:gd name="connsiteY2" fmla="*/ 589033 h 867263"/>
                    <a:gd name="connsiteX3" fmla="*/ 0 w 867525"/>
                    <a:gd name="connsiteY3" fmla="*/ 278231 h 867263"/>
                    <a:gd name="connsiteX4" fmla="*/ 278362 w 867525"/>
                    <a:gd name="connsiteY4" fmla="*/ 0 h 867263"/>
                    <a:gd name="connsiteX5" fmla="*/ 589294 w 867525"/>
                    <a:gd name="connsiteY5" fmla="*/ 0 h 867263"/>
                    <a:gd name="connsiteX6" fmla="*/ 867525 w 867525"/>
                    <a:gd name="connsiteY6" fmla="*/ 278231 h 867263"/>
                    <a:gd name="connsiteX7" fmla="*/ 867525 w 867525"/>
                    <a:gd name="connsiteY7" fmla="*/ 589164 h 867263"/>
                    <a:gd name="connsiteX8" fmla="*/ 589164 w 867525"/>
                    <a:gd name="connsiteY8" fmla="*/ 867264 h 86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7525" h="867263">
                      <a:moveTo>
                        <a:pt x="589164" y="867264"/>
                      </a:moveTo>
                      <a:lnTo>
                        <a:pt x="278231" y="867264"/>
                      </a:lnTo>
                      <a:cubicBezTo>
                        <a:pt x="124530" y="867264"/>
                        <a:pt x="0" y="742733"/>
                        <a:pt x="0" y="589033"/>
                      </a:cubicBezTo>
                      <a:lnTo>
                        <a:pt x="0" y="278231"/>
                      </a:lnTo>
                      <a:cubicBezTo>
                        <a:pt x="131" y="124530"/>
                        <a:pt x="124661" y="0"/>
                        <a:pt x="278362" y="0"/>
                      </a:cubicBezTo>
                      <a:lnTo>
                        <a:pt x="589294" y="0"/>
                      </a:lnTo>
                      <a:cubicBezTo>
                        <a:pt x="742995" y="0"/>
                        <a:pt x="867525" y="124530"/>
                        <a:pt x="867525" y="278231"/>
                      </a:cubicBezTo>
                      <a:lnTo>
                        <a:pt x="867525" y="589164"/>
                      </a:lnTo>
                      <a:cubicBezTo>
                        <a:pt x="867394" y="742733"/>
                        <a:pt x="742864" y="867264"/>
                        <a:pt x="589164" y="867264"/>
                      </a:cubicBezTo>
                      <a:close/>
                    </a:path>
                  </a:pathLst>
                </a:custGeom>
                <a:solidFill>
                  <a:srgbClr val="485570"/>
                </a:solidFill>
                <a:ln w="13072" cap="flat">
                  <a:noFill/>
                  <a:prstDash val="solid"/>
                  <a:miter/>
                </a:ln>
              </p:spPr>
              <p:txBody>
                <a:bodyPr rtlCol="0" anchor="ctr"/>
                <a:lstStyle/>
                <a:p>
                  <a:endParaRPr lang="en-ID" sz="1400" dirty="0"/>
                </a:p>
              </p:txBody>
            </p:sp>
            <p:sp>
              <p:nvSpPr>
                <p:cNvPr id="1224" name="Freeform: Shape 1223">
                  <a:extLst>
                    <a:ext uri="{FF2B5EF4-FFF2-40B4-BE49-F238E27FC236}">
                      <a16:creationId xmlns:a16="http://schemas.microsoft.com/office/drawing/2014/main" id="{74CEE34C-BFFF-7BE8-0583-AEA37CBA9971}"/>
                    </a:ext>
                  </a:extLst>
                </p:cNvPr>
                <p:cNvSpPr/>
                <p:nvPr/>
              </p:nvSpPr>
              <p:spPr>
                <a:xfrm>
                  <a:off x="1182944" y="5012198"/>
                  <a:ext cx="667387" cy="667387"/>
                </a:xfrm>
                <a:custGeom>
                  <a:avLst/>
                  <a:gdLst>
                    <a:gd name="connsiteX0" fmla="*/ 216620 w 667387"/>
                    <a:gd name="connsiteY0" fmla="*/ 667387 h 667387"/>
                    <a:gd name="connsiteX1" fmla="*/ 0 w 667387"/>
                    <a:gd name="connsiteY1" fmla="*/ 450768 h 667387"/>
                    <a:gd name="connsiteX2" fmla="*/ 0 w 667387"/>
                    <a:gd name="connsiteY2" fmla="*/ 216620 h 667387"/>
                    <a:gd name="connsiteX3" fmla="*/ 216620 w 667387"/>
                    <a:gd name="connsiteY3" fmla="*/ 0 h 667387"/>
                    <a:gd name="connsiteX4" fmla="*/ 450768 w 667387"/>
                    <a:gd name="connsiteY4" fmla="*/ 0 h 667387"/>
                    <a:gd name="connsiteX5" fmla="*/ 667387 w 667387"/>
                    <a:gd name="connsiteY5" fmla="*/ 216620 h 667387"/>
                    <a:gd name="connsiteX6" fmla="*/ 667387 w 667387"/>
                    <a:gd name="connsiteY6" fmla="*/ 450768 h 667387"/>
                    <a:gd name="connsiteX7" fmla="*/ 450768 w 667387"/>
                    <a:gd name="connsiteY7" fmla="*/ 667387 h 667387"/>
                    <a:gd name="connsiteX8" fmla="*/ 216620 w 667387"/>
                    <a:gd name="connsiteY8" fmla="*/ 667387 h 66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7387" h="667387">
                      <a:moveTo>
                        <a:pt x="216620" y="667387"/>
                      </a:moveTo>
                      <a:cubicBezTo>
                        <a:pt x="97191" y="667387"/>
                        <a:pt x="0" y="570196"/>
                        <a:pt x="0" y="450768"/>
                      </a:cubicBezTo>
                      <a:lnTo>
                        <a:pt x="0" y="216620"/>
                      </a:lnTo>
                      <a:cubicBezTo>
                        <a:pt x="0" y="97191"/>
                        <a:pt x="97191" y="0"/>
                        <a:pt x="216620" y="0"/>
                      </a:cubicBezTo>
                      <a:lnTo>
                        <a:pt x="450768" y="0"/>
                      </a:lnTo>
                      <a:cubicBezTo>
                        <a:pt x="570196" y="0"/>
                        <a:pt x="667387" y="97191"/>
                        <a:pt x="667387" y="216620"/>
                      </a:cubicBezTo>
                      <a:lnTo>
                        <a:pt x="667387" y="450768"/>
                      </a:lnTo>
                      <a:cubicBezTo>
                        <a:pt x="667387" y="570196"/>
                        <a:pt x="570196" y="667387"/>
                        <a:pt x="450768" y="667387"/>
                      </a:cubicBezTo>
                      <a:lnTo>
                        <a:pt x="216620" y="667387"/>
                      </a:lnTo>
                      <a:close/>
                    </a:path>
                  </a:pathLst>
                </a:custGeom>
                <a:solidFill>
                  <a:srgbClr val="FFFFFF"/>
                </a:solidFill>
                <a:ln w="10805" cap="flat">
                  <a:noFill/>
                  <a:prstDash val="solid"/>
                  <a:miter/>
                </a:ln>
                <a:effectLst>
                  <a:outerShdw blurRad="266700" dist="165100" dir="3000000" sx="98000" sy="98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sz="1400">
                    <a:solidFill>
                      <a:schemeClr val="tx1">
                        <a:lumMod val="85000"/>
                        <a:lumOff val="15000"/>
                      </a:schemeClr>
                    </a:solidFill>
                    <a:latin typeface="+mj-lt"/>
                  </a:endParaRPr>
                </a:p>
              </p:txBody>
            </p:sp>
            <p:sp>
              <p:nvSpPr>
                <p:cNvPr id="1225" name="Freeform: Shape 1224">
                  <a:extLst>
                    <a:ext uri="{FF2B5EF4-FFF2-40B4-BE49-F238E27FC236}">
                      <a16:creationId xmlns:a16="http://schemas.microsoft.com/office/drawing/2014/main" id="{0E18479C-9CBA-DBB5-6F52-81728E5CABA8}"/>
                    </a:ext>
                  </a:extLst>
                </p:cNvPr>
                <p:cNvSpPr/>
                <p:nvPr/>
              </p:nvSpPr>
              <p:spPr>
                <a:xfrm>
                  <a:off x="1175750" y="5005003"/>
                  <a:ext cx="681776" cy="681776"/>
                </a:xfrm>
                <a:custGeom>
                  <a:avLst/>
                  <a:gdLst>
                    <a:gd name="connsiteX0" fmla="*/ 457962 w 681776"/>
                    <a:gd name="connsiteY0" fmla="*/ 14389 h 681776"/>
                    <a:gd name="connsiteX1" fmla="*/ 667387 w 681776"/>
                    <a:gd name="connsiteY1" fmla="*/ 223814 h 681776"/>
                    <a:gd name="connsiteX2" fmla="*/ 667387 w 681776"/>
                    <a:gd name="connsiteY2" fmla="*/ 457962 h 681776"/>
                    <a:gd name="connsiteX3" fmla="*/ 457962 w 681776"/>
                    <a:gd name="connsiteY3" fmla="*/ 667387 h 681776"/>
                    <a:gd name="connsiteX4" fmla="*/ 223814 w 681776"/>
                    <a:gd name="connsiteY4" fmla="*/ 667387 h 681776"/>
                    <a:gd name="connsiteX5" fmla="*/ 14389 w 681776"/>
                    <a:gd name="connsiteY5" fmla="*/ 457962 h 681776"/>
                    <a:gd name="connsiteX6" fmla="*/ 14389 w 681776"/>
                    <a:gd name="connsiteY6" fmla="*/ 223814 h 681776"/>
                    <a:gd name="connsiteX7" fmla="*/ 223814 w 681776"/>
                    <a:gd name="connsiteY7" fmla="*/ 14389 h 681776"/>
                    <a:gd name="connsiteX8" fmla="*/ 457962 w 681776"/>
                    <a:gd name="connsiteY8" fmla="*/ 14389 h 681776"/>
                    <a:gd name="connsiteX9" fmla="*/ 457962 w 681776"/>
                    <a:gd name="connsiteY9" fmla="*/ 0 h 681776"/>
                    <a:gd name="connsiteX10" fmla="*/ 223814 w 681776"/>
                    <a:gd name="connsiteY10" fmla="*/ 0 h 681776"/>
                    <a:gd name="connsiteX11" fmla="*/ 0 w 681776"/>
                    <a:gd name="connsiteY11" fmla="*/ 223814 h 681776"/>
                    <a:gd name="connsiteX12" fmla="*/ 0 w 681776"/>
                    <a:gd name="connsiteY12" fmla="*/ 457962 h 681776"/>
                    <a:gd name="connsiteX13" fmla="*/ 223814 w 681776"/>
                    <a:gd name="connsiteY13" fmla="*/ 681776 h 681776"/>
                    <a:gd name="connsiteX14" fmla="*/ 457962 w 681776"/>
                    <a:gd name="connsiteY14" fmla="*/ 681776 h 681776"/>
                    <a:gd name="connsiteX15" fmla="*/ 681776 w 681776"/>
                    <a:gd name="connsiteY15" fmla="*/ 457962 h 681776"/>
                    <a:gd name="connsiteX16" fmla="*/ 681776 w 681776"/>
                    <a:gd name="connsiteY16" fmla="*/ 223814 h 681776"/>
                    <a:gd name="connsiteX17" fmla="*/ 457962 w 681776"/>
                    <a:gd name="connsiteY17" fmla="*/ 0 h 681776"/>
                    <a:gd name="connsiteX18" fmla="*/ 457962 w 681776"/>
                    <a:gd name="connsiteY18" fmla="*/ 0 h 6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776" h="681776">
                      <a:moveTo>
                        <a:pt x="457962" y="14389"/>
                      </a:moveTo>
                      <a:cubicBezTo>
                        <a:pt x="573597" y="14389"/>
                        <a:pt x="667387" y="108179"/>
                        <a:pt x="667387" y="223814"/>
                      </a:cubicBezTo>
                      <a:lnTo>
                        <a:pt x="667387" y="457962"/>
                      </a:lnTo>
                      <a:cubicBezTo>
                        <a:pt x="667387" y="573597"/>
                        <a:pt x="573597" y="667387"/>
                        <a:pt x="457962" y="667387"/>
                      </a:cubicBezTo>
                      <a:lnTo>
                        <a:pt x="223814" y="667387"/>
                      </a:lnTo>
                      <a:cubicBezTo>
                        <a:pt x="108179" y="667387"/>
                        <a:pt x="14389" y="573597"/>
                        <a:pt x="14389" y="457962"/>
                      </a:cubicBezTo>
                      <a:lnTo>
                        <a:pt x="14389" y="223814"/>
                      </a:lnTo>
                      <a:cubicBezTo>
                        <a:pt x="14389" y="108179"/>
                        <a:pt x="108179" y="14389"/>
                        <a:pt x="223814" y="14389"/>
                      </a:cubicBezTo>
                      <a:lnTo>
                        <a:pt x="457962" y="14389"/>
                      </a:lnTo>
                      <a:moveTo>
                        <a:pt x="457962" y="0"/>
                      </a:moveTo>
                      <a:lnTo>
                        <a:pt x="223814" y="0"/>
                      </a:lnTo>
                      <a:cubicBezTo>
                        <a:pt x="100461" y="0"/>
                        <a:pt x="0" y="100461"/>
                        <a:pt x="0" y="223814"/>
                      </a:cubicBezTo>
                      <a:lnTo>
                        <a:pt x="0" y="457962"/>
                      </a:lnTo>
                      <a:cubicBezTo>
                        <a:pt x="0" y="581315"/>
                        <a:pt x="100461" y="681776"/>
                        <a:pt x="223814" y="681776"/>
                      </a:cubicBezTo>
                      <a:lnTo>
                        <a:pt x="457962" y="681776"/>
                      </a:lnTo>
                      <a:cubicBezTo>
                        <a:pt x="581315" y="681776"/>
                        <a:pt x="681776" y="581315"/>
                        <a:pt x="681776" y="457962"/>
                      </a:cubicBezTo>
                      <a:lnTo>
                        <a:pt x="681776" y="223814"/>
                      </a:lnTo>
                      <a:cubicBezTo>
                        <a:pt x="681776" y="100461"/>
                        <a:pt x="581315" y="0"/>
                        <a:pt x="457962" y="0"/>
                      </a:cubicBezTo>
                      <a:lnTo>
                        <a:pt x="457962" y="0"/>
                      </a:lnTo>
                      <a:close/>
                    </a:path>
                  </a:pathLst>
                </a:custGeom>
                <a:solidFill>
                  <a:srgbClr val="FFFFFF"/>
                </a:solidFill>
                <a:ln w="13072" cap="flat">
                  <a:noFill/>
                  <a:prstDash val="solid"/>
                  <a:miter/>
                </a:ln>
              </p:spPr>
              <p:txBody>
                <a:bodyPr rtlCol="0" anchor="ctr"/>
                <a:lstStyle/>
                <a:p>
                  <a:endParaRPr lang="en-ID" sz="1400"/>
                </a:p>
              </p:txBody>
            </p:sp>
          </p:grpSp>
          <p:sp>
            <p:nvSpPr>
              <p:cNvPr id="1227" name="TextBox 1226">
                <a:extLst>
                  <a:ext uri="{FF2B5EF4-FFF2-40B4-BE49-F238E27FC236}">
                    <a16:creationId xmlns:a16="http://schemas.microsoft.com/office/drawing/2014/main" id="{318BF85A-347B-CE17-7B3A-3D2C4A5DCF5C}"/>
                  </a:ext>
                </a:extLst>
              </p:cNvPr>
              <p:cNvSpPr txBox="1"/>
              <p:nvPr/>
            </p:nvSpPr>
            <p:spPr>
              <a:xfrm>
                <a:off x="7318573" y="7833344"/>
                <a:ext cx="1101783" cy="524827"/>
              </a:xfrm>
              <a:prstGeom prst="rect">
                <a:avLst/>
              </a:prstGeom>
              <a:noFill/>
            </p:spPr>
            <p:txBody>
              <a:bodyPr wrap="square" rtlCol="0">
                <a:spAutoFit/>
              </a:bodyPr>
              <a:lstStyle/>
              <a:p>
                <a:pPr algn="ctr"/>
                <a:r>
                  <a:rPr lang="en-US" sz="1400" b="1" dirty="0">
                    <a:solidFill>
                      <a:srgbClr val="485570"/>
                    </a:solidFill>
                    <a:latin typeface="Roboto" panose="02000000000000000000" pitchFamily="2" charset="0"/>
                    <a:ea typeface="Roboto" panose="02000000000000000000" pitchFamily="2" charset="0"/>
                    <a:cs typeface="Open Sans" panose="020B0606030504020204" pitchFamily="34" charset="0"/>
                  </a:rPr>
                  <a:t>Fallback Message</a:t>
                </a:r>
                <a:endParaRPr lang="ru-RU" sz="14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pic>
            <p:nvPicPr>
              <p:cNvPr id="1640" name="Graphic 1639" descr="Share with solid fill">
                <a:extLst>
                  <a:ext uri="{FF2B5EF4-FFF2-40B4-BE49-F238E27FC236}">
                    <a16:creationId xmlns:a16="http://schemas.microsoft.com/office/drawing/2014/main" id="{D27913F8-FA4A-61CA-BB4D-C86AC8DC9E47}"/>
                  </a:ext>
                </a:extLst>
              </p:cNvPr>
              <p:cNvPicPr>
                <a:picLocks noChangeAspect="1"/>
              </p:cNvPicPr>
              <p:nvPr/>
            </p:nvPicPr>
            <p:blipFill>
              <a:blip r:embed="rId57">
                <a:extLst>
                  <a:ext uri="{96DAC541-7B7A-43D3-8B79-37D633B846F1}">
                    <asvg:svgBlip xmlns:asvg="http://schemas.microsoft.com/office/drawing/2016/SVG/main" r:embed="rId58"/>
                  </a:ext>
                </a:extLst>
              </a:blip>
              <a:stretch>
                <a:fillRect/>
              </a:stretch>
            </p:blipFill>
            <p:spPr>
              <a:xfrm>
                <a:off x="7622956" y="6917847"/>
                <a:ext cx="548380" cy="548380"/>
              </a:xfrm>
              <a:prstGeom prst="rect">
                <a:avLst/>
              </a:prstGeom>
            </p:spPr>
          </p:pic>
        </p:grpSp>
        <p:grpSp>
          <p:nvGrpSpPr>
            <p:cNvPr id="1660" name="Group 1659">
              <a:extLst>
                <a:ext uri="{FF2B5EF4-FFF2-40B4-BE49-F238E27FC236}">
                  <a16:creationId xmlns:a16="http://schemas.microsoft.com/office/drawing/2014/main" id="{F97C0AAB-90DD-41CC-DBC0-B506F34728D7}"/>
                </a:ext>
              </a:extLst>
            </p:cNvPr>
            <p:cNvGrpSpPr/>
            <p:nvPr/>
          </p:nvGrpSpPr>
          <p:grpSpPr>
            <a:xfrm>
              <a:off x="6448040" y="5158174"/>
              <a:ext cx="2806621" cy="1484726"/>
              <a:chOff x="6448040" y="5158174"/>
              <a:chExt cx="2806621" cy="1484726"/>
            </a:xfrm>
          </p:grpSpPr>
          <p:cxnSp>
            <p:nvCxnSpPr>
              <p:cNvPr id="1324" name="Connector: Elbow 1323">
                <a:extLst>
                  <a:ext uri="{FF2B5EF4-FFF2-40B4-BE49-F238E27FC236}">
                    <a16:creationId xmlns:a16="http://schemas.microsoft.com/office/drawing/2014/main" id="{8F023D39-07C2-208B-5BAB-7B83B5D86C24}"/>
                  </a:ext>
                </a:extLst>
              </p:cNvPr>
              <p:cNvCxnSpPr>
                <a:cxnSpLocks/>
              </p:cNvCxnSpPr>
              <p:nvPr/>
            </p:nvCxnSpPr>
            <p:spPr>
              <a:xfrm rot="16200000" flipH="1">
                <a:off x="6418266" y="5209127"/>
                <a:ext cx="1463547" cy="1404000"/>
              </a:xfrm>
              <a:prstGeom prst="bentConnector3">
                <a:avLst>
                  <a:gd name="adj1" fmla="val 32010"/>
                </a:avLst>
              </a:prstGeom>
              <a:ln w="101600">
                <a:solidFill>
                  <a:srgbClr val="5E808D"/>
                </a:solidFill>
                <a:tailEnd type="triangle"/>
              </a:ln>
            </p:spPr>
            <p:style>
              <a:lnRef idx="1">
                <a:schemeClr val="accent1"/>
              </a:lnRef>
              <a:fillRef idx="0">
                <a:schemeClr val="accent1"/>
              </a:fillRef>
              <a:effectRef idx="0">
                <a:schemeClr val="accent1"/>
              </a:effectRef>
              <a:fontRef idx="minor">
                <a:schemeClr val="tx1"/>
              </a:fontRef>
            </p:style>
          </p:cxnSp>
          <p:cxnSp>
            <p:nvCxnSpPr>
              <p:cNvPr id="1326" name="Connector: Elbow 1325">
                <a:extLst>
                  <a:ext uri="{FF2B5EF4-FFF2-40B4-BE49-F238E27FC236}">
                    <a16:creationId xmlns:a16="http://schemas.microsoft.com/office/drawing/2014/main" id="{8ABD7D26-46AD-7913-6393-AC30491CF736}"/>
                  </a:ext>
                </a:extLst>
              </p:cNvPr>
              <p:cNvCxnSpPr>
                <a:cxnSpLocks/>
              </p:cNvCxnSpPr>
              <p:nvPr/>
            </p:nvCxnSpPr>
            <p:spPr>
              <a:xfrm rot="5400000">
                <a:off x="7811567" y="5197268"/>
                <a:ext cx="1482188" cy="1404000"/>
              </a:xfrm>
              <a:prstGeom prst="bentConnector3">
                <a:avLst>
                  <a:gd name="adj1" fmla="val 32928"/>
                </a:avLst>
              </a:prstGeom>
              <a:ln w="101600">
                <a:solidFill>
                  <a:srgbClr val="5E808D"/>
                </a:solidFill>
                <a:tailEnd type="triangle"/>
              </a:ln>
            </p:spPr>
            <p:style>
              <a:lnRef idx="1">
                <a:schemeClr val="accent1"/>
              </a:lnRef>
              <a:fillRef idx="0">
                <a:schemeClr val="accent1"/>
              </a:fillRef>
              <a:effectRef idx="0">
                <a:schemeClr val="accent1"/>
              </a:effectRef>
              <a:fontRef idx="minor">
                <a:schemeClr val="tx1"/>
              </a:fontRef>
            </p:style>
          </p:cxnSp>
          <p:sp>
            <p:nvSpPr>
              <p:cNvPr id="1644" name="Rectangle: Rounded Corners 1643">
                <a:extLst>
                  <a:ext uri="{FF2B5EF4-FFF2-40B4-BE49-F238E27FC236}">
                    <a16:creationId xmlns:a16="http://schemas.microsoft.com/office/drawing/2014/main" id="{022029BB-7BF4-EA84-C812-E32C2EAC61CA}"/>
                  </a:ext>
                </a:extLst>
              </p:cNvPr>
              <p:cNvSpPr/>
              <p:nvPr/>
            </p:nvSpPr>
            <p:spPr>
              <a:xfrm>
                <a:off x="7324375" y="5846531"/>
                <a:ext cx="1042670" cy="276324"/>
              </a:xfrm>
              <a:prstGeom prst="roundRect">
                <a:avLst>
                  <a:gd name="adj" fmla="val 50000"/>
                </a:avLst>
              </a:prstGeom>
              <a:solidFill>
                <a:srgbClr val="628592"/>
              </a:solidFill>
              <a:ln w="38100">
                <a:solidFill>
                  <a:srgbClr val="65899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chemeClr val="bg2"/>
                    </a:solidFill>
                    <a:latin typeface="Roboto" panose="02000000000000000000" pitchFamily="2" charset="0"/>
                    <a:ea typeface="Roboto" panose="02000000000000000000" pitchFamily="2" charset="0"/>
                    <a:cs typeface="Roboto" panose="02000000000000000000" pitchFamily="2" charset="0"/>
                  </a:rPr>
                  <a:t>Unrelated</a:t>
                </a:r>
              </a:p>
            </p:txBody>
          </p:sp>
        </p:grpSp>
      </p:grpSp>
    </p:spTree>
    <p:extLst>
      <p:ext uri="{BB962C8B-B14F-4D97-AF65-F5344CB8AC3E}">
        <p14:creationId xmlns:p14="http://schemas.microsoft.com/office/powerpoint/2010/main" val="205517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2304DF0-EB26-3BCD-43E6-45250AAC217F}"/>
            </a:ext>
          </a:extLst>
        </p:cNvPr>
        <p:cNvGrpSpPr/>
        <p:nvPr/>
      </p:nvGrpSpPr>
      <p:grpSpPr>
        <a:xfrm>
          <a:off x="0" y="0"/>
          <a:ext cx="0" cy="0"/>
          <a:chOff x="0" y="0"/>
          <a:chExt cx="0" cy="0"/>
        </a:xfrm>
      </p:grpSpPr>
      <p:cxnSp>
        <p:nvCxnSpPr>
          <p:cNvPr id="2451" name="Straight Connector 2450">
            <a:extLst>
              <a:ext uri="{FF2B5EF4-FFF2-40B4-BE49-F238E27FC236}">
                <a16:creationId xmlns:a16="http://schemas.microsoft.com/office/drawing/2014/main" id="{787C7CE6-DEFD-AF4D-F2E2-BE1511390A8A}"/>
              </a:ext>
            </a:extLst>
          </p:cNvPr>
          <p:cNvCxnSpPr>
            <a:cxnSpLocks/>
            <a:stCxn id="2385" idx="0"/>
          </p:cNvCxnSpPr>
          <p:nvPr/>
        </p:nvCxnSpPr>
        <p:spPr>
          <a:xfrm flipH="1">
            <a:off x="7875021" y="2681668"/>
            <a:ext cx="1318050" cy="51897"/>
          </a:xfrm>
          <a:prstGeom prst="line">
            <a:avLst/>
          </a:prstGeom>
          <a:ln w="19050">
            <a:solidFill>
              <a:srgbClr val="AF1D27"/>
            </a:solidFill>
            <a:prstDash val="sysDot"/>
          </a:ln>
        </p:spPr>
        <p:style>
          <a:lnRef idx="1">
            <a:schemeClr val="accent1"/>
          </a:lnRef>
          <a:fillRef idx="0">
            <a:schemeClr val="accent1"/>
          </a:fillRef>
          <a:effectRef idx="0">
            <a:schemeClr val="accent1"/>
          </a:effectRef>
          <a:fontRef idx="minor">
            <a:schemeClr val="tx1"/>
          </a:fontRef>
        </p:style>
      </p:cxnSp>
      <p:cxnSp>
        <p:nvCxnSpPr>
          <p:cNvPr id="2448" name="Straight Connector 2447">
            <a:extLst>
              <a:ext uri="{FF2B5EF4-FFF2-40B4-BE49-F238E27FC236}">
                <a16:creationId xmlns:a16="http://schemas.microsoft.com/office/drawing/2014/main" id="{5FC4580A-1F41-5D56-40AE-ABB776B3134A}"/>
              </a:ext>
            </a:extLst>
          </p:cNvPr>
          <p:cNvCxnSpPr>
            <a:cxnSpLocks/>
            <a:endCxn id="2388" idx="0"/>
          </p:cNvCxnSpPr>
          <p:nvPr/>
        </p:nvCxnSpPr>
        <p:spPr>
          <a:xfrm flipH="1">
            <a:off x="6943753" y="2910040"/>
            <a:ext cx="923614" cy="630987"/>
          </a:xfrm>
          <a:prstGeom prst="line">
            <a:avLst/>
          </a:prstGeom>
          <a:ln w="19050">
            <a:solidFill>
              <a:srgbClr val="AF1D27"/>
            </a:solidFill>
            <a:prstDash val="sysDot"/>
          </a:ln>
        </p:spPr>
        <p:style>
          <a:lnRef idx="1">
            <a:schemeClr val="accent1"/>
          </a:lnRef>
          <a:fillRef idx="0">
            <a:schemeClr val="accent1"/>
          </a:fillRef>
          <a:effectRef idx="0">
            <a:schemeClr val="accent1"/>
          </a:effectRef>
          <a:fontRef idx="minor">
            <a:schemeClr val="tx1"/>
          </a:fontRef>
        </p:style>
      </p:cxnSp>
      <p:cxnSp>
        <p:nvCxnSpPr>
          <p:cNvPr id="2445" name="Straight Connector 2444">
            <a:extLst>
              <a:ext uri="{FF2B5EF4-FFF2-40B4-BE49-F238E27FC236}">
                <a16:creationId xmlns:a16="http://schemas.microsoft.com/office/drawing/2014/main" id="{8CDE86F7-3924-BFB4-9BD4-9F47EB4C6F7D}"/>
              </a:ext>
            </a:extLst>
          </p:cNvPr>
          <p:cNvCxnSpPr>
            <a:cxnSpLocks/>
            <a:endCxn id="2391" idx="0"/>
          </p:cNvCxnSpPr>
          <p:nvPr/>
        </p:nvCxnSpPr>
        <p:spPr>
          <a:xfrm flipH="1" flipV="1">
            <a:off x="6939954" y="2641298"/>
            <a:ext cx="977083" cy="230446"/>
          </a:xfrm>
          <a:prstGeom prst="line">
            <a:avLst/>
          </a:prstGeom>
          <a:ln w="19050">
            <a:solidFill>
              <a:srgbClr val="AF1D27"/>
            </a:solidFill>
            <a:prstDash val="sysDot"/>
          </a:ln>
        </p:spPr>
        <p:style>
          <a:lnRef idx="1">
            <a:schemeClr val="accent1"/>
          </a:lnRef>
          <a:fillRef idx="0">
            <a:schemeClr val="accent1"/>
          </a:fillRef>
          <a:effectRef idx="0">
            <a:schemeClr val="accent1"/>
          </a:effectRef>
          <a:fontRef idx="minor">
            <a:schemeClr val="tx1"/>
          </a:fontRef>
        </p:style>
      </p:cxnSp>
      <p:cxnSp>
        <p:nvCxnSpPr>
          <p:cNvPr id="2442" name="Straight Connector 2441">
            <a:extLst>
              <a:ext uri="{FF2B5EF4-FFF2-40B4-BE49-F238E27FC236}">
                <a16:creationId xmlns:a16="http://schemas.microsoft.com/office/drawing/2014/main" id="{8EFD9DBE-1307-DDC0-47FB-B66925B3D360}"/>
              </a:ext>
            </a:extLst>
          </p:cNvPr>
          <p:cNvCxnSpPr>
            <a:cxnSpLocks/>
            <a:stCxn id="2381" idx="2"/>
          </p:cNvCxnSpPr>
          <p:nvPr/>
        </p:nvCxnSpPr>
        <p:spPr>
          <a:xfrm flipH="1" flipV="1">
            <a:off x="7917037" y="2888815"/>
            <a:ext cx="586193" cy="179385"/>
          </a:xfrm>
          <a:prstGeom prst="line">
            <a:avLst/>
          </a:prstGeom>
          <a:ln w="19050">
            <a:solidFill>
              <a:srgbClr val="E45B65"/>
            </a:solidFill>
            <a:prstDash val="solid"/>
          </a:ln>
        </p:spPr>
        <p:style>
          <a:lnRef idx="1">
            <a:schemeClr val="accent1"/>
          </a:lnRef>
          <a:fillRef idx="0">
            <a:schemeClr val="accent1"/>
          </a:fillRef>
          <a:effectRef idx="0">
            <a:schemeClr val="accent1"/>
          </a:effectRef>
          <a:fontRef idx="minor">
            <a:schemeClr val="tx1"/>
          </a:fontRef>
        </p:style>
      </p:cxnSp>
      <p:cxnSp>
        <p:nvCxnSpPr>
          <p:cNvPr id="2435" name="Straight Connector 2434">
            <a:extLst>
              <a:ext uri="{FF2B5EF4-FFF2-40B4-BE49-F238E27FC236}">
                <a16:creationId xmlns:a16="http://schemas.microsoft.com/office/drawing/2014/main" id="{7B6EAE5C-0D77-9678-F68C-7A8E62949B11}"/>
              </a:ext>
            </a:extLst>
          </p:cNvPr>
          <p:cNvCxnSpPr>
            <a:cxnSpLocks/>
            <a:stCxn id="2333" idx="1"/>
          </p:cNvCxnSpPr>
          <p:nvPr/>
        </p:nvCxnSpPr>
        <p:spPr>
          <a:xfrm flipH="1">
            <a:off x="9829736" y="3400329"/>
            <a:ext cx="583061" cy="788498"/>
          </a:xfrm>
          <a:prstGeom prst="line">
            <a:avLst/>
          </a:prstGeom>
          <a:ln w="19050">
            <a:solidFill>
              <a:srgbClr val="E45B65"/>
            </a:solidFill>
            <a:prstDash val="solid"/>
          </a:ln>
        </p:spPr>
        <p:style>
          <a:lnRef idx="1">
            <a:schemeClr val="accent1"/>
          </a:lnRef>
          <a:fillRef idx="0">
            <a:schemeClr val="accent1"/>
          </a:fillRef>
          <a:effectRef idx="0">
            <a:schemeClr val="accent1"/>
          </a:effectRef>
          <a:fontRef idx="minor">
            <a:schemeClr val="tx1"/>
          </a:fontRef>
        </p:style>
      </p:cxnSp>
      <p:cxnSp>
        <p:nvCxnSpPr>
          <p:cNvPr id="2438" name="Straight Connector 2437">
            <a:extLst>
              <a:ext uri="{FF2B5EF4-FFF2-40B4-BE49-F238E27FC236}">
                <a16:creationId xmlns:a16="http://schemas.microsoft.com/office/drawing/2014/main" id="{7173B337-9A6D-FD75-7D6A-4848D773B193}"/>
              </a:ext>
            </a:extLst>
          </p:cNvPr>
          <p:cNvCxnSpPr>
            <a:cxnSpLocks/>
            <a:stCxn id="2294" idx="0"/>
            <a:endCxn id="140" idx="0"/>
          </p:cNvCxnSpPr>
          <p:nvPr/>
        </p:nvCxnSpPr>
        <p:spPr>
          <a:xfrm flipH="1">
            <a:off x="9851166" y="2951536"/>
            <a:ext cx="411430" cy="878606"/>
          </a:xfrm>
          <a:prstGeom prst="line">
            <a:avLst/>
          </a:prstGeom>
          <a:ln w="19050">
            <a:solidFill>
              <a:srgbClr val="E45B65"/>
            </a:solidFill>
            <a:prstDash val="solid"/>
          </a:ln>
        </p:spPr>
        <p:style>
          <a:lnRef idx="1">
            <a:schemeClr val="accent1"/>
          </a:lnRef>
          <a:fillRef idx="0">
            <a:schemeClr val="accent1"/>
          </a:fillRef>
          <a:effectRef idx="0">
            <a:schemeClr val="accent1"/>
          </a:effectRef>
          <a:fontRef idx="minor">
            <a:schemeClr val="tx1"/>
          </a:fontRef>
        </p:style>
      </p:cxnSp>
      <p:cxnSp>
        <p:nvCxnSpPr>
          <p:cNvPr id="2432" name="Straight Connector 2431">
            <a:extLst>
              <a:ext uri="{FF2B5EF4-FFF2-40B4-BE49-F238E27FC236}">
                <a16:creationId xmlns:a16="http://schemas.microsoft.com/office/drawing/2014/main" id="{96B11AF6-7EAB-A433-68B7-55C50E4B4F54}"/>
              </a:ext>
            </a:extLst>
          </p:cNvPr>
          <p:cNvCxnSpPr>
            <a:cxnSpLocks/>
            <a:stCxn id="2344" idx="1"/>
          </p:cNvCxnSpPr>
          <p:nvPr/>
        </p:nvCxnSpPr>
        <p:spPr>
          <a:xfrm flipH="1">
            <a:off x="9915510" y="3895459"/>
            <a:ext cx="669681" cy="327377"/>
          </a:xfrm>
          <a:prstGeom prst="line">
            <a:avLst/>
          </a:prstGeom>
          <a:ln w="19050">
            <a:solidFill>
              <a:srgbClr val="E45B65"/>
            </a:solidFill>
            <a:prstDash val="solid"/>
          </a:ln>
        </p:spPr>
        <p:style>
          <a:lnRef idx="1">
            <a:schemeClr val="accent1"/>
          </a:lnRef>
          <a:fillRef idx="0">
            <a:schemeClr val="accent1"/>
          </a:fillRef>
          <a:effectRef idx="0">
            <a:schemeClr val="accent1"/>
          </a:effectRef>
          <a:fontRef idx="minor">
            <a:schemeClr val="tx1"/>
          </a:fontRef>
        </p:style>
      </p:cxnSp>
      <p:cxnSp>
        <p:nvCxnSpPr>
          <p:cNvPr id="2426" name="Straight Connector 2425">
            <a:extLst>
              <a:ext uri="{FF2B5EF4-FFF2-40B4-BE49-F238E27FC236}">
                <a16:creationId xmlns:a16="http://schemas.microsoft.com/office/drawing/2014/main" id="{DC369E5A-0B16-C63E-8917-CBB96F46828D}"/>
              </a:ext>
            </a:extLst>
          </p:cNvPr>
          <p:cNvCxnSpPr>
            <a:cxnSpLocks/>
            <a:stCxn id="2316" idx="3"/>
          </p:cNvCxnSpPr>
          <p:nvPr/>
        </p:nvCxnSpPr>
        <p:spPr>
          <a:xfrm flipV="1">
            <a:off x="9916922" y="5891671"/>
            <a:ext cx="857758" cy="557962"/>
          </a:xfrm>
          <a:prstGeom prst="line">
            <a:avLst/>
          </a:prstGeom>
          <a:ln w="19050">
            <a:solidFill>
              <a:srgbClr val="E45B65"/>
            </a:solidFill>
            <a:prstDash val="solid"/>
          </a:ln>
        </p:spPr>
        <p:style>
          <a:lnRef idx="1">
            <a:schemeClr val="accent1"/>
          </a:lnRef>
          <a:fillRef idx="0">
            <a:schemeClr val="accent1"/>
          </a:fillRef>
          <a:effectRef idx="0">
            <a:schemeClr val="accent1"/>
          </a:effectRef>
          <a:fontRef idx="minor">
            <a:schemeClr val="tx1"/>
          </a:fontRef>
        </p:style>
      </p:cxnSp>
      <p:cxnSp>
        <p:nvCxnSpPr>
          <p:cNvPr id="2423" name="Straight Connector 2422">
            <a:extLst>
              <a:ext uri="{FF2B5EF4-FFF2-40B4-BE49-F238E27FC236}">
                <a16:creationId xmlns:a16="http://schemas.microsoft.com/office/drawing/2014/main" id="{48B66D7F-F253-CFA7-1A8E-DC3EFC723E8F}"/>
              </a:ext>
            </a:extLst>
          </p:cNvPr>
          <p:cNvCxnSpPr>
            <a:cxnSpLocks/>
            <a:stCxn id="2362" idx="0"/>
          </p:cNvCxnSpPr>
          <p:nvPr/>
        </p:nvCxnSpPr>
        <p:spPr>
          <a:xfrm flipH="1">
            <a:off x="9917430" y="7495514"/>
            <a:ext cx="1258412" cy="46978"/>
          </a:xfrm>
          <a:prstGeom prst="line">
            <a:avLst/>
          </a:prstGeom>
          <a:ln w="19050">
            <a:solidFill>
              <a:srgbClr val="AF1D27"/>
            </a:solidFill>
            <a:prstDash val="sysDot"/>
          </a:ln>
        </p:spPr>
        <p:style>
          <a:lnRef idx="1">
            <a:schemeClr val="accent1"/>
          </a:lnRef>
          <a:fillRef idx="0">
            <a:schemeClr val="accent1"/>
          </a:fillRef>
          <a:effectRef idx="0">
            <a:schemeClr val="accent1"/>
          </a:effectRef>
          <a:fontRef idx="minor">
            <a:schemeClr val="tx1"/>
          </a:fontRef>
        </p:style>
      </p:cxnSp>
      <p:cxnSp>
        <p:nvCxnSpPr>
          <p:cNvPr id="2420" name="Straight Connector 2419">
            <a:extLst>
              <a:ext uri="{FF2B5EF4-FFF2-40B4-BE49-F238E27FC236}">
                <a16:creationId xmlns:a16="http://schemas.microsoft.com/office/drawing/2014/main" id="{40EA1F91-B531-0911-6DAF-27EBE0A9FCED}"/>
              </a:ext>
            </a:extLst>
          </p:cNvPr>
          <p:cNvCxnSpPr>
            <a:cxnSpLocks/>
            <a:stCxn id="2370" idx="0"/>
          </p:cNvCxnSpPr>
          <p:nvPr/>
        </p:nvCxnSpPr>
        <p:spPr>
          <a:xfrm flipH="1" flipV="1">
            <a:off x="9993712" y="7764702"/>
            <a:ext cx="1160153" cy="802770"/>
          </a:xfrm>
          <a:prstGeom prst="line">
            <a:avLst/>
          </a:prstGeom>
          <a:ln w="19050">
            <a:solidFill>
              <a:srgbClr val="AF1D27"/>
            </a:solidFill>
            <a:prstDash val="sysDot"/>
          </a:ln>
        </p:spPr>
        <p:style>
          <a:lnRef idx="1">
            <a:schemeClr val="accent1"/>
          </a:lnRef>
          <a:fillRef idx="0">
            <a:schemeClr val="accent1"/>
          </a:fillRef>
          <a:effectRef idx="0">
            <a:schemeClr val="accent1"/>
          </a:effectRef>
          <a:fontRef idx="minor">
            <a:schemeClr val="tx1"/>
          </a:fontRef>
        </p:style>
      </p:cxnSp>
      <p:cxnSp>
        <p:nvCxnSpPr>
          <p:cNvPr id="2416" name="Straight Connector 2415">
            <a:extLst>
              <a:ext uri="{FF2B5EF4-FFF2-40B4-BE49-F238E27FC236}">
                <a16:creationId xmlns:a16="http://schemas.microsoft.com/office/drawing/2014/main" id="{7645CF20-94AF-AEDE-1316-B5327A032FA0}"/>
              </a:ext>
            </a:extLst>
          </p:cNvPr>
          <p:cNvCxnSpPr>
            <a:cxnSpLocks/>
            <a:stCxn id="2402" idx="0"/>
          </p:cNvCxnSpPr>
          <p:nvPr/>
        </p:nvCxnSpPr>
        <p:spPr>
          <a:xfrm flipH="1">
            <a:off x="7848600" y="8430305"/>
            <a:ext cx="1009511" cy="137167"/>
          </a:xfrm>
          <a:prstGeom prst="line">
            <a:avLst/>
          </a:prstGeom>
          <a:ln w="19050">
            <a:solidFill>
              <a:srgbClr val="AF1D27"/>
            </a:solidFill>
            <a:prstDash val="sysDot"/>
          </a:ln>
        </p:spPr>
        <p:style>
          <a:lnRef idx="1">
            <a:schemeClr val="accent1"/>
          </a:lnRef>
          <a:fillRef idx="0">
            <a:schemeClr val="accent1"/>
          </a:fillRef>
          <a:effectRef idx="0">
            <a:schemeClr val="accent1"/>
          </a:effectRef>
          <a:fontRef idx="minor">
            <a:schemeClr val="tx1"/>
          </a:fontRef>
        </p:style>
      </p:cxnSp>
      <p:cxnSp>
        <p:nvCxnSpPr>
          <p:cNvPr id="2413" name="Straight Connector 2412">
            <a:extLst>
              <a:ext uri="{FF2B5EF4-FFF2-40B4-BE49-F238E27FC236}">
                <a16:creationId xmlns:a16="http://schemas.microsoft.com/office/drawing/2014/main" id="{5DAE75FB-B75D-1AE2-5CC1-5DB600547B07}"/>
              </a:ext>
            </a:extLst>
          </p:cNvPr>
          <p:cNvCxnSpPr>
            <a:cxnSpLocks/>
            <a:endCxn id="2404" idx="0"/>
          </p:cNvCxnSpPr>
          <p:nvPr/>
        </p:nvCxnSpPr>
        <p:spPr>
          <a:xfrm flipH="1" flipV="1">
            <a:off x="6978748" y="7728166"/>
            <a:ext cx="869852" cy="870668"/>
          </a:xfrm>
          <a:prstGeom prst="line">
            <a:avLst/>
          </a:prstGeom>
          <a:ln w="19050">
            <a:solidFill>
              <a:srgbClr val="AF1D27"/>
            </a:solidFill>
            <a:prstDash val="sysDot"/>
          </a:ln>
        </p:spPr>
        <p:style>
          <a:lnRef idx="1">
            <a:schemeClr val="accent1"/>
          </a:lnRef>
          <a:fillRef idx="0">
            <a:schemeClr val="accent1"/>
          </a:fillRef>
          <a:effectRef idx="0">
            <a:schemeClr val="accent1"/>
          </a:effectRef>
          <a:fontRef idx="minor">
            <a:schemeClr val="tx1"/>
          </a:fontRef>
        </p:style>
      </p:cxnSp>
      <p:cxnSp>
        <p:nvCxnSpPr>
          <p:cNvPr id="2287" name="Straight Connector 2286">
            <a:extLst>
              <a:ext uri="{FF2B5EF4-FFF2-40B4-BE49-F238E27FC236}">
                <a16:creationId xmlns:a16="http://schemas.microsoft.com/office/drawing/2014/main" id="{51AC27C3-FA6B-6EA3-1B60-5919C40B41F3}"/>
              </a:ext>
            </a:extLst>
          </p:cNvPr>
          <p:cNvCxnSpPr>
            <a:cxnSpLocks/>
            <a:stCxn id="2285" idx="1"/>
          </p:cNvCxnSpPr>
          <p:nvPr/>
        </p:nvCxnSpPr>
        <p:spPr>
          <a:xfrm flipH="1">
            <a:off x="1960108" y="2709813"/>
            <a:ext cx="1068336" cy="0"/>
          </a:xfrm>
          <a:prstGeom prst="line">
            <a:avLst/>
          </a:prstGeom>
          <a:ln w="19050">
            <a:solidFill>
              <a:srgbClr val="006C69"/>
            </a:solidFill>
            <a:prstDash val="sysDot"/>
          </a:ln>
        </p:spPr>
        <p:style>
          <a:lnRef idx="1">
            <a:schemeClr val="accent1"/>
          </a:lnRef>
          <a:fillRef idx="0">
            <a:schemeClr val="accent1"/>
          </a:fillRef>
          <a:effectRef idx="0">
            <a:schemeClr val="accent1"/>
          </a:effectRef>
          <a:fontRef idx="minor">
            <a:schemeClr val="tx1"/>
          </a:fontRef>
        </p:style>
      </p:cxnSp>
      <p:cxnSp>
        <p:nvCxnSpPr>
          <p:cNvPr id="2262" name="Straight Connector 2261">
            <a:extLst>
              <a:ext uri="{FF2B5EF4-FFF2-40B4-BE49-F238E27FC236}">
                <a16:creationId xmlns:a16="http://schemas.microsoft.com/office/drawing/2014/main" id="{112DB991-3388-96B0-0F26-3EA2DF8EC94B}"/>
              </a:ext>
            </a:extLst>
          </p:cNvPr>
          <p:cNvCxnSpPr>
            <a:cxnSpLocks/>
            <a:stCxn id="2258" idx="1"/>
          </p:cNvCxnSpPr>
          <p:nvPr/>
        </p:nvCxnSpPr>
        <p:spPr>
          <a:xfrm flipH="1" flipV="1">
            <a:off x="3932544" y="4222836"/>
            <a:ext cx="770877" cy="139464"/>
          </a:xfrm>
          <a:prstGeom prst="line">
            <a:avLst/>
          </a:prstGeom>
          <a:ln w="19050">
            <a:solidFill>
              <a:srgbClr val="006C69"/>
            </a:solidFill>
            <a:prstDash val="sysDot"/>
          </a:ln>
        </p:spPr>
        <p:style>
          <a:lnRef idx="1">
            <a:schemeClr val="accent1"/>
          </a:lnRef>
          <a:fillRef idx="0">
            <a:schemeClr val="accent1"/>
          </a:fillRef>
          <a:effectRef idx="0">
            <a:schemeClr val="accent1"/>
          </a:effectRef>
          <a:fontRef idx="minor">
            <a:schemeClr val="tx1"/>
          </a:fontRef>
        </p:style>
      </p:cxnSp>
      <p:cxnSp>
        <p:nvCxnSpPr>
          <p:cNvPr id="2254" name="Straight Connector 2253">
            <a:extLst>
              <a:ext uri="{FF2B5EF4-FFF2-40B4-BE49-F238E27FC236}">
                <a16:creationId xmlns:a16="http://schemas.microsoft.com/office/drawing/2014/main" id="{2E256F27-3A68-ABF9-879E-DD8D7BBBA91A}"/>
              </a:ext>
            </a:extLst>
          </p:cNvPr>
          <p:cNvCxnSpPr>
            <a:cxnSpLocks/>
          </p:cNvCxnSpPr>
          <p:nvPr/>
        </p:nvCxnSpPr>
        <p:spPr>
          <a:xfrm flipH="1" flipV="1">
            <a:off x="3432537" y="6046697"/>
            <a:ext cx="417603" cy="754570"/>
          </a:xfrm>
          <a:prstGeom prst="line">
            <a:avLst/>
          </a:prstGeom>
          <a:ln w="19050">
            <a:solidFill>
              <a:srgbClr val="006C69"/>
            </a:solidFill>
            <a:prstDash val="sysDot"/>
          </a:ln>
        </p:spPr>
        <p:style>
          <a:lnRef idx="1">
            <a:schemeClr val="accent1"/>
          </a:lnRef>
          <a:fillRef idx="0">
            <a:schemeClr val="accent1"/>
          </a:fillRef>
          <a:effectRef idx="0">
            <a:schemeClr val="accent1"/>
          </a:effectRef>
          <a:fontRef idx="minor">
            <a:schemeClr val="tx1"/>
          </a:fontRef>
        </p:style>
      </p:cxnSp>
      <p:cxnSp>
        <p:nvCxnSpPr>
          <p:cNvPr id="2172" name="Straight Connector 2171">
            <a:extLst>
              <a:ext uri="{FF2B5EF4-FFF2-40B4-BE49-F238E27FC236}">
                <a16:creationId xmlns:a16="http://schemas.microsoft.com/office/drawing/2014/main" id="{716366F1-201A-3EF6-CB55-58AEC9E235FE}"/>
              </a:ext>
            </a:extLst>
          </p:cNvPr>
          <p:cNvCxnSpPr>
            <a:cxnSpLocks/>
            <a:stCxn id="2147" idx="2"/>
          </p:cNvCxnSpPr>
          <p:nvPr/>
        </p:nvCxnSpPr>
        <p:spPr>
          <a:xfrm>
            <a:off x="3990964" y="4821398"/>
            <a:ext cx="0" cy="332949"/>
          </a:xfrm>
          <a:prstGeom prst="line">
            <a:avLst/>
          </a:prstGeom>
          <a:ln w="19050">
            <a:solidFill>
              <a:srgbClr val="00A7A5">
                <a:alpha val="74902"/>
              </a:srgbClr>
            </a:solidFill>
            <a:prstDash val="solid"/>
          </a:ln>
        </p:spPr>
        <p:style>
          <a:lnRef idx="1">
            <a:schemeClr val="accent1"/>
          </a:lnRef>
          <a:fillRef idx="0">
            <a:schemeClr val="accent1"/>
          </a:fillRef>
          <a:effectRef idx="0">
            <a:schemeClr val="accent1"/>
          </a:effectRef>
          <a:fontRef idx="minor">
            <a:schemeClr val="tx1"/>
          </a:fontRef>
        </p:style>
      </p:cxnSp>
      <p:cxnSp>
        <p:nvCxnSpPr>
          <p:cNvPr id="2243" name="Straight Connector 2242">
            <a:extLst>
              <a:ext uri="{FF2B5EF4-FFF2-40B4-BE49-F238E27FC236}">
                <a16:creationId xmlns:a16="http://schemas.microsoft.com/office/drawing/2014/main" id="{D88E3A2F-7824-2D3E-5FAF-1E84590F77E7}"/>
              </a:ext>
            </a:extLst>
          </p:cNvPr>
          <p:cNvCxnSpPr>
            <a:cxnSpLocks/>
            <a:stCxn id="2237" idx="2"/>
            <a:endCxn id="109" idx="2"/>
          </p:cNvCxnSpPr>
          <p:nvPr/>
        </p:nvCxnSpPr>
        <p:spPr>
          <a:xfrm flipH="1">
            <a:off x="5020416" y="8012144"/>
            <a:ext cx="233747" cy="740626"/>
          </a:xfrm>
          <a:prstGeom prst="line">
            <a:avLst/>
          </a:prstGeom>
          <a:ln w="19050">
            <a:solidFill>
              <a:srgbClr val="008E8B"/>
            </a:solidFill>
            <a:prstDash val="sysDot"/>
          </a:ln>
        </p:spPr>
        <p:style>
          <a:lnRef idx="1">
            <a:schemeClr val="accent1"/>
          </a:lnRef>
          <a:fillRef idx="0">
            <a:schemeClr val="accent1"/>
          </a:fillRef>
          <a:effectRef idx="0">
            <a:schemeClr val="accent1"/>
          </a:effectRef>
          <a:fontRef idx="minor">
            <a:schemeClr val="tx1"/>
          </a:fontRef>
        </p:style>
      </p:cxnSp>
      <p:cxnSp>
        <p:nvCxnSpPr>
          <p:cNvPr id="2216" name="Straight Connector 2215">
            <a:extLst>
              <a:ext uri="{FF2B5EF4-FFF2-40B4-BE49-F238E27FC236}">
                <a16:creationId xmlns:a16="http://schemas.microsoft.com/office/drawing/2014/main" id="{CC3F3B11-AF97-20A2-9525-9855248787EE}"/>
              </a:ext>
            </a:extLst>
          </p:cNvPr>
          <p:cNvCxnSpPr>
            <a:cxnSpLocks/>
            <a:stCxn id="2215" idx="1"/>
          </p:cNvCxnSpPr>
          <p:nvPr/>
        </p:nvCxnSpPr>
        <p:spPr>
          <a:xfrm>
            <a:off x="4169527" y="8246836"/>
            <a:ext cx="746179" cy="244377"/>
          </a:xfrm>
          <a:prstGeom prst="line">
            <a:avLst/>
          </a:prstGeom>
          <a:ln w="19050">
            <a:solidFill>
              <a:srgbClr val="008E8B"/>
            </a:solidFill>
            <a:prstDash val="sysDot"/>
          </a:ln>
        </p:spPr>
        <p:style>
          <a:lnRef idx="1">
            <a:schemeClr val="accent1"/>
          </a:lnRef>
          <a:fillRef idx="0">
            <a:schemeClr val="accent1"/>
          </a:fillRef>
          <a:effectRef idx="0">
            <a:schemeClr val="accent1"/>
          </a:effectRef>
          <a:fontRef idx="minor">
            <a:schemeClr val="tx1"/>
          </a:fontRef>
        </p:style>
      </p:cxnSp>
      <p:cxnSp>
        <p:nvCxnSpPr>
          <p:cNvPr id="2198" name="Straight Connector 2197">
            <a:extLst>
              <a:ext uri="{FF2B5EF4-FFF2-40B4-BE49-F238E27FC236}">
                <a16:creationId xmlns:a16="http://schemas.microsoft.com/office/drawing/2014/main" id="{6B9A8593-7EEC-9E76-E5C4-3387CE9C1110}"/>
              </a:ext>
            </a:extLst>
          </p:cNvPr>
          <p:cNvCxnSpPr>
            <a:cxnSpLocks/>
            <a:stCxn id="70" idx="2"/>
            <a:endCxn id="2202" idx="0"/>
          </p:cNvCxnSpPr>
          <p:nvPr/>
        </p:nvCxnSpPr>
        <p:spPr>
          <a:xfrm>
            <a:off x="3934133" y="7096749"/>
            <a:ext cx="981573" cy="5487"/>
          </a:xfrm>
          <a:prstGeom prst="line">
            <a:avLst/>
          </a:prstGeom>
          <a:ln w="19050">
            <a:solidFill>
              <a:srgbClr val="008E8B">
                <a:alpha val="8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2193" name="Straight Connector 2192">
            <a:extLst>
              <a:ext uri="{FF2B5EF4-FFF2-40B4-BE49-F238E27FC236}">
                <a16:creationId xmlns:a16="http://schemas.microsoft.com/office/drawing/2014/main" id="{980C15A1-C66A-2264-C7E9-780411DD4346}"/>
              </a:ext>
            </a:extLst>
          </p:cNvPr>
          <p:cNvCxnSpPr>
            <a:cxnSpLocks/>
            <a:stCxn id="70" idx="0"/>
            <a:endCxn id="2190" idx="11"/>
          </p:cNvCxnSpPr>
          <p:nvPr/>
        </p:nvCxnSpPr>
        <p:spPr>
          <a:xfrm flipV="1">
            <a:off x="3934133" y="6157944"/>
            <a:ext cx="448040" cy="460040"/>
          </a:xfrm>
          <a:prstGeom prst="line">
            <a:avLst/>
          </a:prstGeom>
          <a:ln w="19050">
            <a:solidFill>
              <a:srgbClr val="008E8B">
                <a:alpha val="80000"/>
              </a:srgbClr>
            </a:solidFill>
            <a:prstDash val="solid"/>
          </a:ln>
        </p:spPr>
        <p:style>
          <a:lnRef idx="1">
            <a:schemeClr val="accent1"/>
          </a:lnRef>
          <a:fillRef idx="0">
            <a:schemeClr val="accent1"/>
          </a:fillRef>
          <a:effectRef idx="0">
            <a:schemeClr val="accent1"/>
          </a:effectRef>
          <a:fontRef idx="minor">
            <a:schemeClr val="tx1"/>
          </a:fontRef>
        </p:style>
      </p:cxnSp>
      <p:sp>
        <p:nvSpPr>
          <p:cNvPr id="2162" name="Rectangle: Rounded Corners 2161">
            <a:extLst>
              <a:ext uri="{FF2B5EF4-FFF2-40B4-BE49-F238E27FC236}">
                <a16:creationId xmlns:a16="http://schemas.microsoft.com/office/drawing/2014/main" id="{45E1B299-02A6-BC7B-963A-F8E2867C44B4}"/>
              </a:ext>
            </a:extLst>
          </p:cNvPr>
          <p:cNvSpPr/>
          <p:nvPr/>
        </p:nvSpPr>
        <p:spPr>
          <a:xfrm>
            <a:off x="4057352" y="2570419"/>
            <a:ext cx="1104998" cy="312773"/>
          </a:xfrm>
          <a:prstGeom prst="roundRect">
            <a:avLst/>
          </a:prstGeom>
          <a:solidFill>
            <a:schemeClr val="bg2"/>
          </a:solidFill>
          <a:ln w="28575">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sz="1200" dirty="0">
                <a:solidFill>
                  <a:srgbClr val="00A7A5"/>
                </a:solidFill>
                <a:latin typeface="Roboto" panose="02000000000000000000" pitchFamily="2" charset="0"/>
                <a:ea typeface="Roboto" panose="02000000000000000000" pitchFamily="2" charset="0"/>
                <a:cs typeface="Roboto" panose="02000000000000000000" pitchFamily="2" charset="0"/>
              </a:rPr>
              <a:t>Air Quality</a:t>
            </a:r>
          </a:p>
        </p:txBody>
      </p:sp>
      <p:sp>
        <p:nvSpPr>
          <p:cNvPr id="2180" name="Rectangle: Rounded Corners 2179">
            <a:extLst>
              <a:ext uri="{FF2B5EF4-FFF2-40B4-BE49-F238E27FC236}">
                <a16:creationId xmlns:a16="http://schemas.microsoft.com/office/drawing/2014/main" id="{5491445D-6F24-3ACA-3030-2F78B19846CE}"/>
              </a:ext>
            </a:extLst>
          </p:cNvPr>
          <p:cNvSpPr/>
          <p:nvPr/>
        </p:nvSpPr>
        <p:spPr>
          <a:xfrm>
            <a:off x="4068831" y="2583939"/>
            <a:ext cx="209368" cy="299253"/>
          </a:xfrm>
          <a:prstGeom prst="roundRect">
            <a:avLst/>
          </a:prstGeom>
          <a:solidFill>
            <a:srgbClr val="00A7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46" name="Rectangle: Rounded Corners 2145">
            <a:extLst>
              <a:ext uri="{FF2B5EF4-FFF2-40B4-BE49-F238E27FC236}">
                <a16:creationId xmlns:a16="http://schemas.microsoft.com/office/drawing/2014/main" id="{5196BF26-3094-CD9B-0EA0-60CD9CFDD106}"/>
              </a:ext>
            </a:extLst>
          </p:cNvPr>
          <p:cNvSpPr/>
          <p:nvPr/>
        </p:nvSpPr>
        <p:spPr>
          <a:xfrm>
            <a:off x="3234466" y="5084913"/>
            <a:ext cx="1252682" cy="327537"/>
          </a:xfrm>
          <a:prstGeom prst="roundRect">
            <a:avLst/>
          </a:prstGeom>
          <a:solidFill>
            <a:schemeClr val="bg2"/>
          </a:solidFill>
          <a:ln w="28575">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sz="1200" dirty="0">
                <a:solidFill>
                  <a:srgbClr val="00A7A5"/>
                </a:solidFill>
                <a:latin typeface="Roboto" panose="02000000000000000000" pitchFamily="2" charset="0"/>
                <a:ea typeface="Roboto" panose="02000000000000000000" pitchFamily="2" charset="0"/>
                <a:cs typeface="Roboto" panose="02000000000000000000" pitchFamily="2" charset="0"/>
              </a:rPr>
              <a:t>Temperature</a:t>
            </a:r>
          </a:p>
        </p:txBody>
      </p:sp>
      <p:sp>
        <p:nvSpPr>
          <p:cNvPr id="2179" name="Rectangle: Rounded Corners 2178">
            <a:extLst>
              <a:ext uri="{FF2B5EF4-FFF2-40B4-BE49-F238E27FC236}">
                <a16:creationId xmlns:a16="http://schemas.microsoft.com/office/drawing/2014/main" id="{1F145BA8-255B-5564-8231-9151831BCB9E}"/>
              </a:ext>
            </a:extLst>
          </p:cNvPr>
          <p:cNvSpPr/>
          <p:nvPr/>
        </p:nvSpPr>
        <p:spPr>
          <a:xfrm>
            <a:off x="3246578" y="5099704"/>
            <a:ext cx="209368" cy="301905"/>
          </a:xfrm>
          <a:prstGeom prst="roundRect">
            <a:avLst/>
          </a:prstGeom>
          <a:solidFill>
            <a:srgbClr val="00A7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151" name="Group 2150">
            <a:extLst>
              <a:ext uri="{FF2B5EF4-FFF2-40B4-BE49-F238E27FC236}">
                <a16:creationId xmlns:a16="http://schemas.microsoft.com/office/drawing/2014/main" id="{6AC0F502-C1D0-568B-90A2-BFC7A867503A}"/>
              </a:ext>
            </a:extLst>
          </p:cNvPr>
          <p:cNvGrpSpPr/>
          <p:nvPr/>
        </p:nvGrpSpPr>
        <p:grpSpPr>
          <a:xfrm rot="1463872">
            <a:off x="3002190" y="4773360"/>
            <a:ext cx="389021" cy="492528"/>
            <a:chOff x="2896722" y="5090689"/>
            <a:chExt cx="653639" cy="827552"/>
          </a:xfrm>
          <a:solidFill>
            <a:srgbClr val="00A7A5"/>
          </a:solidFill>
        </p:grpSpPr>
        <p:sp>
          <p:nvSpPr>
            <p:cNvPr id="2149" name="Freeform 12">
              <a:extLst>
                <a:ext uri="{FF2B5EF4-FFF2-40B4-BE49-F238E27FC236}">
                  <a16:creationId xmlns:a16="http://schemas.microsoft.com/office/drawing/2014/main" id="{74921B6B-3DD6-4113-804E-23EA4A141A6E}"/>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50" name="Oval 2149">
              <a:extLst>
                <a:ext uri="{FF2B5EF4-FFF2-40B4-BE49-F238E27FC236}">
                  <a16:creationId xmlns:a16="http://schemas.microsoft.com/office/drawing/2014/main" id="{71ADCC2B-48AB-E8BF-45A4-67DAB24B370F}"/>
                </a:ext>
              </a:extLst>
            </p:cNvPr>
            <p:cNvSpPr/>
            <p:nvPr/>
          </p:nvSpPr>
          <p:spPr>
            <a:xfrm>
              <a:off x="2945091" y="5195890"/>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53" name="Graphic 2152" descr="Thermometer with solid fill">
            <a:extLst>
              <a:ext uri="{FF2B5EF4-FFF2-40B4-BE49-F238E27FC236}">
                <a16:creationId xmlns:a16="http://schemas.microsoft.com/office/drawing/2014/main" id="{D3C08A90-6580-8754-77BA-7E634D1BEA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5797" y="4870368"/>
            <a:ext cx="180288" cy="180288"/>
          </a:xfrm>
          <a:prstGeom prst="rect">
            <a:avLst/>
          </a:prstGeom>
        </p:spPr>
      </p:pic>
      <p:sp>
        <p:nvSpPr>
          <p:cNvPr id="2156" name="Rectangle: Rounded Corners 2155">
            <a:extLst>
              <a:ext uri="{FF2B5EF4-FFF2-40B4-BE49-F238E27FC236}">
                <a16:creationId xmlns:a16="http://schemas.microsoft.com/office/drawing/2014/main" id="{7C43451A-9051-4721-3CE3-7A4E482E848E}"/>
              </a:ext>
            </a:extLst>
          </p:cNvPr>
          <p:cNvSpPr/>
          <p:nvPr/>
        </p:nvSpPr>
        <p:spPr>
          <a:xfrm>
            <a:off x="5055402" y="3700502"/>
            <a:ext cx="945583" cy="327537"/>
          </a:xfrm>
          <a:prstGeom prst="roundRect">
            <a:avLst/>
          </a:prstGeom>
          <a:solidFill>
            <a:schemeClr val="bg2"/>
          </a:solidFill>
          <a:ln w="28575">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sz="1200" dirty="0">
                <a:solidFill>
                  <a:srgbClr val="00A7A5"/>
                </a:solidFill>
                <a:latin typeface="Roboto" panose="02000000000000000000" pitchFamily="2" charset="0"/>
                <a:ea typeface="Roboto" panose="02000000000000000000" pitchFamily="2" charset="0"/>
                <a:cs typeface="Roboto" panose="02000000000000000000" pitchFamily="2" charset="0"/>
              </a:rPr>
              <a:t>Rainfall</a:t>
            </a:r>
          </a:p>
        </p:txBody>
      </p:sp>
      <p:sp>
        <p:nvSpPr>
          <p:cNvPr id="2178" name="Rectangle: Rounded Corners 2177">
            <a:extLst>
              <a:ext uri="{FF2B5EF4-FFF2-40B4-BE49-F238E27FC236}">
                <a16:creationId xmlns:a16="http://schemas.microsoft.com/office/drawing/2014/main" id="{0E98AB5A-C541-E9DF-C172-D387A8D38B72}"/>
              </a:ext>
            </a:extLst>
          </p:cNvPr>
          <p:cNvSpPr/>
          <p:nvPr/>
        </p:nvSpPr>
        <p:spPr>
          <a:xfrm>
            <a:off x="5065462" y="3713317"/>
            <a:ext cx="209368" cy="301905"/>
          </a:xfrm>
          <a:prstGeom prst="roundRect">
            <a:avLst/>
          </a:prstGeom>
          <a:solidFill>
            <a:srgbClr val="00A7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Полилиния 5">
            <a:extLst>
              <a:ext uri="{FF2B5EF4-FFF2-40B4-BE49-F238E27FC236}">
                <a16:creationId xmlns:a16="http://schemas.microsoft.com/office/drawing/2014/main" id="{3A0E12B9-976A-36AE-D1DC-A50837DCD945}"/>
              </a:ext>
            </a:extLst>
          </p:cNvPr>
          <p:cNvSpPr/>
          <p:nvPr/>
        </p:nvSpPr>
        <p:spPr>
          <a:xfrm>
            <a:off x="4346911" y="4237263"/>
            <a:ext cx="1733381" cy="2949576"/>
          </a:xfrm>
          <a:custGeom>
            <a:avLst/>
            <a:gdLst/>
            <a:ahLst/>
            <a:cxnLst/>
            <a:rect l="l" t="t" r="r" b="b"/>
            <a:pathLst>
              <a:path w="530730" h="904345">
                <a:moveTo>
                  <a:pt x="310520" y="0"/>
                </a:moveTo>
                <a:lnTo>
                  <a:pt x="530730" y="0"/>
                </a:lnTo>
                <a:lnTo>
                  <a:pt x="530730" y="904345"/>
                </a:lnTo>
                <a:lnTo>
                  <a:pt x="282685" y="904345"/>
                </a:lnTo>
                <a:lnTo>
                  <a:pt x="282685" y="425574"/>
                </a:lnTo>
                <a:cubicBezTo>
                  <a:pt x="282685" y="367429"/>
                  <a:pt x="283922" y="314232"/>
                  <a:pt x="286396" y="265984"/>
                </a:cubicBezTo>
                <a:cubicBezTo>
                  <a:pt x="271138" y="284541"/>
                  <a:pt x="252169" y="303923"/>
                  <a:pt x="229488" y="324129"/>
                </a:cubicBezTo>
                <a:lnTo>
                  <a:pt x="126806" y="408873"/>
                </a:lnTo>
                <a:lnTo>
                  <a:pt x="0" y="252994"/>
                </a:lnTo>
                <a:lnTo>
                  <a:pt x="310520" y="0"/>
                </a:lnTo>
                <a:close/>
              </a:path>
            </a:pathLst>
          </a:custGeom>
          <a:solidFill>
            <a:srgbClr val="00A7A5">
              <a:alpha val="10196"/>
            </a:srgbClr>
          </a:solidFill>
          <a:ln>
            <a:noFill/>
          </a:ln>
          <a:effectLst>
            <a:outerShdw blurRad="368300" dist="2286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Полилиния 13">
            <a:extLst>
              <a:ext uri="{FF2B5EF4-FFF2-40B4-BE49-F238E27FC236}">
                <a16:creationId xmlns:a16="http://schemas.microsoft.com/office/drawing/2014/main" id="{BF92841F-5C0E-C830-9C37-F6630E8D236D}"/>
              </a:ext>
            </a:extLst>
          </p:cNvPr>
          <p:cNvSpPr/>
          <p:nvPr/>
        </p:nvSpPr>
        <p:spPr>
          <a:xfrm>
            <a:off x="15601850" y="4237263"/>
            <a:ext cx="2115393" cy="2952650"/>
          </a:xfrm>
          <a:custGeom>
            <a:avLst/>
            <a:gdLst/>
            <a:ahLst/>
            <a:cxnLst/>
            <a:rect l="l" t="t" r="r" b="b"/>
            <a:pathLst>
              <a:path w="647021" h="929706">
                <a:moveTo>
                  <a:pt x="320418" y="0"/>
                </a:moveTo>
                <a:cubicBezTo>
                  <a:pt x="414027" y="0"/>
                  <a:pt x="487431" y="18557"/>
                  <a:pt x="540627" y="55671"/>
                </a:cubicBezTo>
                <a:cubicBezTo>
                  <a:pt x="593824" y="92785"/>
                  <a:pt x="620423" y="143919"/>
                  <a:pt x="620423" y="209075"/>
                </a:cubicBezTo>
                <a:cubicBezTo>
                  <a:pt x="620423" y="265158"/>
                  <a:pt x="603309" y="313304"/>
                  <a:pt x="569082" y="353510"/>
                </a:cubicBezTo>
                <a:cubicBezTo>
                  <a:pt x="534854" y="393717"/>
                  <a:pt x="485369" y="422893"/>
                  <a:pt x="420625" y="441038"/>
                </a:cubicBezTo>
                <a:lnTo>
                  <a:pt x="420625" y="444749"/>
                </a:lnTo>
                <a:cubicBezTo>
                  <a:pt x="571556" y="463718"/>
                  <a:pt x="647021" y="535060"/>
                  <a:pt x="647021" y="658773"/>
                </a:cubicBezTo>
                <a:cubicBezTo>
                  <a:pt x="647021" y="742898"/>
                  <a:pt x="613721" y="809085"/>
                  <a:pt x="547122" y="857333"/>
                </a:cubicBezTo>
                <a:cubicBezTo>
                  <a:pt x="480523" y="905581"/>
                  <a:pt x="388048" y="929706"/>
                  <a:pt x="269695" y="929706"/>
                </a:cubicBezTo>
                <a:cubicBezTo>
                  <a:pt x="221035" y="929706"/>
                  <a:pt x="175982" y="926200"/>
                  <a:pt x="134538" y="919190"/>
                </a:cubicBezTo>
                <a:cubicBezTo>
                  <a:pt x="93094" y="912179"/>
                  <a:pt x="48248" y="899396"/>
                  <a:pt x="0" y="880839"/>
                </a:cubicBezTo>
                <a:lnTo>
                  <a:pt x="0" y="677949"/>
                </a:lnTo>
                <a:cubicBezTo>
                  <a:pt x="39588" y="698155"/>
                  <a:pt x="79898" y="713104"/>
                  <a:pt x="120930" y="722795"/>
                </a:cubicBezTo>
                <a:cubicBezTo>
                  <a:pt x="161962" y="732486"/>
                  <a:pt x="199797" y="737331"/>
                  <a:pt x="234437" y="737331"/>
                </a:cubicBezTo>
                <a:cubicBezTo>
                  <a:pt x="288046" y="737331"/>
                  <a:pt x="327119" y="729805"/>
                  <a:pt x="351655" y="714754"/>
                </a:cubicBezTo>
                <a:cubicBezTo>
                  <a:pt x="376192" y="699702"/>
                  <a:pt x="388460" y="676093"/>
                  <a:pt x="388460" y="643928"/>
                </a:cubicBezTo>
                <a:cubicBezTo>
                  <a:pt x="388460" y="619185"/>
                  <a:pt x="382068" y="600112"/>
                  <a:pt x="369284" y="586710"/>
                </a:cubicBezTo>
                <a:cubicBezTo>
                  <a:pt x="356501" y="573308"/>
                  <a:pt x="335882" y="563205"/>
                  <a:pt x="307428" y="556400"/>
                </a:cubicBezTo>
                <a:cubicBezTo>
                  <a:pt x="278974" y="549596"/>
                  <a:pt x="241860" y="546194"/>
                  <a:pt x="196086" y="546194"/>
                </a:cubicBezTo>
                <a:lnTo>
                  <a:pt x="140415" y="546194"/>
                </a:lnTo>
                <a:lnTo>
                  <a:pt x="140415" y="362480"/>
                </a:lnTo>
                <a:lnTo>
                  <a:pt x="197323" y="362480"/>
                </a:lnTo>
                <a:cubicBezTo>
                  <a:pt x="321449" y="362480"/>
                  <a:pt x="383512" y="330727"/>
                  <a:pt x="383512" y="267220"/>
                </a:cubicBezTo>
                <a:cubicBezTo>
                  <a:pt x="383512" y="243303"/>
                  <a:pt x="374336" y="225570"/>
                  <a:pt x="355985" y="214024"/>
                </a:cubicBezTo>
                <a:cubicBezTo>
                  <a:pt x="337635" y="202477"/>
                  <a:pt x="312995" y="196704"/>
                  <a:pt x="282067" y="196704"/>
                </a:cubicBezTo>
                <a:cubicBezTo>
                  <a:pt x="224333" y="196704"/>
                  <a:pt x="164539" y="216086"/>
                  <a:pt x="102682" y="254849"/>
                </a:cubicBezTo>
                <a:lnTo>
                  <a:pt x="1237" y="91547"/>
                </a:lnTo>
                <a:cubicBezTo>
                  <a:pt x="49073" y="58557"/>
                  <a:pt x="98043" y="35052"/>
                  <a:pt x="148147" y="21031"/>
                </a:cubicBezTo>
                <a:cubicBezTo>
                  <a:pt x="198251" y="7010"/>
                  <a:pt x="255674" y="0"/>
                  <a:pt x="320418" y="0"/>
                </a:cubicBezTo>
                <a:close/>
              </a:path>
            </a:pathLst>
          </a:custGeom>
          <a:solidFill>
            <a:srgbClr val="485570">
              <a:alpha val="10196"/>
            </a:srgbClr>
          </a:solidFill>
          <a:ln>
            <a:noFill/>
          </a:ln>
          <a:effectLst>
            <a:outerShdw blurRad="368300" dist="2286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Полилиния 11">
            <a:extLst>
              <a:ext uri="{FF2B5EF4-FFF2-40B4-BE49-F238E27FC236}">
                <a16:creationId xmlns:a16="http://schemas.microsoft.com/office/drawing/2014/main" id="{C64FBE7A-0639-051B-332D-C9E9FEEFE9CD}"/>
              </a:ext>
            </a:extLst>
          </p:cNvPr>
          <p:cNvSpPr>
            <a:spLocks noGrp="1" noRot="1" noMove="1" noResize="1" noEditPoints="1" noAdjustHandles="1" noChangeArrowheads="1" noChangeShapeType="1"/>
          </p:cNvSpPr>
          <p:nvPr/>
        </p:nvSpPr>
        <p:spPr>
          <a:xfrm>
            <a:off x="9847073" y="4234189"/>
            <a:ext cx="2178084" cy="2952650"/>
          </a:xfrm>
          <a:custGeom>
            <a:avLst/>
            <a:gdLst/>
            <a:ahLst/>
            <a:cxnLst/>
            <a:rect l="l" t="t" r="r" b="b"/>
            <a:pathLst>
              <a:path w="666196" h="917334">
                <a:moveTo>
                  <a:pt x="347016" y="0"/>
                </a:moveTo>
                <a:cubicBezTo>
                  <a:pt x="405574" y="0"/>
                  <a:pt x="457842" y="10309"/>
                  <a:pt x="503823" y="30928"/>
                </a:cubicBezTo>
                <a:cubicBezTo>
                  <a:pt x="549803" y="51547"/>
                  <a:pt x="585473" y="80929"/>
                  <a:pt x="610835" y="119074"/>
                </a:cubicBezTo>
                <a:cubicBezTo>
                  <a:pt x="636196" y="157219"/>
                  <a:pt x="648877" y="200003"/>
                  <a:pt x="648877" y="247426"/>
                </a:cubicBezTo>
                <a:cubicBezTo>
                  <a:pt x="648877" y="282891"/>
                  <a:pt x="644444" y="315675"/>
                  <a:pt x="635577" y="345778"/>
                </a:cubicBezTo>
                <a:cubicBezTo>
                  <a:pt x="626711" y="375882"/>
                  <a:pt x="613000" y="405470"/>
                  <a:pt x="594443" y="434543"/>
                </a:cubicBezTo>
                <a:cubicBezTo>
                  <a:pt x="575886" y="463615"/>
                  <a:pt x="551246" y="494234"/>
                  <a:pt x="520524" y="526400"/>
                </a:cubicBezTo>
                <a:cubicBezTo>
                  <a:pt x="489802" y="558565"/>
                  <a:pt x="424337" y="619597"/>
                  <a:pt x="324129" y="709496"/>
                </a:cubicBezTo>
                <a:lnTo>
                  <a:pt x="324129" y="715681"/>
                </a:lnTo>
                <a:lnTo>
                  <a:pt x="666196" y="715681"/>
                </a:lnTo>
                <a:lnTo>
                  <a:pt x="666196" y="917334"/>
                </a:lnTo>
                <a:lnTo>
                  <a:pt x="9897" y="917334"/>
                </a:lnTo>
                <a:lnTo>
                  <a:pt x="9897" y="756507"/>
                </a:lnTo>
                <a:lnTo>
                  <a:pt x="230725" y="533204"/>
                </a:lnTo>
                <a:cubicBezTo>
                  <a:pt x="293819" y="467224"/>
                  <a:pt x="335057" y="422171"/>
                  <a:pt x="354439" y="398047"/>
                </a:cubicBezTo>
                <a:cubicBezTo>
                  <a:pt x="373820" y="373923"/>
                  <a:pt x="387326" y="353201"/>
                  <a:pt x="394955" y="335881"/>
                </a:cubicBezTo>
                <a:cubicBezTo>
                  <a:pt x="402584" y="318561"/>
                  <a:pt x="406398" y="300417"/>
                  <a:pt x="406398" y="281447"/>
                </a:cubicBezTo>
                <a:cubicBezTo>
                  <a:pt x="406398" y="257942"/>
                  <a:pt x="398769" y="239385"/>
                  <a:pt x="383511" y="225776"/>
                </a:cubicBezTo>
                <a:cubicBezTo>
                  <a:pt x="368253" y="212168"/>
                  <a:pt x="346810" y="205364"/>
                  <a:pt x="319180" y="205364"/>
                </a:cubicBezTo>
                <a:cubicBezTo>
                  <a:pt x="290726" y="205364"/>
                  <a:pt x="261963" y="213508"/>
                  <a:pt x="232890" y="229797"/>
                </a:cubicBezTo>
                <a:cubicBezTo>
                  <a:pt x="203818" y="246086"/>
                  <a:pt x="170930" y="270107"/>
                  <a:pt x="134229" y="301860"/>
                </a:cubicBezTo>
                <a:lnTo>
                  <a:pt x="0" y="144744"/>
                </a:lnTo>
                <a:cubicBezTo>
                  <a:pt x="46598" y="103094"/>
                  <a:pt x="85774" y="73300"/>
                  <a:pt x="117527" y="55361"/>
                </a:cubicBezTo>
                <a:cubicBezTo>
                  <a:pt x="149281" y="37423"/>
                  <a:pt x="183817" y="23711"/>
                  <a:pt x="221137" y="14227"/>
                </a:cubicBezTo>
                <a:cubicBezTo>
                  <a:pt x="258458" y="4742"/>
                  <a:pt x="300417" y="0"/>
                  <a:pt x="347016" y="0"/>
                </a:cubicBezTo>
                <a:close/>
              </a:path>
            </a:pathLst>
          </a:custGeom>
          <a:solidFill>
            <a:srgbClr val="E45B65">
              <a:alpha val="10196"/>
            </a:srgbClr>
          </a:solidFill>
          <a:ln>
            <a:noFill/>
          </a:ln>
          <a:effectLst>
            <a:outerShdw blurRad="368300" dist="2286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Полилиния: фигура 86">
            <a:extLst>
              <a:ext uri="{FF2B5EF4-FFF2-40B4-BE49-F238E27FC236}">
                <a16:creationId xmlns:a16="http://schemas.microsoft.com/office/drawing/2014/main" id="{F4332B4B-CA1D-0064-DC0E-652E13F728C8}"/>
              </a:ext>
            </a:extLst>
          </p:cNvPr>
          <p:cNvSpPr/>
          <p:nvPr/>
        </p:nvSpPr>
        <p:spPr>
          <a:xfrm>
            <a:off x="0" y="1"/>
            <a:ext cx="18288000" cy="1649569"/>
          </a:xfrm>
          <a:custGeom>
            <a:avLst/>
            <a:gdLst>
              <a:gd name="connsiteX0" fmla="*/ 0 w 18288000"/>
              <a:gd name="connsiteY0" fmla="*/ 0 h 7448550"/>
              <a:gd name="connsiteX1" fmla="*/ 18288000 w 18288000"/>
              <a:gd name="connsiteY1" fmla="*/ 0 h 7448550"/>
              <a:gd name="connsiteX2" fmla="*/ 18288000 w 18288000"/>
              <a:gd name="connsiteY2" fmla="*/ 6838910 h 7448550"/>
              <a:gd name="connsiteX3" fmla="*/ 17678360 w 18288000"/>
              <a:gd name="connsiteY3" fmla="*/ 7448550 h 7448550"/>
              <a:gd name="connsiteX4" fmla="*/ 609641 w 18288000"/>
              <a:gd name="connsiteY4" fmla="*/ 7448550 h 7448550"/>
              <a:gd name="connsiteX5" fmla="*/ 0 w 18288000"/>
              <a:gd name="connsiteY5" fmla="*/ 6838910 h 744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0" h="7448550">
                <a:moveTo>
                  <a:pt x="0" y="0"/>
                </a:moveTo>
                <a:lnTo>
                  <a:pt x="18288000" y="0"/>
                </a:lnTo>
                <a:lnTo>
                  <a:pt x="18288000" y="6838910"/>
                </a:lnTo>
                <a:cubicBezTo>
                  <a:pt x="18288000" y="7175605"/>
                  <a:pt x="18015056" y="7448550"/>
                  <a:pt x="17678360" y="7448550"/>
                </a:cubicBezTo>
                <a:lnTo>
                  <a:pt x="609641" y="7448550"/>
                </a:lnTo>
                <a:cubicBezTo>
                  <a:pt x="272945" y="7448550"/>
                  <a:pt x="0" y="7175605"/>
                  <a:pt x="0" y="6838910"/>
                </a:cubicBezTo>
                <a:close/>
              </a:path>
            </a:pathLst>
          </a:custGeom>
          <a:solidFill>
            <a:srgbClr val="EEF0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21" name="TextBox 20">
            <a:extLst>
              <a:ext uri="{FF2B5EF4-FFF2-40B4-BE49-F238E27FC236}">
                <a16:creationId xmlns:a16="http://schemas.microsoft.com/office/drawing/2014/main" id="{2DE817FD-AB70-3AAE-06AD-48147045A91F}"/>
              </a:ext>
            </a:extLst>
          </p:cNvPr>
          <p:cNvSpPr txBox="1"/>
          <p:nvPr/>
        </p:nvSpPr>
        <p:spPr>
          <a:xfrm>
            <a:off x="4834903" y="284372"/>
            <a:ext cx="9486559" cy="784830"/>
          </a:xfrm>
          <a:prstGeom prst="rect">
            <a:avLst/>
          </a:prstGeom>
          <a:noFill/>
        </p:spPr>
        <p:txBody>
          <a:bodyPr wrap="square" rtlCol="0">
            <a:spAutoFit/>
          </a:bodyPr>
          <a:lstStyle/>
          <a:p>
            <a:pPr algn="ctr"/>
            <a:r>
              <a:rPr lang="en-US" sz="4500" dirty="0">
                <a:solidFill>
                  <a:schemeClr val="bg1"/>
                </a:solidFill>
                <a:latin typeface="Montserrat ExtraBold" panose="00000900000000000000" pitchFamily="50" charset="0"/>
                <a:ea typeface="Roboto Black" panose="02000000000000000000" pitchFamily="2" charset="0"/>
                <a:cs typeface="Open Sans Light" panose="020B0306030504020204" pitchFamily="34" charset="0"/>
              </a:rPr>
              <a:t>Forecasting Model Pipeline</a:t>
            </a:r>
            <a:endParaRPr lang="ru-RU" sz="4500" dirty="0">
              <a:solidFill>
                <a:schemeClr val="bg1"/>
              </a:solidFill>
              <a:latin typeface="Roboto Black" panose="02000000000000000000" pitchFamily="2" charset="0"/>
              <a:ea typeface="Roboto Black" panose="02000000000000000000" pitchFamily="2" charset="0"/>
              <a:cs typeface="Open Sans Light" panose="020B0306030504020204" pitchFamily="34" charset="0"/>
            </a:endParaRPr>
          </a:p>
        </p:txBody>
      </p:sp>
      <p:sp>
        <p:nvSpPr>
          <p:cNvPr id="22" name="TextBox 21">
            <a:extLst>
              <a:ext uri="{FF2B5EF4-FFF2-40B4-BE49-F238E27FC236}">
                <a16:creationId xmlns:a16="http://schemas.microsoft.com/office/drawing/2014/main" id="{1CBD7E13-E4EE-8B74-AF76-1FCE33548D9B}"/>
              </a:ext>
            </a:extLst>
          </p:cNvPr>
          <p:cNvSpPr txBox="1"/>
          <p:nvPr/>
        </p:nvSpPr>
        <p:spPr>
          <a:xfrm>
            <a:off x="7100824" y="1064263"/>
            <a:ext cx="4227100" cy="323165"/>
          </a:xfrm>
          <a:prstGeom prst="rect">
            <a:avLst/>
          </a:prstGeom>
          <a:noFill/>
        </p:spPr>
        <p:txBody>
          <a:bodyPr wrap="square" rtlCol="0">
            <a:spAutoFit/>
          </a:bodyPr>
          <a:lstStyle/>
          <a:p>
            <a:pPr algn="ctr"/>
            <a:r>
              <a:rPr lang="en-US" sz="1500" dirty="0">
                <a:solidFill>
                  <a:schemeClr val="bg1">
                    <a:lumMod val="40000"/>
                    <a:lumOff val="60000"/>
                  </a:schemeClr>
                </a:solidFill>
                <a:latin typeface="Montserrat ExtraLight" panose="00000300000000000000" pitchFamily="50" charset="0"/>
                <a:ea typeface="Roboto Light" panose="02000000000000000000" pitchFamily="2" charset="0"/>
                <a:cs typeface="Open Sans Light" panose="020B0306030504020204" pitchFamily="34" charset="0"/>
              </a:rPr>
              <a:t>How was our deep learning model crafted?</a:t>
            </a:r>
            <a:endParaRPr lang="ru-RU" sz="1500" dirty="0">
              <a:solidFill>
                <a:schemeClr val="bg1">
                  <a:lumMod val="40000"/>
                  <a:lumOff val="60000"/>
                </a:schemeClr>
              </a:solidFill>
              <a:latin typeface="Roboto Light" panose="02000000000000000000" pitchFamily="2" charset="0"/>
              <a:ea typeface="Roboto Light" panose="02000000000000000000" pitchFamily="2" charset="0"/>
              <a:cs typeface="Open Sans Light" panose="020B0306030504020204" pitchFamily="34" charset="0"/>
            </a:endParaRPr>
          </a:p>
        </p:txBody>
      </p:sp>
      <p:sp>
        <p:nvSpPr>
          <p:cNvPr id="7" name="Hexagon 6">
            <a:extLst>
              <a:ext uri="{FF2B5EF4-FFF2-40B4-BE49-F238E27FC236}">
                <a16:creationId xmlns:a16="http://schemas.microsoft.com/office/drawing/2014/main" id="{F46AF90C-2D31-CB14-7C10-67F9F7C830C6}"/>
              </a:ext>
            </a:extLst>
          </p:cNvPr>
          <p:cNvSpPr/>
          <p:nvPr/>
        </p:nvSpPr>
        <p:spPr>
          <a:xfrm>
            <a:off x="708039" y="4991540"/>
            <a:ext cx="2072894" cy="1786978"/>
          </a:xfrm>
          <a:prstGeom prst="hexagon">
            <a:avLst/>
          </a:prstGeom>
          <a:solidFill>
            <a:srgbClr val="00A7A5"/>
          </a:solidFill>
          <a:ln w="7620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9" name="Picture 8">
            <a:extLst>
              <a:ext uri="{FF2B5EF4-FFF2-40B4-BE49-F238E27FC236}">
                <a16:creationId xmlns:a16="http://schemas.microsoft.com/office/drawing/2014/main" id="{6B089D91-7E3B-835A-D277-627831E5E836}"/>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rcRect l="14814" t="10857" r="14249" b="56851"/>
          <a:stretch/>
        </p:blipFill>
        <p:spPr>
          <a:xfrm>
            <a:off x="1074258" y="5434028"/>
            <a:ext cx="1340452" cy="457643"/>
          </a:xfrm>
          <a:prstGeom prst="rect">
            <a:avLst/>
          </a:prstGeom>
        </p:spPr>
      </p:pic>
      <p:sp>
        <p:nvSpPr>
          <p:cNvPr id="10" name="TextBox 9">
            <a:extLst>
              <a:ext uri="{FF2B5EF4-FFF2-40B4-BE49-F238E27FC236}">
                <a16:creationId xmlns:a16="http://schemas.microsoft.com/office/drawing/2014/main" id="{D1392BEE-CF84-BB0F-FCA4-6983CA5C9883}"/>
              </a:ext>
            </a:extLst>
          </p:cNvPr>
          <p:cNvSpPr txBox="1"/>
          <p:nvPr/>
        </p:nvSpPr>
        <p:spPr>
          <a:xfrm>
            <a:off x="1048493" y="5968025"/>
            <a:ext cx="1391981" cy="646331"/>
          </a:xfrm>
          <a:prstGeom prst="rect">
            <a:avLst/>
          </a:prstGeom>
          <a:noFill/>
        </p:spPr>
        <p:txBody>
          <a:bodyPr wrap="square" rtlCol="0">
            <a:spAutoFit/>
          </a:bodyPr>
          <a:lstStyle/>
          <a:p>
            <a:pPr algn="ctr"/>
            <a:r>
              <a:rPr lang="en-US" b="1" dirty="0">
                <a:solidFill>
                  <a:schemeClr val="bg2"/>
                </a:solidFill>
                <a:latin typeface="Roboto" panose="02000000000000000000" pitchFamily="2" charset="0"/>
                <a:ea typeface="Roboto" panose="02000000000000000000" pitchFamily="2" charset="0"/>
                <a:cs typeface="Open Sans" panose="020B0606030504020204" pitchFamily="34" charset="0"/>
              </a:rPr>
              <a:t>Municipal</a:t>
            </a:r>
            <a:r>
              <a:rPr lang="en-US" dirty="0">
                <a:solidFill>
                  <a:schemeClr val="bg2"/>
                </a:solidFill>
                <a:latin typeface="Roboto" panose="02000000000000000000" pitchFamily="2" charset="0"/>
                <a:ea typeface="Roboto" panose="02000000000000000000" pitchFamily="2" charset="0"/>
                <a:cs typeface="Open Sans" panose="020B0606030504020204" pitchFamily="34" charset="0"/>
              </a:rPr>
              <a:t> Dataset</a:t>
            </a:r>
            <a:endParaRPr lang="ru-RU" dirty="0">
              <a:solidFill>
                <a:schemeClr val="bg2"/>
              </a:solidFill>
              <a:latin typeface="Roboto" panose="02000000000000000000" pitchFamily="2" charset="0"/>
              <a:ea typeface="Roboto" panose="02000000000000000000" pitchFamily="2" charset="0"/>
              <a:cs typeface="Open Sans" panose="020B0606030504020204" pitchFamily="34" charset="0"/>
            </a:endParaRPr>
          </a:p>
        </p:txBody>
      </p:sp>
      <p:sp>
        <p:nvSpPr>
          <p:cNvPr id="11" name="Hexagon 10">
            <a:extLst>
              <a:ext uri="{FF2B5EF4-FFF2-40B4-BE49-F238E27FC236}">
                <a16:creationId xmlns:a16="http://schemas.microsoft.com/office/drawing/2014/main" id="{1E4D6E6E-1287-D9E9-09CF-447B6BDD6E67}"/>
              </a:ext>
            </a:extLst>
          </p:cNvPr>
          <p:cNvSpPr/>
          <p:nvPr/>
        </p:nvSpPr>
        <p:spPr>
          <a:xfrm>
            <a:off x="3549682" y="3683583"/>
            <a:ext cx="882565" cy="760833"/>
          </a:xfrm>
          <a:prstGeom prst="hexagon">
            <a:avLst/>
          </a:prstGeom>
          <a:solidFill>
            <a:srgbClr val="00A7A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cxnSp>
        <p:nvCxnSpPr>
          <p:cNvPr id="19" name="Elbow Connector 24">
            <a:extLst>
              <a:ext uri="{FF2B5EF4-FFF2-40B4-BE49-F238E27FC236}">
                <a16:creationId xmlns:a16="http://schemas.microsoft.com/office/drawing/2014/main" id="{A6571554-054E-A9D3-9E47-F1BF74D86E28}"/>
              </a:ext>
            </a:extLst>
          </p:cNvPr>
          <p:cNvCxnSpPr>
            <a:cxnSpLocks/>
          </p:cNvCxnSpPr>
          <p:nvPr/>
        </p:nvCxnSpPr>
        <p:spPr>
          <a:xfrm rot="5400000" flipH="1" flipV="1">
            <a:off x="2581440" y="4406100"/>
            <a:ext cx="937260" cy="842340"/>
          </a:xfrm>
          <a:prstGeom prst="bentConnector3">
            <a:avLst>
              <a:gd name="adj1" fmla="val 100569"/>
            </a:avLst>
          </a:prstGeom>
          <a:noFill/>
          <a:ln w="38100" cap="flat" cmpd="sng" algn="ctr">
            <a:solidFill>
              <a:srgbClr val="00A7A5"/>
            </a:solidFill>
            <a:prstDash val="solid"/>
            <a:miter lim="800000"/>
            <a:headEnd type="oval"/>
            <a:tailEnd type="oval"/>
          </a:ln>
          <a:effectLst/>
        </p:spPr>
      </p:cxnSp>
      <p:sp>
        <p:nvSpPr>
          <p:cNvPr id="47" name="TextBox 46">
            <a:extLst>
              <a:ext uri="{FF2B5EF4-FFF2-40B4-BE49-F238E27FC236}">
                <a16:creationId xmlns:a16="http://schemas.microsoft.com/office/drawing/2014/main" id="{917815A9-0520-F53B-F3D6-8F68EBA9B6CD}"/>
              </a:ext>
            </a:extLst>
          </p:cNvPr>
          <p:cNvSpPr txBox="1"/>
          <p:nvPr/>
        </p:nvSpPr>
        <p:spPr>
          <a:xfrm>
            <a:off x="1254233" y="3352998"/>
            <a:ext cx="1252682" cy="345679"/>
          </a:xfrm>
          <a:prstGeom prst="rect">
            <a:avLst/>
          </a:prstGeom>
          <a:noFill/>
        </p:spPr>
        <p:txBody>
          <a:bodyPr wrap="square" rtlCol="0">
            <a:spAutoFit/>
          </a:bodyPr>
          <a:lstStyle/>
          <a:p>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Clusters</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sp>
        <p:nvSpPr>
          <p:cNvPr id="48" name="Hexagon 47">
            <a:extLst>
              <a:ext uri="{FF2B5EF4-FFF2-40B4-BE49-F238E27FC236}">
                <a16:creationId xmlns:a16="http://schemas.microsoft.com/office/drawing/2014/main" id="{056E75CB-7B7B-5AF0-64C5-C70F00DB18E5}"/>
              </a:ext>
            </a:extLst>
          </p:cNvPr>
          <p:cNvSpPr/>
          <p:nvPr/>
        </p:nvSpPr>
        <p:spPr>
          <a:xfrm>
            <a:off x="1266664" y="2504952"/>
            <a:ext cx="882565" cy="760833"/>
          </a:xfrm>
          <a:prstGeom prst="hexagon">
            <a:avLst/>
          </a:prstGeom>
          <a:solidFill>
            <a:srgbClr val="00A7A5"/>
          </a:solidFill>
          <a:ln w="19050">
            <a:solidFill>
              <a:srgbClr val="EFEFEF"/>
            </a:solidFill>
            <a:prstDash val="sysDash"/>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53" name="Graphic 52" descr="Network outline">
            <a:extLst>
              <a:ext uri="{FF2B5EF4-FFF2-40B4-BE49-F238E27FC236}">
                <a16:creationId xmlns:a16="http://schemas.microsoft.com/office/drawing/2014/main" id="{34B9891F-E40F-EEDB-1EA4-974890FF66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7603" y="2622089"/>
            <a:ext cx="525225" cy="525225"/>
          </a:xfrm>
          <a:prstGeom prst="rect">
            <a:avLst/>
          </a:prstGeom>
        </p:spPr>
      </p:pic>
      <p:cxnSp>
        <p:nvCxnSpPr>
          <p:cNvPr id="54" name="Elbow Connector 24">
            <a:extLst>
              <a:ext uri="{FF2B5EF4-FFF2-40B4-BE49-F238E27FC236}">
                <a16:creationId xmlns:a16="http://schemas.microsoft.com/office/drawing/2014/main" id="{C757DD80-5A84-51F7-8B8C-CD8B6CC9F64F}"/>
              </a:ext>
            </a:extLst>
          </p:cNvPr>
          <p:cNvCxnSpPr>
            <a:cxnSpLocks/>
          </p:cNvCxnSpPr>
          <p:nvPr/>
        </p:nvCxnSpPr>
        <p:spPr>
          <a:xfrm rot="5400000" flipH="1" flipV="1">
            <a:off x="1191001" y="4378854"/>
            <a:ext cx="1106966" cy="1"/>
          </a:xfrm>
          <a:prstGeom prst="bentConnector3">
            <a:avLst>
              <a:gd name="adj1" fmla="val 50000"/>
            </a:avLst>
          </a:prstGeom>
          <a:noFill/>
          <a:ln w="38100" cap="flat" cmpd="sng" algn="ctr">
            <a:solidFill>
              <a:srgbClr val="00A7A5"/>
            </a:solidFill>
            <a:prstDash val="solid"/>
            <a:miter lim="800000"/>
            <a:headEnd type="oval"/>
            <a:tailEnd type="oval"/>
          </a:ln>
          <a:effectLst/>
        </p:spPr>
      </p:cxnSp>
      <p:sp>
        <p:nvSpPr>
          <p:cNvPr id="59" name="TextBox 58">
            <a:extLst>
              <a:ext uri="{FF2B5EF4-FFF2-40B4-BE49-F238E27FC236}">
                <a16:creationId xmlns:a16="http://schemas.microsoft.com/office/drawing/2014/main" id="{D87FBE7D-419B-9201-5663-BD59CCDE30F7}"/>
              </a:ext>
            </a:extLst>
          </p:cNvPr>
          <p:cNvSpPr txBox="1"/>
          <p:nvPr/>
        </p:nvSpPr>
        <p:spPr>
          <a:xfrm>
            <a:off x="1223753" y="8951333"/>
            <a:ext cx="958615" cy="345679"/>
          </a:xfrm>
          <a:prstGeom prst="rect">
            <a:avLst/>
          </a:prstGeom>
          <a:noFill/>
        </p:spPr>
        <p:txBody>
          <a:bodyPr wrap="square" rtlCol="0">
            <a:spAutoFit/>
          </a:bodyPr>
          <a:lstStyle/>
          <a:p>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Regions</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sp>
        <p:nvSpPr>
          <p:cNvPr id="60" name="Hexagon 59">
            <a:extLst>
              <a:ext uri="{FF2B5EF4-FFF2-40B4-BE49-F238E27FC236}">
                <a16:creationId xmlns:a16="http://schemas.microsoft.com/office/drawing/2014/main" id="{ED7942AF-D5D6-5B22-16DF-A408D07F2EC7}"/>
              </a:ext>
            </a:extLst>
          </p:cNvPr>
          <p:cNvSpPr/>
          <p:nvPr/>
        </p:nvSpPr>
        <p:spPr>
          <a:xfrm>
            <a:off x="1254233" y="8136639"/>
            <a:ext cx="882565" cy="760833"/>
          </a:xfrm>
          <a:prstGeom prst="hexagon">
            <a:avLst/>
          </a:prstGeom>
          <a:solidFill>
            <a:srgbClr val="00A7A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cxnSp>
        <p:nvCxnSpPr>
          <p:cNvPr id="61" name="Elbow Connector 24">
            <a:extLst>
              <a:ext uri="{FF2B5EF4-FFF2-40B4-BE49-F238E27FC236}">
                <a16:creationId xmlns:a16="http://schemas.microsoft.com/office/drawing/2014/main" id="{76B1236A-8C3E-29B3-EF97-F30AF88C561B}"/>
              </a:ext>
            </a:extLst>
          </p:cNvPr>
          <p:cNvCxnSpPr>
            <a:cxnSpLocks/>
          </p:cNvCxnSpPr>
          <p:nvPr/>
        </p:nvCxnSpPr>
        <p:spPr>
          <a:xfrm rot="10800000">
            <a:off x="2628900" y="6404774"/>
            <a:ext cx="796290" cy="209582"/>
          </a:xfrm>
          <a:prstGeom prst="bentConnector3">
            <a:avLst>
              <a:gd name="adj1" fmla="val 50000"/>
            </a:avLst>
          </a:prstGeom>
          <a:noFill/>
          <a:ln w="38100" cap="flat" cmpd="sng" algn="ctr">
            <a:solidFill>
              <a:srgbClr val="00A7A5"/>
            </a:solidFill>
            <a:prstDash val="solid"/>
            <a:miter lim="800000"/>
            <a:headEnd type="oval"/>
            <a:tailEnd type="oval"/>
          </a:ln>
          <a:effectLst/>
        </p:spPr>
      </p:cxnSp>
      <p:pic>
        <p:nvPicPr>
          <p:cNvPr id="66" name="Graphic 65" descr="Earth globe: Americas with solid fill">
            <a:extLst>
              <a:ext uri="{FF2B5EF4-FFF2-40B4-BE49-F238E27FC236}">
                <a16:creationId xmlns:a16="http://schemas.microsoft.com/office/drawing/2014/main" id="{F789252F-FF8F-09AE-211E-42C93AA76A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22594" y="8237119"/>
            <a:ext cx="553172" cy="553172"/>
          </a:xfrm>
          <a:prstGeom prst="rect">
            <a:avLst/>
          </a:prstGeom>
        </p:spPr>
      </p:pic>
      <p:sp>
        <p:nvSpPr>
          <p:cNvPr id="67" name="TextBox 66">
            <a:extLst>
              <a:ext uri="{FF2B5EF4-FFF2-40B4-BE49-F238E27FC236}">
                <a16:creationId xmlns:a16="http://schemas.microsoft.com/office/drawing/2014/main" id="{2FD2D6E2-1537-463C-0301-85F2FEA9F585}"/>
              </a:ext>
            </a:extLst>
          </p:cNvPr>
          <p:cNvSpPr txBox="1"/>
          <p:nvPr/>
        </p:nvSpPr>
        <p:spPr>
          <a:xfrm>
            <a:off x="3326452" y="7331541"/>
            <a:ext cx="1252682" cy="345679"/>
          </a:xfrm>
          <a:prstGeom prst="rect">
            <a:avLst/>
          </a:prstGeom>
          <a:noFill/>
        </p:spPr>
        <p:txBody>
          <a:bodyPr wrap="square" rtlCol="0">
            <a:spAutoFit/>
          </a:bodyPr>
          <a:lstStyle/>
          <a:p>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Geospatial</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sp>
        <p:nvSpPr>
          <p:cNvPr id="68" name="Hexagon 67">
            <a:extLst>
              <a:ext uri="{FF2B5EF4-FFF2-40B4-BE49-F238E27FC236}">
                <a16:creationId xmlns:a16="http://schemas.microsoft.com/office/drawing/2014/main" id="{5600376F-E454-659A-484A-CC174379C972}"/>
              </a:ext>
            </a:extLst>
          </p:cNvPr>
          <p:cNvSpPr/>
          <p:nvPr/>
        </p:nvSpPr>
        <p:spPr>
          <a:xfrm>
            <a:off x="3471238" y="6487740"/>
            <a:ext cx="882565" cy="760833"/>
          </a:xfrm>
          <a:prstGeom prst="hexagon">
            <a:avLst/>
          </a:prstGeom>
          <a:solidFill>
            <a:srgbClr val="00A7A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70" name="Graphic 69" descr="Globe outline">
            <a:extLst>
              <a:ext uri="{FF2B5EF4-FFF2-40B4-BE49-F238E27FC236}">
                <a16:creationId xmlns:a16="http://schemas.microsoft.com/office/drawing/2014/main" id="{E9B82892-DBF8-79E3-B6F0-DFE38B9090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94750" y="6617984"/>
            <a:ext cx="478765" cy="478765"/>
          </a:xfrm>
          <a:prstGeom prst="rect">
            <a:avLst/>
          </a:prstGeom>
        </p:spPr>
      </p:pic>
      <p:pic>
        <p:nvPicPr>
          <p:cNvPr id="72" name="Graphic 71" descr="Partial sun outline">
            <a:extLst>
              <a:ext uri="{FF2B5EF4-FFF2-40B4-BE49-F238E27FC236}">
                <a16:creationId xmlns:a16="http://schemas.microsoft.com/office/drawing/2014/main" id="{A162499A-BB3D-8D93-1C41-24AB36E0F1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34383" y="3766226"/>
            <a:ext cx="513164" cy="513164"/>
          </a:xfrm>
          <a:prstGeom prst="rect">
            <a:avLst/>
          </a:prstGeom>
        </p:spPr>
      </p:pic>
      <p:cxnSp>
        <p:nvCxnSpPr>
          <p:cNvPr id="73" name="Elbow Connector 24">
            <a:extLst>
              <a:ext uri="{FF2B5EF4-FFF2-40B4-BE49-F238E27FC236}">
                <a16:creationId xmlns:a16="http://schemas.microsoft.com/office/drawing/2014/main" id="{DB5F490A-C93B-CF38-1853-3C1A1C54C516}"/>
              </a:ext>
            </a:extLst>
          </p:cNvPr>
          <p:cNvCxnSpPr>
            <a:cxnSpLocks/>
          </p:cNvCxnSpPr>
          <p:nvPr/>
        </p:nvCxnSpPr>
        <p:spPr>
          <a:xfrm>
            <a:off x="2182368" y="3136684"/>
            <a:ext cx="1290859" cy="681297"/>
          </a:xfrm>
          <a:prstGeom prst="bentConnector3">
            <a:avLst>
              <a:gd name="adj1" fmla="val 29930"/>
            </a:avLst>
          </a:prstGeom>
          <a:noFill/>
          <a:ln w="38100" cap="flat" cmpd="sng" algn="ctr">
            <a:solidFill>
              <a:srgbClr val="00A7A5"/>
            </a:solidFill>
            <a:prstDash val="solid"/>
            <a:miter lim="800000"/>
            <a:headEnd type="oval"/>
            <a:tailEnd type="oval"/>
          </a:ln>
          <a:effectLst/>
        </p:spPr>
      </p:cxnSp>
      <p:cxnSp>
        <p:nvCxnSpPr>
          <p:cNvPr id="85" name="Elbow Connector 24">
            <a:extLst>
              <a:ext uri="{FF2B5EF4-FFF2-40B4-BE49-F238E27FC236}">
                <a16:creationId xmlns:a16="http://schemas.microsoft.com/office/drawing/2014/main" id="{97F25C2F-865B-41B9-99AD-87126F7041B2}"/>
              </a:ext>
            </a:extLst>
          </p:cNvPr>
          <p:cNvCxnSpPr>
            <a:cxnSpLocks/>
          </p:cNvCxnSpPr>
          <p:nvPr/>
        </p:nvCxnSpPr>
        <p:spPr>
          <a:xfrm rot="5400000" flipH="1" flipV="1">
            <a:off x="1133079" y="7430594"/>
            <a:ext cx="1124877" cy="3"/>
          </a:xfrm>
          <a:prstGeom prst="bentConnector3">
            <a:avLst>
              <a:gd name="adj1" fmla="val 50000"/>
            </a:avLst>
          </a:prstGeom>
          <a:noFill/>
          <a:ln w="38100" cap="flat" cmpd="sng" algn="ctr">
            <a:solidFill>
              <a:srgbClr val="00A7A5"/>
            </a:solidFill>
            <a:prstDash val="solid"/>
            <a:miter lim="800000"/>
            <a:headEnd type="oval"/>
            <a:tailEnd type="oval"/>
          </a:ln>
          <a:effectLst/>
        </p:spPr>
      </p:cxnSp>
      <p:sp>
        <p:nvSpPr>
          <p:cNvPr id="105" name="TextBox 104">
            <a:extLst>
              <a:ext uri="{FF2B5EF4-FFF2-40B4-BE49-F238E27FC236}">
                <a16:creationId xmlns:a16="http://schemas.microsoft.com/office/drawing/2014/main" id="{18499669-2C33-1BFB-3930-AA7F8F34E516}"/>
              </a:ext>
            </a:extLst>
          </p:cNvPr>
          <p:cNvSpPr txBox="1"/>
          <p:nvPr/>
        </p:nvSpPr>
        <p:spPr>
          <a:xfrm>
            <a:off x="4247547" y="8954895"/>
            <a:ext cx="1650106" cy="338554"/>
          </a:xfrm>
          <a:prstGeom prst="rect">
            <a:avLst/>
          </a:prstGeom>
          <a:noFill/>
        </p:spPr>
        <p:txBody>
          <a:bodyPr wrap="square" rtlCol="0">
            <a:spAutoFit/>
          </a:bodyPr>
          <a:lstStyle/>
          <a:p>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Socioeconomic</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sp>
        <p:nvSpPr>
          <p:cNvPr id="106" name="Hexagon 105">
            <a:extLst>
              <a:ext uri="{FF2B5EF4-FFF2-40B4-BE49-F238E27FC236}">
                <a16:creationId xmlns:a16="http://schemas.microsoft.com/office/drawing/2014/main" id="{C8FB3670-01D2-D9BD-3EE4-776D0E4FC3C2}"/>
              </a:ext>
            </a:extLst>
          </p:cNvPr>
          <p:cNvSpPr/>
          <p:nvPr/>
        </p:nvSpPr>
        <p:spPr>
          <a:xfrm>
            <a:off x="4579134" y="8136639"/>
            <a:ext cx="882565" cy="760833"/>
          </a:xfrm>
          <a:prstGeom prst="hexagon">
            <a:avLst/>
          </a:prstGeom>
          <a:solidFill>
            <a:srgbClr val="00A7A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09" name="Graphic 108" descr="Bank outline">
            <a:extLst>
              <a:ext uri="{FF2B5EF4-FFF2-40B4-BE49-F238E27FC236}">
                <a16:creationId xmlns:a16="http://schemas.microsoft.com/office/drawing/2014/main" id="{F8776E38-F082-301A-D2A6-9E1E14C3E63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58859" y="8229657"/>
            <a:ext cx="523113" cy="523113"/>
          </a:xfrm>
          <a:prstGeom prst="rect">
            <a:avLst/>
          </a:prstGeom>
        </p:spPr>
      </p:pic>
      <p:cxnSp>
        <p:nvCxnSpPr>
          <p:cNvPr id="110" name="Elbow Connector 24">
            <a:extLst>
              <a:ext uri="{FF2B5EF4-FFF2-40B4-BE49-F238E27FC236}">
                <a16:creationId xmlns:a16="http://schemas.microsoft.com/office/drawing/2014/main" id="{AE981D34-7A53-71A7-56F0-03018C2F8753}"/>
              </a:ext>
            </a:extLst>
          </p:cNvPr>
          <p:cNvCxnSpPr>
            <a:cxnSpLocks/>
          </p:cNvCxnSpPr>
          <p:nvPr/>
        </p:nvCxnSpPr>
        <p:spPr>
          <a:xfrm rot="10800000" flipV="1">
            <a:off x="2182368" y="7096749"/>
            <a:ext cx="1242822" cy="1187234"/>
          </a:xfrm>
          <a:prstGeom prst="bentConnector3">
            <a:avLst>
              <a:gd name="adj1" fmla="val 50000"/>
            </a:avLst>
          </a:prstGeom>
          <a:noFill/>
          <a:ln w="38100" cap="flat" cmpd="sng" algn="ctr">
            <a:solidFill>
              <a:srgbClr val="00A7A5"/>
            </a:solidFill>
            <a:prstDash val="solid"/>
            <a:miter lim="800000"/>
            <a:headEnd type="oval"/>
            <a:tailEnd type="oval"/>
          </a:ln>
          <a:effectLst/>
        </p:spPr>
      </p:cxnSp>
      <p:cxnSp>
        <p:nvCxnSpPr>
          <p:cNvPr id="121" name="Elbow Connector 24">
            <a:extLst>
              <a:ext uri="{FF2B5EF4-FFF2-40B4-BE49-F238E27FC236}">
                <a16:creationId xmlns:a16="http://schemas.microsoft.com/office/drawing/2014/main" id="{4AFF648C-666E-8971-8284-58841AC4AA2A}"/>
              </a:ext>
            </a:extLst>
          </p:cNvPr>
          <p:cNvCxnSpPr>
            <a:cxnSpLocks/>
          </p:cNvCxnSpPr>
          <p:nvPr/>
        </p:nvCxnSpPr>
        <p:spPr>
          <a:xfrm rot="10800000" flipV="1">
            <a:off x="2150486" y="8776864"/>
            <a:ext cx="2428648" cy="1"/>
          </a:xfrm>
          <a:prstGeom prst="bentConnector3">
            <a:avLst>
              <a:gd name="adj1" fmla="val 50000"/>
            </a:avLst>
          </a:prstGeom>
          <a:noFill/>
          <a:ln w="38100" cap="flat" cmpd="sng" algn="ctr">
            <a:solidFill>
              <a:srgbClr val="00A7A5"/>
            </a:solidFill>
            <a:prstDash val="solid"/>
            <a:miter lim="800000"/>
            <a:headEnd type="oval"/>
            <a:tailEnd type="oval"/>
          </a:ln>
          <a:effectLst/>
        </p:spPr>
      </p:cxnSp>
      <p:sp>
        <p:nvSpPr>
          <p:cNvPr id="127" name="Hexagon 126">
            <a:extLst>
              <a:ext uri="{FF2B5EF4-FFF2-40B4-BE49-F238E27FC236}">
                <a16:creationId xmlns:a16="http://schemas.microsoft.com/office/drawing/2014/main" id="{35E5550F-C4EA-8472-4B7C-1DE452BC8FDE}"/>
              </a:ext>
            </a:extLst>
          </p:cNvPr>
          <p:cNvSpPr/>
          <p:nvPr/>
        </p:nvSpPr>
        <p:spPr>
          <a:xfrm>
            <a:off x="6845449" y="4991183"/>
            <a:ext cx="2072894" cy="1786978"/>
          </a:xfrm>
          <a:prstGeom prst="hexagon">
            <a:avLst/>
          </a:prstGeom>
          <a:solidFill>
            <a:srgbClr val="E45B65"/>
          </a:solidFill>
          <a:ln w="7620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31" name="TextBox 130">
            <a:extLst>
              <a:ext uri="{FF2B5EF4-FFF2-40B4-BE49-F238E27FC236}">
                <a16:creationId xmlns:a16="http://schemas.microsoft.com/office/drawing/2014/main" id="{8EFE015C-B042-DB9C-E2AF-2B30ABA7EB25}"/>
              </a:ext>
            </a:extLst>
          </p:cNvPr>
          <p:cNvSpPr txBox="1"/>
          <p:nvPr/>
        </p:nvSpPr>
        <p:spPr>
          <a:xfrm>
            <a:off x="7056843" y="3252161"/>
            <a:ext cx="1650106" cy="535531"/>
          </a:xfrm>
          <a:prstGeom prst="rect">
            <a:avLst/>
          </a:prstGeom>
          <a:noFill/>
        </p:spPr>
        <p:txBody>
          <a:bodyPr wrap="square" rtlCol="0">
            <a:spAutoFit/>
          </a:bodyPr>
          <a:lstStyle/>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Mapping</a:t>
            </a:r>
            <a:b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b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Issue</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32" name="Hexagon 131">
            <a:extLst>
              <a:ext uri="{FF2B5EF4-FFF2-40B4-BE49-F238E27FC236}">
                <a16:creationId xmlns:a16="http://schemas.microsoft.com/office/drawing/2014/main" id="{1A0B953F-DDBA-1179-1B53-3B90E754DB76}"/>
              </a:ext>
            </a:extLst>
          </p:cNvPr>
          <p:cNvSpPr/>
          <p:nvPr/>
        </p:nvSpPr>
        <p:spPr>
          <a:xfrm>
            <a:off x="7426086" y="2491328"/>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35" name="Graphic 134" descr="Link outline">
            <a:extLst>
              <a:ext uri="{FF2B5EF4-FFF2-40B4-BE49-F238E27FC236}">
                <a16:creationId xmlns:a16="http://schemas.microsoft.com/office/drawing/2014/main" id="{65B32CE7-EFDD-7694-75AC-C37AF91A4D3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65537" y="2584277"/>
            <a:ext cx="603661" cy="603661"/>
          </a:xfrm>
          <a:prstGeom prst="rect">
            <a:avLst/>
          </a:prstGeom>
        </p:spPr>
      </p:pic>
      <p:sp>
        <p:nvSpPr>
          <p:cNvPr id="136" name="TextBox 135">
            <a:extLst>
              <a:ext uri="{FF2B5EF4-FFF2-40B4-BE49-F238E27FC236}">
                <a16:creationId xmlns:a16="http://schemas.microsoft.com/office/drawing/2014/main" id="{52852350-0D20-F92C-8DDB-51068C528306}"/>
              </a:ext>
            </a:extLst>
          </p:cNvPr>
          <p:cNvSpPr txBox="1"/>
          <p:nvPr/>
        </p:nvSpPr>
        <p:spPr>
          <a:xfrm>
            <a:off x="9015257" y="4539711"/>
            <a:ext cx="1650106" cy="535531"/>
          </a:xfrm>
          <a:prstGeom prst="rect">
            <a:avLst/>
          </a:prstGeom>
          <a:noFill/>
        </p:spPr>
        <p:txBody>
          <a:bodyPr wrap="square" rtlCol="0">
            <a:spAutoFit/>
          </a:bodyPr>
          <a:lstStyle/>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Temporal Features</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37" name="Hexagon 136">
            <a:extLst>
              <a:ext uri="{FF2B5EF4-FFF2-40B4-BE49-F238E27FC236}">
                <a16:creationId xmlns:a16="http://schemas.microsoft.com/office/drawing/2014/main" id="{A9CD2B0F-F658-8785-14E2-C7D1CEF47677}"/>
              </a:ext>
            </a:extLst>
          </p:cNvPr>
          <p:cNvSpPr/>
          <p:nvPr/>
        </p:nvSpPr>
        <p:spPr>
          <a:xfrm>
            <a:off x="9405790" y="3721455"/>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40" name="Graphic 139" descr="Clock outline">
            <a:extLst>
              <a:ext uri="{FF2B5EF4-FFF2-40B4-BE49-F238E27FC236}">
                <a16:creationId xmlns:a16="http://schemas.microsoft.com/office/drawing/2014/main" id="{3680E3D9-66B8-E4B3-0745-8356BA1B6EE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578183" y="3830142"/>
            <a:ext cx="545965" cy="545965"/>
          </a:xfrm>
          <a:prstGeom prst="rect">
            <a:avLst/>
          </a:prstGeom>
        </p:spPr>
      </p:pic>
      <p:sp>
        <p:nvSpPr>
          <p:cNvPr id="141" name="TextBox 140">
            <a:extLst>
              <a:ext uri="{FF2B5EF4-FFF2-40B4-BE49-F238E27FC236}">
                <a16:creationId xmlns:a16="http://schemas.microsoft.com/office/drawing/2014/main" id="{CAA66479-D41F-07A1-5575-80D667F3D126}"/>
              </a:ext>
            </a:extLst>
          </p:cNvPr>
          <p:cNvSpPr txBox="1"/>
          <p:nvPr/>
        </p:nvSpPr>
        <p:spPr>
          <a:xfrm>
            <a:off x="9015257" y="8050457"/>
            <a:ext cx="1650106" cy="535531"/>
          </a:xfrm>
          <a:prstGeom prst="rect">
            <a:avLst/>
          </a:prstGeom>
          <a:noFill/>
        </p:spPr>
        <p:txBody>
          <a:bodyPr wrap="square" rtlCol="0">
            <a:spAutoFit/>
          </a:bodyPr>
          <a:lstStyle/>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Feature Selection</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42" name="Hexagon 141">
            <a:extLst>
              <a:ext uri="{FF2B5EF4-FFF2-40B4-BE49-F238E27FC236}">
                <a16:creationId xmlns:a16="http://schemas.microsoft.com/office/drawing/2014/main" id="{30155185-544A-613D-9188-411D201DEBF3}"/>
              </a:ext>
            </a:extLst>
          </p:cNvPr>
          <p:cNvSpPr/>
          <p:nvPr/>
        </p:nvSpPr>
        <p:spPr>
          <a:xfrm>
            <a:off x="9405790" y="7232201"/>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4" name="TextBox 143">
            <a:extLst>
              <a:ext uri="{FF2B5EF4-FFF2-40B4-BE49-F238E27FC236}">
                <a16:creationId xmlns:a16="http://schemas.microsoft.com/office/drawing/2014/main" id="{137A4247-C85F-6033-2B3C-AE8BE884D912}"/>
              </a:ext>
            </a:extLst>
          </p:cNvPr>
          <p:cNvSpPr txBox="1"/>
          <p:nvPr/>
        </p:nvSpPr>
        <p:spPr>
          <a:xfrm>
            <a:off x="7052722" y="8958458"/>
            <a:ext cx="1650106" cy="338554"/>
          </a:xfrm>
          <a:prstGeom prst="rect">
            <a:avLst/>
          </a:prstGeom>
          <a:noFill/>
        </p:spPr>
        <p:txBody>
          <a:bodyPr wrap="square" rtlCol="0">
            <a:spAutoFit/>
          </a:bodyPr>
          <a:lstStyle/>
          <a:p>
            <a:pPr algn="ct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Preprocessing</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45" name="Hexagon 144">
            <a:extLst>
              <a:ext uri="{FF2B5EF4-FFF2-40B4-BE49-F238E27FC236}">
                <a16:creationId xmlns:a16="http://schemas.microsoft.com/office/drawing/2014/main" id="{AD593CDE-3E91-674E-5CF1-09C3C3214E58}"/>
              </a:ext>
            </a:extLst>
          </p:cNvPr>
          <p:cNvSpPr/>
          <p:nvPr/>
        </p:nvSpPr>
        <p:spPr>
          <a:xfrm>
            <a:off x="7411725" y="8148684"/>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3" name="Hexagon 152">
            <a:extLst>
              <a:ext uri="{FF2B5EF4-FFF2-40B4-BE49-F238E27FC236}">
                <a16:creationId xmlns:a16="http://schemas.microsoft.com/office/drawing/2014/main" id="{FEF93533-BC14-5C14-6DDA-E59BB8F5E8B5}"/>
              </a:ext>
            </a:extLst>
          </p:cNvPr>
          <p:cNvSpPr/>
          <p:nvPr/>
        </p:nvSpPr>
        <p:spPr>
          <a:xfrm>
            <a:off x="12708446" y="5047699"/>
            <a:ext cx="2072894" cy="1786978"/>
          </a:xfrm>
          <a:prstGeom prst="hexagon">
            <a:avLst/>
          </a:prstGeom>
          <a:solidFill>
            <a:srgbClr val="485570"/>
          </a:solidFill>
          <a:ln w="7620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5" name="TextBox 154">
            <a:extLst>
              <a:ext uri="{FF2B5EF4-FFF2-40B4-BE49-F238E27FC236}">
                <a16:creationId xmlns:a16="http://schemas.microsoft.com/office/drawing/2014/main" id="{FFB6F9BA-D592-A8DD-FAF3-E0DF7B9AF263}"/>
              </a:ext>
            </a:extLst>
          </p:cNvPr>
          <p:cNvSpPr txBox="1"/>
          <p:nvPr/>
        </p:nvSpPr>
        <p:spPr>
          <a:xfrm>
            <a:off x="13368544" y="3169876"/>
            <a:ext cx="1801895" cy="535531"/>
          </a:xfrm>
          <a:prstGeom prst="rect">
            <a:avLst/>
          </a:prstGeom>
          <a:noFill/>
        </p:spPr>
        <p:txBody>
          <a:bodyPr wrap="square" rtlCol="0">
            <a:spAutoFit/>
          </a:bodyPr>
          <a:lstStyle/>
          <a:p>
            <a:pPr algn="ctr">
              <a:lnSpc>
                <a:spcPct val="90000"/>
              </a:lnSpc>
            </a:pP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Hyperparameter Optimization</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56" name="Hexagon 155">
            <a:extLst>
              <a:ext uri="{FF2B5EF4-FFF2-40B4-BE49-F238E27FC236}">
                <a16:creationId xmlns:a16="http://schemas.microsoft.com/office/drawing/2014/main" id="{5B1DE5C9-48FD-61D4-9825-3C8D03A843BA}"/>
              </a:ext>
            </a:extLst>
          </p:cNvPr>
          <p:cNvSpPr/>
          <p:nvPr/>
        </p:nvSpPr>
        <p:spPr>
          <a:xfrm>
            <a:off x="13828210" y="2375851"/>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59" name="Graphic 158" descr="Gears outline">
            <a:extLst>
              <a:ext uri="{FF2B5EF4-FFF2-40B4-BE49-F238E27FC236}">
                <a16:creationId xmlns:a16="http://schemas.microsoft.com/office/drawing/2014/main" id="{D51835A9-B163-3B88-DF60-6E30B917CD5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030697" y="2530480"/>
            <a:ext cx="487936" cy="487936"/>
          </a:xfrm>
          <a:prstGeom prst="rect">
            <a:avLst/>
          </a:prstGeom>
        </p:spPr>
      </p:pic>
      <p:sp>
        <p:nvSpPr>
          <p:cNvPr id="160" name="TextBox 159">
            <a:extLst>
              <a:ext uri="{FF2B5EF4-FFF2-40B4-BE49-F238E27FC236}">
                <a16:creationId xmlns:a16="http://schemas.microsoft.com/office/drawing/2014/main" id="{CEA23D49-18A7-8EAF-A11A-E4548BDB3345}"/>
              </a:ext>
            </a:extLst>
          </p:cNvPr>
          <p:cNvSpPr txBox="1"/>
          <p:nvPr/>
        </p:nvSpPr>
        <p:spPr>
          <a:xfrm>
            <a:off x="14432144" y="4636413"/>
            <a:ext cx="1801895" cy="338554"/>
          </a:xfrm>
          <a:prstGeom prst="rect">
            <a:avLst/>
          </a:prstGeom>
          <a:noFill/>
        </p:spPr>
        <p:txBody>
          <a:bodyPr wrap="square" rtlCol="0">
            <a:spAutoFit/>
          </a:bodyPr>
          <a:lstStyle/>
          <a:p>
            <a:pPr algn="ct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LR Scheduler</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61" name="Hexagon 160">
            <a:extLst>
              <a:ext uri="{FF2B5EF4-FFF2-40B4-BE49-F238E27FC236}">
                <a16:creationId xmlns:a16="http://schemas.microsoft.com/office/drawing/2014/main" id="{7F846056-7B67-A687-5762-FAF933BD9AFB}"/>
              </a:ext>
            </a:extLst>
          </p:cNvPr>
          <p:cNvSpPr/>
          <p:nvPr/>
        </p:nvSpPr>
        <p:spPr>
          <a:xfrm>
            <a:off x="14900549" y="3855650"/>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64" name="Graphic 163" descr="Alarm clock outline">
            <a:extLst>
              <a:ext uri="{FF2B5EF4-FFF2-40B4-BE49-F238E27FC236}">
                <a16:creationId xmlns:a16="http://schemas.microsoft.com/office/drawing/2014/main" id="{CAFEBF21-AD05-7819-7EB0-057562D92ED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5089157" y="3977473"/>
            <a:ext cx="505346" cy="505346"/>
          </a:xfrm>
          <a:prstGeom prst="rect">
            <a:avLst/>
          </a:prstGeom>
        </p:spPr>
      </p:pic>
      <p:sp>
        <p:nvSpPr>
          <p:cNvPr id="165" name="TextBox 164">
            <a:extLst>
              <a:ext uri="{FF2B5EF4-FFF2-40B4-BE49-F238E27FC236}">
                <a16:creationId xmlns:a16="http://schemas.microsoft.com/office/drawing/2014/main" id="{0B1B151A-5703-0F12-75CD-5C065DF04A0A}"/>
              </a:ext>
            </a:extLst>
          </p:cNvPr>
          <p:cNvSpPr txBox="1"/>
          <p:nvPr/>
        </p:nvSpPr>
        <p:spPr>
          <a:xfrm>
            <a:off x="14440060" y="7542492"/>
            <a:ext cx="1801895" cy="535531"/>
          </a:xfrm>
          <a:prstGeom prst="rect">
            <a:avLst/>
          </a:prstGeom>
          <a:noFill/>
        </p:spPr>
        <p:txBody>
          <a:bodyPr wrap="square" rtlCol="0">
            <a:spAutoFit/>
          </a:bodyPr>
          <a:lstStyle/>
          <a:p>
            <a:pPr algn="ctr">
              <a:lnSpc>
                <a:spcPct val="90000"/>
              </a:lnSpc>
            </a:pP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Batch Normalization</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66" name="Hexagon 165">
            <a:extLst>
              <a:ext uri="{FF2B5EF4-FFF2-40B4-BE49-F238E27FC236}">
                <a16:creationId xmlns:a16="http://schemas.microsoft.com/office/drawing/2014/main" id="{576158C2-4F89-3B58-1917-63137EA9AAC7}"/>
              </a:ext>
            </a:extLst>
          </p:cNvPr>
          <p:cNvSpPr/>
          <p:nvPr/>
        </p:nvSpPr>
        <p:spPr>
          <a:xfrm>
            <a:off x="14899726" y="6736892"/>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69" name="Graphic 168" descr="Table with solid fill">
            <a:extLst>
              <a:ext uri="{FF2B5EF4-FFF2-40B4-BE49-F238E27FC236}">
                <a16:creationId xmlns:a16="http://schemas.microsoft.com/office/drawing/2014/main" id="{24392FF7-F5C0-8CE0-EE24-22B1BE26381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115162" y="6891463"/>
            <a:ext cx="451689" cy="451689"/>
          </a:xfrm>
          <a:prstGeom prst="rect">
            <a:avLst/>
          </a:prstGeom>
        </p:spPr>
      </p:pic>
      <p:sp>
        <p:nvSpPr>
          <p:cNvPr id="172" name="TextBox 171">
            <a:extLst>
              <a:ext uri="{FF2B5EF4-FFF2-40B4-BE49-F238E27FC236}">
                <a16:creationId xmlns:a16="http://schemas.microsoft.com/office/drawing/2014/main" id="{9DBFFB62-CE9E-F6D8-0987-4CEDC7009811}"/>
              </a:ext>
            </a:extLst>
          </p:cNvPr>
          <p:cNvSpPr txBox="1"/>
          <p:nvPr/>
        </p:nvSpPr>
        <p:spPr>
          <a:xfrm>
            <a:off x="13246622" y="8732450"/>
            <a:ext cx="1801895" cy="338554"/>
          </a:xfrm>
          <a:prstGeom prst="rect">
            <a:avLst/>
          </a:prstGeom>
          <a:noFill/>
        </p:spPr>
        <p:txBody>
          <a:bodyPr wrap="square" rtlCol="0">
            <a:spAutoFit/>
          </a:bodyPr>
          <a:lstStyle/>
          <a:p>
            <a:pPr algn="ct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Mixed Loss</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grpSp>
        <p:nvGrpSpPr>
          <p:cNvPr id="2494" name="Group 2493">
            <a:extLst>
              <a:ext uri="{FF2B5EF4-FFF2-40B4-BE49-F238E27FC236}">
                <a16:creationId xmlns:a16="http://schemas.microsoft.com/office/drawing/2014/main" id="{E6358988-DEB2-2C07-9EC2-B91F6F11C49E}"/>
              </a:ext>
            </a:extLst>
          </p:cNvPr>
          <p:cNvGrpSpPr/>
          <p:nvPr/>
        </p:nvGrpSpPr>
        <p:grpSpPr>
          <a:xfrm>
            <a:off x="13684767" y="7942856"/>
            <a:ext cx="882565" cy="760833"/>
            <a:chOff x="13808804" y="8145733"/>
            <a:chExt cx="882565" cy="760833"/>
          </a:xfrm>
        </p:grpSpPr>
        <p:sp>
          <p:nvSpPr>
            <p:cNvPr id="173" name="Hexagon 172">
              <a:extLst>
                <a:ext uri="{FF2B5EF4-FFF2-40B4-BE49-F238E27FC236}">
                  <a16:creationId xmlns:a16="http://schemas.microsoft.com/office/drawing/2014/main" id="{E4C7650B-1713-8BC4-D981-43EE16BFF4FA}"/>
                </a:ext>
              </a:extLst>
            </p:cNvPr>
            <p:cNvSpPr/>
            <p:nvPr/>
          </p:nvSpPr>
          <p:spPr>
            <a:xfrm>
              <a:off x="13808804" y="8145733"/>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71" name="Graphic 170" descr="Bar graph with downward trend outline">
              <a:extLst>
                <a:ext uri="{FF2B5EF4-FFF2-40B4-BE49-F238E27FC236}">
                  <a16:creationId xmlns:a16="http://schemas.microsoft.com/office/drawing/2014/main" id="{3283F18D-429D-133F-4A18-8615C44142B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997898" y="8273962"/>
              <a:ext cx="504374" cy="504374"/>
            </a:xfrm>
            <a:prstGeom prst="rect">
              <a:avLst/>
            </a:prstGeom>
          </p:spPr>
        </p:pic>
      </p:grpSp>
      <p:sp>
        <p:nvSpPr>
          <p:cNvPr id="175" name="TextBox 174">
            <a:extLst>
              <a:ext uri="{FF2B5EF4-FFF2-40B4-BE49-F238E27FC236}">
                <a16:creationId xmlns:a16="http://schemas.microsoft.com/office/drawing/2014/main" id="{1AAFA08A-A4D5-5C84-0AA1-24E8AA8A7F85}"/>
              </a:ext>
            </a:extLst>
          </p:cNvPr>
          <p:cNvSpPr txBox="1"/>
          <p:nvPr/>
        </p:nvSpPr>
        <p:spPr>
          <a:xfrm>
            <a:off x="15942247" y="5331563"/>
            <a:ext cx="1342231" cy="535531"/>
          </a:xfrm>
          <a:prstGeom prst="rect">
            <a:avLst/>
          </a:prstGeom>
          <a:noFill/>
        </p:spPr>
        <p:txBody>
          <a:bodyPr wrap="square" rtlCol="0">
            <a:spAutoFit/>
          </a:bodyPr>
          <a:lstStyle/>
          <a:p>
            <a:pPr algn="ctr">
              <a:lnSpc>
                <a:spcPct val="90000"/>
              </a:lnSpc>
            </a:pP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Early Stopping</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76" name="Hexagon 175">
            <a:extLst>
              <a:ext uri="{FF2B5EF4-FFF2-40B4-BE49-F238E27FC236}">
                <a16:creationId xmlns:a16="http://schemas.microsoft.com/office/drawing/2014/main" id="{C0DB22FB-55D9-D3E2-C86B-4072D1D08270}"/>
              </a:ext>
            </a:extLst>
          </p:cNvPr>
          <p:cNvSpPr/>
          <p:nvPr/>
        </p:nvSpPr>
        <p:spPr>
          <a:xfrm>
            <a:off x="16162341" y="4539711"/>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79" name="Graphic 178" descr="Irritant outline">
            <a:extLst>
              <a:ext uri="{FF2B5EF4-FFF2-40B4-BE49-F238E27FC236}">
                <a16:creationId xmlns:a16="http://schemas.microsoft.com/office/drawing/2014/main" id="{AF99740C-A586-86AB-0CCD-E9CBCB6457E7}"/>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385370" y="4661250"/>
            <a:ext cx="460248" cy="460248"/>
          </a:xfrm>
          <a:prstGeom prst="rect">
            <a:avLst/>
          </a:prstGeom>
        </p:spPr>
      </p:pic>
      <p:sp>
        <p:nvSpPr>
          <p:cNvPr id="184" name="TextBox 183">
            <a:extLst>
              <a:ext uri="{FF2B5EF4-FFF2-40B4-BE49-F238E27FC236}">
                <a16:creationId xmlns:a16="http://schemas.microsoft.com/office/drawing/2014/main" id="{BD4BD611-A710-2245-98FA-D2EB281FE836}"/>
              </a:ext>
            </a:extLst>
          </p:cNvPr>
          <p:cNvSpPr txBox="1"/>
          <p:nvPr/>
        </p:nvSpPr>
        <p:spPr>
          <a:xfrm>
            <a:off x="7162686" y="5941188"/>
            <a:ext cx="1391981" cy="646331"/>
          </a:xfrm>
          <a:prstGeom prst="rect">
            <a:avLst/>
          </a:prstGeom>
          <a:noFill/>
        </p:spPr>
        <p:txBody>
          <a:bodyPr wrap="square" rtlCol="0">
            <a:spAutoFit/>
          </a:bodyPr>
          <a:lstStyle/>
          <a:p>
            <a:pPr algn="ctr"/>
            <a:r>
              <a:rPr lang="en-US" b="1" dirty="0">
                <a:solidFill>
                  <a:schemeClr val="bg2"/>
                </a:solidFill>
                <a:latin typeface="Roboto" panose="02000000000000000000" pitchFamily="2" charset="0"/>
                <a:ea typeface="Roboto" panose="02000000000000000000" pitchFamily="2" charset="0"/>
                <a:cs typeface="Open Sans" panose="020B0606030504020204" pitchFamily="34" charset="0"/>
              </a:rPr>
              <a:t>Merged</a:t>
            </a:r>
            <a:r>
              <a:rPr lang="en-US" dirty="0">
                <a:solidFill>
                  <a:schemeClr val="bg2"/>
                </a:solidFill>
                <a:latin typeface="Roboto" panose="02000000000000000000" pitchFamily="2" charset="0"/>
                <a:ea typeface="Roboto" panose="02000000000000000000" pitchFamily="2" charset="0"/>
                <a:cs typeface="Open Sans" panose="020B0606030504020204" pitchFamily="34" charset="0"/>
              </a:rPr>
              <a:t> Dataset</a:t>
            </a:r>
            <a:endParaRPr lang="ru-RU" dirty="0">
              <a:solidFill>
                <a:schemeClr val="bg2"/>
              </a:solidFill>
              <a:latin typeface="Roboto" panose="02000000000000000000" pitchFamily="2" charset="0"/>
              <a:ea typeface="Roboto" panose="02000000000000000000" pitchFamily="2" charset="0"/>
              <a:cs typeface="Open Sans" panose="020B0606030504020204" pitchFamily="34" charset="0"/>
            </a:endParaRPr>
          </a:p>
        </p:txBody>
      </p:sp>
      <p:pic>
        <p:nvPicPr>
          <p:cNvPr id="186" name="Graphic 185" descr="Stacked Rocks with solid fill">
            <a:extLst>
              <a:ext uri="{FF2B5EF4-FFF2-40B4-BE49-F238E27FC236}">
                <a16:creationId xmlns:a16="http://schemas.microsoft.com/office/drawing/2014/main" id="{B5D8FBC4-6A15-1DA7-0C50-FC7699081E8F}"/>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482419" y="5126051"/>
            <a:ext cx="842617" cy="842617"/>
          </a:xfrm>
          <a:prstGeom prst="rect">
            <a:avLst/>
          </a:prstGeom>
        </p:spPr>
      </p:pic>
      <p:sp>
        <p:nvSpPr>
          <p:cNvPr id="187" name="TextBox 186">
            <a:extLst>
              <a:ext uri="{FF2B5EF4-FFF2-40B4-BE49-F238E27FC236}">
                <a16:creationId xmlns:a16="http://schemas.microsoft.com/office/drawing/2014/main" id="{260E7FB1-4C65-3237-84D8-016DED698157}"/>
              </a:ext>
            </a:extLst>
          </p:cNvPr>
          <p:cNvSpPr txBox="1"/>
          <p:nvPr/>
        </p:nvSpPr>
        <p:spPr>
          <a:xfrm>
            <a:off x="9941207" y="6316309"/>
            <a:ext cx="1650106" cy="535531"/>
          </a:xfrm>
          <a:prstGeom prst="rect">
            <a:avLst/>
          </a:prstGeom>
          <a:noFill/>
        </p:spPr>
        <p:txBody>
          <a:bodyPr wrap="square" rtlCol="0">
            <a:spAutoFit/>
          </a:bodyPr>
          <a:lstStyle/>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Latent </a:t>
            </a:r>
          </a:p>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Features</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88" name="Hexagon 187">
            <a:extLst>
              <a:ext uri="{FF2B5EF4-FFF2-40B4-BE49-F238E27FC236}">
                <a16:creationId xmlns:a16="http://schemas.microsoft.com/office/drawing/2014/main" id="{0614AA62-A663-E30A-8606-783DF4102D1A}"/>
              </a:ext>
            </a:extLst>
          </p:cNvPr>
          <p:cNvSpPr/>
          <p:nvPr/>
        </p:nvSpPr>
        <p:spPr>
          <a:xfrm>
            <a:off x="10340615" y="5482691"/>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91" name="Graphic 190" descr="Venn diagram outline">
            <a:extLst>
              <a:ext uri="{FF2B5EF4-FFF2-40B4-BE49-F238E27FC236}">
                <a16:creationId xmlns:a16="http://schemas.microsoft.com/office/drawing/2014/main" id="{CD9B2ED9-4E4E-CF81-AB25-931AB094774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484282" y="5576232"/>
            <a:ext cx="563955" cy="563955"/>
          </a:xfrm>
          <a:prstGeom prst="rect">
            <a:avLst/>
          </a:prstGeom>
        </p:spPr>
      </p:pic>
      <p:cxnSp>
        <p:nvCxnSpPr>
          <p:cNvPr id="2048" name="Elbow Connector 24">
            <a:extLst>
              <a:ext uri="{FF2B5EF4-FFF2-40B4-BE49-F238E27FC236}">
                <a16:creationId xmlns:a16="http://schemas.microsoft.com/office/drawing/2014/main" id="{3093DB16-06D2-0CA1-9275-2770734D4A7E}"/>
              </a:ext>
            </a:extLst>
          </p:cNvPr>
          <p:cNvCxnSpPr>
            <a:cxnSpLocks/>
          </p:cNvCxnSpPr>
          <p:nvPr/>
        </p:nvCxnSpPr>
        <p:spPr>
          <a:xfrm rot="5400000" flipH="1" flipV="1">
            <a:off x="7247794" y="7471688"/>
            <a:ext cx="1223105" cy="16043"/>
          </a:xfrm>
          <a:prstGeom prst="bentConnector3">
            <a:avLst>
              <a:gd name="adj1" fmla="val 99425"/>
            </a:avLst>
          </a:prstGeom>
          <a:noFill/>
          <a:ln w="38100" cap="flat" cmpd="sng" algn="ctr">
            <a:solidFill>
              <a:srgbClr val="E45B65"/>
            </a:solidFill>
            <a:prstDash val="solid"/>
            <a:miter lim="800000"/>
            <a:headEnd type="oval"/>
            <a:tailEnd type="oval"/>
          </a:ln>
          <a:effectLst/>
        </p:spPr>
      </p:cxnSp>
      <p:cxnSp>
        <p:nvCxnSpPr>
          <p:cNvPr id="2057" name="Elbow Connector 24">
            <a:extLst>
              <a:ext uri="{FF2B5EF4-FFF2-40B4-BE49-F238E27FC236}">
                <a16:creationId xmlns:a16="http://schemas.microsoft.com/office/drawing/2014/main" id="{14E8E0FD-603C-8516-5B95-6461676DDC0E}"/>
              </a:ext>
            </a:extLst>
          </p:cNvPr>
          <p:cNvCxnSpPr>
            <a:cxnSpLocks/>
          </p:cNvCxnSpPr>
          <p:nvPr/>
        </p:nvCxnSpPr>
        <p:spPr>
          <a:xfrm rot="16200000" flipV="1">
            <a:off x="7405689" y="4424977"/>
            <a:ext cx="952416" cy="3"/>
          </a:xfrm>
          <a:prstGeom prst="bentConnector3">
            <a:avLst>
              <a:gd name="adj1" fmla="val 50000"/>
            </a:avLst>
          </a:prstGeom>
          <a:noFill/>
          <a:ln w="38100" cap="flat" cmpd="sng" algn="ctr">
            <a:solidFill>
              <a:srgbClr val="E45B65"/>
            </a:solidFill>
            <a:prstDash val="solid"/>
            <a:miter lim="800000"/>
            <a:headEnd type="oval"/>
            <a:tailEnd type="oval"/>
          </a:ln>
          <a:effectLst/>
        </p:spPr>
      </p:cxnSp>
      <p:cxnSp>
        <p:nvCxnSpPr>
          <p:cNvPr id="2068" name="Elbow Connector 24">
            <a:extLst>
              <a:ext uri="{FF2B5EF4-FFF2-40B4-BE49-F238E27FC236}">
                <a16:creationId xmlns:a16="http://schemas.microsoft.com/office/drawing/2014/main" id="{83DB70A3-528F-614E-55FA-54A026DBB9B4}"/>
              </a:ext>
            </a:extLst>
          </p:cNvPr>
          <p:cNvCxnSpPr>
            <a:cxnSpLocks/>
          </p:cNvCxnSpPr>
          <p:nvPr/>
        </p:nvCxnSpPr>
        <p:spPr>
          <a:xfrm rot="5400000" flipH="1" flipV="1">
            <a:off x="8365830" y="4305946"/>
            <a:ext cx="1443044" cy="636879"/>
          </a:xfrm>
          <a:prstGeom prst="bentConnector3">
            <a:avLst>
              <a:gd name="adj1" fmla="val 100517"/>
            </a:avLst>
          </a:prstGeom>
          <a:noFill/>
          <a:ln w="38100" cap="flat" cmpd="sng" algn="ctr">
            <a:solidFill>
              <a:srgbClr val="E45B65"/>
            </a:solidFill>
            <a:prstDash val="solid"/>
            <a:miter lim="800000"/>
            <a:headEnd type="oval"/>
            <a:tailEnd type="oval"/>
          </a:ln>
          <a:effectLst/>
        </p:spPr>
      </p:cxnSp>
      <p:cxnSp>
        <p:nvCxnSpPr>
          <p:cNvPr id="2078" name="Elbow Connector 24">
            <a:extLst>
              <a:ext uri="{FF2B5EF4-FFF2-40B4-BE49-F238E27FC236}">
                <a16:creationId xmlns:a16="http://schemas.microsoft.com/office/drawing/2014/main" id="{50AF5FC5-D53E-DC28-13B4-C32C915678D9}"/>
              </a:ext>
            </a:extLst>
          </p:cNvPr>
          <p:cNvCxnSpPr>
            <a:cxnSpLocks/>
          </p:cNvCxnSpPr>
          <p:nvPr/>
        </p:nvCxnSpPr>
        <p:spPr>
          <a:xfrm rot="16200000" flipH="1">
            <a:off x="8402477" y="6801512"/>
            <a:ext cx="1352104" cy="702945"/>
          </a:xfrm>
          <a:prstGeom prst="bentConnector3">
            <a:avLst>
              <a:gd name="adj1" fmla="val 99735"/>
            </a:avLst>
          </a:prstGeom>
          <a:noFill/>
          <a:ln w="38100" cap="flat" cmpd="sng" algn="ctr">
            <a:solidFill>
              <a:srgbClr val="E45B65"/>
            </a:solidFill>
            <a:prstDash val="solid"/>
            <a:miter lim="800000"/>
            <a:headEnd type="oval"/>
            <a:tailEnd type="oval"/>
          </a:ln>
          <a:effectLst/>
        </p:spPr>
      </p:cxnSp>
      <p:cxnSp>
        <p:nvCxnSpPr>
          <p:cNvPr id="2086" name="Elbow Connector 24">
            <a:extLst>
              <a:ext uri="{FF2B5EF4-FFF2-40B4-BE49-F238E27FC236}">
                <a16:creationId xmlns:a16="http://schemas.microsoft.com/office/drawing/2014/main" id="{C54729AC-ACAE-F1A7-ABE6-91AEEE3E66F6}"/>
              </a:ext>
            </a:extLst>
          </p:cNvPr>
          <p:cNvCxnSpPr>
            <a:cxnSpLocks/>
            <a:endCxn id="188" idx="3"/>
          </p:cNvCxnSpPr>
          <p:nvPr/>
        </p:nvCxnSpPr>
        <p:spPr>
          <a:xfrm>
            <a:off x="9015257" y="5863108"/>
            <a:ext cx="1325358" cy="12700"/>
          </a:xfrm>
          <a:prstGeom prst="bentConnector3">
            <a:avLst>
              <a:gd name="adj1" fmla="val -978"/>
            </a:avLst>
          </a:prstGeom>
          <a:noFill/>
          <a:ln w="38100" cap="flat" cmpd="sng" algn="ctr">
            <a:solidFill>
              <a:srgbClr val="E45B65"/>
            </a:solidFill>
            <a:prstDash val="solid"/>
            <a:miter lim="800000"/>
            <a:headEnd type="oval"/>
            <a:tailEnd type="oval"/>
          </a:ln>
          <a:effectLst/>
        </p:spPr>
      </p:cxnSp>
      <p:sp>
        <p:nvSpPr>
          <p:cNvPr id="2098" name="TextBox 2097">
            <a:extLst>
              <a:ext uri="{FF2B5EF4-FFF2-40B4-BE49-F238E27FC236}">
                <a16:creationId xmlns:a16="http://schemas.microsoft.com/office/drawing/2014/main" id="{E1EAFE10-F3F2-48A7-CB88-8EE8DEACDE08}"/>
              </a:ext>
            </a:extLst>
          </p:cNvPr>
          <p:cNvSpPr txBox="1"/>
          <p:nvPr/>
        </p:nvSpPr>
        <p:spPr>
          <a:xfrm>
            <a:off x="13048902" y="6025843"/>
            <a:ext cx="1391981" cy="646331"/>
          </a:xfrm>
          <a:prstGeom prst="rect">
            <a:avLst/>
          </a:prstGeom>
          <a:noFill/>
        </p:spPr>
        <p:txBody>
          <a:bodyPr wrap="square" rtlCol="0">
            <a:spAutoFit/>
          </a:bodyPr>
          <a:lstStyle/>
          <a:p>
            <a:pPr algn="ctr"/>
            <a:r>
              <a:rPr lang="en-US" b="1" dirty="0">
                <a:solidFill>
                  <a:schemeClr val="bg2"/>
                </a:solidFill>
                <a:latin typeface="Roboto" panose="02000000000000000000" pitchFamily="2" charset="0"/>
                <a:ea typeface="Roboto" panose="02000000000000000000" pitchFamily="2" charset="0"/>
                <a:cs typeface="Open Sans" panose="020B0606030504020204" pitchFamily="34" charset="0"/>
              </a:rPr>
              <a:t>Enriched</a:t>
            </a:r>
          </a:p>
          <a:p>
            <a:pPr algn="ctr"/>
            <a:r>
              <a:rPr lang="en-US" dirty="0">
                <a:solidFill>
                  <a:schemeClr val="bg2"/>
                </a:solidFill>
                <a:latin typeface="Roboto" panose="02000000000000000000" pitchFamily="2" charset="0"/>
                <a:ea typeface="Roboto" panose="02000000000000000000" pitchFamily="2" charset="0"/>
                <a:cs typeface="Open Sans" panose="020B0606030504020204" pitchFamily="34" charset="0"/>
              </a:rPr>
              <a:t>Dataset</a:t>
            </a:r>
            <a:endParaRPr lang="ru-RU" dirty="0">
              <a:solidFill>
                <a:schemeClr val="bg2"/>
              </a:solidFill>
              <a:latin typeface="Roboto" panose="02000000000000000000" pitchFamily="2" charset="0"/>
              <a:ea typeface="Roboto" panose="02000000000000000000" pitchFamily="2" charset="0"/>
              <a:cs typeface="Open Sans" panose="020B0606030504020204" pitchFamily="34" charset="0"/>
            </a:endParaRPr>
          </a:p>
        </p:txBody>
      </p:sp>
      <p:pic>
        <p:nvPicPr>
          <p:cNvPr id="2102" name="Graphic 2101" descr="Lightbulb and gear with solid fill">
            <a:extLst>
              <a:ext uri="{FF2B5EF4-FFF2-40B4-BE49-F238E27FC236}">
                <a16:creationId xmlns:a16="http://schemas.microsoft.com/office/drawing/2014/main" id="{573E99BF-322F-F6B3-1228-2C79705E32E1}"/>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3349138" y="5182419"/>
            <a:ext cx="786638" cy="786638"/>
          </a:xfrm>
          <a:prstGeom prst="rect">
            <a:avLst/>
          </a:prstGeom>
        </p:spPr>
      </p:pic>
      <p:cxnSp>
        <p:nvCxnSpPr>
          <p:cNvPr id="2103" name="Elbow Connector 24">
            <a:extLst>
              <a:ext uri="{FF2B5EF4-FFF2-40B4-BE49-F238E27FC236}">
                <a16:creationId xmlns:a16="http://schemas.microsoft.com/office/drawing/2014/main" id="{9866CD28-B10D-1E6E-6C04-5BF1B61BF35D}"/>
              </a:ext>
            </a:extLst>
          </p:cNvPr>
          <p:cNvCxnSpPr>
            <a:cxnSpLocks/>
          </p:cNvCxnSpPr>
          <p:nvPr/>
        </p:nvCxnSpPr>
        <p:spPr>
          <a:xfrm rot="16200000" flipV="1">
            <a:off x="13461262" y="7210322"/>
            <a:ext cx="944879" cy="382478"/>
          </a:xfrm>
          <a:prstGeom prst="bentConnector3">
            <a:avLst>
              <a:gd name="adj1" fmla="val 50000"/>
            </a:avLst>
          </a:prstGeom>
          <a:noFill/>
          <a:ln w="38100" cap="flat" cmpd="sng" algn="ctr">
            <a:solidFill>
              <a:srgbClr val="485570"/>
            </a:solidFill>
            <a:prstDash val="solid"/>
            <a:miter lim="800000"/>
            <a:headEnd type="oval"/>
            <a:tailEnd type="oval"/>
          </a:ln>
          <a:effectLst/>
        </p:spPr>
      </p:cxnSp>
      <p:cxnSp>
        <p:nvCxnSpPr>
          <p:cNvPr id="2109" name="Elbow Connector 24">
            <a:extLst>
              <a:ext uri="{FF2B5EF4-FFF2-40B4-BE49-F238E27FC236}">
                <a16:creationId xmlns:a16="http://schemas.microsoft.com/office/drawing/2014/main" id="{6BD3D79B-CD96-9207-BBC6-BA5E79E638A0}"/>
              </a:ext>
            </a:extLst>
          </p:cNvPr>
          <p:cNvCxnSpPr>
            <a:cxnSpLocks/>
          </p:cNvCxnSpPr>
          <p:nvPr/>
        </p:nvCxnSpPr>
        <p:spPr>
          <a:xfrm rot="5400000" flipH="1" flipV="1">
            <a:off x="13442752" y="4087399"/>
            <a:ext cx="1153991" cy="554578"/>
          </a:xfrm>
          <a:prstGeom prst="bentConnector3">
            <a:avLst>
              <a:gd name="adj1" fmla="val 50000"/>
            </a:avLst>
          </a:prstGeom>
          <a:noFill/>
          <a:ln w="38100" cap="flat" cmpd="sng" algn="ctr">
            <a:solidFill>
              <a:srgbClr val="485570"/>
            </a:solidFill>
            <a:prstDash val="solid"/>
            <a:miter lim="800000"/>
            <a:headEnd type="oval"/>
            <a:tailEnd type="oval"/>
          </a:ln>
          <a:effectLst/>
        </p:spPr>
      </p:cxnSp>
      <p:cxnSp>
        <p:nvCxnSpPr>
          <p:cNvPr id="2113" name="Elbow Connector 24">
            <a:extLst>
              <a:ext uri="{FF2B5EF4-FFF2-40B4-BE49-F238E27FC236}">
                <a16:creationId xmlns:a16="http://schemas.microsoft.com/office/drawing/2014/main" id="{FB872B98-99FE-65C1-A726-F31B0365BFFE}"/>
              </a:ext>
            </a:extLst>
          </p:cNvPr>
          <p:cNvCxnSpPr>
            <a:cxnSpLocks/>
          </p:cNvCxnSpPr>
          <p:nvPr/>
        </p:nvCxnSpPr>
        <p:spPr>
          <a:xfrm flipV="1">
            <a:off x="14642592" y="5047699"/>
            <a:ext cx="676148" cy="265923"/>
          </a:xfrm>
          <a:prstGeom prst="bentConnector3">
            <a:avLst>
              <a:gd name="adj1" fmla="val 100338"/>
            </a:avLst>
          </a:prstGeom>
          <a:noFill/>
          <a:ln w="38100" cap="flat" cmpd="sng" algn="ctr">
            <a:solidFill>
              <a:srgbClr val="485570"/>
            </a:solidFill>
            <a:prstDash val="solid"/>
            <a:miter lim="800000"/>
            <a:headEnd type="oval"/>
            <a:tailEnd type="oval"/>
          </a:ln>
          <a:effectLst/>
        </p:spPr>
      </p:cxnSp>
      <p:cxnSp>
        <p:nvCxnSpPr>
          <p:cNvPr id="2121" name="Elbow Connector 24">
            <a:extLst>
              <a:ext uri="{FF2B5EF4-FFF2-40B4-BE49-F238E27FC236}">
                <a16:creationId xmlns:a16="http://schemas.microsoft.com/office/drawing/2014/main" id="{6D07D250-0F90-860C-AFD9-432165893C50}"/>
              </a:ext>
            </a:extLst>
          </p:cNvPr>
          <p:cNvCxnSpPr>
            <a:cxnSpLocks/>
          </p:cNvCxnSpPr>
          <p:nvPr/>
        </p:nvCxnSpPr>
        <p:spPr>
          <a:xfrm>
            <a:off x="14590361" y="6599475"/>
            <a:ext cx="309365" cy="307934"/>
          </a:xfrm>
          <a:prstGeom prst="bentConnector3">
            <a:avLst>
              <a:gd name="adj1" fmla="val -83"/>
            </a:avLst>
          </a:prstGeom>
          <a:noFill/>
          <a:ln w="38100" cap="flat" cmpd="sng" algn="ctr">
            <a:solidFill>
              <a:srgbClr val="485570"/>
            </a:solidFill>
            <a:prstDash val="solid"/>
            <a:miter lim="800000"/>
            <a:headEnd type="oval"/>
            <a:tailEnd type="oval"/>
          </a:ln>
          <a:effectLst/>
        </p:spPr>
      </p:cxnSp>
      <p:cxnSp>
        <p:nvCxnSpPr>
          <p:cNvPr id="2127" name="Elbow Connector 24">
            <a:extLst>
              <a:ext uri="{FF2B5EF4-FFF2-40B4-BE49-F238E27FC236}">
                <a16:creationId xmlns:a16="http://schemas.microsoft.com/office/drawing/2014/main" id="{41C22777-07EB-D904-4DB6-EC96E9BCCD76}"/>
              </a:ext>
            </a:extLst>
          </p:cNvPr>
          <p:cNvCxnSpPr>
            <a:cxnSpLocks/>
          </p:cNvCxnSpPr>
          <p:nvPr/>
        </p:nvCxnSpPr>
        <p:spPr>
          <a:xfrm flipV="1">
            <a:off x="14831568" y="5190634"/>
            <a:ext cx="1348232" cy="491348"/>
          </a:xfrm>
          <a:prstGeom prst="bentConnector3">
            <a:avLst>
              <a:gd name="adj1" fmla="val 63564"/>
            </a:avLst>
          </a:prstGeom>
          <a:noFill/>
          <a:ln w="38100" cap="flat" cmpd="sng" algn="ctr">
            <a:solidFill>
              <a:srgbClr val="485570"/>
            </a:solidFill>
            <a:prstDash val="solid"/>
            <a:miter lim="800000"/>
            <a:headEnd type="oval"/>
            <a:tailEnd type="oval"/>
          </a:ln>
          <a:effectLst/>
        </p:spPr>
      </p:cxnSp>
      <p:sp>
        <p:nvSpPr>
          <p:cNvPr id="2147" name="TextBox 2146">
            <a:extLst>
              <a:ext uri="{FF2B5EF4-FFF2-40B4-BE49-F238E27FC236}">
                <a16:creationId xmlns:a16="http://schemas.microsoft.com/office/drawing/2014/main" id="{D9014607-620E-12A7-5488-78FA39625E16}"/>
              </a:ext>
            </a:extLst>
          </p:cNvPr>
          <p:cNvSpPr txBox="1"/>
          <p:nvPr/>
        </p:nvSpPr>
        <p:spPr>
          <a:xfrm>
            <a:off x="3509956" y="4475719"/>
            <a:ext cx="962016" cy="345679"/>
          </a:xfrm>
          <a:prstGeom prst="rect">
            <a:avLst/>
          </a:prstGeom>
          <a:noFill/>
        </p:spPr>
        <p:txBody>
          <a:bodyPr wrap="square" rtlCol="0">
            <a:spAutoFit/>
          </a:bodyPr>
          <a:lstStyle/>
          <a:p>
            <a:pPr algn="ctr"/>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Weather</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grpSp>
        <p:nvGrpSpPr>
          <p:cNvPr id="2157" name="Group 2156">
            <a:extLst>
              <a:ext uri="{FF2B5EF4-FFF2-40B4-BE49-F238E27FC236}">
                <a16:creationId xmlns:a16="http://schemas.microsoft.com/office/drawing/2014/main" id="{E361D9FF-B697-B8CC-1BC0-C9C486EE6755}"/>
              </a:ext>
            </a:extLst>
          </p:cNvPr>
          <p:cNvGrpSpPr/>
          <p:nvPr/>
        </p:nvGrpSpPr>
        <p:grpSpPr>
          <a:xfrm rot="1463872">
            <a:off x="4791658" y="3386177"/>
            <a:ext cx="389021" cy="492528"/>
            <a:chOff x="2896722" y="5090689"/>
            <a:chExt cx="653639" cy="827552"/>
          </a:xfrm>
          <a:solidFill>
            <a:srgbClr val="00A7A5"/>
          </a:solidFill>
        </p:grpSpPr>
        <p:sp>
          <p:nvSpPr>
            <p:cNvPr id="2159" name="Freeform 12">
              <a:extLst>
                <a:ext uri="{FF2B5EF4-FFF2-40B4-BE49-F238E27FC236}">
                  <a16:creationId xmlns:a16="http://schemas.microsoft.com/office/drawing/2014/main" id="{B0978C41-97DE-893A-35E1-7113EAC3CBCA}"/>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60" name="Oval 2159">
              <a:extLst>
                <a:ext uri="{FF2B5EF4-FFF2-40B4-BE49-F238E27FC236}">
                  <a16:creationId xmlns:a16="http://schemas.microsoft.com/office/drawing/2014/main" id="{DE544A92-4D99-0AC1-A2B1-0B4C3FEB6CC7}"/>
                </a:ext>
              </a:extLst>
            </p:cNvPr>
            <p:cNvSpPr/>
            <p:nvPr/>
          </p:nvSpPr>
          <p:spPr>
            <a:xfrm>
              <a:off x="2945091" y="5195890"/>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3" name="Group 2162">
            <a:extLst>
              <a:ext uri="{FF2B5EF4-FFF2-40B4-BE49-F238E27FC236}">
                <a16:creationId xmlns:a16="http://schemas.microsoft.com/office/drawing/2014/main" id="{CA7DA8E3-B6EC-C586-4699-FF99E6D85196}"/>
              </a:ext>
            </a:extLst>
          </p:cNvPr>
          <p:cNvGrpSpPr/>
          <p:nvPr/>
        </p:nvGrpSpPr>
        <p:grpSpPr>
          <a:xfrm rot="1463872">
            <a:off x="3816313" y="2244556"/>
            <a:ext cx="389021" cy="492528"/>
            <a:chOff x="2896722" y="5090689"/>
            <a:chExt cx="653639" cy="827552"/>
          </a:xfrm>
          <a:solidFill>
            <a:srgbClr val="00A7A5"/>
          </a:solidFill>
        </p:grpSpPr>
        <p:sp>
          <p:nvSpPr>
            <p:cNvPr id="2165" name="Freeform 12">
              <a:extLst>
                <a:ext uri="{FF2B5EF4-FFF2-40B4-BE49-F238E27FC236}">
                  <a16:creationId xmlns:a16="http://schemas.microsoft.com/office/drawing/2014/main" id="{C3C4F671-7927-73F2-2BD5-23A6FD610359}"/>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66" name="Oval 2165">
              <a:extLst>
                <a:ext uri="{FF2B5EF4-FFF2-40B4-BE49-F238E27FC236}">
                  <a16:creationId xmlns:a16="http://schemas.microsoft.com/office/drawing/2014/main" id="{C089DFD3-0529-FA8F-97C0-14246C92F596}"/>
                </a:ext>
              </a:extLst>
            </p:cNvPr>
            <p:cNvSpPr/>
            <p:nvPr/>
          </p:nvSpPr>
          <p:spPr>
            <a:xfrm>
              <a:off x="2945091" y="5195890"/>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68" name="Straight Connector 2167">
            <a:extLst>
              <a:ext uri="{FF2B5EF4-FFF2-40B4-BE49-F238E27FC236}">
                <a16:creationId xmlns:a16="http://schemas.microsoft.com/office/drawing/2014/main" id="{D2036895-6238-7C14-DAF0-C7584D74FE84}"/>
              </a:ext>
            </a:extLst>
          </p:cNvPr>
          <p:cNvCxnSpPr>
            <a:cxnSpLocks/>
            <a:stCxn id="11" idx="5"/>
            <a:endCxn id="2162" idx="2"/>
          </p:cNvCxnSpPr>
          <p:nvPr/>
        </p:nvCxnSpPr>
        <p:spPr>
          <a:xfrm flipV="1">
            <a:off x="4242039" y="2883192"/>
            <a:ext cx="367812" cy="800391"/>
          </a:xfrm>
          <a:prstGeom prst="line">
            <a:avLst/>
          </a:prstGeom>
          <a:ln w="19050">
            <a:solidFill>
              <a:srgbClr val="00A7A5">
                <a:alpha val="74902"/>
              </a:srgbClr>
            </a:solidFill>
            <a:prstDash val="solid"/>
          </a:ln>
        </p:spPr>
        <p:style>
          <a:lnRef idx="1">
            <a:schemeClr val="accent1"/>
          </a:lnRef>
          <a:fillRef idx="0">
            <a:schemeClr val="accent1"/>
          </a:fillRef>
          <a:effectRef idx="0">
            <a:schemeClr val="accent1"/>
          </a:effectRef>
          <a:fontRef idx="minor">
            <a:schemeClr val="tx1"/>
          </a:fontRef>
        </p:style>
      </p:cxnSp>
      <p:cxnSp>
        <p:nvCxnSpPr>
          <p:cNvPr id="2169" name="Straight Connector 2168">
            <a:extLst>
              <a:ext uri="{FF2B5EF4-FFF2-40B4-BE49-F238E27FC236}">
                <a16:creationId xmlns:a16="http://schemas.microsoft.com/office/drawing/2014/main" id="{B8774EA0-C56F-A002-68A6-334BE739EBE7}"/>
              </a:ext>
            </a:extLst>
          </p:cNvPr>
          <p:cNvCxnSpPr>
            <a:cxnSpLocks/>
            <a:stCxn id="11" idx="0"/>
            <a:endCxn id="2159" idx="9"/>
          </p:cNvCxnSpPr>
          <p:nvPr/>
        </p:nvCxnSpPr>
        <p:spPr>
          <a:xfrm flipV="1">
            <a:off x="4432247" y="3743664"/>
            <a:ext cx="543372" cy="320336"/>
          </a:xfrm>
          <a:prstGeom prst="line">
            <a:avLst/>
          </a:prstGeom>
          <a:ln w="19050">
            <a:solidFill>
              <a:srgbClr val="00A7A5">
                <a:alpha val="74902"/>
              </a:srgbClr>
            </a:solidFill>
            <a:prstDash val="solid"/>
          </a:ln>
        </p:spPr>
        <p:style>
          <a:lnRef idx="1">
            <a:schemeClr val="accent1"/>
          </a:lnRef>
          <a:fillRef idx="0">
            <a:schemeClr val="accent1"/>
          </a:fillRef>
          <a:effectRef idx="0">
            <a:schemeClr val="accent1"/>
          </a:effectRef>
          <a:fontRef idx="minor">
            <a:schemeClr val="tx1"/>
          </a:fontRef>
        </p:style>
      </p:cxnSp>
      <p:pic>
        <p:nvPicPr>
          <p:cNvPr id="2183" name="Graphic 2182" descr="Hot air balloon with solid fill">
            <a:extLst>
              <a:ext uri="{FF2B5EF4-FFF2-40B4-BE49-F238E27FC236}">
                <a16:creationId xmlns:a16="http://schemas.microsoft.com/office/drawing/2014/main" id="{4CC7B8CC-4657-D80F-1AE3-6A5C91E9566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911198" y="2338279"/>
            <a:ext cx="180538" cy="180538"/>
          </a:xfrm>
          <a:prstGeom prst="rect">
            <a:avLst/>
          </a:prstGeom>
        </p:spPr>
      </p:pic>
      <p:pic>
        <p:nvPicPr>
          <p:cNvPr id="2186" name="Graphic 2185" descr="Rain with solid fill">
            <a:extLst>
              <a:ext uri="{FF2B5EF4-FFF2-40B4-BE49-F238E27FC236}">
                <a16:creationId xmlns:a16="http://schemas.microsoft.com/office/drawing/2014/main" id="{6672A73B-9B68-5B90-D575-B21774941CF9}"/>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4868578" y="3463419"/>
            <a:ext cx="212854" cy="212854"/>
          </a:xfrm>
          <a:prstGeom prst="rect">
            <a:avLst/>
          </a:prstGeom>
        </p:spPr>
      </p:pic>
      <p:sp>
        <p:nvSpPr>
          <p:cNvPr id="2187" name="Rectangle: Rounded Corners 2186">
            <a:extLst>
              <a:ext uri="{FF2B5EF4-FFF2-40B4-BE49-F238E27FC236}">
                <a16:creationId xmlns:a16="http://schemas.microsoft.com/office/drawing/2014/main" id="{C1B54266-14AB-2ADB-64DC-2FA6E8DBBB7B}"/>
              </a:ext>
            </a:extLst>
          </p:cNvPr>
          <p:cNvSpPr/>
          <p:nvPr/>
        </p:nvSpPr>
        <p:spPr>
          <a:xfrm>
            <a:off x="4341935" y="6048703"/>
            <a:ext cx="723527" cy="327537"/>
          </a:xfrm>
          <a:prstGeom prst="roundRect">
            <a:avLst/>
          </a:prstGeom>
          <a:solidFill>
            <a:schemeClr val="bg2"/>
          </a:solidFill>
          <a:ln w="28575">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sz="1200" dirty="0">
                <a:solidFill>
                  <a:srgbClr val="00A7A5"/>
                </a:solidFill>
                <a:latin typeface="Roboto" panose="02000000000000000000" pitchFamily="2" charset="0"/>
                <a:ea typeface="Roboto" panose="02000000000000000000" pitchFamily="2" charset="0"/>
                <a:cs typeface="Roboto" panose="02000000000000000000" pitchFamily="2" charset="0"/>
              </a:rPr>
              <a:t>POIs</a:t>
            </a:r>
          </a:p>
        </p:txBody>
      </p:sp>
      <p:sp>
        <p:nvSpPr>
          <p:cNvPr id="2188" name="Rectangle: Rounded Corners 2187">
            <a:extLst>
              <a:ext uri="{FF2B5EF4-FFF2-40B4-BE49-F238E27FC236}">
                <a16:creationId xmlns:a16="http://schemas.microsoft.com/office/drawing/2014/main" id="{A3D88EE2-62EF-5F98-6C04-E487829CFD7A}"/>
              </a:ext>
            </a:extLst>
          </p:cNvPr>
          <p:cNvSpPr/>
          <p:nvPr/>
        </p:nvSpPr>
        <p:spPr>
          <a:xfrm>
            <a:off x="4351995" y="6061128"/>
            <a:ext cx="209368" cy="311147"/>
          </a:xfrm>
          <a:prstGeom prst="roundRect">
            <a:avLst/>
          </a:prstGeom>
          <a:solidFill>
            <a:srgbClr val="00A7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189" name="Group 2188">
            <a:extLst>
              <a:ext uri="{FF2B5EF4-FFF2-40B4-BE49-F238E27FC236}">
                <a16:creationId xmlns:a16="http://schemas.microsoft.com/office/drawing/2014/main" id="{F1B4BC1E-5DBB-19A1-85D9-211EF907D641}"/>
              </a:ext>
            </a:extLst>
          </p:cNvPr>
          <p:cNvGrpSpPr/>
          <p:nvPr/>
        </p:nvGrpSpPr>
        <p:grpSpPr>
          <a:xfrm rot="1463872">
            <a:off x="4078191" y="5734378"/>
            <a:ext cx="389021" cy="492528"/>
            <a:chOff x="2896722" y="5090689"/>
            <a:chExt cx="653639" cy="827552"/>
          </a:xfrm>
          <a:solidFill>
            <a:srgbClr val="00A7A5"/>
          </a:solidFill>
        </p:grpSpPr>
        <p:sp>
          <p:nvSpPr>
            <p:cNvPr id="2190" name="Freeform 12">
              <a:extLst>
                <a:ext uri="{FF2B5EF4-FFF2-40B4-BE49-F238E27FC236}">
                  <a16:creationId xmlns:a16="http://schemas.microsoft.com/office/drawing/2014/main" id="{14B18C64-B0F6-6C69-C015-58F863AA36F9}"/>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91" name="Oval 2190">
              <a:extLst>
                <a:ext uri="{FF2B5EF4-FFF2-40B4-BE49-F238E27FC236}">
                  <a16:creationId xmlns:a16="http://schemas.microsoft.com/office/drawing/2014/main" id="{68C50ACA-5168-C243-64ED-2A089386289C}"/>
                </a:ext>
              </a:extLst>
            </p:cNvPr>
            <p:cNvSpPr/>
            <p:nvPr/>
          </p:nvSpPr>
          <p:spPr>
            <a:xfrm>
              <a:off x="2945091" y="5195890"/>
              <a:ext cx="431762"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97" name="Graphic 2196" descr="Lighthouse scene with solid fill">
            <a:extLst>
              <a:ext uri="{FF2B5EF4-FFF2-40B4-BE49-F238E27FC236}">
                <a16:creationId xmlns:a16="http://schemas.microsoft.com/office/drawing/2014/main" id="{0B37ABA4-FCD3-DAFA-8448-99F44445BD82}"/>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4185512" y="5842364"/>
            <a:ext cx="143900" cy="143900"/>
          </a:xfrm>
          <a:prstGeom prst="rect">
            <a:avLst/>
          </a:prstGeom>
        </p:spPr>
      </p:pic>
      <p:sp>
        <p:nvSpPr>
          <p:cNvPr id="2199" name="Rectangle: Rounded Corners 2198">
            <a:extLst>
              <a:ext uri="{FF2B5EF4-FFF2-40B4-BE49-F238E27FC236}">
                <a16:creationId xmlns:a16="http://schemas.microsoft.com/office/drawing/2014/main" id="{91BF563C-A7C3-8727-09DB-9FCFD8DD9CA0}"/>
              </a:ext>
            </a:extLst>
          </p:cNvPr>
          <p:cNvSpPr/>
          <p:nvPr/>
        </p:nvSpPr>
        <p:spPr>
          <a:xfrm>
            <a:off x="4779608" y="6932980"/>
            <a:ext cx="1049489" cy="327537"/>
          </a:xfrm>
          <a:prstGeom prst="roundRect">
            <a:avLst/>
          </a:prstGeom>
          <a:solidFill>
            <a:schemeClr val="bg2"/>
          </a:solidFill>
          <a:ln w="28575">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sz="1200" dirty="0">
                <a:solidFill>
                  <a:srgbClr val="00A7A5"/>
                </a:solidFill>
                <a:latin typeface="Roboto" panose="02000000000000000000" pitchFamily="2" charset="0"/>
                <a:ea typeface="Roboto" panose="02000000000000000000" pitchFamily="2" charset="0"/>
                <a:cs typeface="Roboto" panose="02000000000000000000" pitchFamily="2" charset="0"/>
              </a:rPr>
              <a:t>Facilities</a:t>
            </a:r>
          </a:p>
        </p:txBody>
      </p:sp>
      <p:sp>
        <p:nvSpPr>
          <p:cNvPr id="2200" name="Rectangle: Rounded Corners 2199">
            <a:extLst>
              <a:ext uri="{FF2B5EF4-FFF2-40B4-BE49-F238E27FC236}">
                <a16:creationId xmlns:a16="http://schemas.microsoft.com/office/drawing/2014/main" id="{6AB14B5F-09E2-C555-4853-A604A350D67B}"/>
              </a:ext>
            </a:extLst>
          </p:cNvPr>
          <p:cNvSpPr/>
          <p:nvPr/>
        </p:nvSpPr>
        <p:spPr>
          <a:xfrm>
            <a:off x="4789668" y="6945405"/>
            <a:ext cx="209368" cy="311147"/>
          </a:xfrm>
          <a:prstGeom prst="roundRect">
            <a:avLst/>
          </a:prstGeom>
          <a:solidFill>
            <a:srgbClr val="00A7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201" name="Group 2200">
            <a:extLst>
              <a:ext uri="{FF2B5EF4-FFF2-40B4-BE49-F238E27FC236}">
                <a16:creationId xmlns:a16="http://schemas.microsoft.com/office/drawing/2014/main" id="{FA36A622-1AB7-A3DA-A3DA-C6B2F7675271}"/>
              </a:ext>
            </a:extLst>
          </p:cNvPr>
          <p:cNvGrpSpPr/>
          <p:nvPr/>
        </p:nvGrpSpPr>
        <p:grpSpPr>
          <a:xfrm rot="1463872">
            <a:off x="4515864" y="6618655"/>
            <a:ext cx="389021" cy="492528"/>
            <a:chOff x="2896722" y="5090689"/>
            <a:chExt cx="653639" cy="827552"/>
          </a:xfrm>
          <a:solidFill>
            <a:srgbClr val="00A7A5"/>
          </a:solidFill>
        </p:grpSpPr>
        <p:sp>
          <p:nvSpPr>
            <p:cNvPr id="2202" name="Freeform 12">
              <a:extLst>
                <a:ext uri="{FF2B5EF4-FFF2-40B4-BE49-F238E27FC236}">
                  <a16:creationId xmlns:a16="http://schemas.microsoft.com/office/drawing/2014/main" id="{BD719FED-304B-326B-8FBD-E1656AB03D0A}"/>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03" name="Oval 2202">
              <a:extLst>
                <a:ext uri="{FF2B5EF4-FFF2-40B4-BE49-F238E27FC236}">
                  <a16:creationId xmlns:a16="http://schemas.microsoft.com/office/drawing/2014/main" id="{8BBA8E9D-1EAF-B7FA-C270-D3FB536410BE}"/>
                </a:ext>
              </a:extLst>
            </p:cNvPr>
            <p:cNvSpPr/>
            <p:nvPr/>
          </p:nvSpPr>
          <p:spPr>
            <a:xfrm>
              <a:off x="2945091" y="5195890"/>
              <a:ext cx="431762"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09" name="Graphic 2208" descr="Train with solid fill">
            <a:extLst>
              <a:ext uri="{FF2B5EF4-FFF2-40B4-BE49-F238E27FC236}">
                <a16:creationId xmlns:a16="http://schemas.microsoft.com/office/drawing/2014/main" id="{DFF7682D-0339-69AE-7D7C-656EEAAABE05}"/>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4608577" y="6715156"/>
            <a:ext cx="176307" cy="176307"/>
          </a:xfrm>
          <a:prstGeom prst="rect">
            <a:avLst/>
          </a:prstGeom>
        </p:spPr>
      </p:pic>
      <p:sp>
        <p:nvSpPr>
          <p:cNvPr id="2211" name="Rectangle: Rounded Corners 2210">
            <a:extLst>
              <a:ext uri="{FF2B5EF4-FFF2-40B4-BE49-F238E27FC236}">
                <a16:creationId xmlns:a16="http://schemas.microsoft.com/office/drawing/2014/main" id="{C495EA79-8B43-514A-8E45-1FAB4A7B5A33}"/>
              </a:ext>
            </a:extLst>
          </p:cNvPr>
          <p:cNvSpPr/>
          <p:nvPr/>
        </p:nvSpPr>
        <p:spPr>
          <a:xfrm>
            <a:off x="3419454" y="8081480"/>
            <a:ext cx="969330" cy="327537"/>
          </a:xfrm>
          <a:prstGeom prst="roundRect">
            <a:avLst/>
          </a:prstGeom>
          <a:solidFill>
            <a:schemeClr val="bg2"/>
          </a:solidFill>
          <a:ln w="28575">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rgbClr val="00A7A5"/>
                </a:solidFill>
                <a:latin typeface="Roboto" panose="02000000000000000000" pitchFamily="2" charset="0"/>
                <a:ea typeface="Roboto" panose="02000000000000000000" pitchFamily="2" charset="0"/>
                <a:cs typeface="Roboto" panose="02000000000000000000" pitchFamily="2" charset="0"/>
              </a:rPr>
              <a:t>Income</a:t>
            </a:r>
          </a:p>
        </p:txBody>
      </p:sp>
      <p:sp>
        <p:nvSpPr>
          <p:cNvPr id="2215" name="Rectangle: Rounded Corners 2214">
            <a:extLst>
              <a:ext uri="{FF2B5EF4-FFF2-40B4-BE49-F238E27FC236}">
                <a16:creationId xmlns:a16="http://schemas.microsoft.com/office/drawing/2014/main" id="{74745259-BE4A-1555-524D-949DE1FBCB29}"/>
              </a:ext>
            </a:extLst>
          </p:cNvPr>
          <p:cNvSpPr/>
          <p:nvPr/>
        </p:nvSpPr>
        <p:spPr>
          <a:xfrm>
            <a:off x="4169527" y="8091262"/>
            <a:ext cx="209368" cy="311147"/>
          </a:xfrm>
          <a:prstGeom prst="roundRect">
            <a:avLst/>
          </a:prstGeom>
          <a:solidFill>
            <a:srgbClr val="00A7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212" name="Group 2211">
            <a:extLst>
              <a:ext uri="{FF2B5EF4-FFF2-40B4-BE49-F238E27FC236}">
                <a16:creationId xmlns:a16="http://schemas.microsoft.com/office/drawing/2014/main" id="{AFE60416-7F0E-2BCE-3BEA-C03CAB73E4EB}"/>
              </a:ext>
            </a:extLst>
          </p:cNvPr>
          <p:cNvGrpSpPr/>
          <p:nvPr/>
        </p:nvGrpSpPr>
        <p:grpSpPr>
          <a:xfrm rot="20136128" flipH="1">
            <a:off x="4244672" y="7766562"/>
            <a:ext cx="389021" cy="492528"/>
            <a:chOff x="2896722" y="5090689"/>
            <a:chExt cx="653639" cy="827552"/>
          </a:xfrm>
          <a:solidFill>
            <a:srgbClr val="00A7A5"/>
          </a:solidFill>
        </p:grpSpPr>
        <p:sp>
          <p:nvSpPr>
            <p:cNvPr id="2213" name="Freeform 12">
              <a:extLst>
                <a:ext uri="{FF2B5EF4-FFF2-40B4-BE49-F238E27FC236}">
                  <a16:creationId xmlns:a16="http://schemas.microsoft.com/office/drawing/2014/main" id="{AFE25EA4-86BA-8A21-EA52-C60F60567B07}"/>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14" name="Oval 2213">
              <a:extLst>
                <a:ext uri="{FF2B5EF4-FFF2-40B4-BE49-F238E27FC236}">
                  <a16:creationId xmlns:a16="http://schemas.microsoft.com/office/drawing/2014/main" id="{4AF479F3-21A2-780B-C36D-D4DF12BA3760}"/>
                </a:ext>
              </a:extLst>
            </p:cNvPr>
            <p:cNvSpPr/>
            <p:nvPr/>
          </p:nvSpPr>
          <p:spPr>
            <a:xfrm>
              <a:off x="2945090" y="5195889"/>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21" name="Graphic 2220" descr="Money with solid fill">
            <a:extLst>
              <a:ext uri="{FF2B5EF4-FFF2-40B4-BE49-F238E27FC236}">
                <a16:creationId xmlns:a16="http://schemas.microsoft.com/office/drawing/2014/main" id="{0DD2FFE9-6AA5-CFB0-F020-E452E32C03C4}"/>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4372143" y="7857155"/>
            <a:ext cx="158155" cy="158155"/>
          </a:xfrm>
          <a:prstGeom prst="rect">
            <a:avLst/>
          </a:prstGeom>
        </p:spPr>
      </p:pic>
      <p:sp>
        <p:nvSpPr>
          <p:cNvPr id="2237" name="Rectangle: Rounded Corners 2236">
            <a:extLst>
              <a:ext uri="{FF2B5EF4-FFF2-40B4-BE49-F238E27FC236}">
                <a16:creationId xmlns:a16="http://schemas.microsoft.com/office/drawing/2014/main" id="{22F9DBDF-52D0-0250-E9CB-402F5C37F7F8}"/>
              </a:ext>
            </a:extLst>
          </p:cNvPr>
          <p:cNvSpPr/>
          <p:nvPr/>
        </p:nvSpPr>
        <p:spPr>
          <a:xfrm>
            <a:off x="4904521" y="7684607"/>
            <a:ext cx="699283" cy="327537"/>
          </a:xfrm>
          <a:prstGeom prst="roundRect">
            <a:avLst/>
          </a:prstGeom>
          <a:solidFill>
            <a:schemeClr val="bg2"/>
          </a:solidFill>
          <a:ln w="28575">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rgbClr val="00A7A5"/>
                </a:solidFill>
                <a:latin typeface="Roboto" panose="02000000000000000000" pitchFamily="2" charset="0"/>
                <a:ea typeface="Roboto" panose="02000000000000000000" pitchFamily="2" charset="0"/>
                <a:cs typeface="Roboto" panose="02000000000000000000" pitchFamily="2" charset="0"/>
              </a:rPr>
              <a:t>Age</a:t>
            </a:r>
          </a:p>
        </p:txBody>
      </p:sp>
      <p:sp>
        <p:nvSpPr>
          <p:cNvPr id="2238" name="Rectangle: Rounded Corners 2237">
            <a:extLst>
              <a:ext uri="{FF2B5EF4-FFF2-40B4-BE49-F238E27FC236}">
                <a16:creationId xmlns:a16="http://schemas.microsoft.com/office/drawing/2014/main" id="{46376FC7-5A20-07F8-7AE5-C1E582E8A9AF}"/>
              </a:ext>
            </a:extLst>
          </p:cNvPr>
          <p:cNvSpPr/>
          <p:nvPr/>
        </p:nvSpPr>
        <p:spPr>
          <a:xfrm>
            <a:off x="5384548" y="7694389"/>
            <a:ext cx="209368" cy="311147"/>
          </a:xfrm>
          <a:prstGeom prst="roundRect">
            <a:avLst/>
          </a:prstGeom>
          <a:solidFill>
            <a:srgbClr val="00A7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239" name="Group 2238">
            <a:extLst>
              <a:ext uri="{FF2B5EF4-FFF2-40B4-BE49-F238E27FC236}">
                <a16:creationId xmlns:a16="http://schemas.microsoft.com/office/drawing/2014/main" id="{EB5F8F4E-61BB-E845-9447-A491C7B317A6}"/>
              </a:ext>
            </a:extLst>
          </p:cNvPr>
          <p:cNvGrpSpPr/>
          <p:nvPr/>
        </p:nvGrpSpPr>
        <p:grpSpPr>
          <a:xfrm rot="20136128" flipH="1">
            <a:off x="5459693" y="7369689"/>
            <a:ext cx="389021" cy="492528"/>
            <a:chOff x="2896722" y="5090689"/>
            <a:chExt cx="653639" cy="827552"/>
          </a:xfrm>
          <a:solidFill>
            <a:srgbClr val="00A7A5"/>
          </a:solidFill>
        </p:grpSpPr>
        <p:sp>
          <p:nvSpPr>
            <p:cNvPr id="2240" name="Freeform 12">
              <a:extLst>
                <a:ext uri="{FF2B5EF4-FFF2-40B4-BE49-F238E27FC236}">
                  <a16:creationId xmlns:a16="http://schemas.microsoft.com/office/drawing/2014/main" id="{8E539CAA-202D-4773-ABE0-C914EECF9725}"/>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41" name="Oval 2240">
              <a:extLst>
                <a:ext uri="{FF2B5EF4-FFF2-40B4-BE49-F238E27FC236}">
                  <a16:creationId xmlns:a16="http://schemas.microsoft.com/office/drawing/2014/main" id="{C4626A7F-3459-521F-A0C3-C9BC532DB5B9}"/>
                </a:ext>
              </a:extLst>
            </p:cNvPr>
            <p:cNvSpPr/>
            <p:nvPr/>
          </p:nvSpPr>
          <p:spPr>
            <a:xfrm>
              <a:off x="2945090" y="5195889"/>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47" name="Graphic 2246" descr="Man with cane with solid fill">
            <a:extLst>
              <a:ext uri="{FF2B5EF4-FFF2-40B4-BE49-F238E27FC236}">
                <a16:creationId xmlns:a16="http://schemas.microsoft.com/office/drawing/2014/main" id="{02F18A74-A211-95F9-33E3-2617BA541298}"/>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5582514" y="7461787"/>
            <a:ext cx="172840" cy="172840"/>
          </a:xfrm>
          <a:prstGeom prst="rect">
            <a:avLst/>
          </a:prstGeom>
        </p:spPr>
      </p:pic>
      <p:sp>
        <p:nvSpPr>
          <p:cNvPr id="2252" name="Oval 2251">
            <a:extLst>
              <a:ext uri="{FF2B5EF4-FFF2-40B4-BE49-F238E27FC236}">
                <a16:creationId xmlns:a16="http://schemas.microsoft.com/office/drawing/2014/main" id="{7A76A6DE-E02D-3FF2-4037-522CFECB220A}"/>
              </a:ext>
            </a:extLst>
          </p:cNvPr>
          <p:cNvSpPr>
            <a:spLocks noChangeAspect="1"/>
          </p:cNvSpPr>
          <p:nvPr/>
        </p:nvSpPr>
        <p:spPr>
          <a:xfrm>
            <a:off x="3013535" y="5512986"/>
            <a:ext cx="842400" cy="842400"/>
          </a:xfrm>
          <a:prstGeom prst="ellipse">
            <a:avLst/>
          </a:prstGeom>
          <a:solidFill>
            <a:srgbClr val="006C69"/>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251" name="Picture 6">
            <a:extLst>
              <a:ext uri="{FF2B5EF4-FFF2-40B4-BE49-F238E27FC236}">
                <a16:creationId xmlns:a16="http://schemas.microsoft.com/office/drawing/2014/main" id="{AC68E40C-D000-7458-32F5-CA995786F174}"/>
              </a:ext>
            </a:extLst>
          </p:cNvPr>
          <p:cNvPicPr>
            <a:picLocks noChangeAspect="1" noChangeArrowheads="1"/>
          </p:cNvPicPr>
          <p:nvPr/>
        </p:nvPicPr>
        <p:blipFill>
          <a:blip r:embed="rId49" cstate="print">
            <a:biLevel thresh="25000"/>
            <a:extLst>
              <a:ext uri="{28A0092B-C50C-407E-A947-70E740481C1C}">
                <a14:useLocalDpi xmlns:a14="http://schemas.microsoft.com/office/drawing/2010/main" val="0"/>
              </a:ext>
            </a:extLst>
          </a:blip>
          <a:srcRect/>
          <a:stretch>
            <a:fillRect/>
          </a:stretch>
        </p:blipFill>
        <p:spPr bwMode="auto">
          <a:xfrm>
            <a:off x="3340562" y="5638734"/>
            <a:ext cx="226292" cy="226292"/>
          </a:xfrm>
          <a:prstGeom prst="rect">
            <a:avLst/>
          </a:prstGeom>
          <a:noFill/>
          <a:extLst>
            <a:ext uri="{909E8E84-426E-40DD-AFC4-6F175D3DCCD1}">
              <a14:hiddenFill xmlns:a14="http://schemas.microsoft.com/office/drawing/2010/main">
                <a:solidFill>
                  <a:srgbClr val="FFFFFF"/>
                </a:solidFill>
              </a14:hiddenFill>
            </a:ext>
          </a:extLst>
        </p:spPr>
      </p:pic>
      <p:sp>
        <p:nvSpPr>
          <p:cNvPr id="2253" name="TextBox 2252">
            <a:extLst>
              <a:ext uri="{FF2B5EF4-FFF2-40B4-BE49-F238E27FC236}">
                <a16:creationId xmlns:a16="http://schemas.microsoft.com/office/drawing/2014/main" id="{9C1F6DB7-C955-BFC0-1004-C20542921A72}"/>
              </a:ext>
            </a:extLst>
          </p:cNvPr>
          <p:cNvSpPr txBox="1"/>
          <p:nvPr/>
        </p:nvSpPr>
        <p:spPr>
          <a:xfrm>
            <a:off x="3066314" y="5858064"/>
            <a:ext cx="762525" cy="553998"/>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Density &amp; Proximity</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OSM</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a:p>
            <a:pPr algn="ctr"/>
            <a:endParaRPr lang="ru-RU" sz="8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sp>
        <p:nvSpPr>
          <p:cNvPr id="2258" name="Oval 2257">
            <a:extLst>
              <a:ext uri="{FF2B5EF4-FFF2-40B4-BE49-F238E27FC236}">
                <a16:creationId xmlns:a16="http://schemas.microsoft.com/office/drawing/2014/main" id="{198EF9FA-8CF0-8A63-B60B-E8E5F78B2179}"/>
              </a:ext>
            </a:extLst>
          </p:cNvPr>
          <p:cNvSpPr>
            <a:spLocks noChangeAspect="1"/>
          </p:cNvSpPr>
          <p:nvPr/>
        </p:nvSpPr>
        <p:spPr>
          <a:xfrm>
            <a:off x="4580054" y="4238933"/>
            <a:ext cx="842400" cy="842400"/>
          </a:xfrm>
          <a:prstGeom prst="ellipse">
            <a:avLst/>
          </a:prstGeom>
          <a:solidFill>
            <a:srgbClr val="006C69"/>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261" name="Picture 8">
            <a:extLst>
              <a:ext uri="{FF2B5EF4-FFF2-40B4-BE49-F238E27FC236}">
                <a16:creationId xmlns:a16="http://schemas.microsoft.com/office/drawing/2014/main" id="{F1F30325-205F-B7E1-4139-C03E00205E89}"/>
              </a:ext>
            </a:extLst>
          </p:cNvPr>
          <p:cNvPicPr>
            <a:picLocks noChangeAspect="1" noChangeArrowheads="1"/>
          </p:cNvPicPr>
          <p:nvPr/>
        </p:nvPicPr>
        <p:blipFill rotWithShape="1">
          <a:blip r:embed="rId50" cstate="print">
            <a:extLst>
              <a:ext uri="{BEBA8EAE-BF5A-486C-A8C5-ECC9F3942E4B}">
                <a14:imgProps xmlns:a14="http://schemas.microsoft.com/office/drawing/2010/main">
                  <a14:imgLayer r:embed="rId51">
                    <a14:imgEffect>
                      <a14:brightnessContrast bright="100000"/>
                    </a14:imgEffect>
                  </a14:imgLayer>
                </a14:imgProps>
              </a:ext>
              <a:ext uri="{28A0092B-C50C-407E-A947-70E740481C1C}">
                <a14:useLocalDpi xmlns:a14="http://schemas.microsoft.com/office/drawing/2010/main" val="0"/>
              </a:ext>
            </a:extLst>
          </a:blip>
          <a:srcRect l="24061" t="19169" r="27492" b="13396"/>
          <a:stretch/>
        </p:blipFill>
        <p:spPr bwMode="auto">
          <a:xfrm>
            <a:off x="4833926" y="4338666"/>
            <a:ext cx="362389" cy="336276"/>
          </a:xfrm>
          <a:prstGeom prst="rect">
            <a:avLst/>
          </a:prstGeom>
          <a:noFill/>
          <a:extLst>
            <a:ext uri="{909E8E84-426E-40DD-AFC4-6F175D3DCCD1}">
              <a14:hiddenFill xmlns:a14="http://schemas.microsoft.com/office/drawing/2010/main">
                <a:solidFill>
                  <a:srgbClr val="FFFFFF"/>
                </a:solidFill>
              </a14:hiddenFill>
            </a:ext>
          </a:extLst>
        </p:spPr>
      </p:pic>
      <p:sp>
        <p:nvSpPr>
          <p:cNvPr id="2283" name="Oval 2282">
            <a:extLst>
              <a:ext uri="{FF2B5EF4-FFF2-40B4-BE49-F238E27FC236}">
                <a16:creationId xmlns:a16="http://schemas.microsoft.com/office/drawing/2014/main" id="{DA403E98-2E9A-FA13-2527-EE105A1C484B}"/>
              </a:ext>
            </a:extLst>
          </p:cNvPr>
          <p:cNvSpPr/>
          <p:nvPr/>
        </p:nvSpPr>
        <p:spPr>
          <a:xfrm>
            <a:off x="2803225" y="2433004"/>
            <a:ext cx="843799" cy="843799"/>
          </a:xfrm>
          <a:prstGeom prst="ellipse">
            <a:avLst/>
          </a:prstGeom>
          <a:solidFill>
            <a:srgbClr val="006C69"/>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84" name="TextBox 2283">
            <a:extLst>
              <a:ext uri="{FF2B5EF4-FFF2-40B4-BE49-F238E27FC236}">
                <a16:creationId xmlns:a16="http://schemas.microsoft.com/office/drawing/2014/main" id="{6557E176-5D94-FD7A-7092-FE09D86647E6}"/>
              </a:ext>
            </a:extLst>
          </p:cNvPr>
          <p:cNvSpPr txBox="1"/>
          <p:nvPr/>
        </p:nvSpPr>
        <p:spPr>
          <a:xfrm>
            <a:off x="2848001" y="2854014"/>
            <a:ext cx="748931" cy="307777"/>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HDBSCAN</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scikit-learn</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p:txBody>
      </p:sp>
      <p:pic>
        <p:nvPicPr>
          <p:cNvPr id="2285" name="Picture 34">
            <a:extLst>
              <a:ext uri="{FF2B5EF4-FFF2-40B4-BE49-F238E27FC236}">
                <a16:creationId xmlns:a16="http://schemas.microsoft.com/office/drawing/2014/main" id="{E7843A8C-31D3-9E15-15D9-F99260BF7E04}"/>
              </a:ext>
            </a:extLst>
          </p:cNvPr>
          <p:cNvPicPr>
            <a:picLocks noChangeAspect="1" noChangeArrowheads="1"/>
          </p:cNvPicPr>
          <p:nvPr/>
        </p:nvPicPr>
        <p:blipFill>
          <a:blip r:embed="rId52" cstate="print">
            <a:extLst>
              <a:ext uri="{BEBA8EAE-BF5A-486C-A8C5-ECC9F3942E4B}">
                <a14:imgProps xmlns:a14="http://schemas.microsoft.com/office/drawing/2010/main">
                  <a14:imgLayer r:embed="rId5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028444" y="2602490"/>
            <a:ext cx="396746" cy="214646"/>
          </a:xfrm>
          <a:prstGeom prst="rect">
            <a:avLst/>
          </a:prstGeom>
          <a:extLst>
            <a:ext uri="{909E8E84-426E-40DD-AFC4-6F175D3DCCD1}">
              <a14:hiddenFill xmlns:a14="http://schemas.microsoft.com/office/drawing/2010/main">
                <a:solidFill>
                  <a:srgbClr val="FFFFFF"/>
                </a:solidFill>
              </a14:hiddenFill>
            </a:ext>
          </a:extLst>
        </p:spPr>
      </p:pic>
      <p:sp>
        <p:nvSpPr>
          <p:cNvPr id="2291" name="Rectangle: Rounded Corners 2290">
            <a:extLst>
              <a:ext uri="{FF2B5EF4-FFF2-40B4-BE49-F238E27FC236}">
                <a16:creationId xmlns:a16="http://schemas.microsoft.com/office/drawing/2014/main" id="{1435CB8E-BF29-5385-2265-28B1BE52AFFC}"/>
              </a:ext>
            </a:extLst>
          </p:cNvPr>
          <p:cNvSpPr/>
          <p:nvPr/>
        </p:nvSpPr>
        <p:spPr>
          <a:xfrm>
            <a:off x="10103793" y="2793818"/>
            <a:ext cx="1274754" cy="312773"/>
          </a:xfrm>
          <a:prstGeom prst="roundRect">
            <a:avLst/>
          </a:prstGeom>
          <a:solidFill>
            <a:schemeClr val="bg2"/>
          </a:solidFill>
          <a:ln w="28575">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sz="1200" dirty="0">
                <a:solidFill>
                  <a:srgbClr val="E45B65"/>
                </a:solidFill>
                <a:latin typeface="Roboto" panose="02000000000000000000" pitchFamily="2" charset="0"/>
                <a:ea typeface="Roboto" panose="02000000000000000000" pitchFamily="2" charset="0"/>
                <a:cs typeface="Roboto" panose="02000000000000000000" pitchFamily="2" charset="0"/>
              </a:rPr>
              <a:t>Day of Week</a:t>
            </a:r>
          </a:p>
        </p:txBody>
      </p:sp>
      <p:sp>
        <p:nvSpPr>
          <p:cNvPr id="2292" name="Rectangle: Rounded Corners 2291">
            <a:extLst>
              <a:ext uri="{FF2B5EF4-FFF2-40B4-BE49-F238E27FC236}">
                <a16:creationId xmlns:a16="http://schemas.microsoft.com/office/drawing/2014/main" id="{D4402340-ABB0-CD48-95EC-B14FC560153E}"/>
              </a:ext>
            </a:extLst>
          </p:cNvPr>
          <p:cNvSpPr/>
          <p:nvPr/>
        </p:nvSpPr>
        <p:spPr>
          <a:xfrm>
            <a:off x="10115272" y="2807338"/>
            <a:ext cx="209368" cy="299253"/>
          </a:xfrm>
          <a:prstGeom prst="roundRect">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2293" name="Group 2292">
            <a:extLst>
              <a:ext uri="{FF2B5EF4-FFF2-40B4-BE49-F238E27FC236}">
                <a16:creationId xmlns:a16="http://schemas.microsoft.com/office/drawing/2014/main" id="{8110AB8D-26DB-449E-2388-83BCF42DCD6B}"/>
              </a:ext>
            </a:extLst>
          </p:cNvPr>
          <p:cNvGrpSpPr/>
          <p:nvPr/>
        </p:nvGrpSpPr>
        <p:grpSpPr>
          <a:xfrm rot="1463872">
            <a:off x="9862754" y="2467955"/>
            <a:ext cx="389021" cy="492528"/>
            <a:chOff x="2896722" y="5090689"/>
            <a:chExt cx="653639" cy="827552"/>
          </a:xfrm>
          <a:solidFill>
            <a:srgbClr val="00A7A5"/>
          </a:solidFill>
        </p:grpSpPr>
        <p:sp>
          <p:nvSpPr>
            <p:cNvPr id="2294" name="Freeform 12">
              <a:extLst>
                <a:ext uri="{FF2B5EF4-FFF2-40B4-BE49-F238E27FC236}">
                  <a16:creationId xmlns:a16="http://schemas.microsoft.com/office/drawing/2014/main" id="{CB2EFC1E-63F3-2438-9934-4B871BDB585B}"/>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E45B6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95" name="Oval 2294">
              <a:extLst>
                <a:ext uri="{FF2B5EF4-FFF2-40B4-BE49-F238E27FC236}">
                  <a16:creationId xmlns:a16="http://schemas.microsoft.com/office/drawing/2014/main" id="{3009D397-19BE-470E-200C-2CF4F473E374}"/>
                </a:ext>
              </a:extLst>
            </p:cNvPr>
            <p:cNvSpPr/>
            <p:nvPr/>
          </p:nvSpPr>
          <p:spPr>
            <a:xfrm>
              <a:off x="2945091" y="5195890"/>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98" name="Graphic 2297" descr="Daily calendar with solid fill">
            <a:extLst>
              <a:ext uri="{FF2B5EF4-FFF2-40B4-BE49-F238E27FC236}">
                <a16:creationId xmlns:a16="http://schemas.microsoft.com/office/drawing/2014/main" id="{6CE47DB9-F630-4EF1-6853-420117EA2CE7}"/>
              </a:ext>
            </a:extLst>
          </p:cNvPr>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9957665" y="2559570"/>
            <a:ext cx="175317" cy="175317"/>
          </a:xfrm>
          <a:prstGeom prst="rect">
            <a:avLst/>
          </a:prstGeom>
        </p:spPr>
      </p:pic>
      <p:sp>
        <p:nvSpPr>
          <p:cNvPr id="2313" name="Rectangle: Rounded Corners 2312">
            <a:extLst>
              <a:ext uri="{FF2B5EF4-FFF2-40B4-BE49-F238E27FC236}">
                <a16:creationId xmlns:a16="http://schemas.microsoft.com/office/drawing/2014/main" id="{93BF6E2D-523B-2DD9-805A-28AD0D7CD18C}"/>
              </a:ext>
            </a:extLst>
          </p:cNvPr>
          <p:cNvSpPr/>
          <p:nvPr/>
        </p:nvSpPr>
        <p:spPr>
          <a:xfrm>
            <a:off x="9256791" y="6388817"/>
            <a:ext cx="776788" cy="327537"/>
          </a:xfrm>
          <a:prstGeom prst="roundRect">
            <a:avLst/>
          </a:prstGeom>
          <a:solidFill>
            <a:schemeClr val="bg2"/>
          </a:solidFill>
          <a:ln w="28575">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rgbClr val="E45B65"/>
                </a:solidFill>
                <a:latin typeface="Roboto" panose="02000000000000000000" pitchFamily="2" charset="0"/>
                <a:ea typeface="Roboto" panose="02000000000000000000" pitchFamily="2" charset="0"/>
                <a:cs typeface="Roboto" panose="02000000000000000000" pitchFamily="2" charset="0"/>
              </a:rPr>
              <a:t>Area</a:t>
            </a:r>
          </a:p>
        </p:txBody>
      </p:sp>
      <p:sp>
        <p:nvSpPr>
          <p:cNvPr id="2314" name="Rectangle: Rounded Corners 2313">
            <a:extLst>
              <a:ext uri="{FF2B5EF4-FFF2-40B4-BE49-F238E27FC236}">
                <a16:creationId xmlns:a16="http://schemas.microsoft.com/office/drawing/2014/main" id="{0334EBE9-3EC8-BD04-823D-2ABA8BB9680C}"/>
              </a:ext>
            </a:extLst>
          </p:cNvPr>
          <p:cNvSpPr/>
          <p:nvPr/>
        </p:nvSpPr>
        <p:spPr>
          <a:xfrm>
            <a:off x="9814322" y="6398599"/>
            <a:ext cx="209368" cy="311147"/>
          </a:xfrm>
          <a:prstGeom prst="roundRect">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315" name="Group 2314">
            <a:extLst>
              <a:ext uri="{FF2B5EF4-FFF2-40B4-BE49-F238E27FC236}">
                <a16:creationId xmlns:a16="http://schemas.microsoft.com/office/drawing/2014/main" id="{0FF31016-5E91-D5AC-A07D-DA4F3B3CF171}"/>
              </a:ext>
            </a:extLst>
          </p:cNvPr>
          <p:cNvGrpSpPr/>
          <p:nvPr/>
        </p:nvGrpSpPr>
        <p:grpSpPr>
          <a:xfrm rot="20136128" flipH="1">
            <a:off x="9889467" y="6073899"/>
            <a:ext cx="389021" cy="492528"/>
            <a:chOff x="2896722" y="5090689"/>
            <a:chExt cx="653639" cy="827552"/>
          </a:xfrm>
          <a:solidFill>
            <a:srgbClr val="00A7A5"/>
          </a:solidFill>
        </p:grpSpPr>
        <p:sp>
          <p:nvSpPr>
            <p:cNvPr id="2316" name="Freeform 12">
              <a:extLst>
                <a:ext uri="{FF2B5EF4-FFF2-40B4-BE49-F238E27FC236}">
                  <a16:creationId xmlns:a16="http://schemas.microsoft.com/office/drawing/2014/main" id="{85DA20C0-5950-B904-18CC-705845B68FA7}"/>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E45B6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17" name="Oval 2316">
              <a:extLst>
                <a:ext uri="{FF2B5EF4-FFF2-40B4-BE49-F238E27FC236}">
                  <a16:creationId xmlns:a16="http://schemas.microsoft.com/office/drawing/2014/main" id="{0AA5FD2F-92EE-7FC0-61A5-F6644AE1CCA7}"/>
                </a:ext>
              </a:extLst>
            </p:cNvPr>
            <p:cNvSpPr/>
            <p:nvPr/>
          </p:nvSpPr>
          <p:spPr>
            <a:xfrm>
              <a:off x="2945090" y="5195889"/>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20" name="Graphic 2319" descr="South America with solid fill">
            <a:extLst>
              <a:ext uri="{FF2B5EF4-FFF2-40B4-BE49-F238E27FC236}">
                <a16:creationId xmlns:a16="http://schemas.microsoft.com/office/drawing/2014/main" id="{254BAA5C-7B49-B3DE-584D-D69C3A9EBD81}"/>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0015545" y="6171803"/>
            <a:ext cx="171486" cy="171486"/>
          </a:xfrm>
          <a:prstGeom prst="rect">
            <a:avLst/>
          </a:prstGeom>
        </p:spPr>
      </p:pic>
      <p:sp>
        <p:nvSpPr>
          <p:cNvPr id="2333" name="Rectangle: Rounded Corners 2332">
            <a:extLst>
              <a:ext uri="{FF2B5EF4-FFF2-40B4-BE49-F238E27FC236}">
                <a16:creationId xmlns:a16="http://schemas.microsoft.com/office/drawing/2014/main" id="{D083F19B-A36E-AB77-11BE-460F65529B42}"/>
              </a:ext>
            </a:extLst>
          </p:cNvPr>
          <p:cNvSpPr/>
          <p:nvPr/>
        </p:nvSpPr>
        <p:spPr>
          <a:xfrm>
            <a:off x="10412797" y="3236560"/>
            <a:ext cx="1204138" cy="327537"/>
          </a:xfrm>
          <a:prstGeom prst="roundRect">
            <a:avLst/>
          </a:prstGeom>
          <a:solidFill>
            <a:schemeClr val="bg2"/>
          </a:solidFill>
          <a:ln w="28575">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rgbClr val="E45B65"/>
                </a:solidFill>
                <a:latin typeface="Roboto" panose="02000000000000000000" pitchFamily="2" charset="0"/>
                <a:ea typeface="Roboto" panose="02000000000000000000" pitchFamily="2" charset="0"/>
                <a:cs typeface="Roboto" panose="02000000000000000000" pitchFamily="2" charset="0"/>
              </a:rPr>
              <a:t>Is Holiday?</a:t>
            </a:r>
          </a:p>
        </p:txBody>
      </p:sp>
      <p:sp>
        <p:nvSpPr>
          <p:cNvPr id="2334" name="Rectangle: Rounded Corners 2333">
            <a:extLst>
              <a:ext uri="{FF2B5EF4-FFF2-40B4-BE49-F238E27FC236}">
                <a16:creationId xmlns:a16="http://schemas.microsoft.com/office/drawing/2014/main" id="{26333F2A-0ECA-4EA7-3757-90948DF54F75}"/>
              </a:ext>
            </a:extLst>
          </p:cNvPr>
          <p:cNvSpPr/>
          <p:nvPr/>
        </p:nvSpPr>
        <p:spPr>
          <a:xfrm>
            <a:off x="11397678" y="3246342"/>
            <a:ext cx="209368" cy="311147"/>
          </a:xfrm>
          <a:prstGeom prst="roundRect">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335" name="Group 2334">
            <a:extLst>
              <a:ext uri="{FF2B5EF4-FFF2-40B4-BE49-F238E27FC236}">
                <a16:creationId xmlns:a16="http://schemas.microsoft.com/office/drawing/2014/main" id="{343D67C1-C2A5-F0CF-48EB-4FC120CB059A}"/>
              </a:ext>
            </a:extLst>
          </p:cNvPr>
          <p:cNvGrpSpPr/>
          <p:nvPr/>
        </p:nvGrpSpPr>
        <p:grpSpPr>
          <a:xfrm rot="20136128" flipH="1">
            <a:off x="11472823" y="2921642"/>
            <a:ext cx="389021" cy="492528"/>
            <a:chOff x="2896722" y="5090689"/>
            <a:chExt cx="653639" cy="827552"/>
          </a:xfrm>
          <a:solidFill>
            <a:srgbClr val="00A7A5"/>
          </a:solidFill>
        </p:grpSpPr>
        <p:sp>
          <p:nvSpPr>
            <p:cNvPr id="2336" name="Freeform 12">
              <a:extLst>
                <a:ext uri="{FF2B5EF4-FFF2-40B4-BE49-F238E27FC236}">
                  <a16:creationId xmlns:a16="http://schemas.microsoft.com/office/drawing/2014/main" id="{840B9351-83D5-ED52-BA83-4CB496208F3A}"/>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E45B6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37" name="Oval 2336">
              <a:extLst>
                <a:ext uri="{FF2B5EF4-FFF2-40B4-BE49-F238E27FC236}">
                  <a16:creationId xmlns:a16="http://schemas.microsoft.com/office/drawing/2014/main" id="{60CE4386-3438-D471-3C87-AAEBF08CDD76}"/>
                </a:ext>
              </a:extLst>
            </p:cNvPr>
            <p:cNvSpPr/>
            <p:nvPr/>
          </p:nvSpPr>
          <p:spPr>
            <a:xfrm>
              <a:off x="2945090" y="5195889"/>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38" name="Graphic 2337" descr="South America with solid fill">
            <a:extLst>
              <a:ext uri="{FF2B5EF4-FFF2-40B4-BE49-F238E27FC236}">
                <a16:creationId xmlns:a16="http://schemas.microsoft.com/office/drawing/2014/main" id="{DC4406EC-4553-03EB-D4B8-72BF1FA39F8C}"/>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1598901" y="3019546"/>
            <a:ext cx="171486" cy="171486"/>
          </a:xfrm>
          <a:prstGeom prst="rect">
            <a:avLst/>
          </a:prstGeom>
        </p:spPr>
      </p:pic>
      <p:sp>
        <p:nvSpPr>
          <p:cNvPr id="2344" name="Rectangle: Rounded Corners 2343">
            <a:extLst>
              <a:ext uri="{FF2B5EF4-FFF2-40B4-BE49-F238E27FC236}">
                <a16:creationId xmlns:a16="http://schemas.microsoft.com/office/drawing/2014/main" id="{78C504B4-F232-CCFF-2311-AEAD187EAB0E}"/>
              </a:ext>
            </a:extLst>
          </p:cNvPr>
          <p:cNvSpPr/>
          <p:nvPr/>
        </p:nvSpPr>
        <p:spPr>
          <a:xfrm>
            <a:off x="10585191" y="3731690"/>
            <a:ext cx="1308890" cy="327537"/>
          </a:xfrm>
          <a:prstGeom prst="roundRect">
            <a:avLst/>
          </a:prstGeom>
          <a:solidFill>
            <a:schemeClr val="bg2"/>
          </a:solidFill>
          <a:ln w="28575">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rgbClr val="E45B65"/>
                </a:solidFill>
                <a:latin typeface="Roboto" panose="02000000000000000000" pitchFamily="2" charset="0"/>
                <a:ea typeface="Roboto" panose="02000000000000000000" pitchFamily="2" charset="0"/>
                <a:cs typeface="Roboto" panose="02000000000000000000" pitchFamily="2" charset="0"/>
              </a:rPr>
              <a:t>Rolling &amp; Lag</a:t>
            </a:r>
          </a:p>
        </p:txBody>
      </p:sp>
      <p:sp>
        <p:nvSpPr>
          <p:cNvPr id="2345" name="Rectangle: Rounded Corners 2344">
            <a:extLst>
              <a:ext uri="{FF2B5EF4-FFF2-40B4-BE49-F238E27FC236}">
                <a16:creationId xmlns:a16="http://schemas.microsoft.com/office/drawing/2014/main" id="{642B60D9-8929-FE34-94FD-B0B3D2865F89}"/>
              </a:ext>
            </a:extLst>
          </p:cNvPr>
          <p:cNvSpPr/>
          <p:nvPr/>
        </p:nvSpPr>
        <p:spPr>
          <a:xfrm>
            <a:off x="11674823" y="3741472"/>
            <a:ext cx="209368" cy="311147"/>
          </a:xfrm>
          <a:prstGeom prst="roundRect">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346" name="Group 2345">
            <a:extLst>
              <a:ext uri="{FF2B5EF4-FFF2-40B4-BE49-F238E27FC236}">
                <a16:creationId xmlns:a16="http://schemas.microsoft.com/office/drawing/2014/main" id="{56E8B8B7-5A7B-9ACD-4953-BF59208BAB46}"/>
              </a:ext>
            </a:extLst>
          </p:cNvPr>
          <p:cNvGrpSpPr/>
          <p:nvPr/>
        </p:nvGrpSpPr>
        <p:grpSpPr>
          <a:xfrm rot="20136128" flipH="1">
            <a:off x="11749968" y="3416772"/>
            <a:ext cx="389021" cy="492528"/>
            <a:chOff x="2896722" y="5090689"/>
            <a:chExt cx="653639" cy="827552"/>
          </a:xfrm>
          <a:solidFill>
            <a:srgbClr val="00A7A5"/>
          </a:solidFill>
        </p:grpSpPr>
        <p:sp>
          <p:nvSpPr>
            <p:cNvPr id="2347" name="Freeform 12">
              <a:extLst>
                <a:ext uri="{FF2B5EF4-FFF2-40B4-BE49-F238E27FC236}">
                  <a16:creationId xmlns:a16="http://schemas.microsoft.com/office/drawing/2014/main" id="{FE0E9401-5224-5489-6EFE-A3F148E7DB74}"/>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E45B6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48" name="Oval 2347">
              <a:extLst>
                <a:ext uri="{FF2B5EF4-FFF2-40B4-BE49-F238E27FC236}">
                  <a16:creationId xmlns:a16="http://schemas.microsoft.com/office/drawing/2014/main" id="{DC7492F2-864B-2F60-675C-96AD5E216227}"/>
                </a:ext>
              </a:extLst>
            </p:cNvPr>
            <p:cNvSpPr/>
            <p:nvPr/>
          </p:nvSpPr>
          <p:spPr>
            <a:xfrm>
              <a:off x="2945090" y="5195889"/>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51" name="Graphic 2350" descr="Bar chart with solid fill">
            <a:extLst>
              <a:ext uri="{FF2B5EF4-FFF2-40B4-BE49-F238E27FC236}">
                <a16:creationId xmlns:a16="http://schemas.microsoft.com/office/drawing/2014/main" id="{6592D7A9-0A5A-CEB3-4569-C9839252C796}"/>
              </a:ext>
            </a:extLst>
          </p:cNvPr>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11876048" y="3512044"/>
            <a:ext cx="157497" cy="157497"/>
          </a:xfrm>
          <a:prstGeom prst="rect">
            <a:avLst/>
          </a:prstGeom>
        </p:spPr>
      </p:pic>
      <p:sp>
        <p:nvSpPr>
          <p:cNvPr id="2352" name="Rectangle: Rounded Corners 2351">
            <a:extLst>
              <a:ext uri="{FF2B5EF4-FFF2-40B4-BE49-F238E27FC236}">
                <a16:creationId xmlns:a16="http://schemas.microsoft.com/office/drawing/2014/main" id="{B8DF9BA7-B1EB-30D3-D1B4-2FFB5102BFA1}"/>
              </a:ext>
            </a:extLst>
          </p:cNvPr>
          <p:cNvSpPr/>
          <p:nvPr/>
        </p:nvSpPr>
        <p:spPr>
          <a:xfrm>
            <a:off x="10834157" y="4920327"/>
            <a:ext cx="940533" cy="312773"/>
          </a:xfrm>
          <a:prstGeom prst="roundRect">
            <a:avLst/>
          </a:prstGeom>
          <a:solidFill>
            <a:schemeClr val="bg2"/>
          </a:solidFill>
          <a:ln w="28575">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sz="1200" dirty="0">
                <a:solidFill>
                  <a:srgbClr val="E45B65"/>
                </a:solidFill>
                <a:latin typeface="Roboto" panose="02000000000000000000" pitchFamily="2" charset="0"/>
                <a:ea typeface="Roboto" panose="02000000000000000000" pitchFamily="2" charset="0"/>
                <a:cs typeface="Roboto" panose="02000000000000000000" pitchFamily="2" charset="0"/>
              </a:rPr>
              <a:t>Growth</a:t>
            </a:r>
          </a:p>
        </p:txBody>
      </p:sp>
      <p:sp>
        <p:nvSpPr>
          <p:cNvPr id="2353" name="Rectangle: Rounded Corners 2352">
            <a:extLst>
              <a:ext uri="{FF2B5EF4-FFF2-40B4-BE49-F238E27FC236}">
                <a16:creationId xmlns:a16="http://schemas.microsoft.com/office/drawing/2014/main" id="{B3639981-8F23-1574-067C-31AA4760C4DA}"/>
              </a:ext>
            </a:extLst>
          </p:cNvPr>
          <p:cNvSpPr/>
          <p:nvPr/>
        </p:nvSpPr>
        <p:spPr>
          <a:xfrm>
            <a:off x="10845636" y="4933847"/>
            <a:ext cx="209368" cy="299253"/>
          </a:xfrm>
          <a:prstGeom prst="roundRect">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2354" name="Group 2353">
            <a:extLst>
              <a:ext uri="{FF2B5EF4-FFF2-40B4-BE49-F238E27FC236}">
                <a16:creationId xmlns:a16="http://schemas.microsoft.com/office/drawing/2014/main" id="{B1B1B765-37E9-5A2D-ABB9-8BB3C6840680}"/>
              </a:ext>
            </a:extLst>
          </p:cNvPr>
          <p:cNvGrpSpPr/>
          <p:nvPr/>
        </p:nvGrpSpPr>
        <p:grpSpPr>
          <a:xfrm rot="1463872">
            <a:off x="10593118" y="4594464"/>
            <a:ext cx="389021" cy="492528"/>
            <a:chOff x="2896722" y="5090689"/>
            <a:chExt cx="653639" cy="827552"/>
          </a:xfrm>
          <a:solidFill>
            <a:srgbClr val="00A7A5"/>
          </a:solidFill>
        </p:grpSpPr>
        <p:sp>
          <p:nvSpPr>
            <p:cNvPr id="2355" name="Freeform 12">
              <a:extLst>
                <a:ext uri="{FF2B5EF4-FFF2-40B4-BE49-F238E27FC236}">
                  <a16:creationId xmlns:a16="http://schemas.microsoft.com/office/drawing/2014/main" id="{833DC1E0-6C8E-D115-1F78-4F09D5CE3655}"/>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E45B6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56" name="Oval 2355">
              <a:extLst>
                <a:ext uri="{FF2B5EF4-FFF2-40B4-BE49-F238E27FC236}">
                  <a16:creationId xmlns:a16="http://schemas.microsoft.com/office/drawing/2014/main" id="{C509951A-AC26-FE18-A7B4-25EB9D458BF9}"/>
                </a:ext>
              </a:extLst>
            </p:cNvPr>
            <p:cNvSpPr/>
            <p:nvPr/>
          </p:nvSpPr>
          <p:spPr>
            <a:xfrm>
              <a:off x="2945091" y="5195890"/>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59" name="Graphic 2358" descr="City with solid fill">
            <a:extLst>
              <a:ext uri="{FF2B5EF4-FFF2-40B4-BE49-F238E27FC236}">
                <a16:creationId xmlns:a16="http://schemas.microsoft.com/office/drawing/2014/main" id="{3843153D-8366-A352-62B1-1B9E4DA92149}"/>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10690836" y="4689384"/>
            <a:ext cx="163853" cy="163853"/>
          </a:xfrm>
          <a:prstGeom prst="rect">
            <a:avLst/>
          </a:prstGeom>
        </p:spPr>
      </p:pic>
      <p:sp>
        <p:nvSpPr>
          <p:cNvPr id="2361" name="Oval 2360">
            <a:extLst>
              <a:ext uri="{FF2B5EF4-FFF2-40B4-BE49-F238E27FC236}">
                <a16:creationId xmlns:a16="http://schemas.microsoft.com/office/drawing/2014/main" id="{AD166309-150B-22C1-6673-8EBF750E2314}"/>
              </a:ext>
            </a:extLst>
          </p:cNvPr>
          <p:cNvSpPr/>
          <p:nvPr/>
        </p:nvSpPr>
        <p:spPr>
          <a:xfrm>
            <a:off x="10758454" y="7120592"/>
            <a:ext cx="843799" cy="843799"/>
          </a:xfrm>
          <a:prstGeom prst="ellipse">
            <a:avLst/>
          </a:prstGeom>
          <a:solidFill>
            <a:srgbClr val="AF1D27"/>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62" name="TextBox 2361">
            <a:extLst>
              <a:ext uri="{FF2B5EF4-FFF2-40B4-BE49-F238E27FC236}">
                <a16:creationId xmlns:a16="http://schemas.microsoft.com/office/drawing/2014/main" id="{61D1F390-D532-075B-8E75-612A01068104}"/>
              </a:ext>
            </a:extLst>
          </p:cNvPr>
          <p:cNvSpPr txBox="1"/>
          <p:nvPr/>
        </p:nvSpPr>
        <p:spPr>
          <a:xfrm>
            <a:off x="10734559" y="7495514"/>
            <a:ext cx="882565" cy="430887"/>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Permutation</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scikit-learn</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a:p>
            <a:pPr algn="ctr"/>
            <a:endParaRPr lang="ru-RU" sz="8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pic>
        <p:nvPicPr>
          <p:cNvPr id="2365" name="Graphic 2364" descr="Shuffle with solid fill">
            <a:extLst>
              <a:ext uri="{FF2B5EF4-FFF2-40B4-BE49-F238E27FC236}">
                <a16:creationId xmlns:a16="http://schemas.microsoft.com/office/drawing/2014/main" id="{8FB29FCC-41A1-ADF7-30C7-DAF1B5CA96CE}"/>
              </a:ext>
            </a:extLst>
          </p:cNvPr>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11044365" y="7240550"/>
            <a:ext cx="305468" cy="305468"/>
          </a:xfrm>
          <a:prstGeom prst="rect">
            <a:avLst/>
          </a:prstGeom>
        </p:spPr>
      </p:pic>
      <p:sp>
        <p:nvSpPr>
          <p:cNvPr id="2369" name="Oval 2368">
            <a:extLst>
              <a:ext uri="{FF2B5EF4-FFF2-40B4-BE49-F238E27FC236}">
                <a16:creationId xmlns:a16="http://schemas.microsoft.com/office/drawing/2014/main" id="{365BCF0A-2392-C6B4-E363-72D3E2CA63AB}"/>
              </a:ext>
            </a:extLst>
          </p:cNvPr>
          <p:cNvSpPr/>
          <p:nvPr/>
        </p:nvSpPr>
        <p:spPr>
          <a:xfrm>
            <a:off x="10736477" y="8192550"/>
            <a:ext cx="843799" cy="843799"/>
          </a:xfrm>
          <a:prstGeom prst="ellipse">
            <a:avLst/>
          </a:prstGeom>
          <a:solidFill>
            <a:srgbClr val="AF1D27"/>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70" name="TextBox 2369">
            <a:extLst>
              <a:ext uri="{FF2B5EF4-FFF2-40B4-BE49-F238E27FC236}">
                <a16:creationId xmlns:a16="http://schemas.microsoft.com/office/drawing/2014/main" id="{56553146-7910-438B-5820-B421061749D0}"/>
              </a:ext>
            </a:extLst>
          </p:cNvPr>
          <p:cNvSpPr txBox="1"/>
          <p:nvPr/>
        </p:nvSpPr>
        <p:spPr>
          <a:xfrm>
            <a:off x="10712582" y="8567472"/>
            <a:ext cx="882565" cy="430887"/>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Correlation</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pandas &amp; SciPy</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a:p>
            <a:pPr algn="ctr"/>
            <a:endParaRPr lang="ru-RU" sz="8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pic>
        <p:nvPicPr>
          <p:cNvPr id="2373" name="Graphic 2372" descr="Scatterplot with solid fill">
            <a:extLst>
              <a:ext uri="{FF2B5EF4-FFF2-40B4-BE49-F238E27FC236}">
                <a16:creationId xmlns:a16="http://schemas.microsoft.com/office/drawing/2014/main" id="{4E56A5E0-F8B3-E02B-DF3B-88D9873977F1}"/>
              </a:ext>
            </a:extLst>
          </p:cNvPr>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11008724" y="8308656"/>
            <a:ext cx="298589" cy="298589"/>
          </a:xfrm>
          <a:prstGeom prst="rect">
            <a:avLst/>
          </a:prstGeom>
        </p:spPr>
      </p:pic>
      <p:sp>
        <p:nvSpPr>
          <p:cNvPr id="2377" name="Rectangle: Rounded Corners 2376">
            <a:extLst>
              <a:ext uri="{FF2B5EF4-FFF2-40B4-BE49-F238E27FC236}">
                <a16:creationId xmlns:a16="http://schemas.microsoft.com/office/drawing/2014/main" id="{EFDF647F-503E-1237-8FCA-76A355752257}"/>
              </a:ext>
            </a:extLst>
          </p:cNvPr>
          <p:cNvSpPr/>
          <p:nvPr/>
        </p:nvSpPr>
        <p:spPr>
          <a:xfrm>
            <a:off x="8677894" y="3266496"/>
            <a:ext cx="1084913" cy="312773"/>
          </a:xfrm>
          <a:prstGeom prst="roundRect">
            <a:avLst/>
          </a:prstGeom>
          <a:solidFill>
            <a:schemeClr val="bg2"/>
          </a:solidFill>
          <a:ln w="28575">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sz="1200" dirty="0">
                <a:solidFill>
                  <a:srgbClr val="E45B65"/>
                </a:solidFill>
                <a:latin typeface="Roboto" panose="02000000000000000000" pitchFamily="2" charset="0"/>
                <a:ea typeface="Roboto" panose="02000000000000000000" pitchFamily="2" charset="0"/>
                <a:cs typeface="Roboto" panose="02000000000000000000" pitchFamily="2" charset="0"/>
              </a:rPr>
              <a:t>SG Issues</a:t>
            </a:r>
          </a:p>
        </p:txBody>
      </p:sp>
      <p:sp>
        <p:nvSpPr>
          <p:cNvPr id="2378" name="Rectangle: Rounded Corners 2377">
            <a:extLst>
              <a:ext uri="{FF2B5EF4-FFF2-40B4-BE49-F238E27FC236}">
                <a16:creationId xmlns:a16="http://schemas.microsoft.com/office/drawing/2014/main" id="{AD4DB26D-1163-E3C4-5E1A-B3DE91D8BCA4}"/>
              </a:ext>
            </a:extLst>
          </p:cNvPr>
          <p:cNvSpPr/>
          <p:nvPr/>
        </p:nvSpPr>
        <p:spPr>
          <a:xfrm>
            <a:off x="8689373" y="3280016"/>
            <a:ext cx="209368" cy="299253"/>
          </a:xfrm>
          <a:prstGeom prst="roundRect">
            <a:avLst/>
          </a:prstGeom>
          <a:solidFill>
            <a:srgbClr val="E45B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2379" name="Group 2378">
            <a:extLst>
              <a:ext uri="{FF2B5EF4-FFF2-40B4-BE49-F238E27FC236}">
                <a16:creationId xmlns:a16="http://schemas.microsoft.com/office/drawing/2014/main" id="{9E368FC2-1ACB-8221-24D8-A7D762BBC089}"/>
              </a:ext>
            </a:extLst>
          </p:cNvPr>
          <p:cNvGrpSpPr/>
          <p:nvPr/>
        </p:nvGrpSpPr>
        <p:grpSpPr>
          <a:xfrm rot="1463872">
            <a:off x="8436855" y="2940633"/>
            <a:ext cx="389021" cy="492528"/>
            <a:chOff x="2896722" y="5090689"/>
            <a:chExt cx="653639" cy="827552"/>
          </a:xfrm>
          <a:solidFill>
            <a:srgbClr val="00A7A5"/>
          </a:solidFill>
        </p:grpSpPr>
        <p:sp>
          <p:nvSpPr>
            <p:cNvPr id="2380" name="Freeform 12">
              <a:extLst>
                <a:ext uri="{FF2B5EF4-FFF2-40B4-BE49-F238E27FC236}">
                  <a16:creationId xmlns:a16="http://schemas.microsoft.com/office/drawing/2014/main" id="{0AFCA43B-DA82-1646-B80E-1AB95AD72DC8}"/>
                </a:ext>
              </a:extLst>
            </p:cNvPr>
            <p:cNvSpPr>
              <a:spLocks/>
            </p:cNvSpPr>
            <p:nvPr/>
          </p:nvSpPr>
          <p:spPr bwMode="auto">
            <a:xfrm rot="19982307" flipH="1">
              <a:off x="2896722" y="5090689"/>
              <a:ext cx="653639" cy="827552"/>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E45B65"/>
            </a:solidFill>
            <a:ln w="19050">
              <a:solidFill>
                <a:srgbClr val="DAE3E6"/>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81" name="Oval 2380">
              <a:extLst>
                <a:ext uri="{FF2B5EF4-FFF2-40B4-BE49-F238E27FC236}">
                  <a16:creationId xmlns:a16="http://schemas.microsoft.com/office/drawing/2014/main" id="{023E6387-7174-6332-9824-3041860CC409}"/>
                </a:ext>
              </a:extLst>
            </p:cNvPr>
            <p:cNvSpPr/>
            <p:nvPr/>
          </p:nvSpPr>
          <p:spPr>
            <a:xfrm>
              <a:off x="2945091" y="5195890"/>
              <a:ext cx="431761" cy="431761"/>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82" name="Graphic 2381" descr="City with solid fill">
            <a:extLst>
              <a:ext uri="{FF2B5EF4-FFF2-40B4-BE49-F238E27FC236}">
                <a16:creationId xmlns:a16="http://schemas.microsoft.com/office/drawing/2014/main" id="{2A5E433E-ED73-CA2D-DBF7-D873D403CD31}"/>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8534573" y="3035553"/>
            <a:ext cx="163853" cy="163853"/>
          </a:xfrm>
          <a:prstGeom prst="rect">
            <a:avLst/>
          </a:prstGeom>
        </p:spPr>
      </p:pic>
      <p:grpSp>
        <p:nvGrpSpPr>
          <p:cNvPr id="2394" name="Group 2393">
            <a:extLst>
              <a:ext uri="{FF2B5EF4-FFF2-40B4-BE49-F238E27FC236}">
                <a16:creationId xmlns:a16="http://schemas.microsoft.com/office/drawing/2014/main" id="{29C61C7A-C996-3AF7-B5A3-CA55EFE9FD1C}"/>
              </a:ext>
            </a:extLst>
          </p:cNvPr>
          <p:cNvGrpSpPr/>
          <p:nvPr/>
        </p:nvGrpSpPr>
        <p:grpSpPr>
          <a:xfrm>
            <a:off x="8806246" y="2316785"/>
            <a:ext cx="792122" cy="795770"/>
            <a:chOff x="8849445" y="2319484"/>
            <a:chExt cx="971915" cy="976391"/>
          </a:xfrm>
        </p:grpSpPr>
        <p:sp>
          <p:nvSpPr>
            <p:cNvPr id="2384" name="Oval 2383">
              <a:extLst>
                <a:ext uri="{FF2B5EF4-FFF2-40B4-BE49-F238E27FC236}">
                  <a16:creationId xmlns:a16="http://schemas.microsoft.com/office/drawing/2014/main" id="{984A0031-7D1D-52F3-4CDE-BBB8D8D8CDC6}"/>
                </a:ext>
              </a:extLst>
            </p:cNvPr>
            <p:cNvSpPr>
              <a:spLocks noChangeAspect="1"/>
            </p:cNvSpPr>
            <p:nvPr/>
          </p:nvSpPr>
          <p:spPr>
            <a:xfrm>
              <a:off x="8849445" y="2319484"/>
              <a:ext cx="971915" cy="971765"/>
            </a:xfrm>
            <a:prstGeom prst="ellipse">
              <a:avLst/>
            </a:prstGeom>
            <a:solidFill>
              <a:srgbClr val="AF1D27"/>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85" name="TextBox 2384">
              <a:extLst>
                <a:ext uri="{FF2B5EF4-FFF2-40B4-BE49-F238E27FC236}">
                  <a16:creationId xmlns:a16="http://schemas.microsoft.com/office/drawing/2014/main" id="{8F39DCCE-E06B-206E-44B5-601E7AA243D0}"/>
                </a:ext>
              </a:extLst>
            </p:cNvPr>
            <p:cNvSpPr txBox="1"/>
            <p:nvPr/>
          </p:nvSpPr>
          <p:spPr>
            <a:xfrm>
              <a:off x="8882787" y="2767187"/>
              <a:ext cx="882565" cy="528688"/>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Semantic</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GPT / LLMs</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a:p>
              <a:pPr algn="ctr"/>
              <a:endParaRPr lang="ru-RU" sz="8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grpSp>
      <p:sp>
        <p:nvSpPr>
          <p:cNvPr id="2387" name="Oval 2386">
            <a:extLst>
              <a:ext uri="{FF2B5EF4-FFF2-40B4-BE49-F238E27FC236}">
                <a16:creationId xmlns:a16="http://schemas.microsoft.com/office/drawing/2014/main" id="{E8CB011D-02A9-0C32-81D1-34BFE3266B1A}"/>
              </a:ext>
            </a:extLst>
          </p:cNvPr>
          <p:cNvSpPr/>
          <p:nvPr/>
        </p:nvSpPr>
        <p:spPr>
          <a:xfrm>
            <a:off x="6551571" y="3188745"/>
            <a:ext cx="792843" cy="792843"/>
          </a:xfrm>
          <a:prstGeom prst="ellipse">
            <a:avLst/>
          </a:prstGeom>
          <a:solidFill>
            <a:srgbClr val="AF1D27"/>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88" name="TextBox 2387">
            <a:extLst>
              <a:ext uri="{FF2B5EF4-FFF2-40B4-BE49-F238E27FC236}">
                <a16:creationId xmlns:a16="http://schemas.microsoft.com/office/drawing/2014/main" id="{6A8F9E3A-3AFC-B1A5-68A4-6EA3EFACC195}"/>
              </a:ext>
            </a:extLst>
          </p:cNvPr>
          <p:cNvSpPr txBox="1"/>
          <p:nvPr/>
        </p:nvSpPr>
        <p:spPr>
          <a:xfrm>
            <a:off x="6529119" y="3541027"/>
            <a:ext cx="829268" cy="430887"/>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Similarity</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Fuzzy Match</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a:p>
            <a:pPr algn="ctr"/>
            <a:endParaRPr lang="ru-RU" sz="8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sp>
        <p:nvSpPr>
          <p:cNvPr id="2390" name="Oval 2389">
            <a:extLst>
              <a:ext uri="{FF2B5EF4-FFF2-40B4-BE49-F238E27FC236}">
                <a16:creationId xmlns:a16="http://schemas.microsoft.com/office/drawing/2014/main" id="{F4B597AD-07D3-7C54-DC64-B4A6B49F17EB}"/>
              </a:ext>
            </a:extLst>
          </p:cNvPr>
          <p:cNvSpPr/>
          <p:nvPr/>
        </p:nvSpPr>
        <p:spPr>
          <a:xfrm>
            <a:off x="6547772" y="2289017"/>
            <a:ext cx="792843" cy="792843"/>
          </a:xfrm>
          <a:prstGeom prst="ellipse">
            <a:avLst/>
          </a:prstGeom>
          <a:solidFill>
            <a:srgbClr val="AF1D27"/>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91" name="TextBox 2390">
            <a:extLst>
              <a:ext uri="{FF2B5EF4-FFF2-40B4-BE49-F238E27FC236}">
                <a16:creationId xmlns:a16="http://schemas.microsoft.com/office/drawing/2014/main" id="{F4B5F80F-26B4-5EB5-F1D9-D3CD163FBE94}"/>
              </a:ext>
            </a:extLst>
          </p:cNvPr>
          <p:cNvSpPr txBox="1"/>
          <p:nvPr/>
        </p:nvSpPr>
        <p:spPr>
          <a:xfrm>
            <a:off x="6525320" y="2641298"/>
            <a:ext cx="829268" cy="430887"/>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Keywords</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FlashText</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a:p>
            <a:pPr algn="ctr"/>
            <a:endParaRPr lang="ru-RU" sz="8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pic>
        <p:nvPicPr>
          <p:cNvPr id="2396" name="Graphic 2395" descr="Old Key with solid fill">
            <a:extLst>
              <a:ext uri="{FF2B5EF4-FFF2-40B4-BE49-F238E27FC236}">
                <a16:creationId xmlns:a16="http://schemas.microsoft.com/office/drawing/2014/main" id="{69A97719-21D6-0BE9-1875-E37C0D178D6B}"/>
              </a:ext>
            </a:extLst>
          </p:cNvPr>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6816112" y="2403394"/>
            <a:ext cx="254361" cy="254361"/>
          </a:xfrm>
          <a:prstGeom prst="rect">
            <a:avLst/>
          </a:prstGeom>
        </p:spPr>
      </p:pic>
      <p:pic>
        <p:nvPicPr>
          <p:cNvPr id="2398" name="Graphic 2397" descr="Wedding rings with solid fill">
            <a:extLst>
              <a:ext uri="{FF2B5EF4-FFF2-40B4-BE49-F238E27FC236}">
                <a16:creationId xmlns:a16="http://schemas.microsoft.com/office/drawing/2014/main" id="{BE0683FB-F899-4CA5-1233-36F78AA30914}"/>
              </a:ext>
            </a:extLst>
          </p:cNvPr>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6798124" y="3270395"/>
            <a:ext cx="299253" cy="299253"/>
          </a:xfrm>
          <a:prstGeom prst="rect">
            <a:avLst/>
          </a:prstGeom>
        </p:spPr>
      </p:pic>
      <p:pic>
        <p:nvPicPr>
          <p:cNvPr id="2400" name="Graphic 2399" descr="Cycle with people with solid fill">
            <a:extLst>
              <a:ext uri="{FF2B5EF4-FFF2-40B4-BE49-F238E27FC236}">
                <a16:creationId xmlns:a16="http://schemas.microsoft.com/office/drawing/2014/main" id="{BC3A26FA-FF17-DADA-44C7-2EF9EEB44ECD}"/>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9037320" y="2399372"/>
            <a:ext cx="342094" cy="342094"/>
          </a:xfrm>
          <a:prstGeom prst="rect">
            <a:avLst/>
          </a:prstGeom>
        </p:spPr>
      </p:pic>
      <p:sp>
        <p:nvSpPr>
          <p:cNvPr id="2403" name="Oval 2402">
            <a:extLst>
              <a:ext uri="{FF2B5EF4-FFF2-40B4-BE49-F238E27FC236}">
                <a16:creationId xmlns:a16="http://schemas.microsoft.com/office/drawing/2014/main" id="{4E3B53E4-ED3B-4982-D2CB-3AB138F0A88C}"/>
              </a:ext>
            </a:extLst>
          </p:cNvPr>
          <p:cNvSpPr/>
          <p:nvPr/>
        </p:nvSpPr>
        <p:spPr>
          <a:xfrm>
            <a:off x="6586566" y="7375885"/>
            <a:ext cx="792843" cy="792843"/>
          </a:xfrm>
          <a:prstGeom prst="ellipse">
            <a:avLst/>
          </a:prstGeom>
          <a:solidFill>
            <a:srgbClr val="AF1D27"/>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04" name="TextBox 2403">
            <a:extLst>
              <a:ext uri="{FF2B5EF4-FFF2-40B4-BE49-F238E27FC236}">
                <a16:creationId xmlns:a16="http://schemas.microsoft.com/office/drawing/2014/main" id="{42AE8D62-8E65-D894-76D8-FD42AD5654C0}"/>
              </a:ext>
            </a:extLst>
          </p:cNvPr>
          <p:cNvSpPr txBox="1"/>
          <p:nvPr/>
        </p:nvSpPr>
        <p:spPr>
          <a:xfrm>
            <a:off x="6564114" y="7728166"/>
            <a:ext cx="829268" cy="430887"/>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Normalize</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scikit-learn</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a:p>
            <a:pPr algn="ctr"/>
            <a:endParaRPr lang="ru-RU" sz="8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pic>
        <p:nvPicPr>
          <p:cNvPr id="152" name="Graphic 151" descr="Normal Distribution outline">
            <a:extLst>
              <a:ext uri="{FF2B5EF4-FFF2-40B4-BE49-F238E27FC236}">
                <a16:creationId xmlns:a16="http://schemas.microsoft.com/office/drawing/2014/main" id="{724412D6-AED5-16B9-3414-5873745FFD49}"/>
              </a:ext>
            </a:extLst>
          </p:cNvPr>
          <p:cNvPicPr>
            <a:picLocks noChangeAspect="1"/>
          </p:cNvPicPr>
          <p:nvPr/>
        </p:nvPicPr>
        <p:blipFill>
          <a:blip r:embed="rId72">
            <a:extLst>
              <a:ext uri="{96DAC541-7B7A-43D3-8B79-37D633B846F1}">
                <asvg:svgBlip xmlns:asvg="http://schemas.microsoft.com/office/drawing/2016/SVG/main" r:embed="rId73"/>
              </a:ext>
            </a:extLst>
          </a:blip>
          <a:stretch>
            <a:fillRect/>
          </a:stretch>
        </p:blipFill>
        <p:spPr>
          <a:xfrm>
            <a:off x="6839310" y="7466379"/>
            <a:ext cx="292475" cy="292475"/>
          </a:xfrm>
          <a:prstGeom prst="rect">
            <a:avLst/>
          </a:prstGeom>
        </p:spPr>
      </p:pic>
      <p:pic>
        <p:nvPicPr>
          <p:cNvPr id="2408" name="Graphic 2407" descr="Network diagram with solid fill">
            <a:extLst>
              <a:ext uri="{FF2B5EF4-FFF2-40B4-BE49-F238E27FC236}">
                <a16:creationId xmlns:a16="http://schemas.microsoft.com/office/drawing/2014/main" id="{4A7F71EA-77B4-93B9-39B0-EC61BA5DF9DB}"/>
              </a:ext>
            </a:extLst>
          </p:cNvPr>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9631121" y="7330859"/>
            <a:ext cx="563516" cy="563516"/>
          </a:xfrm>
          <a:prstGeom prst="rect">
            <a:avLst/>
          </a:prstGeom>
        </p:spPr>
      </p:pic>
      <p:pic>
        <p:nvPicPr>
          <p:cNvPr id="2410" name="Graphic 2409" descr="Processor with solid fill">
            <a:extLst>
              <a:ext uri="{FF2B5EF4-FFF2-40B4-BE49-F238E27FC236}">
                <a16:creationId xmlns:a16="http://schemas.microsoft.com/office/drawing/2014/main" id="{01FF9411-B885-9D30-7748-6EB0F10EA4B5}"/>
              </a:ext>
            </a:extLst>
          </p:cNvPr>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7595181" y="8274640"/>
            <a:ext cx="515651" cy="515651"/>
          </a:xfrm>
          <a:prstGeom prst="rect">
            <a:avLst/>
          </a:prstGeom>
        </p:spPr>
      </p:pic>
      <p:grpSp>
        <p:nvGrpSpPr>
          <p:cNvPr id="2492" name="Group 2491">
            <a:extLst>
              <a:ext uri="{FF2B5EF4-FFF2-40B4-BE49-F238E27FC236}">
                <a16:creationId xmlns:a16="http://schemas.microsoft.com/office/drawing/2014/main" id="{C5E5988F-2226-3B41-61FE-895F29EC1661}"/>
              </a:ext>
            </a:extLst>
          </p:cNvPr>
          <p:cNvGrpSpPr/>
          <p:nvPr/>
        </p:nvGrpSpPr>
        <p:grpSpPr>
          <a:xfrm>
            <a:off x="8443477" y="8078023"/>
            <a:ext cx="829268" cy="792843"/>
            <a:chOff x="8769100" y="8811161"/>
            <a:chExt cx="829268" cy="792843"/>
          </a:xfrm>
        </p:grpSpPr>
        <p:sp>
          <p:nvSpPr>
            <p:cNvPr id="2401" name="Oval 2400">
              <a:extLst>
                <a:ext uri="{FF2B5EF4-FFF2-40B4-BE49-F238E27FC236}">
                  <a16:creationId xmlns:a16="http://schemas.microsoft.com/office/drawing/2014/main" id="{683B820A-5710-2A23-D779-3E510FEB215F}"/>
                </a:ext>
              </a:extLst>
            </p:cNvPr>
            <p:cNvSpPr/>
            <p:nvPr/>
          </p:nvSpPr>
          <p:spPr>
            <a:xfrm>
              <a:off x="8791552" y="8811161"/>
              <a:ext cx="792843" cy="792843"/>
            </a:xfrm>
            <a:prstGeom prst="ellipse">
              <a:avLst/>
            </a:prstGeom>
            <a:solidFill>
              <a:srgbClr val="AF1D27"/>
            </a:solidFill>
            <a:ln w="381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02" name="TextBox 2401">
              <a:extLst>
                <a:ext uri="{FF2B5EF4-FFF2-40B4-BE49-F238E27FC236}">
                  <a16:creationId xmlns:a16="http://schemas.microsoft.com/office/drawing/2014/main" id="{8D2F1D16-3AE1-B55E-DC29-2543B0C2215C}"/>
                </a:ext>
              </a:extLst>
            </p:cNvPr>
            <p:cNvSpPr txBox="1"/>
            <p:nvPr/>
          </p:nvSpPr>
          <p:spPr>
            <a:xfrm>
              <a:off x="8769100" y="9163443"/>
              <a:ext cx="829268" cy="307777"/>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Encoding</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scikit-learn</a:t>
              </a:r>
              <a:endParaRPr lang="ru-RU" sz="800" dirty="0">
                <a:solidFill>
                  <a:schemeClr val="bg2"/>
                </a:solidFill>
                <a:latin typeface="Montserrat ExtraBold" panose="00000900000000000000" pitchFamily="2" charset="0"/>
                <a:ea typeface="Roboto" panose="02000000000000000000" pitchFamily="2" charset="0"/>
                <a:cs typeface="Open Sans" panose="020B0606030504020204" pitchFamily="34" charset="0"/>
              </a:endParaRPr>
            </a:p>
          </p:txBody>
        </p:sp>
        <p:pic>
          <p:nvPicPr>
            <p:cNvPr id="2412" name="Graphic 2411" descr="Binary with solid fill">
              <a:extLst>
                <a:ext uri="{FF2B5EF4-FFF2-40B4-BE49-F238E27FC236}">
                  <a16:creationId xmlns:a16="http://schemas.microsoft.com/office/drawing/2014/main" id="{ACBEF080-A887-E363-00D1-FDE92D814861}"/>
                </a:ext>
              </a:extLst>
            </p:cNvPr>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9045717" y="8920620"/>
              <a:ext cx="292340" cy="242429"/>
            </a:xfrm>
            <a:prstGeom prst="rect">
              <a:avLst/>
            </a:prstGeom>
          </p:spPr>
        </p:pic>
      </p:grpSp>
      <p:cxnSp>
        <p:nvCxnSpPr>
          <p:cNvPr id="2429" name="Straight Connector 2428">
            <a:extLst>
              <a:ext uri="{FF2B5EF4-FFF2-40B4-BE49-F238E27FC236}">
                <a16:creationId xmlns:a16="http://schemas.microsoft.com/office/drawing/2014/main" id="{5990A84B-C9D4-2DE2-5BC8-5EE6A1CF01D9}"/>
              </a:ext>
            </a:extLst>
          </p:cNvPr>
          <p:cNvCxnSpPr>
            <a:cxnSpLocks/>
            <a:endCxn id="2352" idx="2"/>
          </p:cNvCxnSpPr>
          <p:nvPr/>
        </p:nvCxnSpPr>
        <p:spPr>
          <a:xfrm flipV="1">
            <a:off x="10883032" y="5233100"/>
            <a:ext cx="421392" cy="651572"/>
          </a:xfrm>
          <a:prstGeom prst="line">
            <a:avLst/>
          </a:prstGeom>
          <a:ln w="19050">
            <a:solidFill>
              <a:srgbClr val="E45B65"/>
            </a:solidFill>
            <a:prstDash val="solid"/>
          </a:ln>
        </p:spPr>
        <p:style>
          <a:lnRef idx="1">
            <a:schemeClr val="accent1"/>
          </a:lnRef>
          <a:fillRef idx="0">
            <a:schemeClr val="accent1"/>
          </a:fillRef>
          <a:effectRef idx="0">
            <a:schemeClr val="accent1"/>
          </a:effectRef>
          <a:fontRef idx="minor">
            <a:schemeClr val="tx1"/>
          </a:fontRef>
        </p:style>
      </p:cxnSp>
      <p:sp>
        <p:nvSpPr>
          <p:cNvPr id="2461" name="TextBox 2460">
            <a:extLst>
              <a:ext uri="{FF2B5EF4-FFF2-40B4-BE49-F238E27FC236}">
                <a16:creationId xmlns:a16="http://schemas.microsoft.com/office/drawing/2014/main" id="{7BDFA072-0F81-E7E6-EE56-F77E1F7CB645}"/>
              </a:ext>
            </a:extLst>
          </p:cNvPr>
          <p:cNvSpPr txBox="1"/>
          <p:nvPr/>
        </p:nvSpPr>
        <p:spPr>
          <a:xfrm>
            <a:off x="15951046" y="6930464"/>
            <a:ext cx="1342231" cy="535531"/>
          </a:xfrm>
          <a:prstGeom prst="rect">
            <a:avLst/>
          </a:prstGeom>
          <a:noFill/>
        </p:spPr>
        <p:txBody>
          <a:bodyPr wrap="square" rtlCol="0">
            <a:spAutoFit/>
          </a:bodyPr>
          <a:lstStyle/>
          <a:p>
            <a:pPr algn="ctr">
              <a:lnSpc>
                <a:spcPct val="90000"/>
              </a:lnSpc>
              <a:spcBef>
                <a:spcPts val="0"/>
              </a:spcBef>
              <a:spcAft>
                <a:spcPts val="0"/>
              </a:spcAft>
            </a:pP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One Model per Issue</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2462" name="Hexagon 2461">
            <a:extLst>
              <a:ext uri="{FF2B5EF4-FFF2-40B4-BE49-F238E27FC236}">
                <a16:creationId xmlns:a16="http://schemas.microsoft.com/office/drawing/2014/main" id="{E9C7178C-F147-D0BE-4C7E-6FE6DBC773BA}"/>
              </a:ext>
            </a:extLst>
          </p:cNvPr>
          <p:cNvSpPr/>
          <p:nvPr/>
        </p:nvSpPr>
        <p:spPr>
          <a:xfrm>
            <a:off x="16171140" y="6138612"/>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2463" name="Graphic 2462" descr="Irritant outline">
            <a:extLst>
              <a:ext uri="{FF2B5EF4-FFF2-40B4-BE49-F238E27FC236}">
                <a16:creationId xmlns:a16="http://schemas.microsoft.com/office/drawing/2014/main" id="{AD0B40EA-C709-DB9C-8062-513C07363FC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394169" y="6260151"/>
            <a:ext cx="460248" cy="460248"/>
          </a:xfrm>
          <a:prstGeom prst="rect">
            <a:avLst/>
          </a:prstGeom>
        </p:spPr>
      </p:pic>
      <p:cxnSp>
        <p:nvCxnSpPr>
          <p:cNvPr id="2464" name="Elbow Connector 24">
            <a:extLst>
              <a:ext uri="{FF2B5EF4-FFF2-40B4-BE49-F238E27FC236}">
                <a16:creationId xmlns:a16="http://schemas.microsoft.com/office/drawing/2014/main" id="{F65C885B-2E6A-202B-A44D-ED70B8781429}"/>
              </a:ext>
            </a:extLst>
          </p:cNvPr>
          <p:cNvCxnSpPr>
            <a:cxnSpLocks/>
          </p:cNvCxnSpPr>
          <p:nvPr/>
        </p:nvCxnSpPr>
        <p:spPr>
          <a:xfrm>
            <a:off x="14781340" y="6244744"/>
            <a:ext cx="1322260" cy="277976"/>
          </a:xfrm>
          <a:prstGeom prst="bentConnector3">
            <a:avLst>
              <a:gd name="adj1" fmla="val 50000"/>
            </a:avLst>
          </a:prstGeom>
          <a:noFill/>
          <a:ln w="38100" cap="flat" cmpd="sng" algn="ctr">
            <a:solidFill>
              <a:srgbClr val="485570"/>
            </a:solidFill>
            <a:prstDash val="solid"/>
            <a:miter lim="800000"/>
            <a:headEnd type="oval"/>
            <a:tailEnd type="oval"/>
          </a:ln>
          <a:effectLst/>
        </p:spPr>
      </p:cxnSp>
      <p:cxnSp>
        <p:nvCxnSpPr>
          <p:cNvPr id="2478" name="Elbow Connector 24">
            <a:extLst>
              <a:ext uri="{FF2B5EF4-FFF2-40B4-BE49-F238E27FC236}">
                <a16:creationId xmlns:a16="http://schemas.microsoft.com/office/drawing/2014/main" id="{10924E0F-C9CA-96CC-F2C3-B533368D8F64}"/>
              </a:ext>
            </a:extLst>
          </p:cNvPr>
          <p:cNvCxnSpPr>
            <a:cxnSpLocks/>
          </p:cNvCxnSpPr>
          <p:nvPr/>
        </p:nvCxnSpPr>
        <p:spPr>
          <a:xfrm rot="16200000" flipH="1">
            <a:off x="14649826" y="3109244"/>
            <a:ext cx="788498" cy="525470"/>
          </a:xfrm>
          <a:prstGeom prst="bentConnector3">
            <a:avLst>
              <a:gd name="adj1" fmla="val -253"/>
            </a:avLst>
          </a:prstGeom>
          <a:noFill/>
          <a:ln w="38100" cap="flat" cmpd="sng" algn="ctr">
            <a:solidFill>
              <a:srgbClr val="485570"/>
            </a:solidFill>
            <a:prstDash val="solid"/>
            <a:miter lim="800000"/>
            <a:headEnd type="oval"/>
            <a:tailEnd type="oval"/>
          </a:ln>
          <a:effectLst/>
        </p:spPr>
      </p:cxnSp>
      <p:sp>
        <p:nvSpPr>
          <p:cNvPr id="2490" name="TextBox 2489">
            <a:extLst>
              <a:ext uri="{FF2B5EF4-FFF2-40B4-BE49-F238E27FC236}">
                <a16:creationId xmlns:a16="http://schemas.microsoft.com/office/drawing/2014/main" id="{489F9E9F-D6F5-82C7-B19E-03C55ED608A1}"/>
              </a:ext>
            </a:extLst>
          </p:cNvPr>
          <p:cNvSpPr txBox="1"/>
          <p:nvPr/>
        </p:nvSpPr>
        <p:spPr>
          <a:xfrm>
            <a:off x="4579134" y="4648394"/>
            <a:ext cx="844709" cy="307777"/>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Hourly Data</a:t>
            </a:r>
          </a:p>
          <a:p>
            <a:pPr algn="ctr"/>
            <a:r>
              <a:rPr lang="en-SG" sz="600" dirty="0">
                <a:solidFill>
                  <a:schemeClr val="bg2"/>
                </a:solidFill>
                <a:latin typeface="Montserrat Medium" panose="00000600000000000000" pitchFamily="2" charset="0"/>
                <a:ea typeface="Roboto" panose="02000000000000000000" pitchFamily="2" charset="0"/>
                <a:cs typeface="Open Sans" panose="020B0606030504020204" pitchFamily="34" charset="0"/>
              </a:rPr>
              <a:t>Open-Meteo</a:t>
            </a:r>
            <a:endParaRPr lang="ru-RU" sz="700" dirty="0">
              <a:solidFill>
                <a:schemeClr val="bg2"/>
              </a:solidFill>
              <a:latin typeface="Montserrat Medium" panose="00000600000000000000" pitchFamily="2" charset="0"/>
              <a:ea typeface="Roboto" panose="02000000000000000000" pitchFamily="2" charset="0"/>
              <a:cs typeface="Open Sans" panose="020B0606030504020204" pitchFamily="34" charset="0"/>
            </a:endParaRPr>
          </a:p>
        </p:txBody>
      </p:sp>
    </p:spTree>
    <p:extLst>
      <p:ext uri="{BB962C8B-B14F-4D97-AF65-F5344CB8AC3E}">
        <p14:creationId xmlns:p14="http://schemas.microsoft.com/office/powerpoint/2010/main" val="156038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5E086-8443-1C61-2688-15EFB5AEDB7C}"/>
            </a:ext>
          </a:extLst>
        </p:cNvPr>
        <p:cNvGrpSpPr/>
        <p:nvPr/>
      </p:nvGrpSpPr>
      <p:grpSpPr>
        <a:xfrm>
          <a:off x="0" y="0"/>
          <a:ext cx="0" cy="0"/>
          <a:chOff x="0" y="0"/>
          <a:chExt cx="0" cy="0"/>
        </a:xfrm>
      </p:grpSpPr>
      <p:cxnSp>
        <p:nvCxnSpPr>
          <p:cNvPr id="2243" name="Straight Connector 2242">
            <a:extLst>
              <a:ext uri="{FF2B5EF4-FFF2-40B4-BE49-F238E27FC236}">
                <a16:creationId xmlns:a16="http://schemas.microsoft.com/office/drawing/2014/main" id="{08794F4F-BB7F-DEDA-46EB-9AA0F78208F0}"/>
              </a:ext>
            </a:extLst>
          </p:cNvPr>
          <p:cNvCxnSpPr>
            <a:cxnSpLocks/>
            <a:endCxn id="109" idx="2"/>
          </p:cNvCxnSpPr>
          <p:nvPr/>
        </p:nvCxnSpPr>
        <p:spPr>
          <a:xfrm flipH="1">
            <a:off x="5020416" y="8012144"/>
            <a:ext cx="233747" cy="740626"/>
          </a:xfrm>
          <a:prstGeom prst="line">
            <a:avLst/>
          </a:prstGeom>
          <a:ln w="19050">
            <a:solidFill>
              <a:srgbClr val="008E8B"/>
            </a:solidFill>
            <a:prstDash val="sysDot"/>
          </a:ln>
        </p:spPr>
        <p:style>
          <a:lnRef idx="1">
            <a:schemeClr val="accent1"/>
          </a:lnRef>
          <a:fillRef idx="0">
            <a:schemeClr val="accent1"/>
          </a:fillRef>
          <a:effectRef idx="0">
            <a:schemeClr val="accent1"/>
          </a:effectRef>
          <a:fontRef idx="minor">
            <a:schemeClr val="tx1"/>
          </a:fontRef>
        </p:style>
      </p:cxnSp>
      <p:sp>
        <p:nvSpPr>
          <p:cNvPr id="180" name="Полилиния 5">
            <a:extLst>
              <a:ext uri="{FF2B5EF4-FFF2-40B4-BE49-F238E27FC236}">
                <a16:creationId xmlns:a16="http://schemas.microsoft.com/office/drawing/2014/main" id="{4FF87549-5E60-FDD7-7C80-4E0BFF5B8356}"/>
              </a:ext>
            </a:extLst>
          </p:cNvPr>
          <p:cNvSpPr/>
          <p:nvPr/>
        </p:nvSpPr>
        <p:spPr>
          <a:xfrm>
            <a:off x="4346911" y="4237263"/>
            <a:ext cx="1733381" cy="2949576"/>
          </a:xfrm>
          <a:custGeom>
            <a:avLst/>
            <a:gdLst/>
            <a:ahLst/>
            <a:cxnLst/>
            <a:rect l="l" t="t" r="r" b="b"/>
            <a:pathLst>
              <a:path w="530730" h="904345">
                <a:moveTo>
                  <a:pt x="310520" y="0"/>
                </a:moveTo>
                <a:lnTo>
                  <a:pt x="530730" y="0"/>
                </a:lnTo>
                <a:lnTo>
                  <a:pt x="530730" y="904345"/>
                </a:lnTo>
                <a:lnTo>
                  <a:pt x="282685" y="904345"/>
                </a:lnTo>
                <a:lnTo>
                  <a:pt x="282685" y="425574"/>
                </a:lnTo>
                <a:cubicBezTo>
                  <a:pt x="282685" y="367429"/>
                  <a:pt x="283922" y="314232"/>
                  <a:pt x="286396" y="265984"/>
                </a:cubicBezTo>
                <a:cubicBezTo>
                  <a:pt x="271138" y="284541"/>
                  <a:pt x="252169" y="303923"/>
                  <a:pt x="229488" y="324129"/>
                </a:cubicBezTo>
                <a:lnTo>
                  <a:pt x="126806" y="408873"/>
                </a:lnTo>
                <a:lnTo>
                  <a:pt x="0" y="252994"/>
                </a:lnTo>
                <a:lnTo>
                  <a:pt x="310520" y="0"/>
                </a:lnTo>
                <a:close/>
              </a:path>
            </a:pathLst>
          </a:custGeom>
          <a:solidFill>
            <a:srgbClr val="00A7A5">
              <a:alpha val="10196"/>
            </a:srgbClr>
          </a:solidFill>
          <a:ln>
            <a:noFill/>
          </a:ln>
          <a:effectLst>
            <a:outerShdw blurRad="368300" dist="2286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Полилиния 13">
            <a:extLst>
              <a:ext uri="{FF2B5EF4-FFF2-40B4-BE49-F238E27FC236}">
                <a16:creationId xmlns:a16="http://schemas.microsoft.com/office/drawing/2014/main" id="{669F2216-B77E-0C13-B9B5-CE6329AAA36E}"/>
              </a:ext>
            </a:extLst>
          </p:cNvPr>
          <p:cNvSpPr/>
          <p:nvPr/>
        </p:nvSpPr>
        <p:spPr>
          <a:xfrm>
            <a:off x="15601850" y="4237263"/>
            <a:ext cx="2115393" cy="2952650"/>
          </a:xfrm>
          <a:custGeom>
            <a:avLst/>
            <a:gdLst/>
            <a:ahLst/>
            <a:cxnLst/>
            <a:rect l="l" t="t" r="r" b="b"/>
            <a:pathLst>
              <a:path w="647021" h="929706">
                <a:moveTo>
                  <a:pt x="320418" y="0"/>
                </a:moveTo>
                <a:cubicBezTo>
                  <a:pt x="414027" y="0"/>
                  <a:pt x="487431" y="18557"/>
                  <a:pt x="540627" y="55671"/>
                </a:cubicBezTo>
                <a:cubicBezTo>
                  <a:pt x="593824" y="92785"/>
                  <a:pt x="620423" y="143919"/>
                  <a:pt x="620423" y="209075"/>
                </a:cubicBezTo>
                <a:cubicBezTo>
                  <a:pt x="620423" y="265158"/>
                  <a:pt x="603309" y="313304"/>
                  <a:pt x="569082" y="353510"/>
                </a:cubicBezTo>
                <a:cubicBezTo>
                  <a:pt x="534854" y="393717"/>
                  <a:pt x="485369" y="422893"/>
                  <a:pt x="420625" y="441038"/>
                </a:cubicBezTo>
                <a:lnTo>
                  <a:pt x="420625" y="444749"/>
                </a:lnTo>
                <a:cubicBezTo>
                  <a:pt x="571556" y="463718"/>
                  <a:pt x="647021" y="535060"/>
                  <a:pt x="647021" y="658773"/>
                </a:cubicBezTo>
                <a:cubicBezTo>
                  <a:pt x="647021" y="742898"/>
                  <a:pt x="613721" y="809085"/>
                  <a:pt x="547122" y="857333"/>
                </a:cubicBezTo>
                <a:cubicBezTo>
                  <a:pt x="480523" y="905581"/>
                  <a:pt x="388048" y="929706"/>
                  <a:pt x="269695" y="929706"/>
                </a:cubicBezTo>
                <a:cubicBezTo>
                  <a:pt x="221035" y="929706"/>
                  <a:pt x="175982" y="926200"/>
                  <a:pt x="134538" y="919190"/>
                </a:cubicBezTo>
                <a:cubicBezTo>
                  <a:pt x="93094" y="912179"/>
                  <a:pt x="48248" y="899396"/>
                  <a:pt x="0" y="880839"/>
                </a:cubicBezTo>
                <a:lnTo>
                  <a:pt x="0" y="677949"/>
                </a:lnTo>
                <a:cubicBezTo>
                  <a:pt x="39588" y="698155"/>
                  <a:pt x="79898" y="713104"/>
                  <a:pt x="120930" y="722795"/>
                </a:cubicBezTo>
                <a:cubicBezTo>
                  <a:pt x="161962" y="732486"/>
                  <a:pt x="199797" y="737331"/>
                  <a:pt x="234437" y="737331"/>
                </a:cubicBezTo>
                <a:cubicBezTo>
                  <a:pt x="288046" y="737331"/>
                  <a:pt x="327119" y="729805"/>
                  <a:pt x="351655" y="714754"/>
                </a:cubicBezTo>
                <a:cubicBezTo>
                  <a:pt x="376192" y="699702"/>
                  <a:pt x="388460" y="676093"/>
                  <a:pt x="388460" y="643928"/>
                </a:cubicBezTo>
                <a:cubicBezTo>
                  <a:pt x="388460" y="619185"/>
                  <a:pt x="382068" y="600112"/>
                  <a:pt x="369284" y="586710"/>
                </a:cubicBezTo>
                <a:cubicBezTo>
                  <a:pt x="356501" y="573308"/>
                  <a:pt x="335882" y="563205"/>
                  <a:pt x="307428" y="556400"/>
                </a:cubicBezTo>
                <a:cubicBezTo>
                  <a:pt x="278974" y="549596"/>
                  <a:pt x="241860" y="546194"/>
                  <a:pt x="196086" y="546194"/>
                </a:cubicBezTo>
                <a:lnTo>
                  <a:pt x="140415" y="546194"/>
                </a:lnTo>
                <a:lnTo>
                  <a:pt x="140415" y="362480"/>
                </a:lnTo>
                <a:lnTo>
                  <a:pt x="197323" y="362480"/>
                </a:lnTo>
                <a:cubicBezTo>
                  <a:pt x="321449" y="362480"/>
                  <a:pt x="383512" y="330727"/>
                  <a:pt x="383512" y="267220"/>
                </a:cubicBezTo>
                <a:cubicBezTo>
                  <a:pt x="383512" y="243303"/>
                  <a:pt x="374336" y="225570"/>
                  <a:pt x="355985" y="214024"/>
                </a:cubicBezTo>
                <a:cubicBezTo>
                  <a:pt x="337635" y="202477"/>
                  <a:pt x="312995" y="196704"/>
                  <a:pt x="282067" y="196704"/>
                </a:cubicBezTo>
                <a:cubicBezTo>
                  <a:pt x="224333" y="196704"/>
                  <a:pt x="164539" y="216086"/>
                  <a:pt x="102682" y="254849"/>
                </a:cubicBezTo>
                <a:lnTo>
                  <a:pt x="1237" y="91547"/>
                </a:lnTo>
                <a:cubicBezTo>
                  <a:pt x="49073" y="58557"/>
                  <a:pt x="98043" y="35052"/>
                  <a:pt x="148147" y="21031"/>
                </a:cubicBezTo>
                <a:cubicBezTo>
                  <a:pt x="198251" y="7010"/>
                  <a:pt x="255674" y="0"/>
                  <a:pt x="320418" y="0"/>
                </a:cubicBezTo>
                <a:close/>
              </a:path>
            </a:pathLst>
          </a:custGeom>
          <a:solidFill>
            <a:srgbClr val="485570">
              <a:alpha val="10196"/>
            </a:srgbClr>
          </a:solidFill>
          <a:ln>
            <a:noFill/>
          </a:ln>
          <a:effectLst>
            <a:outerShdw blurRad="368300" dist="2286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Полилиния 11">
            <a:extLst>
              <a:ext uri="{FF2B5EF4-FFF2-40B4-BE49-F238E27FC236}">
                <a16:creationId xmlns:a16="http://schemas.microsoft.com/office/drawing/2014/main" id="{BB9C9E69-AB6A-D7F1-6277-528530B7BAE6}"/>
              </a:ext>
            </a:extLst>
          </p:cNvPr>
          <p:cNvSpPr>
            <a:spLocks noGrp="1" noRot="1" noMove="1" noResize="1" noEditPoints="1" noAdjustHandles="1" noChangeArrowheads="1" noChangeShapeType="1"/>
          </p:cNvSpPr>
          <p:nvPr/>
        </p:nvSpPr>
        <p:spPr>
          <a:xfrm>
            <a:off x="9847073" y="4234189"/>
            <a:ext cx="2178084" cy="2952650"/>
          </a:xfrm>
          <a:custGeom>
            <a:avLst/>
            <a:gdLst/>
            <a:ahLst/>
            <a:cxnLst/>
            <a:rect l="l" t="t" r="r" b="b"/>
            <a:pathLst>
              <a:path w="666196" h="917334">
                <a:moveTo>
                  <a:pt x="347016" y="0"/>
                </a:moveTo>
                <a:cubicBezTo>
                  <a:pt x="405574" y="0"/>
                  <a:pt x="457842" y="10309"/>
                  <a:pt x="503823" y="30928"/>
                </a:cubicBezTo>
                <a:cubicBezTo>
                  <a:pt x="549803" y="51547"/>
                  <a:pt x="585473" y="80929"/>
                  <a:pt x="610835" y="119074"/>
                </a:cubicBezTo>
                <a:cubicBezTo>
                  <a:pt x="636196" y="157219"/>
                  <a:pt x="648877" y="200003"/>
                  <a:pt x="648877" y="247426"/>
                </a:cubicBezTo>
                <a:cubicBezTo>
                  <a:pt x="648877" y="282891"/>
                  <a:pt x="644444" y="315675"/>
                  <a:pt x="635577" y="345778"/>
                </a:cubicBezTo>
                <a:cubicBezTo>
                  <a:pt x="626711" y="375882"/>
                  <a:pt x="613000" y="405470"/>
                  <a:pt x="594443" y="434543"/>
                </a:cubicBezTo>
                <a:cubicBezTo>
                  <a:pt x="575886" y="463615"/>
                  <a:pt x="551246" y="494234"/>
                  <a:pt x="520524" y="526400"/>
                </a:cubicBezTo>
                <a:cubicBezTo>
                  <a:pt x="489802" y="558565"/>
                  <a:pt x="424337" y="619597"/>
                  <a:pt x="324129" y="709496"/>
                </a:cubicBezTo>
                <a:lnTo>
                  <a:pt x="324129" y="715681"/>
                </a:lnTo>
                <a:lnTo>
                  <a:pt x="666196" y="715681"/>
                </a:lnTo>
                <a:lnTo>
                  <a:pt x="666196" y="917334"/>
                </a:lnTo>
                <a:lnTo>
                  <a:pt x="9897" y="917334"/>
                </a:lnTo>
                <a:lnTo>
                  <a:pt x="9897" y="756507"/>
                </a:lnTo>
                <a:lnTo>
                  <a:pt x="230725" y="533204"/>
                </a:lnTo>
                <a:cubicBezTo>
                  <a:pt x="293819" y="467224"/>
                  <a:pt x="335057" y="422171"/>
                  <a:pt x="354439" y="398047"/>
                </a:cubicBezTo>
                <a:cubicBezTo>
                  <a:pt x="373820" y="373923"/>
                  <a:pt x="387326" y="353201"/>
                  <a:pt x="394955" y="335881"/>
                </a:cubicBezTo>
                <a:cubicBezTo>
                  <a:pt x="402584" y="318561"/>
                  <a:pt x="406398" y="300417"/>
                  <a:pt x="406398" y="281447"/>
                </a:cubicBezTo>
                <a:cubicBezTo>
                  <a:pt x="406398" y="257942"/>
                  <a:pt x="398769" y="239385"/>
                  <a:pt x="383511" y="225776"/>
                </a:cubicBezTo>
                <a:cubicBezTo>
                  <a:pt x="368253" y="212168"/>
                  <a:pt x="346810" y="205364"/>
                  <a:pt x="319180" y="205364"/>
                </a:cubicBezTo>
                <a:cubicBezTo>
                  <a:pt x="290726" y="205364"/>
                  <a:pt x="261963" y="213508"/>
                  <a:pt x="232890" y="229797"/>
                </a:cubicBezTo>
                <a:cubicBezTo>
                  <a:pt x="203818" y="246086"/>
                  <a:pt x="170930" y="270107"/>
                  <a:pt x="134229" y="301860"/>
                </a:cubicBezTo>
                <a:lnTo>
                  <a:pt x="0" y="144744"/>
                </a:lnTo>
                <a:cubicBezTo>
                  <a:pt x="46598" y="103094"/>
                  <a:pt x="85774" y="73300"/>
                  <a:pt x="117527" y="55361"/>
                </a:cubicBezTo>
                <a:cubicBezTo>
                  <a:pt x="149281" y="37423"/>
                  <a:pt x="183817" y="23711"/>
                  <a:pt x="221137" y="14227"/>
                </a:cubicBezTo>
                <a:cubicBezTo>
                  <a:pt x="258458" y="4742"/>
                  <a:pt x="300417" y="0"/>
                  <a:pt x="347016" y="0"/>
                </a:cubicBezTo>
                <a:close/>
              </a:path>
            </a:pathLst>
          </a:custGeom>
          <a:solidFill>
            <a:srgbClr val="E45B65">
              <a:alpha val="10196"/>
            </a:srgbClr>
          </a:solidFill>
          <a:ln>
            <a:noFill/>
          </a:ln>
          <a:effectLst>
            <a:outerShdw blurRad="368300" dist="2286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Полилиния: фигура 86">
            <a:extLst>
              <a:ext uri="{FF2B5EF4-FFF2-40B4-BE49-F238E27FC236}">
                <a16:creationId xmlns:a16="http://schemas.microsoft.com/office/drawing/2014/main" id="{BCD7E67C-9E06-2AA3-B156-609954759343}"/>
              </a:ext>
            </a:extLst>
          </p:cNvPr>
          <p:cNvSpPr/>
          <p:nvPr/>
        </p:nvSpPr>
        <p:spPr>
          <a:xfrm>
            <a:off x="0" y="1"/>
            <a:ext cx="18288000" cy="1649569"/>
          </a:xfrm>
          <a:custGeom>
            <a:avLst/>
            <a:gdLst>
              <a:gd name="connsiteX0" fmla="*/ 0 w 18288000"/>
              <a:gd name="connsiteY0" fmla="*/ 0 h 7448550"/>
              <a:gd name="connsiteX1" fmla="*/ 18288000 w 18288000"/>
              <a:gd name="connsiteY1" fmla="*/ 0 h 7448550"/>
              <a:gd name="connsiteX2" fmla="*/ 18288000 w 18288000"/>
              <a:gd name="connsiteY2" fmla="*/ 6838910 h 7448550"/>
              <a:gd name="connsiteX3" fmla="*/ 17678360 w 18288000"/>
              <a:gd name="connsiteY3" fmla="*/ 7448550 h 7448550"/>
              <a:gd name="connsiteX4" fmla="*/ 609641 w 18288000"/>
              <a:gd name="connsiteY4" fmla="*/ 7448550 h 7448550"/>
              <a:gd name="connsiteX5" fmla="*/ 0 w 18288000"/>
              <a:gd name="connsiteY5" fmla="*/ 6838910 h 744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0" h="7448550">
                <a:moveTo>
                  <a:pt x="0" y="0"/>
                </a:moveTo>
                <a:lnTo>
                  <a:pt x="18288000" y="0"/>
                </a:lnTo>
                <a:lnTo>
                  <a:pt x="18288000" y="6838910"/>
                </a:lnTo>
                <a:cubicBezTo>
                  <a:pt x="18288000" y="7175605"/>
                  <a:pt x="18015056" y="7448550"/>
                  <a:pt x="17678360" y="7448550"/>
                </a:cubicBezTo>
                <a:lnTo>
                  <a:pt x="609641" y="7448550"/>
                </a:lnTo>
                <a:cubicBezTo>
                  <a:pt x="272945" y="7448550"/>
                  <a:pt x="0" y="7175605"/>
                  <a:pt x="0" y="6838910"/>
                </a:cubicBezTo>
                <a:close/>
              </a:path>
            </a:pathLst>
          </a:custGeom>
          <a:solidFill>
            <a:srgbClr val="EEF0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21" name="TextBox 20">
            <a:extLst>
              <a:ext uri="{FF2B5EF4-FFF2-40B4-BE49-F238E27FC236}">
                <a16:creationId xmlns:a16="http://schemas.microsoft.com/office/drawing/2014/main" id="{9D72E257-15B8-6509-9F04-4A65C99532C0}"/>
              </a:ext>
            </a:extLst>
          </p:cNvPr>
          <p:cNvSpPr txBox="1"/>
          <p:nvPr/>
        </p:nvSpPr>
        <p:spPr>
          <a:xfrm>
            <a:off x="4834903" y="284372"/>
            <a:ext cx="9486559" cy="784830"/>
          </a:xfrm>
          <a:prstGeom prst="rect">
            <a:avLst/>
          </a:prstGeom>
          <a:noFill/>
        </p:spPr>
        <p:txBody>
          <a:bodyPr wrap="square" rtlCol="0">
            <a:spAutoFit/>
          </a:bodyPr>
          <a:lstStyle/>
          <a:p>
            <a:pPr algn="ctr"/>
            <a:r>
              <a:rPr lang="en-US" sz="4500" dirty="0">
                <a:solidFill>
                  <a:schemeClr val="bg1"/>
                </a:solidFill>
                <a:latin typeface="Montserrat ExtraBold" panose="00000900000000000000" pitchFamily="50" charset="0"/>
                <a:ea typeface="Roboto Black" panose="02000000000000000000" pitchFamily="2" charset="0"/>
                <a:cs typeface="Open Sans Light" panose="020B0306030504020204" pitchFamily="34" charset="0"/>
              </a:rPr>
              <a:t>Forecasting Model Pipeline</a:t>
            </a:r>
            <a:endParaRPr lang="ru-RU" sz="4500" dirty="0">
              <a:solidFill>
                <a:schemeClr val="bg1"/>
              </a:solidFill>
              <a:latin typeface="Roboto Black" panose="02000000000000000000" pitchFamily="2" charset="0"/>
              <a:ea typeface="Roboto Black" panose="02000000000000000000" pitchFamily="2" charset="0"/>
              <a:cs typeface="Open Sans Light" panose="020B0306030504020204" pitchFamily="34" charset="0"/>
            </a:endParaRPr>
          </a:p>
        </p:txBody>
      </p:sp>
      <p:sp>
        <p:nvSpPr>
          <p:cNvPr id="22" name="TextBox 21">
            <a:extLst>
              <a:ext uri="{FF2B5EF4-FFF2-40B4-BE49-F238E27FC236}">
                <a16:creationId xmlns:a16="http://schemas.microsoft.com/office/drawing/2014/main" id="{CB56CAA1-6050-B536-B8DF-49290D7BFCF8}"/>
              </a:ext>
            </a:extLst>
          </p:cNvPr>
          <p:cNvSpPr txBox="1"/>
          <p:nvPr/>
        </p:nvSpPr>
        <p:spPr>
          <a:xfrm>
            <a:off x="7100824" y="1064263"/>
            <a:ext cx="4227100" cy="323165"/>
          </a:xfrm>
          <a:prstGeom prst="rect">
            <a:avLst/>
          </a:prstGeom>
          <a:noFill/>
        </p:spPr>
        <p:txBody>
          <a:bodyPr wrap="square" rtlCol="0">
            <a:spAutoFit/>
          </a:bodyPr>
          <a:lstStyle/>
          <a:p>
            <a:pPr algn="ctr"/>
            <a:r>
              <a:rPr lang="en-US" sz="1500" dirty="0">
                <a:solidFill>
                  <a:schemeClr val="bg1">
                    <a:lumMod val="40000"/>
                    <a:lumOff val="60000"/>
                  </a:schemeClr>
                </a:solidFill>
                <a:latin typeface="Montserrat ExtraLight" panose="00000300000000000000" pitchFamily="50" charset="0"/>
                <a:ea typeface="Roboto Light" panose="02000000000000000000" pitchFamily="2" charset="0"/>
                <a:cs typeface="Open Sans Light" panose="020B0306030504020204" pitchFamily="34" charset="0"/>
              </a:rPr>
              <a:t>How was our deep learning model crafted?</a:t>
            </a:r>
            <a:endParaRPr lang="ru-RU" sz="1500" dirty="0">
              <a:solidFill>
                <a:schemeClr val="bg1">
                  <a:lumMod val="40000"/>
                  <a:lumOff val="60000"/>
                </a:schemeClr>
              </a:solidFill>
              <a:latin typeface="Roboto Light" panose="02000000000000000000" pitchFamily="2" charset="0"/>
              <a:ea typeface="Roboto Light" panose="02000000000000000000" pitchFamily="2" charset="0"/>
              <a:cs typeface="Open Sans Light" panose="020B0306030504020204" pitchFamily="34" charset="0"/>
            </a:endParaRPr>
          </a:p>
        </p:txBody>
      </p:sp>
      <p:sp>
        <p:nvSpPr>
          <p:cNvPr id="7" name="Hexagon 6">
            <a:extLst>
              <a:ext uri="{FF2B5EF4-FFF2-40B4-BE49-F238E27FC236}">
                <a16:creationId xmlns:a16="http://schemas.microsoft.com/office/drawing/2014/main" id="{9968418E-93E1-5614-DFE7-9D9C642F02B5}"/>
              </a:ext>
            </a:extLst>
          </p:cNvPr>
          <p:cNvSpPr/>
          <p:nvPr/>
        </p:nvSpPr>
        <p:spPr>
          <a:xfrm>
            <a:off x="708039" y="4991540"/>
            <a:ext cx="2072894" cy="1786978"/>
          </a:xfrm>
          <a:prstGeom prst="hexagon">
            <a:avLst/>
          </a:prstGeom>
          <a:solidFill>
            <a:srgbClr val="00A7A5"/>
          </a:solidFill>
          <a:ln w="7620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9" name="Picture 8">
            <a:extLst>
              <a:ext uri="{FF2B5EF4-FFF2-40B4-BE49-F238E27FC236}">
                <a16:creationId xmlns:a16="http://schemas.microsoft.com/office/drawing/2014/main" id="{1A8FB2EF-9A18-4386-C4BE-092AB0C6063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rcRect l="14814" t="10857" r="14249" b="56851"/>
          <a:stretch/>
        </p:blipFill>
        <p:spPr>
          <a:xfrm>
            <a:off x="1074258" y="5434028"/>
            <a:ext cx="1340452" cy="457643"/>
          </a:xfrm>
          <a:prstGeom prst="rect">
            <a:avLst/>
          </a:prstGeom>
        </p:spPr>
      </p:pic>
      <p:sp>
        <p:nvSpPr>
          <p:cNvPr id="10" name="TextBox 9">
            <a:extLst>
              <a:ext uri="{FF2B5EF4-FFF2-40B4-BE49-F238E27FC236}">
                <a16:creationId xmlns:a16="http://schemas.microsoft.com/office/drawing/2014/main" id="{B785BFAC-5C3A-8DE6-CAD4-A11A873BE6EE}"/>
              </a:ext>
            </a:extLst>
          </p:cNvPr>
          <p:cNvSpPr txBox="1"/>
          <p:nvPr/>
        </p:nvSpPr>
        <p:spPr>
          <a:xfrm>
            <a:off x="1048493" y="5968025"/>
            <a:ext cx="1391981" cy="646331"/>
          </a:xfrm>
          <a:prstGeom prst="rect">
            <a:avLst/>
          </a:prstGeom>
          <a:noFill/>
        </p:spPr>
        <p:txBody>
          <a:bodyPr wrap="square" rtlCol="0">
            <a:spAutoFit/>
          </a:bodyPr>
          <a:lstStyle/>
          <a:p>
            <a:pPr algn="ctr"/>
            <a:r>
              <a:rPr lang="en-US" b="1" dirty="0">
                <a:solidFill>
                  <a:schemeClr val="bg2"/>
                </a:solidFill>
                <a:latin typeface="Roboto" panose="02000000000000000000" pitchFamily="2" charset="0"/>
                <a:ea typeface="Roboto" panose="02000000000000000000" pitchFamily="2" charset="0"/>
                <a:cs typeface="Open Sans" panose="020B0606030504020204" pitchFamily="34" charset="0"/>
              </a:rPr>
              <a:t>Municipal</a:t>
            </a:r>
            <a:r>
              <a:rPr lang="en-US" dirty="0">
                <a:solidFill>
                  <a:schemeClr val="bg2"/>
                </a:solidFill>
                <a:latin typeface="Roboto" panose="02000000000000000000" pitchFamily="2" charset="0"/>
                <a:ea typeface="Roboto" panose="02000000000000000000" pitchFamily="2" charset="0"/>
                <a:cs typeface="Open Sans" panose="020B0606030504020204" pitchFamily="34" charset="0"/>
              </a:rPr>
              <a:t> Dataset</a:t>
            </a:r>
            <a:endParaRPr lang="ru-RU" dirty="0">
              <a:solidFill>
                <a:schemeClr val="bg2"/>
              </a:solidFill>
              <a:latin typeface="Roboto" panose="02000000000000000000" pitchFamily="2" charset="0"/>
              <a:ea typeface="Roboto" panose="02000000000000000000" pitchFamily="2" charset="0"/>
              <a:cs typeface="Open Sans" panose="020B0606030504020204" pitchFamily="34" charset="0"/>
            </a:endParaRPr>
          </a:p>
        </p:txBody>
      </p:sp>
      <p:sp>
        <p:nvSpPr>
          <p:cNvPr id="11" name="Hexagon 10">
            <a:extLst>
              <a:ext uri="{FF2B5EF4-FFF2-40B4-BE49-F238E27FC236}">
                <a16:creationId xmlns:a16="http://schemas.microsoft.com/office/drawing/2014/main" id="{E3B07D64-0351-5831-2E36-412A9FE26164}"/>
              </a:ext>
            </a:extLst>
          </p:cNvPr>
          <p:cNvSpPr/>
          <p:nvPr/>
        </p:nvSpPr>
        <p:spPr>
          <a:xfrm>
            <a:off x="3549682" y="3683583"/>
            <a:ext cx="882565" cy="760833"/>
          </a:xfrm>
          <a:prstGeom prst="hexagon">
            <a:avLst/>
          </a:prstGeom>
          <a:solidFill>
            <a:srgbClr val="00A7A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cxnSp>
        <p:nvCxnSpPr>
          <p:cNvPr id="19" name="Elbow Connector 24">
            <a:extLst>
              <a:ext uri="{FF2B5EF4-FFF2-40B4-BE49-F238E27FC236}">
                <a16:creationId xmlns:a16="http://schemas.microsoft.com/office/drawing/2014/main" id="{CFB90B49-7FEC-E558-C7EF-4DB4977C22AF}"/>
              </a:ext>
            </a:extLst>
          </p:cNvPr>
          <p:cNvCxnSpPr>
            <a:cxnSpLocks/>
          </p:cNvCxnSpPr>
          <p:nvPr/>
        </p:nvCxnSpPr>
        <p:spPr>
          <a:xfrm rot="5400000" flipH="1" flipV="1">
            <a:off x="2581440" y="4406100"/>
            <a:ext cx="937260" cy="842340"/>
          </a:xfrm>
          <a:prstGeom prst="bentConnector3">
            <a:avLst>
              <a:gd name="adj1" fmla="val 100569"/>
            </a:avLst>
          </a:prstGeom>
          <a:noFill/>
          <a:ln w="38100" cap="flat" cmpd="sng" algn="ctr">
            <a:solidFill>
              <a:srgbClr val="00A7A5"/>
            </a:solidFill>
            <a:prstDash val="solid"/>
            <a:miter lim="800000"/>
            <a:headEnd type="oval"/>
            <a:tailEnd type="oval"/>
          </a:ln>
          <a:effectLst/>
        </p:spPr>
      </p:cxnSp>
      <p:sp>
        <p:nvSpPr>
          <p:cNvPr id="47" name="TextBox 46">
            <a:extLst>
              <a:ext uri="{FF2B5EF4-FFF2-40B4-BE49-F238E27FC236}">
                <a16:creationId xmlns:a16="http://schemas.microsoft.com/office/drawing/2014/main" id="{399E53FC-BFAE-DE66-98E2-A9C2BACC17A2}"/>
              </a:ext>
            </a:extLst>
          </p:cNvPr>
          <p:cNvSpPr txBox="1"/>
          <p:nvPr/>
        </p:nvSpPr>
        <p:spPr>
          <a:xfrm>
            <a:off x="1254233" y="3352998"/>
            <a:ext cx="1252682" cy="345679"/>
          </a:xfrm>
          <a:prstGeom prst="rect">
            <a:avLst/>
          </a:prstGeom>
          <a:noFill/>
        </p:spPr>
        <p:txBody>
          <a:bodyPr wrap="square" rtlCol="0">
            <a:spAutoFit/>
          </a:bodyPr>
          <a:lstStyle/>
          <a:p>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Clusters</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sp>
        <p:nvSpPr>
          <p:cNvPr id="48" name="Hexagon 47">
            <a:extLst>
              <a:ext uri="{FF2B5EF4-FFF2-40B4-BE49-F238E27FC236}">
                <a16:creationId xmlns:a16="http://schemas.microsoft.com/office/drawing/2014/main" id="{75ACAA5E-C678-8097-51EC-43ABEF23F675}"/>
              </a:ext>
            </a:extLst>
          </p:cNvPr>
          <p:cNvSpPr/>
          <p:nvPr/>
        </p:nvSpPr>
        <p:spPr>
          <a:xfrm>
            <a:off x="1266664" y="2504952"/>
            <a:ext cx="882565" cy="760833"/>
          </a:xfrm>
          <a:prstGeom prst="hexagon">
            <a:avLst/>
          </a:prstGeom>
          <a:solidFill>
            <a:srgbClr val="00A7A5"/>
          </a:solidFill>
          <a:ln w="19050">
            <a:solidFill>
              <a:srgbClr val="EFEFEF"/>
            </a:solidFill>
            <a:prstDash val="sysDash"/>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53" name="Graphic 52" descr="Network outline">
            <a:extLst>
              <a:ext uri="{FF2B5EF4-FFF2-40B4-BE49-F238E27FC236}">
                <a16:creationId xmlns:a16="http://schemas.microsoft.com/office/drawing/2014/main" id="{F124E4D2-D31D-8826-D307-8CC4FE6905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7603" y="2622089"/>
            <a:ext cx="525225" cy="525225"/>
          </a:xfrm>
          <a:prstGeom prst="rect">
            <a:avLst/>
          </a:prstGeom>
        </p:spPr>
      </p:pic>
      <p:cxnSp>
        <p:nvCxnSpPr>
          <p:cNvPr id="54" name="Elbow Connector 24">
            <a:extLst>
              <a:ext uri="{FF2B5EF4-FFF2-40B4-BE49-F238E27FC236}">
                <a16:creationId xmlns:a16="http://schemas.microsoft.com/office/drawing/2014/main" id="{1D29186C-F986-6860-C362-7923CE827A4E}"/>
              </a:ext>
            </a:extLst>
          </p:cNvPr>
          <p:cNvCxnSpPr>
            <a:cxnSpLocks/>
          </p:cNvCxnSpPr>
          <p:nvPr/>
        </p:nvCxnSpPr>
        <p:spPr>
          <a:xfrm rot="5400000" flipH="1" flipV="1">
            <a:off x="1191001" y="4378854"/>
            <a:ext cx="1106966" cy="1"/>
          </a:xfrm>
          <a:prstGeom prst="bentConnector3">
            <a:avLst>
              <a:gd name="adj1" fmla="val 50000"/>
            </a:avLst>
          </a:prstGeom>
          <a:noFill/>
          <a:ln w="38100" cap="flat" cmpd="sng" algn="ctr">
            <a:solidFill>
              <a:srgbClr val="00A7A5"/>
            </a:solidFill>
            <a:prstDash val="solid"/>
            <a:miter lim="800000"/>
            <a:headEnd type="oval"/>
            <a:tailEnd type="oval"/>
          </a:ln>
          <a:effectLst/>
        </p:spPr>
      </p:cxnSp>
      <p:sp>
        <p:nvSpPr>
          <p:cNvPr id="59" name="TextBox 58">
            <a:extLst>
              <a:ext uri="{FF2B5EF4-FFF2-40B4-BE49-F238E27FC236}">
                <a16:creationId xmlns:a16="http://schemas.microsoft.com/office/drawing/2014/main" id="{9C675A33-9B9A-7228-614A-92529C35C87C}"/>
              </a:ext>
            </a:extLst>
          </p:cNvPr>
          <p:cNvSpPr txBox="1"/>
          <p:nvPr/>
        </p:nvSpPr>
        <p:spPr>
          <a:xfrm>
            <a:off x="1223753" y="8951333"/>
            <a:ext cx="958615" cy="345679"/>
          </a:xfrm>
          <a:prstGeom prst="rect">
            <a:avLst/>
          </a:prstGeom>
          <a:noFill/>
        </p:spPr>
        <p:txBody>
          <a:bodyPr wrap="square" rtlCol="0">
            <a:spAutoFit/>
          </a:bodyPr>
          <a:lstStyle/>
          <a:p>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Regions</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sp>
        <p:nvSpPr>
          <p:cNvPr id="60" name="Hexagon 59">
            <a:extLst>
              <a:ext uri="{FF2B5EF4-FFF2-40B4-BE49-F238E27FC236}">
                <a16:creationId xmlns:a16="http://schemas.microsoft.com/office/drawing/2014/main" id="{A76E1FF1-7621-586A-E5C3-9A6E0AFFD8DC}"/>
              </a:ext>
            </a:extLst>
          </p:cNvPr>
          <p:cNvSpPr/>
          <p:nvPr/>
        </p:nvSpPr>
        <p:spPr>
          <a:xfrm>
            <a:off x="1254233" y="8136639"/>
            <a:ext cx="882565" cy="760833"/>
          </a:xfrm>
          <a:prstGeom prst="hexagon">
            <a:avLst/>
          </a:prstGeom>
          <a:solidFill>
            <a:srgbClr val="00A7A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cxnSp>
        <p:nvCxnSpPr>
          <p:cNvPr id="61" name="Elbow Connector 24">
            <a:extLst>
              <a:ext uri="{FF2B5EF4-FFF2-40B4-BE49-F238E27FC236}">
                <a16:creationId xmlns:a16="http://schemas.microsoft.com/office/drawing/2014/main" id="{B3629301-179C-EEA7-2D3A-6D6E0D4F460D}"/>
              </a:ext>
            </a:extLst>
          </p:cNvPr>
          <p:cNvCxnSpPr>
            <a:cxnSpLocks/>
          </p:cNvCxnSpPr>
          <p:nvPr/>
        </p:nvCxnSpPr>
        <p:spPr>
          <a:xfrm rot="10800000">
            <a:off x="2628900" y="6404774"/>
            <a:ext cx="796290" cy="209582"/>
          </a:xfrm>
          <a:prstGeom prst="bentConnector3">
            <a:avLst>
              <a:gd name="adj1" fmla="val 50000"/>
            </a:avLst>
          </a:prstGeom>
          <a:noFill/>
          <a:ln w="38100" cap="flat" cmpd="sng" algn="ctr">
            <a:solidFill>
              <a:srgbClr val="00A7A5"/>
            </a:solidFill>
            <a:prstDash val="solid"/>
            <a:miter lim="800000"/>
            <a:headEnd type="oval"/>
            <a:tailEnd type="oval"/>
          </a:ln>
          <a:effectLst/>
        </p:spPr>
      </p:cxnSp>
      <p:pic>
        <p:nvPicPr>
          <p:cNvPr id="66" name="Graphic 65" descr="Earth globe: Americas with solid fill">
            <a:extLst>
              <a:ext uri="{FF2B5EF4-FFF2-40B4-BE49-F238E27FC236}">
                <a16:creationId xmlns:a16="http://schemas.microsoft.com/office/drawing/2014/main" id="{82C0B1A5-EFB0-DC21-7B40-250BFCACFA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22594" y="8237119"/>
            <a:ext cx="553172" cy="553172"/>
          </a:xfrm>
          <a:prstGeom prst="rect">
            <a:avLst/>
          </a:prstGeom>
        </p:spPr>
      </p:pic>
      <p:sp>
        <p:nvSpPr>
          <p:cNvPr id="67" name="TextBox 66">
            <a:extLst>
              <a:ext uri="{FF2B5EF4-FFF2-40B4-BE49-F238E27FC236}">
                <a16:creationId xmlns:a16="http://schemas.microsoft.com/office/drawing/2014/main" id="{072667E3-FCF9-B75D-9B8E-C094618B660F}"/>
              </a:ext>
            </a:extLst>
          </p:cNvPr>
          <p:cNvSpPr txBox="1"/>
          <p:nvPr/>
        </p:nvSpPr>
        <p:spPr>
          <a:xfrm>
            <a:off x="3326452" y="7331541"/>
            <a:ext cx="1252682" cy="345679"/>
          </a:xfrm>
          <a:prstGeom prst="rect">
            <a:avLst/>
          </a:prstGeom>
          <a:noFill/>
        </p:spPr>
        <p:txBody>
          <a:bodyPr wrap="square" rtlCol="0">
            <a:spAutoFit/>
          </a:bodyPr>
          <a:lstStyle/>
          <a:p>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Geospatial</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sp>
        <p:nvSpPr>
          <p:cNvPr id="68" name="Hexagon 67">
            <a:extLst>
              <a:ext uri="{FF2B5EF4-FFF2-40B4-BE49-F238E27FC236}">
                <a16:creationId xmlns:a16="http://schemas.microsoft.com/office/drawing/2014/main" id="{90E6C1CA-AC87-B51D-B647-9B6E1D5D2B58}"/>
              </a:ext>
            </a:extLst>
          </p:cNvPr>
          <p:cNvSpPr/>
          <p:nvPr/>
        </p:nvSpPr>
        <p:spPr>
          <a:xfrm>
            <a:off x="3471238" y="6487740"/>
            <a:ext cx="882565" cy="760833"/>
          </a:xfrm>
          <a:prstGeom prst="hexagon">
            <a:avLst/>
          </a:prstGeom>
          <a:solidFill>
            <a:srgbClr val="00A7A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70" name="Graphic 69" descr="Globe outline">
            <a:extLst>
              <a:ext uri="{FF2B5EF4-FFF2-40B4-BE49-F238E27FC236}">
                <a16:creationId xmlns:a16="http://schemas.microsoft.com/office/drawing/2014/main" id="{C84F9F44-A2C9-5047-3C7A-E951CE2AE2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94750" y="6617984"/>
            <a:ext cx="478765" cy="478765"/>
          </a:xfrm>
          <a:prstGeom prst="rect">
            <a:avLst/>
          </a:prstGeom>
        </p:spPr>
      </p:pic>
      <p:pic>
        <p:nvPicPr>
          <p:cNvPr id="72" name="Graphic 71" descr="Partial sun outline">
            <a:extLst>
              <a:ext uri="{FF2B5EF4-FFF2-40B4-BE49-F238E27FC236}">
                <a16:creationId xmlns:a16="http://schemas.microsoft.com/office/drawing/2014/main" id="{0A0C5D9F-EF7E-2897-01F7-3EEA591EA2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34383" y="3766226"/>
            <a:ext cx="513164" cy="513164"/>
          </a:xfrm>
          <a:prstGeom prst="rect">
            <a:avLst/>
          </a:prstGeom>
        </p:spPr>
      </p:pic>
      <p:cxnSp>
        <p:nvCxnSpPr>
          <p:cNvPr id="73" name="Elbow Connector 24">
            <a:extLst>
              <a:ext uri="{FF2B5EF4-FFF2-40B4-BE49-F238E27FC236}">
                <a16:creationId xmlns:a16="http://schemas.microsoft.com/office/drawing/2014/main" id="{1186C5B7-1CA9-A5ED-FBB7-62CBA13298D8}"/>
              </a:ext>
            </a:extLst>
          </p:cNvPr>
          <p:cNvCxnSpPr>
            <a:cxnSpLocks/>
          </p:cNvCxnSpPr>
          <p:nvPr/>
        </p:nvCxnSpPr>
        <p:spPr>
          <a:xfrm>
            <a:off x="2182368" y="3136684"/>
            <a:ext cx="1290859" cy="681297"/>
          </a:xfrm>
          <a:prstGeom prst="bentConnector3">
            <a:avLst>
              <a:gd name="adj1" fmla="val 29930"/>
            </a:avLst>
          </a:prstGeom>
          <a:noFill/>
          <a:ln w="38100" cap="flat" cmpd="sng" algn="ctr">
            <a:solidFill>
              <a:srgbClr val="00A7A5"/>
            </a:solidFill>
            <a:prstDash val="solid"/>
            <a:miter lim="800000"/>
            <a:headEnd type="oval"/>
            <a:tailEnd type="oval"/>
          </a:ln>
          <a:effectLst/>
        </p:spPr>
      </p:cxnSp>
      <p:cxnSp>
        <p:nvCxnSpPr>
          <p:cNvPr id="85" name="Elbow Connector 24">
            <a:extLst>
              <a:ext uri="{FF2B5EF4-FFF2-40B4-BE49-F238E27FC236}">
                <a16:creationId xmlns:a16="http://schemas.microsoft.com/office/drawing/2014/main" id="{5C26035F-4CEF-ABE0-65AC-54BE41B93EDC}"/>
              </a:ext>
            </a:extLst>
          </p:cNvPr>
          <p:cNvCxnSpPr>
            <a:cxnSpLocks/>
          </p:cNvCxnSpPr>
          <p:nvPr/>
        </p:nvCxnSpPr>
        <p:spPr>
          <a:xfrm rot="5400000" flipH="1" flipV="1">
            <a:off x="1133079" y="7430594"/>
            <a:ext cx="1124877" cy="3"/>
          </a:xfrm>
          <a:prstGeom prst="bentConnector3">
            <a:avLst>
              <a:gd name="adj1" fmla="val 50000"/>
            </a:avLst>
          </a:prstGeom>
          <a:noFill/>
          <a:ln w="38100" cap="flat" cmpd="sng" algn="ctr">
            <a:solidFill>
              <a:srgbClr val="00A7A5"/>
            </a:solidFill>
            <a:prstDash val="solid"/>
            <a:miter lim="800000"/>
            <a:headEnd type="oval"/>
            <a:tailEnd type="oval"/>
          </a:ln>
          <a:effectLst/>
        </p:spPr>
      </p:cxnSp>
      <p:sp>
        <p:nvSpPr>
          <p:cNvPr id="105" name="TextBox 104">
            <a:extLst>
              <a:ext uri="{FF2B5EF4-FFF2-40B4-BE49-F238E27FC236}">
                <a16:creationId xmlns:a16="http://schemas.microsoft.com/office/drawing/2014/main" id="{DAEDC717-F7CB-8866-1218-029BC63E973F}"/>
              </a:ext>
            </a:extLst>
          </p:cNvPr>
          <p:cNvSpPr txBox="1"/>
          <p:nvPr/>
        </p:nvSpPr>
        <p:spPr>
          <a:xfrm>
            <a:off x="4247547" y="8954895"/>
            <a:ext cx="1650106" cy="338554"/>
          </a:xfrm>
          <a:prstGeom prst="rect">
            <a:avLst/>
          </a:prstGeom>
          <a:noFill/>
        </p:spPr>
        <p:txBody>
          <a:bodyPr wrap="square" rtlCol="0">
            <a:spAutoFit/>
          </a:bodyPr>
          <a:lstStyle/>
          <a:p>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Socioeconomic</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sp>
        <p:nvSpPr>
          <p:cNvPr id="106" name="Hexagon 105">
            <a:extLst>
              <a:ext uri="{FF2B5EF4-FFF2-40B4-BE49-F238E27FC236}">
                <a16:creationId xmlns:a16="http://schemas.microsoft.com/office/drawing/2014/main" id="{FE07A995-32E7-7190-3CB4-9B78EA10DA06}"/>
              </a:ext>
            </a:extLst>
          </p:cNvPr>
          <p:cNvSpPr/>
          <p:nvPr/>
        </p:nvSpPr>
        <p:spPr>
          <a:xfrm>
            <a:off x="4579134" y="8136639"/>
            <a:ext cx="882565" cy="760833"/>
          </a:xfrm>
          <a:prstGeom prst="hexagon">
            <a:avLst/>
          </a:prstGeom>
          <a:solidFill>
            <a:srgbClr val="00A7A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09" name="Graphic 108" descr="Bank outline">
            <a:extLst>
              <a:ext uri="{FF2B5EF4-FFF2-40B4-BE49-F238E27FC236}">
                <a16:creationId xmlns:a16="http://schemas.microsoft.com/office/drawing/2014/main" id="{00E23FCE-585F-3211-C430-20009FFD657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758859" y="8229657"/>
            <a:ext cx="523113" cy="523113"/>
          </a:xfrm>
          <a:prstGeom prst="rect">
            <a:avLst/>
          </a:prstGeom>
        </p:spPr>
      </p:pic>
      <p:cxnSp>
        <p:nvCxnSpPr>
          <p:cNvPr id="110" name="Elbow Connector 24">
            <a:extLst>
              <a:ext uri="{FF2B5EF4-FFF2-40B4-BE49-F238E27FC236}">
                <a16:creationId xmlns:a16="http://schemas.microsoft.com/office/drawing/2014/main" id="{C4EA0ACA-7453-6D0C-8934-52EB9BE7F051}"/>
              </a:ext>
            </a:extLst>
          </p:cNvPr>
          <p:cNvCxnSpPr>
            <a:cxnSpLocks/>
          </p:cNvCxnSpPr>
          <p:nvPr/>
        </p:nvCxnSpPr>
        <p:spPr>
          <a:xfrm rot="10800000" flipV="1">
            <a:off x="2182368" y="7096749"/>
            <a:ext cx="1242822" cy="1187234"/>
          </a:xfrm>
          <a:prstGeom prst="bentConnector3">
            <a:avLst>
              <a:gd name="adj1" fmla="val 50000"/>
            </a:avLst>
          </a:prstGeom>
          <a:noFill/>
          <a:ln w="38100" cap="flat" cmpd="sng" algn="ctr">
            <a:solidFill>
              <a:srgbClr val="00A7A5"/>
            </a:solidFill>
            <a:prstDash val="solid"/>
            <a:miter lim="800000"/>
            <a:headEnd type="oval"/>
            <a:tailEnd type="oval"/>
          </a:ln>
          <a:effectLst/>
        </p:spPr>
      </p:cxnSp>
      <p:cxnSp>
        <p:nvCxnSpPr>
          <p:cNvPr id="121" name="Elbow Connector 24">
            <a:extLst>
              <a:ext uri="{FF2B5EF4-FFF2-40B4-BE49-F238E27FC236}">
                <a16:creationId xmlns:a16="http://schemas.microsoft.com/office/drawing/2014/main" id="{0A0AA948-8230-E0CD-0BA7-7525B20CD2CD}"/>
              </a:ext>
            </a:extLst>
          </p:cNvPr>
          <p:cNvCxnSpPr>
            <a:cxnSpLocks/>
          </p:cNvCxnSpPr>
          <p:nvPr/>
        </p:nvCxnSpPr>
        <p:spPr>
          <a:xfrm rot="10800000" flipV="1">
            <a:off x="2150486" y="8776864"/>
            <a:ext cx="2428648" cy="1"/>
          </a:xfrm>
          <a:prstGeom prst="bentConnector3">
            <a:avLst>
              <a:gd name="adj1" fmla="val 50000"/>
            </a:avLst>
          </a:prstGeom>
          <a:noFill/>
          <a:ln w="38100" cap="flat" cmpd="sng" algn="ctr">
            <a:solidFill>
              <a:srgbClr val="00A7A5"/>
            </a:solidFill>
            <a:prstDash val="solid"/>
            <a:miter lim="800000"/>
            <a:headEnd type="oval"/>
            <a:tailEnd type="oval"/>
          </a:ln>
          <a:effectLst/>
        </p:spPr>
      </p:cxnSp>
      <p:sp>
        <p:nvSpPr>
          <p:cNvPr id="127" name="Hexagon 126">
            <a:extLst>
              <a:ext uri="{FF2B5EF4-FFF2-40B4-BE49-F238E27FC236}">
                <a16:creationId xmlns:a16="http://schemas.microsoft.com/office/drawing/2014/main" id="{5EC09B7C-D53C-08EE-AC13-1A01CF6A7695}"/>
              </a:ext>
            </a:extLst>
          </p:cNvPr>
          <p:cNvSpPr/>
          <p:nvPr/>
        </p:nvSpPr>
        <p:spPr>
          <a:xfrm>
            <a:off x="6845449" y="4991183"/>
            <a:ext cx="2072894" cy="1786978"/>
          </a:xfrm>
          <a:prstGeom prst="hexagon">
            <a:avLst/>
          </a:prstGeom>
          <a:solidFill>
            <a:srgbClr val="E45B65"/>
          </a:solidFill>
          <a:ln w="7620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31" name="TextBox 130">
            <a:extLst>
              <a:ext uri="{FF2B5EF4-FFF2-40B4-BE49-F238E27FC236}">
                <a16:creationId xmlns:a16="http://schemas.microsoft.com/office/drawing/2014/main" id="{BD40006F-299A-B8DC-9E51-692E43A82D3B}"/>
              </a:ext>
            </a:extLst>
          </p:cNvPr>
          <p:cNvSpPr txBox="1"/>
          <p:nvPr/>
        </p:nvSpPr>
        <p:spPr>
          <a:xfrm>
            <a:off x="7056843" y="3252161"/>
            <a:ext cx="1650106" cy="535531"/>
          </a:xfrm>
          <a:prstGeom prst="rect">
            <a:avLst/>
          </a:prstGeom>
          <a:noFill/>
        </p:spPr>
        <p:txBody>
          <a:bodyPr wrap="square" rtlCol="0">
            <a:spAutoFit/>
          </a:bodyPr>
          <a:lstStyle/>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Mapping</a:t>
            </a:r>
            <a:b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b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Issue</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32" name="Hexagon 131">
            <a:extLst>
              <a:ext uri="{FF2B5EF4-FFF2-40B4-BE49-F238E27FC236}">
                <a16:creationId xmlns:a16="http://schemas.microsoft.com/office/drawing/2014/main" id="{DDD7B1D4-ACFC-C3D9-C75A-3201419873DD}"/>
              </a:ext>
            </a:extLst>
          </p:cNvPr>
          <p:cNvSpPr/>
          <p:nvPr/>
        </p:nvSpPr>
        <p:spPr>
          <a:xfrm>
            <a:off x="7426086" y="2491328"/>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35" name="Graphic 134" descr="Link outline">
            <a:extLst>
              <a:ext uri="{FF2B5EF4-FFF2-40B4-BE49-F238E27FC236}">
                <a16:creationId xmlns:a16="http://schemas.microsoft.com/office/drawing/2014/main" id="{C2A81A7E-7784-9C86-86D3-82A3D7DA061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565537" y="2584277"/>
            <a:ext cx="603661" cy="603661"/>
          </a:xfrm>
          <a:prstGeom prst="rect">
            <a:avLst/>
          </a:prstGeom>
        </p:spPr>
      </p:pic>
      <p:sp>
        <p:nvSpPr>
          <p:cNvPr id="136" name="TextBox 135">
            <a:extLst>
              <a:ext uri="{FF2B5EF4-FFF2-40B4-BE49-F238E27FC236}">
                <a16:creationId xmlns:a16="http://schemas.microsoft.com/office/drawing/2014/main" id="{D19F4B9E-6136-8CF9-68BD-AE254C971674}"/>
              </a:ext>
            </a:extLst>
          </p:cNvPr>
          <p:cNvSpPr txBox="1"/>
          <p:nvPr/>
        </p:nvSpPr>
        <p:spPr>
          <a:xfrm>
            <a:off x="9015257" y="4539711"/>
            <a:ext cx="1650106" cy="535531"/>
          </a:xfrm>
          <a:prstGeom prst="rect">
            <a:avLst/>
          </a:prstGeom>
          <a:noFill/>
        </p:spPr>
        <p:txBody>
          <a:bodyPr wrap="square" rtlCol="0">
            <a:spAutoFit/>
          </a:bodyPr>
          <a:lstStyle/>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Temporal Features</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37" name="Hexagon 136">
            <a:extLst>
              <a:ext uri="{FF2B5EF4-FFF2-40B4-BE49-F238E27FC236}">
                <a16:creationId xmlns:a16="http://schemas.microsoft.com/office/drawing/2014/main" id="{6B8CD435-749F-AB59-D593-68FB5A1BB894}"/>
              </a:ext>
            </a:extLst>
          </p:cNvPr>
          <p:cNvSpPr/>
          <p:nvPr/>
        </p:nvSpPr>
        <p:spPr>
          <a:xfrm>
            <a:off x="9405790" y="3721455"/>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40" name="Graphic 139" descr="Clock outline">
            <a:extLst>
              <a:ext uri="{FF2B5EF4-FFF2-40B4-BE49-F238E27FC236}">
                <a16:creationId xmlns:a16="http://schemas.microsoft.com/office/drawing/2014/main" id="{9B9E9990-33BF-6F6D-E137-6203BB07721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78183" y="3830142"/>
            <a:ext cx="545965" cy="545965"/>
          </a:xfrm>
          <a:prstGeom prst="rect">
            <a:avLst/>
          </a:prstGeom>
        </p:spPr>
      </p:pic>
      <p:sp>
        <p:nvSpPr>
          <p:cNvPr id="141" name="TextBox 140">
            <a:extLst>
              <a:ext uri="{FF2B5EF4-FFF2-40B4-BE49-F238E27FC236}">
                <a16:creationId xmlns:a16="http://schemas.microsoft.com/office/drawing/2014/main" id="{E68C53E9-4ECA-EB84-2C15-75D5C03D424B}"/>
              </a:ext>
            </a:extLst>
          </p:cNvPr>
          <p:cNvSpPr txBox="1"/>
          <p:nvPr/>
        </p:nvSpPr>
        <p:spPr>
          <a:xfrm>
            <a:off x="9015257" y="8050457"/>
            <a:ext cx="1650106" cy="535531"/>
          </a:xfrm>
          <a:prstGeom prst="rect">
            <a:avLst/>
          </a:prstGeom>
          <a:noFill/>
        </p:spPr>
        <p:txBody>
          <a:bodyPr wrap="square" rtlCol="0">
            <a:spAutoFit/>
          </a:bodyPr>
          <a:lstStyle/>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Feature Selection</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42" name="Hexagon 141">
            <a:extLst>
              <a:ext uri="{FF2B5EF4-FFF2-40B4-BE49-F238E27FC236}">
                <a16:creationId xmlns:a16="http://schemas.microsoft.com/office/drawing/2014/main" id="{FD0E49BC-1BD9-BFE6-3A80-A40B5EB75250}"/>
              </a:ext>
            </a:extLst>
          </p:cNvPr>
          <p:cNvSpPr/>
          <p:nvPr/>
        </p:nvSpPr>
        <p:spPr>
          <a:xfrm>
            <a:off x="9405790" y="7232201"/>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4" name="TextBox 143">
            <a:extLst>
              <a:ext uri="{FF2B5EF4-FFF2-40B4-BE49-F238E27FC236}">
                <a16:creationId xmlns:a16="http://schemas.microsoft.com/office/drawing/2014/main" id="{C1D02EE0-0AF7-5E65-33CD-1555B49BEE14}"/>
              </a:ext>
            </a:extLst>
          </p:cNvPr>
          <p:cNvSpPr txBox="1"/>
          <p:nvPr/>
        </p:nvSpPr>
        <p:spPr>
          <a:xfrm>
            <a:off x="7052722" y="8958458"/>
            <a:ext cx="1650106" cy="338554"/>
          </a:xfrm>
          <a:prstGeom prst="rect">
            <a:avLst/>
          </a:prstGeom>
          <a:noFill/>
        </p:spPr>
        <p:txBody>
          <a:bodyPr wrap="square" rtlCol="0">
            <a:spAutoFit/>
          </a:bodyPr>
          <a:lstStyle/>
          <a:p>
            <a:pPr algn="ct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Preprocessing</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45" name="Hexagon 144">
            <a:extLst>
              <a:ext uri="{FF2B5EF4-FFF2-40B4-BE49-F238E27FC236}">
                <a16:creationId xmlns:a16="http://schemas.microsoft.com/office/drawing/2014/main" id="{D35A07D2-F9B4-D21F-87ED-7F41C6A2EDE1}"/>
              </a:ext>
            </a:extLst>
          </p:cNvPr>
          <p:cNvSpPr/>
          <p:nvPr/>
        </p:nvSpPr>
        <p:spPr>
          <a:xfrm>
            <a:off x="7411725" y="8148684"/>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3" name="Hexagon 152">
            <a:extLst>
              <a:ext uri="{FF2B5EF4-FFF2-40B4-BE49-F238E27FC236}">
                <a16:creationId xmlns:a16="http://schemas.microsoft.com/office/drawing/2014/main" id="{B2FBD5AF-ACE5-FCFF-9082-4BD7F8BECE73}"/>
              </a:ext>
            </a:extLst>
          </p:cNvPr>
          <p:cNvSpPr/>
          <p:nvPr/>
        </p:nvSpPr>
        <p:spPr>
          <a:xfrm>
            <a:off x="12708446" y="5047699"/>
            <a:ext cx="2072894" cy="1786978"/>
          </a:xfrm>
          <a:prstGeom prst="hexagon">
            <a:avLst/>
          </a:prstGeom>
          <a:solidFill>
            <a:srgbClr val="485570"/>
          </a:solidFill>
          <a:ln w="7620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5" name="TextBox 154">
            <a:extLst>
              <a:ext uri="{FF2B5EF4-FFF2-40B4-BE49-F238E27FC236}">
                <a16:creationId xmlns:a16="http://schemas.microsoft.com/office/drawing/2014/main" id="{4A952211-EE33-E0AC-2816-66D4D694BD51}"/>
              </a:ext>
            </a:extLst>
          </p:cNvPr>
          <p:cNvSpPr txBox="1"/>
          <p:nvPr/>
        </p:nvSpPr>
        <p:spPr>
          <a:xfrm>
            <a:off x="13368544" y="3169876"/>
            <a:ext cx="1801895" cy="535531"/>
          </a:xfrm>
          <a:prstGeom prst="rect">
            <a:avLst/>
          </a:prstGeom>
          <a:noFill/>
        </p:spPr>
        <p:txBody>
          <a:bodyPr wrap="square" rtlCol="0">
            <a:spAutoFit/>
          </a:bodyPr>
          <a:lstStyle/>
          <a:p>
            <a:pPr algn="ctr">
              <a:lnSpc>
                <a:spcPct val="90000"/>
              </a:lnSpc>
            </a:pP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Hyperparameter Optimization</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56" name="Hexagon 155">
            <a:extLst>
              <a:ext uri="{FF2B5EF4-FFF2-40B4-BE49-F238E27FC236}">
                <a16:creationId xmlns:a16="http://schemas.microsoft.com/office/drawing/2014/main" id="{D08AB3EA-2D81-3E41-FF9A-B99DF1E4A4B9}"/>
              </a:ext>
            </a:extLst>
          </p:cNvPr>
          <p:cNvSpPr/>
          <p:nvPr/>
        </p:nvSpPr>
        <p:spPr>
          <a:xfrm>
            <a:off x="13828210" y="2375851"/>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59" name="Graphic 158" descr="Gears outline">
            <a:extLst>
              <a:ext uri="{FF2B5EF4-FFF2-40B4-BE49-F238E27FC236}">
                <a16:creationId xmlns:a16="http://schemas.microsoft.com/office/drawing/2014/main" id="{C5DF441D-39FC-4573-EB25-8F4CEC37ED9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4030697" y="2530480"/>
            <a:ext cx="487936" cy="487936"/>
          </a:xfrm>
          <a:prstGeom prst="rect">
            <a:avLst/>
          </a:prstGeom>
        </p:spPr>
      </p:pic>
      <p:sp>
        <p:nvSpPr>
          <p:cNvPr id="160" name="TextBox 159">
            <a:extLst>
              <a:ext uri="{FF2B5EF4-FFF2-40B4-BE49-F238E27FC236}">
                <a16:creationId xmlns:a16="http://schemas.microsoft.com/office/drawing/2014/main" id="{6E378E58-2E1C-7F17-6E35-DCD93F5B94CF}"/>
              </a:ext>
            </a:extLst>
          </p:cNvPr>
          <p:cNvSpPr txBox="1"/>
          <p:nvPr/>
        </p:nvSpPr>
        <p:spPr>
          <a:xfrm>
            <a:off x="14432144" y="4636413"/>
            <a:ext cx="1801895" cy="338554"/>
          </a:xfrm>
          <a:prstGeom prst="rect">
            <a:avLst/>
          </a:prstGeom>
          <a:noFill/>
        </p:spPr>
        <p:txBody>
          <a:bodyPr wrap="square" rtlCol="0">
            <a:spAutoFit/>
          </a:bodyPr>
          <a:lstStyle/>
          <a:p>
            <a:pPr algn="ct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LR Scheduler</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61" name="Hexagon 160">
            <a:extLst>
              <a:ext uri="{FF2B5EF4-FFF2-40B4-BE49-F238E27FC236}">
                <a16:creationId xmlns:a16="http://schemas.microsoft.com/office/drawing/2014/main" id="{E67F668F-3610-B175-289A-A25ACA310D7D}"/>
              </a:ext>
            </a:extLst>
          </p:cNvPr>
          <p:cNvSpPr/>
          <p:nvPr/>
        </p:nvSpPr>
        <p:spPr>
          <a:xfrm>
            <a:off x="14900549" y="3855650"/>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64" name="Graphic 163" descr="Alarm clock outline">
            <a:extLst>
              <a:ext uri="{FF2B5EF4-FFF2-40B4-BE49-F238E27FC236}">
                <a16:creationId xmlns:a16="http://schemas.microsoft.com/office/drawing/2014/main" id="{1BB08127-153D-12A3-6653-4C018ABA777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5089157" y="3977473"/>
            <a:ext cx="505346" cy="505346"/>
          </a:xfrm>
          <a:prstGeom prst="rect">
            <a:avLst/>
          </a:prstGeom>
        </p:spPr>
      </p:pic>
      <p:sp>
        <p:nvSpPr>
          <p:cNvPr id="165" name="TextBox 164">
            <a:extLst>
              <a:ext uri="{FF2B5EF4-FFF2-40B4-BE49-F238E27FC236}">
                <a16:creationId xmlns:a16="http://schemas.microsoft.com/office/drawing/2014/main" id="{2A24BAA9-0865-5D10-2AF0-CDF2D052A333}"/>
              </a:ext>
            </a:extLst>
          </p:cNvPr>
          <p:cNvSpPr txBox="1"/>
          <p:nvPr/>
        </p:nvSpPr>
        <p:spPr>
          <a:xfrm>
            <a:off x="14440060" y="7542492"/>
            <a:ext cx="1801895" cy="535531"/>
          </a:xfrm>
          <a:prstGeom prst="rect">
            <a:avLst/>
          </a:prstGeom>
          <a:noFill/>
        </p:spPr>
        <p:txBody>
          <a:bodyPr wrap="square" rtlCol="0">
            <a:spAutoFit/>
          </a:bodyPr>
          <a:lstStyle/>
          <a:p>
            <a:pPr algn="ctr">
              <a:lnSpc>
                <a:spcPct val="90000"/>
              </a:lnSpc>
            </a:pP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Batch Normalization</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66" name="Hexagon 165">
            <a:extLst>
              <a:ext uri="{FF2B5EF4-FFF2-40B4-BE49-F238E27FC236}">
                <a16:creationId xmlns:a16="http://schemas.microsoft.com/office/drawing/2014/main" id="{C2AF18E3-A212-F71A-18F3-5620732AC316}"/>
              </a:ext>
            </a:extLst>
          </p:cNvPr>
          <p:cNvSpPr/>
          <p:nvPr/>
        </p:nvSpPr>
        <p:spPr>
          <a:xfrm>
            <a:off x="14899726" y="6736892"/>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69" name="Graphic 168" descr="Table with solid fill">
            <a:extLst>
              <a:ext uri="{FF2B5EF4-FFF2-40B4-BE49-F238E27FC236}">
                <a16:creationId xmlns:a16="http://schemas.microsoft.com/office/drawing/2014/main" id="{FF36B1B3-D7E6-2518-1E77-9F18E7F2A73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5115162" y="6891463"/>
            <a:ext cx="451689" cy="451689"/>
          </a:xfrm>
          <a:prstGeom prst="rect">
            <a:avLst/>
          </a:prstGeom>
        </p:spPr>
      </p:pic>
      <p:sp>
        <p:nvSpPr>
          <p:cNvPr id="172" name="TextBox 171">
            <a:extLst>
              <a:ext uri="{FF2B5EF4-FFF2-40B4-BE49-F238E27FC236}">
                <a16:creationId xmlns:a16="http://schemas.microsoft.com/office/drawing/2014/main" id="{E6786565-4BC7-A581-5AAD-8431BAE6F1FF}"/>
              </a:ext>
            </a:extLst>
          </p:cNvPr>
          <p:cNvSpPr txBox="1"/>
          <p:nvPr/>
        </p:nvSpPr>
        <p:spPr>
          <a:xfrm>
            <a:off x="13246622" y="8732450"/>
            <a:ext cx="1801895" cy="338554"/>
          </a:xfrm>
          <a:prstGeom prst="rect">
            <a:avLst/>
          </a:prstGeom>
          <a:noFill/>
        </p:spPr>
        <p:txBody>
          <a:bodyPr wrap="square" rtlCol="0">
            <a:spAutoFit/>
          </a:bodyPr>
          <a:lstStyle/>
          <a:p>
            <a:pPr algn="ct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Mixed Loss</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grpSp>
        <p:nvGrpSpPr>
          <p:cNvPr id="2494" name="Group 2493">
            <a:extLst>
              <a:ext uri="{FF2B5EF4-FFF2-40B4-BE49-F238E27FC236}">
                <a16:creationId xmlns:a16="http://schemas.microsoft.com/office/drawing/2014/main" id="{06C97E5B-A558-FF45-40CD-1AB429617F67}"/>
              </a:ext>
            </a:extLst>
          </p:cNvPr>
          <p:cNvGrpSpPr/>
          <p:nvPr/>
        </p:nvGrpSpPr>
        <p:grpSpPr>
          <a:xfrm>
            <a:off x="13684767" y="7942856"/>
            <a:ext cx="882565" cy="760833"/>
            <a:chOff x="13808804" y="8145733"/>
            <a:chExt cx="882565" cy="760833"/>
          </a:xfrm>
        </p:grpSpPr>
        <p:sp>
          <p:nvSpPr>
            <p:cNvPr id="173" name="Hexagon 172">
              <a:extLst>
                <a:ext uri="{FF2B5EF4-FFF2-40B4-BE49-F238E27FC236}">
                  <a16:creationId xmlns:a16="http://schemas.microsoft.com/office/drawing/2014/main" id="{A64DF4DE-B46D-C1F7-E6F7-41210828758A}"/>
                </a:ext>
              </a:extLst>
            </p:cNvPr>
            <p:cNvSpPr/>
            <p:nvPr/>
          </p:nvSpPr>
          <p:spPr>
            <a:xfrm>
              <a:off x="13808804" y="8145733"/>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71" name="Graphic 170" descr="Bar graph with downward trend outline">
              <a:extLst>
                <a:ext uri="{FF2B5EF4-FFF2-40B4-BE49-F238E27FC236}">
                  <a16:creationId xmlns:a16="http://schemas.microsoft.com/office/drawing/2014/main" id="{A8075229-E820-0ED5-2395-C4A9D595A52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997898" y="8273962"/>
              <a:ext cx="504374" cy="504374"/>
            </a:xfrm>
            <a:prstGeom prst="rect">
              <a:avLst/>
            </a:prstGeom>
          </p:spPr>
        </p:pic>
      </p:grpSp>
      <p:sp>
        <p:nvSpPr>
          <p:cNvPr id="175" name="TextBox 174">
            <a:extLst>
              <a:ext uri="{FF2B5EF4-FFF2-40B4-BE49-F238E27FC236}">
                <a16:creationId xmlns:a16="http://schemas.microsoft.com/office/drawing/2014/main" id="{5EAE2962-01A5-830B-33A8-55F96140B2CE}"/>
              </a:ext>
            </a:extLst>
          </p:cNvPr>
          <p:cNvSpPr txBox="1"/>
          <p:nvPr/>
        </p:nvSpPr>
        <p:spPr>
          <a:xfrm>
            <a:off x="15942247" y="5331563"/>
            <a:ext cx="1342231" cy="535531"/>
          </a:xfrm>
          <a:prstGeom prst="rect">
            <a:avLst/>
          </a:prstGeom>
          <a:noFill/>
        </p:spPr>
        <p:txBody>
          <a:bodyPr wrap="square" rtlCol="0">
            <a:spAutoFit/>
          </a:bodyPr>
          <a:lstStyle/>
          <a:p>
            <a:pPr algn="ctr">
              <a:lnSpc>
                <a:spcPct val="90000"/>
              </a:lnSpc>
            </a:pP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Early Stopping</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176" name="Hexagon 175">
            <a:extLst>
              <a:ext uri="{FF2B5EF4-FFF2-40B4-BE49-F238E27FC236}">
                <a16:creationId xmlns:a16="http://schemas.microsoft.com/office/drawing/2014/main" id="{56F869E9-6EC3-04EE-93C5-A5C4914F08DC}"/>
              </a:ext>
            </a:extLst>
          </p:cNvPr>
          <p:cNvSpPr/>
          <p:nvPr/>
        </p:nvSpPr>
        <p:spPr>
          <a:xfrm>
            <a:off x="16162341" y="4539711"/>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79" name="Graphic 178" descr="Irritant outline">
            <a:extLst>
              <a:ext uri="{FF2B5EF4-FFF2-40B4-BE49-F238E27FC236}">
                <a16:creationId xmlns:a16="http://schemas.microsoft.com/office/drawing/2014/main" id="{B1DB73E5-E614-9C2C-F819-36D073CC463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385370" y="4661250"/>
            <a:ext cx="460248" cy="460248"/>
          </a:xfrm>
          <a:prstGeom prst="rect">
            <a:avLst/>
          </a:prstGeom>
        </p:spPr>
      </p:pic>
      <p:sp>
        <p:nvSpPr>
          <p:cNvPr id="184" name="TextBox 183">
            <a:extLst>
              <a:ext uri="{FF2B5EF4-FFF2-40B4-BE49-F238E27FC236}">
                <a16:creationId xmlns:a16="http://schemas.microsoft.com/office/drawing/2014/main" id="{127B0328-D82D-A832-92F8-2C45D246A86C}"/>
              </a:ext>
            </a:extLst>
          </p:cNvPr>
          <p:cNvSpPr txBox="1"/>
          <p:nvPr/>
        </p:nvSpPr>
        <p:spPr>
          <a:xfrm>
            <a:off x="7162686" y="5941188"/>
            <a:ext cx="1391981" cy="646331"/>
          </a:xfrm>
          <a:prstGeom prst="rect">
            <a:avLst/>
          </a:prstGeom>
          <a:noFill/>
        </p:spPr>
        <p:txBody>
          <a:bodyPr wrap="square" rtlCol="0">
            <a:spAutoFit/>
          </a:bodyPr>
          <a:lstStyle/>
          <a:p>
            <a:pPr algn="ctr"/>
            <a:r>
              <a:rPr lang="en-US" b="1" dirty="0">
                <a:solidFill>
                  <a:schemeClr val="bg2"/>
                </a:solidFill>
                <a:latin typeface="Roboto" panose="02000000000000000000" pitchFamily="2" charset="0"/>
                <a:ea typeface="Roboto" panose="02000000000000000000" pitchFamily="2" charset="0"/>
                <a:cs typeface="Open Sans" panose="020B0606030504020204" pitchFamily="34" charset="0"/>
              </a:rPr>
              <a:t>Merged</a:t>
            </a:r>
            <a:r>
              <a:rPr lang="en-US" dirty="0">
                <a:solidFill>
                  <a:schemeClr val="bg2"/>
                </a:solidFill>
                <a:latin typeface="Roboto" panose="02000000000000000000" pitchFamily="2" charset="0"/>
                <a:ea typeface="Roboto" panose="02000000000000000000" pitchFamily="2" charset="0"/>
                <a:cs typeface="Open Sans" panose="020B0606030504020204" pitchFamily="34" charset="0"/>
              </a:rPr>
              <a:t> Dataset</a:t>
            </a:r>
            <a:endParaRPr lang="ru-RU" dirty="0">
              <a:solidFill>
                <a:schemeClr val="bg2"/>
              </a:solidFill>
              <a:latin typeface="Roboto" panose="02000000000000000000" pitchFamily="2" charset="0"/>
              <a:ea typeface="Roboto" panose="02000000000000000000" pitchFamily="2" charset="0"/>
              <a:cs typeface="Open Sans" panose="020B0606030504020204" pitchFamily="34" charset="0"/>
            </a:endParaRPr>
          </a:p>
        </p:txBody>
      </p:sp>
      <p:pic>
        <p:nvPicPr>
          <p:cNvPr id="186" name="Graphic 185" descr="Stacked Rocks with solid fill">
            <a:extLst>
              <a:ext uri="{FF2B5EF4-FFF2-40B4-BE49-F238E27FC236}">
                <a16:creationId xmlns:a16="http://schemas.microsoft.com/office/drawing/2014/main" id="{12394B6D-C68D-0818-7DDA-63D1245AF2B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482419" y="5126051"/>
            <a:ext cx="842617" cy="842617"/>
          </a:xfrm>
          <a:prstGeom prst="rect">
            <a:avLst/>
          </a:prstGeom>
        </p:spPr>
      </p:pic>
      <p:sp>
        <p:nvSpPr>
          <p:cNvPr id="187" name="TextBox 186">
            <a:extLst>
              <a:ext uri="{FF2B5EF4-FFF2-40B4-BE49-F238E27FC236}">
                <a16:creationId xmlns:a16="http://schemas.microsoft.com/office/drawing/2014/main" id="{0E967118-A8EF-DF2B-D95E-EFFD0833F4AB}"/>
              </a:ext>
            </a:extLst>
          </p:cNvPr>
          <p:cNvSpPr txBox="1"/>
          <p:nvPr/>
        </p:nvSpPr>
        <p:spPr>
          <a:xfrm>
            <a:off x="9941207" y="6316309"/>
            <a:ext cx="1650106" cy="535531"/>
          </a:xfrm>
          <a:prstGeom prst="rect">
            <a:avLst/>
          </a:prstGeom>
          <a:noFill/>
        </p:spPr>
        <p:txBody>
          <a:bodyPr wrap="square" rtlCol="0">
            <a:spAutoFit/>
          </a:bodyPr>
          <a:lstStyle/>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Latent </a:t>
            </a:r>
          </a:p>
          <a:p>
            <a:pPr algn="ctr">
              <a:lnSpc>
                <a:spcPct val="90000"/>
              </a:lnSpc>
            </a:pPr>
            <a:r>
              <a:rPr lang="en-US" sz="1600" b="1" dirty="0">
                <a:solidFill>
                  <a:srgbClr val="E45B65"/>
                </a:solidFill>
                <a:latin typeface="Roboto" panose="02000000000000000000" pitchFamily="2" charset="0"/>
                <a:ea typeface="Roboto" panose="02000000000000000000" pitchFamily="2" charset="0"/>
                <a:cs typeface="Open Sans" panose="020B0606030504020204" pitchFamily="34" charset="0"/>
              </a:rPr>
              <a:t>Features</a:t>
            </a:r>
            <a:endParaRPr lang="ru-RU" sz="1600" b="1" dirty="0">
              <a:solidFill>
                <a:srgbClr val="E45B65"/>
              </a:solidFill>
              <a:latin typeface="Roboto" panose="02000000000000000000" pitchFamily="2" charset="0"/>
              <a:ea typeface="Roboto" panose="02000000000000000000" pitchFamily="2" charset="0"/>
              <a:cs typeface="Open Sans" panose="020B0606030504020204" pitchFamily="34" charset="0"/>
            </a:endParaRPr>
          </a:p>
        </p:txBody>
      </p:sp>
      <p:sp>
        <p:nvSpPr>
          <p:cNvPr id="188" name="Hexagon 187">
            <a:extLst>
              <a:ext uri="{FF2B5EF4-FFF2-40B4-BE49-F238E27FC236}">
                <a16:creationId xmlns:a16="http://schemas.microsoft.com/office/drawing/2014/main" id="{B43D48E4-6F83-FA06-D7E7-5645C420CADF}"/>
              </a:ext>
            </a:extLst>
          </p:cNvPr>
          <p:cNvSpPr/>
          <p:nvPr/>
        </p:nvSpPr>
        <p:spPr>
          <a:xfrm>
            <a:off x="10340615" y="5482691"/>
            <a:ext cx="882565" cy="760833"/>
          </a:xfrm>
          <a:prstGeom prst="hexagon">
            <a:avLst/>
          </a:prstGeom>
          <a:solidFill>
            <a:srgbClr val="E45B65"/>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91" name="Graphic 190" descr="Venn diagram outline">
            <a:extLst>
              <a:ext uri="{FF2B5EF4-FFF2-40B4-BE49-F238E27FC236}">
                <a16:creationId xmlns:a16="http://schemas.microsoft.com/office/drawing/2014/main" id="{7847576A-88D8-DC1F-E28E-EEB355682B6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84282" y="5576232"/>
            <a:ext cx="563955" cy="563955"/>
          </a:xfrm>
          <a:prstGeom prst="rect">
            <a:avLst/>
          </a:prstGeom>
        </p:spPr>
      </p:pic>
      <p:cxnSp>
        <p:nvCxnSpPr>
          <p:cNvPr id="2048" name="Elbow Connector 24">
            <a:extLst>
              <a:ext uri="{FF2B5EF4-FFF2-40B4-BE49-F238E27FC236}">
                <a16:creationId xmlns:a16="http://schemas.microsoft.com/office/drawing/2014/main" id="{6C0707EB-C2B4-62DA-77AA-94130FD22035}"/>
              </a:ext>
            </a:extLst>
          </p:cNvPr>
          <p:cNvCxnSpPr>
            <a:cxnSpLocks/>
          </p:cNvCxnSpPr>
          <p:nvPr/>
        </p:nvCxnSpPr>
        <p:spPr>
          <a:xfrm rot="5400000" flipH="1" flipV="1">
            <a:off x="7247794" y="7471688"/>
            <a:ext cx="1223105" cy="16043"/>
          </a:xfrm>
          <a:prstGeom prst="bentConnector3">
            <a:avLst>
              <a:gd name="adj1" fmla="val 99425"/>
            </a:avLst>
          </a:prstGeom>
          <a:noFill/>
          <a:ln w="38100" cap="flat" cmpd="sng" algn="ctr">
            <a:solidFill>
              <a:srgbClr val="E45B65"/>
            </a:solidFill>
            <a:prstDash val="solid"/>
            <a:miter lim="800000"/>
            <a:headEnd type="oval"/>
            <a:tailEnd type="oval"/>
          </a:ln>
          <a:effectLst/>
        </p:spPr>
      </p:cxnSp>
      <p:cxnSp>
        <p:nvCxnSpPr>
          <p:cNvPr id="2057" name="Elbow Connector 24">
            <a:extLst>
              <a:ext uri="{FF2B5EF4-FFF2-40B4-BE49-F238E27FC236}">
                <a16:creationId xmlns:a16="http://schemas.microsoft.com/office/drawing/2014/main" id="{A305234D-F79B-5419-FE50-17F366455824}"/>
              </a:ext>
            </a:extLst>
          </p:cNvPr>
          <p:cNvCxnSpPr>
            <a:cxnSpLocks/>
          </p:cNvCxnSpPr>
          <p:nvPr/>
        </p:nvCxnSpPr>
        <p:spPr>
          <a:xfrm rot="16200000" flipV="1">
            <a:off x="7405689" y="4424977"/>
            <a:ext cx="952416" cy="3"/>
          </a:xfrm>
          <a:prstGeom prst="bentConnector3">
            <a:avLst>
              <a:gd name="adj1" fmla="val 50000"/>
            </a:avLst>
          </a:prstGeom>
          <a:noFill/>
          <a:ln w="38100" cap="flat" cmpd="sng" algn="ctr">
            <a:solidFill>
              <a:srgbClr val="E45B65"/>
            </a:solidFill>
            <a:prstDash val="solid"/>
            <a:miter lim="800000"/>
            <a:headEnd type="oval"/>
            <a:tailEnd type="oval"/>
          </a:ln>
          <a:effectLst/>
        </p:spPr>
      </p:cxnSp>
      <p:cxnSp>
        <p:nvCxnSpPr>
          <p:cNvPr id="2068" name="Elbow Connector 24">
            <a:extLst>
              <a:ext uri="{FF2B5EF4-FFF2-40B4-BE49-F238E27FC236}">
                <a16:creationId xmlns:a16="http://schemas.microsoft.com/office/drawing/2014/main" id="{EDBB9626-0B30-6E02-1BAF-A8637C01C82D}"/>
              </a:ext>
            </a:extLst>
          </p:cNvPr>
          <p:cNvCxnSpPr>
            <a:cxnSpLocks/>
          </p:cNvCxnSpPr>
          <p:nvPr/>
        </p:nvCxnSpPr>
        <p:spPr>
          <a:xfrm rot="5400000" flipH="1" flipV="1">
            <a:off x="8365830" y="4305946"/>
            <a:ext cx="1443044" cy="636879"/>
          </a:xfrm>
          <a:prstGeom prst="bentConnector3">
            <a:avLst>
              <a:gd name="adj1" fmla="val 100517"/>
            </a:avLst>
          </a:prstGeom>
          <a:noFill/>
          <a:ln w="38100" cap="flat" cmpd="sng" algn="ctr">
            <a:solidFill>
              <a:srgbClr val="E45B65"/>
            </a:solidFill>
            <a:prstDash val="solid"/>
            <a:miter lim="800000"/>
            <a:headEnd type="oval"/>
            <a:tailEnd type="oval"/>
          </a:ln>
          <a:effectLst/>
        </p:spPr>
      </p:cxnSp>
      <p:cxnSp>
        <p:nvCxnSpPr>
          <p:cNvPr id="2078" name="Elbow Connector 24">
            <a:extLst>
              <a:ext uri="{FF2B5EF4-FFF2-40B4-BE49-F238E27FC236}">
                <a16:creationId xmlns:a16="http://schemas.microsoft.com/office/drawing/2014/main" id="{A84DB4AE-E479-BA35-D7EA-691661C5B09F}"/>
              </a:ext>
            </a:extLst>
          </p:cNvPr>
          <p:cNvCxnSpPr>
            <a:cxnSpLocks/>
          </p:cNvCxnSpPr>
          <p:nvPr/>
        </p:nvCxnSpPr>
        <p:spPr>
          <a:xfrm rot="16200000" flipH="1">
            <a:off x="8402477" y="6801512"/>
            <a:ext cx="1352104" cy="702945"/>
          </a:xfrm>
          <a:prstGeom prst="bentConnector3">
            <a:avLst>
              <a:gd name="adj1" fmla="val 99735"/>
            </a:avLst>
          </a:prstGeom>
          <a:noFill/>
          <a:ln w="38100" cap="flat" cmpd="sng" algn="ctr">
            <a:solidFill>
              <a:srgbClr val="E45B65"/>
            </a:solidFill>
            <a:prstDash val="solid"/>
            <a:miter lim="800000"/>
            <a:headEnd type="oval"/>
            <a:tailEnd type="oval"/>
          </a:ln>
          <a:effectLst/>
        </p:spPr>
      </p:cxnSp>
      <p:cxnSp>
        <p:nvCxnSpPr>
          <p:cNvPr id="2086" name="Elbow Connector 24">
            <a:extLst>
              <a:ext uri="{FF2B5EF4-FFF2-40B4-BE49-F238E27FC236}">
                <a16:creationId xmlns:a16="http://schemas.microsoft.com/office/drawing/2014/main" id="{93DDB499-417F-1CA5-311C-D00337ACBDCB}"/>
              </a:ext>
            </a:extLst>
          </p:cNvPr>
          <p:cNvCxnSpPr>
            <a:cxnSpLocks/>
            <a:endCxn id="188" idx="3"/>
          </p:cNvCxnSpPr>
          <p:nvPr/>
        </p:nvCxnSpPr>
        <p:spPr>
          <a:xfrm>
            <a:off x="9015257" y="5863108"/>
            <a:ext cx="1325358" cy="12700"/>
          </a:xfrm>
          <a:prstGeom prst="bentConnector3">
            <a:avLst>
              <a:gd name="adj1" fmla="val -978"/>
            </a:avLst>
          </a:prstGeom>
          <a:noFill/>
          <a:ln w="38100" cap="flat" cmpd="sng" algn="ctr">
            <a:solidFill>
              <a:srgbClr val="E45B65"/>
            </a:solidFill>
            <a:prstDash val="solid"/>
            <a:miter lim="800000"/>
            <a:headEnd type="oval"/>
            <a:tailEnd type="oval"/>
          </a:ln>
          <a:effectLst/>
        </p:spPr>
      </p:cxnSp>
      <p:sp>
        <p:nvSpPr>
          <p:cNvPr id="2098" name="TextBox 2097">
            <a:extLst>
              <a:ext uri="{FF2B5EF4-FFF2-40B4-BE49-F238E27FC236}">
                <a16:creationId xmlns:a16="http://schemas.microsoft.com/office/drawing/2014/main" id="{C9FF17C1-AB40-E1DF-842D-D90E9CA01F6F}"/>
              </a:ext>
            </a:extLst>
          </p:cNvPr>
          <p:cNvSpPr txBox="1"/>
          <p:nvPr/>
        </p:nvSpPr>
        <p:spPr>
          <a:xfrm>
            <a:off x="13048902" y="6025843"/>
            <a:ext cx="1391981" cy="646331"/>
          </a:xfrm>
          <a:prstGeom prst="rect">
            <a:avLst/>
          </a:prstGeom>
          <a:noFill/>
        </p:spPr>
        <p:txBody>
          <a:bodyPr wrap="square" rtlCol="0">
            <a:spAutoFit/>
          </a:bodyPr>
          <a:lstStyle/>
          <a:p>
            <a:pPr algn="ctr"/>
            <a:r>
              <a:rPr lang="en-US" b="1" dirty="0">
                <a:solidFill>
                  <a:schemeClr val="bg2"/>
                </a:solidFill>
                <a:latin typeface="Roboto" panose="02000000000000000000" pitchFamily="2" charset="0"/>
                <a:ea typeface="Roboto" panose="02000000000000000000" pitchFamily="2" charset="0"/>
                <a:cs typeface="Open Sans" panose="020B0606030504020204" pitchFamily="34" charset="0"/>
              </a:rPr>
              <a:t>Enriched</a:t>
            </a:r>
          </a:p>
          <a:p>
            <a:pPr algn="ctr"/>
            <a:r>
              <a:rPr lang="en-US" dirty="0">
                <a:solidFill>
                  <a:schemeClr val="bg2"/>
                </a:solidFill>
                <a:latin typeface="Roboto" panose="02000000000000000000" pitchFamily="2" charset="0"/>
                <a:ea typeface="Roboto" panose="02000000000000000000" pitchFamily="2" charset="0"/>
                <a:cs typeface="Open Sans" panose="020B0606030504020204" pitchFamily="34" charset="0"/>
              </a:rPr>
              <a:t>Dataset</a:t>
            </a:r>
            <a:endParaRPr lang="ru-RU" dirty="0">
              <a:solidFill>
                <a:schemeClr val="bg2"/>
              </a:solidFill>
              <a:latin typeface="Roboto" panose="02000000000000000000" pitchFamily="2" charset="0"/>
              <a:ea typeface="Roboto" panose="02000000000000000000" pitchFamily="2" charset="0"/>
              <a:cs typeface="Open Sans" panose="020B0606030504020204" pitchFamily="34" charset="0"/>
            </a:endParaRPr>
          </a:p>
        </p:txBody>
      </p:sp>
      <p:pic>
        <p:nvPicPr>
          <p:cNvPr id="2102" name="Graphic 2101" descr="Lightbulb and gear with solid fill">
            <a:extLst>
              <a:ext uri="{FF2B5EF4-FFF2-40B4-BE49-F238E27FC236}">
                <a16:creationId xmlns:a16="http://schemas.microsoft.com/office/drawing/2014/main" id="{AAF38A9C-0B81-B719-7FA4-72BD4E0D5473}"/>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3349138" y="5182419"/>
            <a:ext cx="786638" cy="786638"/>
          </a:xfrm>
          <a:prstGeom prst="rect">
            <a:avLst/>
          </a:prstGeom>
        </p:spPr>
      </p:pic>
      <p:cxnSp>
        <p:nvCxnSpPr>
          <p:cNvPr id="2103" name="Elbow Connector 24">
            <a:extLst>
              <a:ext uri="{FF2B5EF4-FFF2-40B4-BE49-F238E27FC236}">
                <a16:creationId xmlns:a16="http://schemas.microsoft.com/office/drawing/2014/main" id="{FD5B8723-8BE9-B6D5-BA17-60BE463A705F}"/>
              </a:ext>
            </a:extLst>
          </p:cNvPr>
          <p:cNvCxnSpPr>
            <a:cxnSpLocks/>
          </p:cNvCxnSpPr>
          <p:nvPr/>
        </p:nvCxnSpPr>
        <p:spPr>
          <a:xfrm rot="16200000" flipV="1">
            <a:off x="13461262" y="7210322"/>
            <a:ext cx="944879" cy="382478"/>
          </a:xfrm>
          <a:prstGeom prst="bentConnector3">
            <a:avLst>
              <a:gd name="adj1" fmla="val 50000"/>
            </a:avLst>
          </a:prstGeom>
          <a:noFill/>
          <a:ln w="38100" cap="flat" cmpd="sng" algn="ctr">
            <a:solidFill>
              <a:srgbClr val="485570"/>
            </a:solidFill>
            <a:prstDash val="solid"/>
            <a:miter lim="800000"/>
            <a:headEnd type="oval"/>
            <a:tailEnd type="oval"/>
          </a:ln>
          <a:effectLst/>
        </p:spPr>
      </p:cxnSp>
      <p:cxnSp>
        <p:nvCxnSpPr>
          <p:cNvPr id="2109" name="Elbow Connector 24">
            <a:extLst>
              <a:ext uri="{FF2B5EF4-FFF2-40B4-BE49-F238E27FC236}">
                <a16:creationId xmlns:a16="http://schemas.microsoft.com/office/drawing/2014/main" id="{41BB55AF-C6A3-5DEC-E427-19AF50418265}"/>
              </a:ext>
            </a:extLst>
          </p:cNvPr>
          <p:cNvCxnSpPr>
            <a:cxnSpLocks/>
          </p:cNvCxnSpPr>
          <p:nvPr/>
        </p:nvCxnSpPr>
        <p:spPr>
          <a:xfrm rot="5400000" flipH="1" flipV="1">
            <a:off x="13442752" y="4087399"/>
            <a:ext cx="1153991" cy="554578"/>
          </a:xfrm>
          <a:prstGeom prst="bentConnector3">
            <a:avLst>
              <a:gd name="adj1" fmla="val 50000"/>
            </a:avLst>
          </a:prstGeom>
          <a:noFill/>
          <a:ln w="38100" cap="flat" cmpd="sng" algn="ctr">
            <a:solidFill>
              <a:srgbClr val="485570"/>
            </a:solidFill>
            <a:prstDash val="solid"/>
            <a:miter lim="800000"/>
            <a:headEnd type="oval"/>
            <a:tailEnd type="oval"/>
          </a:ln>
          <a:effectLst/>
        </p:spPr>
      </p:cxnSp>
      <p:cxnSp>
        <p:nvCxnSpPr>
          <p:cNvPr id="2113" name="Elbow Connector 24">
            <a:extLst>
              <a:ext uri="{FF2B5EF4-FFF2-40B4-BE49-F238E27FC236}">
                <a16:creationId xmlns:a16="http://schemas.microsoft.com/office/drawing/2014/main" id="{5D9BDFB8-F911-1B15-FCFC-7CA0F7C108B2}"/>
              </a:ext>
            </a:extLst>
          </p:cNvPr>
          <p:cNvCxnSpPr>
            <a:cxnSpLocks/>
          </p:cNvCxnSpPr>
          <p:nvPr/>
        </p:nvCxnSpPr>
        <p:spPr>
          <a:xfrm flipV="1">
            <a:off x="14642592" y="5047699"/>
            <a:ext cx="676148" cy="265923"/>
          </a:xfrm>
          <a:prstGeom prst="bentConnector3">
            <a:avLst>
              <a:gd name="adj1" fmla="val 100338"/>
            </a:avLst>
          </a:prstGeom>
          <a:noFill/>
          <a:ln w="38100" cap="flat" cmpd="sng" algn="ctr">
            <a:solidFill>
              <a:srgbClr val="485570"/>
            </a:solidFill>
            <a:prstDash val="solid"/>
            <a:miter lim="800000"/>
            <a:headEnd type="oval"/>
            <a:tailEnd type="oval"/>
          </a:ln>
          <a:effectLst/>
        </p:spPr>
      </p:cxnSp>
      <p:cxnSp>
        <p:nvCxnSpPr>
          <p:cNvPr id="2121" name="Elbow Connector 24">
            <a:extLst>
              <a:ext uri="{FF2B5EF4-FFF2-40B4-BE49-F238E27FC236}">
                <a16:creationId xmlns:a16="http://schemas.microsoft.com/office/drawing/2014/main" id="{6D4872F4-2E2F-ED01-5D5A-F87A3A19463C}"/>
              </a:ext>
            </a:extLst>
          </p:cNvPr>
          <p:cNvCxnSpPr>
            <a:cxnSpLocks/>
          </p:cNvCxnSpPr>
          <p:nvPr/>
        </p:nvCxnSpPr>
        <p:spPr>
          <a:xfrm>
            <a:off x="14590361" y="6599475"/>
            <a:ext cx="309365" cy="307934"/>
          </a:xfrm>
          <a:prstGeom prst="bentConnector3">
            <a:avLst>
              <a:gd name="adj1" fmla="val -83"/>
            </a:avLst>
          </a:prstGeom>
          <a:noFill/>
          <a:ln w="38100" cap="flat" cmpd="sng" algn="ctr">
            <a:solidFill>
              <a:srgbClr val="485570"/>
            </a:solidFill>
            <a:prstDash val="solid"/>
            <a:miter lim="800000"/>
            <a:headEnd type="oval"/>
            <a:tailEnd type="oval"/>
          </a:ln>
          <a:effectLst/>
        </p:spPr>
      </p:cxnSp>
      <p:cxnSp>
        <p:nvCxnSpPr>
          <p:cNvPr id="2127" name="Elbow Connector 24">
            <a:extLst>
              <a:ext uri="{FF2B5EF4-FFF2-40B4-BE49-F238E27FC236}">
                <a16:creationId xmlns:a16="http://schemas.microsoft.com/office/drawing/2014/main" id="{D542B749-A731-EF96-DB02-BAF8421BC822}"/>
              </a:ext>
            </a:extLst>
          </p:cNvPr>
          <p:cNvCxnSpPr>
            <a:cxnSpLocks/>
          </p:cNvCxnSpPr>
          <p:nvPr/>
        </p:nvCxnSpPr>
        <p:spPr>
          <a:xfrm flipV="1">
            <a:off x="14831568" y="5190634"/>
            <a:ext cx="1348232" cy="491348"/>
          </a:xfrm>
          <a:prstGeom prst="bentConnector3">
            <a:avLst>
              <a:gd name="adj1" fmla="val 63564"/>
            </a:avLst>
          </a:prstGeom>
          <a:noFill/>
          <a:ln w="38100" cap="flat" cmpd="sng" algn="ctr">
            <a:solidFill>
              <a:srgbClr val="485570"/>
            </a:solidFill>
            <a:prstDash val="solid"/>
            <a:miter lim="800000"/>
            <a:headEnd type="oval"/>
            <a:tailEnd type="oval"/>
          </a:ln>
          <a:effectLst/>
        </p:spPr>
      </p:cxnSp>
      <p:sp>
        <p:nvSpPr>
          <p:cNvPr id="2147" name="TextBox 2146">
            <a:extLst>
              <a:ext uri="{FF2B5EF4-FFF2-40B4-BE49-F238E27FC236}">
                <a16:creationId xmlns:a16="http://schemas.microsoft.com/office/drawing/2014/main" id="{5A30E0DE-E03B-61FF-9D64-17145E88AEFA}"/>
              </a:ext>
            </a:extLst>
          </p:cNvPr>
          <p:cNvSpPr txBox="1"/>
          <p:nvPr/>
        </p:nvSpPr>
        <p:spPr>
          <a:xfrm>
            <a:off x="3509956" y="4475719"/>
            <a:ext cx="962016" cy="345679"/>
          </a:xfrm>
          <a:prstGeom prst="rect">
            <a:avLst/>
          </a:prstGeom>
          <a:noFill/>
        </p:spPr>
        <p:txBody>
          <a:bodyPr wrap="square" rtlCol="0">
            <a:spAutoFit/>
          </a:bodyPr>
          <a:lstStyle/>
          <a:p>
            <a:pPr algn="ctr"/>
            <a:r>
              <a:rPr lang="en-US" sz="1600" b="1" dirty="0">
                <a:solidFill>
                  <a:srgbClr val="00A7A5"/>
                </a:solidFill>
                <a:latin typeface="Roboto" panose="02000000000000000000" pitchFamily="2" charset="0"/>
                <a:ea typeface="Roboto" panose="02000000000000000000" pitchFamily="2" charset="0"/>
                <a:cs typeface="Open Sans" panose="020B0606030504020204" pitchFamily="34" charset="0"/>
              </a:rPr>
              <a:t>Weather</a:t>
            </a:r>
            <a:endParaRPr lang="ru-RU" sz="1600" b="1" dirty="0">
              <a:solidFill>
                <a:srgbClr val="00A7A5"/>
              </a:solidFill>
              <a:latin typeface="Roboto" panose="02000000000000000000" pitchFamily="2" charset="0"/>
              <a:ea typeface="Roboto" panose="02000000000000000000" pitchFamily="2" charset="0"/>
              <a:cs typeface="Open Sans" panose="020B0606030504020204" pitchFamily="34" charset="0"/>
            </a:endParaRPr>
          </a:p>
        </p:txBody>
      </p:sp>
      <p:pic>
        <p:nvPicPr>
          <p:cNvPr id="2251" name="Picture 6">
            <a:extLst>
              <a:ext uri="{FF2B5EF4-FFF2-40B4-BE49-F238E27FC236}">
                <a16:creationId xmlns:a16="http://schemas.microsoft.com/office/drawing/2014/main" id="{BA620170-BD35-26EC-B6B7-5A662CC49931}"/>
              </a:ext>
            </a:extLst>
          </p:cNvPr>
          <p:cNvPicPr>
            <a:picLocks noChangeAspect="1" noChangeArrowheads="1"/>
          </p:cNvPicPr>
          <p:nvPr/>
        </p:nvPicPr>
        <p:blipFill>
          <a:blip r:embed="rId35" cstate="print">
            <a:biLevel thresh="25000"/>
            <a:extLst>
              <a:ext uri="{28A0092B-C50C-407E-A947-70E740481C1C}">
                <a14:useLocalDpi xmlns:a14="http://schemas.microsoft.com/office/drawing/2010/main" val="0"/>
              </a:ext>
            </a:extLst>
          </a:blip>
          <a:srcRect/>
          <a:stretch>
            <a:fillRect/>
          </a:stretch>
        </p:blipFill>
        <p:spPr bwMode="auto">
          <a:xfrm>
            <a:off x="3340562" y="5638734"/>
            <a:ext cx="226292" cy="226292"/>
          </a:xfrm>
          <a:prstGeom prst="rect">
            <a:avLst/>
          </a:prstGeom>
          <a:noFill/>
          <a:extLst>
            <a:ext uri="{909E8E84-426E-40DD-AFC4-6F175D3DCCD1}">
              <a14:hiddenFill xmlns:a14="http://schemas.microsoft.com/office/drawing/2010/main">
                <a:solidFill>
                  <a:srgbClr val="FFFFFF"/>
                </a:solidFill>
              </a14:hiddenFill>
            </a:ext>
          </a:extLst>
        </p:spPr>
      </p:pic>
      <p:pic>
        <p:nvPicPr>
          <p:cNvPr id="2285" name="Picture 34">
            <a:extLst>
              <a:ext uri="{FF2B5EF4-FFF2-40B4-BE49-F238E27FC236}">
                <a16:creationId xmlns:a16="http://schemas.microsoft.com/office/drawing/2014/main" id="{3F0BBCC4-73B6-F56B-81DC-FDC097E421CE}"/>
              </a:ext>
            </a:extLst>
          </p:cNvPr>
          <p:cNvPicPr>
            <a:picLocks noChangeAspect="1" noChangeArrowheads="1"/>
          </p:cNvPicPr>
          <p:nvPr/>
        </p:nvPicPr>
        <p:blipFill>
          <a:blip r:embed="rId36" cstate="print">
            <a:extLst>
              <a:ext uri="{BEBA8EAE-BF5A-486C-A8C5-ECC9F3942E4B}">
                <a14:imgProps xmlns:a14="http://schemas.microsoft.com/office/drawing/2010/main">
                  <a14:imgLayer r:embed="rId3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028444" y="2602490"/>
            <a:ext cx="396746" cy="214646"/>
          </a:xfrm>
          <a:prstGeom prst="rect">
            <a:avLst/>
          </a:prstGeom>
          <a:extLst>
            <a:ext uri="{909E8E84-426E-40DD-AFC4-6F175D3DCCD1}">
              <a14:hiddenFill xmlns:a14="http://schemas.microsoft.com/office/drawing/2010/main">
                <a:solidFill>
                  <a:srgbClr val="FFFFFF"/>
                </a:solidFill>
              </a14:hiddenFill>
            </a:ext>
          </a:extLst>
        </p:spPr>
      </p:pic>
      <p:pic>
        <p:nvPicPr>
          <p:cNvPr id="152" name="Graphic 151" descr="Normal Distribution outline">
            <a:extLst>
              <a:ext uri="{FF2B5EF4-FFF2-40B4-BE49-F238E27FC236}">
                <a16:creationId xmlns:a16="http://schemas.microsoft.com/office/drawing/2014/main" id="{1F33E863-2C4B-DFC0-E234-486F269DB9E0}"/>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6839310" y="7466379"/>
            <a:ext cx="292475" cy="292475"/>
          </a:xfrm>
          <a:prstGeom prst="rect">
            <a:avLst/>
          </a:prstGeom>
        </p:spPr>
      </p:pic>
      <p:pic>
        <p:nvPicPr>
          <p:cNvPr id="2408" name="Graphic 2407" descr="Network diagram with solid fill">
            <a:extLst>
              <a:ext uri="{FF2B5EF4-FFF2-40B4-BE49-F238E27FC236}">
                <a16:creationId xmlns:a16="http://schemas.microsoft.com/office/drawing/2014/main" id="{2BA6DC29-FEFE-B043-B371-B7BAFD318DA1}"/>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9631121" y="7330859"/>
            <a:ext cx="563516" cy="563516"/>
          </a:xfrm>
          <a:prstGeom prst="rect">
            <a:avLst/>
          </a:prstGeom>
        </p:spPr>
      </p:pic>
      <p:pic>
        <p:nvPicPr>
          <p:cNvPr id="2410" name="Graphic 2409" descr="Processor with solid fill">
            <a:extLst>
              <a:ext uri="{FF2B5EF4-FFF2-40B4-BE49-F238E27FC236}">
                <a16:creationId xmlns:a16="http://schemas.microsoft.com/office/drawing/2014/main" id="{B189400A-E988-737F-C6E9-D906765E7E23}"/>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7595181" y="8274640"/>
            <a:ext cx="515651" cy="515651"/>
          </a:xfrm>
          <a:prstGeom prst="rect">
            <a:avLst/>
          </a:prstGeom>
        </p:spPr>
      </p:pic>
      <p:sp>
        <p:nvSpPr>
          <p:cNvPr id="2461" name="TextBox 2460">
            <a:extLst>
              <a:ext uri="{FF2B5EF4-FFF2-40B4-BE49-F238E27FC236}">
                <a16:creationId xmlns:a16="http://schemas.microsoft.com/office/drawing/2014/main" id="{E20B2628-DA60-1B05-F219-DD7EE370AFFD}"/>
              </a:ext>
            </a:extLst>
          </p:cNvPr>
          <p:cNvSpPr txBox="1"/>
          <p:nvPr/>
        </p:nvSpPr>
        <p:spPr>
          <a:xfrm>
            <a:off x="15951046" y="6930464"/>
            <a:ext cx="1342231" cy="535531"/>
          </a:xfrm>
          <a:prstGeom prst="rect">
            <a:avLst/>
          </a:prstGeom>
          <a:noFill/>
        </p:spPr>
        <p:txBody>
          <a:bodyPr wrap="square" rtlCol="0">
            <a:spAutoFit/>
          </a:bodyPr>
          <a:lstStyle/>
          <a:p>
            <a:pPr algn="ctr">
              <a:lnSpc>
                <a:spcPct val="90000"/>
              </a:lnSpc>
              <a:spcBef>
                <a:spcPts val="0"/>
              </a:spcBef>
              <a:spcAft>
                <a:spcPts val="0"/>
              </a:spcAft>
            </a:pPr>
            <a:r>
              <a:rPr lang="en-US" sz="1600" b="1" dirty="0">
                <a:solidFill>
                  <a:srgbClr val="485570"/>
                </a:solidFill>
                <a:latin typeface="Roboto" panose="02000000000000000000" pitchFamily="2" charset="0"/>
                <a:ea typeface="Roboto" panose="02000000000000000000" pitchFamily="2" charset="0"/>
                <a:cs typeface="Open Sans" panose="020B0606030504020204" pitchFamily="34" charset="0"/>
              </a:rPr>
              <a:t>One Model per Issue</a:t>
            </a:r>
            <a:endParaRPr lang="ru-RU" sz="1600" b="1" dirty="0">
              <a:solidFill>
                <a:srgbClr val="485570"/>
              </a:solidFill>
              <a:latin typeface="Roboto" panose="02000000000000000000" pitchFamily="2" charset="0"/>
              <a:ea typeface="Roboto" panose="02000000000000000000" pitchFamily="2" charset="0"/>
              <a:cs typeface="Open Sans" panose="020B0606030504020204" pitchFamily="34" charset="0"/>
            </a:endParaRPr>
          </a:p>
        </p:txBody>
      </p:sp>
      <p:sp>
        <p:nvSpPr>
          <p:cNvPr id="2462" name="Hexagon 2461">
            <a:extLst>
              <a:ext uri="{FF2B5EF4-FFF2-40B4-BE49-F238E27FC236}">
                <a16:creationId xmlns:a16="http://schemas.microsoft.com/office/drawing/2014/main" id="{A220D069-11BD-9589-8142-38FD5DB7E785}"/>
              </a:ext>
            </a:extLst>
          </p:cNvPr>
          <p:cNvSpPr/>
          <p:nvPr/>
        </p:nvSpPr>
        <p:spPr>
          <a:xfrm>
            <a:off x="16171140" y="6138612"/>
            <a:ext cx="882565" cy="760833"/>
          </a:xfrm>
          <a:prstGeom prst="hexagon">
            <a:avLst/>
          </a:prstGeom>
          <a:solidFill>
            <a:srgbClr val="485570"/>
          </a:solidFill>
          <a:ln w="19050">
            <a:solidFill>
              <a:srgbClr val="EFEFEF"/>
            </a:solid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2463" name="Graphic 2462" descr="Irritant outline">
            <a:extLst>
              <a:ext uri="{FF2B5EF4-FFF2-40B4-BE49-F238E27FC236}">
                <a16:creationId xmlns:a16="http://schemas.microsoft.com/office/drawing/2014/main" id="{45152DDD-CC86-1AD9-0683-483F0180A4E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394169" y="6260151"/>
            <a:ext cx="460248" cy="460248"/>
          </a:xfrm>
          <a:prstGeom prst="rect">
            <a:avLst/>
          </a:prstGeom>
        </p:spPr>
      </p:pic>
      <p:cxnSp>
        <p:nvCxnSpPr>
          <p:cNvPr id="2464" name="Elbow Connector 24">
            <a:extLst>
              <a:ext uri="{FF2B5EF4-FFF2-40B4-BE49-F238E27FC236}">
                <a16:creationId xmlns:a16="http://schemas.microsoft.com/office/drawing/2014/main" id="{EFBC7D23-87CE-ACB6-A91A-246F7E2D739E}"/>
              </a:ext>
            </a:extLst>
          </p:cNvPr>
          <p:cNvCxnSpPr>
            <a:cxnSpLocks/>
          </p:cNvCxnSpPr>
          <p:nvPr/>
        </p:nvCxnSpPr>
        <p:spPr>
          <a:xfrm>
            <a:off x="14781340" y="6244744"/>
            <a:ext cx="1322260" cy="277976"/>
          </a:xfrm>
          <a:prstGeom prst="bentConnector3">
            <a:avLst>
              <a:gd name="adj1" fmla="val 50000"/>
            </a:avLst>
          </a:prstGeom>
          <a:noFill/>
          <a:ln w="38100" cap="flat" cmpd="sng" algn="ctr">
            <a:solidFill>
              <a:srgbClr val="485570"/>
            </a:solidFill>
            <a:prstDash val="solid"/>
            <a:miter lim="800000"/>
            <a:headEnd type="oval"/>
            <a:tailEnd type="oval"/>
          </a:ln>
          <a:effectLst/>
        </p:spPr>
      </p:cxnSp>
      <p:cxnSp>
        <p:nvCxnSpPr>
          <p:cNvPr id="2478" name="Elbow Connector 24">
            <a:extLst>
              <a:ext uri="{FF2B5EF4-FFF2-40B4-BE49-F238E27FC236}">
                <a16:creationId xmlns:a16="http://schemas.microsoft.com/office/drawing/2014/main" id="{EAC8D967-5EED-B0F3-F611-E81F5D8C01F0}"/>
              </a:ext>
            </a:extLst>
          </p:cNvPr>
          <p:cNvCxnSpPr>
            <a:cxnSpLocks/>
          </p:cNvCxnSpPr>
          <p:nvPr/>
        </p:nvCxnSpPr>
        <p:spPr>
          <a:xfrm rot="16200000" flipH="1">
            <a:off x="14649826" y="3109244"/>
            <a:ext cx="788498" cy="525470"/>
          </a:xfrm>
          <a:prstGeom prst="bentConnector3">
            <a:avLst>
              <a:gd name="adj1" fmla="val -253"/>
            </a:avLst>
          </a:prstGeom>
          <a:noFill/>
          <a:ln w="38100" cap="flat" cmpd="sng" algn="ctr">
            <a:solidFill>
              <a:srgbClr val="485570"/>
            </a:solidFill>
            <a:prstDash val="solid"/>
            <a:miter lim="800000"/>
            <a:headEnd type="oval"/>
            <a:tailEnd type="oval"/>
          </a:ln>
          <a:effectLst/>
        </p:spPr>
      </p:cxnSp>
    </p:spTree>
    <p:extLst>
      <p:ext uri="{BB962C8B-B14F-4D97-AF65-F5344CB8AC3E}">
        <p14:creationId xmlns:p14="http://schemas.microsoft.com/office/powerpoint/2010/main" val="135065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Picture Placeholder 139">
            <a:extLst>
              <a:ext uri="{FF2B5EF4-FFF2-40B4-BE49-F238E27FC236}">
                <a16:creationId xmlns:a16="http://schemas.microsoft.com/office/drawing/2014/main" id="{BC6CFEC3-1852-01C7-C733-4897DFCCC802}"/>
              </a:ext>
            </a:extLst>
          </p:cNvPr>
          <p:cNvPicPr>
            <a:picLocks noGrp="1" noChangeAspect="1"/>
          </p:cNvPicPr>
          <p:nvPr>
            <p:ph type="pic" sz="quarter" idx="10"/>
          </p:nvPr>
        </p:nvPicPr>
        <p:blipFill>
          <a:blip r:embed="rId3">
            <a:extLst>
              <a:ext uri="{BEBA8EAE-BF5A-486C-A8C5-ECC9F3942E4B}">
                <a14:imgProps xmlns:a14="http://schemas.microsoft.com/office/drawing/2010/main">
                  <a14:imgLayer r:embed="rId4">
                    <a14:imgEffect>
                      <a14:saturation sat="33000"/>
                    </a14:imgEffect>
                    <a14:imgEffect>
                      <a14:brightnessContrast bright="-50000"/>
                    </a14:imgEffect>
                  </a14:imgLayer>
                </a14:imgProps>
              </a:ext>
              <a:ext uri="{28A0092B-C50C-407E-A947-70E740481C1C}">
                <a14:useLocalDpi xmlns:a14="http://schemas.microsoft.com/office/drawing/2010/main" val="0"/>
              </a:ext>
            </a:extLst>
          </a:blip>
          <a:srcRect l="40004" r="31372"/>
          <a:stretch/>
        </p:blipFill>
        <p:spPr>
          <a:xfrm>
            <a:off x="0" y="0"/>
            <a:ext cx="6210300" cy="10288588"/>
          </a:xfrm>
        </p:spPr>
      </p:pic>
      <p:sp>
        <p:nvSpPr>
          <p:cNvPr id="55" name="Прямоугольник 54">
            <a:extLst>
              <a:ext uri="{FF2B5EF4-FFF2-40B4-BE49-F238E27FC236}">
                <a16:creationId xmlns:a16="http://schemas.microsoft.com/office/drawing/2014/main" id="{004455FD-150C-44E4-AA87-D8970A26D233}"/>
              </a:ext>
            </a:extLst>
          </p:cNvPr>
          <p:cNvSpPr/>
          <p:nvPr/>
        </p:nvSpPr>
        <p:spPr>
          <a:xfrm rot="10800000">
            <a:off x="6210300" y="-3"/>
            <a:ext cx="12077700" cy="10288588"/>
          </a:xfrm>
          <a:prstGeom prst="rect">
            <a:avLst/>
          </a:prstGeom>
          <a:gradFill flip="none" rotWithShape="1">
            <a:gsLst>
              <a:gs pos="0">
                <a:schemeClr val="accent4">
                  <a:lumMod val="75000"/>
                </a:schemeClr>
              </a:gs>
              <a:gs pos="100000">
                <a:schemeClr val="accent4"/>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F691C23-8E4C-4F97-B216-78C2FA094997}"/>
              </a:ext>
            </a:extLst>
          </p:cNvPr>
          <p:cNvSpPr txBox="1"/>
          <p:nvPr/>
        </p:nvSpPr>
        <p:spPr>
          <a:xfrm>
            <a:off x="7445057" y="317441"/>
            <a:ext cx="11007065" cy="1169551"/>
          </a:xfrm>
          <a:prstGeom prst="rect">
            <a:avLst/>
          </a:prstGeom>
          <a:noFill/>
        </p:spPr>
        <p:txBody>
          <a:bodyPr wrap="square" rtlCol="0">
            <a:spAutoFit/>
          </a:bodyPr>
          <a:lstStyle/>
          <a:p>
            <a:r>
              <a:rPr lang="en-SG" sz="7000" dirty="0">
                <a:solidFill>
                  <a:schemeClr val="bg2"/>
                </a:solidFill>
                <a:latin typeface="Montserrat ExtraBold" panose="00000900000000000000" pitchFamily="50" charset="0"/>
                <a:ea typeface="Roboto Black" panose="02000000000000000000" pitchFamily="2" charset="0"/>
                <a:cs typeface="Open Sans Light" panose="020B0306030504020204" pitchFamily="34" charset="0"/>
              </a:rPr>
              <a:t>Dashboard Items</a:t>
            </a:r>
            <a:endParaRPr lang="ru-RU" sz="7000" dirty="0">
              <a:solidFill>
                <a:schemeClr val="bg2"/>
              </a:solidFill>
              <a:latin typeface="Roboto Black" panose="02000000000000000000" pitchFamily="2" charset="0"/>
              <a:ea typeface="Roboto Black" panose="02000000000000000000" pitchFamily="2" charset="0"/>
              <a:cs typeface="Open Sans Light" panose="020B0306030504020204" pitchFamily="34" charset="0"/>
            </a:endParaRPr>
          </a:p>
        </p:txBody>
      </p:sp>
      <p:sp>
        <p:nvSpPr>
          <p:cNvPr id="57" name="TextBox 56">
            <a:extLst>
              <a:ext uri="{FF2B5EF4-FFF2-40B4-BE49-F238E27FC236}">
                <a16:creationId xmlns:a16="http://schemas.microsoft.com/office/drawing/2014/main" id="{66055F51-222F-44DB-8066-FC7424EDCF8F}"/>
              </a:ext>
            </a:extLst>
          </p:cNvPr>
          <p:cNvSpPr txBox="1"/>
          <p:nvPr/>
        </p:nvSpPr>
        <p:spPr>
          <a:xfrm>
            <a:off x="7445058" y="1364828"/>
            <a:ext cx="8007332" cy="323165"/>
          </a:xfrm>
          <a:prstGeom prst="rect">
            <a:avLst/>
          </a:prstGeom>
          <a:noFill/>
        </p:spPr>
        <p:txBody>
          <a:bodyPr wrap="square" rtlCol="0">
            <a:spAutoFit/>
          </a:bodyPr>
          <a:lstStyle/>
          <a:p>
            <a:r>
              <a:rPr lang="en-US" sz="1500" dirty="0">
                <a:solidFill>
                  <a:schemeClr val="bg2"/>
                </a:solidFill>
                <a:latin typeface="Montserrat ExtraLight" panose="00000300000000000000" pitchFamily="50" charset="0"/>
                <a:ea typeface="Roboto Light" panose="02000000000000000000" pitchFamily="2" charset="0"/>
                <a:cs typeface="Open Sans Light" panose="020B0306030504020204" pitchFamily="34" charset="0"/>
              </a:rPr>
              <a:t>How do we plan to flesh out our data for our consumers? </a:t>
            </a:r>
            <a:endParaRPr lang="ru-RU" sz="1500" dirty="0">
              <a:solidFill>
                <a:schemeClr val="bg2"/>
              </a:solidFill>
              <a:latin typeface="Roboto Light" panose="02000000000000000000" pitchFamily="2" charset="0"/>
              <a:ea typeface="Roboto Light" panose="02000000000000000000" pitchFamily="2" charset="0"/>
              <a:cs typeface="Open Sans Light" panose="020B0306030504020204" pitchFamily="34" charset="0"/>
            </a:endParaRPr>
          </a:p>
        </p:txBody>
      </p:sp>
      <p:sp>
        <p:nvSpPr>
          <p:cNvPr id="58" name="Прямоугольник 57">
            <a:extLst>
              <a:ext uri="{FF2B5EF4-FFF2-40B4-BE49-F238E27FC236}">
                <a16:creationId xmlns:a16="http://schemas.microsoft.com/office/drawing/2014/main" id="{C68C7F89-ADCD-4217-AF3B-9325DBE3334E}"/>
              </a:ext>
            </a:extLst>
          </p:cNvPr>
          <p:cNvSpPr/>
          <p:nvPr/>
        </p:nvSpPr>
        <p:spPr>
          <a:xfrm>
            <a:off x="3512730" y="0"/>
            <a:ext cx="2702292" cy="10288588"/>
          </a:xfrm>
          <a:prstGeom prst="rect">
            <a:avLst/>
          </a:prstGeom>
          <a:gradFill>
            <a:gsLst>
              <a:gs pos="0">
                <a:schemeClr val="accent4">
                  <a:lumMod val="50000"/>
                  <a:alpha val="49000"/>
                </a:schemeClr>
              </a:gs>
              <a:gs pos="100000">
                <a:schemeClr val="accent4">
                  <a:alpha val="77000"/>
                </a:schemeClr>
              </a:gs>
            </a:gsLst>
            <a:lin ang="12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Прямоугольник 58">
            <a:extLst>
              <a:ext uri="{FF2B5EF4-FFF2-40B4-BE49-F238E27FC236}">
                <a16:creationId xmlns:a16="http://schemas.microsoft.com/office/drawing/2014/main" id="{8D6E3F84-7984-42E2-B864-2E8FCD12CE3D}"/>
              </a:ext>
            </a:extLst>
          </p:cNvPr>
          <p:cNvSpPr/>
          <p:nvPr/>
        </p:nvSpPr>
        <p:spPr>
          <a:xfrm rot="10800000">
            <a:off x="16451330" y="0"/>
            <a:ext cx="1836669" cy="10288588"/>
          </a:xfrm>
          <a:prstGeom prst="rect">
            <a:avLst/>
          </a:prstGeom>
          <a:gradFill>
            <a:gsLst>
              <a:gs pos="0">
                <a:schemeClr val="accent4">
                  <a:lumMod val="50000"/>
                  <a:alpha val="24000"/>
                </a:schemeClr>
              </a:gs>
              <a:gs pos="100000">
                <a:schemeClr val="accent4"/>
              </a:gs>
            </a:gsLst>
            <a:lin ang="12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Прямоугольник: скругленные углы 82">
            <a:extLst>
              <a:ext uri="{FF2B5EF4-FFF2-40B4-BE49-F238E27FC236}">
                <a16:creationId xmlns:a16="http://schemas.microsoft.com/office/drawing/2014/main" id="{832F33B1-807F-45ED-8F15-46BE1351FD1E}"/>
              </a:ext>
            </a:extLst>
          </p:cNvPr>
          <p:cNvSpPr/>
          <p:nvPr/>
        </p:nvSpPr>
        <p:spPr>
          <a:xfrm>
            <a:off x="4762497" y="3051995"/>
            <a:ext cx="2867947" cy="2867947"/>
          </a:xfrm>
          <a:prstGeom prst="roundRect">
            <a:avLst>
              <a:gd name="adj" fmla="val 2987"/>
            </a:avLst>
          </a:prstGeom>
          <a:gradFill flip="none" rotWithShape="1">
            <a:gsLst>
              <a:gs pos="0">
                <a:schemeClr val="bg2">
                  <a:alpha val="79000"/>
                </a:schemeClr>
              </a:gs>
              <a:gs pos="100000">
                <a:schemeClr val="bg2">
                  <a:alpha val="92000"/>
                </a:schemeClr>
              </a:gs>
            </a:gsLst>
            <a:path path="circle">
              <a:fillToRect l="100000" t="100000"/>
            </a:path>
            <a:tileRect r="-100000" b="-100000"/>
          </a:gradFill>
          <a:ln w="28575">
            <a:solidFill>
              <a:schemeClr val="bg2">
                <a:alpha val="51000"/>
              </a:schemeClr>
            </a:solidFill>
          </a:ln>
          <a:effectLst>
            <a:outerShdw blurRad="927100" dist="279400" dir="13200000" algn="br" rotWithShape="0">
              <a:schemeClr val="bg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Прямоугольник: скругленные углы 83">
            <a:extLst>
              <a:ext uri="{FF2B5EF4-FFF2-40B4-BE49-F238E27FC236}">
                <a16:creationId xmlns:a16="http://schemas.microsoft.com/office/drawing/2014/main" id="{6FA2B1BA-9082-4792-B854-56409A654EC2}"/>
              </a:ext>
            </a:extLst>
          </p:cNvPr>
          <p:cNvSpPr/>
          <p:nvPr/>
        </p:nvSpPr>
        <p:spPr>
          <a:xfrm>
            <a:off x="8037256" y="3051995"/>
            <a:ext cx="2867947" cy="2867947"/>
          </a:xfrm>
          <a:prstGeom prst="roundRect">
            <a:avLst>
              <a:gd name="adj" fmla="val 2987"/>
            </a:avLst>
          </a:prstGeom>
          <a:gradFill flip="none" rotWithShape="1">
            <a:gsLst>
              <a:gs pos="0">
                <a:schemeClr val="bg2">
                  <a:alpha val="79000"/>
                </a:schemeClr>
              </a:gs>
              <a:gs pos="100000">
                <a:schemeClr val="bg2">
                  <a:alpha val="92000"/>
                </a:schemeClr>
              </a:gs>
            </a:gsLst>
            <a:path path="circle">
              <a:fillToRect l="100000" t="100000"/>
            </a:path>
            <a:tileRect r="-100000" b="-100000"/>
          </a:gradFill>
          <a:ln w="28575">
            <a:solidFill>
              <a:schemeClr val="bg2">
                <a:alpha val="51000"/>
              </a:schemeClr>
            </a:solidFill>
          </a:ln>
          <a:effectLst>
            <a:outerShdw blurRad="927100" dist="279400" dir="13200000" algn="br" rotWithShape="0">
              <a:schemeClr val="bg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Прямоугольник: скругленные углы 84">
            <a:extLst>
              <a:ext uri="{FF2B5EF4-FFF2-40B4-BE49-F238E27FC236}">
                <a16:creationId xmlns:a16="http://schemas.microsoft.com/office/drawing/2014/main" id="{6E9C340B-BF18-4A2C-92FC-56F4CB20665F}"/>
              </a:ext>
            </a:extLst>
          </p:cNvPr>
          <p:cNvSpPr/>
          <p:nvPr/>
        </p:nvSpPr>
        <p:spPr>
          <a:xfrm>
            <a:off x="11312012" y="3051995"/>
            <a:ext cx="2867947" cy="2867947"/>
          </a:xfrm>
          <a:prstGeom prst="roundRect">
            <a:avLst>
              <a:gd name="adj" fmla="val 2987"/>
            </a:avLst>
          </a:prstGeom>
          <a:gradFill flip="none" rotWithShape="1">
            <a:gsLst>
              <a:gs pos="0">
                <a:schemeClr val="bg2">
                  <a:alpha val="79000"/>
                </a:schemeClr>
              </a:gs>
              <a:gs pos="100000">
                <a:schemeClr val="bg2">
                  <a:alpha val="92000"/>
                </a:schemeClr>
              </a:gs>
            </a:gsLst>
            <a:path path="circle">
              <a:fillToRect l="100000" t="100000"/>
            </a:path>
            <a:tileRect r="-100000" b="-100000"/>
          </a:gradFill>
          <a:ln w="28575">
            <a:solidFill>
              <a:schemeClr val="bg2">
                <a:alpha val="51000"/>
              </a:schemeClr>
            </a:solidFill>
          </a:ln>
          <a:effectLst>
            <a:outerShdw blurRad="927100" dist="279400" dir="13200000" algn="br" rotWithShape="0">
              <a:schemeClr val="bg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Прямоугольник: скругленные углы 85">
            <a:extLst>
              <a:ext uri="{FF2B5EF4-FFF2-40B4-BE49-F238E27FC236}">
                <a16:creationId xmlns:a16="http://schemas.microsoft.com/office/drawing/2014/main" id="{CC50399A-1D5B-4E9E-BC3D-9FD5DA8B11BE}"/>
              </a:ext>
            </a:extLst>
          </p:cNvPr>
          <p:cNvSpPr/>
          <p:nvPr/>
        </p:nvSpPr>
        <p:spPr>
          <a:xfrm>
            <a:off x="14586768" y="3051995"/>
            <a:ext cx="2867947" cy="2867947"/>
          </a:xfrm>
          <a:prstGeom prst="roundRect">
            <a:avLst>
              <a:gd name="adj" fmla="val 2987"/>
            </a:avLst>
          </a:prstGeom>
          <a:gradFill flip="none" rotWithShape="1">
            <a:gsLst>
              <a:gs pos="0">
                <a:schemeClr val="bg2">
                  <a:alpha val="79000"/>
                </a:schemeClr>
              </a:gs>
              <a:gs pos="100000">
                <a:schemeClr val="bg2">
                  <a:alpha val="92000"/>
                </a:schemeClr>
              </a:gs>
            </a:gsLst>
            <a:path path="circle">
              <a:fillToRect l="100000" t="100000"/>
            </a:path>
            <a:tileRect r="-100000" b="-100000"/>
          </a:gradFill>
          <a:ln w="28575">
            <a:solidFill>
              <a:schemeClr val="bg2">
                <a:alpha val="51000"/>
              </a:schemeClr>
            </a:solidFill>
          </a:ln>
          <a:effectLst>
            <a:outerShdw blurRad="927100" dist="279400" dir="13200000" algn="br" rotWithShape="0">
              <a:schemeClr val="bg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Прямоугольник: скругленные углы 86">
            <a:extLst>
              <a:ext uri="{FF2B5EF4-FFF2-40B4-BE49-F238E27FC236}">
                <a16:creationId xmlns:a16="http://schemas.microsoft.com/office/drawing/2014/main" id="{168D4B64-B7AC-449D-90BB-8CEEED36F125}"/>
              </a:ext>
            </a:extLst>
          </p:cNvPr>
          <p:cNvSpPr/>
          <p:nvPr/>
        </p:nvSpPr>
        <p:spPr>
          <a:xfrm>
            <a:off x="4762497" y="6072752"/>
            <a:ext cx="2867947" cy="2867947"/>
          </a:xfrm>
          <a:prstGeom prst="roundRect">
            <a:avLst>
              <a:gd name="adj" fmla="val 2987"/>
            </a:avLst>
          </a:prstGeom>
          <a:gradFill flip="none" rotWithShape="1">
            <a:gsLst>
              <a:gs pos="0">
                <a:schemeClr val="bg2">
                  <a:alpha val="79000"/>
                </a:schemeClr>
              </a:gs>
              <a:gs pos="100000">
                <a:schemeClr val="bg2">
                  <a:alpha val="92000"/>
                </a:schemeClr>
              </a:gs>
            </a:gsLst>
            <a:path path="circle">
              <a:fillToRect l="100000" t="100000"/>
            </a:path>
            <a:tileRect r="-100000" b="-100000"/>
          </a:gradFill>
          <a:ln w="28575">
            <a:solidFill>
              <a:schemeClr val="bg2">
                <a:alpha val="51000"/>
              </a:schemeClr>
            </a:solidFill>
          </a:ln>
          <a:effectLst>
            <a:outerShdw blurRad="927100" dist="279400" dir="13200000" algn="br" rotWithShape="0">
              <a:schemeClr val="bg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Прямоугольник: скругленные углы 87">
            <a:extLst>
              <a:ext uri="{FF2B5EF4-FFF2-40B4-BE49-F238E27FC236}">
                <a16:creationId xmlns:a16="http://schemas.microsoft.com/office/drawing/2014/main" id="{9E315821-9400-496B-9EA7-13772B609011}"/>
              </a:ext>
            </a:extLst>
          </p:cNvPr>
          <p:cNvSpPr/>
          <p:nvPr/>
        </p:nvSpPr>
        <p:spPr>
          <a:xfrm>
            <a:off x="8037256" y="6072752"/>
            <a:ext cx="2867947" cy="2867947"/>
          </a:xfrm>
          <a:prstGeom prst="roundRect">
            <a:avLst>
              <a:gd name="adj" fmla="val 2987"/>
            </a:avLst>
          </a:prstGeom>
          <a:gradFill flip="none" rotWithShape="1">
            <a:gsLst>
              <a:gs pos="0">
                <a:schemeClr val="bg2">
                  <a:alpha val="79000"/>
                </a:schemeClr>
              </a:gs>
              <a:gs pos="100000">
                <a:schemeClr val="bg2">
                  <a:alpha val="92000"/>
                </a:schemeClr>
              </a:gs>
            </a:gsLst>
            <a:path path="circle">
              <a:fillToRect l="100000" t="100000"/>
            </a:path>
            <a:tileRect r="-100000" b="-100000"/>
          </a:gradFill>
          <a:ln w="28575">
            <a:solidFill>
              <a:schemeClr val="bg2">
                <a:alpha val="51000"/>
              </a:schemeClr>
            </a:solidFill>
          </a:ln>
          <a:effectLst>
            <a:outerShdw blurRad="927100" dist="279400" dir="13200000" algn="br" rotWithShape="0">
              <a:schemeClr val="bg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Прямоугольник: скругленные углы 88">
            <a:extLst>
              <a:ext uri="{FF2B5EF4-FFF2-40B4-BE49-F238E27FC236}">
                <a16:creationId xmlns:a16="http://schemas.microsoft.com/office/drawing/2014/main" id="{E3522822-1687-4318-94F2-D5340D3F0A53}"/>
              </a:ext>
            </a:extLst>
          </p:cNvPr>
          <p:cNvSpPr/>
          <p:nvPr/>
        </p:nvSpPr>
        <p:spPr>
          <a:xfrm>
            <a:off x="11312012" y="6072752"/>
            <a:ext cx="2867947" cy="2867947"/>
          </a:xfrm>
          <a:prstGeom prst="roundRect">
            <a:avLst>
              <a:gd name="adj" fmla="val 2987"/>
            </a:avLst>
          </a:prstGeom>
          <a:gradFill flip="none" rotWithShape="1">
            <a:gsLst>
              <a:gs pos="0">
                <a:schemeClr val="bg2">
                  <a:alpha val="79000"/>
                </a:schemeClr>
              </a:gs>
              <a:gs pos="100000">
                <a:schemeClr val="bg2">
                  <a:alpha val="92000"/>
                </a:schemeClr>
              </a:gs>
            </a:gsLst>
            <a:path path="circle">
              <a:fillToRect l="100000" t="100000"/>
            </a:path>
            <a:tileRect r="-100000" b="-100000"/>
          </a:gradFill>
          <a:ln w="28575">
            <a:solidFill>
              <a:schemeClr val="bg2">
                <a:alpha val="51000"/>
              </a:schemeClr>
            </a:solidFill>
          </a:ln>
          <a:effectLst>
            <a:outerShdw blurRad="927100" dist="279400" dir="13200000" algn="br" rotWithShape="0">
              <a:schemeClr val="bg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Прямоугольник: скругленные углы 89">
            <a:extLst>
              <a:ext uri="{FF2B5EF4-FFF2-40B4-BE49-F238E27FC236}">
                <a16:creationId xmlns:a16="http://schemas.microsoft.com/office/drawing/2014/main" id="{1EE3060B-D989-4998-AC03-E3B1F97FDAAA}"/>
              </a:ext>
            </a:extLst>
          </p:cNvPr>
          <p:cNvSpPr/>
          <p:nvPr/>
        </p:nvSpPr>
        <p:spPr>
          <a:xfrm>
            <a:off x="14591743" y="6072752"/>
            <a:ext cx="2867947" cy="2867947"/>
          </a:xfrm>
          <a:prstGeom prst="roundRect">
            <a:avLst>
              <a:gd name="adj" fmla="val 2987"/>
            </a:avLst>
          </a:prstGeom>
          <a:gradFill flip="none" rotWithShape="1">
            <a:gsLst>
              <a:gs pos="0">
                <a:schemeClr val="bg2">
                  <a:alpha val="79000"/>
                </a:schemeClr>
              </a:gs>
              <a:gs pos="100000">
                <a:schemeClr val="bg2">
                  <a:alpha val="92000"/>
                </a:schemeClr>
              </a:gs>
            </a:gsLst>
            <a:path path="circle">
              <a:fillToRect l="100000" t="100000"/>
            </a:path>
            <a:tileRect r="-100000" b="-100000"/>
          </a:gradFill>
          <a:ln w="28575">
            <a:solidFill>
              <a:schemeClr val="bg2">
                <a:alpha val="51000"/>
              </a:schemeClr>
            </a:solidFill>
          </a:ln>
          <a:effectLst>
            <a:outerShdw blurRad="927100" dist="279400" dir="13200000" algn="br" rotWithShape="0">
              <a:schemeClr val="bg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TextBox 21">
            <a:extLst>
              <a:ext uri="{FF2B5EF4-FFF2-40B4-BE49-F238E27FC236}">
                <a16:creationId xmlns:a16="http://schemas.microsoft.com/office/drawing/2014/main" id="{95CF2542-D7A0-4B3A-8FA6-73B499BD285C}"/>
              </a:ext>
            </a:extLst>
          </p:cNvPr>
          <p:cNvSpPr txBox="1"/>
          <p:nvPr/>
        </p:nvSpPr>
        <p:spPr>
          <a:xfrm>
            <a:off x="8355389" y="4759571"/>
            <a:ext cx="2292298" cy="769441"/>
          </a:xfrm>
          <a:prstGeom prst="rect">
            <a:avLst/>
          </a:prstGeom>
          <a:noFill/>
        </p:spPr>
        <p:txBody>
          <a:bodyPr wrap="square" rtlCol="0">
            <a:spAutoFit/>
          </a:bodyPr>
          <a:lstStyle/>
          <a:p>
            <a:pPr algn="ctr"/>
            <a:r>
              <a:rPr lang="en-US" sz="22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Real-time Monitoring</a:t>
            </a:r>
            <a:endParaRPr lang="ru-RU" sz="2000" dirty="0">
              <a:solidFill>
                <a:schemeClr val="bg1"/>
              </a:solidFill>
              <a:latin typeface="Roboto" panose="02000000000000000000" pitchFamily="2" charset="0"/>
              <a:ea typeface="Roboto" panose="02000000000000000000" pitchFamily="2" charset="0"/>
              <a:cs typeface="Open Sans" panose="020B0606030504020204" pitchFamily="34" charset="0"/>
            </a:endParaRPr>
          </a:p>
        </p:txBody>
      </p:sp>
      <p:sp>
        <p:nvSpPr>
          <p:cNvPr id="66" name="Freeform: Shape 128">
            <a:extLst>
              <a:ext uri="{FF2B5EF4-FFF2-40B4-BE49-F238E27FC236}">
                <a16:creationId xmlns:a16="http://schemas.microsoft.com/office/drawing/2014/main" id="{B780E6E5-13F9-4513-BD50-C552786D472C}"/>
              </a:ext>
            </a:extLst>
          </p:cNvPr>
          <p:cNvSpPr/>
          <p:nvPr/>
        </p:nvSpPr>
        <p:spPr>
          <a:xfrm>
            <a:off x="12381915" y="3628698"/>
            <a:ext cx="728140" cy="728137"/>
          </a:xfrm>
          <a:custGeom>
            <a:avLst/>
            <a:gdLst/>
            <a:ahLst/>
            <a:cxnLst/>
            <a:rect l="l" t="t" r="r" b="b"/>
            <a:pathLst>
              <a:path w="195927" h="195927">
                <a:moveTo>
                  <a:pt x="89798" y="40806"/>
                </a:moveTo>
                <a:cubicBezTo>
                  <a:pt x="87504" y="40867"/>
                  <a:pt x="85585" y="41669"/>
                  <a:pt x="84041" y="43214"/>
                </a:cubicBezTo>
                <a:cubicBezTo>
                  <a:pt x="82497" y="44758"/>
                  <a:pt x="81694" y="46677"/>
                  <a:pt x="81633" y="48971"/>
                </a:cubicBezTo>
                <a:lnTo>
                  <a:pt x="81633" y="81633"/>
                </a:lnTo>
                <a:lnTo>
                  <a:pt x="48971" y="81633"/>
                </a:lnTo>
                <a:cubicBezTo>
                  <a:pt x="46677" y="81694"/>
                  <a:pt x="44758" y="82496"/>
                  <a:pt x="43214" y="84041"/>
                </a:cubicBezTo>
                <a:cubicBezTo>
                  <a:pt x="41670" y="85585"/>
                  <a:pt x="40867" y="87504"/>
                  <a:pt x="40806" y="89798"/>
                </a:cubicBezTo>
                <a:lnTo>
                  <a:pt x="40806" y="106129"/>
                </a:lnTo>
                <a:cubicBezTo>
                  <a:pt x="40867" y="108423"/>
                  <a:pt x="41670" y="110342"/>
                  <a:pt x="43214" y="111886"/>
                </a:cubicBezTo>
                <a:cubicBezTo>
                  <a:pt x="44758" y="113431"/>
                  <a:pt x="46677" y="114233"/>
                  <a:pt x="48971" y="114294"/>
                </a:cubicBezTo>
                <a:lnTo>
                  <a:pt x="81633" y="114294"/>
                </a:lnTo>
                <a:lnTo>
                  <a:pt x="81633" y="146956"/>
                </a:lnTo>
                <a:cubicBezTo>
                  <a:pt x="81694" y="149250"/>
                  <a:pt x="82497" y="151169"/>
                  <a:pt x="84041" y="152713"/>
                </a:cubicBezTo>
                <a:cubicBezTo>
                  <a:pt x="85585" y="154258"/>
                  <a:pt x="87504" y="155060"/>
                  <a:pt x="89798" y="155121"/>
                </a:cubicBezTo>
                <a:lnTo>
                  <a:pt x="106129" y="155121"/>
                </a:lnTo>
                <a:cubicBezTo>
                  <a:pt x="108423" y="155060"/>
                  <a:pt x="110342" y="154258"/>
                  <a:pt x="111886" y="152713"/>
                </a:cubicBezTo>
                <a:cubicBezTo>
                  <a:pt x="113431" y="151169"/>
                  <a:pt x="114233" y="149250"/>
                  <a:pt x="114294" y="146956"/>
                </a:cubicBezTo>
                <a:lnTo>
                  <a:pt x="114294" y="114294"/>
                </a:lnTo>
                <a:lnTo>
                  <a:pt x="146956" y="114294"/>
                </a:lnTo>
                <a:cubicBezTo>
                  <a:pt x="149250" y="114233"/>
                  <a:pt x="151169" y="113431"/>
                  <a:pt x="152713" y="111886"/>
                </a:cubicBezTo>
                <a:cubicBezTo>
                  <a:pt x="154258" y="110342"/>
                  <a:pt x="155061" y="108423"/>
                  <a:pt x="155122" y="106129"/>
                </a:cubicBezTo>
                <a:lnTo>
                  <a:pt x="155122" y="89798"/>
                </a:lnTo>
                <a:cubicBezTo>
                  <a:pt x="155060" y="87504"/>
                  <a:pt x="154258" y="85585"/>
                  <a:pt x="152713" y="84041"/>
                </a:cubicBezTo>
                <a:cubicBezTo>
                  <a:pt x="151169" y="82496"/>
                  <a:pt x="149250" y="81694"/>
                  <a:pt x="146956" y="81633"/>
                </a:cubicBezTo>
                <a:lnTo>
                  <a:pt x="114294" y="81633"/>
                </a:lnTo>
                <a:lnTo>
                  <a:pt x="114294" y="48971"/>
                </a:lnTo>
                <a:cubicBezTo>
                  <a:pt x="114233" y="46677"/>
                  <a:pt x="113431" y="44758"/>
                  <a:pt x="111886" y="43214"/>
                </a:cubicBezTo>
                <a:cubicBezTo>
                  <a:pt x="110342" y="41669"/>
                  <a:pt x="108423" y="40867"/>
                  <a:pt x="106129" y="40806"/>
                </a:cubicBezTo>
                <a:close/>
                <a:moveTo>
                  <a:pt x="97964" y="0"/>
                </a:moveTo>
                <a:cubicBezTo>
                  <a:pt x="116203" y="207"/>
                  <a:pt x="132683" y="4666"/>
                  <a:pt x="147404" y="13377"/>
                </a:cubicBezTo>
                <a:cubicBezTo>
                  <a:pt x="162125" y="22087"/>
                  <a:pt x="173840" y="33802"/>
                  <a:pt x="182550" y="48523"/>
                </a:cubicBezTo>
                <a:cubicBezTo>
                  <a:pt x="191261" y="63244"/>
                  <a:pt x="195719" y="79724"/>
                  <a:pt x="195927" y="97963"/>
                </a:cubicBezTo>
                <a:cubicBezTo>
                  <a:pt x="195719" y="116203"/>
                  <a:pt x="191261" y="132683"/>
                  <a:pt x="182550" y="147404"/>
                </a:cubicBezTo>
                <a:cubicBezTo>
                  <a:pt x="173840" y="162125"/>
                  <a:pt x="162125" y="173840"/>
                  <a:pt x="147404" y="182550"/>
                </a:cubicBezTo>
                <a:cubicBezTo>
                  <a:pt x="132683" y="191260"/>
                  <a:pt x="116203" y="195719"/>
                  <a:pt x="97964" y="195927"/>
                </a:cubicBezTo>
                <a:cubicBezTo>
                  <a:pt x="79724" y="195719"/>
                  <a:pt x="63244" y="191260"/>
                  <a:pt x="48523" y="182550"/>
                </a:cubicBezTo>
                <a:cubicBezTo>
                  <a:pt x="33802" y="173840"/>
                  <a:pt x="22087" y="162125"/>
                  <a:pt x="13377" y="147404"/>
                </a:cubicBezTo>
                <a:cubicBezTo>
                  <a:pt x="4667" y="132683"/>
                  <a:pt x="208" y="116203"/>
                  <a:pt x="0" y="97963"/>
                </a:cubicBezTo>
                <a:cubicBezTo>
                  <a:pt x="208" y="79724"/>
                  <a:pt x="4667" y="63244"/>
                  <a:pt x="13377" y="48523"/>
                </a:cubicBezTo>
                <a:cubicBezTo>
                  <a:pt x="22087" y="33802"/>
                  <a:pt x="33802" y="22087"/>
                  <a:pt x="48523" y="13377"/>
                </a:cubicBezTo>
                <a:cubicBezTo>
                  <a:pt x="63244" y="4666"/>
                  <a:pt x="79724" y="207"/>
                  <a:pt x="97964" y="0"/>
                </a:cubicBezTo>
                <a:close/>
              </a:path>
            </a:pathLst>
          </a:custGeom>
          <a:gradFill>
            <a:gsLst>
              <a:gs pos="0">
                <a:schemeClr val="accent4"/>
              </a:gs>
              <a:gs pos="100000">
                <a:schemeClr val="accent4">
                  <a:alpha val="61000"/>
                </a:schemeClr>
              </a:gs>
            </a:gsLst>
            <a:lin ang="36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a:extLst>
              <a:ext uri="{FF2B5EF4-FFF2-40B4-BE49-F238E27FC236}">
                <a16:creationId xmlns:a16="http://schemas.microsoft.com/office/drawing/2014/main" id="{C4E2A0EE-DF3D-42E0-8DA1-22049FFB36D0}"/>
              </a:ext>
            </a:extLst>
          </p:cNvPr>
          <p:cNvSpPr txBox="1"/>
          <p:nvPr/>
        </p:nvSpPr>
        <p:spPr>
          <a:xfrm>
            <a:off x="5045356" y="4759572"/>
            <a:ext cx="2329890" cy="769441"/>
          </a:xfrm>
          <a:prstGeom prst="rect">
            <a:avLst/>
          </a:prstGeom>
          <a:noFill/>
        </p:spPr>
        <p:txBody>
          <a:bodyPr wrap="square" rtlCol="0">
            <a:spAutoFit/>
          </a:bodyPr>
          <a:lstStyle/>
          <a:p>
            <a:pPr algn="ctr"/>
            <a:r>
              <a:rPr lang="en-US" sz="22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Spatial Navigation</a:t>
            </a:r>
            <a:endParaRPr lang="ru-RU" sz="2000" dirty="0">
              <a:solidFill>
                <a:schemeClr val="bg1"/>
              </a:solidFill>
              <a:latin typeface="Roboto" panose="02000000000000000000" pitchFamily="2" charset="0"/>
              <a:ea typeface="Roboto" panose="02000000000000000000" pitchFamily="2" charset="0"/>
              <a:cs typeface="Open Sans" panose="020B0606030504020204" pitchFamily="34" charset="0"/>
            </a:endParaRPr>
          </a:p>
        </p:txBody>
      </p:sp>
      <p:sp>
        <p:nvSpPr>
          <p:cNvPr id="77" name="Freeform: Shape 87">
            <a:extLst>
              <a:ext uri="{FF2B5EF4-FFF2-40B4-BE49-F238E27FC236}">
                <a16:creationId xmlns:a16="http://schemas.microsoft.com/office/drawing/2014/main" id="{5B467156-9EFA-476D-9521-418A88FDAEDC}"/>
              </a:ext>
            </a:extLst>
          </p:cNvPr>
          <p:cNvSpPr/>
          <p:nvPr/>
        </p:nvSpPr>
        <p:spPr>
          <a:xfrm>
            <a:off x="8924002" y="6655885"/>
            <a:ext cx="1094454" cy="729684"/>
          </a:xfrm>
          <a:custGeom>
            <a:avLst/>
            <a:gdLst/>
            <a:ahLst/>
            <a:cxnLst/>
            <a:rect l="l" t="t" r="r" b="b"/>
            <a:pathLst>
              <a:path w="293899" h="195946">
                <a:moveTo>
                  <a:pt x="67607" y="90328"/>
                </a:moveTo>
                <a:lnTo>
                  <a:pt x="140826" y="113416"/>
                </a:lnTo>
                <a:cubicBezTo>
                  <a:pt x="142867" y="114033"/>
                  <a:pt x="144907" y="114330"/>
                  <a:pt x="146948" y="114309"/>
                </a:cubicBezTo>
                <a:cubicBezTo>
                  <a:pt x="148990" y="114330"/>
                  <a:pt x="151030" y="114033"/>
                  <a:pt x="153071" y="113416"/>
                </a:cubicBezTo>
                <a:lnTo>
                  <a:pt x="226290" y="90328"/>
                </a:lnTo>
                <a:lnTo>
                  <a:pt x="228586" y="130637"/>
                </a:lnTo>
                <a:cubicBezTo>
                  <a:pt x="228733" y="136702"/>
                  <a:pt x="225165" y="142188"/>
                  <a:pt x="217881" y="147096"/>
                </a:cubicBezTo>
                <a:cubicBezTo>
                  <a:pt x="210596" y="152004"/>
                  <a:pt x="200754" y="155913"/>
                  <a:pt x="188353" y="158822"/>
                </a:cubicBezTo>
                <a:cubicBezTo>
                  <a:pt x="175952" y="161731"/>
                  <a:pt x="162151" y="163221"/>
                  <a:pt x="146948" y="163291"/>
                </a:cubicBezTo>
                <a:cubicBezTo>
                  <a:pt x="131746" y="163221"/>
                  <a:pt x="117944" y="161731"/>
                  <a:pt x="105544" y="158822"/>
                </a:cubicBezTo>
                <a:cubicBezTo>
                  <a:pt x="93143" y="155913"/>
                  <a:pt x="83300" y="152004"/>
                  <a:pt x="76016" y="147096"/>
                </a:cubicBezTo>
                <a:cubicBezTo>
                  <a:pt x="68732" y="142188"/>
                  <a:pt x="65163" y="136702"/>
                  <a:pt x="65311" y="130637"/>
                </a:cubicBezTo>
                <a:close/>
                <a:moveTo>
                  <a:pt x="146948" y="4"/>
                </a:moveTo>
                <a:cubicBezTo>
                  <a:pt x="147310" y="-12"/>
                  <a:pt x="147735" y="35"/>
                  <a:pt x="148224" y="145"/>
                </a:cubicBezTo>
                <a:lnTo>
                  <a:pt x="291090" y="45046"/>
                </a:lnTo>
                <a:cubicBezTo>
                  <a:pt x="291933" y="45378"/>
                  <a:pt x="292608" y="45893"/>
                  <a:pt x="293116" y="46592"/>
                </a:cubicBezTo>
                <a:cubicBezTo>
                  <a:pt x="293624" y="47291"/>
                  <a:pt x="293885" y="48094"/>
                  <a:pt x="293899" y="49000"/>
                </a:cubicBezTo>
                <a:cubicBezTo>
                  <a:pt x="293885" y="49906"/>
                  <a:pt x="293624" y="50709"/>
                  <a:pt x="293116" y="51408"/>
                </a:cubicBezTo>
                <a:cubicBezTo>
                  <a:pt x="292608" y="52106"/>
                  <a:pt x="291933" y="52622"/>
                  <a:pt x="291090" y="52954"/>
                </a:cubicBezTo>
                <a:lnTo>
                  <a:pt x="148224" y="97854"/>
                </a:lnTo>
                <a:cubicBezTo>
                  <a:pt x="147735" y="97961"/>
                  <a:pt x="147310" y="98004"/>
                  <a:pt x="146948" y="97983"/>
                </a:cubicBezTo>
                <a:cubicBezTo>
                  <a:pt x="146587" y="98004"/>
                  <a:pt x="146162" y="97961"/>
                  <a:pt x="145673" y="97854"/>
                </a:cubicBezTo>
                <a:lnTo>
                  <a:pt x="62504" y="71578"/>
                </a:lnTo>
                <a:cubicBezTo>
                  <a:pt x="58829" y="74554"/>
                  <a:pt x="55816" y="79284"/>
                  <a:pt x="53463" y="85768"/>
                </a:cubicBezTo>
                <a:cubicBezTo>
                  <a:pt x="51112" y="92252"/>
                  <a:pt x="49661" y="99853"/>
                  <a:pt x="49111" y="108569"/>
                </a:cubicBezTo>
                <a:cubicBezTo>
                  <a:pt x="51567" y="110002"/>
                  <a:pt x="53512" y="111920"/>
                  <a:pt x="54946" y="114325"/>
                </a:cubicBezTo>
                <a:cubicBezTo>
                  <a:pt x="56381" y="116730"/>
                  <a:pt x="57115" y="119446"/>
                  <a:pt x="57147" y="122473"/>
                </a:cubicBezTo>
                <a:cubicBezTo>
                  <a:pt x="57118" y="125369"/>
                  <a:pt x="56442" y="127995"/>
                  <a:pt x="55122" y="130350"/>
                </a:cubicBezTo>
                <a:cubicBezTo>
                  <a:pt x="53801" y="132704"/>
                  <a:pt x="52010" y="134628"/>
                  <a:pt x="49748" y="136121"/>
                </a:cubicBezTo>
                <a:lnTo>
                  <a:pt x="57147" y="191354"/>
                </a:lnTo>
                <a:cubicBezTo>
                  <a:pt x="57208" y="191933"/>
                  <a:pt x="57149" y="192496"/>
                  <a:pt x="56972" y="193044"/>
                </a:cubicBezTo>
                <a:cubicBezTo>
                  <a:pt x="56793" y="193591"/>
                  <a:pt x="56512" y="194091"/>
                  <a:pt x="56126" y="194543"/>
                </a:cubicBezTo>
                <a:cubicBezTo>
                  <a:pt x="55736" y="194992"/>
                  <a:pt x="55273" y="195337"/>
                  <a:pt x="54739" y="195579"/>
                </a:cubicBezTo>
                <a:cubicBezTo>
                  <a:pt x="54205" y="195821"/>
                  <a:pt x="53647" y="195943"/>
                  <a:pt x="53065" y="195946"/>
                </a:cubicBezTo>
                <a:lnTo>
                  <a:pt x="28573" y="195946"/>
                </a:lnTo>
                <a:cubicBezTo>
                  <a:pt x="27991" y="195943"/>
                  <a:pt x="27433" y="195821"/>
                  <a:pt x="26899" y="195579"/>
                </a:cubicBezTo>
                <a:cubicBezTo>
                  <a:pt x="26365" y="195337"/>
                  <a:pt x="25903" y="194992"/>
                  <a:pt x="25512" y="194543"/>
                </a:cubicBezTo>
                <a:cubicBezTo>
                  <a:pt x="25127" y="194091"/>
                  <a:pt x="24845" y="193591"/>
                  <a:pt x="24667" y="193044"/>
                </a:cubicBezTo>
                <a:cubicBezTo>
                  <a:pt x="24489" y="192496"/>
                  <a:pt x="24430" y="191933"/>
                  <a:pt x="24492" y="191354"/>
                </a:cubicBezTo>
                <a:lnTo>
                  <a:pt x="31890" y="136121"/>
                </a:lnTo>
                <a:cubicBezTo>
                  <a:pt x="29629" y="134628"/>
                  <a:pt x="27837" y="132704"/>
                  <a:pt x="26517" y="130350"/>
                </a:cubicBezTo>
                <a:cubicBezTo>
                  <a:pt x="25196" y="127995"/>
                  <a:pt x="24521" y="125369"/>
                  <a:pt x="24492" y="122473"/>
                </a:cubicBezTo>
                <a:cubicBezTo>
                  <a:pt x="24534" y="119380"/>
                  <a:pt x="25310" y="116605"/>
                  <a:pt x="26820" y="114150"/>
                </a:cubicBezTo>
                <a:cubicBezTo>
                  <a:pt x="28329" y="111694"/>
                  <a:pt x="30317" y="109749"/>
                  <a:pt x="32783" y="108314"/>
                </a:cubicBezTo>
                <a:cubicBezTo>
                  <a:pt x="33144" y="100724"/>
                  <a:pt x="34335" y="93230"/>
                  <a:pt x="36355" y="85832"/>
                </a:cubicBezTo>
                <a:cubicBezTo>
                  <a:pt x="38374" y="78434"/>
                  <a:pt x="41351" y="71896"/>
                  <a:pt x="45284" y="66220"/>
                </a:cubicBezTo>
                <a:lnTo>
                  <a:pt x="2807" y="52954"/>
                </a:lnTo>
                <a:cubicBezTo>
                  <a:pt x="1965" y="52622"/>
                  <a:pt x="1289" y="52106"/>
                  <a:pt x="782" y="51408"/>
                </a:cubicBezTo>
                <a:cubicBezTo>
                  <a:pt x="274" y="50709"/>
                  <a:pt x="14" y="49906"/>
                  <a:pt x="0" y="49000"/>
                </a:cubicBezTo>
                <a:cubicBezTo>
                  <a:pt x="14" y="48094"/>
                  <a:pt x="274" y="47291"/>
                  <a:pt x="782" y="46592"/>
                </a:cubicBezTo>
                <a:cubicBezTo>
                  <a:pt x="1289" y="45893"/>
                  <a:pt x="1965" y="45378"/>
                  <a:pt x="2807" y="45046"/>
                </a:cubicBezTo>
                <a:lnTo>
                  <a:pt x="145673" y="145"/>
                </a:lnTo>
                <a:cubicBezTo>
                  <a:pt x="146162" y="35"/>
                  <a:pt x="146587" y="-12"/>
                  <a:pt x="146948" y="4"/>
                </a:cubicBezTo>
                <a:close/>
              </a:path>
            </a:pathLst>
          </a:custGeom>
          <a:gradFill>
            <a:gsLst>
              <a:gs pos="0">
                <a:schemeClr val="accent4"/>
              </a:gs>
              <a:gs pos="100000">
                <a:schemeClr val="accent4">
                  <a:alpha val="61000"/>
                </a:schemeClr>
              </a:gs>
            </a:gsLst>
            <a:lin ang="36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8" name="Freeform: Shape 143">
            <a:extLst>
              <a:ext uri="{FF2B5EF4-FFF2-40B4-BE49-F238E27FC236}">
                <a16:creationId xmlns:a16="http://schemas.microsoft.com/office/drawing/2014/main" id="{64960EF4-AF01-48E5-89E9-456FE5BBC73B}"/>
              </a:ext>
            </a:extLst>
          </p:cNvPr>
          <p:cNvSpPr/>
          <p:nvPr/>
        </p:nvSpPr>
        <p:spPr>
          <a:xfrm>
            <a:off x="15600103" y="6655919"/>
            <a:ext cx="851228" cy="729612"/>
          </a:xfrm>
          <a:custGeom>
            <a:avLst/>
            <a:gdLst/>
            <a:ahLst/>
            <a:cxnLst/>
            <a:rect l="l" t="t" r="r" b="b"/>
            <a:pathLst>
              <a:path w="228584" h="195927">
                <a:moveTo>
                  <a:pt x="90311" y="72324"/>
                </a:moveTo>
                <a:lnTo>
                  <a:pt x="114547" y="157405"/>
                </a:lnTo>
                <a:cubicBezTo>
                  <a:pt x="115091" y="159156"/>
                  <a:pt x="116075" y="160564"/>
                  <a:pt x="117496" y="161630"/>
                </a:cubicBezTo>
                <a:cubicBezTo>
                  <a:pt x="118918" y="162696"/>
                  <a:pt x="120571" y="163243"/>
                  <a:pt x="122455" y="163272"/>
                </a:cubicBezTo>
                <a:cubicBezTo>
                  <a:pt x="124278" y="163243"/>
                  <a:pt x="125894" y="162696"/>
                  <a:pt x="127302" y="161630"/>
                </a:cubicBezTo>
                <a:cubicBezTo>
                  <a:pt x="128711" y="160564"/>
                  <a:pt x="129689" y="159156"/>
                  <a:pt x="130236" y="157405"/>
                </a:cubicBezTo>
                <a:lnTo>
                  <a:pt x="148859" y="95539"/>
                </a:lnTo>
                <a:lnTo>
                  <a:pt x="156003" y="109826"/>
                </a:lnTo>
                <a:cubicBezTo>
                  <a:pt x="156728" y="111184"/>
                  <a:pt x="157733" y="112263"/>
                  <a:pt x="159016" y="113062"/>
                </a:cubicBezTo>
                <a:cubicBezTo>
                  <a:pt x="160300" y="113862"/>
                  <a:pt x="161719" y="114272"/>
                  <a:pt x="163274" y="114290"/>
                </a:cubicBezTo>
                <a:lnTo>
                  <a:pt x="202178" y="114290"/>
                </a:lnTo>
                <a:cubicBezTo>
                  <a:pt x="201408" y="115117"/>
                  <a:pt x="200781" y="115760"/>
                  <a:pt x="200297" y="116220"/>
                </a:cubicBezTo>
                <a:cubicBezTo>
                  <a:pt x="199813" y="116679"/>
                  <a:pt x="199505" y="116972"/>
                  <a:pt x="199372" y="117096"/>
                </a:cubicBezTo>
                <a:lnTo>
                  <a:pt x="119904" y="193631"/>
                </a:lnTo>
                <a:cubicBezTo>
                  <a:pt x="119128" y="194396"/>
                  <a:pt x="118256" y="194970"/>
                  <a:pt x="117289" y="195353"/>
                </a:cubicBezTo>
                <a:cubicBezTo>
                  <a:pt x="116322" y="195735"/>
                  <a:pt x="115323" y="195927"/>
                  <a:pt x="114291" y="195927"/>
                </a:cubicBezTo>
                <a:cubicBezTo>
                  <a:pt x="113261" y="195927"/>
                  <a:pt x="112261" y="195735"/>
                  <a:pt x="111294" y="195353"/>
                </a:cubicBezTo>
                <a:cubicBezTo>
                  <a:pt x="110327" y="194970"/>
                  <a:pt x="109455" y="194396"/>
                  <a:pt x="108679" y="193631"/>
                </a:cubicBezTo>
                <a:lnTo>
                  <a:pt x="29083" y="116841"/>
                </a:lnTo>
                <a:cubicBezTo>
                  <a:pt x="28948" y="116775"/>
                  <a:pt x="28645" y="116525"/>
                  <a:pt x="28175" y="116092"/>
                </a:cubicBezTo>
                <a:cubicBezTo>
                  <a:pt x="27704" y="115659"/>
                  <a:pt x="27114" y="115058"/>
                  <a:pt x="26405" y="114290"/>
                </a:cubicBezTo>
                <a:lnTo>
                  <a:pt x="73473" y="114290"/>
                </a:lnTo>
                <a:cubicBezTo>
                  <a:pt x="75365" y="114258"/>
                  <a:pt x="77034" y="113684"/>
                  <a:pt x="78480" y="112568"/>
                </a:cubicBezTo>
                <a:cubicBezTo>
                  <a:pt x="79925" y="111452"/>
                  <a:pt x="80893" y="109985"/>
                  <a:pt x="81382" y="108167"/>
                </a:cubicBezTo>
                <a:close/>
                <a:moveTo>
                  <a:pt x="60973" y="0"/>
                </a:moveTo>
                <a:cubicBezTo>
                  <a:pt x="68472" y="156"/>
                  <a:pt x="75640" y="1800"/>
                  <a:pt x="82478" y="4932"/>
                </a:cubicBezTo>
                <a:cubicBezTo>
                  <a:pt x="89315" y="8064"/>
                  <a:pt x="95473" y="11749"/>
                  <a:pt x="100950" y="15986"/>
                </a:cubicBezTo>
                <a:cubicBezTo>
                  <a:pt x="106427" y="20224"/>
                  <a:pt x="110874" y="24079"/>
                  <a:pt x="114291" y="27551"/>
                </a:cubicBezTo>
                <a:cubicBezTo>
                  <a:pt x="117709" y="24079"/>
                  <a:pt x="122156" y="20224"/>
                  <a:pt x="127633" y="15986"/>
                </a:cubicBezTo>
                <a:cubicBezTo>
                  <a:pt x="133110" y="11749"/>
                  <a:pt x="139268" y="8064"/>
                  <a:pt x="146105" y="4932"/>
                </a:cubicBezTo>
                <a:cubicBezTo>
                  <a:pt x="152943" y="1800"/>
                  <a:pt x="160111" y="156"/>
                  <a:pt x="167610" y="0"/>
                </a:cubicBezTo>
                <a:cubicBezTo>
                  <a:pt x="186837" y="151"/>
                  <a:pt x="201767" y="5429"/>
                  <a:pt x="212400" y="15832"/>
                </a:cubicBezTo>
                <a:cubicBezTo>
                  <a:pt x="223033" y="26236"/>
                  <a:pt x="228427" y="40857"/>
                  <a:pt x="228584" y="59696"/>
                </a:cubicBezTo>
                <a:cubicBezTo>
                  <a:pt x="228459" y="67070"/>
                  <a:pt x="227114" y="74006"/>
                  <a:pt x="224550" y="80503"/>
                </a:cubicBezTo>
                <a:cubicBezTo>
                  <a:pt x="221985" y="87001"/>
                  <a:pt x="218950" y="92821"/>
                  <a:pt x="215444" y="97963"/>
                </a:cubicBezTo>
                <a:lnTo>
                  <a:pt x="168376" y="97963"/>
                </a:lnTo>
                <a:lnTo>
                  <a:pt x="154217" y="69773"/>
                </a:lnTo>
                <a:cubicBezTo>
                  <a:pt x="153473" y="68287"/>
                  <a:pt x="152378" y="67145"/>
                  <a:pt x="150932" y="66345"/>
                </a:cubicBezTo>
                <a:cubicBezTo>
                  <a:pt x="149487" y="65545"/>
                  <a:pt x="147945" y="65199"/>
                  <a:pt x="146308" y="65308"/>
                </a:cubicBezTo>
                <a:cubicBezTo>
                  <a:pt x="144560" y="65513"/>
                  <a:pt x="143050" y="66124"/>
                  <a:pt x="141780" y="67142"/>
                </a:cubicBezTo>
                <a:cubicBezTo>
                  <a:pt x="140510" y="68160"/>
                  <a:pt x="139638" y="69504"/>
                  <a:pt x="139165" y="71176"/>
                </a:cubicBezTo>
                <a:lnTo>
                  <a:pt x="122710" y="126025"/>
                </a:lnTo>
                <a:lnTo>
                  <a:pt x="97709" y="38521"/>
                </a:lnTo>
                <a:cubicBezTo>
                  <a:pt x="97167" y="36770"/>
                  <a:pt x="96178" y="35362"/>
                  <a:pt x="94743" y="34296"/>
                </a:cubicBezTo>
                <a:cubicBezTo>
                  <a:pt x="93308" y="33230"/>
                  <a:pt x="91618" y="32683"/>
                  <a:pt x="89673" y="32654"/>
                </a:cubicBezTo>
                <a:cubicBezTo>
                  <a:pt x="87786" y="32685"/>
                  <a:pt x="86139" y="33259"/>
                  <a:pt x="84730" y="34376"/>
                </a:cubicBezTo>
                <a:cubicBezTo>
                  <a:pt x="83322" y="35492"/>
                  <a:pt x="82376" y="36959"/>
                  <a:pt x="81892" y="38776"/>
                </a:cubicBezTo>
                <a:lnTo>
                  <a:pt x="67095" y="97963"/>
                </a:lnTo>
                <a:lnTo>
                  <a:pt x="13139" y="97963"/>
                </a:lnTo>
                <a:cubicBezTo>
                  <a:pt x="9634" y="92821"/>
                  <a:pt x="6599" y="87001"/>
                  <a:pt x="4034" y="80503"/>
                </a:cubicBezTo>
                <a:cubicBezTo>
                  <a:pt x="1470" y="74006"/>
                  <a:pt x="125" y="67070"/>
                  <a:pt x="0" y="59696"/>
                </a:cubicBezTo>
                <a:cubicBezTo>
                  <a:pt x="157" y="40857"/>
                  <a:pt x="5552" y="26236"/>
                  <a:pt x="16184" y="15832"/>
                </a:cubicBezTo>
                <a:cubicBezTo>
                  <a:pt x="26817" y="5429"/>
                  <a:pt x="41746" y="151"/>
                  <a:pt x="60973" y="0"/>
                </a:cubicBezTo>
                <a:close/>
              </a:path>
            </a:pathLst>
          </a:custGeom>
          <a:gradFill>
            <a:gsLst>
              <a:gs pos="0">
                <a:schemeClr val="accent4"/>
              </a:gs>
              <a:gs pos="100000">
                <a:schemeClr val="accent4">
                  <a:alpha val="61000"/>
                </a:schemeClr>
              </a:gs>
            </a:gsLst>
            <a:lin ang="36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9" name="Freeform: Shape 163">
            <a:extLst>
              <a:ext uri="{FF2B5EF4-FFF2-40B4-BE49-F238E27FC236}">
                <a16:creationId xmlns:a16="http://schemas.microsoft.com/office/drawing/2014/main" id="{438801F5-B395-4109-AC6A-1128D463509B}"/>
              </a:ext>
            </a:extLst>
          </p:cNvPr>
          <p:cNvSpPr/>
          <p:nvPr/>
        </p:nvSpPr>
        <p:spPr>
          <a:xfrm>
            <a:off x="5815040" y="6625512"/>
            <a:ext cx="762866" cy="790427"/>
          </a:xfrm>
          <a:custGeom>
            <a:avLst/>
            <a:gdLst/>
            <a:ahLst/>
            <a:cxnLst/>
            <a:rect l="l" t="t" r="r" b="b"/>
            <a:pathLst>
              <a:path w="204856" h="212258">
                <a:moveTo>
                  <a:pt x="12629" y="3"/>
                </a:moveTo>
                <a:lnTo>
                  <a:pt x="192227" y="3"/>
                </a:lnTo>
                <a:cubicBezTo>
                  <a:pt x="193869" y="-22"/>
                  <a:pt x="195660" y="155"/>
                  <a:pt x="197599" y="532"/>
                </a:cubicBezTo>
                <a:cubicBezTo>
                  <a:pt x="199539" y="909"/>
                  <a:pt x="201216" y="1634"/>
                  <a:pt x="202631" y="2705"/>
                </a:cubicBezTo>
                <a:cubicBezTo>
                  <a:pt x="204046" y="3777"/>
                  <a:pt x="204788" y="5343"/>
                  <a:pt x="204856" y="7402"/>
                </a:cubicBezTo>
                <a:cubicBezTo>
                  <a:pt x="204788" y="9275"/>
                  <a:pt x="204192" y="11077"/>
                  <a:pt x="203071" y="12807"/>
                </a:cubicBezTo>
                <a:cubicBezTo>
                  <a:pt x="201949" y="14537"/>
                  <a:pt x="200716" y="16052"/>
                  <a:pt x="199371" y="17352"/>
                </a:cubicBezTo>
                <a:lnTo>
                  <a:pt x="118749" y="97974"/>
                </a:lnTo>
                <a:lnTo>
                  <a:pt x="118749" y="195946"/>
                </a:lnTo>
                <a:lnTo>
                  <a:pt x="159570" y="195946"/>
                </a:lnTo>
                <a:cubicBezTo>
                  <a:pt x="161864" y="196007"/>
                  <a:pt x="163783" y="196809"/>
                  <a:pt x="165327" y="198351"/>
                </a:cubicBezTo>
                <a:cubicBezTo>
                  <a:pt x="166871" y="199894"/>
                  <a:pt x="167674" y="201811"/>
                  <a:pt x="167735" y="204102"/>
                </a:cubicBezTo>
                <a:cubicBezTo>
                  <a:pt x="167674" y="206393"/>
                  <a:pt x="166871" y="208310"/>
                  <a:pt x="165327" y="209853"/>
                </a:cubicBezTo>
                <a:cubicBezTo>
                  <a:pt x="163783" y="211395"/>
                  <a:pt x="161864" y="212197"/>
                  <a:pt x="159570" y="212258"/>
                </a:cubicBezTo>
                <a:lnTo>
                  <a:pt x="45286" y="212258"/>
                </a:lnTo>
                <a:cubicBezTo>
                  <a:pt x="42993" y="212197"/>
                  <a:pt x="41074" y="211395"/>
                  <a:pt x="39530" y="209853"/>
                </a:cubicBezTo>
                <a:cubicBezTo>
                  <a:pt x="37986" y="208310"/>
                  <a:pt x="37183" y="206393"/>
                  <a:pt x="37122" y="204102"/>
                </a:cubicBezTo>
                <a:cubicBezTo>
                  <a:pt x="37183" y="201811"/>
                  <a:pt x="37986" y="199894"/>
                  <a:pt x="39530" y="198351"/>
                </a:cubicBezTo>
                <a:cubicBezTo>
                  <a:pt x="41074" y="196809"/>
                  <a:pt x="42993" y="196007"/>
                  <a:pt x="45286" y="195946"/>
                </a:cubicBezTo>
                <a:lnTo>
                  <a:pt x="86108" y="195946"/>
                </a:lnTo>
                <a:lnTo>
                  <a:pt x="86108" y="97974"/>
                </a:lnTo>
                <a:lnTo>
                  <a:pt x="5485" y="17352"/>
                </a:lnTo>
                <a:cubicBezTo>
                  <a:pt x="4140" y="16052"/>
                  <a:pt x="2907" y="14537"/>
                  <a:pt x="1786" y="12807"/>
                </a:cubicBezTo>
                <a:cubicBezTo>
                  <a:pt x="664" y="11077"/>
                  <a:pt x="69" y="9275"/>
                  <a:pt x="0" y="7402"/>
                </a:cubicBezTo>
                <a:cubicBezTo>
                  <a:pt x="68" y="5343"/>
                  <a:pt x="810" y="3777"/>
                  <a:pt x="2225" y="2705"/>
                </a:cubicBezTo>
                <a:cubicBezTo>
                  <a:pt x="3640" y="1634"/>
                  <a:pt x="5318" y="909"/>
                  <a:pt x="7257" y="532"/>
                </a:cubicBezTo>
                <a:cubicBezTo>
                  <a:pt x="9197" y="155"/>
                  <a:pt x="10987" y="-22"/>
                  <a:pt x="12629" y="3"/>
                </a:cubicBezTo>
                <a:close/>
              </a:path>
            </a:pathLst>
          </a:custGeom>
          <a:gradFill>
            <a:gsLst>
              <a:gs pos="0">
                <a:schemeClr val="accent4"/>
              </a:gs>
              <a:gs pos="100000">
                <a:schemeClr val="accent4">
                  <a:alpha val="61000"/>
                </a:schemeClr>
              </a:gs>
            </a:gsLst>
            <a:lin ang="36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5" name="Group 14">
            <a:extLst>
              <a:ext uri="{FF2B5EF4-FFF2-40B4-BE49-F238E27FC236}">
                <a16:creationId xmlns:a16="http://schemas.microsoft.com/office/drawing/2014/main" id="{32AAC932-D905-D16C-AC26-3E062031F3EF}"/>
              </a:ext>
            </a:extLst>
          </p:cNvPr>
          <p:cNvGrpSpPr/>
          <p:nvPr/>
        </p:nvGrpSpPr>
        <p:grpSpPr>
          <a:xfrm>
            <a:off x="4125735" y="2516526"/>
            <a:ext cx="1548940" cy="909689"/>
            <a:chOff x="4794016" y="2741812"/>
            <a:chExt cx="1548940" cy="909689"/>
          </a:xfrm>
        </p:grpSpPr>
        <p:sp>
          <p:nvSpPr>
            <p:cNvPr id="13" name="Freeform 12">
              <a:extLst>
                <a:ext uri="{FF2B5EF4-FFF2-40B4-BE49-F238E27FC236}">
                  <a16:creationId xmlns:a16="http://schemas.microsoft.com/office/drawing/2014/main" id="{89BDB0B1-1352-81BD-B45F-633A6E0CE348}"/>
                </a:ext>
              </a:extLst>
            </p:cNvPr>
            <p:cNvSpPr>
              <a:spLocks/>
            </p:cNvSpPr>
            <p:nvPr/>
          </p:nvSpPr>
          <p:spPr bwMode="auto">
            <a:xfrm rot="578735" flipH="1">
              <a:off x="5520562" y="2961077"/>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1" name="Rectangle: Rounded Corners 10">
              <a:extLst>
                <a:ext uri="{FF2B5EF4-FFF2-40B4-BE49-F238E27FC236}">
                  <a16:creationId xmlns:a16="http://schemas.microsoft.com/office/drawing/2014/main" id="{9003F211-4542-C641-FDD3-8592873084F2}"/>
                </a:ext>
              </a:extLst>
            </p:cNvPr>
            <p:cNvSpPr/>
            <p:nvPr/>
          </p:nvSpPr>
          <p:spPr>
            <a:xfrm>
              <a:off x="4794016" y="2741812"/>
              <a:ext cx="1548940" cy="413270"/>
            </a:xfrm>
            <a:prstGeom prst="roundRect">
              <a:avLst/>
            </a:prstGeom>
            <a:solidFill>
              <a:schemeClr val="bg2"/>
            </a:solidFill>
            <a:ln w="57150">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Interactive Map</a:t>
              </a:r>
            </a:p>
          </p:txBody>
        </p:sp>
        <p:sp>
          <p:nvSpPr>
            <p:cNvPr id="14" name="Oval 13">
              <a:extLst>
                <a:ext uri="{FF2B5EF4-FFF2-40B4-BE49-F238E27FC236}">
                  <a16:creationId xmlns:a16="http://schemas.microsoft.com/office/drawing/2014/main" id="{6D5973A3-AF18-211B-2058-E13E35D2F200}"/>
                </a:ext>
              </a:extLst>
            </p:cNvPr>
            <p:cNvSpPr/>
            <p:nvPr/>
          </p:nvSpPr>
          <p:spPr>
            <a:xfrm rot="2196428">
              <a:off x="5617330" y="3032971"/>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Graphic 23" descr="Map with pin with solid fill">
            <a:extLst>
              <a:ext uri="{FF2B5EF4-FFF2-40B4-BE49-F238E27FC236}">
                <a16:creationId xmlns:a16="http://schemas.microsoft.com/office/drawing/2014/main" id="{419AFCDF-2F96-07D7-FB4B-FCBD79C8A1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11275" y="2874123"/>
            <a:ext cx="227339" cy="227339"/>
          </a:xfrm>
          <a:prstGeom prst="rect">
            <a:avLst/>
          </a:prstGeom>
        </p:spPr>
      </p:pic>
      <p:grpSp>
        <p:nvGrpSpPr>
          <p:cNvPr id="26" name="Group 25">
            <a:extLst>
              <a:ext uri="{FF2B5EF4-FFF2-40B4-BE49-F238E27FC236}">
                <a16:creationId xmlns:a16="http://schemas.microsoft.com/office/drawing/2014/main" id="{16800C67-1860-E05F-F487-43A493CD84D2}"/>
              </a:ext>
            </a:extLst>
          </p:cNvPr>
          <p:cNvGrpSpPr/>
          <p:nvPr/>
        </p:nvGrpSpPr>
        <p:grpSpPr>
          <a:xfrm>
            <a:off x="4585534" y="1938030"/>
            <a:ext cx="2554679" cy="1015325"/>
            <a:chOff x="4451498" y="2740941"/>
            <a:chExt cx="2554679" cy="1015325"/>
          </a:xfrm>
        </p:grpSpPr>
        <p:sp>
          <p:nvSpPr>
            <p:cNvPr id="27" name="Freeform 12">
              <a:extLst>
                <a:ext uri="{FF2B5EF4-FFF2-40B4-BE49-F238E27FC236}">
                  <a16:creationId xmlns:a16="http://schemas.microsoft.com/office/drawing/2014/main" id="{0630FAD6-A0E3-D635-C108-CEC5F1396252}"/>
                </a:ext>
              </a:extLst>
            </p:cNvPr>
            <p:cNvSpPr>
              <a:spLocks/>
            </p:cNvSpPr>
            <p:nvPr/>
          </p:nvSpPr>
          <p:spPr bwMode="auto">
            <a:xfrm rot="2772580" flipH="1">
              <a:off x="5478265" y="2997620"/>
              <a:ext cx="638796" cy="878495"/>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 name="connsiteX0" fmla="*/ 0 w 11798"/>
                <a:gd name="connsiteY0" fmla="*/ 12173 h 12173"/>
                <a:gd name="connsiteX1" fmla="*/ 1972 w 11798"/>
                <a:gd name="connsiteY1" fmla="*/ 7159 h 12173"/>
                <a:gd name="connsiteX2" fmla="*/ 2770 w 11798"/>
                <a:gd name="connsiteY2" fmla="*/ 7642 h 12173"/>
                <a:gd name="connsiteX3" fmla="*/ 2831 w 11798"/>
                <a:gd name="connsiteY3" fmla="*/ 7642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4365 w 11798"/>
                <a:gd name="connsiteY11" fmla="*/ 8560 h 12173"/>
                <a:gd name="connsiteX12" fmla="*/ 5224 w 11798"/>
                <a:gd name="connsiteY12" fmla="*/ 8994 h 12173"/>
                <a:gd name="connsiteX13" fmla="*/ 0 w 11798"/>
                <a:gd name="connsiteY13" fmla="*/ 12173 h 12173"/>
                <a:gd name="connsiteX0" fmla="*/ 0 w 11798"/>
                <a:gd name="connsiteY0" fmla="*/ 12173 h 12173"/>
                <a:gd name="connsiteX1" fmla="*/ 1972 w 11798"/>
                <a:gd name="connsiteY1" fmla="*/ 7159 h 12173"/>
                <a:gd name="connsiteX2" fmla="*/ 2770 w 11798"/>
                <a:gd name="connsiteY2" fmla="*/ 7642 h 12173"/>
                <a:gd name="connsiteX3" fmla="*/ 2831 w 11798"/>
                <a:gd name="connsiteY3" fmla="*/ 7642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4365 w 11798"/>
                <a:gd name="connsiteY11" fmla="*/ 8560 h 12173"/>
                <a:gd name="connsiteX12" fmla="*/ 5224 w 11798"/>
                <a:gd name="connsiteY12" fmla="*/ 8994 h 12173"/>
                <a:gd name="connsiteX13" fmla="*/ 0 w 11798"/>
                <a:gd name="connsiteY13" fmla="*/ 12173 h 12173"/>
                <a:gd name="connsiteX0" fmla="*/ 0 w 11798"/>
                <a:gd name="connsiteY0" fmla="*/ 12173 h 12173"/>
                <a:gd name="connsiteX1" fmla="*/ 1972 w 11798"/>
                <a:gd name="connsiteY1" fmla="*/ 7159 h 12173"/>
                <a:gd name="connsiteX2" fmla="*/ 2770 w 11798"/>
                <a:gd name="connsiteY2" fmla="*/ 7642 h 12173"/>
                <a:gd name="connsiteX3" fmla="*/ 2831 w 11798"/>
                <a:gd name="connsiteY3" fmla="*/ 7642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4365 w 11798"/>
                <a:gd name="connsiteY11" fmla="*/ 8560 h 12173"/>
                <a:gd name="connsiteX12" fmla="*/ 2861 w 11798"/>
                <a:gd name="connsiteY12" fmla="*/ 11140 h 12173"/>
                <a:gd name="connsiteX13" fmla="*/ 0 w 11798"/>
                <a:gd name="connsiteY13" fmla="*/ 12173 h 12173"/>
                <a:gd name="connsiteX0" fmla="*/ 0 w 11798"/>
                <a:gd name="connsiteY0" fmla="*/ 12173 h 12173"/>
                <a:gd name="connsiteX1" fmla="*/ 808 w 11798"/>
                <a:gd name="connsiteY1" fmla="*/ 10028 h 12173"/>
                <a:gd name="connsiteX2" fmla="*/ 2770 w 11798"/>
                <a:gd name="connsiteY2" fmla="*/ 7642 h 12173"/>
                <a:gd name="connsiteX3" fmla="*/ 2831 w 11798"/>
                <a:gd name="connsiteY3" fmla="*/ 7642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4365 w 11798"/>
                <a:gd name="connsiteY11" fmla="*/ 8560 h 12173"/>
                <a:gd name="connsiteX12" fmla="*/ 2861 w 11798"/>
                <a:gd name="connsiteY12" fmla="*/ 11140 h 12173"/>
                <a:gd name="connsiteX13" fmla="*/ 0 w 11798"/>
                <a:gd name="connsiteY13" fmla="*/ 12173 h 12173"/>
                <a:gd name="connsiteX0" fmla="*/ 0 w 11798"/>
                <a:gd name="connsiteY0" fmla="*/ 12173 h 12173"/>
                <a:gd name="connsiteX1" fmla="*/ 808 w 11798"/>
                <a:gd name="connsiteY1" fmla="*/ 10028 h 12173"/>
                <a:gd name="connsiteX2" fmla="*/ 2770 w 11798"/>
                <a:gd name="connsiteY2" fmla="*/ 7642 h 12173"/>
                <a:gd name="connsiteX3" fmla="*/ 2831 w 11798"/>
                <a:gd name="connsiteY3" fmla="*/ 7642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4365 w 11798"/>
                <a:gd name="connsiteY11" fmla="*/ 8560 h 12173"/>
                <a:gd name="connsiteX12" fmla="*/ 3152 w 11798"/>
                <a:gd name="connsiteY12" fmla="*/ 11327 h 12173"/>
                <a:gd name="connsiteX13" fmla="*/ 0 w 11798"/>
                <a:gd name="connsiteY13" fmla="*/ 12173 h 12173"/>
                <a:gd name="connsiteX0" fmla="*/ 0 w 11798"/>
                <a:gd name="connsiteY0" fmla="*/ 12173 h 12173"/>
                <a:gd name="connsiteX1" fmla="*/ 808 w 11798"/>
                <a:gd name="connsiteY1" fmla="*/ 10028 h 12173"/>
                <a:gd name="connsiteX2" fmla="*/ 2770 w 11798"/>
                <a:gd name="connsiteY2" fmla="*/ 7642 h 12173"/>
                <a:gd name="connsiteX3" fmla="*/ 2831 w 11798"/>
                <a:gd name="connsiteY3" fmla="*/ 7642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2191 w 11798"/>
                <a:gd name="connsiteY11" fmla="*/ 11022 h 12173"/>
                <a:gd name="connsiteX12" fmla="*/ 3152 w 11798"/>
                <a:gd name="connsiteY12" fmla="*/ 11327 h 12173"/>
                <a:gd name="connsiteX13" fmla="*/ 0 w 11798"/>
                <a:gd name="connsiteY13" fmla="*/ 12173 h 12173"/>
                <a:gd name="connsiteX0" fmla="*/ 0 w 11798"/>
                <a:gd name="connsiteY0" fmla="*/ 12173 h 12173"/>
                <a:gd name="connsiteX1" fmla="*/ 253 w 11798"/>
                <a:gd name="connsiteY1" fmla="*/ 9837 h 12173"/>
                <a:gd name="connsiteX2" fmla="*/ 2770 w 11798"/>
                <a:gd name="connsiteY2" fmla="*/ 7642 h 12173"/>
                <a:gd name="connsiteX3" fmla="*/ 2831 w 11798"/>
                <a:gd name="connsiteY3" fmla="*/ 7642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2191 w 11798"/>
                <a:gd name="connsiteY11" fmla="*/ 11022 h 12173"/>
                <a:gd name="connsiteX12" fmla="*/ 3152 w 11798"/>
                <a:gd name="connsiteY12" fmla="*/ 11327 h 12173"/>
                <a:gd name="connsiteX13" fmla="*/ 0 w 11798"/>
                <a:gd name="connsiteY13" fmla="*/ 12173 h 12173"/>
                <a:gd name="connsiteX0" fmla="*/ 0 w 11798"/>
                <a:gd name="connsiteY0" fmla="*/ 12173 h 12173"/>
                <a:gd name="connsiteX1" fmla="*/ 253 w 11798"/>
                <a:gd name="connsiteY1" fmla="*/ 9837 h 12173"/>
                <a:gd name="connsiteX2" fmla="*/ 2770 w 11798"/>
                <a:gd name="connsiteY2" fmla="*/ 7642 h 12173"/>
                <a:gd name="connsiteX3" fmla="*/ 2831 w 11798"/>
                <a:gd name="connsiteY3" fmla="*/ 7642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2485 w 11798"/>
                <a:gd name="connsiteY11" fmla="*/ 11105 h 12173"/>
                <a:gd name="connsiteX12" fmla="*/ 3152 w 11798"/>
                <a:gd name="connsiteY12" fmla="*/ 11327 h 12173"/>
                <a:gd name="connsiteX13" fmla="*/ 0 w 11798"/>
                <a:gd name="connsiteY13" fmla="*/ 12173 h 12173"/>
                <a:gd name="connsiteX0" fmla="*/ 0 w 11798"/>
                <a:gd name="connsiteY0" fmla="*/ 12173 h 12173"/>
                <a:gd name="connsiteX1" fmla="*/ 253 w 11798"/>
                <a:gd name="connsiteY1" fmla="*/ 9837 h 12173"/>
                <a:gd name="connsiteX2" fmla="*/ 2770 w 11798"/>
                <a:gd name="connsiteY2" fmla="*/ 7642 h 12173"/>
                <a:gd name="connsiteX3" fmla="*/ 4280 w 11798"/>
                <a:gd name="connsiteY3" fmla="*/ 7666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2485 w 11798"/>
                <a:gd name="connsiteY11" fmla="*/ 11105 h 12173"/>
                <a:gd name="connsiteX12" fmla="*/ 3152 w 11798"/>
                <a:gd name="connsiteY12" fmla="*/ 11327 h 12173"/>
                <a:gd name="connsiteX13" fmla="*/ 0 w 11798"/>
                <a:gd name="connsiteY13" fmla="*/ 12173 h 12173"/>
                <a:gd name="connsiteX0" fmla="*/ 0 w 11798"/>
                <a:gd name="connsiteY0" fmla="*/ 12173 h 12173"/>
                <a:gd name="connsiteX1" fmla="*/ 253 w 11798"/>
                <a:gd name="connsiteY1" fmla="*/ 9837 h 12173"/>
                <a:gd name="connsiteX2" fmla="*/ 1648 w 11798"/>
                <a:gd name="connsiteY2" fmla="*/ 10173 h 12173"/>
                <a:gd name="connsiteX3" fmla="*/ 4280 w 11798"/>
                <a:gd name="connsiteY3" fmla="*/ 7666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2485 w 11798"/>
                <a:gd name="connsiteY11" fmla="*/ 11105 h 12173"/>
                <a:gd name="connsiteX12" fmla="*/ 3152 w 11798"/>
                <a:gd name="connsiteY12" fmla="*/ 11327 h 12173"/>
                <a:gd name="connsiteX13" fmla="*/ 0 w 11798"/>
                <a:gd name="connsiteY13" fmla="*/ 12173 h 12173"/>
                <a:gd name="connsiteX0" fmla="*/ 0 w 11798"/>
                <a:gd name="connsiteY0" fmla="*/ 12173 h 12173"/>
                <a:gd name="connsiteX1" fmla="*/ 253 w 11798"/>
                <a:gd name="connsiteY1" fmla="*/ 9837 h 12173"/>
                <a:gd name="connsiteX2" fmla="*/ 1648 w 11798"/>
                <a:gd name="connsiteY2" fmla="*/ 10173 h 12173"/>
                <a:gd name="connsiteX3" fmla="*/ 3369 w 11798"/>
                <a:gd name="connsiteY3" fmla="*/ 7235 h 12173"/>
                <a:gd name="connsiteX4" fmla="*/ 3138 w 11798"/>
                <a:gd name="connsiteY4" fmla="*/ 4936 h 12173"/>
                <a:gd name="connsiteX5" fmla="*/ 2831 w 11798"/>
                <a:gd name="connsiteY5" fmla="*/ 3342 h 12173"/>
                <a:gd name="connsiteX6" fmla="*/ 7003 w 11798"/>
                <a:gd name="connsiteY6" fmla="*/ 9 h 12173"/>
                <a:gd name="connsiteX7" fmla="*/ 11788 w 11798"/>
                <a:gd name="connsiteY7" fmla="*/ 3729 h 12173"/>
                <a:gd name="connsiteX8" fmla="*/ 7555 w 11798"/>
                <a:gd name="connsiteY8" fmla="*/ 7110 h 12173"/>
                <a:gd name="connsiteX9" fmla="*/ 7371 w 11798"/>
                <a:gd name="connsiteY9" fmla="*/ 7110 h 12173"/>
                <a:gd name="connsiteX10" fmla="*/ 4671 w 11798"/>
                <a:gd name="connsiteY10" fmla="*/ 8221 h 12173"/>
                <a:gd name="connsiteX11" fmla="*/ 2485 w 11798"/>
                <a:gd name="connsiteY11" fmla="*/ 11105 h 12173"/>
                <a:gd name="connsiteX12" fmla="*/ 3152 w 11798"/>
                <a:gd name="connsiteY12" fmla="*/ 11327 h 12173"/>
                <a:gd name="connsiteX13" fmla="*/ 0 w 11798"/>
                <a:gd name="connsiteY13" fmla="*/ 12173 h 12173"/>
                <a:gd name="connsiteX0" fmla="*/ 57 w 11573"/>
                <a:gd name="connsiteY0" fmla="*/ 12724 h 12724"/>
                <a:gd name="connsiteX1" fmla="*/ 28 w 11573"/>
                <a:gd name="connsiteY1" fmla="*/ 9837 h 12724"/>
                <a:gd name="connsiteX2" fmla="*/ 1423 w 11573"/>
                <a:gd name="connsiteY2" fmla="*/ 10173 h 12724"/>
                <a:gd name="connsiteX3" fmla="*/ 3144 w 11573"/>
                <a:gd name="connsiteY3" fmla="*/ 7235 h 12724"/>
                <a:gd name="connsiteX4" fmla="*/ 2913 w 11573"/>
                <a:gd name="connsiteY4" fmla="*/ 4936 h 12724"/>
                <a:gd name="connsiteX5" fmla="*/ 2606 w 11573"/>
                <a:gd name="connsiteY5" fmla="*/ 3342 h 12724"/>
                <a:gd name="connsiteX6" fmla="*/ 6778 w 11573"/>
                <a:gd name="connsiteY6" fmla="*/ 9 h 12724"/>
                <a:gd name="connsiteX7" fmla="*/ 11563 w 11573"/>
                <a:gd name="connsiteY7" fmla="*/ 3729 h 12724"/>
                <a:gd name="connsiteX8" fmla="*/ 7330 w 11573"/>
                <a:gd name="connsiteY8" fmla="*/ 7110 h 12724"/>
                <a:gd name="connsiteX9" fmla="*/ 7146 w 11573"/>
                <a:gd name="connsiteY9" fmla="*/ 7110 h 12724"/>
                <a:gd name="connsiteX10" fmla="*/ 4446 w 11573"/>
                <a:gd name="connsiteY10" fmla="*/ 8221 h 12724"/>
                <a:gd name="connsiteX11" fmla="*/ 2260 w 11573"/>
                <a:gd name="connsiteY11" fmla="*/ 11105 h 12724"/>
                <a:gd name="connsiteX12" fmla="*/ 2927 w 11573"/>
                <a:gd name="connsiteY12" fmla="*/ 11327 h 12724"/>
                <a:gd name="connsiteX13" fmla="*/ 57 w 11573"/>
                <a:gd name="connsiteY13" fmla="*/ 12724 h 12724"/>
                <a:gd name="connsiteX0" fmla="*/ 110 w 11626"/>
                <a:gd name="connsiteY0" fmla="*/ 12724 h 12724"/>
                <a:gd name="connsiteX1" fmla="*/ 81 w 11626"/>
                <a:gd name="connsiteY1" fmla="*/ 9837 h 12724"/>
                <a:gd name="connsiteX2" fmla="*/ 1476 w 11626"/>
                <a:gd name="connsiteY2" fmla="*/ 10173 h 12724"/>
                <a:gd name="connsiteX3" fmla="*/ 3197 w 11626"/>
                <a:gd name="connsiteY3" fmla="*/ 7235 h 12724"/>
                <a:gd name="connsiteX4" fmla="*/ 2966 w 11626"/>
                <a:gd name="connsiteY4" fmla="*/ 4936 h 12724"/>
                <a:gd name="connsiteX5" fmla="*/ 2659 w 11626"/>
                <a:gd name="connsiteY5" fmla="*/ 3342 h 12724"/>
                <a:gd name="connsiteX6" fmla="*/ 6831 w 11626"/>
                <a:gd name="connsiteY6" fmla="*/ 9 h 12724"/>
                <a:gd name="connsiteX7" fmla="*/ 11616 w 11626"/>
                <a:gd name="connsiteY7" fmla="*/ 3729 h 12724"/>
                <a:gd name="connsiteX8" fmla="*/ 7383 w 11626"/>
                <a:gd name="connsiteY8" fmla="*/ 7110 h 12724"/>
                <a:gd name="connsiteX9" fmla="*/ 7199 w 11626"/>
                <a:gd name="connsiteY9" fmla="*/ 7110 h 12724"/>
                <a:gd name="connsiteX10" fmla="*/ 4499 w 11626"/>
                <a:gd name="connsiteY10" fmla="*/ 8221 h 12724"/>
                <a:gd name="connsiteX11" fmla="*/ 2313 w 11626"/>
                <a:gd name="connsiteY11" fmla="*/ 11105 h 12724"/>
                <a:gd name="connsiteX12" fmla="*/ 2980 w 11626"/>
                <a:gd name="connsiteY12" fmla="*/ 11327 h 12724"/>
                <a:gd name="connsiteX13" fmla="*/ 110 w 11626"/>
                <a:gd name="connsiteY13" fmla="*/ 12724 h 12724"/>
                <a:gd name="connsiteX0" fmla="*/ 110 w 11626"/>
                <a:gd name="connsiteY0" fmla="*/ 12724 h 12724"/>
                <a:gd name="connsiteX1" fmla="*/ 81 w 11626"/>
                <a:gd name="connsiteY1" fmla="*/ 9837 h 12724"/>
                <a:gd name="connsiteX2" fmla="*/ 1476 w 11626"/>
                <a:gd name="connsiteY2" fmla="*/ 10173 h 12724"/>
                <a:gd name="connsiteX3" fmla="*/ 3197 w 11626"/>
                <a:gd name="connsiteY3" fmla="*/ 7235 h 12724"/>
                <a:gd name="connsiteX4" fmla="*/ 2966 w 11626"/>
                <a:gd name="connsiteY4" fmla="*/ 4936 h 12724"/>
                <a:gd name="connsiteX5" fmla="*/ 2659 w 11626"/>
                <a:gd name="connsiteY5" fmla="*/ 3342 h 12724"/>
                <a:gd name="connsiteX6" fmla="*/ 6831 w 11626"/>
                <a:gd name="connsiteY6" fmla="*/ 9 h 12724"/>
                <a:gd name="connsiteX7" fmla="*/ 11616 w 11626"/>
                <a:gd name="connsiteY7" fmla="*/ 3729 h 12724"/>
                <a:gd name="connsiteX8" fmla="*/ 7383 w 11626"/>
                <a:gd name="connsiteY8" fmla="*/ 7110 h 12724"/>
                <a:gd name="connsiteX9" fmla="*/ 7199 w 11626"/>
                <a:gd name="connsiteY9" fmla="*/ 7110 h 12724"/>
                <a:gd name="connsiteX10" fmla="*/ 4499 w 11626"/>
                <a:gd name="connsiteY10" fmla="*/ 8221 h 12724"/>
                <a:gd name="connsiteX11" fmla="*/ 2313 w 11626"/>
                <a:gd name="connsiteY11" fmla="*/ 11105 h 12724"/>
                <a:gd name="connsiteX12" fmla="*/ 3202 w 11626"/>
                <a:gd name="connsiteY12" fmla="*/ 11350 h 12724"/>
                <a:gd name="connsiteX13" fmla="*/ 110 w 11626"/>
                <a:gd name="connsiteY13" fmla="*/ 12724 h 12724"/>
                <a:gd name="connsiteX0" fmla="*/ 110 w 11626"/>
                <a:gd name="connsiteY0" fmla="*/ 12724 h 12724"/>
                <a:gd name="connsiteX1" fmla="*/ 81 w 11626"/>
                <a:gd name="connsiteY1" fmla="*/ 9837 h 12724"/>
                <a:gd name="connsiteX2" fmla="*/ 1476 w 11626"/>
                <a:gd name="connsiteY2" fmla="*/ 10173 h 12724"/>
                <a:gd name="connsiteX3" fmla="*/ 3197 w 11626"/>
                <a:gd name="connsiteY3" fmla="*/ 7235 h 12724"/>
                <a:gd name="connsiteX4" fmla="*/ 2966 w 11626"/>
                <a:gd name="connsiteY4" fmla="*/ 4936 h 12724"/>
                <a:gd name="connsiteX5" fmla="*/ 2659 w 11626"/>
                <a:gd name="connsiteY5" fmla="*/ 3342 h 12724"/>
                <a:gd name="connsiteX6" fmla="*/ 6831 w 11626"/>
                <a:gd name="connsiteY6" fmla="*/ 9 h 12724"/>
                <a:gd name="connsiteX7" fmla="*/ 11616 w 11626"/>
                <a:gd name="connsiteY7" fmla="*/ 3729 h 12724"/>
                <a:gd name="connsiteX8" fmla="*/ 7383 w 11626"/>
                <a:gd name="connsiteY8" fmla="*/ 7110 h 12724"/>
                <a:gd name="connsiteX9" fmla="*/ 7199 w 11626"/>
                <a:gd name="connsiteY9" fmla="*/ 7110 h 12724"/>
                <a:gd name="connsiteX10" fmla="*/ 4499 w 11626"/>
                <a:gd name="connsiteY10" fmla="*/ 8221 h 12724"/>
                <a:gd name="connsiteX11" fmla="*/ 2420 w 11626"/>
                <a:gd name="connsiteY11" fmla="*/ 10795 h 12724"/>
                <a:gd name="connsiteX12" fmla="*/ 3202 w 11626"/>
                <a:gd name="connsiteY12" fmla="*/ 11350 h 12724"/>
                <a:gd name="connsiteX13" fmla="*/ 110 w 11626"/>
                <a:gd name="connsiteY13" fmla="*/ 12724 h 12724"/>
                <a:gd name="connsiteX0" fmla="*/ 89 w 11605"/>
                <a:gd name="connsiteY0" fmla="*/ 12724 h 12724"/>
                <a:gd name="connsiteX1" fmla="*/ 60 w 11605"/>
                <a:gd name="connsiteY1" fmla="*/ 9837 h 12724"/>
                <a:gd name="connsiteX2" fmla="*/ 1138 w 11605"/>
                <a:gd name="connsiteY2" fmla="*/ 10031 h 12724"/>
                <a:gd name="connsiteX3" fmla="*/ 3176 w 11605"/>
                <a:gd name="connsiteY3" fmla="*/ 7235 h 12724"/>
                <a:gd name="connsiteX4" fmla="*/ 2945 w 11605"/>
                <a:gd name="connsiteY4" fmla="*/ 4936 h 12724"/>
                <a:gd name="connsiteX5" fmla="*/ 2638 w 11605"/>
                <a:gd name="connsiteY5" fmla="*/ 3342 h 12724"/>
                <a:gd name="connsiteX6" fmla="*/ 6810 w 11605"/>
                <a:gd name="connsiteY6" fmla="*/ 9 h 12724"/>
                <a:gd name="connsiteX7" fmla="*/ 11595 w 11605"/>
                <a:gd name="connsiteY7" fmla="*/ 3729 h 12724"/>
                <a:gd name="connsiteX8" fmla="*/ 7362 w 11605"/>
                <a:gd name="connsiteY8" fmla="*/ 7110 h 12724"/>
                <a:gd name="connsiteX9" fmla="*/ 7178 w 11605"/>
                <a:gd name="connsiteY9" fmla="*/ 7110 h 12724"/>
                <a:gd name="connsiteX10" fmla="*/ 4478 w 11605"/>
                <a:gd name="connsiteY10" fmla="*/ 8221 h 12724"/>
                <a:gd name="connsiteX11" fmla="*/ 2399 w 11605"/>
                <a:gd name="connsiteY11" fmla="*/ 10795 h 12724"/>
                <a:gd name="connsiteX12" fmla="*/ 3181 w 11605"/>
                <a:gd name="connsiteY12" fmla="*/ 11350 h 12724"/>
                <a:gd name="connsiteX13" fmla="*/ 89 w 11605"/>
                <a:gd name="connsiteY13" fmla="*/ 12724 h 12724"/>
                <a:gd name="connsiteX0" fmla="*/ 89 w 11605"/>
                <a:gd name="connsiteY0" fmla="*/ 12724 h 12724"/>
                <a:gd name="connsiteX1" fmla="*/ 60 w 11605"/>
                <a:gd name="connsiteY1" fmla="*/ 9837 h 12724"/>
                <a:gd name="connsiteX2" fmla="*/ 1138 w 11605"/>
                <a:gd name="connsiteY2" fmla="*/ 10031 h 12724"/>
                <a:gd name="connsiteX3" fmla="*/ 3176 w 11605"/>
                <a:gd name="connsiteY3" fmla="*/ 7235 h 12724"/>
                <a:gd name="connsiteX4" fmla="*/ 2945 w 11605"/>
                <a:gd name="connsiteY4" fmla="*/ 4936 h 12724"/>
                <a:gd name="connsiteX5" fmla="*/ 2638 w 11605"/>
                <a:gd name="connsiteY5" fmla="*/ 3342 h 12724"/>
                <a:gd name="connsiteX6" fmla="*/ 6810 w 11605"/>
                <a:gd name="connsiteY6" fmla="*/ 9 h 12724"/>
                <a:gd name="connsiteX7" fmla="*/ 11595 w 11605"/>
                <a:gd name="connsiteY7" fmla="*/ 3729 h 12724"/>
                <a:gd name="connsiteX8" fmla="*/ 7362 w 11605"/>
                <a:gd name="connsiteY8" fmla="*/ 7110 h 12724"/>
                <a:gd name="connsiteX9" fmla="*/ 7178 w 11605"/>
                <a:gd name="connsiteY9" fmla="*/ 7110 h 12724"/>
                <a:gd name="connsiteX10" fmla="*/ 4478 w 11605"/>
                <a:gd name="connsiteY10" fmla="*/ 8221 h 12724"/>
                <a:gd name="connsiteX11" fmla="*/ 2399 w 11605"/>
                <a:gd name="connsiteY11" fmla="*/ 10795 h 12724"/>
                <a:gd name="connsiteX12" fmla="*/ 3181 w 11605"/>
                <a:gd name="connsiteY12" fmla="*/ 11350 h 12724"/>
                <a:gd name="connsiteX13" fmla="*/ 89 w 11605"/>
                <a:gd name="connsiteY13" fmla="*/ 12724 h 12724"/>
                <a:gd name="connsiteX0" fmla="*/ 89 w 11605"/>
                <a:gd name="connsiteY0" fmla="*/ 12724 h 12724"/>
                <a:gd name="connsiteX1" fmla="*/ 60 w 11605"/>
                <a:gd name="connsiteY1" fmla="*/ 9837 h 12724"/>
                <a:gd name="connsiteX2" fmla="*/ 1138 w 11605"/>
                <a:gd name="connsiteY2" fmla="*/ 10031 h 12724"/>
                <a:gd name="connsiteX3" fmla="*/ 3176 w 11605"/>
                <a:gd name="connsiteY3" fmla="*/ 7235 h 12724"/>
                <a:gd name="connsiteX4" fmla="*/ 2945 w 11605"/>
                <a:gd name="connsiteY4" fmla="*/ 4936 h 12724"/>
                <a:gd name="connsiteX5" fmla="*/ 2638 w 11605"/>
                <a:gd name="connsiteY5" fmla="*/ 3342 h 12724"/>
                <a:gd name="connsiteX6" fmla="*/ 6810 w 11605"/>
                <a:gd name="connsiteY6" fmla="*/ 9 h 12724"/>
                <a:gd name="connsiteX7" fmla="*/ 11595 w 11605"/>
                <a:gd name="connsiteY7" fmla="*/ 3729 h 12724"/>
                <a:gd name="connsiteX8" fmla="*/ 7362 w 11605"/>
                <a:gd name="connsiteY8" fmla="*/ 7110 h 12724"/>
                <a:gd name="connsiteX9" fmla="*/ 7178 w 11605"/>
                <a:gd name="connsiteY9" fmla="*/ 7110 h 12724"/>
                <a:gd name="connsiteX10" fmla="*/ 4432 w 11605"/>
                <a:gd name="connsiteY10" fmla="*/ 8103 h 12724"/>
                <a:gd name="connsiteX11" fmla="*/ 2399 w 11605"/>
                <a:gd name="connsiteY11" fmla="*/ 10795 h 12724"/>
                <a:gd name="connsiteX12" fmla="*/ 3181 w 11605"/>
                <a:gd name="connsiteY12" fmla="*/ 11350 h 12724"/>
                <a:gd name="connsiteX13" fmla="*/ 89 w 11605"/>
                <a:gd name="connsiteY13" fmla="*/ 12724 h 12724"/>
                <a:gd name="connsiteX0" fmla="*/ 89 w 11605"/>
                <a:gd name="connsiteY0" fmla="*/ 12724 h 12724"/>
                <a:gd name="connsiteX1" fmla="*/ 60 w 11605"/>
                <a:gd name="connsiteY1" fmla="*/ 9837 h 12724"/>
                <a:gd name="connsiteX2" fmla="*/ 1138 w 11605"/>
                <a:gd name="connsiteY2" fmla="*/ 10031 h 12724"/>
                <a:gd name="connsiteX3" fmla="*/ 3176 w 11605"/>
                <a:gd name="connsiteY3" fmla="*/ 7235 h 12724"/>
                <a:gd name="connsiteX4" fmla="*/ 2945 w 11605"/>
                <a:gd name="connsiteY4" fmla="*/ 4936 h 12724"/>
                <a:gd name="connsiteX5" fmla="*/ 2638 w 11605"/>
                <a:gd name="connsiteY5" fmla="*/ 3342 h 12724"/>
                <a:gd name="connsiteX6" fmla="*/ 6810 w 11605"/>
                <a:gd name="connsiteY6" fmla="*/ 9 h 12724"/>
                <a:gd name="connsiteX7" fmla="*/ 11595 w 11605"/>
                <a:gd name="connsiteY7" fmla="*/ 3729 h 12724"/>
                <a:gd name="connsiteX8" fmla="*/ 7362 w 11605"/>
                <a:gd name="connsiteY8" fmla="*/ 7110 h 12724"/>
                <a:gd name="connsiteX9" fmla="*/ 7178 w 11605"/>
                <a:gd name="connsiteY9" fmla="*/ 7110 h 12724"/>
                <a:gd name="connsiteX10" fmla="*/ 4432 w 11605"/>
                <a:gd name="connsiteY10" fmla="*/ 8103 h 12724"/>
                <a:gd name="connsiteX11" fmla="*/ 2399 w 11605"/>
                <a:gd name="connsiteY11" fmla="*/ 10795 h 12724"/>
                <a:gd name="connsiteX12" fmla="*/ 3426 w 11605"/>
                <a:gd name="connsiteY12" fmla="*/ 11432 h 12724"/>
                <a:gd name="connsiteX13" fmla="*/ 89 w 11605"/>
                <a:gd name="connsiteY13" fmla="*/ 12724 h 12724"/>
                <a:gd name="connsiteX0" fmla="*/ 89 w 11605"/>
                <a:gd name="connsiteY0" fmla="*/ 12724 h 12724"/>
                <a:gd name="connsiteX1" fmla="*/ 60 w 11605"/>
                <a:gd name="connsiteY1" fmla="*/ 9837 h 12724"/>
                <a:gd name="connsiteX2" fmla="*/ 1138 w 11605"/>
                <a:gd name="connsiteY2" fmla="*/ 10031 h 12724"/>
                <a:gd name="connsiteX3" fmla="*/ 3176 w 11605"/>
                <a:gd name="connsiteY3" fmla="*/ 7235 h 12724"/>
                <a:gd name="connsiteX4" fmla="*/ 2945 w 11605"/>
                <a:gd name="connsiteY4" fmla="*/ 4936 h 12724"/>
                <a:gd name="connsiteX5" fmla="*/ 2638 w 11605"/>
                <a:gd name="connsiteY5" fmla="*/ 3342 h 12724"/>
                <a:gd name="connsiteX6" fmla="*/ 6810 w 11605"/>
                <a:gd name="connsiteY6" fmla="*/ 9 h 12724"/>
                <a:gd name="connsiteX7" fmla="*/ 11595 w 11605"/>
                <a:gd name="connsiteY7" fmla="*/ 3729 h 12724"/>
                <a:gd name="connsiteX8" fmla="*/ 7362 w 11605"/>
                <a:gd name="connsiteY8" fmla="*/ 7110 h 12724"/>
                <a:gd name="connsiteX9" fmla="*/ 7178 w 11605"/>
                <a:gd name="connsiteY9" fmla="*/ 7110 h 12724"/>
                <a:gd name="connsiteX10" fmla="*/ 4432 w 11605"/>
                <a:gd name="connsiteY10" fmla="*/ 8103 h 12724"/>
                <a:gd name="connsiteX11" fmla="*/ 2508 w 11605"/>
                <a:gd name="connsiteY11" fmla="*/ 10407 h 12724"/>
                <a:gd name="connsiteX12" fmla="*/ 3426 w 11605"/>
                <a:gd name="connsiteY12" fmla="*/ 11432 h 12724"/>
                <a:gd name="connsiteX13" fmla="*/ 89 w 11605"/>
                <a:gd name="connsiteY13" fmla="*/ 12724 h 12724"/>
                <a:gd name="connsiteX0" fmla="*/ 89 w 11605"/>
                <a:gd name="connsiteY0" fmla="*/ 12724 h 12724"/>
                <a:gd name="connsiteX1" fmla="*/ 60 w 11605"/>
                <a:gd name="connsiteY1" fmla="*/ 9837 h 12724"/>
                <a:gd name="connsiteX2" fmla="*/ 1138 w 11605"/>
                <a:gd name="connsiteY2" fmla="*/ 10031 h 12724"/>
                <a:gd name="connsiteX3" fmla="*/ 3176 w 11605"/>
                <a:gd name="connsiteY3" fmla="*/ 7235 h 12724"/>
                <a:gd name="connsiteX4" fmla="*/ 2945 w 11605"/>
                <a:gd name="connsiteY4" fmla="*/ 4936 h 12724"/>
                <a:gd name="connsiteX5" fmla="*/ 2638 w 11605"/>
                <a:gd name="connsiteY5" fmla="*/ 3342 h 12724"/>
                <a:gd name="connsiteX6" fmla="*/ 6810 w 11605"/>
                <a:gd name="connsiteY6" fmla="*/ 9 h 12724"/>
                <a:gd name="connsiteX7" fmla="*/ 11595 w 11605"/>
                <a:gd name="connsiteY7" fmla="*/ 3729 h 12724"/>
                <a:gd name="connsiteX8" fmla="*/ 7362 w 11605"/>
                <a:gd name="connsiteY8" fmla="*/ 7110 h 12724"/>
                <a:gd name="connsiteX9" fmla="*/ 7178 w 11605"/>
                <a:gd name="connsiteY9" fmla="*/ 7110 h 12724"/>
                <a:gd name="connsiteX10" fmla="*/ 4432 w 11605"/>
                <a:gd name="connsiteY10" fmla="*/ 8103 h 12724"/>
                <a:gd name="connsiteX11" fmla="*/ 2129 w 11605"/>
                <a:gd name="connsiteY11" fmla="*/ 10732 h 12724"/>
                <a:gd name="connsiteX12" fmla="*/ 3426 w 11605"/>
                <a:gd name="connsiteY12" fmla="*/ 11432 h 12724"/>
                <a:gd name="connsiteX13" fmla="*/ 89 w 11605"/>
                <a:gd name="connsiteY13" fmla="*/ 12724 h 12724"/>
                <a:gd name="connsiteX0" fmla="*/ 88 w 11604"/>
                <a:gd name="connsiteY0" fmla="*/ 12724 h 12724"/>
                <a:gd name="connsiteX1" fmla="*/ 59 w 11604"/>
                <a:gd name="connsiteY1" fmla="*/ 9837 h 12724"/>
                <a:gd name="connsiteX2" fmla="*/ 1130 w 11604"/>
                <a:gd name="connsiteY2" fmla="*/ 10304 h 12724"/>
                <a:gd name="connsiteX3" fmla="*/ 3175 w 11604"/>
                <a:gd name="connsiteY3" fmla="*/ 7235 h 12724"/>
                <a:gd name="connsiteX4" fmla="*/ 2944 w 11604"/>
                <a:gd name="connsiteY4" fmla="*/ 4936 h 12724"/>
                <a:gd name="connsiteX5" fmla="*/ 2637 w 11604"/>
                <a:gd name="connsiteY5" fmla="*/ 3342 h 12724"/>
                <a:gd name="connsiteX6" fmla="*/ 6809 w 11604"/>
                <a:gd name="connsiteY6" fmla="*/ 9 h 12724"/>
                <a:gd name="connsiteX7" fmla="*/ 11594 w 11604"/>
                <a:gd name="connsiteY7" fmla="*/ 3729 h 12724"/>
                <a:gd name="connsiteX8" fmla="*/ 7361 w 11604"/>
                <a:gd name="connsiteY8" fmla="*/ 7110 h 12724"/>
                <a:gd name="connsiteX9" fmla="*/ 7177 w 11604"/>
                <a:gd name="connsiteY9" fmla="*/ 7110 h 12724"/>
                <a:gd name="connsiteX10" fmla="*/ 4431 w 11604"/>
                <a:gd name="connsiteY10" fmla="*/ 8103 h 12724"/>
                <a:gd name="connsiteX11" fmla="*/ 2128 w 11604"/>
                <a:gd name="connsiteY11" fmla="*/ 10732 h 12724"/>
                <a:gd name="connsiteX12" fmla="*/ 3425 w 11604"/>
                <a:gd name="connsiteY12" fmla="*/ 11432 h 12724"/>
                <a:gd name="connsiteX13" fmla="*/ 88 w 11604"/>
                <a:gd name="connsiteY13" fmla="*/ 12724 h 12724"/>
                <a:gd name="connsiteX0" fmla="*/ 105 w 11621"/>
                <a:gd name="connsiteY0" fmla="*/ 12724 h 12724"/>
                <a:gd name="connsiteX1" fmla="*/ 76 w 11621"/>
                <a:gd name="connsiteY1" fmla="*/ 9837 h 12724"/>
                <a:gd name="connsiteX2" fmla="*/ 1397 w 11621"/>
                <a:gd name="connsiteY2" fmla="*/ 10191 h 12724"/>
                <a:gd name="connsiteX3" fmla="*/ 3192 w 11621"/>
                <a:gd name="connsiteY3" fmla="*/ 7235 h 12724"/>
                <a:gd name="connsiteX4" fmla="*/ 2961 w 11621"/>
                <a:gd name="connsiteY4" fmla="*/ 4936 h 12724"/>
                <a:gd name="connsiteX5" fmla="*/ 2654 w 11621"/>
                <a:gd name="connsiteY5" fmla="*/ 3342 h 12724"/>
                <a:gd name="connsiteX6" fmla="*/ 6826 w 11621"/>
                <a:gd name="connsiteY6" fmla="*/ 9 h 12724"/>
                <a:gd name="connsiteX7" fmla="*/ 11611 w 11621"/>
                <a:gd name="connsiteY7" fmla="*/ 3729 h 12724"/>
                <a:gd name="connsiteX8" fmla="*/ 7378 w 11621"/>
                <a:gd name="connsiteY8" fmla="*/ 7110 h 12724"/>
                <a:gd name="connsiteX9" fmla="*/ 7194 w 11621"/>
                <a:gd name="connsiteY9" fmla="*/ 7110 h 12724"/>
                <a:gd name="connsiteX10" fmla="*/ 4448 w 11621"/>
                <a:gd name="connsiteY10" fmla="*/ 8103 h 12724"/>
                <a:gd name="connsiteX11" fmla="*/ 2145 w 11621"/>
                <a:gd name="connsiteY11" fmla="*/ 10732 h 12724"/>
                <a:gd name="connsiteX12" fmla="*/ 3442 w 11621"/>
                <a:gd name="connsiteY12" fmla="*/ 11432 h 12724"/>
                <a:gd name="connsiteX13" fmla="*/ 105 w 11621"/>
                <a:gd name="connsiteY13" fmla="*/ 12724 h 12724"/>
                <a:gd name="connsiteX0" fmla="*/ 105 w 11621"/>
                <a:gd name="connsiteY0" fmla="*/ 12724 h 12724"/>
                <a:gd name="connsiteX1" fmla="*/ 76 w 11621"/>
                <a:gd name="connsiteY1" fmla="*/ 9837 h 12724"/>
                <a:gd name="connsiteX2" fmla="*/ 1397 w 11621"/>
                <a:gd name="connsiteY2" fmla="*/ 10191 h 12724"/>
                <a:gd name="connsiteX3" fmla="*/ 3192 w 11621"/>
                <a:gd name="connsiteY3" fmla="*/ 7235 h 12724"/>
                <a:gd name="connsiteX4" fmla="*/ 2961 w 11621"/>
                <a:gd name="connsiteY4" fmla="*/ 4936 h 12724"/>
                <a:gd name="connsiteX5" fmla="*/ 2654 w 11621"/>
                <a:gd name="connsiteY5" fmla="*/ 3342 h 12724"/>
                <a:gd name="connsiteX6" fmla="*/ 6826 w 11621"/>
                <a:gd name="connsiteY6" fmla="*/ 9 h 12724"/>
                <a:gd name="connsiteX7" fmla="*/ 11611 w 11621"/>
                <a:gd name="connsiteY7" fmla="*/ 3729 h 12724"/>
                <a:gd name="connsiteX8" fmla="*/ 7378 w 11621"/>
                <a:gd name="connsiteY8" fmla="*/ 7110 h 12724"/>
                <a:gd name="connsiteX9" fmla="*/ 7194 w 11621"/>
                <a:gd name="connsiteY9" fmla="*/ 7110 h 12724"/>
                <a:gd name="connsiteX10" fmla="*/ 5075 w 11621"/>
                <a:gd name="connsiteY10" fmla="*/ 7743 h 12724"/>
                <a:gd name="connsiteX11" fmla="*/ 2145 w 11621"/>
                <a:gd name="connsiteY11" fmla="*/ 10732 h 12724"/>
                <a:gd name="connsiteX12" fmla="*/ 3442 w 11621"/>
                <a:gd name="connsiteY12" fmla="*/ 11432 h 12724"/>
                <a:gd name="connsiteX13" fmla="*/ 105 w 11621"/>
                <a:gd name="connsiteY13" fmla="*/ 12724 h 12724"/>
                <a:gd name="connsiteX0" fmla="*/ 105 w 11621"/>
                <a:gd name="connsiteY0" fmla="*/ 12724 h 12724"/>
                <a:gd name="connsiteX1" fmla="*/ 76 w 11621"/>
                <a:gd name="connsiteY1" fmla="*/ 9837 h 12724"/>
                <a:gd name="connsiteX2" fmla="*/ 1397 w 11621"/>
                <a:gd name="connsiteY2" fmla="*/ 10191 h 12724"/>
                <a:gd name="connsiteX3" fmla="*/ 3352 w 11621"/>
                <a:gd name="connsiteY3" fmla="*/ 6808 h 12724"/>
                <a:gd name="connsiteX4" fmla="*/ 2961 w 11621"/>
                <a:gd name="connsiteY4" fmla="*/ 4936 h 12724"/>
                <a:gd name="connsiteX5" fmla="*/ 2654 w 11621"/>
                <a:gd name="connsiteY5" fmla="*/ 3342 h 12724"/>
                <a:gd name="connsiteX6" fmla="*/ 6826 w 11621"/>
                <a:gd name="connsiteY6" fmla="*/ 9 h 12724"/>
                <a:gd name="connsiteX7" fmla="*/ 11611 w 11621"/>
                <a:gd name="connsiteY7" fmla="*/ 3729 h 12724"/>
                <a:gd name="connsiteX8" fmla="*/ 7378 w 11621"/>
                <a:gd name="connsiteY8" fmla="*/ 7110 h 12724"/>
                <a:gd name="connsiteX9" fmla="*/ 7194 w 11621"/>
                <a:gd name="connsiteY9" fmla="*/ 7110 h 12724"/>
                <a:gd name="connsiteX10" fmla="*/ 5075 w 11621"/>
                <a:gd name="connsiteY10" fmla="*/ 7743 h 12724"/>
                <a:gd name="connsiteX11" fmla="*/ 2145 w 11621"/>
                <a:gd name="connsiteY11" fmla="*/ 10732 h 12724"/>
                <a:gd name="connsiteX12" fmla="*/ 3442 w 11621"/>
                <a:gd name="connsiteY12" fmla="*/ 11432 h 12724"/>
                <a:gd name="connsiteX13" fmla="*/ 105 w 11621"/>
                <a:gd name="connsiteY13" fmla="*/ 12724 h 12724"/>
                <a:gd name="connsiteX0" fmla="*/ 105 w 11621"/>
                <a:gd name="connsiteY0" fmla="*/ 12724 h 12724"/>
                <a:gd name="connsiteX1" fmla="*/ 76 w 11621"/>
                <a:gd name="connsiteY1" fmla="*/ 9837 h 12724"/>
                <a:gd name="connsiteX2" fmla="*/ 1397 w 11621"/>
                <a:gd name="connsiteY2" fmla="*/ 10191 h 12724"/>
                <a:gd name="connsiteX3" fmla="*/ 3352 w 11621"/>
                <a:gd name="connsiteY3" fmla="*/ 6808 h 12724"/>
                <a:gd name="connsiteX4" fmla="*/ 2961 w 11621"/>
                <a:gd name="connsiteY4" fmla="*/ 4936 h 12724"/>
                <a:gd name="connsiteX5" fmla="*/ 2654 w 11621"/>
                <a:gd name="connsiteY5" fmla="*/ 3342 h 12724"/>
                <a:gd name="connsiteX6" fmla="*/ 6826 w 11621"/>
                <a:gd name="connsiteY6" fmla="*/ 9 h 12724"/>
                <a:gd name="connsiteX7" fmla="*/ 11611 w 11621"/>
                <a:gd name="connsiteY7" fmla="*/ 3729 h 12724"/>
                <a:gd name="connsiteX8" fmla="*/ 7378 w 11621"/>
                <a:gd name="connsiteY8" fmla="*/ 7110 h 12724"/>
                <a:gd name="connsiteX9" fmla="*/ 7194 w 11621"/>
                <a:gd name="connsiteY9" fmla="*/ 7110 h 12724"/>
                <a:gd name="connsiteX10" fmla="*/ 5075 w 11621"/>
                <a:gd name="connsiteY10" fmla="*/ 7743 h 12724"/>
                <a:gd name="connsiteX11" fmla="*/ 2145 w 11621"/>
                <a:gd name="connsiteY11" fmla="*/ 10732 h 12724"/>
                <a:gd name="connsiteX12" fmla="*/ 3442 w 11621"/>
                <a:gd name="connsiteY12" fmla="*/ 11432 h 12724"/>
                <a:gd name="connsiteX13" fmla="*/ 105 w 11621"/>
                <a:gd name="connsiteY13" fmla="*/ 12724 h 12724"/>
                <a:gd name="connsiteX0" fmla="*/ 342 w 11858"/>
                <a:gd name="connsiteY0" fmla="*/ 12724 h 12724"/>
                <a:gd name="connsiteX1" fmla="*/ 48 w 11858"/>
                <a:gd name="connsiteY1" fmla="*/ 9579 h 12724"/>
                <a:gd name="connsiteX2" fmla="*/ 1634 w 11858"/>
                <a:gd name="connsiteY2" fmla="*/ 10191 h 12724"/>
                <a:gd name="connsiteX3" fmla="*/ 3589 w 11858"/>
                <a:gd name="connsiteY3" fmla="*/ 6808 h 12724"/>
                <a:gd name="connsiteX4" fmla="*/ 3198 w 11858"/>
                <a:gd name="connsiteY4" fmla="*/ 4936 h 12724"/>
                <a:gd name="connsiteX5" fmla="*/ 2891 w 11858"/>
                <a:gd name="connsiteY5" fmla="*/ 3342 h 12724"/>
                <a:gd name="connsiteX6" fmla="*/ 7063 w 11858"/>
                <a:gd name="connsiteY6" fmla="*/ 9 h 12724"/>
                <a:gd name="connsiteX7" fmla="*/ 11848 w 11858"/>
                <a:gd name="connsiteY7" fmla="*/ 3729 h 12724"/>
                <a:gd name="connsiteX8" fmla="*/ 7615 w 11858"/>
                <a:gd name="connsiteY8" fmla="*/ 7110 h 12724"/>
                <a:gd name="connsiteX9" fmla="*/ 7431 w 11858"/>
                <a:gd name="connsiteY9" fmla="*/ 7110 h 12724"/>
                <a:gd name="connsiteX10" fmla="*/ 5312 w 11858"/>
                <a:gd name="connsiteY10" fmla="*/ 7743 h 12724"/>
                <a:gd name="connsiteX11" fmla="*/ 2382 w 11858"/>
                <a:gd name="connsiteY11" fmla="*/ 10732 h 12724"/>
                <a:gd name="connsiteX12" fmla="*/ 3679 w 11858"/>
                <a:gd name="connsiteY12" fmla="*/ 11432 h 12724"/>
                <a:gd name="connsiteX13" fmla="*/ 342 w 11858"/>
                <a:gd name="connsiteY13" fmla="*/ 12724 h 12724"/>
                <a:gd name="connsiteX0" fmla="*/ 342 w 11858"/>
                <a:gd name="connsiteY0" fmla="*/ 12724 h 12724"/>
                <a:gd name="connsiteX1" fmla="*/ 48 w 11858"/>
                <a:gd name="connsiteY1" fmla="*/ 9579 h 12724"/>
                <a:gd name="connsiteX2" fmla="*/ 1614 w 11858"/>
                <a:gd name="connsiteY2" fmla="*/ 10015 h 12724"/>
                <a:gd name="connsiteX3" fmla="*/ 3589 w 11858"/>
                <a:gd name="connsiteY3" fmla="*/ 6808 h 12724"/>
                <a:gd name="connsiteX4" fmla="*/ 3198 w 11858"/>
                <a:gd name="connsiteY4" fmla="*/ 4936 h 12724"/>
                <a:gd name="connsiteX5" fmla="*/ 2891 w 11858"/>
                <a:gd name="connsiteY5" fmla="*/ 3342 h 12724"/>
                <a:gd name="connsiteX6" fmla="*/ 7063 w 11858"/>
                <a:gd name="connsiteY6" fmla="*/ 9 h 12724"/>
                <a:gd name="connsiteX7" fmla="*/ 11848 w 11858"/>
                <a:gd name="connsiteY7" fmla="*/ 3729 h 12724"/>
                <a:gd name="connsiteX8" fmla="*/ 7615 w 11858"/>
                <a:gd name="connsiteY8" fmla="*/ 7110 h 12724"/>
                <a:gd name="connsiteX9" fmla="*/ 7431 w 11858"/>
                <a:gd name="connsiteY9" fmla="*/ 7110 h 12724"/>
                <a:gd name="connsiteX10" fmla="*/ 5312 w 11858"/>
                <a:gd name="connsiteY10" fmla="*/ 7743 h 12724"/>
                <a:gd name="connsiteX11" fmla="*/ 2382 w 11858"/>
                <a:gd name="connsiteY11" fmla="*/ 10732 h 12724"/>
                <a:gd name="connsiteX12" fmla="*/ 3679 w 11858"/>
                <a:gd name="connsiteY12" fmla="*/ 11432 h 12724"/>
                <a:gd name="connsiteX13" fmla="*/ 342 w 11858"/>
                <a:gd name="connsiteY13" fmla="*/ 12724 h 12724"/>
                <a:gd name="connsiteX0" fmla="*/ 342 w 11858"/>
                <a:gd name="connsiteY0" fmla="*/ 12724 h 12724"/>
                <a:gd name="connsiteX1" fmla="*/ 48 w 11858"/>
                <a:gd name="connsiteY1" fmla="*/ 9579 h 12724"/>
                <a:gd name="connsiteX2" fmla="*/ 1614 w 11858"/>
                <a:gd name="connsiteY2" fmla="*/ 10015 h 12724"/>
                <a:gd name="connsiteX3" fmla="*/ 3589 w 11858"/>
                <a:gd name="connsiteY3" fmla="*/ 6808 h 12724"/>
                <a:gd name="connsiteX4" fmla="*/ 3198 w 11858"/>
                <a:gd name="connsiteY4" fmla="*/ 4936 h 12724"/>
                <a:gd name="connsiteX5" fmla="*/ 2891 w 11858"/>
                <a:gd name="connsiteY5" fmla="*/ 3342 h 12724"/>
                <a:gd name="connsiteX6" fmla="*/ 7063 w 11858"/>
                <a:gd name="connsiteY6" fmla="*/ 9 h 12724"/>
                <a:gd name="connsiteX7" fmla="*/ 11848 w 11858"/>
                <a:gd name="connsiteY7" fmla="*/ 3729 h 12724"/>
                <a:gd name="connsiteX8" fmla="*/ 7615 w 11858"/>
                <a:gd name="connsiteY8" fmla="*/ 7110 h 12724"/>
                <a:gd name="connsiteX9" fmla="*/ 7431 w 11858"/>
                <a:gd name="connsiteY9" fmla="*/ 7110 h 12724"/>
                <a:gd name="connsiteX10" fmla="*/ 5605 w 11858"/>
                <a:gd name="connsiteY10" fmla="*/ 7865 h 12724"/>
                <a:gd name="connsiteX11" fmla="*/ 2382 w 11858"/>
                <a:gd name="connsiteY11" fmla="*/ 10732 h 12724"/>
                <a:gd name="connsiteX12" fmla="*/ 3679 w 11858"/>
                <a:gd name="connsiteY12" fmla="*/ 11432 h 12724"/>
                <a:gd name="connsiteX13" fmla="*/ 342 w 11858"/>
                <a:gd name="connsiteY13" fmla="*/ 12724 h 12724"/>
                <a:gd name="connsiteX0" fmla="*/ 342 w 11858"/>
                <a:gd name="connsiteY0" fmla="*/ 12724 h 12724"/>
                <a:gd name="connsiteX1" fmla="*/ 48 w 11858"/>
                <a:gd name="connsiteY1" fmla="*/ 9579 h 12724"/>
                <a:gd name="connsiteX2" fmla="*/ 1614 w 11858"/>
                <a:gd name="connsiteY2" fmla="*/ 10015 h 12724"/>
                <a:gd name="connsiteX3" fmla="*/ 3589 w 11858"/>
                <a:gd name="connsiteY3" fmla="*/ 6808 h 12724"/>
                <a:gd name="connsiteX4" fmla="*/ 3198 w 11858"/>
                <a:gd name="connsiteY4" fmla="*/ 4936 h 12724"/>
                <a:gd name="connsiteX5" fmla="*/ 2891 w 11858"/>
                <a:gd name="connsiteY5" fmla="*/ 3342 h 12724"/>
                <a:gd name="connsiteX6" fmla="*/ 7063 w 11858"/>
                <a:gd name="connsiteY6" fmla="*/ 9 h 12724"/>
                <a:gd name="connsiteX7" fmla="*/ 11848 w 11858"/>
                <a:gd name="connsiteY7" fmla="*/ 3729 h 12724"/>
                <a:gd name="connsiteX8" fmla="*/ 7615 w 11858"/>
                <a:gd name="connsiteY8" fmla="*/ 7110 h 12724"/>
                <a:gd name="connsiteX9" fmla="*/ 7431 w 11858"/>
                <a:gd name="connsiteY9" fmla="*/ 7110 h 12724"/>
                <a:gd name="connsiteX10" fmla="*/ 5605 w 11858"/>
                <a:gd name="connsiteY10" fmla="*/ 7865 h 12724"/>
                <a:gd name="connsiteX11" fmla="*/ 2584 w 11858"/>
                <a:gd name="connsiteY11" fmla="*/ 10579 h 12724"/>
                <a:gd name="connsiteX12" fmla="*/ 3679 w 11858"/>
                <a:gd name="connsiteY12" fmla="*/ 11432 h 12724"/>
                <a:gd name="connsiteX13" fmla="*/ 342 w 11858"/>
                <a:gd name="connsiteY13" fmla="*/ 12724 h 12724"/>
                <a:gd name="connsiteX0" fmla="*/ 207 w 11723"/>
                <a:gd name="connsiteY0" fmla="*/ 12724 h 12724"/>
                <a:gd name="connsiteX1" fmla="*/ 60 w 11723"/>
                <a:gd name="connsiteY1" fmla="*/ 9620 h 12724"/>
                <a:gd name="connsiteX2" fmla="*/ 1479 w 11723"/>
                <a:gd name="connsiteY2" fmla="*/ 10015 h 12724"/>
                <a:gd name="connsiteX3" fmla="*/ 3454 w 11723"/>
                <a:gd name="connsiteY3" fmla="*/ 6808 h 12724"/>
                <a:gd name="connsiteX4" fmla="*/ 3063 w 11723"/>
                <a:gd name="connsiteY4" fmla="*/ 4936 h 12724"/>
                <a:gd name="connsiteX5" fmla="*/ 2756 w 11723"/>
                <a:gd name="connsiteY5" fmla="*/ 3342 h 12724"/>
                <a:gd name="connsiteX6" fmla="*/ 6928 w 11723"/>
                <a:gd name="connsiteY6" fmla="*/ 9 h 12724"/>
                <a:gd name="connsiteX7" fmla="*/ 11713 w 11723"/>
                <a:gd name="connsiteY7" fmla="*/ 3729 h 12724"/>
                <a:gd name="connsiteX8" fmla="*/ 7480 w 11723"/>
                <a:gd name="connsiteY8" fmla="*/ 7110 h 12724"/>
                <a:gd name="connsiteX9" fmla="*/ 7296 w 11723"/>
                <a:gd name="connsiteY9" fmla="*/ 7110 h 12724"/>
                <a:gd name="connsiteX10" fmla="*/ 5470 w 11723"/>
                <a:gd name="connsiteY10" fmla="*/ 7865 h 12724"/>
                <a:gd name="connsiteX11" fmla="*/ 2449 w 11723"/>
                <a:gd name="connsiteY11" fmla="*/ 10579 h 12724"/>
                <a:gd name="connsiteX12" fmla="*/ 3544 w 11723"/>
                <a:gd name="connsiteY12" fmla="*/ 11432 h 12724"/>
                <a:gd name="connsiteX13" fmla="*/ 207 w 11723"/>
                <a:gd name="connsiteY13" fmla="*/ 12724 h 12724"/>
                <a:gd name="connsiteX0" fmla="*/ 207 w 11723"/>
                <a:gd name="connsiteY0" fmla="*/ 12724 h 12724"/>
                <a:gd name="connsiteX1" fmla="*/ 60 w 11723"/>
                <a:gd name="connsiteY1" fmla="*/ 9620 h 12724"/>
                <a:gd name="connsiteX2" fmla="*/ 1479 w 11723"/>
                <a:gd name="connsiteY2" fmla="*/ 10015 h 12724"/>
                <a:gd name="connsiteX3" fmla="*/ 3257 w 11723"/>
                <a:gd name="connsiteY3" fmla="*/ 6766 h 12724"/>
                <a:gd name="connsiteX4" fmla="*/ 3063 w 11723"/>
                <a:gd name="connsiteY4" fmla="*/ 4936 h 12724"/>
                <a:gd name="connsiteX5" fmla="*/ 2756 w 11723"/>
                <a:gd name="connsiteY5" fmla="*/ 3342 h 12724"/>
                <a:gd name="connsiteX6" fmla="*/ 6928 w 11723"/>
                <a:gd name="connsiteY6" fmla="*/ 9 h 12724"/>
                <a:gd name="connsiteX7" fmla="*/ 11713 w 11723"/>
                <a:gd name="connsiteY7" fmla="*/ 3729 h 12724"/>
                <a:gd name="connsiteX8" fmla="*/ 7480 w 11723"/>
                <a:gd name="connsiteY8" fmla="*/ 7110 h 12724"/>
                <a:gd name="connsiteX9" fmla="*/ 7296 w 11723"/>
                <a:gd name="connsiteY9" fmla="*/ 7110 h 12724"/>
                <a:gd name="connsiteX10" fmla="*/ 5470 w 11723"/>
                <a:gd name="connsiteY10" fmla="*/ 7865 h 12724"/>
                <a:gd name="connsiteX11" fmla="*/ 2449 w 11723"/>
                <a:gd name="connsiteY11" fmla="*/ 10579 h 12724"/>
                <a:gd name="connsiteX12" fmla="*/ 3544 w 11723"/>
                <a:gd name="connsiteY12" fmla="*/ 11432 h 12724"/>
                <a:gd name="connsiteX13" fmla="*/ 207 w 11723"/>
                <a:gd name="connsiteY13" fmla="*/ 12724 h 12724"/>
                <a:gd name="connsiteX0" fmla="*/ 198 w 11714"/>
                <a:gd name="connsiteY0" fmla="*/ 12724 h 12724"/>
                <a:gd name="connsiteX1" fmla="*/ 51 w 11714"/>
                <a:gd name="connsiteY1" fmla="*/ 9620 h 12724"/>
                <a:gd name="connsiteX2" fmla="*/ 1326 w 11714"/>
                <a:gd name="connsiteY2" fmla="*/ 9856 h 12724"/>
                <a:gd name="connsiteX3" fmla="*/ 3248 w 11714"/>
                <a:gd name="connsiteY3" fmla="*/ 6766 h 12724"/>
                <a:gd name="connsiteX4" fmla="*/ 3054 w 11714"/>
                <a:gd name="connsiteY4" fmla="*/ 4936 h 12724"/>
                <a:gd name="connsiteX5" fmla="*/ 2747 w 11714"/>
                <a:gd name="connsiteY5" fmla="*/ 3342 h 12724"/>
                <a:gd name="connsiteX6" fmla="*/ 6919 w 11714"/>
                <a:gd name="connsiteY6" fmla="*/ 9 h 12724"/>
                <a:gd name="connsiteX7" fmla="*/ 11704 w 11714"/>
                <a:gd name="connsiteY7" fmla="*/ 3729 h 12724"/>
                <a:gd name="connsiteX8" fmla="*/ 7471 w 11714"/>
                <a:gd name="connsiteY8" fmla="*/ 7110 h 12724"/>
                <a:gd name="connsiteX9" fmla="*/ 7287 w 11714"/>
                <a:gd name="connsiteY9" fmla="*/ 7110 h 12724"/>
                <a:gd name="connsiteX10" fmla="*/ 5461 w 11714"/>
                <a:gd name="connsiteY10" fmla="*/ 7865 h 12724"/>
                <a:gd name="connsiteX11" fmla="*/ 2440 w 11714"/>
                <a:gd name="connsiteY11" fmla="*/ 10579 h 12724"/>
                <a:gd name="connsiteX12" fmla="*/ 3535 w 11714"/>
                <a:gd name="connsiteY12" fmla="*/ 11432 h 12724"/>
                <a:gd name="connsiteX13" fmla="*/ 198 w 11714"/>
                <a:gd name="connsiteY13" fmla="*/ 12724 h 12724"/>
                <a:gd name="connsiteX0" fmla="*/ 198 w 11714"/>
                <a:gd name="connsiteY0" fmla="*/ 12724 h 12724"/>
                <a:gd name="connsiteX1" fmla="*/ 51 w 11714"/>
                <a:gd name="connsiteY1" fmla="*/ 9620 h 12724"/>
                <a:gd name="connsiteX2" fmla="*/ 1326 w 11714"/>
                <a:gd name="connsiteY2" fmla="*/ 9856 h 12724"/>
                <a:gd name="connsiteX3" fmla="*/ 3248 w 11714"/>
                <a:gd name="connsiteY3" fmla="*/ 6766 h 12724"/>
                <a:gd name="connsiteX4" fmla="*/ 3054 w 11714"/>
                <a:gd name="connsiteY4" fmla="*/ 4936 h 12724"/>
                <a:gd name="connsiteX5" fmla="*/ 2747 w 11714"/>
                <a:gd name="connsiteY5" fmla="*/ 3342 h 12724"/>
                <a:gd name="connsiteX6" fmla="*/ 6919 w 11714"/>
                <a:gd name="connsiteY6" fmla="*/ 9 h 12724"/>
                <a:gd name="connsiteX7" fmla="*/ 11704 w 11714"/>
                <a:gd name="connsiteY7" fmla="*/ 3729 h 12724"/>
                <a:gd name="connsiteX8" fmla="*/ 7471 w 11714"/>
                <a:gd name="connsiteY8" fmla="*/ 7110 h 12724"/>
                <a:gd name="connsiteX9" fmla="*/ 7287 w 11714"/>
                <a:gd name="connsiteY9" fmla="*/ 7110 h 12724"/>
                <a:gd name="connsiteX10" fmla="*/ 5461 w 11714"/>
                <a:gd name="connsiteY10" fmla="*/ 7865 h 12724"/>
                <a:gd name="connsiteX11" fmla="*/ 2440 w 11714"/>
                <a:gd name="connsiteY11" fmla="*/ 10579 h 12724"/>
                <a:gd name="connsiteX12" fmla="*/ 3535 w 11714"/>
                <a:gd name="connsiteY12" fmla="*/ 11432 h 12724"/>
                <a:gd name="connsiteX13" fmla="*/ 198 w 11714"/>
                <a:gd name="connsiteY13" fmla="*/ 12724 h 1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14" h="12724">
                  <a:moveTo>
                    <a:pt x="198" y="12724"/>
                  </a:moveTo>
                  <a:cubicBezTo>
                    <a:pt x="270" y="10384"/>
                    <a:pt x="-137" y="10098"/>
                    <a:pt x="51" y="9620"/>
                  </a:cubicBezTo>
                  <a:cubicBezTo>
                    <a:pt x="239" y="9142"/>
                    <a:pt x="827" y="10001"/>
                    <a:pt x="1326" y="9856"/>
                  </a:cubicBezTo>
                  <a:cubicBezTo>
                    <a:pt x="1825" y="9711"/>
                    <a:pt x="2960" y="7586"/>
                    <a:pt x="3248" y="6766"/>
                  </a:cubicBezTo>
                  <a:cubicBezTo>
                    <a:pt x="3536" y="5946"/>
                    <a:pt x="3544" y="5806"/>
                    <a:pt x="3054" y="4936"/>
                  </a:cubicBezTo>
                  <a:cubicBezTo>
                    <a:pt x="2808" y="4453"/>
                    <a:pt x="2686" y="3922"/>
                    <a:pt x="2747" y="3342"/>
                  </a:cubicBezTo>
                  <a:cubicBezTo>
                    <a:pt x="2870" y="1603"/>
                    <a:pt x="4649" y="154"/>
                    <a:pt x="6919" y="9"/>
                  </a:cubicBezTo>
                  <a:cubicBezTo>
                    <a:pt x="9618" y="-136"/>
                    <a:pt x="11888" y="1603"/>
                    <a:pt x="11704" y="3729"/>
                  </a:cubicBezTo>
                  <a:cubicBezTo>
                    <a:pt x="11581" y="5516"/>
                    <a:pt x="9741" y="6965"/>
                    <a:pt x="7471" y="7110"/>
                  </a:cubicBezTo>
                  <a:cubicBezTo>
                    <a:pt x="7410" y="7110"/>
                    <a:pt x="7622" y="6984"/>
                    <a:pt x="7287" y="7110"/>
                  </a:cubicBezTo>
                  <a:cubicBezTo>
                    <a:pt x="6952" y="7236"/>
                    <a:pt x="6269" y="7287"/>
                    <a:pt x="5461" y="7865"/>
                  </a:cubicBezTo>
                  <a:cubicBezTo>
                    <a:pt x="4653" y="8443"/>
                    <a:pt x="3267" y="9645"/>
                    <a:pt x="2440" y="10579"/>
                  </a:cubicBezTo>
                  <a:lnTo>
                    <a:pt x="3535" y="11432"/>
                  </a:lnTo>
                  <a:lnTo>
                    <a:pt x="198" y="12724"/>
                  </a:lnTo>
                  <a:close/>
                </a:path>
              </a:pathLst>
            </a:custGeom>
            <a:solidFill>
              <a:srgbClr val="00A7A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9" name="Rectangle: Rounded Corners 28">
              <a:extLst>
                <a:ext uri="{FF2B5EF4-FFF2-40B4-BE49-F238E27FC236}">
                  <a16:creationId xmlns:a16="http://schemas.microsoft.com/office/drawing/2014/main" id="{7A302A21-6998-53D8-8A9A-2EE75C68B37D}"/>
                </a:ext>
              </a:extLst>
            </p:cNvPr>
            <p:cNvSpPr/>
            <p:nvPr/>
          </p:nvSpPr>
          <p:spPr>
            <a:xfrm>
              <a:off x="4451498" y="2740941"/>
              <a:ext cx="2554679" cy="413270"/>
            </a:xfrm>
            <a:prstGeom prst="roundRect">
              <a:avLst/>
            </a:prstGeom>
            <a:solidFill>
              <a:schemeClr val="bg2"/>
            </a:solidFill>
            <a:ln w="57150">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Search &amp; Reverse Geocoding</a:t>
              </a:r>
            </a:p>
          </p:txBody>
        </p:sp>
        <p:sp>
          <p:nvSpPr>
            <p:cNvPr id="30" name="Oval 29">
              <a:extLst>
                <a:ext uri="{FF2B5EF4-FFF2-40B4-BE49-F238E27FC236}">
                  <a16:creationId xmlns:a16="http://schemas.microsoft.com/office/drawing/2014/main" id="{B2793AAE-0B44-9063-B6F9-54DA26C88968}"/>
                </a:ext>
              </a:extLst>
            </p:cNvPr>
            <p:cNvSpPr/>
            <p:nvPr/>
          </p:nvSpPr>
          <p:spPr>
            <a:xfrm rot="2196428">
              <a:off x="5708892" y="3065804"/>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Graphic 33" descr="Search Inventory with solid fill">
            <a:extLst>
              <a:ext uri="{FF2B5EF4-FFF2-40B4-BE49-F238E27FC236}">
                <a16:creationId xmlns:a16="http://schemas.microsoft.com/office/drawing/2014/main" id="{B52F4784-F9D3-DEDB-7521-B8A7441CF9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11174" y="2323161"/>
            <a:ext cx="231543" cy="231543"/>
          </a:xfrm>
          <a:prstGeom prst="rect">
            <a:avLst/>
          </a:prstGeom>
        </p:spPr>
      </p:pic>
      <p:grpSp>
        <p:nvGrpSpPr>
          <p:cNvPr id="35" name="Group 34">
            <a:extLst>
              <a:ext uri="{FF2B5EF4-FFF2-40B4-BE49-F238E27FC236}">
                <a16:creationId xmlns:a16="http://schemas.microsoft.com/office/drawing/2014/main" id="{1216EC81-12B8-4BED-AF89-E6DC2CAF6454}"/>
              </a:ext>
            </a:extLst>
          </p:cNvPr>
          <p:cNvGrpSpPr/>
          <p:nvPr/>
        </p:nvGrpSpPr>
        <p:grpSpPr>
          <a:xfrm>
            <a:off x="6326254" y="2501338"/>
            <a:ext cx="1170753" cy="824534"/>
            <a:chOff x="4740189" y="2741812"/>
            <a:chExt cx="1170753" cy="824534"/>
          </a:xfrm>
        </p:grpSpPr>
        <p:sp>
          <p:nvSpPr>
            <p:cNvPr id="36" name="Freeform 12">
              <a:extLst>
                <a:ext uri="{FF2B5EF4-FFF2-40B4-BE49-F238E27FC236}">
                  <a16:creationId xmlns:a16="http://schemas.microsoft.com/office/drawing/2014/main" id="{476165D1-16D4-0A53-ED94-6CE3DAB18F00}"/>
                </a:ext>
              </a:extLst>
            </p:cNvPr>
            <p:cNvSpPr>
              <a:spLocks/>
            </p:cNvSpPr>
            <p:nvPr/>
          </p:nvSpPr>
          <p:spPr bwMode="auto">
            <a:xfrm rot="4228145" flipH="1">
              <a:off x="4812737" y="2948470"/>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7" name="Rectangle: Rounded Corners 36">
              <a:extLst>
                <a:ext uri="{FF2B5EF4-FFF2-40B4-BE49-F238E27FC236}">
                  <a16:creationId xmlns:a16="http://schemas.microsoft.com/office/drawing/2014/main" id="{5A84A02A-0581-743C-77F9-C405205D31BE}"/>
                </a:ext>
              </a:extLst>
            </p:cNvPr>
            <p:cNvSpPr/>
            <p:nvPr/>
          </p:nvSpPr>
          <p:spPr>
            <a:xfrm>
              <a:off x="4794016" y="2741812"/>
              <a:ext cx="1116926" cy="413270"/>
            </a:xfrm>
            <a:prstGeom prst="roundRect">
              <a:avLst/>
            </a:prstGeom>
            <a:solidFill>
              <a:schemeClr val="bg2"/>
            </a:solidFill>
            <a:ln w="57150">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Overlays</a:t>
              </a:r>
            </a:p>
          </p:txBody>
        </p:sp>
        <p:sp>
          <p:nvSpPr>
            <p:cNvPr id="38" name="Oval 37">
              <a:extLst>
                <a:ext uri="{FF2B5EF4-FFF2-40B4-BE49-F238E27FC236}">
                  <a16:creationId xmlns:a16="http://schemas.microsoft.com/office/drawing/2014/main" id="{45363AD4-A150-E04D-0A0E-572497A07920}"/>
                </a:ext>
              </a:extLst>
            </p:cNvPr>
            <p:cNvSpPr/>
            <p:nvPr/>
          </p:nvSpPr>
          <p:spPr>
            <a:xfrm rot="5845838">
              <a:off x="4989017" y="3066145"/>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Pin with solid fill">
            <a:extLst>
              <a:ext uri="{FF2B5EF4-FFF2-40B4-BE49-F238E27FC236}">
                <a16:creationId xmlns:a16="http://schemas.microsoft.com/office/drawing/2014/main" id="{27599773-D599-F293-55E3-CB81BE2EC1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6640635" y="2886199"/>
            <a:ext cx="238608" cy="238608"/>
          </a:xfrm>
          <a:prstGeom prst="rect">
            <a:avLst/>
          </a:prstGeom>
        </p:spPr>
      </p:pic>
      <p:grpSp>
        <p:nvGrpSpPr>
          <p:cNvPr id="42" name="Group 41">
            <a:extLst>
              <a:ext uri="{FF2B5EF4-FFF2-40B4-BE49-F238E27FC236}">
                <a16:creationId xmlns:a16="http://schemas.microsoft.com/office/drawing/2014/main" id="{30DA5947-13E3-5A66-6804-277844044315}"/>
              </a:ext>
            </a:extLst>
          </p:cNvPr>
          <p:cNvGrpSpPr/>
          <p:nvPr/>
        </p:nvGrpSpPr>
        <p:grpSpPr>
          <a:xfrm>
            <a:off x="8009295" y="2276549"/>
            <a:ext cx="1548940" cy="1121806"/>
            <a:chOff x="4794016" y="2494399"/>
            <a:chExt cx="1548940" cy="1121806"/>
          </a:xfrm>
        </p:grpSpPr>
        <p:sp>
          <p:nvSpPr>
            <p:cNvPr id="43" name="Freeform 12">
              <a:extLst>
                <a:ext uri="{FF2B5EF4-FFF2-40B4-BE49-F238E27FC236}">
                  <a16:creationId xmlns:a16="http://schemas.microsoft.com/office/drawing/2014/main" id="{66868732-CED8-A27A-14EC-478329E53B09}"/>
                </a:ext>
              </a:extLst>
            </p:cNvPr>
            <p:cNvSpPr>
              <a:spLocks/>
            </p:cNvSpPr>
            <p:nvPr/>
          </p:nvSpPr>
          <p:spPr bwMode="auto">
            <a:xfrm rot="2576917" flipH="1">
              <a:off x="5280224" y="2925781"/>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 name="Rectangle: Rounded Corners 43">
              <a:extLst>
                <a:ext uri="{FF2B5EF4-FFF2-40B4-BE49-F238E27FC236}">
                  <a16:creationId xmlns:a16="http://schemas.microsoft.com/office/drawing/2014/main" id="{D7A7B114-F6F2-196D-8EB1-9D126817FAE9}"/>
                </a:ext>
              </a:extLst>
            </p:cNvPr>
            <p:cNvSpPr/>
            <p:nvPr/>
          </p:nvSpPr>
          <p:spPr>
            <a:xfrm>
              <a:off x="4794016" y="2494399"/>
              <a:ext cx="1548940" cy="660683"/>
            </a:xfrm>
            <a:prstGeom prst="roundRect">
              <a:avLst/>
            </a:prstGeom>
            <a:solidFill>
              <a:schemeClr val="bg2"/>
            </a:solidFill>
            <a:ln w="57150">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Past &amp; Live Issue Tracking</a:t>
              </a:r>
            </a:p>
          </p:txBody>
        </p:sp>
        <p:sp>
          <p:nvSpPr>
            <p:cNvPr id="45" name="Oval 44">
              <a:extLst>
                <a:ext uri="{FF2B5EF4-FFF2-40B4-BE49-F238E27FC236}">
                  <a16:creationId xmlns:a16="http://schemas.microsoft.com/office/drawing/2014/main" id="{843DB8E5-CC60-50F9-9FC6-5B9F0AF22B8A}"/>
                </a:ext>
              </a:extLst>
            </p:cNvPr>
            <p:cNvSpPr/>
            <p:nvPr/>
          </p:nvSpPr>
          <p:spPr>
            <a:xfrm rot="2196428">
              <a:off x="5421279" y="3003583"/>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BC4FFDB-A64F-074B-AC63-4460C35DF0F0}"/>
              </a:ext>
            </a:extLst>
          </p:cNvPr>
          <p:cNvGrpSpPr/>
          <p:nvPr/>
        </p:nvGrpSpPr>
        <p:grpSpPr>
          <a:xfrm>
            <a:off x="9684645" y="2271126"/>
            <a:ext cx="1190589" cy="1125815"/>
            <a:chOff x="4794016" y="2494399"/>
            <a:chExt cx="1190589" cy="1125815"/>
          </a:xfrm>
        </p:grpSpPr>
        <p:sp>
          <p:nvSpPr>
            <p:cNvPr id="47" name="Freeform 12">
              <a:extLst>
                <a:ext uri="{FF2B5EF4-FFF2-40B4-BE49-F238E27FC236}">
                  <a16:creationId xmlns:a16="http://schemas.microsoft.com/office/drawing/2014/main" id="{B6382DEC-EE5B-C7C5-376B-833C222E427C}"/>
                </a:ext>
              </a:extLst>
            </p:cNvPr>
            <p:cNvSpPr>
              <a:spLocks/>
            </p:cNvSpPr>
            <p:nvPr/>
          </p:nvSpPr>
          <p:spPr bwMode="auto">
            <a:xfrm rot="1010370" flipH="1">
              <a:off x="4991981" y="2929790"/>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8" name="Rectangle: Rounded Corners 47">
              <a:extLst>
                <a:ext uri="{FF2B5EF4-FFF2-40B4-BE49-F238E27FC236}">
                  <a16:creationId xmlns:a16="http://schemas.microsoft.com/office/drawing/2014/main" id="{200D56DB-3876-1074-B131-F20248895094}"/>
                </a:ext>
              </a:extLst>
            </p:cNvPr>
            <p:cNvSpPr/>
            <p:nvPr/>
          </p:nvSpPr>
          <p:spPr>
            <a:xfrm>
              <a:off x="4794016" y="2494399"/>
              <a:ext cx="1190589" cy="660683"/>
            </a:xfrm>
            <a:prstGeom prst="roundRect">
              <a:avLst/>
            </a:prstGeom>
            <a:solidFill>
              <a:schemeClr val="bg2"/>
            </a:solidFill>
            <a:ln w="57150">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Filtering &amp; Querying</a:t>
              </a:r>
            </a:p>
          </p:txBody>
        </p:sp>
        <p:sp>
          <p:nvSpPr>
            <p:cNvPr id="49" name="Oval 48">
              <a:extLst>
                <a:ext uri="{FF2B5EF4-FFF2-40B4-BE49-F238E27FC236}">
                  <a16:creationId xmlns:a16="http://schemas.microsoft.com/office/drawing/2014/main" id="{8D0EDED4-B715-33EC-FBF1-FA4024564F12}"/>
                </a:ext>
              </a:extLst>
            </p:cNvPr>
            <p:cNvSpPr/>
            <p:nvPr/>
          </p:nvSpPr>
          <p:spPr>
            <a:xfrm rot="2196428">
              <a:off x="5100732" y="3003120"/>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D968B5BA-CF82-2B0C-BB1A-4ED507182C66}"/>
              </a:ext>
            </a:extLst>
          </p:cNvPr>
          <p:cNvGrpSpPr/>
          <p:nvPr/>
        </p:nvGrpSpPr>
        <p:grpSpPr>
          <a:xfrm>
            <a:off x="11322805" y="2507526"/>
            <a:ext cx="1548940" cy="788720"/>
            <a:chOff x="4794016" y="2741812"/>
            <a:chExt cx="1548940" cy="788720"/>
          </a:xfrm>
        </p:grpSpPr>
        <p:sp>
          <p:nvSpPr>
            <p:cNvPr id="51" name="Freeform 12">
              <a:extLst>
                <a:ext uri="{FF2B5EF4-FFF2-40B4-BE49-F238E27FC236}">
                  <a16:creationId xmlns:a16="http://schemas.microsoft.com/office/drawing/2014/main" id="{2A9EF934-F2D5-6075-72CE-7461479C9FD9}"/>
                </a:ext>
              </a:extLst>
            </p:cNvPr>
            <p:cNvSpPr>
              <a:spLocks/>
            </p:cNvSpPr>
            <p:nvPr/>
          </p:nvSpPr>
          <p:spPr bwMode="auto">
            <a:xfrm rot="4124908" flipH="1">
              <a:off x="5567725" y="2912656"/>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2" name="Rectangle: Rounded Corners 51">
              <a:extLst>
                <a:ext uri="{FF2B5EF4-FFF2-40B4-BE49-F238E27FC236}">
                  <a16:creationId xmlns:a16="http://schemas.microsoft.com/office/drawing/2014/main" id="{97A1453E-F72D-BC33-8616-32EBFDDE64E9}"/>
                </a:ext>
              </a:extLst>
            </p:cNvPr>
            <p:cNvSpPr/>
            <p:nvPr/>
          </p:nvSpPr>
          <p:spPr>
            <a:xfrm>
              <a:off x="4794016" y="2741812"/>
              <a:ext cx="1548940" cy="413270"/>
            </a:xfrm>
            <a:prstGeom prst="roundRect">
              <a:avLst/>
            </a:prstGeom>
            <a:solidFill>
              <a:schemeClr val="bg2"/>
            </a:solidFill>
            <a:ln w="57150">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Current Weather</a:t>
              </a:r>
            </a:p>
          </p:txBody>
        </p:sp>
        <p:sp>
          <p:nvSpPr>
            <p:cNvPr id="53" name="Oval 52">
              <a:extLst>
                <a:ext uri="{FF2B5EF4-FFF2-40B4-BE49-F238E27FC236}">
                  <a16:creationId xmlns:a16="http://schemas.microsoft.com/office/drawing/2014/main" id="{C68110B7-5909-2E0A-D3AF-3F5ED8D60CAC}"/>
                </a:ext>
              </a:extLst>
            </p:cNvPr>
            <p:cNvSpPr/>
            <p:nvPr/>
          </p:nvSpPr>
          <p:spPr>
            <a:xfrm rot="2196428">
              <a:off x="5735571" y="3022282"/>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0BA198B7-2129-4F8B-A78B-42288582A32B}"/>
              </a:ext>
            </a:extLst>
          </p:cNvPr>
          <p:cNvGrpSpPr/>
          <p:nvPr/>
        </p:nvGrpSpPr>
        <p:grpSpPr>
          <a:xfrm>
            <a:off x="12987376" y="2273364"/>
            <a:ext cx="1190589" cy="1121806"/>
            <a:chOff x="4794016" y="2494399"/>
            <a:chExt cx="1190589" cy="1121806"/>
          </a:xfrm>
        </p:grpSpPr>
        <p:sp>
          <p:nvSpPr>
            <p:cNvPr id="61" name="Freeform 12">
              <a:extLst>
                <a:ext uri="{FF2B5EF4-FFF2-40B4-BE49-F238E27FC236}">
                  <a16:creationId xmlns:a16="http://schemas.microsoft.com/office/drawing/2014/main" id="{0A5ACF77-006A-ABD0-C094-5D8270946AA1}"/>
                </a:ext>
              </a:extLst>
            </p:cNvPr>
            <p:cNvSpPr>
              <a:spLocks/>
            </p:cNvSpPr>
            <p:nvPr/>
          </p:nvSpPr>
          <p:spPr bwMode="auto">
            <a:xfrm rot="2576917" flipH="1">
              <a:off x="5280224" y="2925781"/>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62" name="Rectangle: Rounded Corners 61">
              <a:extLst>
                <a:ext uri="{FF2B5EF4-FFF2-40B4-BE49-F238E27FC236}">
                  <a16:creationId xmlns:a16="http://schemas.microsoft.com/office/drawing/2014/main" id="{D0851A48-7BA7-153A-B1A2-940F551CB1C8}"/>
                </a:ext>
              </a:extLst>
            </p:cNvPr>
            <p:cNvSpPr/>
            <p:nvPr/>
          </p:nvSpPr>
          <p:spPr>
            <a:xfrm>
              <a:off x="4794016" y="2494399"/>
              <a:ext cx="1190589" cy="660683"/>
            </a:xfrm>
            <a:prstGeom prst="roundRect">
              <a:avLst/>
            </a:prstGeom>
            <a:solidFill>
              <a:schemeClr val="bg2"/>
            </a:solidFill>
            <a:ln w="57150">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Population</a:t>
              </a:r>
            </a:p>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Breakdown</a:t>
              </a:r>
            </a:p>
          </p:txBody>
        </p:sp>
        <p:sp>
          <p:nvSpPr>
            <p:cNvPr id="63" name="Oval 62">
              <a:extLst>
                <a:ext uri="{FF2B5EF4-FFF2-40B4-BE49-F238E27FC236}">
                  <a16:creationId xmlns:a16="http://schemas.microsoft.com/office/drawing/2014/main" id="{5B96CA95-1307-7038-BF2E-03B024A150F1}"/>
                </a:ext>
              </a:extLst>
            </p:cNvPr>
            <p:cNvSpPr/>
            <p:nvPr/>
          </p:nvSpPr>
          <p:spPr>
            <a:xfrm rot="2196428">
              <a:off x="5421279" y="3003583"/>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6EC3C978-7C50-125B-1F6F-20E72C301BD3}"/>
              </a:ext>
            </a:extLst>
          </p:cNvPr>
          <p:cNvGrpSpPr/>
          <p:nvPr/>
        </p:nvGrpSpPr>
        <p:grpSpPr>
          <a:xfrm>
            <a:off x="16028682" y="2515904"/>
            <a:ext cx="1421588" cy="837141"/>
            <a:chOff x="4794016" y="2741812"/>
            <a:chExt cx="1548940" cy="837141"/>
          </a:xfrm>
        </p:grpSpPr>
        <p:sp>
          <p:nvSpPr>
            <p:cNvPr id="68" name="Freeform 12">
              <a:extLst>
                <a:ext uri="{FF2B5EF4-FFF2-40B4-BE49-F238E27FC236}">
                  <a16:creationId xmlns:a16="http://schemas.microsoft.com/office/drawing/2014/main" id="{193A884B-14E4-85B8-FFD1-DB40274B454D}"/>
                </a:ext>
              </a:extLst>
            </p:cNvPr>
            <p:cNvSpPr>
              <a:spLocks/>
            </p:cNvSpPr>
            <p:nvPr/>
          </p:nvSpPr>
          <p:spPr bwMode="auto">
            <a:xfrm rot="3721460" flipH="1">
              <a:off x="5520562" y="2961077"/>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69" name="Rectangle: Rounded Corners 68">
              <a:extLst>
                <a:ext uri="{FF2B5EF4-FFF2-40B4-BE49-F238E27FC236}">
                  <a16:creationId xmlns:a16="http://schemas.microsoft.com/office/drawing/2014/main" id="{2AFBC364-64F8-6126-CE84-238EA6734BCC}"/>
                </a:ext>
              </a:extLst>
            </p:cNvPr>
            <p:cNvSpPr/>
            <p:nvPr/>
          </p:nvSpPr>
          <p:spPr>
            <a:xfrm>
              <a:off x="4794016" y="2741812"/>
              <a:ext cx="1548940" cy="413270"/>
            </a:xfrm>
            <a:prstGeom prst="roundRect">
              <a:avLst/>
            </a:prstGeom>
            <a:solidFill>
              <a:schemeClr val="bg2"/>
            </a:solidFill>
            <a:ln w="57150">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KPIs &amp; Metrics</a:t>
              </a:r>
            </a:p>
          </p:txBody>
        </p:sp>
        <p:sp>
          <p:nvSpPr>
            <p:cNvPr id="70" name="Oval 69">
              <a:extLst>
                <a:ext uri="{FF2B5EF4-FFF2-40B4-BE49-F238E27FC236}">
                  <a16:creationId xmlns:a16="http://schemas.microsoft.com/office/drawing/2014/main" id="{0F3FBC7B-D000-7B8D-4941-BD9269F1B465}"/>
                </a:ext>
              </a:extLst>
            </p:cNvPr>
            <p:cNvSpPr/>
            <p:nvPr/>
          </p:nvSpPr>
          <p:spPr>
            <a:xfrm rot="2196428">
              <a:off x="5697447" y="3058921"/>
              <a:ext cx="360215"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74">
            <a:extLst>
              <a:ext uri="{FF2B5EF4-FFF2-40B4-BE49-F238E27FC236}">
                <a16:creationId xmlns:a16="http://schemas.microsoft.com/office/drawing/2014/main" id="{574A9625-D04F-326C-FABE-234A86FC3B9B}"/>
              </a:ext>
            </a:extLst>
          </p:cNvPr>
          <p:cNvGrpSpPr/>
          <p:nvPr/>
        </p:nvGrpSpPr>
        <p:grpSpPr>
          <a:xfrm>
            <a:off x="14573225" y="2298969"/>
            <a:ext cx="1354193" cy="1125815"/>
            <a:chOff x="4794016" y="2494399"/>
            <a:chExt cx="1387874" cy="1125815"/>
          </a:xfrm>
        </p:grpSpPr>
        <p:sp>
          <p:nvSpPr>
            <p:cNvPr id="80" name="Freeform 12">
              <a:extLst>
                <a:ext uri="{FF2B5EF4-FFF2-40B4-BE49-F238E27FC236}">
                  <a16:creationId xmlns:a16="http://schemas.microsoft.com/office/drawing/2014/main" id="{5B66B5FB-0919-3F97-9448-E02CE1581E0C}"/>
                </a:ext>
              </a:extLst>
            </p:cNvPr>
            <p:cNvSpPr>
              <a:spLocks/>
            </p:cNvSpPr>
            <p:nvPr/>
          </p:nvSpPr>
          <p:spPr bwMode="auto">
            <a:xfrm rot="1010370" flipH="1">
              <a:off x="5171600" y="2929790"/>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00A7A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1" name="Rectangle: Rounded Corners 80">
              <a:extLst>
                <a:ext uri="{FF2B5EF4-FFF2-40B4-BE49-F238E27FC236}">
                  <a16:creationId xmlns:a16="http://schemas.microsoft.com/office/drawing/2014/main" id="{D68BD949-84F9-2093-FC0A-2402EA25B9CC}"/>
                </a:ext>
              </a:extLst>
            </p:cNvPr>
            <p:cNvSpPr/>
            <p:nvPr/>
          </p:nvSpPr>
          <p:spPr>
            <a:xfrm>
              <a:off x="4794016" y="2494399"/>
              <a:ext cx="1387874" cy="660683"/>
            </a:xfrm>
            <a:prstGeom prst="roundRect">
              <a:avLst/>
            </a:prstGeom>
            <a:solidFill>
              <a:schemeClr val="bg2"/>
            </a:solidFill>
            <a:ln w="57150">
              <a:solidFill>
                <a:srgbClr val="00A7A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00A7A5"/>
                  </a:solidFill>
                  <a:latin typeface="Roboto" panose="02000000000000000000" pitchFamily="2" charset="0"/>
                  <a:ea typeface="Roboto" panose="02000000000000000000" pitchFamily="2" charset="0"/>
                  <a:cs typeface="Roboto" panose="02000000000000000000" pitchFamily="2" charset="0"/>
                </a:rPr>
                <a:t>Highlight Urgent Zones</a:t>
              </a:r>
            </a:p>
          </p:txBody>
        </p:sp>
        <p:sp>
          <p:nvSpPr>
            <p:cNvPr id="82" name="Oval 81">
              <a:extLst>
                <a:ext uri="{FF2B5EF4-FFF2-40B4-BE49-F238E27FC236}">
                  <a16:creationId xmlns:a16="http://schemas.microsoft.com/office/drawing/2014/main" id="{8E847CAD-C704-7252-B603-9B0769A32579}"/>
                </a:ext>
              </a:extLst>
            </p:cNvPr>
            <p:cNvSpPr/>
            <p:nvPr/>
          </p:nvSpPr>
          <p:spPr>
            <a:xfrm rot="2196428">
              <a:off x="5280351" y="3003120"/>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DAEB816B-2EA6-8014-1F4F-70FCE568C8E8}"/>
              </a:ext>
            </a:extLst>
          </p:cNvPr>
          <p:cNvGrpSpPr/>
          <p:nvPr/>
        </p:nvGrpSpPr>
        <p:grpSpPr>
          <a:xfrm>
            <a:off x="4152905" y="8700319"/>
            <a:ext cx="1055027" cy="820902"/>
            <a:chOff x="4876228" y="2301783"/>
            <a:chExt cx="1055027" cy="820902"/>
          </a:xfrm>
        </p:grpSpPr>
        <p:sp>
          <p:nvSpPr>
            <p:cNvPr id="92" name="Freeform 12">
              <a:extLst>
                <a:ext uri="{FF2B5EF4-FFF2-40B4-BE49-F238E27FC236}">
                  <a16:creationId xmlns:a16="http://schemas.microsoft.com/office/drawing/2014/main" id="{B05A084C-CBAE-F3B1-9478-C7E514FCB558}"/>
                </a:ext>
              </a:extLst>
            </p:cNvPr>
            <p:cNvSpPr>
              <a:spLocks/>
            </p:cNvSpPr>
            <p:nvPr/>
          </p:nvSpPr>
          <p:spPr bwMode="auto">
            <a:xfrm rot="14303151" flipH="1">
              <a:off x="5285762" y="2229235"/>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485570"/>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93" name="Rectangle: Rounded Corners 92">
              <a:extLst>
                <a:ext uri="{FF2B5EF4-FFF2-40B4-BE49-F238E27FC236}">
                  <a16:creationId xmlns:a16="http://schemas.microsoft.com/office/drawing/2014/main" id="{E505E87B-F072-6474-30A0-CEE4CC2D6DD5}"/>
                </a:ext>
              </a:extLst>
            </p:cNvPr>
            <p:cNvSpPr/>
            <p:nvPr/>
          </p:nvSpPr>
          <p:spPr>
            <a:xfrm>
              <a:off x="4876228" y="2709415"/>
              <a:ext cx="1055027" cy="413270"/>
            </a:xfrm>
            <a:prstGeom prst="roundRect">
              <a:avLst/>
            </a:prstGeom>
            <a:solidFill>
              <a:schemeClr val="bg2"/>
            </a:solidFill>
            <a:ln w="57150">
              <a:solidFill>
                <a:srgbClr val="48557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485570"/>
                  </a:solidFill>
                  <a:latin typeface="Roboto" panose="02000000000000000000" pitchFamily="2" charset="0"/>
                  <a:ea typeface="Roboto" panose="02000000000000000000" pitchFamily="2" charset="0"/>
                  <a:cs typeface="Roboto" panose="02000000000000000000" pitchFamily="2" charset="0"/>
                </a:rPr>
                <a:t>Heatmaps</a:t>
              </a:r>
            </a:p>
          </p:txBody>
        </p:sp>
        <p:sp>
          <p:nvSpPr>
            <p:cNvPr id="94" name="Oval 93">
              <a:extLst>
                <a:ext uri="{FF2B5EF4-FFF2-40B4-BE49-F238E27FC236}">
                  <a16:creationId xmlns:a16="http://schemas.microsoft.com/office/drawing/2014/main" id="{A207B336-F3EF-265D-4B07-8FA2919C235C}"/>
                </a:ext>
              </a:extLst>
            </p:cNvPr>
            <p:cNvSpPr/>
            <p:nvPr/>
          </p:nvSpPr>
          <p:spPr>
            <a:xfrm rot="2196428">
              <a:off x="5311923" y="2461878"/>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FBAF5B46-F0AF-CE6F-B2DF-ECC8B1E480B4}"/>
              </a:ext>
            </a:extLst>
          </p:cNvPr>
          <p:cNvGrpSpPr/>
          <p:nvPr/>
        </p:nvGrpSpPr>
        <p:grpSpPr>
          <a:xfrm>
            <a:off x="4585534" y="8900538"/>
            <a:ext cx="2148678" cy="1168810"/>
            <a:chOff x="4585534" y="8900538"/>
            <a:chExt cx="2148678" cy="1168810"/>
          </a:xfrm>
        </p:grpSpPr>
        <p:sp>
          <p:nvSpPr>
            <p:cNvPr id="103" name="Freeform: Shape 102">
              <a:extLst>
                <a:ext uri="{FF2B5EF4-FFF2-40B4-BE49-F238E27FC236}">
                  <a16:creationId xmlns:a16="http://schemas.microsoft.com/office/drawing/2014/main" id="{25849725-9D9A-B8FE-01BC-F0992B208DE2}"/>
                </a:ext>
              </a:extLst>
            </p:cNvPr>
            <p:cNvSpPr>
              <a:spLocks/>
            </p:cNvSpPr>
            <p:nvPr/>
          </p:nvSpPr>
          <p:spPr bwMode="auto">
            <a:xfrm rot="12199689" flipH="1">
              <a:off x="5292850" y="8900538"/>
              <a:ext cx="652754" cy="863644"/>
            </a:xfrm>
            <a:custGeom>
              <a:avLst/>
              <a:gdLst>
                <a:gd name="connsiteX0" fmla="*/ 564166 w 636249"/>
                <a:gd name="connsiteY0" fmla="*/ 70205 h 878458"/>
                <a:gd name="connsiteX1" fmla="*/ 374740 w 636249"/>
                <a:gd name="connsiteY1" fmla="*/ 585 h 878458"/>
                <a:gd name="connsiteX2" fmla="*/ 147229 w 636249"/>
                <a:gd name="connsiteY2" fmla="*/ 230702 h 878458"/>
                <a:gd name="connsiteX3" fmla="*/ 163971 w 636249"/>
                <a:gd name="connsiteY3" fmla="*/ 340756 h 878458"/>
                <a:gd name="connsiteX4" fmla="*/ 174549 w 636249"/>
                <a:gd name="connsiteY4" fmla="*/ 467104 h 878458"/>
                <a:gd name="connsiteX5" fmla="*/ 125163 w 636249"/>
                <a:gd name="connsiteY5" fmla="*/ 585106 h 878458"/>
                <a:gd name="connsiteX6" fmla="*/ 97994 w 636249"/>
                <a:gd name="connsiteY6" fmla="*/ 634393 h 878458"/>
                <a:gd name="connsiteX7" fmla="*/ 98866 w 636249"/>
                <a:gd name="connsiteY7" fmla="*/ 634487 h 878458"/>
                <a:gd name="connsiteX8" fmla="*/ 66839 w 636249"/>
                <a:gd name="connsiteY8" fmla="*/ 683663 h 878458"/>
                <a:gd name="connsiteX9" fmla="*/ 8960 w 636249"/>
                <a:gd name="connsiteY9" fmla="*/ 644149 h 878458"/>
                <a:gd name="connsiteX10" fmla="*/ 8227 w 636249"/>
                <a:gd name="connsiteY10" fmla="*/ 644380 h 878458"/>
                <a:gd name="connsiteX11" fmla="*/ 3153 w 636249"/>
                <a:gd name="connsiteY11" fmla="*/ 653449 h 878458"/>
                <a:gd name="connsiteX12" fmla="*/ 8225 w 636249"/>
                <a:gd name="connsiteY12" fmla="*/ 878458 h 878458"/>
                <a:gd name="connsiteX13" fmla="*/ 190201 w 636249"/>
                <a:gd name="connsiteY13" fmla="*/ 789255 h 878458"/>
                <a:gd name="connsiteX14" fmla="*/ 130487 w 636249"/>
                <a:gd name="connsiteY14" fmla="*/ 730362 h 878458"/>
                <a:gd name="connsiteX15" fmla="*/ 295231 w 636249"/>
                <a:gd name="connsiteY15" fmla="*/ 542982 h 878458"/>
                <a:gd name="connsiteX16" fmla="*/ 394807 w 636249"/>
                <a:gd name="connsiteY16" fmla="*/ 490855 h 878458"/>
                <a:gd name="connsiteX17" fmla="*/ 404842 w 636249"/>
                <a:gd name="connsiteY17" fmla="*/ 490854 h 878458"/>
                <a:gd name="connsiteX18" fmla="*/ 635679 w 636249"/>
                <a:gd name="connsiteY18" fmla="*/ 257422 h 878458"/>
                <a:gd name="connsiteX19" fmla="*/ 564166 w 636249"/>
                <a:gd name="connsiteY19" fmla="*/ 70205 h 878458"/>
                <a:gd name="connsiteX0" fmla="*/ 564166 w 636249"/>
                <a:gd name="connsiteY0" fmla="*/ 70205 h 878458"/>
                <a:gd name="connsiteX1" fmla="*/ 374740 w 636249"/>
                <a:gd name="connsiteY1" fmla="*/ 585 h 878458"/>
                <a:gd name="connsiteX2" fmla="*/ 147229 w 636249"/>
                <a:gd name="connsiteY2" fmla="*/ 230702 h 878458"/>
                <a:gd name="connsiteX3" fmla="*/ 163971 w 636249"/>
                <a:gd name="connsiteY3" fmla="*/ 340756 h 878458"/>
                <a:gd name="connsiteX4" fmla="*/ 174549 w 636249"/>
                <a:gd name="connsiteY4" fmla="*/ 467104 h 878458"/>
                <a:gd name="connsiteX5" fmla="*/ 125163 w 636249"/>
                <a:gd name="connsiteY5" fmla="*/ 585106 h 878458"/>
                <a:gd name="connsiteX6" fmla="*/ 97994 w 636249"/>
                <a:gd name="connsiteY6" fmla="*/ 634393 h 878458"/>
                <a:gd name="connsiteX7" fmla="*/ 98866 w 636249"/>
                <a:gd name="connsiteY7" fmla="*/ 634487 h 878458"/>
                <a:gd name="connsiteX8" fmla="*/ 66839 w 636249"/>
                <a:gd name="connsiteY8" fmla="*/ 683663 h 878458"/>
                <a:gd name="connsiteX9" fmla="*/ 8960 w 636249"/>
                <a:gd name="connsiteY9" fmla="*/ 644149 h 878458"/>
                <a:gd name="connsiteX10" fmla="*/ 8227 w 636249"/>
                <a:gd name="connsiteY10" fmla="*/ 644380 h 878458"/>
                <a:gd name="connsiteX11" fmla="*/ 3153 w 636249"/>
                <a:gd name="connsiteY11" fmla="*/ 653449 h 878458"/>
                <a:gd name="connsiteX12" fmla="*/ 8225 w 636249"/>
                <a:gd name="connsiteY12" fmla="*/ 878458 h 878458"/>
                <a:gd name="connsiteX13" fmla="*/ 190201 w 636249"/>
                <a:gd name="connsiteY13" fmla="*/ 789255 h 878458"/>
                <a:gd name="connsiteX14" fmla="*/ 130487 w 636249"/>
                <a:gd name="connsiteY14" fmla="*/ 730362 h 878458"/>
                <a:gd name="connsiteX15" fmla="*/ 295231 w 636249"/>
                <a:gd name="connsiteY15" fmla="*/ 542982 h 878458"/>
                <a:gd name="connsiteX16" fmla="*/ 394807 w 636249"/>
                <a:gd name="connsiteY16" fmla="*/ 490855 h 878458"/>
                <a:gd name="connsiteX17" fmla="*/ 387349 w 636249"/>
                <a:gd name="connsiteY17" fmla="*/ 483310 h 878458"/>
                <a:gd name="connsiteX18" fmla="*/ 635679 w 636249"/>
                <a:gd name="connsiteY18" fmla="*/ 257422 h 878458"/>
                <a:gd name="connsiteX19" fmla="*/ 564166 w 636249"/>
                <a:gd name="connsiteY19" fmla="*/ 70205 h 878458"/>
                <a:gd name="connsiteX0" fmla="*/ 580671 w 652754"/>
                <a:gd name="connsiteY0" fmla="*/ 70205 h 863644"/>
                <a:gd name="connsiteX1" fmla="*/ 391245 w 652754"/>
                <a:gd name="connsiteY1" fmla="*/ 585 h 863644"/>
                <a:gd name="connsiteX2" fmla="*/ 163734 w 652754"/>
                <a:gd name="connsiteY2" fmla="*/ 230702 h 863644"/>
                <a:gd name="connsiteX3" fmla="*/ 180476 w 652754"/>
                <a:gd name="connsiteY3" fmla="*/ 340756 h 863644"/>
                <a:gd name="connsiteX4" fmla="*/ 191054 w 652754"/>
                <a:gd name="connsiteY4" fmla="*/ 467104 h 863644"/>
                <a:gd name="connsiteX5" fmla="*/ 141668 w 652754"/>
                <a:gd name="connsiteY5" fmla="*/ 585106 h 863644"/>
                <a:gd name="connsiteX6" fmla="*/ 114499 w 652754"/>
                <a:gd name="connsiteY6" fmla="*/ 634393 h 863644"/>
                <a:gd name="connsiteX7" fmla="*/ 115371 w 652754"/>
                <a:gd name="connsiteY7" fmla="*/ 634487 h 863644"/>
                <a:gd name="connsiteX8" fmla="*/ 83344 w 652754"/>
                <a:gd name="connsiteY8" fmla="*/ 683663 h 863644"/>
                <a:gd name="connsiteX9" fmla="*/ 25465 w 652754"/>
                <a:gd name="connsiteY9" fmla="*/ 644149 h 863644"/>
                <a:gd name="connsiteX10" fmla="*/ 24732 w 652754"/>
                <a:gd name="connsiteY10" fmla="*/ 644380 h 863644"/>
                <a:gd name="connsiteX11" fmla="*/ 19658 w 652754"/>
                <a:gd name="connsiteY11" fmla="*/ 653449 h 863644"/>
                <a:gd name="connsiteX12" fmla="*/ 0 w 652754"/>
                <a:gd name="connsiteY12" fmla="*/ 863644 h 863644"/>
                <a:gd name="connsiteX13" fmla="*/ 206706 w 652754"/>
                <a:gd name="connsiteY13" fmla="*/ 789255 h 863644"/>
                <a:gd name="connsiteX14" fmla="*/ 146992 w 652754"/>
                <a:gd name="connsiteY14" fmla="*/ 730362 h 863644"/>
                <a:gd name="connsiteX15" fmla="*/ 311736 w 652754"/>
                <a:gd name="connsiteY15" fmla="*/ 542982 h 863644"/>
                <a:gd name="connsiteX16" fmla="*/ 411312 w 652754"/>
                <a:gd name="connsiteY16" fmla="*/ 490855 h 863644"/>
                <a:gd name="connsiteX17" fmla="*/ 403854 w 652754"/>
                <a:gd name="connsiteY17" fmla="*/ 483310 h 863644"/>
                <a:gd name="connsiteX18" fmla="*/ 652184 w 652754"/>
                <a:gd name="connsiteY18" fmla="*/ 257422 h 863644"/>
                <a:gd name="connsiteX19" fmla="*/ 580671 w 652754"/>
                <a:gd name="connsiteY19" fmla="*/ 70205 h 86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2754" h="863644">
                  <a:moveTo>
                    <a:pt x="580671" y="70205"/>
                  </a:moveTo>
                  <a:cubicBezTo>
                    <a:pt x="532580" y="23092"/>
                    <a:pt x="464837" y="-4421"/>
                    <a:pt x="391245" y="585"/>
                  </a:cubicBezTo>
                  <a:cubicBezTo>
                    <a:pt x="267455" y="10596"/>
                    <a:pt x="170442" y="110638"/>
                    <a:pt x="163734" y="230702"/>
                  </a:cubicBezTo>
                  <a:cubicBezTo>
                    <a:pt x="160408" y="270747"/>
                    <a:pt x="167061" y="307408"/>
                    <a:pt x="180476" y="340756"/>
                  </a:cubicBezTo>
                  <a:cubicBezTo>
                    <a:pt x="207196" y="400823"/>
                    <a:pt x="206488" y="412491"/>
                    <a:pt x="191054" y="467104"/>
                  </a:cubicBezTo>
                  <a:cubicBezTo>
                    <a:pt x="183338" y="494410"/>
                    <a:pt x="162875" y="542653"/>
                    <a:pt x="141668" y="585106"/>
                  </a:cubicBezTo>
                  <a:lnTo>
                    <a:pt x="114499" y="634393"/>
                  </a:lnTo>
                  <a:lnTo>
                    <a:pt x="115371" y="634487"/>
                  </a:lnTo>
                  <a:lnTo>
                    <a:pt x="83344" y="683663"/>
                  </a:lnTo>
                  <a:lnTo>
                    <a:pt x="25465" y="644149"/>
                  </a:lnTo>
                  <a:lnTo>
                    <a:pt x="24732" y="644380"/>
                  </a:lnTo>
                  <a:cubicBezTo>
                    <a:pt x="22692" y="646154"/>
                    <a:pt x="23780" y="616905"/>
                    <a:pt x="19658" y="653449"/>
                  </a:cubicBezTo>
                  <a:cubicBezTo>
                    <a:pt x="15536" y="689993"/>
                    <a:pt x="3926" y="702085"/>
                    <a:pt x="0" y="863644"/>
                  </a:cubicBezTo>
                  <a:lnTo>
                    <a:pt x="206706" y="789255"/>
                  </a:lnTo>
                  <a:lnTo>
                    <a:pt x="146992" y="730362"/>
                  </a:lnTo>
                  <a:cubicBezTo>
                    <a:pt x="192091" y="665877"/>
                    <a:pt x="267673" y="582888"/>
                    <a:pt x="311736" y="542982"/>
                  </a:cubicBezTo>
                  <a:cubicBezTo>
                    <a:pt x="355798" y="503075"/>
                    <a:pt x="395959" y="500800"/>
                    <a:pt x="411312" y="490855"/>
                  </a:cubicBezTo>
                  <a:cubicBezTo>
                    <a:pt x="426665" y="480910"/>
                    <a:pt x="400527" y="483310"/>
                    <a:pt x="403854" y="483310"/>
                  </a:cubicBezTo>
                  <a:cubicBezTo>
                    <a:pt x="527643" y="473299"/>
                    <a:pt x="645476" y="380801"/>
                    <a:pt x="652184" y="257422"/>
                  </a:cubicBezTo>
                  <a:cubicBezTo>
                    <a:pt x="657200" y="184030"/>
                    <a:pt x="628762" y="117318"/>
                    <a:pt x="580671" y="70205"/>
                  </a:cubicBezTo>
                  <a:close/>
                </a:path>
              </a:pathLst>
            </a:custGeom>
            <a:solidFill>
              <a:srgbClr val="485570"/>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noAutofit/>
            </a:bodyPr>
            <a:lstStyle/>
            <a:p>
              <a:endParaRPr lang="en-US" dirty="0"/>
            </a:p>
          </p:txBody>
        </p:sp>
        <p:sp>
          <p:nvSpPr>
            <p:cNvPr id="98" name="Rectangle: Rounded Corners 97">
              <a:extLst>
                <a:ext uri="{FF2B5EF4-FFF2-40B4-BE49-F238E27FC236}">
                  <a16:creationId xmlns:a16="http://schemas.microsoft.com/office/drawing/2014/main" id="{61F3D5D9-0F1E-43BC-9665-996642CA7A4E}"/>
                </a:ext>
              </a:extLst>
            </p:cNvPr>
            <p:cNvSpPr/>
            <p:nvPr/>
          </p:nvSpPr>
          <p:spPr>
            <a:xfrm>
              <a:off x="4585534" y="9656078"/>
              <a:ext cx="2148678" cy="413270"/>
            </a:xfrm>
            <a:prstGeom prst="roundRect">
              <a:avLst/>
            </a:prstGeom>
            <a:solidFill>
              <a:schemeClr val="bg2"/>
            </a:solidFill>
            <a:ln w="57150">
              <a:solidFill>
                <a:srgbClr val="48557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485570"/>
                  </a:solidFill>
                  <a:latin typeface="Roboto" panose="02000000000000000000" pitchFamily="2" charset="0"/>
                  <a:ea typeface="Roboto" panose="02000000000000000000" pitchFamily="2" charset="0"/>
                  <a:cs typeface="Roboto" panose="02000000000000000000" pitchFamily="2" charset="0"/>
                </a:rPr>
                <a:t>Socioeconomic Graphs</a:t>
              </a:r>
            </a:p>
          </p:txBody>
        </p:sp>
        <p:sp>
          <p:nvSpPr>
            <p:cNvPr id="99" name="Oval 98">
              <a:extLst>
                <a:ext uri="{FF2B5EF4-FFF2-40B4-BE49-F238E27FC236}">
                  <a16:creationId xmlns:a16="http://schemas.microsoft.com/office/drawing/2014/main" id="{37D75712-53C9-9977-9324-D1C369DDB419}"/>
                </a:ext>
              </a:extLst>
            </p:cNvPr>
            <p:cNvSpPr/>
            <p:nvPr/>
          </p:nvSpPr>
          <p:spPr>
            <a:xfrm rot="2196428">
              <a:off x="5434727" y="9352758"/>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3CB33CE7-B825-A430-2F89-27D310F38A1B}"/>
              </a:ext>
            </a:extLst>
          </p:cNvPr>
          <p:cNvGrpSpPr/>
          <p:nvPr/>
        </p:nvGrpSpPr>
        <p:grpSpPr>
          <a:xfrm>
            <a:off x="5994178" y="8601412"/>
            <a:ext cx="1632951" cy="907081"/>
            <a:chOff x="4876228" y="2215604"/>
            <a:chExt cx="1632951" cy="907081"/>
          </a:xfrm>
        </p:grpSpPr>
        <p:sp>
          <p:nvSpPr>
            <p:cNvPr id="106" name="Freeform 12">
              <a:extLst>
                <a:ext uri="{FF2B5EF4-FFF2-40B4-BE49-F238E27FC236}">
                  <a16:creationId xmlns:a16="http://schemas.microsoft.com/office/drawing/2014/main" id="{E225105D-14A2-EDEA-3D01-970EAC518255}"/>
                </a:ext>
              </a:extLst>
            </p:cNvPr>
            <p:cNvSpPr>
              <a:spLocks/>
            </p:cNvSpPr>
            <p:nvPr/>
          </p:nvSpPr>
          <p:spPr bwMode="auto">
            <a:xfrm rot="12701140" flipH="1">
              <a:off x="5930381" y="2215604"/>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485570"/>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07" name="Rectangle: Rounded Corners 106">
              <a:extLst>
                <a:ext uri="{FF2B5EF4-FFF2-40B4-BE49-F238E27FC236}">
                  <a16:creationId xmlns:a16="http://schemas.microsoft.com/office/drawing/2014/main" id="{C540B1AD-D81D-3B40-488E-A3CFA781931A}"/>
                </a:ext>
              </a:extLst>
            </p:cNvPr>
            <p:cNvSpPr/>
            <p:nvPr/>
          </p:nvSpPr>
          <p:spPr>
            <a:xfrm>
              <a:off x="4876228" y="2709415"/>
              <a:ext cx="1632951" cy="413270"/>
            </a:xfrm>
            <a:prstGeom prst="roundRect">
              <a:avLst/>
            </a:prstGeom>
            <a:solidFill>
              <a:schemeClr val="bg2"/>
            </a:solidFill>
            <a:ln w="57150">
              <a:solidFill>
                <a:srgbClr val="48557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485570"/>
                  </a:solidFill>
                  <a:latin typeface="Roboto" panose="02000000000000000000" pitchFamily="2" charset="0"/>
                  <a:ea typeface="Roboto" panose="02000000000000000000" pitchFamily="2" charset="0"/>
                  <a:cs typeface="Roboto" panose="02000000000000000000" pitchFamily="2" charset="0"/>
                </a:rPr>
                <a:t>Correlation Risks</a:t>
              </a:r>
            </a:p>
          </p:txBody>
        </p:sp>
        <p:sp>
          <p:nvSpPr>
            <p:cNvPr id="108" name="Oval 107">
              <a:extLst>
                <a:ext uri="{FF2B5EF4-FFF2-40B4-BE49-F238E27FC236}">
                  <a16:creationId xmlns:a16="http://schemas.microsoft.com/office/drawing/2014/main" id="{0F198FBA-F57A-B30D-AE41-84BC6703DFB8}"/>
                </a:ext>
              </a:extLst>
            </p:cNvPr>
            <p:cNvSpPr/>
            <p:nvPr/>
          </p:nvSpPr>
          <p:spPr>
            <a:xfrm rot="2196428">
              <a:off x="5995999" y="2477739"/>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E6DC30E9-1FD0-B6C1-CF2E-571CAA500E55}"/>
              </a:ext>
            </a:extLst>
          </p:cNvPr>
          <p:cNvGrpSpPr/>
          <p:nvPr/>
        </p:nvGrpSpPr>
        <p:grpSpPr>
          <a:xfrm>
            <a:off x="8033286" y="8535157"/>
            <a:ext cx="1270013" cy="1116033"/>
            <a:chOff x="4876228" y="2163780"/>
            <a:chExt cx="1270013" cy="1116033"/>
          </a:xfrm>
        </p:grpSpPr>
        <p:sp>
          <p:nvSpPr>
            <p:cNvPr id="110" name="Freeform 12">
              <a:extLst>
                <a:ext uri="{FF2B5EF4-FFF2-40B4-BE49-F238E27FC236}">
                  <a16:creationId xmlns:a16="http://schemas.microsoft.com/office/drawing/2014/main" id="{1689E966-9821-6BCB-7737-045D3C31921D}"/>
                </a:ext>
              </a:extLst>
            </p:cNvPr>
            <p:cNvSpPr>
              <a:spLocks/>
            </p:cNvSpPr>
            <p:nvPr/>
          </p:nvSpPr>
          <p:spPr bwMode="auto">
            <a:xfrm rot="12701140" flipH="1">
              <a:off x="4950359" y="2163780"/>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E45B6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11" name="Rectangle: Rounded Corners 110">
              <a:extLst>
                <a:ext uri="{FF2B5EF4-FFF2-40B4-BE49-F238E27FC236}">
                  <a16:creationId xmlns:a16="http://schemas.microsoft.com/office/drawing/2014/main" id="{CB3E2EBB-BDE1-85FE-9A1D-E8B25F30E475}"/>
                </a:ext>
              </a:extLst>
            </p:cNvPr>
            <p:cNvSpPr/>
            <p:nvPr/>
          </p:nvSpPr>
          <p:spPr>
            <a:xfrm>
              <a:off x="4876228" y="2709415"/>
              <a:ext cx="1270013" cy="570398"/>
            </a:xfrm>
            <a:prstGeom prst="roundRect">
              <a:avLst/>
            </a:prstGeom>
            <a:solidFill>
              <a:schemeClr val="bg2"/>
            </a:solidFill>
            <a:ln w="5715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E45B65"/>
                  </a:solidFill>
                  <a:latin typeface="Roboto" panose="02000000000000000000" pitchFamily="2" charset="0"/>
                  <a:ea typeface="Roboto" panose="02000000000000000000" pitchFamily="2" charset="0"/>
                  <a:cs typeface="Roboto" panose="02000000000000000000" pitchFamily="2" charset="0"/>
                </a:rPr>
                <a:t>Window Forecasting</a:t>
              </a:r>
            </a:p>
          </p:txBody>
        </p:sp>
        <p:sp>
          <p:nvSpPr>
            <p:cNvPr id="112" name="Oval 111">
              <a:extLst>
                <a:ext uri="{FF2B5EF4-FFF2-40B4-BE49-F238E27FC236}">
                  <a16:creationId xmlns:a16="http://schemas.microsoft.com/office/drawing/2014/main" id="{9D725095-862F-8F95-6903-CFA3CF41C7DE}"/>
                </a:ext>
              </a:extLst>
            </p:cNvPr>
            <p:cNvSpPr/>
            <p:nvPr/>
          </p:nvSpPr>
          <p:spPr>
            <a:xfrm rot="2196428">
              <a:off x="5012125" y="2421496"/>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4CF678C-769D-884C-B1BF-2878EE6DF2B6}"/>
              </a:ext>
            </a:extLst>
          </p:cNvPr>
          <p:cNvGrpSpPr/>
          <p:nvPr/>
        </p:nvGrpSpPr>
        <p:grpSpPr>
          <a:xfrm>
            <a:off x="9476501" y="8616290"/>
            <a:ext cx="1445344" cy="1296515"/>
            <a:chOff x="4876228" y="2264440"/>
            <a:chExt cx="1445344" cy="1296515"/>
          </a:xfrm>
        </p:grpSpPr>
        <p:sp>
          <p:nvSpPr>
            <p:cNvPr id="114" name="Freeform 12">
              <a:extLst>
                <a:ext uri="{FF2B5EF4-FFF2-40B4-BE49-F238E27FC236}">
                  <a16:creationId xmlns:a16="http://schemas.microsoft.com/office/drawing/2014/main" id="{E1EC2C62-430C-9183-4E4F-345486C74D65}"/>
                </a:ext>
              </a:extLst>
            </p:cNvPr>
            <p:cNvSpPr>
              <a:spLocks/>
            </p:cNvSpPr>
            <p:nvPr/>
          </p:nvSpPr>
          <p:spPr bwMode="auto">
            <a:xfrm rot="13972072" flipH="1">
              <a:off x="5703696" y="2191892"/>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E45B65"/>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Rounded Corners 114">
              <a:extLst>
                <a:ext uri="{FF2B5EF4-FFF2-40B4-BE49-F238E27FC236}">
                  <a16:creationId xmlns:a16="http://schemas.microsoft.com/office/drawing/2014/main" id="{30FAD906-9B0E-9EE3-0D9E-05E35BE4ED99}"/>
                </a:ext>
              </a:extLst>
            </p:cNvPr>
            <p:cNvSpPr/>
            <p:nvPr/>
          </p:nvSpPr>
          <p:spPr>
            <a:xfrm>
              <a:off x="4876228" y="2709415"/>
              <a:ext cx="1270013" cy="851540"/>
            </a:xfrm>
            <a:prstGeom prst="roundRect">
              <a:avLst/>
            </a:prstGeom>
            <a:solidFill>
              <a:schemeClr val="bg2"/>
            </a:solidFill>
            <a:ln w="5715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E45B65"/>
                  </a:solidFill>
                  <a:latin typeface="Roboto" panose="02000000000000000000" pitchFamily="2" charset="0"/>
                  <a:ea typeface="Roboto" panose="02000000000000000000" pitchFamily="2" charset="0"/>
                  <a:cs typeface="Roboto" panose="02000000000000000000" pitchFamily="2" charset="0"/>
                </a:rPr>
                <a:t>Service Response Estimator</a:t>
              </a:r>
            </a:p>
          </p:txBody>
        </p:sp>
        <p:sp>
          <p:nvSpPr>
            <p:cNvPr id="116" name="Oval 115">
              <a:extLst>
                <a:ext uri="{FF2B5EF4-FFF2-40B4-BE49-F238E27FC236}">
                  <a16:creationId xmlns:a16="http://schemas.microsoft.com/office/drawing/2014/main" id="{63E362D2-1E85-1DF9-4209-2797AB33C58D}"/>
                </a:ext>
              </a:extLst>
            </p:cNvPr>
            <p:cNvSpPr/>
            <p:nvPr/>
          </p:nvSpPr>
          <p:spPr>
            <a:xfrm rot="2196428">
              <a:off x="5733947" y="2434698"/>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C9009CE3-3303-864F-3B2C-F3FA5D4EEC12}"/>
              </a:ext>
            </a:extLst>
          </p:cNvPr>
          <p:cNvGrpSpPr/>
          <p:nvPr/>
        </p:nvGrpSpPr>
        <p:grpSpPr>
          <a:xfrm>
            <a:off x="11333673" y="8564006"/>
            <a:ext cx="2503756" cy="899054"/>
            <a:chOff x="4683980" y="2174846"/>
            <a:chExt cx="2503756" cy="899054"/>
          </a:xfrm>
        </p:grpSpPr>
        <p:sp>
          <p:nvSpPr>
            <p:cNvPr id="119" name="Freeform 12">
              <a:extLst>
                <a:ext uri="{FF2B5EF4-FFF2-40B4-BE49-F238E27FC236}">
                  <a16:creationId xmlns:a16="http://schemas.microsoft.com/office/drawing/2014/main" id="{F80F09CD-6613-F4CC-8B14-DC112924302D}"/>
                </a:ext>
              </a:extLst>
            </p:cNvPr>
            <p:cNvSpPr>
              <a:spLocks/>
            </p:cNvSpPr>
            <p:nvPr/>
          </p:nvSpPr>
          <p:spPr bwMode="auto">
            <a:xfrm rot="12146100" flipH="1">
              <a:off x="4768009" y="2174846"/>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6A909E"/>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20" name="Rectangle: Rounded Corners 119">
              <a:extLst>
                <a:ext uri="{FF2B5EF4-FFF2-40B4-BE49-F238E27FC236}">
                  <a16:creationId xmlns:a16="http://schemas.microsoft.com/office/drawing/2014/main" id="{B1728604-98F5-D620-2B72-317268C00284}"/>
                </a:ext>
              </a:extLst>
            </p:cNvPr>
            <p:cNvSpPr/>
            <p:nvPr/>
          </p:nvSpPr>
          <p:spPr>
            <a:xfrm>
              <a:off x="4683980" y="2687718"/>
              <a:ext cx="2503756" cy="386182"/>
            </a:xfrm>
            <a:prstGeom prst="roundRect">
              <a:avLst/>
            </a:prstGeom>
            <a:solidFill>
              <a:schemeClr val="bg2"/>
            </a:solidFill>
            <a:ln w="57150">
              <a:solidFill>
                <a:srgbClr val="6A909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6A909E"/>
                  </a:solidFill>
                  <a:latin typeface="Roboto" panose="02000000000000000000" pitchFamily="2" charset="0"/>
                  <a:ea typeface="Roboto" panose="02000000000000000000" pitchFamily="2" charset="0"/>
                  <a:cs typeface="Roboto" panose="02000000000000000000" pitchFamily="2" charset="0"/>
                </a:rPr>
                <a:t>User Engagement Statistics</a:t>
              </a:r>
            </a:p>
          </p:txBody>
        </p:sp>
        <p:sp>
          <p:nvSpPr>
            <p:cNvPr id="121" name="Oval 120">
              <a:extLst>
                <a:ext uri="{FF2B5EF4-FFF2-40B4-BE49-F238E27FC236}">
                  <a16:creationId xmlns:a16="http://schemas.microsoft.com/office/drawing/2014/main" id="{F4BAD0D7-C706-09F7-94D0-78A5E70B2F32}"/>
                </a:ext>
              </a:extLst>
            </p:cNvPr>
            <p:cNvSpPr/>
            <p:nvPr/>
          </p:nvSpPr>
          <p:spPr>
            <a:xfrm rot="2196428">
              <a:off x="4840414" y="2432516"/>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Freeform: Shape 126">
            <a:extLst>
              <a:ext uri="{FF2B5EF4-FFF2-40B4-BE49-F238E27FC236}">
                <a16:creationId xmlns:a16="http://schemas.microsoft.com/office/drawing/2014/main" id="{AC920EA1-E172-9C6A-44B6-6528E2B1792E}"/>
              </a:ext>
            </a:extLst>
          </p:cNvPr>
          <p:cNvSpPr>
            <a:spLocks/>
          </p:cNvSpPr>
          <p:nvPr/>
        </p:nvSpPr>
        <p:spPr bwMode="auto">
          <a:xfrm rot="12142614" flipH="1">
            <a:off x="13786936" y="8909702"/>
            <a:ext cx="652754" cy="875649"/>
          </a:xfrm>
          <a:custGeom>
            <a:avLst/>
            <a:gdLst>
              <a:gd name="connsiteX0" fmla="*/ 0 w 652754"/>
              <a:gd name="connsiteY0" fmla="*/ 875649 h 875649"/>
              <a:gd name="connsiteX1" fmla="*/ 206706 w 652754"/>
              <a:gd name="connsiteY1" fmla="*/ 801260 h 875649"/>
              <a:gd name="connsiteX2" fmla="*/ 137597 w 652754"/>
              <a:gd name="connsiteY2" fmla="*/ 738500 h 875649"/>
              <a:gd name="connsiteX3" fmla="*/ 272774 w 652754"/>
              <a:gd name="connsiteY3" fmla="*/ 536199 h 875649"/>
              <a:gd name="connsiteX4" fmla="*/ 322074 w 652754"/>
              <a:gd name="connsiteY4" fmla="*/ 500788 h 875649"/>
              <a:gd name="connsiteX5" fmla="*/ 340769 w 652754"/>
              <a:gd name="connsiteY5" fmla="*/ 495137 h 875649"/>
              <a:gd name="connsiteX6" fmla="*/ 396727 w 652754"/>
              <a:gd name="connsiteY6" fmla="*/ 505977 h 875649"/>
              <a:gd name="connsiteX7" fmla="*/ 604136 w 652754"/>
              <a:gd name="connsiteY7" fmla="*/ 394462 h 875649"/>
              <a:gd name="connsiteX8" fmla="*/ 624958 w 652754"/>
              <a:gd name="connsiteY8" fmla="*/ 355523 h 875649"/>
              <a:gd name="connsiteX9" fmla="*/ 626730 w 652754"/>
              <a:gd name="connsiteY9" fmla="*/ 353141 h 875649"/>
              <a:gd name="connsiteX10" fmla="*/ 652184 w 652754"/>
              <a:gd name="connsiteY10" fmla="*/ 269427 h 875649"/>
              <a:gd name="connsiteX11" fmla="*/ 580671 w 652754"/>
              <a:gd name="connsiteY11" fmla="*/ 82210 h 875649"/>
              <a:gd name="connsiteX12" fmla="*/ 577745 w 652754"/>
              <a:gd name="connsiteY12" fmla="*/ 80343 h 875649"/>
              <a:gd name="connsiteX13" fmla="*/ 574172 w 652754"/>
              <a:gd name="connsiteY13" fmla="*/ 74971 h 875649"/>
              <a:gd name="connsiteX14" fmla="*/ 490701 w 652754"/>
              <a:gd name="connsiteY14" fmla="*/ 19111 h 875649"/>
              <a:gd name="connsiteX15" fmla="*/ 160529 w 652754"/>
              <a:gd name="connsiteY15" fmla="*/ 156705 h 875649"/>
              <a:gd name="connsiteX16" fmla="*/ 160945 w 652754"/>
              <a:gd name="connsiteY16" fmla="*/ 350287 h 875649"/>
              <a:gd name="connsiteX17" fmla="*/ 199458 w 652754"/>
              <a:gd name="connsiteY17" fmla="*/ 408178 h 875649"/>
              <a:gd name="connsiteX18" fmla="*/ 201573 w 652754"/>
              <a:gd name="connsiteY18" fmla="*/ 417980 h 875649"/>
              <a:gd name="connsiteX19" fmla="*/ 191054 w 652754"/>
              <a:gd name="connsiteY19" fmla="*/ 479109 h 875649"/>
              <a:gd name="connsiteX20" fmla="*/ 141668 w 652754"/>
              <a:gd name="connsiteY20" fmla="*/ 597111 h 875649"/>
              <a:gd name="connsiteX21" fmla="*/ 114499 w 652754"/>
              <a:gd name="connsiteY21" fmla="*/ 646398 h 875649"/>
              <a:gd name="connsiteX22" fmla="*/ 115371 w 652754"/>
              <a:gd name="connsiteY22" fmla="*/ 646492 h 875649"/>
              <a:gd name="connsiteX23" fmla="*/ 83344 w 652754"/>
              <a:gd name="connsiteY23" fmla="*/ 695668 h 875649"/>
              <a:gd name="connsiteX24" fmla="*/ 25465 w 652754"/>
              <a:gd name="connsiteY24" fmla="*/ 656154 h 875649"/>
              <a:gd name="connsiteX25" fmla="*/ 24732 w 652754"/>
              <a:gd name="connsiteY25" fmla="*/ 656385 h 875649"/>
              <a:gd name="connsiteX26" fmla="*/ 19658 w 652754"/>
              <a:gd name="connsiteY26" fmla="*/ 665454 h 875649"/>
              <a:gd name="connsiteX27" fmla="*/ 0 w 652754"/>
              <a:gd name="connsiteY27" fmla="*/ 875649 h 87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754" h="875649">
                <a:moveTo>
                  <a:pt x="0" y="875649"/>
                </a:moveTo>
                <a:lnTo>
                  <a:pt x="206706" y="801260"/>
                </a:lnTo>
                <a:lnTo>
                  <a:pt x="137597" y="738500"/>
                </a:lnTo>
                <a:cubicBezTo>
                  <a:pt x="182696" y="674015"/>
                  <a:pt x="235859" y="577682"/>
                  <a:pt x="272774" y="536199"/>
                </a:cubicBezTo>
                <a:cubicBezTo>
                  <a:pt x="291232" y="515457"/>
                  <a:pt x="307677" y="506104"/>
                  <a:pt x="322074" y="500788"/>
                </a:cubicBezTo>
                <a:lnTo>
                  <a:pt x="340769" y="495137"/>
                </a:lnTo>
                <a:lnTo>
                  <a:pt x="396727" y="505977"/>
                </a:lnTo>
                <a:cubicBezTo>
                  <a:pt x="478862" y="505188"/>
                  <a:pt x="557218" y="464175"/>
                  <a:pt x="604136" y="394462"/>
                </a:cubicBezTo>
                <a:lnTo>
                  <a:pt x="624958" y="355523"/>
                </a:lnTo>
                <a:lnTo>
                  <a:pt x="626730" y="353141"/>
                </a:lnTo>
                <a:cubicBezTo>
                  <a:pt x="641393" y="328297"/>
                  <a:pt x="650507" y="300272"/>
                  <a:pt x="652184" y="269427"/>
                </a:cubicBezTo>
                <a:cubicBezTo>
                  <a:pt x="657200" y="196035"/>
                  <a:pt x="628762" y="129323"/>
                  <a:pt x="580671" y="82210"/>
                </a:cubicBezTo>
                <a:lnTo>
                  <a:pt x="577745" y="80343"/>
                </a:lnTo>
                <a:lnTo>
                  <a:pt x="574172" y="74971"/>
                </a:lnTo>
                <a:cubicBezTo>
                  <a:pt x="551063" y="51616"/>
                  <a:pt x="522993" y="32406"/>
                  <a:pt x="490701" y="19111"/>
                </a:cubicBezTo>
                <a:cubicBezTo>
                  <a:pt x="361531" y="-34067"/>
                  <a:pt x="213708" y="27535"/>
                  <a:pt x="160529" y="156705"/>
                </a:cubicBezTo>
                <a:cubicBezTo>
                  <a:pt x="133940" y="221289"/>
                  <a:pt x="136046" y="290538"/>
                  <a:pt x="160945" y="350287"/>
                </a:cubicBezTo>
                <a:lnTo>
                  <a:pt x="199458" y="408178"/>
                </a:lnTo>
                <a:lnTo>
                  <a:pt x="201573" y="417980"/>
                </a:lnTo>
                <a:cubicBezTo>
                  <a:pt x="202806" y="435232"/>
                  <a:pt x="198771" y="451802"/>
                  <a:pt x="191054" y="479109"/>
                </a:cubicBezTo>
                <a:cubicBezTo>
                  <a:pt x="183338" y="506415"/>
                  <a:pt x="162875" y="554658"/>
                  <a:pt x="141668" y="597111"/>
                </a:cubicBezTo>
                <a:lnTo>
                  <a:pt x="114499" y="646398"/>
                </a:lnTo>
                <a:lnTo>
                  <a:pt x="115371" y="646492"/>
                </a:lnTo>
                <a:lnTo>
                  <a:pt x="83344" y="695668"/>
                </a:lnTo>
                <a:lnTo>
                  <a:pt x="25465" y="656154"/>
                </a:lnTo>
                <a:lnTo>
                  <a:pt x="24732" y="656385"/>
                </a:lnTo>
                <a:cubicBezTo>
                  <a:pt x="22692" y="658159"/>
                  <a:pt x="23780" y="628910"/>
                  <a:pt x="19658" y="665454"/>
                </a:cubicBezTo>
                <a:cubicBezTo>
                  <a:pt x="15536" y="701998"/>
                  <a:pt x="3926" y="714090"/>
                  <a:pt x="0" y="875649"/>
                </a:cubicBezTo>
                <a:close/>
              </a:path>
            </a:pathLst>
          </a:custGeom>
          <a:solidFill>
            <a:srgbClr val="6A909E"/>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noAutofit/>
          </a:bodyPr>
          <a:lstStyle/>
          <a:p>
            <a:endParaRPr lang="en-US" dirty="0"/>
          </a:p>
        </p:txBody>
      </p:sp>
      <p:sp>
        <p:nvSpPr>
          <p:cNvPr id="124" name="Rectangle: Rounded Corners 123">
            <a:extLst>
              <a:ext uri="{FF2B5EF4-FFF2-40B4-BE49-F238E27FC236}">
                <a16:creationId xmlns:a16="http://schemas.microsoft.com/office/drawing/2014/main" id="{457D53D7-1C7A-90C7-C7D6-E07AA0811AC9}"/>
              </a:ext>
            </a:extLst>
          </p:cNvPr>
          <p:cNvSpPr/>
          <p:nvPr/>
        </p:nvSpPr>
        <p:spPr>
          <a:xfrm>
            <a:off x="12033891" y="9576320"/>
            <a:ext cx="2148678" cy="413270"/>
          </a:xfrm>
          <a:prstGeom prst="roundRect">
            <a:avLst/>
          </a:prstGeom>
          <a:solidFill>
            <a:schemeClr val="bg2"/>
          </a:solidFill>
          <a:ln w="57150">
            <a:solidFill>
              <a:srgbClr val="6A909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6A909E"/>
                </a:solidFill>
                <a:latin typeface="Roboto" panose="02000000000000000000" pitchFamily="2" charset="0"/>
                <a:ea typeface="Roboto" panose="02000000000000000000" pitchFamily="2" charset="0"/>
                <a:cs typeface="Roboto" panose="02000000000000000000" pitchFamily="2" charset="0"/>
              </a:rPr>
              <a:t>Public Forum Usage</a:t>
            </a:r>
          </a:p>
        </p:txBody>
      </p:sp>
      <p:sp>
        <p:nvSpPr>
          <p:cNvPr id="125" name="Oval 124">
            <a:extLst>
              <a:ext uri="{FF2B5EF4-FFF2-40B4-BE49-F238E27FC236}">
                <a16:creationId xmlns:a16="http://schemas.microsoft.com/office/drawing/2014/main" id="{B0146A14-5B3D-6BEF-EF16-D049EF48FA46}"/>
              </a:ext>
            </a:extLst>
          </p:cNvPr>
          <p:cNvSpPr/>
          <p:nvPr/>
        </p:nvSpPr>
        <p:spPr>
          <a:xfrm rot="2196428">
            <a:off x="13926696" y="9374716"/>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32236D5B-A43D-4ADE-9D0A-50B70AE4C616}"/>
              </a:ext>
            </a:extLst>
          </p:cNvPr>
          <p:cNvGrpSpPr/>
          <p:nvPr/>
        </p:nvGrpSpPr>
        <p:grpSpPr>
          <a:xfrm>
            <a:off x="14945982" y="8840228"/>
            <a:ext cx="2503756" cy="828533"/>
            <a:chOff x="4683980" y="2245367"/>
            <a:chExt cx="2503756" cy="828533"/>
          </a:xfrm>
        </p:grpSpPr>
        <p:sp>
          <p:nvSpPr>
            <p:cNvPr id="134" name="Freeform 12">
              <a:extLst>
                <a:ext uri="{FF2B5EF4-FFF2-40B4-BE49-F238E27FC236}">
                  <a16:creationId xmlns:a16="http://schemas.microsoft.com/office/drawing/2014/main" id="{E89A916D-FE2E-AB77-61D7-1CD631732956}"/>
                </a:ext>
              </a:extLst>
            </p:cNvPr>
            <p:cNvSpPr>
              <a:spLocks/>
            </p:cNvSpPr>
            <p:nvPr/>
          </p:nvSpPr>
          <p:spPr bwMode="auto">
            <a:xfrm rot="13598318" flipH="1">
              <a:off x="6528669" y="2172819"/>
              <a:ext cx="545328" cy="690424"/>
            </a:xfrm>
            <a:custGeom>
              <a:avLst/>
              <a:gdLst>
                <a:gd name="T0" fmla="*/ 0 w 163"/>
                <a:gd name="T1" fmla="*/ 207 h 207"/>
                <a:gd name="T2" fmla="*/ 0 w 163"/>
                <a:gd name="T3" fmla="*/ 151 h 207"/>
                <a:gd name="T4" fmla="*/ 13 w 163"/>
                <a:gd name="T5" fmla="*/ 161 h 207"/>
                <a:gd name="T6" fmla="*/ 14 w 163"/>
                <a:gd name="T7" fmla="*/ 161 h 207"/>
                <a:gd name="T8" fmla="*/ 19 w 163"/>
                <a:gd name="T9" fmla="*/ 105 h 207"/>
                <a:gd name="T10" fmla="*/ 14 w 163"/>
                <a:gd name="T11" fmla="*/ 72 h 207"/>
                <a:gd name="T12" fmla="*/ 82 w 163"/>
                <a:gd name="T13" fmla="*/ 3 h 207"/>
                <a:gd name="T14" fmla="*/ 160 w 163"/>
                <a:gd name="T15" fmla="*/ 80 h 207"/>
                <a:gd name="T16" fmla="*/ 91 w 163"/>
                <a:gd name="T17" fmla="*/ 150 h 207"/>
                <a:gd name="T18" fmla="*/ 88 w 163"/>
                <a:gd name="T19" fmla="*/ 150 h 207"/>
                <a:gd name="T20" fmla="*/ 44 w 163"/>
                <a:gd name="T21" fmla="*/ 173 h 207"/>
                <a:gd name="T22" fmla="*/ 39 w 163"/>
                <a:gd name="T23" fmla="*/ 180 h 207"/>
                <a:gd name="T24" fmla="*/ 53 w 163"/>
                <a:gd name="T25" fmla="*/ 189 h 207"/>
                <a:gd name="T26" fmla="*/ 0 w 163"/>
                <a:gd name="T27"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07">
                  <a:moveTo>
                    <a:pt x="0" y="207"/>
                  </a:moveTo>
                  <a:cubicBezTo>
                    <a:pt x="0" y="151"/>
                    <a:pt x="0" y="151"/>
                    <a:pt x="0" y="151"/>
                  </a:cubicBezTo>
                  <a:cubicBezTo>
                    <a:pt x="13" y="161"/>
                    <a:pt x="13" y="161"/>
                    <a:pt x="13" y="161"/>
                  </a:cubicBezTo>
                  <a:cubicBezTo>
                    <a:pt x="14" y="161"/>
                    <a:pt x="14" y="161"/>
                    <a:pt x="14" y="161"/>
                  </a:cubicBezTo>
                  <a:cubicBezTo>
                    <a:pt x="25" y="144"/>
                    <a:pt x="27" y="123"/>
                    <a:pt x="19" y="105"/>
                  </a:cubicBezTo>
                  <a:cubicBezTo>
                    <a:pt x="15" y="95"/>
                    <a:pt x="13" y="84"/>
                    <a:pt x="14" y="72"/>
                  </a:cubicBezTo>
                  <a:cubicBezTo>
                    <a:pt x="16" y="36"/>
                    <a:pt x="45" y="6"/>
                    <a:pt x="82" y="3"/>
                  </a:cubicBezTo>
                  <a:cubicBezTo>
                    <a:pt x="126" y="0"/>
                    <a:pt x="163" y="36"/>
                    <a:pt x="160" y="80"/>
                  </a:cubicBezTo>
                  <a:cubicBezTo>
                    <a:pt x="158" y="117"/>
                    <a:pt x="128" y="147"/>
                    <a:pt x="91" y="150"/>
                  </a:cubicBezTo>
                  <a:cubicBezTo>
                    <a:pt x="90" y="150"/>
                    <a:pt x="89" y="150"/>
                    <a:pt x="88" y="150"/>
                  </a:cubicBezTo>
                  <a:cubicBezTo>
                    <a:pt x="71" y="150"/>
                    <a:pt x="54" y="159"/>
                    <a:pt x="44" y="173"/>
                  </a:cubicBezTo>
                  <a:cubicBezTo>
                    <a:pt x="39" y="180"/>
                    <a:pt x="39" y="180"/>
                    <a:pt x="39" y="180"/>
                  </a:cubicBezTo>
                  <a:cubicBezTo>
                    <a:pt x="53" y="189"/>
                    <a:pt x="53" y="189"/>
                    <a:pt x="53" y="189"/>
                  </a:cubicBezTo>
                  <a:lnTo>
                    <a:pt x="0" y="207"/>
                  </a:lnTo>
                  <a:close/>
                </a:path>
              </a:pathLst>
            </a:custGeom>
            <a:solidFill>
              <a:srgbClr val="6A909E"/>
            </a:solidFill>
            <a:ln w="19050">
              <a:noFill/>
            </a:ln>
            <a:effectLst>
              <a:outerShdw blurRad="190500" dist="63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5" name="Rectangle: Rounded Corners 134">
              <a:extLst>
                <a:ext uri="{FF2B5EF4-FFF2-40B4-BE49-F238E27FC236}">
                  <a16:creationId xmlns:a16="http://schemas.microsoft.com/office/drawing/2014/main" id="{D04B4B09-D615-CF96-E65A-CF92362FB28A}"/>
                </a:ext>
              </a:extLst>
            </p:cNvPr>
            <p:cNvSpPr/>
            <p:nvPr/>
          </p:nvSpPr>
          <p:spPr>
            <a:xfrm>
              <a:off x="4683980" y="2687718"/>
              <a:ext cx="2503756" cy="386182"/>
            </a:xfrm>
            <a:prstGeom prst="roundRect">
              <a:avLst/>
            </a:prstGeom>
            <a:solidFill>
              <a:schemeClr val="bg2"/>
            </a:solidFill>
            <a:ln w="57150">
              <a:solidFill>
                <a:srgbClr val="6A909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6A909E"/>
                  </a:solidFill>
                  <a:latin typeface="Roboto" panose="02000000000000000000" pitchFamily="2" charset="0"/>
                  <a:ea typeface="Roboto" panose="02000000000000000000" pitchFamily="2" charset="0"/>
                  <a:cs typeface="Roboto" panose="02000000000000000000" pitchFamily="2" charset="0"/>
                </a:rPr>
                <a:t>System Monitoring Panel</a:t>
              </a:r>
            </a:p>
          </p:txBody>
        </p:sp>
        <p:sp>
          <p:nvSpPr>
            <p:cNvPr id="136" name="Oval 135">
              <a:extLst>
                <a:ext uri="{FF2B5EF4-FFF2-40B4-BE49-F238E27FC236}">
                  <a16:creationId xmlns:a16="http://schemas.microsoft.com/office/drawing/2014/main" id="{B462AC29-68EB-77A1-014E-D484C47E9593}"/>
                </a:ext>
              </a:extLst>
            </p:cNvPr>
            <p:cNvSpPr/>
            <p:nvPr/>
          </p:nvSpPr>
          <p:spPr>
            <a:xfrm rot="2196428">
              <a:off x="6575203" y="2417713"/>
              <a:ext cx="360216" cy="360217"/>
            </a:xfrm>
            <a:prstGeom prst="ellipse">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2" name="Graphic 141" descr="Polaroid Pictures with solid fill">
            <a:extLst>
              <a:ext uri="{FF2B5EF4-FFF2-40B4-BE49-F238E27FC236}">
                <a16:creationId xmlns:a16="http://schemas.microsoft.com/office/drawing/2014/main" id="{FEDFF848-2DF1-E906-FE23-D40560AF81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04887" y="2865948"/>
            <a:ext cx="238607" cy="238607"/>
          </a:xfrm>
          <a:prstGeom prst="rect">
            <a:avLst/>
          </a:prstGeom>
        </p:spPr>
      </p:pic>
      <p:pic>
        <p:nvPicPr>
          <p:cNvPr id="146" name="Graphic 145" descr="Filter outline">
            <a:extLst>
              <a:ext uri="{FF2B5EF4-FFF2-40B4-BE49-F238E27FC236}">
                <a16:creationId xmlns:a16="http://schemas.microsoft.com/office/drawing/2014/main" id="{E0932EC1-6BA0-C7CE-E702-CC405258363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052165" y="2865948"/>
            <a:ext cx="238607" cy="238607"/>
          </a:xfrm>
          <a:prstGeom prst="rect">
            <a:avLst/>
          </a:prstGeom>
        </p:spPr>
      </p:pic>
      <p:pic>
        <p:nvPicPr>
          <p:cNvPr id="150" name="Graphic 149" descr="Partial sun outline">
            <a:extLst>
              <a:ext uri="{FF2B5EF4-FFF2-40B4-BE49-F238E27FC236}">
                <a16:creationId xmlns:a16="http://schemas.microsoft.com/office/drawing/2014/main" id="{7CE45B51-AA5D-3EF1-6FBB-45FD5A5A3EE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323992" y="2834267"/>
            <a:ext cx="235541" cy="235541"/>
          </a:xfrm>
          <a:prstGeom prst="rect">
            <a:avLst/>
          </a:prstGeom>
        </p:spPr>
      </p:pic>
      <p:pic>
        <p:nvPicPr>
          <p:cNvPr id="152" name="Graphic 151" descr="Universal access outline">
            <a:extLst>
              <a:ext uri="{FF2B5EF4-FFF2-40B4-BE49-F238E27FC236}">
                <a16:creationId xmlns:a16="http://schemas.microsoft.com/office/drawing/2014/main" id="{7BC8ECC1-83F9-3D31-B8B8-B4A07778390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681714" y="2842765"/>
            <a:ext cx="235541" cy="235541"/>
          </a:xfrm>
          <a:prstGeom prst="rect">
            <a:avLst/>
          </a:prstGeom>
        </p:spPr>
      </p:pic>
      <p:pic>
        <p:nvPicPr>
          <p:cNvPr id="154" name="Graphic 153" descr="Radioactive outline">
            <a:extLst>
              <a:ext uri="{FF2B5EF4-FFF2-40B4-BE49-F238E27FC236}">
                <a16:creationId xmlns:a16="http://schemas.microsoft.com/office/drawing/2014/main" id="{C70570CC-6FF4-3297-E389-36855E1A631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5112381" y="2866072"/>
            <a:ext cx="213727" cy="213727"/>
          </a:xfrm>
          <a:prstGeom prst="rect">
            <a:avLst/>
          </a:prstGeom>
        </p:spPr>
      </p:pic>
      <p:pic>
        <p:nvPicPr>
          <p:cNvPr id="156" name="Graphic 155" descr="Radar Chart outline">
            <a:extLst>
              <a:ext uri="{FF2B5EF4-FFF2-40B4-BE49-F238E27FC236}">
                <a16:creationId xmlns:a16="http://schemas.microsoft.com/office/drawing/2014/main" id="{23A4FB9C-C70C-3E54-1BF0-43E3927645C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890592" y="2874123"/>
            <a:ext cx="259488" cy="259488"/>
          </a:xfrm>
          <a:prstGeom prst="rect">
            <a:avLst/>
          </a:prstGeom>
        </p:spPr>
      </p:pic>
      <p:pic>
        <p:nvPicPr>
          <p:cNvPr id="158" name="Graphic 157" descr="High temperature outline">
            <a:extLst>
              <a:ext uri="{FF2B5EF4-FFF2-40B4-BE49-F238E27FC236}">
                <a16:creationId xmlns:a16="http://schemas.microsoft.com/office/drawing/2014/main" id="{966DB762-7D1B-A442-1078-8409770D676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650404" y="8895051"/>
            <a:ext cx="224184" cy="224184"/>
          </a:xfrm>
          <a:prstGeom prst="rect">
            <a:avLst/>
          </a:prstGeom>
        </p:spPr>
      </p:pic>
      <p:pic>
        <p:nvPicPr>
          <p:cNvPr id="160" name="Graphic 159" descr="Safe outline">
            <a:extLst>
              <a:ext uri="{FF2B5EF4-FFF2-40B4-BE49-F238E27FC236}">
                <a16:creationId xmlns:a16="http://schemas.microsoft.com/office/drawing/2014/main" id="{6FEB96CB-613B-B643-91A6-A45E5B98E39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501961" y="9416107"/>
            <a:ext cx="228794" cy="228794"/>
          </a:xfrm>
          <a:prstGeom prst="rect">
            <a:avLst/>
          </a:prstGeom>
        </p:spPr>
      </p:pic>
      <p:pic>
        <p:nvPicPr>
          <p:cNvPr id="162" name="Graphic 161" descr="Scatterplot outline">
            <a:extLst>
              <a:ext uri="{FF2B5EF4-FFF2-40B4-BE49-F238E27FC236}">
                <a16:creationId xmlns:a16="http://schemas.microsoft.com/office/drawing/2014/main" id="{1F090CE2-F57B-98A2-8900-9A5BAB5A7BC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197320" y="8906190"/>
            <a:ext cx="226502" cy="226502"/>
          </a:xfrm>
          <a:prstGeom prst="rect">
            <a:avLst/>
          </a:prstGeom>
        </p:spPr>
      </p:pic>
      <p:pic>
        <p:nvPicPr>
          <p:cNvPr id="164" name="Graphic 163" descr="Periodic Graph outline">
            <a:extLst>
              <a:ext uri="{FF2B5EF4-FFF2-40B4-BE49-F238E27FC236}">
                <a16:creationId xmlns:a16="http://schemas.microsoft.com/office/drawing/2014/main" id="{064AD18A-A808-4E1F-EDE3-77FBABC39FB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231632" y="8838543"/>
            <a:ext cx="247514" cy="247514"/>
          </a:xfrm>
          <a:prstGeom prst="rect">
            <a:avLst/>
          </a:prstGeom>
        </p:spPr>
      </p:pic>
      <p:pic>
        <p:nvPicPr>
          <p:cNvPr id="166" name="Graphic 165" descr="Ambulance outline">
            <a:extLst>
              <a:ext uri="{FF2B5EF4-FFF2-40B4-BE49-F238E27FC236}">
                <a16:creationId xmlns:a16="http://schemas.microsoft.com/office/drawing/2014/main" id="{38704BFF-EE37-95E4-E221-AA1043CBF1C1}"/>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401348" y="8838543"/>
            <a:ext cx="247514" cy="247514"/>
          </a:xfrm>
          <a:prstGeom prst="rect">
            <a:avLst/>
          </a:prstGeom>
        </p:spPr>
      </p:pic>
      <p:pic>
        <p:nvPicPr>
          <p:cNvPr id="168" name="Graphic 167" descr="User network outline">
            <a:extLst>
              <a:ext uri="{FF2B5EF4-FFF2-40B4-BE49-F238E27FC236}">
                <a16:creationId xmlns:a16="http://schemas.microsoft.com/office/drawing/2014/main" id="{C754B094-7BDB-44D1-66D9-7D521B08C109}"/>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1547497" y="8855382"/>
            <a:ext cx="247514" cy="247514"/>
          </a:xfrm>
          <a:prstGeom prst="rect">
            <a:avLst/>
          </a:prstGeom>
        </p:spPr>
      </p:pic>
      <p:pic>
        <p:nvPicPr>
          <p:cNvPr id="170" name="Graphic 169" descr="Meeting outline">
            <a:extLst>
              <a:ext uri="{FF2B5EF4-FFF2-40B4-BE49-F238E27FC236}">
                <a16:creationId xmlns:a16="http://schemas.microsoft.com/office/drawing/2014/main" id="{30397081-0526-E1AC-9FD7-A224496EE567}"/>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3993020" y="9425120"/>
            <a:ext cx="227567" cy="227567"/>
          </a:xfrm>
          <a:prstGeom prst="rect">
            <a:avLst/>
          </a:prstGeom>
        </p:spPr>
      </p:pic>
      <p:sp>
        <p:nvSpPr>
          <p:cNvPr id="173" name="TextBox 172">
            <a:extLst>
              <a:ext uri="{FF2B5EF4-FFF2-40B4-BE49-F238E27FC236}">
                <a16:creationId xmlns:a16="http://schemas.microsoft.com/office/drawing/2014/main" id="{D56F2686-34E3-158E-E019-BA56D18EE65C}"/>
              </a:ext>
            </a:extLst>
          </p:cNvPr>
          <p:cNvSpPr txBox="1"/>
          <p:nvPr/>
        </p:nvSpPr>
        <p:spPr>
          <a:xfrm>
            <a:off x="11618641" y="4761154"/>
            <a:ext cx="2292298" cy="769441"/>
          </a:xfrm>
          <a:prstGeom prst="rect">
            <a:avLst/>
          </a:prstGeom>
          <a:noFill/>
        </p:spPr>
        <p:txBody>
          <a:bodyPr wrap="square" rtlCol="0">
            <a:spAutoFit/>
          </a:bodyPr>
          <a:lstStyle/>
          <a:p>
            <a:pPr algn="ctr"/>
            <a:r>
              <a:rPr lang="en-US" sz="22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Contextual Intelligence</a:t>
            </a:r>
            <a:endParaRPr lang="ru-RU" sz="2000" dirty="0">
              <a:solidFill>
                <a:schemeClr val="bg1"/>
              </a:solidFill>
              <a:latin typeface="Roboto" panose="02000000000000000000" pitchFamily="2" charset="0"/>
              <a:ea typeface="Roboto" panose="02000000000000000000" pitchFamily="2" charset="0"/>
              <a:cs typeface="Open Sans" panose="020B0606030504020204" pitchFamily="34" charset="0"/>
            </a:endParaRPr>
          </a:p>
        </p:txBody>
      </p:sp>
      <p:sp>
        <p:nvSpPr>
          <p:cNvPr id="174" name="TextBox 173">
            <a:extLst>
              <a:ext uri="{FF2B5EF4-FFF2-40B4-BE49-F238E27FC236}">
                <a16:creationId xmlns:a16="http://schemas.microsoft.com/office/drawing/2014/main" id="{374109F9-C872-A3EB-70B1-9DC55FFD5387}"/>
              </a:ext>
            </a:extLst>
          </p:cNvPr>
          <p:cNvSpPr txBox="1"/>
          <p:nvPr/>
        </p:nvSpPr>
        <p:spPr>
          <a:xfrm>
            <a:off x="14870778" y="4759571"/>
            <a:ext cx="2292298" cy="430887"/>
          </a:xfrm>
          <a:prstGeom prst="rect">
            <a:avLst/>
          </a:prstGeom>
          <a:noFill/>
        </p:spPr>
        <p:txBody>
          <a:bodyPr wrap="square" rtlCol="0">
            <a:spAutoFit/>
          </a:bodyPr>
          <a:lstStyle/>
          <a:p>
            <a:pPr algn="ctr"/>
            <a:r>
              <a:rPr lang="en-US" sz="22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Priortisation</a:t>
            </a:r>
            <a:endParaRPr lang="ru-RU" sz="2000" dirty="0">
              <a:solidFill>
                <a:schemeClr val="bg1"/>
              </a:solidFill>
              <a:latin typeface="Roboto" panose="02000000000000000000" pitchFamily="2" charset="0"/>
              <a:ea typeface="Roboto" panose="02000000000000000000" pitchFamily="2" charset="0"/>
              <a:cs typeface="Open Sans" panose="020B0606030504020204" pitchFamily="34" charset="0"/>
            </a:endParaRPr>
          </a:p>
        </p:txBody>
      </p:sp>
      <p:sp>
        <p:nvSpPr>
          <p:cNvPr id="175" name="TextBox 174">
            <a:extLst>
              <a:ext uri="{FF2B5EF4-FFF2-40B4-BE49-F238E27FC236}">
                <a16:creationId xmlns:a16="http://schemas.microsoft.com/office/drawing/2014/main" id="{51615325-7A9D-4B9D-B706-CB5DD6FDD0EB}"/>
              </a:ext>
            </a:extLst>
          </p:cNvPr>
          <p:cNvSpPr txBox="1"/>
          <p:nvPr/>
        </p:nvSpPr>
        <p:spPr>
          <a:xfrm>
            <a:off x="5050321" y="7638158"/>
            <a:ext cx="2292298" cy="769441"/>
          </a:xfrm>
          <a:prstGeom prst="rect">
            <a:avLst/>
          </a:prstGeom>
          <a:noFill/>
        </p:spPr>
        <p:txBody>
          <a:bodyPr wrap="square" rtlCol="0">
            <a:spAutoFit/>
          </a:bodyPr>
          <a:lstStyle/>
          <a:p>
            <a:pPr algn="ctr"/>
            <a:r>
              <a:rPr lang="en-US" sz="22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Planning &amp; Insights</a:t>
            </a:r>
            <a:endParaRPr lang="ru-RU" sz="2000" dirty="0">
              <a:solidFill>
                <a:schemeClr val="bg1"/>
              </a:solidFill>
              <a:latin typeface="Roboto" panose="02000000000000000000" pitchFamily="2" charset="0"/>
              <a:ea typeface="Roboto" panose="02000000000000000000" pitchFamily="2" charset="0"/>
              <a:cs typeface="Open Sans" panose="020B0606030504020204" pitchFamily="34" charset="0"/>
            </a:endParaRPr>
          </a:p>
        </p:txBody>
      </p:sp>
      <p:sp>
        <p:nvSpPr>
          <p:cNvPr id="176" name="TextBox 175">
            <a:extLst>
              <a:ext uri="{FF2B5EF4-FFF2-40B4-BE49-F238E27FC236}">
                <a16:creationId xmlns:a16="http://schemas.microsoft.com/office/drawing/2014/main" id="{AE3B5F02-73DF-9A8B-4BD2-648E0CBE45A4}"/>
              </a:ext>
            </a:extLst>
          </p:cNvPr>
          <p:cNvSpPr txBox="1"/>
          <p:nvPr/>
        </p:nvSpPr>
        <p:spPr>
          <a:xfrm>
            <a:off x="8325080" y="7638158"/>
            <a:ext cx="2292298" cy="769441"/>
          </a:xfrm>
          <a:prstGeom prst="rect">
            <a:avLst/>
          </a:prstGeom>
          <a:noFill/>
        </p:spPr>
        <p:txBody>
          <a:bodyPr wrap="square" rtlCol="0">
            <a:spAutoFit/>
          </a:bodyPr>
          <a:lstStyle/>
          <a:p>
            <a:pPr algn="ctr"/>
            <a:r>
              <a:rPr lang="en-US" sz="22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Predictive Analytics</a:t>
            </a:r>
            <a:endParaRPr lang="ru-RU" sz="2000" dirty="0">
              <a:solidFill>
                <a:schemeClr val="bg1"/>
              </a:solidFill>
              <a:latin typeface="Roboto" panose="02000000000000000000" pitchFamily="2" charset="0"/>
              <a:ea typeface="Roboto" panose="02000000000000000000" pitchFamily="2" charset="0"/>
              <a:cs typeface="Open Sans" panose="020B0606030504020204" pitchFamily="34" charset="0"/>
            </a:endParaRPr>
          </a:p>
        </p:txBody>
      </p:sp>
      <p:sp>
        <p:nvSpPr>
          <p:cNvPr id="177" name="TextBox 176">
            <a:extLst>
              <a:ext uri="{FF2B5EF4-FFF2-40B4-BE49-F238E27FC236}">
                <a16:creationId xmlns:a16="http://schemas.microsoft.com/office/drawing/2014/main" id="{F95090E0-1166-4D24-064E-D35179707A5C}"/>
              </a:ext>
            </a:extLst>
          </p:cNvPr>
          <p:cNvSpPr txBox="1"/>
          <p:nvPr/>
        </p:nvSpPr>
        <p:spPr>
          <a:xfrm>
            <a:off x="11599836" y="7638158"/>
            <a:ext cx="2292298" cy="769441"/>
          </a:xfrm>
          <a:prstGeom prst="rect">
            <a:avLst/>
          </a:prstGeom>
          <a:noFill/>
        </p:spPr>
        <p:txBody>
          <a:bodyPr wrap="square" rtlCol="0">
            <a:spAutoFit/>
          </a:bodyPr>
          <a:lstStyle/>
          <a:p>
            <a:pPr algn="ctr"/>
            <a:r>
              <a:rPr lang="en-US" sz="22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Platform Usage Intelligence</a:t>
            </a:r>
            <a:endParaRPr lang="ru-RU" sz="2000" dirty="0">
              <a:solidFill>
                <a:schemeClr val="bg1"/>
              </a:solidFill>
              <a:latin typeface="Roboto" panose="02000000000000000000" pitchFamily="2" charset="0"/>
              <a:ea typeface="Roboto" panose="02000000000000000000" pitchFamily="2" charset="0"/>
              <a:cs typeface="Open Sans" panose="020B0606030504020204" pitchFamily="34" charset="0"/>
            </a:endParaRPr>
          </a:p>
        </p:txBody>
      </p:sp>
      <p:sp>
        <p:nvSpPr>
          <p:cNvPr id="178" name="TextBox 177">
            <a:extLst>
              <a:ext uri="{FF2B5EF4-FFF2-40B4-BE49-F238E27FC236}">
                <a16:creationId xmlns:a16="http://schemas.microsoft.com/office/drawing/2014/main" id="{58D92377-8632-EC8D-9382-8B141AC065DA}"/>
              </a:ext>
            </a:extLst>
          </p:cNvPr>
          <p:cNvSpPr txBox="1"/>
          <p:nvPr/>
        </p:nvSpPr>
        <p:spPr>
          <a:xfrm>
            <a:off x="14878595" y="7641974"/>
            <a:ext cx="2292298" cy="769441"/>
          </a:xfrm>
          <a:prstGeom prst="rect">
            <a:avLst/>
          </a:prstGeom>
          <a:noFill/>
        </p:spPr>
        <p:txBody>
          <a:bodyPr wrap="square" rtlCol="0">
            <a:spAutoFit/>
          </a:bodyPr>
          <a:lstStyle/>
          <a:p>
            <a:pPr algn="ctr"/>
            <a:r>
              <a:rPr lang="en-US" sz="22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Operational Stability</a:t>
            </a:r>
            <a:endParaRPr lang="ru-RU" sz="2000" dirty="0">
              <a:solidFill>
                <a:schemeClr val="bg1"/>
              </a:solidFill>
              <a:latin typeface="Roboto" panose="02000000000000000000" pitchFamily="2" charset="0"/>
              <a:ea typeface="Roboto" panose="02000000000000000000" pitchFamily="2" charset="0"/>
              <a:cs typeface="Open Sans" panose="020B0606030504020204" pitchFamily="34" charset="0"/>
            </a:endParaRPr>
          </a:p>
        </p:txBody>
      </p:sp>
      <p:sp>
        <p:nvSpPr>
          <p:cNvPr id="206" name="Freeform: Shape 205">
            <a:extLst>
              <a:ext uri="{FF2B5EF4-FFF2-40B4-BE49-F238E27FC236}">
                <a16:creationId xmlns:a16="http://schemas.microsoft.com/office/drawing/2014/main" id="{E18F0A59-668D-8B47-8DE4-AD333F11E5FB}"/>
              </a:ext>
            </a:extLst>
          </p:cNvPr>
          <p:cNvSpPr/>
          <p:nvPr/>
        </p:nvSpPr>
        <p:spPr>
          <a:xfrm>
            <a:off x="9166556" y="3583167"/>
            <a:ext cx="820328" cy="757912"/>
          </a:xfrm>
          <a:custGeom>
            <a:avLst/>
            <a:gdLst>
              <a:gd name="connsiteX0" fmla="*/ 356665 w 820328"/>
              <a:gd name="connsiteY0" fmla="*/ 334373 h 757912"/>
              <a:gd name="connsiteX1" fmla="*/ 312082 w 820328"/>
              <a:gd name="connsiteY1" fmla="*/ 289790 h 757912"/>
              <a:gd name="connsiteX2" fmla="*/ 356665 w 820328"/>
              <a:gd name="connsiteY2" fmla="*/ 245207 h 757912"/>
              <a:gd name="connsiteX3" fmla="*/ 401248 w 820328"/>
              <a:gd name="connsiteY3" fmla="*/ 289790 h 757912"/>
              <a:gd name="connsiteX4" fmla="*/ 356665 w 820328"/>
              <a:gd name="connsiteY4" fmla="*/ 334373 h 757912"/>
              <a:gd name="connsiteX5" fmla="*/ 820329 w 820328"/>
              <a:gd name="connsiteY5" fmla="*/ 306509 h 757912"/>
              <a:gd name="connsiteX6" fmla="*/ 224030 w 820328"/>
              <a:gd name="connsiteY6" fmla="*/ 59073 h 757912"/>
              <a:gd name="connsiteX7" fmla="*/ 121489 w 820328"/>
              <a:gd name="connsiteY7" fmla="*/ 306509 h 757912"/>
              <a:gd name="connsiteX8" fmla="*/ 323227 w 820328"/>
              <a:gd name="connsiteY8" fmla="*/ 391217 h 757912"/>
              <a:gd name="connsiteX9" fmla="*/ 323227 w 820328"/>
              <a:gd name="connsiteY9" fmla="*/ 434685 h 757912"/>
              <a:gd name="connsiteX10" fmla="*/ 234061 w 820328"/>
              <a:gd name="connsiteY10" fmla="*/ 523851 h 757912"/>
              <a:gd name="connsiteX11" fmla="*/ 66875 w 820328"/>
              <a:gd name="connsiteY11" fmla="*/ 523851 h 757912"/>
              <a:gd name="connsiteX12" fmla="*/ 66875 w 820328"/>
              <a:gd name="connsiteY12" fmla="*/ 0 h 757912"/>
              <a:gd name="connsiteX13" fmla="*/ 0 w 820328"/>
              <a:gd name="connsiteY13" fmla="*/ 0 h 757912"/>
              <a:gd name="connsiteX14" fmla="*/ 0 w 820328"/>
              <a:gd name="connsiteY14" fmla="*/ 757912 h 757912"/>
              <a:gd name="connsiteX15" fmla="*/ 66875 w 820328"/>
              <a:gd name="connsiteY15" fmla="*/ 757912 h 757912"/>
              <a:gd name="connsiteX16" fmla="*/ 66875 w 820328"/>
              <a:gd name="connsiteY16" fmla="*/ 590726 h 757912"/>
              <a:gd name="connsiteX17" fmla="*/ 234061 w 820328"/>
              <a:gd name="connsiteY17" fmla="*/ 590726 h 757912"/>
              <a:gd name="connsiteX18" fmla="*/ 390102 w 820328"/>
              <a:gd name="connsiteY18" fmla="*/ 434685 h 757912"/>
              <a:gd name="connsiteX19" fmla="*/ 390102 w 820328"/>
              <a:gd name="connsiteY19" fmla="*/ 417966 h 757912"/>
              <a:gd name="connsiteX20" fmla="*/ 579580 w 820328"/>
              <a:gd name="connsiteY20" fmla="*/ 495987 h 757912"/>
              <a:gd name="connsiteX21" fmla="*/ 820329 w 820328"/>
              <a:gd name="connsiteY21" fmla="*/ 306509 h 75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0328" h="757912">
                <a:moveTo>
                  <a:pt x="356665" y="334373"/>
                </a:moveTo>
                <a:cubicBezTo>
                  <a:pt x="332144" y="334373"/>
                  <a:pt x="312082" y="314311"/>
                  <a:pt x="312082" y="289790"/>
                </a:cubicBezTo>
                <a:cubicBezTo>
                  <a:pt x="312082" y="265269"/>
                  <a:pt x="332144" y="245207"/>
                  <a:pt x="356665" y="245207"/>
                </a:cubicBezTo>
                <a:cubicBezTo>
                  <a:pt x="381185" y="245207"/>
                  <a:pt x="401248" y="265269"/>
                  <a:pt x="401248" y="289790"/>
                </a:cubicBezTo>
                <a:cubicBezTo>
                  <a:pt x="401248" y="314311"/>
                  <a:pt x="381185" y="334373"/>
                  <a:pt x="356665" y="334373"/>
                </a:cubicBezTo>
                <a:close/>
                <a:moveTo>
                  <a:pt x="820329" y="306509"/>
                </a:moveTo>
                <a:lnTo>
                  <a:pt x="224030" y="59073"/>
                </a:lnTo>
                <a:lnTo>
                  <a:pt x="121489" y="306509"/>
                </a:lnTo>
                <a:lnTo>
                  <a:pt x="323227" y="391217"/>
                </a:lnTo>
                <a:lnTo>
                  <a:pt x="323227" y="434685"/>
                </a:lnTo>
                <a:cubicBezTo>
                  <a:pt x="323227" y="483726"/>
                  <a:pt x="283103" y="523851"/>
                  <a:pt x="234061" y="523851"/>
                </a:cubicBezTo>
                <a:lnTo>
                  <a:pt x="66875" y="523851"/>
                </a:lnTo>
                <a:lnTo>
                  <a:pt x="66875" y="0"/>
                </a:lnTo>
                <a:lnTo>
                  <a:pt x="0" y="0"/>
                </a:lnTo>
                <a:lnTo>
                  <a:pt x="0" y="757912"/>
                </a:lnTo>
                <a:lnTo>
                  <a:pt x="66875" y="757912"/>
                </a:lnTo>
                <a:lnTo>
                  <a:pt x="66875" y="590726"/>
                </a:lnTo>
                <a:lnTo>
                  <a:pt x="234061" y="590726"/>
                </a:lnTo>
                <a:cubicBezTo>
                  <a:pt x="319884" y="590726"/>
                  <a:pt x="390102" y="520508"/>
                  <a:pt x="390102" y="434685"/>
                </a:cubicBezTo>
                <a:lnTo>
                  <a:pt x="390102" y="417966"/>
                </a:lnTo>
                <a:lnTo>
                  <a:pt x="579580" y="495987"/>
                </a:lnTo>
                <a:lnTo>
                  <a:pt x="820329" y="306509"/>
                </a:lnTo>
                <a:close/>
              </a:path>
            </a:pathLst>
          </a:custGeom>
          <a:gradFill>
            <a:gsLst>
              <a:gs pos="0">
                <a:srgbClr val="00A7A5"/>
              </a:gs>
              <a:gs pos="100000">
                <a:srgbClr val="00A7A5">
                  <a:alpha val="61000"/>
                </a:srgbClr>
              </a:gs>
            </a:gsLst>
            <a:lin ang="3600000" scaled="0"/>
          </a:gradFill>
          <a:ln w="11113" cap="flat">
            <a:noFill/>
            <a:prstDash val="solid"/>
            <a:miter/>
          </a:ln>
        </p:spPr>
        <p:txBody>
          <a:bodyPr rtlCol="0" anchor="ctr"/>
          <a:lstStyle/>
          <a:p>
            <a:endParaRPr lang="en-SG"/>
          </a:p>
        </p:txBody>
      </p:sp>
      <p:sp>
        <p:nvSpPr>
          <p:cNvPr id="207" name="Freeform: Shape 206">
            <a:extLst>
              <a:ext uri="{FF2B5EF4-FFF2-40B4-BE49-F238E27FC236}">
                <a16:creationId xmlns:a16="http://schemas.microsoft.com/office/drawing/2014/main" id="{26CDD41E-EAA0-56E1-3CF0-9B63C1EAE225}"/>
              </a:ext>
            </a:extLst>
          </p:cNvPr>
          <p:cNvSpPr/>
          <p:nvPr/>
        </p:nvSpPr>
        <p:spPr>
          <a:xfrm>
            <a:off x="9864281" y="3965467"/>
            <a:ext cx="180561" cy="111457"/>
          </a:xfrm>
          <a:custGeom>
            <a:avLst/>
            <a:gdLst>
              <a:gd name="connsiteX0" fmla="*/ 99197 w 180561"/>
              <a:gd name="connsiteY0" fmla="*/ 0 h 111457"/>
              <a:gd name="connsiteX1" fmla="*/ 0 w 180561"/>
              <a:gd name="connsiteY1" fmla="*/ 78020 h 111457"/>
              <a:gd name="connsiteX2" fmla="*/ 81364 w 180561"/>
              <a:gd name="connsiteY2" fmla="*/ 111458 h 111457"/>
              <a:gd name="connsiteX3" fmla="*/ 180562 w 180561"/>
              <a:gd name="connsiteY3" fmla="*/ 33437 h 111457"/>
            </a:gdLst>
            <a:ahLst/>
            <a:cxnLst>
              <a:cxn ang="0">
                <a:pos x="connsiteX0" y="connsiteY0"/>
              </a:cxn>
              <a:cxn ang="0">
                <a:pos x="connsiteX1" y="connsiteY1"/>
              </a:cxn>
              <a:cxn ang="0">
                <a:pos x="connsiteX2" y="connsiteY2"/>
              </a:cxn>
              <a:cxn ang="0">
                <a:pos x="connsiteX3" y="connsiteY3"/>
              </a:cxn>
            </a:cxnLst>
            <a:rect l="l" t="t" r="r" b="b"/>
            <a:pathLst>
              <a:path w="180561" h="111457">
                <a:moveTo>
                  <a:pt x="99197" y="0"/>
                </a:moveTo>
                <a:lnTo>
                  <a:pt x="0" y="78020"/>
                </a:lnTo>
                <a:lnTo>
                  <a:pt x="81364" y="111458"/>
                </a:lnTo>
                <a:lnTo>
                  <a:pt x="180562" y="33437"/>
                </a:lnTo>
                <a:close/>
              </a:path>
            </a:pathLst>
          </a:custGeom>
          <a:gradFill>
            <a:gsLst>
              <a:gs pos="0">
                <a:schemeClr val="accent4">
                  <a:lumMod val="50000"/>
                  <a:alpha val="24000"/>
                </a:schemeClr>
              </a:gs>
              <a:gs pos="100000">
                <a:schemeClr val="accent4"/>
              </a:gs>
            </a:gsLst>
            <a:lin ang="12000000" scaled="0"/>
          </a:gradFill>
          <a:ln w="11113" cap="flat">
            <a:noFill/>
            <a:prstDash val="solid"/>
            <a:miter/>
          </a:ln>
        </p:spPr>
        <p:txBody>
          <a:bodyPr rtlCol="0" anchor="ctr"/>
          <a:lstStyle/>
          <a:p>
            <a:endParaRPr lang="en-SG"/>
          </a:p>
        </p:txBody>
      </p:sp>
      <p:pic>
        <p:nvPicPr>
          <p:cNvPr id="184" name="Graphic 183" descr="Quadcopter outline">
            <a:extLst>
              <a:ext uri="{FF2B5EF4-FFF2-40B4-BE49-F238E27FC236}">
                <a16:creationId xmlns:a16="http://schemas.microsoft.com/office/drawing/2014/main" id="{02011AA7-18A2-F06E-D9F3-179B8AE4BA5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6876803" y="9054005"/>
            <a:ext cx="286273" cy="286273"/>
          </a:xfrm>
          <a:prstGeom prst="rect">
            <a:avLst/>
          </a:prstGeom>
        </p:spPr>
      </p:pic>
      <p:grpSp>
        <p:nvGrpSpPr>
          <p:cNvPr id="199" name="Group 198">
            <a:extLst>
              <a:ext uri="{FF2B5EF4-FFF2-40B4-BE49-F238E27FC236}">
                <a16:creationId xmlns:a16="http://schemas.microsoft.com/office/drawing/2014/main" id="{51D5B267-7B18-FDEB-09A0-AA042744B839}"/>
              </a:ext>
            </a:extLst>
          </p:cNvPr>
          <p:cNvGrpSpPr/>
          <p:nvPr/>
        </p:nvGrpSpPr>
        <p:grpSpPr>
          <a:xfrm>
            <a:off x="5833590" y="3608631"/>
            <a:ext cx="722947" cy="722947"/>
            <a:chOff x="6488604" y="3947615"/>
            <a:chExt cx="722947" cy="722947"/>
          </a:xfrm>
          <a:gradFill flip="none" rotWithShape="1">
            <a:gsLst>
              <a:gs pos="30000">
                <a:srgbClr val="00A7A5"/>
              </a:gs>
              <a:gs pos="100000">
                <a:srgbClr val="00A7A5">
                  <a:alpha val="61000"/>
                </a:srgbClr>
              </a:gs>
            </a:gsLst>
            <a:lin ang="3600000" scaled="0"/>
            <a:tileRect/>
          </a:gradFill>
        </p:grpSpPr>
        <p:sp>
          <p:nvSpPr>
            <p:cNvPr id="194" name="Freeform: Shape 193">
              <a:extLst>
                <a:ext uri="{FF2B5EF4-FFF2-40B4-BE49-F238E27FC236}">
                  <a16:creationId xmlns:a16="http://schemas.microsoft.com/office/drawing/2014/main" id="{13C4C2F8-FEE5-BDF4-FD7C-554EBA97BC69}"/>
                </a:ext>
              </a:extLst>
            </p:cNvPr>
            <p:cNvSpPr/>
            <p:nvPr/>
          </p:nvSpPr>
          <p:spPr>
            <a:xfrm>
              <a:off x="6488604" y="3947615"/>
              <a:ext cx="722947" cy="722947"/>
            </a:xfrm>
            <a:custGeom>
              <a:avLst/>
              <a:gdLst>
                <a:gd name="connsiteX0" fmla="*/ 361950 w 722947"/>
                <a:gd name="connsiteY0" fmla="*/ 419100 h 722947"/>
                <a:gd name="connsiteX1" fmla="*/ 304800 w 722947"/>
                <a:gd name="connsiteY1" fmla="*/ 361950 h 722947"/>
                <a:gd name="connsiteX2" fmla="*/ 361950 w 722947"/>
                <a:gd name="connsiteY2" fmla="*/ 304800 h 722947"/>
                <a:gd name="connsiteX3" fmla="*/ 419100 w 722947"/>
                <a:gd name="connsiteY3" fmla="*/ 361950 h 722947"/>
                <a:gd name="connsiteX4" fmla="*/ 361950 w 722947"/>
                <a:gd name="connsiteY4" fmla="*/ 419100 h 722947"/>
                <a:gd name="connsiteX5" fmla="*/ 685800 w 722947"/>
                <a:gd name="connsiteY5" fmla="*/ 349568 h 722947"/>
                <a:gd name="connsiteX6" fmla="*/ 626745 w 722947"/>
                <a:gd name="connsiteY6" fmla="*/ 331470 h 722947"/>
                <a:gd name="connsiteX7" fmla="*/ 481965 w 722947"/>
                <a:gd name="connsiteY7" fmla="*/ 285750 h 722947"/>
                <a:gd name="connsiteX8" fmla="*/ 528638 w 722947"/>
                <a:gd name="connsiteY8" fmla="*/ 195263 h 722947"/>
                <a:gd name="connsiteX9" fmla="*/ 439103 w 722947"/>
                <a:gd name="connsiteY9" fmla="*/ 241935 h 722947"/>
                <a:gd name="connsiteX10" fmla="*/ 392430 w 722947"/>
                <a:gd name="connsiteY10" fmla="*/ 96203 h 722947"/>
                <a:gd name="connsiteX11" fmla="*/ 373380 w 722947"/>
                <a:gd name="connsiteY11" fmla="*/ 37147 h 722947"/>
                <a:gd name="connsiteX12" fmla="*/ 361950 w 722947"/>
                <a:gd name="connsiteY12" fmla="*/ 0 h 722947"/>
                <a:gd name="connsiteX13" fmla="*/ 349568 w 722947"/>
                <a:gd name="connsiteY13" fmla="*/ 38100 h 722947"/>
                <a:gd name="connsiteX14" fmla="*/ 331470 w 722947"/>
                <a:gd name="connsiteY14" fmla="*/ 97155 h 722947"/>
                <a:gd name="connsiteX15" fmla="*/ 286703 w 722947"/>
                <a:gd name="connsiteY15" fmla="*/ 241935 h 722947"/>
                <a:gd name="connsiteX16" fmla="*/ 196215 w 722947"/>
                <a:gd name="connsiteY16" fmla="*/ 195263 h 722947"/>
                <a:gd name="connsiteX17" fmla="*/ 242888 w 722947"/>
                <a:gd name="connsiteY17" fmla="*/ 284798 h 722947"/>
                <a:gd name="connsiteX18" fmla="*/ 98107 w 722947"/>
                <a:gd name="connsiteY18" fmla="*/ 330518 h 722947"/>
                <a:gd name="connsiteX19" fmla="*/ 38100 w 722947"/>
                <a:gd name="connsiteY19" fmla="*/ 348615 h 722947"/>
                <a:gd name="connsiteX20" fmla="*/ 0 w 722947"/>
                <a:gd name="connsiteY20" fmla="*/ 360998 h 722947"/>
                <a:gd name="connsiteX21" fmla="*/ 38100 w 722947"/>
                <a:gd name="connsiteY21" fmla="*/ 373380 h 722947"/>
                <a:gd name="connsiteX22" fmla="*/ 96203 w 722947"/>
                <a:gd name="connsiteY22" fmla="*/ 392430 h 722947"/>
                <a:gd name="connsiteX23" fmla="*/ 241935 w 722947"/>
                <a:gd name="connsiteY23" fmla="*/ 438150 h 722947"/>
                <a:gd name="connsiteX24" fmla="*/ 195263 w 722947"/>
                <a:gd name="connsiteY24" fmla="*/ 527685 h 722947"/>
                <a:gd name="connsiteX25" fmla="*/ 284798 w 722947"/>
                <a:gd name="connsiteY25" fmla="*/ 481013 h 722947"/>
                <a:gd name="connsiteX26" fmla="*/ 330518 w 722947"/>
                <a:gd name="connsiteY26" fmla="*/ 625793 h 722947"/>
                <a:gd name="connsiteX27" fmla="*/ 348615 w 722947"/>
                <a:gd name="connsiteY27" fmla="*/ 684848 h 722947"/>
                <a:gd name="connsiteX28" fmla="*/ 360998 w 722947"/>
                <a:gd name="connsiteY28" fmla="*/ 722948 h 722947"/>
                <a:gd name="connsiteX29" fmla="*/ 373380 w 722947"/>
                <a:gd name="connsiteY29" fmla="*/ 684848 h 722947"/>
                <a:gd name="connsiteX30" fmla="*/ 392430 w 722947"/>
                <a:gd name="connsiteY30" fmla="*/ 625793 h 722947"/>
                <a:gd name="connsiteX31" fmla="*/ 439103 w 722947"/>
                <a:gd name="connsiteY31" fmla="*/ 480060 h 722947"/>
                <a:gd name="connsiteX32" fmla="*/ 528638 w 722947"/>
                <a:gd name="connsiteY32" fmla="*/ 526733 h 722947"/>
                <a:gd name="connsiteX33" fmla="*/ 481013 w 722947"/>
                <a:gd name="connsiteY33" fmla="*/ 437198 h 722947"/>
                <a:gd name="connsiteX34" fmla="*/ 625793 w 722947"/>
                <a:gd name="connsiteY34" fmla="*/ 391478 h 722947"/>
                <a:gd name="connsiteX35" fmla="*/ 684848 w 722947"/>
                <a:gd name="connsiteY35" fmla="*/ 372428 h 722947"/>
                <a:gd name="connsiteX36" fmla="*/ 722948 w 722947"/>
                <a:gd name="connsiteY36" fmla="*/ 360045 h 722947"/>
                <a:gd name="connsiteX37" fmla="*/ 685800 w 722947"/>
                <a:gd name="connsiteY37" fmla="*/ 349568 h 72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2947" h="722947">
                  <a:moveTo>
                    <a:pt x="361950" y="419100"/>
                  </a:moveTo>
                  <a:cubicBezTo>
                    <a:pt x="330518" y="419100"/>
                    <a:pt x="304800" y="393383"/>
                    <a:pt x="304800" y="361950"/>
                  </a:cubicBezTo>
                  <a:cubicBezTo>
                    <a:pt x="304800" y="330518"/>
                    <a:pt x="330518" y="304800"/>
                    <a:pt x="361950" y="304800"/>
                  </a:cubicBezTo>
                  <a:cubicBezTo>
                    <a:pt x="393383" y="304800"/>
                    <a:pt x="419100" y="330518"/>
                    <a:pt x="419100" y="361950"/>
                  </a:cubicBezTo>
                  <a:cubicBezTo>
                    <a:pt x="419100" y="393383"/>
                    <a:pt x="393383" y="419100"/>
                    <a:pt x="361950" y="419100"/>
                  </a:cubicBezTo>
                  <a:close/>
                  <a:moveTo>
                    <a:pt x="685800" y="349568"/>
                  </a:moveTo>
                  <a:lnTo>
                    <a:pt x="626745" y="331470"/>
                  </a:lnTo>
                  <a:lnTo>
                    <a:pt x="481965" y="285750"/>
                  </a:lnTo>
                  <a:lnTo>
                    <a:pt x="528638" y="195263"/>
                  </a:lnTo>
                  <a:lnTo>
                    <a:pt x="439103" y="241935"/>
                  </a:lnTo>
                  <a:lnTo>
                    <a:pt x="392430" y="96203"/>
                  </a:lnTo>
                  <a:lnTo>
                    <a:pt x="373380" y="37147"/>
                  </a:lnTo>
                  <a:lnTo>
                    <a:pt x="361950" y="0"/>
                  </a:lnTo>
                  <a:lnTo>
                    <a:pt x="349568" y="38100"/>
                  </a:lnTo>
                  <a:lnTo>
                    <a:pt x="331470" y="97155"/>
                  </a:lnTo>
                  <a:lnTo>
                    <a:pt x="286703" y="241935"/>
                  </a:lnTo>
                  <a:lnTo>
                    <a:pt x="196215" y="195263"/>
                  </a:lnTo>
                  <a:lnTo>
                    <a:pt x="242888" y="284798"/>
                  </a:lnTo>
                  <a:lnTo>
                    <a:pt x="98107" y="330518"/>
                  </a:lnTo>
                  <a:lnTo>
                    <a:pt x="38100" y="348615"/>
                  </a:lnTo>
                  <a:lnTo>
                    <a:pt x="0" y="360998"/>
                  </a:lnTo>
                  <a:lnTo>
                    <a:pt x="38100" y="373380"/>
                  </a:lnTo>
                  <a:lnTo>
                    <a:pt x="96203" y="392430"/>
                  </a:lnTo>
                  <a:lnTo>
                    <a:pt x="241935" y="438150"/>
                  </a:lnTo>
                  <a:lnTo>
                    <a:pt x="195263" y="527685"/>
                  </a:lnTo>
                  <a:lnTo>
                    <a:pt x="284798" y="481013"/>
                  </a:lnTo>
                  <a:lnTo>
                    <a:pt x="330518" y="625793"/>
                  </a:lnTo>
                  <a:lnTo>
                    <a:pt x="348615" y="684848"/>
                  </a:lnTo>
                  <a:lnTo>
                    <a:pt x="360998" y="722948"/>
                  </a:lnTo>
                  <a:lnTo>
                    <a:pt x="373380" y="684848"/>
                  </a:lnTo>
                  <a:lnTo>
                    <a:pt x="392430" y="625793"/>
                  </a:lnTo>
                  <a:lnTo>
                    <a:pt x="439103" y="480060"/>
                  </a:lnTo>
                  <a:lnTo>
                    <a:pt x="528638" y="526733"/>
                  </a:lnTo>
                  <a:lnTo>
                    <a:pt x="481013" y="437198"/>
                  </a:lnTo>
                  <a:lnTo>
                    <a:pt x="625793" y="391478"/>
                  </a:lnTo>
                  <a:lnTo>
                    <a:pt x="684848" y="372428"/>
                  </a:lnTo>
                  <a:lnTo>
                    <a:pt x="722948" y="360045"/>
                  </a:lnTo>
                  <a:lnTo>
                    <a:pt x="685800" y="349568"/>
                  </a:lnTo>
                  <a:close/>
                </a:path>
              </a:pathLst>
            </a:custGeom>
            <a:grpFill/>
            <a:ln w="9525" cap="flat">
              <a:noFill/>
              <a:prstDash val="solid"/>
              <a:miter/>
            </a:ln>
          </p:spPr>
          <p:txBody>
            <a:bodyPr rtlCol="0" anchor="ctr"/>
            <a:lstStyle/>
            <a:p>
              <a:endParaRPr lang="en-SG"/>
            </a:p>
          </p:txBody>
        </p:sp>
        <p:sp>
          <p:nvSpPr>
            <p:cNvPr id="195" name="Freeform: Shape 194">
              <a:extLst>
                <a:ext uri="{FF2B5EF4-FFF2-40B4-BE49-F238E27FC236}">
                  <a16:creationId xmlns:a16="http://schemas.microsoft.com/office/drawing/2014/main" id="{4CD341F8-AAC5-58C4-98A8-F40D837700BF}"/>
                </a:ext>
              </a:extLst>
            </p:cNvPr>
            <p:cNvSpPr/>
            <p:nvPr/>
          </p:nvSpPr>
          <p:spPr>
            <a:xfrm>
              <a:off x="6903893" y="4361952"/>
              <a:ext cx="266700" cy="266700"/>
            </a:xfrm>
            <a:custGeom>
              <a:avLst/>
              <a:gdLst>
                <a:gd name="connsiteX0" fmla="*/ 202883 w 266700"/>
                <a:gd name="connsiteY0" fmla="*/ 20002 h 266700"/>
                <a:gd name="connsiteX1" fmla="*/ 155258 w 266700"/>
                <a:gd name="connsiteY1" fmla="*/ 112395 h 266700"/>
                <a:gd name="connsiteX2" fmla="*/ 112395 w 266700"/>
                <a:gd name="connsiteY2" fmla="*/ 156210 h 266700"/>
                <a:gd name="connsiteX3" fmla="*/ 19050 w 266700"/>
                <a:gd name="connsiteY3" fmla="*/ 203835 h 266700"/>
                <a:gd name="connsiteX4" fmla="*/ 13335 w 266700"/>
                <a:gd name="connsiteY4" fmla="*/ 223838 h 266700"/>
                <a:gd name="connsiteX5" fmla="*/ 0 w 266700"/>
                <a:gd name="connsiteY5" fmla="*/ 266700 h 266700"/>
                <a:gd name="connsiteX6" fmla="*/ 167640 w 266700"/>
                <a:gd name="connsiteY6" fmla="*/ 183833 h 266700"/>
                <a:gd name="connsiteX7" fmla="*/ 184785 w 266700"/>
                <a:gd name="connsiteY7" fmla="*/ 166688 h 266700"/>
                <a:gd name="connsiteX8" fmla="*/ 266700 w 266700"/>
                <a:gd name="connsiteY8" fmla="*/ 0 h 266700"/>
                <a:gd name="connsiteX9" fmla="*/ 222885 w 266700"/>
                <a:gd name="connsiteY9" fmla="*/ 14288 h 266700"/>
                <a:gd name="connsiteX10" fmla="*/ 202883 w 266700"/>
                <a:gd name="connsiteY10" fmla="*/ 20002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700" h="266700">
                  <a:moveTo>
                    <a:pt x="202883" y="20002"/>
                  </a:moveTo>
                  <a:cubicBezTo>
                    <a:pt x="193358" y="53340"/>
                    <a:pt x="177165" y="84773"/>
                    <a:pt x="155258" y="112395"/>
                  </a:cubicBezTo>
                  <a:cubicBezTo>
                    <a:pt x="142875" y="128588"/>
                    <a:pt x="127635" y="142875"/>
                    <a:pt x="112395" y="156210"/>
                  </a:cubicBezTo>
                  <a:cubicBezTo>
                    <a:pt x="84773" y="178117"/>
                    <a:pt x="53340" y="194310"/>
                    <a:pt x="19050" y="203835"/>
                  </a:cubicBezTo>
                  <a:lnTo>
                    <a:pt x="13335" y="223838"/>
                  </a:lnTo>
                  <a:lnTo>
                    <a:pt x="0" y="266700"/>
                  </a:lnTo>
                  <a:cubicBezTo>
                    <a:pt x="62865" y="256223"/>
                    <a:pt x="120968" y="227648"/>
                    <a:pt x="167640" y="183833"/>
                  </a:cubicBezTo>
                  <a:cubicBezTo>
                    <a:pt x="173355" y="178117"/>
                    <a:pt x="179070" y="172402"/>
                    <a:pt x="184785" y="166688"/>
                  </a:cubicBezTo>
                  <a:cubicBezTo>
                    <a:pt x="227648" y="120015"/>
                    <a:pt x="256223" y="61913"/>
                    <a:pt x="266700" y="0"/>
                  </a:cubicBezTo>
                  <a:lnTo>
                    <a:pt x="222885" y="14288"/>
                  </a:lnTo>
                  <a:lnTo>
                    <a:pt x="202883" y="20002"/>
                  </a:lnTo>
                  <a:close/>
                </a:path>
              </a:pathLst>
            </a:custGeom>
            <a:grpFill/>
            <a:ln w="9525" cap="flat">
              <a:noFill/>
              <a:prstDash val="solid"/>
              <a:miter/>
            </a:ln>
          </p:spPr>
          <p:txBody>
            <a:bodyPr rtlCol="0" anchor="ctr"/>
            <a:lstStyle/>
            <a:p>
              <a:endParaRPr lang="en-SG"/>
            </a:p>
          </p:txBody>
        </p:sp>
        <p:sp>
          <p:nvSpPr>
            <p:cNvPr id="196" name="Freeform: Shape 195">
              <a:extLst>
                <a:ext uri="{FF2B5EF4-FFF2-40B4-BE49-F238E27FC236}">
                  <a16:creationId xmlns:a16="http://schemas.microsoft.com/office/drawing/2014/main" id="{9D6347FD-BD59-4F5E-3FBC-FB28EC8D507A}"/>
                </a:ext>
              </a:extLst>
            </p:cNvPr>
            <p:cNvSpPr/>
            <p:nvPr/>
          </p:nvSpPr>
          <p:spPr>
            <a:xfrm>
              <a:off x="6903893" y="3990477"/>
              <a:ext cx="265747" cy="265747"/>
            </a:xfrm>
            <a:custGeom>
              <a:avLst/>
              <a:gdLst>
                <a:gd name="connsiteX0" fmla="*/ 20003 w 265747"/>
                <a:gd name="connsiteY0" fmla="*/ 62865 h 265747"/>
                <a:gd name="connsiteX1" fmla="*/ 111443 w 265747"/>
                <a:gd name="connsiteY1" fmla="*/ 110490 h 265747"/>
                <a:gd name="connsiteX2" fmla="*/ 155258 w 265747"/>
                <a:gd name="connsiteY2" fmla="*/ 154305 h 265747"/>
                <a:gd name="connsiteX3" fmla="*/ 202883 w 265747"/>
                <a:gd name="connsiteY3" fmla="*/ 246698 h 265747"/>
                <a:gd name="connsiteX4" fmla="*/ 222885 w 265747"/>
                <a:gd name="connsiteY4" fmla="*/ 252413 h 265747"/>
                <a:gd name="connsiteX5" fmla="*/ 265748 w 265747"/>
                <a:gd name="connsiteY5" fmla="*/ 265748 h 265747"/>
                <a:gd name="connsiteX6" fmla="*/ 183833 w 265747"/>
                <a:gd name="connsiteY6" fmla="*/ 99060 h 265747"/>
                <a:gd name="connsiteX7" fmla="*/ 166688 w 265747"/>
                <a:gd name="connsiteY7" fmla="*/ 81915 h 265747"/>
                <a:gd name="connsiteX8" fmla="*/ 0 w 265747"/>
                <a:gd name="connsiteY8" fmla="*/ 0 h 265747"/>
                <a:gd name="connsiteX9" fmla="*/ 13335 w 265747"/>
                <a:gd name="connsiteY9" fmla="*/ 42863 h 265747"/>
                <a:gd name="connsiteX10" fmla="*/ 20003 w 265747"/>
                <a:gd name="connsiteY10" fmla="*/ 62865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747" h="265747">
                  <a:moveTo>
                    <a:pt x="20003" y="62865"/>
                  </a:moveTo>
                  <a:cubicBezTo>
                    <a:pt x="53340" y="72390"/>
                    <a:pt x="84773" y="88582"/>
                    <a:pt x="111443" y="110490"/>
                  </a:cubicBezTo>
                  <a:cubicBezTo>
                    <a:pt x="127635" y="122873"/>
                    <a:pt x="141923" y="138113"/>
                    <a:pt x="155258" y="154305"/>
                  </a:cubicBezTo>
                  <a:cubicBezTo>
                    <a:pt x="177165" y="181927"/>
                    <a:pt x="193358" y="212408"/>
                    <a:pt x="202883" y="246698"/>
                  </a:cubicBezTo>
                  <a:lnTo>
                    <a:pt x="222885" y="252413"/>
                  </a:lnTo>
                  <a:lnTo>
                    <a:pt x="265748" y="265748"/>
                  </a:lnTo>
                  <a:cubicBezTo>
                    <a:pt x="255270" y="203835"/>
                    <a:pt x="226695" y="145733"/>
                    <a:pt x="183833" y="99060"/>
                  </a:cubicBezTo>
                  <a:cubicBezTo>
                    <a:pt x="178118" y="93345"/>
                    <a:pt x="172402" y="87630"/>
                    <a:pt x="166688" y="81915"/>
                  </a:cubicBezTo>
                  <a:cubicBezTo>
                    <a:pt x="120015" y="39053"/>
                    <a:pt x="62865" y="10478"/>
                    <a:pt x="0" y="0"/>
                  </a:cubicBezTo>
                  <a:lnTo>
                    <a:pt x="13335" y="42863"/>
                  </a:lnTo>
                  <a:lnTo>
                    <a:pt x="20003" y="62865"/>
                  </a:lnTo>
                  <a:close/>
                </a:path>
              </a:pathLst>
            </a:custGeom>
            <a:grpFill/>
            <a:ln w="9525" cap="flat">
              <a:noFill/>
              <a:prstDash val="solid"/>
              <a:miter/>
            </a:ln>
          </p:spPr>
          <p:txBody>
            <a:bodyPr rtlCol="0" anchor="ctr"/>
            <a:lstStyle/>
            <a:p>
              <a:endParaRPr lang="en-SG"/>
            </a:p>
          </p:txBody>
        </p:sp>
        <p:sp>
          <p:nvSpPr>
            <p:cNvPr id="197" name="Freeform: Shape 196">
              <a:extLst>
                <a:ext uri="{FF2B5EF4-FFF2-40B4-BE49-F238E27FC236}">
                  <a16:creationId xmlns:a16="http://schemas.microsoft.com/office/drawing/2014/main" id="{0F92094F-918C-3FE5-AC42-3BCA00AC8C08}"/>
                </a:ext>
              </a:extLst>
            </p:cNvPr>
            <p:cNvSpPr/>
            <p:nvPr/>
          </p:nvSpPr>
          <p:spPr>
            <a:xfrm>
              <a:off x="6530513" y="3990477"/>
              <a:ext cx="266700" cy="264794"/>
            </a:xfrm>
            <a:custGeom>
              <a:avLst/>
              <a:gdLst>
                <a:gd name="connsiteX0" fmla="*/ 63818 w 266700"/>
                <a:gd name="connsiteY0" fmla="*/ 244793 h 264794"/>
                <a:gd name="connsiteX1" fmla="*/ 111443 w 266700"/>
                <a:gd name="connsiteY1" fmla="*/ 152400 h 264794"/>
                <a:gd name="connsiteX2" fmla="*/ 155258 w 266700"/>
                <a:gd name="connsiteY2" fmla="*/ 108585 h 264794"/>
                <a:gd name="connsiteX3" fmla="*/ 246698 w 266700"/>
                <a:gd name="connsiteY3" fmla="*/ 61913 h 264794"/>
                <a:gd name="connsiteX4" fmla="*/ 253365 w 266700"/>
                <a:gd name="connsiteY4" fmla="*/ 42863 h 264794"/>
                <a:gd name="connsiteX5" fmla="*/ 266700 w 266700"/>
                <a:gd name="connsiteY5" fmla="*/ 0 h 264794"/>
                <a:gd name="connsiteX6" fmla="*/ 100013 w 266700"/>
                <a:gd name="connsiteY6" fmla="*/ 80963 h 264794"/>
                <a:gd name="connsiteX7" fmla="*/ 82868 w 266700"/>
                <a:gd name="connsiteY7" fmla="*/ 98107 h 264794"/>
                <a:gd name="connsiteX8" fmla="*/ 0 w 266700"/>
                <a:gd name="connsiteY8" fmla="*/ 264795 h 264794"/>
                <a:gd name="connsiteX9" fmla="*/ 42863 w 266700"/>
                <a:gd name="connsiteY9" fmla="*/ 251460 h 264794"/>
                <a:gd name="connsiteX10" fmla="*/ 63818 w 266700"/>
                <a:gd name="connsiteY10" fmla="*/ 244793 h 26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6700" h="264794">
                  <a:moveTo>
                    <a:pt x="63818" y="244793"/>
                  </a:moveTo>
                  <a:cubicBezTo>
                    <a:pt x="73343" y="211455"/>
                    <a:pt x="89535" y="180023"/>
                    <a:pt x="111443" y="152400"/>
                  </a:cubicBezTo>
                  <a:cubicBezTo>
                    <a:pt x="123825" y="136208"/>
                    <a:pt x="139065" y="121920"/>
                    <a:pt x="155258" y="108585"/>
                  </a:cubicBezTo>
                  <a:cubicBezTo>
                    <a:pt x="182880" y="86678"/>
                    <a:pt x="213360" y="71438"/>
                    <a:pt x="246698" y="61913"/>
                  </a:cubicBezTo>
                  <a:lnTo>
                    <a:pt x="253365" y="42863"/>
                  </a:lnTo>
                  <a:lnTo>
                    <a:pt x="266700" y="0"/>
                  </a:lnTo>
                  <a:cubicBezTo>
                    <a:pt x="204788" y="10478"/>
                    <a:pt x="146685" y="38100"/>
                    <a:pt x="100013" y="80963"/>
                  </a:cubicBezTo>
                  <a:cubicBezTo>
                    <a:pt x="94298" y="86678"/>
                    <a:pt x="88583" y="92393"/>
                    <a:pt x="82868" y="98107"/>
                  </a:cubicBezTo>
                  <a:cubicBezTo>
                    <a:pt x="40005" y="144780"/>
                    <a:pt x="10478" y="202883"/>
                    <a:pt x="0" y="264795"/>
                  </a:cubicBezTo>
                  <a:lnTo>
                    <a:pt x="42863" y="251460"/>
                  </a:lnTo>
                  <a:lnTo>
                    <a:pt x="63818" y="244793"/>
                  </a:lnTo>
                  <a:close/>
                </a:path>
              </a:pathLst>
            </a:custGeom>
            <a:grpFill/>
            <a:ln w="9525" cap="flat">
              <a:noFill/>
              <a:prstDash val="solid"/>
              <a:miter/>
            </a:ln>
          </p:spPr>
          <p:txBody>
            <a:bodyPr rtlCol="0" anchor="ctr"/>
            <a:lstStyle/>
            <a:p>
              <a:endParaRPr lang="en-SG"/>
            </a:p>
          </p:txBody>
        </p:sp>
        <p:sp>
          <p:nvSpPr>
            <p:cNvPr id="198" name="Freeform: Shape 197">
              <a:extLst>
                <a:ext uri="{FF2B5EF4-FFF2-40B4-BE49-F238E27FC236}">
                  <a16:creationId xmlns:a16="http://schemas.microsoft.com/office/drawing/2014/main" id="{BB6A7485-6078-B3AF-6123-BE4542FCBC84}"/>
                </a:ext>
              </a:extLst>
            </p:cNvPr>
            <p:cNvSpPr/>
            <p:nvPr/>
          </p:nvSpPr>
          <p:spPr>
            <a:xfrm>
              <a:off x="6531466" y="4362904"/>
              <a:ext cx="265747" cy="265747"/>
            </a:xfrm>
            <a:custGeom>
              <a:avLst/>
              <a:gdLst>
                <a:gd name="connsiteX0" fmla="*/ 245745 w 265747"/>
                <a:gd name="connsiteY0" fmla="*/ 202883 h 265747"/>
                <a:gd name="connsiteX1" fmla="*/ 153353 w 265747"/>
                <a:gd name="connsiteY1" fmla="*/ 155258 h 265747"/>
                <a:gd name="connsiteX2" fmla="*/ 110490 w 265747"/>
                <a:gd name="connsiteY2" fmla="*/ 112395 h 265747"/>
                <a:gd name="connsiteX3" fmla="*/ 62865 w 265747"/>
                <a:gd name="connsiteY3" fmla="*/ 20003 h 265747"/>
                <a:gd name="connsiteX4" fmla="*/ 42863 w 265747"/>
                <a:gd name="connsiteY4" fmla="*/ 13335 h 265747"/>
                <a:gd name="connsiteX5" fmla="*/ 0 w 265747"/>
                <a:gd name="connsiteY5" fmla="*/ 0 h 265747"/>
                <a:gd name="connsiteX6" fmla="*/ 81915 w 265747"/>
                <a:gd name="connsiteY6" fmla="*/ 166688 h 265747"/>
                <a:gd name="connsiteX7" fmla="*/ 99060 w 265747"/>
                <a:gd name="connsiteY7" fmla="*/ 183833 h 265747"/>
                <a:gd name="connsiteX8" fmla="*/ 265748 w 265747"/>
                <a:gd name="connsiteY8" fmla="*/ 265748 h 265747"/>
                <a:gd name="connsiteX9" fmla="*/ 251460 w 265747"/>
                <a:gd name="connsiteY9" fmla="*/ 222885 h 265747"/>
                <a:gd name="connsiteX10" fmla="*/ 245745 w 265747"/>
                <a:gd name="connsiteY10" fmla="*/ 202883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747" h="265747">
                  <a:moveTo>
                    <a:pt x="245745" y="202883"/>
                  </a:moveTo>
                  <a:cubicBezTo>
                    <a:pt x="212408" y="193358"/>
                    <a:pt x="180975" y="177165"/>
                    <a:pt x="153353" y="155258"/>
                  </a:cubicBezTo>
                  <a:cubicBezTo>
                    <a:pt x="137160" y="142875"/>
                    <a:pt x="122873" y="127635"/>
                    <a:pt x="110490" y="112395"/>
                  </a:cubicBezTo>
                  <a:cubicBezTo>
                    <a:pt x="88582" y="84773"/>
                    <a:pt x="72390" y="53340"/>
                    <a:pt x="62865" y="20003"/>
                  </a:cubicBezTo>
                  <a:lnTo>
                    <a:pt x="42863" y="13335"/>
                  </a:lnTo>
                  <a:lnTo>
                    <a:pt x="0" y="0"/>
                  </a:lnTo>
                  <a:cubicBezTo>
                    <a:pt x="10478" y="62865"/>
                    <a:pt x="39053" y="120968"/>
                    <a:pt x="81915" y="166688"/>
                  </a:cubicBezTo>
                  <a:cubicBezTo>
                    <a:pt x="87630" y="172402"/>
                    <a:pt x="93345" y="178118"/>
                    <a:pt x="99060" y="183833"/>
                  </a:cubicBezTo>
                  <a:cubicBezTo>
                    <a:pt x="145733" y="226695"/>
                    <a:pt x="203835" y="255270"/>
                    <a:pt x="265748" y="265748"/>
                  </a:cubicBezTo>
                  <a:lnTo>
                    <a:pt x="251460" y="222885"/>
                  </a:lnTo>
                  <a:lnTo>
                    <a:pt x="245745" y="202883"/>
                  </a:lnTo>
                  <a:close/>
                </a:path>
              </a:pathLst>
            </a:custGeom>
            <a:grpFill/>
            <a:ln w="9525" cap="flat">
              <a:noFill/>
              <a:prstDash val="solid"/>
              <a:miter/>
            </a:ln>
          </p:spPr>
          <p:txBody>
            <a:bodyPr rtlCol="0" anchor="ctr"/>
            <a:lstStyle/>
            <a:p>
              <a:endParaRPr lang="en-SG"/>
            </a:p>
          </p:txBody>
        </p:sp>
      </p:grpSp>
      <p:sp>
        <p:nvSpPr>
          <p:cNvPr id="202" name="Graphic 200" descr="Comment Important with solid fill">
            <a:extLst>
              <a:ext uri="{FF2B5EF4-FFF2-40B4-BE49-F238E27FC236}">
                <a16:creationId xmlns:a16="http://schemas.microsoft.com/office/drawing/2014/main" id="{EA50018C-6E20-15EB-0EFD-308DC360FA11}"/>
              </a:ext>
            </a:extLst>
          </p:cNvPr>
          <p:cNvSpPr/>
          <p:nvPr/>
        </p:nvSpPr>
        <p:spPr>
          <a:xfrm>
            <a:off x="15597983" y="3688480"/>
            <a:ext cx="853522" cy="778181"/>
          </a:xfrm>
          <a:custGeom>
            <a:avLst/>
            <a:gdLst>
              <a:gd name="connsiteX0" fmla="*/ 614983 w 647370"/>
              <a:gd name="connsiteY0" fmla="*/ 0 h 590226"/>
              <a:gd name="connsiteX1" fmla="*/ 32386 w 647370"/>
              <a:gd name="connsiteY1" fmla="*/ 0 h 590226"/>
              <a:gd name="connsiteX2" fmla="*/ 1 w 647370"/>
              <a:gd name="connsiteY2" fmla="*/ 32385 h 590226"/>
              <a:gd name="connsiteX3" fmla="*/ 1 w 647370"/>
              <a:gd name="connsiteY3" fmla="*/ 425529 h 590226"/>
              <a:gd name="connsiteX4" fmla="*/ 31812 w 647370"/>
              <a:gd name="connsiteY4" fmla="*/ 457914 h 590226"/>
              <a:gd name="connsiteX5" fmla="*/ 32386 w 647370"/>
              <a:gd name="connsiteY5" fmla="*/ 457914 h 590226"/>
              <a:gd name="connsiteX6" fmla="*/ 388431 w 647370"/>
              <a:gd name="connsiteY6" fmla="*/ 457914 h 590226"/>
              <a:gd name="connsiteX7" fmla="*/ 517876 w 647370"/>
              <a:gd name="connsiteY7" fmla="*/ 590226 h 590226"/>
              <a:gd name="connsiteX8" fmla="*/ 517876 w 647370"/>
              <a:gd name="connsiteY8" fmla="*/ 458848 h 590226"/>
              <a:gd name="connsiteX9" fmla="*/ 614983 w 647370"/>
              <a:gd name="connsiteY9" fmla="*/ 458848 h 590226"/>
              <a:gd name="connsiteX10" fmla="*/ 647368 w 647370"/>
              <a:gd name="connsiteY10" fmla="*/ 426463 h 590226"/>
              <a:gd name="connsiteX11" fmla="*/ 647368 w 647370"/>
              <a:gd name="connsiteY11" fmla="*/ 33318 h 590226"/>
              <a:gd name="connsiteX12" fmla="*/ 614983 w 647370"/>
              <a:gd name="connsiteY12" fmla="*/ 0 h 590226"/>
              <a:gd name="connsiteX13" fmla="*/ 302896 w 647370"/>
              <a:gd name="connsiteY13" fmla="*/ 76286 h 590226"/>
              <a:gd name="connsiteX14" fmla="*/ 344883 w 647370"/>
              <a:gd name="connsiteY14" fmla="*/ 76286 h 590226"/>
              <a:gd name="connsiteX15" fmla="*/ 344883 w 647370"/>
              <a:gd name="connsiteY15" fmla="*/ 273568 h 590226"/>
              <a:gd name="connsiteX16" fmla="*/ 302896 w 647370"/>
              <a:gd name="connsiteY16" fmla="*/ 273568 h 590226"/>
              <a:gd name="connsiteX17" fmla="*/ 323851 w 647370"/>
              <a:gd name="connsiteY17" fmla="*/ 371561 h 590226"/>
              <a:gd name="connsiteX18" fmla="*/ 288847 w 647370"/>
              <a:gd name="connsiteY18" fmla="*/ 336575 h 590226"/>
              <a:gd name="connsiteX19" fmla="*/ 323832 w 647370"/>
              <a:gd name="connsiteY19" fmla="*/ 301571 h 590226"/>
              <a:gd name="connsiteX20" fmla="*/ 358837 w 647370"/>
              <a:gd name="connsiteY20" fmla="*/ 336556 h 590226"/>
              <a:gd name="connsiteX21" fmla="*/ 358837 w 647370"/>
              <a:gd name="connsiteY21" fmla="*/ 336566 h 590226"/>
              <a:gd name="connsiteX22" fmla="*/ 324511 w 647370"/>
              <a:gd name="connsiteY22" fmla="*/ 371560 h 590226"/>
              <a:gd name="connsiteX23" fmla="*/ 323928 w 647370"/>
              <a:gd name="connsiteY23" fmla="*/ 371561 h 59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7370" h="590226">
                <a:moveTo>
                  <a:pt x="614983" y="0"/>
                </a:moveTo>
                <a:lnTo>
                  <a:pt x="32386" y="0"/>
                </a:lnTo>
                <a:cubicBezTo>
                  <a:pt x="14574" y="175"/>
                  <a:pt x="177" y="14572"/>
                  <a:pt x="1" y="32385"/>
                </a:cubicBezTo>
                <a:lnTo>
                  <a:pt x="1" y="425529"/>
                </a:lnTo>
                <a:cubicBezTo>
                  <a:pt x="-157" y="443256"/>
                  <a:pt x="14085" y="457756"/>
                  <a:pt x="31812" y="457914"/>
                </a:cubicBezTo>
                <a:cubicBezTo>
                  <a:pt x="32003" y="457916"/>
                  <a:pt x="32195" y="457916"/>
                  <a:pt x="32386" y="457914"/>
                </a:cubicBezTo>
                <a:lnTo>
                  <a:pt x="388431" y="457914"/>
                </a:lnTo>
                <a:lnTo>
                  <a:pt x="517876" y="590226"/>
                </a:lnTo>
                <a:lnTo>
                  <a:pt x="517876" y="458848"/>
                </a:lnTo>
                <a:lnTo>
                  <a:pt x="614983" y="458848"/>
                </a:lnTo>
                <a:cubicBezTo>
                  <a:pt x="632796" y="458673"/>
                  <a:pt x="647193" y="444276"/>
                  <a:pt x="647368" y="426463"/>
                </a:cubicBezTo>
                <a:lnTo>
                  <a:pt x="647368" y="33318"/>
                </a:lnTo>
                <a:cubicBezTo>
                  <a:pt x="647591" y="15189"/>
                  <a:pt x="633112" y="292"/>
                  <a:pt x="614983" y="0"/>
                </a:cubicBezTo>
                <a:close/>
                <a:moveTo>
                  <a:pt x="302896" y="76286"/>
                </a:moveTo>
                <a:lnTo>
                  <a:pt x="344883" y="76286"/>
                </a:lnTo>
                <a:lnTo>
                  <a:pt x="344883" y="273568"/>
                </a:lnTo>
                <a:lnTo>
                  <a:pt x="302896" y="273568"/>
                </a:lnTo>
                <a:close/>
                <a:moveTo>
                  <a:pt x="323851" y="371561"/>
                </a:moveTo>
                <a:cubicBezTo>
                  <a:pt x="304524" y="371566"/>
                  <a:pt x="288853" y="355903"/>
                  <a:pt x="288847" y="336575"/>
                </a:cubicBezTo>
                <a:cubicBezTo>
                  <a:pt x="288841" y="317248"/>
                  <a:pt x="304505" y="301577"/>
                  <a:pt x="323832" y="301571"/>
                </a:cubicBezTo>
                <a:cubicBezTo>
                  <a:pt x="343159" y="301565"/>
                  <a:pt x="358831" y="317229"/>
                  <a:pt x="358837" y="336556"/>
                </a:cubicBezTo>
                <a:cubicBezTo>
                  <a:pt x="358837" y="336559"/>
                  <a:pt x="358837" y="336563"/>
                  <a:pt x="358837" y="336566"/>
                </a:cubicBezTo>
                <a:cubicBezTo>
                  <a:pt x="359021" y="355708"/>
                  <a:pt x="343653" y="371375"/>
                  <a:pt x="324511" y="371560"/>
                </a:cubicBezTo>
                <a:cubicBezTo>
                  <a:pt x="324316" y="371562"/>
                  <a:pt x="324122" y="371562"/>
                  <a:pt x="323928" y="371561"/>
                </a:cubicBezTo>
                <a:close/>
              </a:path>
            </a:pathLst>
          </a:custGeom>
          <a:gradFill>
            <a:gsLst>
              <a:gs pos="0">
                <a:schemeClr val="accent4"/>
              </a:gs>
              <a:gs pos="100000">
                <a:schemeClr val="accent4">
                  <a:alpha val="61000"/>
                </a:schemeClr>
              </a:gs>
            </a:gsLst>
            <a:lin ang="3600000" scaled="0"/>
          </a:gradFill>
          <a:ln w="9525" cap="flat">
            <a:noFill/>
            <a:prstDash val="solid"/>
            <a:miter/>
          </a:ln>
        </p:spPr>
        <p:txBody>
          <a:bodyPr rtlCol="0" anchor="ctr"/>
          <a:lstStyle/>
          <a:p>
            <a:endParaRPr lang="en-SG"/>
          </a:p>
        </p:txBody>
      </p:sp>
      <p:grpSp>
        <p:nvGrpSpPr>
          <p:cNvPr id="214" name="Group 213">
            <a:extLst>
              <a:ext uri="{FF2B5EF4-FFF2-40B4-BE49-F238E27FC236}">
                <a16:creationId xmlns:a16="http://schemas.microsoft.com/office/drawing/2014/main" id="{36F5FD40-1BF4-7788-5BE2-C20153D727FD}"/>
              </a:ext>
            </a:extLst>
          </p:cNvPr>
          <p:cNvGrpSpPr/>
          <p:nvPr/>
        </p:nvGrpSpPr>
        <p:grpSpPr>
          <a:xfrm>
            <a:off x="12315996" y="6559166"/>
            <a:ext cx="1048382" cy="871933"/>
            <a:chOff x="12315996" y="6559166"/>
            <a:chExt cx="1048382" cy="871933"/>
          </a:xfrm>
          <a:gradFill>
            <a:gsLst>
              <a:gs pos="0">
                <a:srgbClr val="2EB6B4"/>
              </a:gs>
              <a:gs pos="100000">
                <a:srgbClr val="00A7A5">
                  <a:alpha val="61000"/>
                </a:srgbClr>
              </a:gs>
            </a:gsLst>
            <a:path path="circle">
              <a:fillToRect l="100000" t="100000"/>
            </a:path>
          </a:gradFill>
        </p:grpSpPr>
        <p:sp>
          <p:nvSpPr>
            <p:cNvPr id="209" name="Freeform: Shape 208">
              <a:extLst>
                <a:ext uri="{FF2B5EF4-FFF2-40B4-BE49-F238E27FC236}">
                  <a16:creationId xmlns:a16="http://schemas.microsoft.com/office/drawing/2014/main" id="{4E23D20E-1F66-E3D8-611B-ADAF72FCE2C3}"/>
                </a:ext>
              </a:extLst>
            </p:cNvPr>
            <p:cNvSpPr/>
            <p:nvPr/>
          </p:nvSpPr>
          <p:spPr>
            <a:xfrm>
              <a:off x="12327046" y="6768255"/>
              <a:ext cx="1037332" cy="662844"/>
            </a:xfrm>
            <a:custGeom>
              <a:avLst/>
              <a:gdLst>
                <a:gd name="connsiteX0" fmla="*/ 837606 w 1037332"/>
                <a:gd name="connsiteY0" fmla="*/ 252156 h 662844"/>
                <a:gd name="connsiteX1" fmla="*/ 963684 w 1037332"/>
                <a:gd name="connsiteY1" fmla="*/ 126078 h 662844"/>
                <a:gd name="connsiteX2" fmla="*/ 1037333 w 1037332"/>
                <a:gd name="connsiteY2" fmla="*/ 199727 h 662844"/>
                <a:gd name="connsiteX3" fmla="*/ 1037333 w 1037332"/>
                <a:gd name="connsiteY3" fmla="*/ 0 h 662844"/>
                <a:gd name="connsiteX4" fmla="*/ 837606 w 1037332"/>
                <a:gd name="connsiteY4" fmla="*/ 0 h 662844"/>
                <a:gd name="connsiteX5" fmla="*/ 911255 w 1037332"/>
                <a:gd name="connsiteY5" fmla="*/ 73649 h 662844"/>
                <a:gd name="connsiteX6" fmla="*/ 787674 w 1037332"/>
                <a:gd name="connsiteY6" fmla="*/ 197231 h 662844"/>
                <a:gd name="connsiteX7" fmla="*/ 575464 w 1037332"/>
                <a:gd name="connsiteY7" fmla="*/ 409441 h 662844"/>
                <a:gd name="connsiteX8" fmla="*/ 388220 w 1037332"/>
                <a:gd name="connsiteY8" fmla="*/ 222196 h 662844"/>
                <a:gd name="connsiteX9" fmla="*/ 0 w 1037332"/>
                <a:gd name="connsiteY9" fmla="*/ 610416 h 662844"/>
                <a:gd name="connsiteX10" fmla="*/ 52428 w 1037332"/>
                <a:gd name="connsiteY10" fmla="*/ 662845 h 662844"/>
                <a:gd name="connsiteX11" fmla="*/ 388220 w 1037332"/>
                <a:gd name="connsiteY11" fmla="*/ 327053 h 662844"/>
                <a:gd name="connsiteX12" fmla="*/ 575464 w 1037332"/>
                <a:gd name="connsiteY12" fmla="*/ 514297 h 662844"/>
                <a:gd name="connsiteX13" fmla="*/ 837606 w 1037332"/>
                <a:gd name="connsiteY13" fmla="*/ 252156 h 6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7332" h="662844">
                  <a:moveTo>
                    <a:pt x="837606" y="252156"/>
                  </a:moveTo>
                  <a:lnTo>
                    <a:pt x="963684" y="126078"/>
                  </a:lnTo>
                  <a:lnTo>
                    <a:pt x="1037333" y="199727"/>
                  </a:lnTo>
                  <a:lnTo>
                    <a:pt x="1037333" y="0"/>
                  </a:lnTo>
                  <a:lnTo>
                    <a:pt x="837606" y="0"/>
                  </a:lnTo>
                  <a:lnTo>
                    <a:pt x="911255" y="73649"/>
                  </a:lnTo>
                  <a:lnTo>
                    <a:pt x="787674" y="197231"/>
                  </a:lnTo>
                  <a:lnTo>
                    <a:pt x="575464" y="409441"/>
                  </a:lnTo>
                  <a:lnTo>
                    <a:pt x="388220" y="222196"/>
                  </a:lnTo>
                  <a:lnTo>
                    <a:pt x="0" y="610416"/>
                  </a:lnTo>
                  <a:lnTo>
                    <a:pt x="52428" y="662845"/>
                  </a:lnTo>
                  <a:lnTo>
                    <a:pt x="388220" y="327053"/>
                  </a:lnTo>
                  <a:lnTo>
                    <a:pt x="575464" y="514297"/>
                  </a:lnTo>
                  <a:lnTo>
                    <a:pt x="837606" y="252156"/>
                  </a:lnTo>
                  <a:close/>
                </a:path>
              </a:pathLst>
            </a:custGeom>
            <a:grpFill/>
            <a:ln w="12402" cap="flat">
              <a:noFill/>
              <a:prstDash val="solid"/>
              <a:miter/>
            </a:ln>
          </p:spPr>
          <p:txBody>
            <a:bodyPr rtlCol="0" anchor="ctr"/>
            <a:lstStyle/>
            <a:p>
              <a:endParaRPr lang="en-SG"/>
            </a:p>
          </p:txBody>
        </p:sp>
        <p:sp>
          <p:nvSpPr>
            <p:cNvPr id="210" name="Freeform: Shape 209">
              <a:extLst>
                <a:ext uri="{FF2B5EF4-FFF2-40B4-BE49-F238E27FC236}">
                  <a16:creationId xmlns:a16="http://schemas.microsoft.com/office/drawing/2014/main" id="{2A3DB9EC-B5D2-C676-B500-66AD1CC0BCCE}"/>
                </a:ext>
              </a:extLst>
            </p:cNvPr>
            <p:cNvSpPr/>
            <p:nvPr/>
          </p:nvSpPr>
          <p:spPr>
            <a:xfrm>
              <a:off x="12403192" y="6559166"/>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85"/>
                    <a:pt x="96885" y="124829"/>
                    <a:pt x="62415" y="124829"/>
                  </a:cubicBezTo>
                  <a:cubicBezTo>
                    <a:pt x="27944" y="124829"/>
                    <a:pt x="0" y="96885"/>
                    <a:pt x="0" y="62415"/>
                  </a:cubicBezTo>
                  <a:cubicBezTo>
                    <a:pt x="0" y="27944"/>
                    <a:pt x="27944" y="0"/>
                    <a:pt x="62415" y="0"/>
                  </a:cubicBezTo>
                  <a:cubicBezTo>
                    <a:pt x="96885" y="0"/>
                    <a:pt x="124829" y="27944"/>
                    <a:pt x="124829" y="62415"/>
                  </a:cubicBezTo>
                  <a:close/>
                </a:path>
              </a:pathLst>
            </a:custGeom>
            <a:grpFill/>
            <a:ln w="12402" cap="flat">
              <a:noFill/>
              <a:prstDash val="solid"/>
              <a:miter/>
            </a:ln>
          </p:spPr>
          <p:txBody>
            <a:bodyPr rtlCol="0" anchor="ctr"/>
            <a:lstStyle/>
            <a:p>
              <a:endParaRPr lang="en-SG"/>
            </a:p>
          </p:txBody>
        </p:sp>
        <p:sp>
          <p:nvSpPr>
            <p:cNvPr id="211" name="Freeform: Shape 210">
              <a:extLst>
                <a:ext uri="{FF2B5EF4-FFF2-40B4-BE49-F238E27FC236}">
                  <a16:creationId xmlns:a16="http://schemas.microsoft.com/office/drawing/2014/main" id="{B37E95E3-5203-6784-82FE-EE2842A4F9C0}"/>
                </a:ext>
              </a:extLst>
            </p:cNvPr>
            <p:cNvSpPr/>
            <p:nvPr/>
          </p:nvSpPr>
          <p:spPr>
            <a:xfrm>
              <a:off x="12315996" y="6696481"/>
              <a:ext cx="791982" cy="535390"/>
            </a:xfrm>
            <a:custGeom>
              <a:avLst/>
              <a:gdLst>
                <a:gd name="connsiteX0" fmla="*/ 750914 w 791982"/>
                <a:gd name="connsiteY0" fmla="*/ 246036 h 535390"/>
                <a:gd name="connsiteX1" fmla="*/ 763397 w 791982"/>
                <a:gd name="connsiteY1" fmla="*/ 233553 h 535390"/>
                <a:gd name="connsiteX2" fmla="*/ 791983 w 791982"/>
                <a:gd name="connsiteY2" fmla="*/ 204967 h 535390"/>
                <a:gd name="connsiteX3" fmla="*/ 757280 w 791982"/>
                <a:gd name="connsiteY3" fmla="*/ 48930 h 535390"/>
                <a:gd name="connsiteX4" fmla="*/ 748792 w 791982"/>
                <a:gd name="connsiteY4" fmla="*/ 34949 h 535390"/>
                <a:gd name="connsiteX5" fmla="*/ 698860 w 791982"/>
                <a:gd name="connsiteY5" fmla="*/ 8360 h 535390"/>
                <a:gd name="connsiteX6" fmla="*/ 598247 w 791982"/>
                <a:gd name="connsiteY6" fmla="*/ 8360 h 535390"/>
                <a:gd name="connsiteX7" fmla="*/ 548315 w 791982"/>
                <a:gd name="connsiteY7" fmla="*/ 34949 h 535390"/>
                <a:gd name="connsiteX8" fmla="*/ 539827 w 791982"/>
                <a:gd name="connsiteY8" fmla="*/ 48930 h 535390"/>
                <a:gd name="connsiteX9" fmla="*/ 524099 w 791982"/>
                <a:gd name="connsiteY9" fmla="*/ 122080 h 535390"/>
                <a:gd name="connsiteX10" fmla="*/ 524099 w 791982"/>
                <a:gd name="connsiteY10" fmla="*/ 122080 h 535390"/>
                <a:gd name="connsiteX11" fmla="*/ 507746 w 791982"/>
                <a:gd name="connsiteY11" fmla="*/ 48930 h 535390"/>
                <a:gd name="connsiteX12" fmla="*/ 499133 w 791982"/>
                <a:gd name="connsiteY12" fmla="*/ 34949 h 535390"/>
                <a:gd name="connsiteX13" fmla="*/ 449201 w 791982"/>
                <a:gd name="connsiteY13" fmla="*/ 8360 h 535390"/>
                <a:gd name="connsiteX14" fmla="*/ 299406 w 791982"/>
                <a:gd name="connsiteY14" fmla="*/ 34949 h 535390"/>
                <a:gd name="connsiteX15" fmla="*/ 290917 w 791982"/>
                <a:gd name="connsiteY15" fmla="*/ 48930 h 535390"/>
                <a:gd name="connsiteX16" fmla="*/ 274440 w 791982"/>
                <a:gd name="connsiteY16" fmla="*/ 119708 h 535390"/>
                <a:gd name="connsiteX17" fmla="*/ 274440 w 791982"/>
                <a:gd name="connsiteY17" fmla="*/ 119708 h 535390"/>
                <a:gd name="connsiteX18" fmla="*/ 258212 w 791982"/>
                <a:gd name="connsiteY18" fmla="*/ 48930 h 535390"/>
                <a:gd name="connsiteX19" fmla="*/ 249474 w 791982"/>
                <a:gd name="connsiteY19" fmla="*/ 34949 h 535390"/>
                <a:gd name="connsiteX20" fmla="*/ 199542 w 791982"/>
                <a:gd name="connsiteY20" fmla="*/ 8360 h 535390"/>
                <a:gd name="connsiteX21" fmla="*/ 98929 w 791982"/>
                <a:gd name="connsiteY21" fmla="*/ 8360 h 535390"/>
                <a:gd name="connsiteX22" fmla="*/ 48998 w 791982"/>
                <a:gd name="connsiteY22" fmla="*/ 34949 h 535390"/>
                <a:gd name="connsiteX23" fmla="*/ 40509 w 791982"/>
                <a:gd name="connsiteY23" fmla="*/ 48930 h 535390"/>
                <a:gd name="connsiteX24" fmla="*/ 813 w 791982"/>
                <a:gd name="connsiteY24" fmla="*/ 230182 h 535390"/>
                <a:gd name="connsiteX25" fmla="*/ 19656 w 791982"/>
                <a:gd name="connsiteY25" fmla="*/ 261904 h 535390"/>
                <a:gd name="connsiteX26" fmla="*/ 20661 w 791982"/>
                <a:gd name="connsiteY26" fmla="*/ 262139 h 535390"/>
                <a:gd name="connsiteX27" fmla="*/ 24781 w 791982"/>
                <a:gd name="connsiteY27" fmla="*/ 262139 h 535390"/>
                <a:gd name="connsiteX28" fmla="*/ 49747 w 791982"/>
                <a:gd name="connsiteY28" fmla="*/ 242541 h 535390"/>
                <a:gd name="connsiteX29" fmla="*/ 87195 w 791982"/>
                <a:gd name="connsiteY29" fmla="*/ 74895 h 535390"/>
                <a:gd name="connsiteX30" fmla="*/ 87195 w 791982"/>
                <a:gd name="connsiteY30" fmla="*/ 74895 h 535390"/>
                <a:gd name="connsiteX31" fmla="*/ 87195 w 791982"/>
                <a:gd name="connsiteY31" fmla="*/ 163523 h 535390"/>
                <a:gd name="connsiteX32" fmla="*/ 49747 w 791982"/>
                <a:gd name="connsiteY32" fmla="*/ 349519 h 535390"/>
                <a:gd name="connsiteX33" fmla="*/ 87195 w 791982"/>
                <a:gd name="connsiteY33" fmla="*/ 349519 h 535390"/>
                <a:gd name="connsiteX34" fmla="*/ 87195 w 791982"/>
                <a:gd name="connsiteY34" fmla="*/ 535391 h 535390"/>
                <a:gd name="connsiteX35" fmla="*/ 137127 w 791982"/>
                <a:gd name="connsiteY35" fmla="*/ 485459 h 535390"/>
                <a:gd name="connsiteX36" fmla="*/ 137127 w 791982"/>
                <a:gd name="connsiteY36" fmla="*/ 349519 h 535390"/>
                <a:gd name="connsiteX37" fmla="*/ 162093 w 791982"/>
                <a:gd name="connsiteY37" fmla="*/ 349519 h 535390"/>
                <a:gd name="connsiteX38" fmla="*/ 162093 w 791982"/>
                <a:gd name="connsiteY38" fmla="*/ 460493 h 535390"/>
                <a:gd name="connsiteX39" fmla="*/ 212025 w 791982"/>
                <a:gd name="connsiteY39" fmla="*/ 410561 h 535390"/>
                <a:gd name="connsiteX40" fmla="*/ 212025 w 791982"/>
                <a:gd name="connsiteY40" fmla="*/ 349519 h 535390"/>
                <a:gd name="connsiteX41" fmla="*/ 249474 w 791982"/>
                <a:gd name="connsiteY41" fmla="*/ 349519 h 535390"/>
                <a:gd name="connsiteX42" fmla="*/ 212025 w 791982"/>
                <a:gd name="connsiteY42" fmla="*/ 163648 h 535390"/>
                <a:gd name="connsiteX43" fmla="*/ 212025 w 791982"/>
                <a:gd name="connsiteY43" fmla="*/ 76268 h 535390"/>
                <a:gd name="connsiteX44" fmla="*/ 212025 w 791982"/>
                <a:gd name="connsiteY44" fmla="*/ 76268 h 535390"/>
                <a:gd name="connsiteX45" fmla="*/ 249474 w 791982"/>
                <a:gd name="connsiteY45" fmla="*/ 239295 h 535390"/>
                <a:gd name="connsiteX46" fmla="*/ 274440 w 791982"/>
                <a:gd name="connsiteY46" fmla="*/ 262139 h 535390"/>
                <a:gd name="connsiteX47" fmla="*/ 274440 w 791982"/>
                <a:gd name="connsiteY47" fmla="*/ 262139 h 535390"/>
                <a:gd name="connsiteX48" fmla="*/ 298657 w 791982"/>
                <a:gd name="connsiteY48" fmla="*/ 242541 h 535390"/>
                <a:gd name="connsiteX49" fmla="*/ 299406 w 791982"/>
                <a:gd name="connsiteY49" fmla="*/ 237173 h 535390"/>
                <a:gd name="connsiteX50" fmla="*/ 335856 w 791982"/>
                <a:gd name="connsiteY50" fmla="*/ 77017 h 535390"/>
                <a:gd name="connsiteX51" fmla="*/ 335856 w 791982"/>
                <a:gd name="connsiteY51" fmla="*/ 77017 h 535390"/>
                <a:gd name="connsiteX52" fmla="*/ 335856 w 791982"/>
                <a:gd name="connsiteY52" fmla="*/ 286356 h 535390"/>
                <a:gd name="connsiteX53" fmla="*/ 363443 w 791982"/>
                <a:gd name="connsiteY53" fmla="*/ 258644 h 535390"/>
                <a:gd name="connsiteX54" fmla="*/ 434058 w 791982"/>
                <a:gd name="connsiteY54" fmla="*/ 258605 h 535390"/>
                <a:gd name="connsiteX55" fmla="*/ 434097 w 791982"/>
                <a:gd name="connsiteY55" fmla="*/ 258644 h 535390"/>
                <a:gd name="connsiteX56" fmla="*/ 461684 w 791982"/>
                <a:gd name="connsiteY56" fmla="*/ 285232 h 535390"/>
                <a:gd name="connsiteX57" fmla="*/ 461684 w 791982"/>
                <a:gd name="connsiteY57" fmla="*/ 77142 h 535390"/>
                <a:gd name="connsiteX58" fmla="*/ 461684 w 791982"/>
                <a:gd name="connsiteY58" fmla="*/ 77142 h 535390"/>
                <a:gd name="connsiteX59" fmla="*/ 499133 w 791982"/>
                <a:gd name="connsiteY59" fmla="*/ 242665 h 535390"/>
                <a:gd name="connsiteX60" fmla="*/ 524099 w 791982"/>
                <a:gd name="connsiteY60" fmla="*/ 262139 h 535390"/>
                <a:gd name="connsiteX61" fmla="*/ 524099 w 791982"/>
                <a:gd name="connsiteY61" fmla="*/ 262139 h 535390"/>
                <a:gd name="connsiteX62" fmla="*/ 548440 w 791982"/>
                <a:gd name="connsiteY62" fmla="*/ 242541 h 535390"/>
                <a:gd name="connsiteX63" fmla="*/ 585889 w 791982"/>
                <a:gd name="connsiteY63" fmla="*/ 77017 h 535390"/>
                <a:gd name="connsiteX64" fmla="*/ 585889 w 791982"/>
                <a:gd name="connsiteY64" fmla="*/ 77017 h 535390"/>
                <a:gd name="connsiteX65" fmla="*/ 585889 w 791982"/>
                <a:gd name="connsiteY65" fmla="*/ 410311 h 535390"/>
                <a:gd name="connsiteX66" fmla="*/ 585889 w 791982"/>
                <a:gd name="connsiteY66" fmla="*/ 410311 h 535390"/>
                <a:gd name="connsiteX67" fmla="*/ 635821 w 791982"/>
                <a:gd name="connsiteY67" fmla="*/ 360380 h 535390"/>
                <a:gd name="connsiteX68" fmla="*/ 635821 w 791982"/>
                <a:gd name="connsiteY68" fmla="*/ 274622 h 535390"/>
                <a:gd name="connsiteX69" fmla="*/ 660787 w 791982"/>
                <a:gd name="connsiteY69" fmla="*/ 274622 h 535390"/>
                <a:gd name="connsiteX70" fmla="*/ 660787 w 791982"/>
                <a:gd name="connsiteY70" fmla="*/ 335913 h 535390"/>
                <a:gd name="connsiteX71" fmla="*/ 710719 w 791982"/>
                <a:gd name="connsiteY71" fmla="*/ 285981 h 535390"/>
                <a:gd name="connsiteX72" fmla="*/ 710719 w 791982"/>
                <a:gd name="connsiteY72" fmla="*/ 77142 h 535390"/>
                <a:gd name="connsiteX73" fmla="*/ 710719 w 791982"/>
                <a:gd name="connsiteY73" fmla="*/ 77142 h 535390"/>
                <a:gd name="connsiteX74" fmla="*/ 750040 w 791982"/>
                <a:gd name="connsiteY74" fmla="*/ 246161 h 53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791982" h="535390">
                  <a:moveTo>
                    <a:pt x="750914" y="246036"/>
                  </a:moveTo>
                  <a:lnTo>
                    <a:pt x="763397" y="233553"/>
                  </a:lnTo>
                  <a:lnTo>
                    <a:pt x="791983" y="204967"/>
                  </a:lnTo>
                  <a:lnTo>
                    <a:pt x="757280" y="48930"/>
                  </a:lnTo>
                  <a:cubicBezTo>
                    <a:pt x="756219" y="43403"/>
                    <a:pt x="753206" y="38441"/>
                    <a:pt x="748792" y="34949"/>
                  </a:cubicBezTo>
                  <a:cubicBezTo>
                    <a:pt x="733841" y="23218"/>
                    <a:pt x="716938" y="14217"/>
                    <a:pt x="698860" y="8360"/>
                  </a:cubicBezTo>
                  <a:cubicBezTo>
                    <a:pt x="666248" y="-2787"/>
                    <a:pt x="630859" y="-2787"/>
                    <a:pt x="598247" y="8360"/>
                  </a:cubicBezTo>
                  <a:cubicBezTo>
                    <a:pt x="580174" y="14231"/>
                    <a:pt x="563274" y="23231"/>
                    <a:pt x="548315" y="34949"/>
                  </a:cubicBezTo>
                  <a:cubicBezTo>
                    <a:pt x="543996" y="38524"/>
                    <a:pt x="541007" y="43449"/>
                    <a:pt x="539827" y="48930"/>
                  </a:cubicBezTo>
                  <a:lnTo>
                    <a:pt x="524099" y="122080"/>
                  </a:lnTo>
                  <a:lnTo>
                    <a:pt x="524099" y="122080"/>
                  </a:lnTo>
                  <a:lnTo>
                    <a:pt x="507746" y="48930"/>
                  </a:lnTo>
                  <a:cubicBezTo>
                    <a:pt x="506601" y="43405"/>
                    <a:pt x="503553" y="38457"/>
                    <a:pt x="499133" y="34949"/>
                  </a:cubicBezTo>
                  <a:cubicBezTo>
                    <a:pt x="484182" y="23218"/>
                    <a:pt x="467279" y="14217"/>
                    <a:pt x="449201" y="8360"/>
                  </a:cubicBezTo>
                  <a:cubicBezTo>
                    <a:pt x="397951" y="-8181"/>
                    <a:pt x="341833" y="1779"/>
                    <a:pt x="299406" y="34949"/>
                  </a:cubicBezTo>
                  <a:cubicBezTo>
                    <a:pt x="295086" y="38524"/>
                    <a:pt x="292097" y="43449"/>
                    <a:pt x="290917" y="48930"/>
                  </a:cubicBezTo>
                  <a:lnTo>
                    <a:pt x="274440" y="119708"/>
                  </a:lnTo>
                  <a:cubicBezTo>
                    <a:pt x="274440" y="119708"/>
                    <a:pt x="274440" y="119708"/>
                    <a:pt x="274440" y="119708"/>
                  </a:cubicBezTo>
                  <a:lnTo>
                    <a:pt x="258212" y="48930"/>
                  </a:lnTo>
                  <a:cubicBezTo>
                    <a:pt x="256966" y="43415"/>
                    <a:pt x="253885" y="38486"/>
                    <a:pt x="249474" y="34949"/>
                  </a:cubicBezTo>
                  <a:cubicBezTo>
                    <a:pt x="234515" y="23231"/>
                    <a:pt x="217615" y="14231"/>
                    <a:pt x="199542" y="8360"/>
                  </a:cubicBezTo>
                  <a:cubicBezTo>
                    <a:pt x="166930" y="-2787"/>
                    <a:pt x="131541" y="-2787"/>
                    <a:pt x="98929" y="8360"/>
                  </a:cubicBezTo>
                  <a:cubicBezTo>
                    <a:pt x="80868" y="14257"/>
                    <a:pt x="63972" y="23255"/>
                    <a:pt x="48998" y="34949"/>
                  </a:cubicBezTo>
                  <a:cubicBezTo>
                    <a:pt x="44678" y="38524"/>
                    <a:pt x="41689" y="43449"/>
                    <a:pt x="40509" y="48930"/>
                  </a:cubicBezTo>
                  <a:lnTo>
                    <a:pt x="813" y="230182"/>
                  </a:lnTo>
                  <a:cubicBezTo>
                    <a:pt x="-2743" y="244146"/>
                    <a:pt x="5693" y="258348"/>
                    <a:pt x="19656" y="261904"/>
                  </a:cubicBezTo>
                  <a:cubicBezTo>
                    <a:pt x="19990" y="261989"/>
                    <a:pt x="20325" y="262068"/>
                    <a:pt x="20661" y="262139"/>
                  </a:cubicBezTo>
                  <a:cubicBezTo>
                    <a:pt x="22032" y="262262"/>
                    <a:pt x="23410" y="262262"/>
                    <a:pt x="24781" y="262139"/>
                  </a:cubicBezTo>
                  <a:cubicBezTo>
                    <a:pt x="36719" y="262417"/>
                    <a:pt x="47182" y="254203"/>
                    <a:pt x="49747" y="242541"/>
                  </a:cubicBezTo>
                  <a:lnTo>
                    <a:pt x="87195" y="74895"/>
                  </a:lnTo>
                  <a:lnTo>
                    <a:pt x="87195" y="74895"/>
                  </a:lnTo>
                  <a:lnTo>
                    <a:pt x="87195" y="163523"/>
                  </a:lnTo>
                  <a:lnTo>
                    <a:pt x="49747" y="349519"/>
                  </a:lnTo>
                  <a:lnTo>
                    <a:pt x="87195" y="349519"/>
                  </a:lnTo>
                  <a:lnTo>
                    <a:pt x="87195" y="535391"/>
                  </a:lnTo>
                  <a:lnTo>
                    <a:pt x="137127" y="485459"/>
                  </a:lnTo>
                  <a:lnTo>
                    <a:pt x="137127" y="349519"/>
                  </a:lnTo>
                  <a:lnTo>
                    <a:pt x="162093" y="349519"/>
                  </a:lnTo>
                  <a:lnTo>
                    <a:pt x="162093" y="460493"/>
                  </a:lnTo>
                  <a:lnTo>
                    <a:pt x="212025" y="410561"/>
                  </a:lnTo>
                  <a:lnTo>
                    <a:pt x="212025" y="349519"/>
                  </a:lnTo>
                  <a:lnTo>
                    <a:pt x="249474" y="349519"/>
                  </a:lnTo>
                  <a:lnTo>
                    <a:pt x="212025" y="163648"/>
                  </a:lnTo>
                  <a:lnTo>
                    <a:pt x="212025" y="76268"/>
                  </a:lnTo>
                  <a:lnTo>
                    <a:pt x="212025" y="76268"/>
                  </a:lnTo>
                  <a:lnTo>
                    <a:pt x="249474" y="239295"/>
                  </a:lnTo>
                  <a:cubicBezTo>
                    <a:pt x="250578" y="252249"/>
                    <a:pt x="261440" y="262186"/>
                    <a:pt x="274440" y="262139"/>
                  </a:cubicBezTo>
                  <a:lnTo>
                    <a:pt x="274440" y="262139"/>
                  </a:lnTo>
                  <a:cubicBezTo>
                    <a:pt x="286097" y="262061"/>
                    <a:pt x="296150" y="253926"/>
                    <a:pt x="298657" y="242541"/>
                  </a:cubicBezTo>
                  <a:lnTo>
                    <a:pt x="299406" y="237173"/>
                  </a:lnTo>
                  <a:lnTo>
                    <a:pt x="335856" y="77017"/>
                  </a:lnTo>
                  <a:cubicBezTo>
                    <a:pt x="335856" y="77017"/>
                    <a:pt x="335856" y="77017"/>
                    <a:pt x="335856" y="77017"/>
                  </a:cubicBezTo>
                  <a:lnTo>
                    <a:pt x="335856" y="286356"/>
                  </a:lnTo>
                  <a:lnTo>
                    <a:pt x="363443" y="258644"/>
                  </a:lnTo>
                  <a:cubicBezTo>
                    <a:pt x="382931" y="239133"/>
                    <a:pt x="414547" y="239115"/>
                    <a:pt x="434058" y="258605"/>
                  </a:cubicBezTo>
                  <a:cubicBezTo>
                    <a:pt x="434070" y="258617"/>
                    <a:pt x="434084" y="258631"/>
                    <a:pt x="434097" y="258644"/>
                  </a:cubicBezTo>
                  <a:lnTo>
                    <a:pt x="461684" y="285232"/>
                  </a:lnTo>
                  <a:lnTo>
                    <a:pt x="461684" y="77142"/>
                  </a:lnTo>
                  <a:cubicBezTo>
                    <a:pt x="461684" y="77142"/>
                    <a:pt x="461684" y="77142"/>
                    <a:pt x="461684" y="77142"/>
                  </a:cubicBezTo>
                  <a:lnTo>
                    <a:pt x="499133" y="242665"/>
                  </a:lnTo>
                  <a:cubicBezTo>
                    <a:pt x="501748" y="254278"/>
                    <a:pt x="512199" y="262430"/>
                    <a:pt x="524099" y="262139"/>
                  </a:cubicBezTo>
                  <a:lnTo>
                    <a:pt x="524099" y="262139"/>
                  </a:lnTo>
                  <a:cubicBezTo>
                    <a:pt x="535804" y="262120"/>
                    <a:pt x="545924" y="253971"/>
                    <a:pt x="548440" y="242541"/>
                  </a:cubicBezTo>
                  <a:lnTo>
                    <a:pt x="585889" y="77017"/>
                  </a:lnTo>
                  <a:cubicBezTo>
                    <a:pt x="585889" y="77017"/>
                    <a:pt x="585889" y="77017"/>
                    <a:pt x="585889" y="77017"/>
                  </a:cubicBezTo>
                  <a:lnTo>
                    <a:pt x="585889" y="410311"/>
                  </a:lnTo>
                  <a:lnTo>
                    <a:pt x="585889" y="410311"/>
                  </a:lnTo>
                  <a:lnTo>
                    <a:pt x="635821" y="360380"/>
                  </a:lnTo>
                  <a:lnTo>
                    <a:pt x="635821" y="274622"/>
                  </a:lnTo>
                  <a:lnTo>
                    <a:pt x="660787" y="274622"/>
                  </a:lnTo>
                  <a:lnTo>
                    <a:pt x="660787" y="335913"/>
                  </a:lnTo>
                  <a:lnTo>
                    <a:pt x="710719" y="285981"/>
                  </a:lnTo>
                  <a:lnTo>
                    <a:pt x="710719" y="77142"/>
                  </a:lnTo>
                  <a:cubicBezTo>
                    <a:pt x="710719" y="77142"/>
                    <a:pt x="710719" y="77142"/>
                    <a:pt x="710719" y="77142"/>
                  </a:cubicBezTo>
                  <a:lnTo>
                    <a:pt x="750040" y="246161"/>
                  </a:lnTo>
                  <a:close/>
                </a:path>
              </a:pathLst>
            </a:custGeom>
            <a:grpFill/>
            <a:ln w="12402" cap="flat">
              <a:noFill/>
              <a:prstDash val="solid"/>
              <a:miter/>
            </a:ln>
          </p:spPr>
          <p:txBody>
            <a:bodyPr rtlCol="0" anchor="ctr"/>
            <a:lstStyle/>
            <a:p>
              <a:endParaRPr lang="en-SG"/>
            </a:p>
          </p:txBody>
        </p:sp>
        <p:sp>
          <p:nvSpPr>
            <p:cNvPr id="212" name="Freeform: Shape 211">
              <a:extLst>
                <a:ext uri="{FF2B5EF4-FFF2-40B4-BE49-F238E27FC236}">
                  <a16:creationId xmlns:a16="http://schemas.microsoft.com/office/drawing/2014/main" id="{1B6D2B3A-5E09-1E3C-AEFF-F47E6BC3947C}"/>
                </a:ext>
              </a:extLst>
            </p:cNvPr>
            <p:cNvSpPr/>
            <p:nvPr/>
          </p:nvSpPr>
          <p:spPr>
            <a:xfrm>
              <a:off x="12902385" y="6559166"/>
              <a:ext cx="124829" cy="124829"/>
            </a:xfrm>
            <a:custGeom>
              <a:avLst/>
              <a:gdLst>
                <a:gd name="connsiteX0" fmla="*/ 124830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30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30" y="62415"/>
                  </a:moveTo>
                  <a:cubicBezTo>
                    <a:pt x="124830" y="96885"/>
                    <a:pt x="96885" y="124829"/>
                    <a:pt x="62415" y="124829"/>
                  </a:cubicBezTo>
                  <a:cubicBezTo>
                    <a:pt x="27944" y="124829"/>
                    <a:pt x="0" y="96885"/>
                    <a:pt x="0" y="62415"/>
                  </a:cubicBezTo>
                  <a:cubicBezTo>
                    <a:pt x="0" y="27944"/>
                    <a:pt x="27944" y="0"/>
                    <a:pt x="62415" y="0"/>
                  </a:cubicBezTo>
                  <a:cubicBezTo>
                    <a:pt x="96885" y="0"/>
                    <a:pt x="124830" y="27944"/>
                    <a:pt x="124830" y="62415"/>
                  </a:cubicBezTo>
                  <a:close/>
                </a:path>
              </a:pathLst>
            </a:custGeom>
            <a:grpFill/>
            <a:ln w="12402" cap="flat">
              <a:noFill/>
              <a:prstDash val="solid"/>
              <a:miter/>
            </a:ln>
          </p:spPr>
          <p:txBody>
            <a:bodyPr rtlCol="0" anchor="ctr"/>
            <a:lstStyle/>
            <a:p>
              <a:endParaRPr lang="en-SG"/>
            </a:p>
          </p:txBody>
        </p:sp>
        <p:sp>
          <p:nvSpPr>
            <p:cNvPr id="213" name="Freeform: Shape 212">
              <a:extLst>
                <a:ext uri="{FF2B5EF4-FFF2-40B4-BE49-F238E27FC236}">
                  <a16:creationId xmlns:a16="http://schemas.microsoft.com/office/drawing/2014/main" id="{A5187800-F4EF-F9F3-1D35-E56E56941E3F}"/>
                </a:ext>
              </a:extLst>
            </p:cNvPr>
            <p:cNvSpPr/>
            <p:nvPr/>
          </p:nvSpPr>
          <p:spPr>
            <a:xfrm>
              <a:off x="12652351" y="6559166"/>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85"/>
                    <a:pt x="96885" y="124829"/>
                    <a:pt x="62415" y="124829"/>
                  </a:cubicBezTo>
                  <a:cubicBezTo>
                    <a:pt x="27944" y="124829"/>
                    <a:pt x="0" y="96885"/>
                    <a:pt x="0" y="62415"/>
                  </a:cubicBezTo>
                  <a:cubicBezTo>
                    <a:pt x="0" y="27944"/>
                    <a:pt x="27944" y="0"/>
                    <a:pt x="62415" y="0"/>
                  </a:cubicBezTo>
                  <a:cubicBezTo>
                    <a:pt x="96885" y="0"/>
                    <a:pt x="124829" y="27944"/>
                    <a:pt x="124829" y="62415"/>
                  </a:cubicBezTo>
                  <a:close/>
                </a:path>
              </a:pathLst>
            </a:custGeom>
            <a:grpFill/>
            <a:ln w="12402" cap="flat">
              <a:noFill/>
              <a:prstDash val="solid"/>
              <a:miter/>
            </a:ln>
          </p:spPr>
          <p:txBody>
            <a:bodyPr rtlCol="0" anchor="ctr"/>
            <a:lstStyle/>
            <a:p>
              <a:endParaRPr lang="en-SG"/>
            </a:p>
          </p:txBody>
        </p:sp>
      </p:grpSp>
    </p:spTree>
    <p:extLst>
      <p:ext uri="{BB962C8B-B14F-4D97-AF65-F5344CB8AC3E}">
        <p14:creationId xmlns:p14="http://schemas.microsoft.com/office/powerpoint/2010/main" val="271282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98" name="Straight Connector 3197">
            <a:extLst>
              <a:ext uri="{FF2B5EF4-FFF2-40B4-BE49-F238E27FC236}">
                <a16:creationId xmlns:a16="http://schemas.microsoft.com/office/drawing/2014/main" id="{C18A37E7-89C3-A602-A068-842C72A48466}"/>
              </a:ext>
            </a:extLst>
          </p:cNvPr>
          <p:cNvCxnSpPr>
            <a:cxnSpLocks/>
            <a:stCxn id="3156" idx="2"/>
            <a:endCxn id="3175" idx="2"/>
          </p:cNvCxnSpPr>
          <p:nvPr/>
        </p:nvCxnSpPr>
        <p:spPr>
          <a:xfrm>
            <a:off x="15250628" y="8915129"/>
            <a:ext cx="783024" cy="274349"/>
          </a:xfrm>
          <a:prstGeom prst="line">
            <a:avLst/>
          </a:prstGeom>
          <a:ln w="19050">
            <a:solidFill>
              <a:srgbClr val="5E7F8B"/>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3195" name="Straight Connector 3194">
            <a:extLst>
              <a:ext uri="{FF2B5EF4-FFF2-40B4-BE49-F238E27FC236}">
                <a16:creationId xmlns:a16="http://schemas.microsoft.com/office/drawing/2014/main" id="{FEAD14DF-9297-49A2-0C46-54C459AFB7D0}"/>
              </a:ext>
            </a:extLst>
          </p:cNvPr>
          <p:cNvCxnSpPr>
            <a:cxnSpLocks/>
            <a:stCxn id="3156" idx="2"/>
            <a:endCxn id="3174" idx="3"/>
          </p:cNvCxnSpPr>
          <p:nvPr/>
        </p:nvCxnSpPr>
        <p:spPr>
          <a:xfrm flipV="1">
            <a:off x="15250628" y="8595671"/>
            <a:ext cx="886337" cy="319458"/>
          </a:xfrm>
          <a:prstGeom prst="line">
            <a:avLst/>
          </a:prstGeom>
          <a:ln w="19050">
            <a:solidFill>
              <a:srgbClr val="5E7F8B"/>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3190" name="Straight Connector 3189">
            <a:extLst>
              <a:ext uri="{FF2B5EF4-FFF2-40B4-BE49-F238E27FC236}">
                <a16:creationId xmlns:a16="http://schemas.microsoft.com/office/drawing/2014/main" id="{FAF19575-7544-30B3-1D76-4A447C3FF071}"/>
              </a:ext>
            </a:extLst>
          </p:cNvPr>
          <p:cNvCxnSpPr>
            <a:cxnSpLocks/>
          </p:cNvCxnSpPr>
          <p:nvPr/>
        </p:nvCxnSpPr>
        <p:spPr>
          <a:xfrm>
            <a:off x="11779044" y="9059325"/>
            <a:ext cx="3083509" cy="0"/>
          </a:xfrm>
          <a:prstGeom prst="line">
            <a:avLst/>
          </a:prstGeom>
          <a:ln w="19050">
            <a:solidFill>
              <a:srgbClr val="5E7F8B"/>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3186" name="Straight Connector 3185">
            <a:extLst>
              <a:ext uri="{FF2B5EF4-FFF2-40B4-BE49-F238E27FC236}">
                <a16:creationId xmlns:a16="http://schemas.microsoft.com/office/drawing/2014/main" id="{3107EA7A-1CC5-4E69-BBE1-1F13BC46DC26}"/>
              </a:ext>
            </a:extLst>
          </p:cNvPr>
          <p:cNvCxnSpPr>
            <a:cxnSpLocks/>
            <a:endCxn id="3137" idx="3"/>
          </p:cNvCxnSpPr>
          <p:nvPr/>
        </p:nvCxnSpPr>
        <p:spPr>
          <a:xfrm flipV="1">
            <a:off x="10931749" y="8842011"/>
            <a:ext cx="1442476" cy="261146"/>
          </a:xfrm>
          <a:prstGeom prst="line">
            <a:avLst/>
          </a:prstGeom>
          <a:ln w="19050">
            <a:solidFill>
              <a:srgbClr val="5E7F8B"/>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3185" name="Straight Connector 3184">
            <a:extLst>
              <a:ext uri="{FF2B5EF4-FFF2-40B4-BE49-F238E27FC236}">
                <a16:creationId xmlns:a16="http://schemas.microsoft.com/office/drawing/2014/main" id="{6E7F0D16-7E92-B2DF-28A5-E6D0430CDC31}"/>
              </a:ext>
            </a:extLst>
          </p:cNvPr>
          <p:cNvCxnSpPr>
            <a:endCxn id="3137" idx="3"/>
          </p:cNvCxnSpPr>
          <p:nvPr/>
        </p:nvCxnSpPr>
        <p:spPr>
          <a:xfrm>
            <a:off x="10931749" y="8583168"/>
            <a:ext cx="1442476" cy="258843"/>
          </a:xfrm>
          <a:prstGeom prst="line">
            <a:avLst/>
          </a:prstGeom>
          <a:ln w="19050">
            <a:solidFill>
              <a:srgbClr val="5E7F8B"/>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70" name="Freeform: Shape 69">
            <a:extLst>
              <a:ext uri="{FF2B5EF4-FFF2-40B4-BE49-F238E27FC236}">
                <a16:creationId xmlns:a16="http://schemas.microsoft.com/office/drawing/2014/main" id="{4FB888C1-3FBC-C437-A712-1F269B39BBB2}"/>
              </a:ext>
            </a:extLst>
          </p:cNvPr>
          <p:cNvSpPr/>
          <p:nvPr/>
        </p:nvSpPr>
        <p:spPr>
          <a:xfrm>
            <a:off x="11599449" y="8375526"/>
            <a:ext cx="2331067" cy="932972"/>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E45B65"/>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ECS</a:t>
            </a:r>
          </a:p>
          <a:p>
            <a:r>
              <a:rPr lang="en-ID" dirty="0">
                <a:solidFill>
                  <a:schemeClr val="bg2"/>
                </a:solidFill>
                <a:latin typeface="Roboto" panose="02000000000000000000" pitchFamily="2" charset="0"/>
                <a:ea typeface="Roboto" panose="02000000000000000000" pitchFamily="2" charset="0"/>
                <a:cs typeface="Roboto" panose="02000000000000000000" pitchFamily="2" charset="0"/>
              </a:rPr>
              <a:t>	Models</a:t>
            </a:r>
            <a:endParaRPr lang="en-ID" sz="1600"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130" name="Rectangle: Rounded Corners 3129">
            <a:extLst>
              <a:ext uri="{FF2B5EF4-FFF2-40B4-BE49-F238E27FC236}">
                <a16:creationId xmlns:a16="http://schemas.microsoft.com/office/drawing/2014/main" id="{8EC7A543-7800-33DA-EAA4-FBBF7796F6F7}"/>
              </a:ext>
            </a:extLst>
          </p:cNvPr>
          <p:cNvSpPr/>
          <p:nvPr/>
        </p:nvSpPr>
        <p:spPr>
          <a:xfrm>
            <a:off x="11629421" y="8409500"/>
            <a:ext cx="887428" cy="865023"/>
          </a:xfrm>
          <a:prstGeom prst="roundRect">
            <a:avLst>
              <a:gd name="adj" fmla="val 21066"/>
            </a:avLst>
          </a:prstGeom>
          <a:solidFill>
            <a:srgbClr val="FFFFFF"/>
          </a:solidFill>
          <a:ln w="5715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Freeform: Shape 42">
            <a:extLst>
              <a:ext uri="{FF2B5EF4-FFF2-40B4-BE49-F238E27FC236}">
                <a16:creationId xmlns:a16="http://schemas.microsoft.com/office/drawing/2014/main" id="{53C5F4EE-502D-F55E-8659-793C1E3056AD}"/>
              </a:ext>
            </a:extLst>
          </p:cNvPr>
          <p:cNvSpPr/>
          <p:nvPr/>
        </p:nvSpPr>
        <p:spPr>
          <a:xfrm>
            <a:off x="11305455" y="5244987"/>
            <a:ext cx="3011721" cy="932972"/>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E45B65"/>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FunctionGraph</a:t>
            </a:r>
          </a:p>
        </p:txBody>
      </p:sp>
      <p:sp>
        <p:nvSpPr>
          <p:cNvPr id="3128" name="Rectangle: Rounded Corners 3127">
            <a:extLst>
              <a:ext uri="{FF2B5EF4-FFF2-40B4-BE49-F238E27FC236}">
                <a16:creationId xmlns:a16="http://schemas.microsoft.com/office/drawing/2014/main" id="{DD756E05-779E-54BD-963D-BE7D20BBF4F9}"/>
              </a:ext>
            </a:extLst>
          </p:cNvPr>
          <p:cNvSpPr/>
          <p:nvPr/>
        </p:nvSpPr>
        <p:spPr>
          <a:xfrm>
            <a:off x="11335330" y="5278961"/>
            <a:ext cx="887428" cy="865023"/>
          </a:xfrm>
          <a:prstGeom prst="roundRect">
            <a:avLst>
              <a:gd name="adj" fmla="val 21066"/>
            </a:avLst>
          </a:prstGeom>
          <a:solidFill>
            <a:srgbClr val="FFFFFF"/>
          </a:solidFill>
          <a:ln w="5715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Freeform: Shape 53">
            <a:extLst>
              <a:ext uri="{FF2B5EF4-FFF2-40B4-BE49-F238E27FC236}">
                <a16:creationId xmlns:a16="http://schemas.microsoft.com/office/drawing/2014/main" id="{D6610A6F-2CAD-F51C-EC08-3F63D31B9F3D}"/>
              </a:ext>
            </a:extLst>
          </p:cNvPr>
          <p:cNvSpPr/>
          <p:nvPr/>
        </p:nvSpPr>
        <p:spPr>
          <a:xfrm>
            <a:off x="14952370" y="4168353"/>
            <a:ext cx="2506783" cy="932972"/>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E45B65"/>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RDS</a:t>
            </a:r>
          </a:p>
          <a:p>
            <a:r>
              <a:rPr lang="en-ID" dirty="0">
                <a:solidFill>
                  <a:schemeClr val="bg2"/>
                </a:solidFill>
                <a:latin typeface="Roboto" panose="02000000000000000000" pitchFamily="2" charset="0"/>
                <a:ea typeface="Roboto" panose="02000000000000000000" pitchFamily="2" charset="0"/>
                <a:cs typeface="Roboto" panose="02000000000000000000" pitchFamily="2" charset="0"/>
              </a:rPr>
              <a:t>	PostgreSQL</a:t>
            </a:r>
            <a:endParaRPr lang="en-ID" sz="1600"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127" name="Rectangle: Rounded Corners 3126">
            <a:extLst>
              <a:ext uri="{FF2B5EF4-FFF2-40B4-BE49-F238E27FC236}">
                <a16:creationId xmlns:a16="http://schemas.microsoft.com/office/drawing/2014/main" id="{D97A18A8-99D3-DF4D-F835-2F4E13FE0DB6}"/>
              </a:ext>
            </a:extLst>
          </p:cNvPr>
          <p:cNvSpPr/>
          <p:nvPr/>
        </p:nvSpPr>
        <p:spPr>
          <a:xfrm>
            <a:off x="14980357" y="4205644"/>
            <a:ext cx="887428" cy="865023"/>
          </a:xfrm>
          <a:prstGeom prst="roundRect">
            <a:avLst>
              <a:gd name="adj" fmla="val 21066"/>
            </a:avLst>
          </a:prstGeom>
          <a:solidFill>
            <a:srgbClr val="FFFFFF"/>
          </a:solidFill>
          <a:ln w="5715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Freeform: Shape 46">
            <a:extLst>
              <a:ext uri="{FF2B5EF4-FFF2-40B4-BE49-F238E27FC236}">
                <a16:creationId xmlns:a16="http://schemas.microsoft.com/office/drawing/2014/main" id="{4A53EC27-8336-F7A9-184C-9EE81FFEFF19}"/>
              </a:ext>
            </a:extLst>
          </p:cNvPr>
          <p:cNvSpPr/>
          <p:nvPr/>
        </p:nvSpPr>
        <p:spPr>
          <a:xfrm>
            <a:off x="14943298" y="2819400"/>
            <a:ext cx="2240926" cy="917890"/>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E45B65"/>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OBS</a:t>
            </a:r>
          </a:p>
          <a:p>
            <a:r>
              <a:rPr lang="en-ID" sz="2000"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ID" dirty="0">
                <a:solidFill>
                  <a:schemeClr val="bg2"/>
                </a:solidFill>
                <a:latin typeface="Roboto" panose="02000000000000000000" pitchFamily="2" charset="0"/>
                <a:ea typeface="Roboto" panose="02000000000000000000" pitchFamily="2" charset="0"/>
                <a:cs typeface="Roboto" panose="02000000000000000000" pitchFamily="2" charset="0"/>
              </a:rPr>
              <a:t>Media</a:t>
            </a:r>
          </a:p>
        </p:txBody>
      </p:sp>
      <p:sp>
        <p:nvSpPr>
          <p:cNvPr id="3123" name="Rectangle: Rounded Corners 3122">
            <a:extLst>
              <a:ext uri="{FF2B5EF4-FFF2-40B4-BE49-F238E27FC236}">
                <a16:creationId xmlns:a16="http://schemas.microsoft.com/office/drawing/2014/main" id="{EB43A6D9-DE1A-21A4-AFFB-45B9D9F819DF}"/>
              </a:ext>
            </a:extLst>
          </p:cNvPr>
          <p:cNvSpPr/>
          <p:nvPr/>
        </p:nvSpPr>
        <p:spPr>
          <a:xfrm>
            <a:off x="14969178" y="2843045"/>
            <a:ext cx="887428" cy="865023"/>
          </a:xfrm>
          <a:prstGeom prst="roundRect">
            <a:avLst>
              <a:gd name="adj" fmla="val 21066"/>
            </a:avLst>
          </a:prstGeom>
          <a:solidFill>
            <a:srgbClr val="FFFFFF"/>
          </a:solidFill>
          <a:ln w="5715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Freeform: Shape 34">
            <a:extLst>
              <a:ext uri="{FF2B5EF4-FFF2-40B4-BE49-F238E27FC236}">
                <a16:creationId xmlns:a16="http://schemas.microsoft.com/office/drawing/2014/main" id="{5F0476D6-12BA-3DC1-52A0-A589394F4C3B}"/>
              </a:ext>
            </a:extLst>
          </p:cNvPr>
          <p:cNvSpPr/>
          <p:nvPr/>
        </p:nvSpPr>
        <p:spPr>
          <a:xfrm>
            <a:off x="8866598" y="3477925"/>
            <a:ext cx="2248804" cy="932972"/>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E45B65"/>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OBS</a:t>
            </a:r>
          </a:p>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ID" dirty="0">
                <a:solidFill>
                  <a:schemeClr val="bg2"/>
                </a:solidFill>
                <a:latin typeface="Roboto" panose="02000000000000000000" pitchFamily="2" charset="0"/>
                <a:ea typeface="Roboto" panose="02000000000000000000" pitchFamily="2" charset="0"/>
                <a:cs typeface="Roboto" panose="02000000000000000000" pitchFamily="2" charset="0"/>
              </a:rPr>
              <a:t>Hosting</a:t>
            </a:r>
            <a:endParaRPr lang="en-ID" sz="2000"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122" name="Rectangle: Rounded Corners 3121">
            <a:extLst>
              <a:ext uri="{FF2B5EF4-FFF2-40B4-BE49-F238E27FC236}">
                <a16:creationId xmlns:a16="http://schemas.microsoft.com/office/drawing/2014/main" id="{EAC73A24-C192-931F-BFD4-3A7E169288E2}"/>
              </a:ext>
            </a:extLst>
          </p:cNvPr>
          <p:cNvSpPr/>
          <p:nvPr/>
        </p:nvSpPr>
        <p:spPr>
          <a:xfrm>
            <a:off x="8863724" y="3509009"/>
            <a:ext cx="887428" cy="865023"/>
          </a:xfrm>
          <a:prstGeom prst="roundRect">
            <a:avLst>
              <a:gd name="adj" fmla="val 21066"/>
            </a:avLst>
          </a:prstGeom>
          <a:solidFill>
            <a:srgbClr val="FFFFFF"/>
          </a:solidFill>
          <a:ln w="5715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Freeform: Shape 24">
            <a:extLst>
              <a:ext uri="{FF2B5EF4-FFF2-40B4-BE49-F238E27FC236}">
                <a16:creationId xmlns:a16="http://schemas.microsoft.com/office/drawing/2014/main" id="{C7015103-BF2F-F7DB-6966-A002119BA42B}"/>
              </a:ext>
            </a:extLst>
          </p:cNvPr>
          <p:cNvSpPr/>
          <p:nvPr/>
        </p:nvSpPr>
        <p:spPr>
          <a:xfrm>
            <a:off x="14862554" y="672594"/>
            <a:ext cx="2938350" cy="932972"/>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485570"/>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Authentication</a:t>
            </a:r>
          </a:p>
        </p:txBody>
      </p:sp>
      <p:sp>
        <p:nvSpPr>
          <p:cNvPr id="26" name="Freeform: Shape 25">
            <a:extLst>
              <a:ext uri="{FF2B5EF4-FFF2-40B4-BE49-F238E27FC236}">
                <a16:creationId xmlns:a16="http://schemas.microsoft.com/office/drawing/2014/main" id="{A8C67595-F88C-2F8F-DCF9-FABB8D21E7BE}"/>
              </a:ext>
            </a:extLst>
          </p:cNvPr>
          <p:cNvSpPr/>
          <p:nvPr/>
        </p:nvSpPr>
        <p:spPr>
          <a:xfrm>
            <a:off x="14818389" y="506977"/>
            <a:ext cx="887428" cy="1312510"/>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3086" name="Isosceles Triangle 3085">
            <a:extLst>
              <a:ext uri="{FF2B5EF4-FFF2-40B4-BE49-F238E27FC236}">
                <a16:creationId xmlns:a16="http://schemas.microsoft.com/office/drawing/2014/main" id="{A7674502-1493-64C8-C151-36853E812F10}"/>
              </a:ext>
            </a:extLst>
          </p:cNvPr>
          <p:cNvSpPr/>
          <p:nvPr/>
        </p:nvSpPr>
        <p:spPr>
          <a:xfrm rot="5400000">
            <a:off x="14848095" y="1055368"/>
            <a:ext cx="209645" cy="180728"/>
          </a:xfrm>
          <a:prstGeom prst="triangl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Прямоугольник 102">
            <a:extLst>
              <a:ext uri="{FF2B5EF4-FFF2-40B4-BE49-F238E27FC236}">
                <a16:creationId xmlns:a16="http://schemas.microsoft.com/office/drawing/2014/main" id="{6B640ABA-8BA0-42EC-BFC4-4B4F384D8B81}"/>
              </a:ext>
            </a:extLst>
          </p:cNvPr>
          <p:cNvSpPr/>
          <p:nvPr/>
        </p:nvSpPr>
        <p:spPr>
          <a:xfrm>
            <a:off x="1" y="0"/>
            <a:ext cx="7498079" cy="10288588"/>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TextBox 125">
            <a:extLst>
              <a:ext uri="{FF2B5EF4-FFF2-40B4-BE49-F238E27FC236}">
                <a16:creationId xmlns:a16="http://schemas.microsoft.com/office/drawing/2014/main" id="{39A778CB-0A30-45FA-B4E3-BB929F12E017}"/>
              </a:ext>
            </a:extLst>
          </p:cNvPr>
          <p:cNvSpPr txBox="1"/>
          <p:nvPr/>
        </p:nvSpPr>
        <p:spPr>
          <a:xfrm>
            <a:off x="-15977" y="905499"/>
            <a:ext cx="7353294" cy="2554545"/>
          </a:xfrm>
          <a:prstGeom prst="rect">
            <a:avLst/>
          </a:prstGeom>
          <a:noFill/>
        </p:spPr>
        <p:txBody>
          <a:bodyPr wrap="square" rtlCol="0">
            <a:spAutoFit/>
          </a:bodyPr>
          <a:lstStyle/>
          <a:p>
            <a:pPr algn="ctr"/>
            <a:r>
              <a:rPr lang="en-SG" sz="8000" dirty="0">
                <a:solidFill>
                  <a:schemeClr val="bg2"/>
                </a:solidFill>
                <a:latin typeface="Montserrat ExtraBold" panose="00000900000000000000" pitchFamily="50" charset="0"/>
                <a:ea typeface="Roboto Black" panose="02000000000000000000" pitchFamily="2" charset="0"/>
                <a:cs typeface="Open Sans Light" panose="020B0306030504020204" pitchFamily="34" charset="0"/>
              </a:rPr>
              <a:t>Cloud Diagram</a:t>
            </a:r>
            <a:endParaRPr lang="en-US" sz="8000" dirty="0">
              <a:solidFill>
                <a:schemeClr val="bg2"/>
              </a:solidFill>
              <a:latin typeface="Montserrat ExtraBold" panose="00000900000000000000" pitchFamily="50" charset="0"/>
              <a:ea typeface="Roboto Black" panose="02000000000000000000" pitchFamily="2" charset="0"/>
              <a:cs typeface="Open Sans Light" panose="020B0306030504020204" pitchFamily="34" charset="0"/>
            </a:endParaRPr>
          </a:p>
        </p:txBody>
      </p:sp>
      <p:sp>
        <p:nvSpPr>
          <p:cNvPr id="3" name="Freeform: Shape 2">
            <a:extLst>
              <a:ext uri="{FF2B5EF4-FFF2-40B4-BE49-F238E27FC236}">
                <a16:creationId xmlns:a16="http://schemas.microsoft.com/office/drawing/2014/main" id="{90EA48BD-9C05-2CB5-3F45-358F19F12B4F}"/>
              </a:ext>
            </a:extLst>
          </p:cNvPr>
          <p:cNvSpPr/>
          <p:nvPr/>
        </p:nvSpPr>
        <p:spPr>
          <a:xfrm>
            <a:off x="8424417" y="506977"/>
            <a:ext cx="887428" cy="1312510"/>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13" name="Rectangle: Rounded Corners 12">
            <a:extLst>
              <a:ext uri="{FF2B5EF4-FFF2-40B4-BE49-F238E27FC236}">
                <a16:creationId xmlns:a16="http://schemas.microsoft.com/office/drawing/2014/main" id="{2D8DA374-C4D0-A7F0-0152-5DCA0A3D8FD5}"/>
              </a:ext>
            </a:extLst>
          </p:cNvPr>
          <p:cNvSpPr/>
          <p:nvPr/>
        </p:nvSpPr>
        <p:spPr>
          <a:xfrm>
            <a:off x="8410634" y="2463281"/>
            <a:ext cx="9387509" cy="7318321"/>
          </a:xfrm>
          <a:prstGeom prst="roundRect">
            <a:avLst>
              <a:gd name="adj" fmla="val 5321"/>
            </a:avLst>
          </a:prstGeom>
          <a:noFill/>
          <a:ln w="38100">
            <a:solidFill>
              <a:srgbClr val="E45B65"/>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14" name="Freeform: Shape 13">
            <a:extLst>
              <a:ext uri="{FF2B5EF4-FFF2-40B4-BE49-F238E27FC236}">
                <a16:creationId xmlns:a16="http://schemas.microsoft.com/office/drawing/2014/main" id="{DC25B2C4-4FC3-EE38-EB4A-B17A2127030D}"/>
              </a:ext>
            </a:extLst>
          </p:cNvPr>
          <p:cNvSpPr/>
          <p:nvPr/>
        </p:nvSpPr>
        <p:spPr>
          <a:xfrm>
            <a:off x="8457819" y="672594"/>
            <a:ext cx="2002758" cy="932972"/>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485570"/>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User</a:t>
            </a:r>
          </a:p>
        </p:txBody>
      </p:sp>
      <p:sp>
        <p:nvSpPr>
          <p:cNvPr id="15" name="Freeform: Shape 14">
            <a:extLst>
              <a:ext uri="{FF2B5EF4-FFF2-40B4-BE49-F238E27FC236}">
                <a16:creationId xmlns:a16="http://schemas.microsoft.com/office/drawing/2014/main" id="{7B5BC79D-1608-FF1B-8644-1CFBB09C999C}"/>
              </a:ext>
            </a:extLst>
          </p:cNvPr>
          <p:cNvSpPr/>
          <p:nvPr/>
        </p:nvSpPr>
        <p:spPr>
          <a:xfrm>
            <a:off x="8413654" y="506977"/>
            <a:ext cx="887428" cy="1312510"/>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pic>
        <p:nvPicPr>
          <p:cNvPr id="17" name="Graphic 293" descr="Target Audience with solid fill">
            <a:extLst>
              <a:ext uri="{FF2B5EF4-FFF2-40B4-BE49-F238E27FC236}">
                <a16:creationId xmlns:a16="http://schemas.microsoft.com/office/drawing/2014/main" id="{9A766DEC-7234-D13F-6A0B-77F9D57FDC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577029" y="812356"/>
            <a:ext cx="642090" cy="642090"/>
          </a:xfrm>
          <a:prstGeom prst="rect">
            <a:avLst/>
          </a:prstGeom>
        </p:spPr>
      </p:pic>
      <p:sp>
        <p:nvSpPr>
          <p:cNvPr id="20" name="Freeform: Shape 19">
            <a:extLst>
              <a:ext uri="{FF2B5EF4-FFF2-40B4-BE49-F238E27FC236}">
                <a16:creationId xmlns:a16="http://schemas.microsoft.com/office/drawing/2014/main" id="{6C35E960-0EF8-B28C-C280-76DF023C4467}"/>
              </a:ext>
            </a:extLst>
          </p:cNvPr>
          <p:cNvSpPr/>
          <p:nvPr/>
        </p:nvSpPr>
        <p:spPr>
          <a:xfrm>
            <a:off x="11126165" y="506977"/>
            <a:ext cx="887428" cy="1312510"/>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21" name="Freeform: Shape 20">
            <a:extLst>
              <a:ext uri="{FF2B5EF4-FFF2-40B4-BE49-F238E27FC236}">
                <a16:creationId xmlns:a16="http://schemas.microsoft.com/office/drawing/2014/main" id="{23B9FDEB-6FF5-584E-D3EE-BBC14DA7AE2B}"/>
              </a:ext>
            </a:extLst>
          </p:cNvPr>
          <p:cNvSpPr/>
          <p:nvPr/>
        </p:nvSpPr>
        <p:spPr>
          <a:xfrm>
            <a:off x="11159567" y="672594"/>
            <a:ext cx="2618310" cy="932972"/>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485570"/>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Mobile App</a:t>
            </a:r>
          </a:p>
        </p:txBody>
      </p:sp>
      <p:sp>
        <p:nvSpPr>
          <p:cNvPr id="22" name="Freeform: Shape 21">
            <a:extLst>
              <a:ext uri="{FF2B5EF4-FFF2-40B4-BE49-F238E27FC236}">
                <a16:creationId xmlns:a16="http://schemas.microsoft.com/office/drawing/2014/main" id="{AA13360D-D911-D6A5-9711-013B8373914B}"/>
              </a:ext>
            </a:extLst>
          </p:cNvPr>
          <p:cNvSpPr/>
          <p:nvPr/>
        </p:nvSpPr>
        <p:spPr>
          <a:xfrm>
            <a:off x="11115402" y="506977"/>
            <a:ext cx="887428" cy="1312510"/>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24" name="Freeform: Shape 23">
            <a:extLst>
              <a:ext uri="{FF2B5EF4-FFF2-40B4-BE49-F238E27FC236}">
                <a16:creationId xmlns:a16="http://schemas.microsoft.com/office/drawing/2014/main" id="{5A81D870-2CE0-63BF-57C0-6E9C887E7C3C}"/>
              </a:ext>
            </a:extLst>
          </p:cNvPr>
          <p:cNvSpPr/>
          <p:nvPr/>
        </p:nvSpPr>
        <p:spPr>
          <a:xfrm>
            <a:off x="14829152" y="506977"/>
            <a:ext cx="887428" cy="1312510"/>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28" name="Freeform: Shape 27">
            <a:extLst>
              <a:ext uri="{FF2B5EF4-FFF2-40B4-BE49-F238E27FC236}">
                <a16:creationId xmlns:a16="http://schemas.microsoft.com/office/drawing/2014/main" id="{B161AB9C-5E93-BD2E-8BF3-21114F79F91F}"/>
              </a:ext>
            </a:extLst>
          </p:cNvPr>
          <p:cNvSpPr/>
          <p:nvPr/>
        </p:nvSpPr>
        <p:spPr>
          <a:xfrm>
            <a:off x="11339140" y="3312308"/>
            <a:ext cx="887428" cy="1312510"/>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29" name="Freeform: Shape 28">
            <a:extLst>
              <a:ext uri="{FF2B5EF4-FFF2-40B4-BE49-F238E27FC236}">
                <a16:creationId xmlns:a16="http://schemas.microsoft.com/office/drawing/2014/main" id="{EE066C5D-AA06-7471-50B5-506CCA7DBE40}"/>
              </a:ext>
            </a:extLst>
          </p:cNvPr>
          <p:cNvSpPr/>
          <p:nvPr/>
        </p:nvSpPr>
        <p:spPr>
          <a:xfrm>
            <a:off x="11372542" y="3477925"/>
            <a:ext cx="2848278" cy="932972"/>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E45B65"/>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API Gateway</a:t>
            </a:r>
          </a:p>
        </p:txBody>
      </p:sp>
      <p:sp>
        <p:nvSpPr>
          <p:cNvPr id="57" name="TextBox 56">
            <a:extLst>
              <a:ext uri="{FF2B5EF4-FFF2-40B4-BE49-F238E27FC236}">
                <a16:creationId xmlns:a16="http://schemas.microsoft.com/office/drawing/2014/main" id="{740532F6-59DA-BDAB-BF07-2D6970442297}"/>
              </a:ext>
            </a:extLst>
          </p:cNvPr>
          <p:cNvSpPr txBox="1"/>
          <p:nvPr/>
        </p:nvSpPr>
        <p:spPr>
          <a:xfrm>
            <a:off x="1192313" y="3549247"/>
            <a:ext cx="5113884" cy="323165"/>
          </a:xfrm>
          <a:prstGeom prst="rect">
            <a:avLst/>
          </a:prstGeom>
          <a:noFill/>
        </p:spPr>
        <p:txBody>
          <a:bodyPr wrap="square" rtlCol="0">
            <a:spAutoFit/>
          </a:bodyPr>
          <a:lstStyle/>
          <a:p>
            <a:pPr algn="ctr"/>
            <a:r>
              <a:rPr lang="en-US" sz="1500" dirty="0">
                <a:solidFill>
                  <a:schemeClr val="bg2"/>
                </a:solidFill>
                <a:latin typeface="Montserrat ExtraLight" panose="00000300000000000000" pitchFamily="50" charset="0"/>
                <a:ea typeface="Roboto Light" panose="02000000000000000000" pitchFamily="2" charset="0"/>
                <a:cs typeface="Open Sans Light" panose="020B0306030504020204" pitchFamily="34" charset="0"/>
              </a:rPr>
              <a:t>How do we leverage Huawei Cloud for scalability?</a:t>
            </a:r>
            <a:endParaRPr lang="ru-RU" sz="1500" dirty="0">
              <a:solidFill>
                <a:schemeClr val="bg2"/>
              </a:solidFill>
              <a:latin typeface="Roboto Light" panose="02000000000000000000" pitchFamily="2" charset="0"/>
              <a:ea typeface="Roboto Light" panose="02000000000000000000" pitchFamily="2" charset="0"/>
              <a:cs typeface="Open Sans Light" panose="020B0306030504020204" pitchFamily="34" charset="0"/>
            </a:endParaRPr>
          </a:p>
        </p:txBody>
      </p:sp>
      <p:sp>
        <p:nvSpPr>
          <p:cNvPr id="62" name="Rectangle: Rounded Corners 61">
            <a:extLst>
              <a:ext uri="{FF2B5EF4-FFF2-40B4-BE49-F238E27FC236}">
                <a16:creationId xmlns:a16="http://schemas.microsoft.com/office/drawing/2014/main" id="{9EEC4F61-05B8-39BD-C93D-13FB8DE15736}"/>
              </a:ext>
            </a:extLst>
          </p:cNvPr>
          <p:cNvSpPr/>
          <p:nvPr/>
        </p:nvSpPr>
        <p:spPr>
          <a:xfrm>
            <a:off x="10799485" y="6943545"/>
            <a:ext cx="886567" cy="987663"/>
          </a:xfrm>
          <a:prstGeom prst="roundRect">
            <a:avLst/>
          </a:prstGeom>
          <a:solidFill>
            <a:srgbClr val="00A7A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en-SG" sz="1400" b="1" dirty="0">
                <a:solidFill>
                  <a:schemeClr val="bg2"/>
                </a:solidFill>
                <a:latin typeface="Roboto" panose="02000000000000000000" pitchFamily="2" charset="0"/>
                <a:ea typeface="Roboto" panose="02000000000000000000" pitchFamily="2" charset="0"/>
                <a:cs typeface="Roboto" panose="02000000000000000000" pitchFamily="2" charset="0"/>
              </a:rPr>
              <a:t>VLM</a:t>
            </a:r>
            <a:endParaRPr lang="id-ID" sz="14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64" name="Freeform: Shape 63">
            <a:extLst>
              <a:ext uri="{FF2B5EF4-FFF2-40B4-BE49-F238E27FC236}">
                <a16:creationId xmlns:a16="http://schemas.microsoft.com/office/drawing/2014/main" id="{4C1E1939-F1F7-CEFF-1484-28FCFDC6F75C}"/>
              </a:ext>
            </a:extLst>
          </p:cNvPr>
          <p:cNvSpPr/>
          <p:nvPr/>
        </p:nvSpPr>
        <p:spPr>
          <a:xfrm>
            <a:off x="10799485" y="6943546"/>
            <a:ext cx="881151" cy="591649"/>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65" name="Rectangle: Rounded Corners 64">
            <a:extLst>
              <a:ext uri="{FF2B5EF4-FFF2-40B4-BE49-F238E27FC236}">
                <a16:creationId xmlns:a16="http://schemas.microsoft.com/office/drawing/2014/main" id="{84445626-A647-5D09-74F9-5DE2EE12C858}"/>
              </a:ext>
            </a:extLst>
          </p:cNvPr>
          <p:cNvSpPr/>
          <p:nvPr/>
        </p:nvSpPr>
        <p:spPr>
          <a:xfrm>
            <a:off x="13938707" y="6953769"/>
            <a:ext cx="1372432" cy="987663"/>
          </a:xfrm>
          <a:prstGeom prst="roundRect">
            <a:avLst/>
          </a:prstGeom>
          <a:solidFill>
            <a:srgbClr val="00A7A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en-SG" sz="1400" b="1" dirty="0">
                <a:solidFill>
                  <a:schemeClr val="bg2"/>
                </a:solidFill>
                <a:latin typeface="Roboto" panose="02000000000000000000" pitchFamily="2" charset="0"/>
                <a:ea typeface="Roboto" panose="02000000000000000000" pitchFamily="2" charset="0"/>
                <a:cs typeface="Roboto" panose="02000000000000000000" pitchFamily="2" charset="0"/>
              </a:rPr>
              <a:t>Chatbot</a:t>
            </a:r>
            <a:endParaRPr lang="id-ID" sz="14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66" name="Freeform: Shape 65">
            <a:extLst>
              <a:ext uri="{FF2B5EF4-FFF2-40B4-BE49-F238E27FC236}">
                <a16:creationId xmlns:a16="http://schemas.microsoft.com/office/drawing/2014/main" id="{62595A6F-04CC-CC51-AE72-E88E3B51415D}"/>
              </a:ext>
            </a:extLst>
          </p:cNvPr>
          <p:cNvSpPr/>
          <p:nvPr/>
        </p:nvSpPr>
        <p:spPr>
          <a:xfrm>
            <a:off x="13938706" y="6953770"/>
            <a:ext cx="1372431" cy="591649"/>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67" name="Rectangle: Rounded Corners 66">
            <a:extLst>
              <a:ext uri="{FF2B5EF4-FFF2-40B4-BE49-F238E27FC236}">
                <a16:creationId xmlns:a16="http://schemas.microsoft.com/office/drawing/2014/main" id="{77B31D08-B380-F5DA-1481-FBB1B1D17254}"/>
              </a:ext>
            </a:extLst>
          </p:cNvPr>
          <p:cNvSpPr/>
          <p:nvPr/>
        </p:nvSpPr>
        <p:spPr>
          <a:xfrm>
            <a:off x="12035720" y="6943544"/>
            <a:ext cx="1521070" cy="987663"/>
          </a:xfrm>
          <a:prstGeom prst="roundRect">
            <a:avLst/>
          </a:prstGeom>
          <a:solidFill>
            <a:srgbClr val="00A7A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en-SG" sz="1400" b="1" dirty="0">
                <a:solidFill>
                  <a:schemeClr val="bg2"/>
                </a:solidFill>
                <a:latin typeface="Roboto" panose="02000000000000000000" pitchFamily="2" charset="0"/>
                <a:ea typeface="Roboto" panose="02000000000000000000" pitchFamily="2" charset="0"/>
                <a:cs typeface="Roboto" panose="02000000000000000000" pitchFamily="2" charset="0"/>
              </a:rPr>
              <a:t>Dashboard</a:t>
            </a:r>
            <a:endParaRPr lang="id-ID" sz="14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68" name="Freeform: Shape 67">
            <a:extLst>
              <a:ext uri="{FF2B5EF4-FFF2-40B4-BE49-F238E27FC236}">
                <a16:creationId xmlns:a16="http://schemas.microsoft.com/office/drawing/2014/main" id="{FB197862-C51D-2999-6D14-874022B38ABF}"/>
              </a:ext>
            </a:extLst>
          </p:cNvPr>
          <p:cNvSpPr/>
          <p:nvPr/>
        </p:nvSpPr>
        <p:spPr>
          <a:xfrm>
            <a:off x="12039108" y="6943545"/>
            <a:ext cx="1517682" cy="591649"/>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73" name="Freeform: Shape 72">
            <a:extLst>
              <a:ext uri="{FF2B5EF4-FFF2-40B4-BE49-F238E27FC236}">
                <a16:creationId xmlns:a16="http://schemas.microsoft.com/office/drawing/2014/main" id="{9C17482A-DD69-4104-33B9-115FF4F9269C}"/>
              </a:ext>
            </a:extLst>
          </p:cNvPr>
          <p:cNvSpPr/>
          <p:nvPr/>
        </p:nvSpPr>
        <p:spPr>
          <a:xfrm>
            <a:off x="8835393" y="5079370"/>
            <a:ext cx="887428" cy="1312510"/>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74" name="Freeform: Shape 73">
            <a:extLst>
              <a:ext uri="{FF2B5EF4-FFF2-40B4-BE49-F238E27FC236}">
                <a16:creationId xmlns:a16="http://schemas.microsoft.com/office/drawing/2014/main" id="{89537028-F9BA-2304-B8FC-2A766C184AEF}"/>
              </a:ext>
            </a:extLst>
          </p:cNvPr>
          <p:cNvSpPr/>
          <p:nvPr/>
        </p:nvSpPr>
        <p:spPr>
          <a:xfrm>
            <a:off x="8868796" y="5244987"/>
            <a:ext cx="1943883" cy="932972"/>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E45B65"/>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SWR</a:t>
            </a:r>
          </a:p>
          <a:p>
            <a:r>
              <a:rPr lang="en-ID" sz="2000" b="1" dirty="0">
                <a:solidFill>
                  <a:schemeClr val="bg2"/>
                </a:solidFill>
                <a:latin typeface="Roboto" panose="02000000000000000000" pitchFamily="2" charset="0"/>
                <a:ea typeface="Roboto" panose="02000000000000000000" pitchFamily="2" charset="0"/>
                <a:cs typeface="Roboto" panose="02000000000000000000" pitchFamily="2" charset="0"/>
              </a:rPr>
              <a:t>	</a:t>
            </a:r>
            <a:r>
              <a:rPr lang="en-ID" dirty="0">
                <a:solidFill>
                  <a:schemeClr val="bg2"/>
                </a:solidFill>
                <a:latin typeface="Roboto" panose="02000000000000000000" pitchFamily="2" charset="0"/>
                <a:ea typeface="Roboto" panose="02000000000000000000" pitchFamily="2" charset="0"/>
                <a:cs typeface="Roboto" panose="02000000000000000000" pitchFamily="2" charset="0"/>
              </a:rPr>
              <a:t>Image</a:t>
            </a:r>
            <a:endParaRPr lang="en-ID" sz="2000"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78" name="Rectangle: Rounded Corners 77">
            <a:extLst>
              <a:ext uri="{FF2B5EF4-FFF2-40B4-BE49-F238E27FC236}">
                <a16:creationId xmlns:a16="http://schemas.microsoft.com/office/drawing/2014/main" id="{5824DE5E-7F78-6C6D-2334-AC49484F0D66}"/>
              </a:ext>
            </a:extLst>
          </p:cNvPr>
          <p:cNvSpPr/>
          <p:nvPr/>
        </p:nvSpPr>
        <p:spPr>
          <a:xfrm>
            <a:off x="8736773" y="8202578"/>
            <a:ext cx="8767582" cy="1314087"/>
          </a:xfrm>
          <a:prstGeom prst="roundRect">
            <a:avLst>
              <a:gd name="adj" fmla="val 5321"/>
            </a:avLst>
          </a:prstGeom>
          <a:noFill/>
          <a:ln w="38100">
            <a:solidFill>
              <a:srgbClr val="EB3714"/>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81" name="Oval 80">
            <a:extLst>
              <a:ext uri="{FF2B5EF4-FFF2-40B4-BE49-F238E27FC236}">
                <a16:creationId xmlns:a16="http://schemas.microsoft.com/office/drawing/2014/main" id="{38317024-704B-BE0E-1B5B-5A6467404135}"/>
              </a:ext>
            </a:extLst>
          </p:cNvPr>
          <p:cNvSpPr/>
          <p:nvPr/>
        </p:nvSpPr>
        <p:spPr>
          <a:xfrm>
            <a:off x="10375006" y="1059863"/>
            <a:ext cx="172480" cy="172479"/>
          </a:xfrm>
          <a:prstGeom prst="ellipse">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Oval 83">
            <a:extLst>
              <a:ext uri="{FF2B5EF4-FFF2-40B4-BE49-F238E27FC236}">
                <a16:creationId xmlns:a16="http://schemas.microsoft.com/office/drawing/2014/main" id="{F9E55BAB-02DE-72C2-4F6D-BD9ACF69D3C4}"/>
              </a:ext>
            </a:extLst>
          </p:cNvPr>
          <p:cNvSpPr/>
          <p:nvPr/>
        </p:nvSpPr>
        <p:spPr>
          <a:xfrm>
            <a:off x="13938707" y="1541617"/>
            <a:ext cx="212793" cy="212792"/>
          </a:xfrm>
          <a:prstGeom prst="ellipse">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Isosceles Triangle 86">
            <a:extLst>
              <a:ext uri="{FF2B5EF4-FFF2-40B4-BE49-F238E27FC236}">
                <a16:creationId xmlns:a16="http://schemas.microsoft.com/office/drawing/2014/main" id="{CEF0E567-7053-11F0-3E29-C54C441E7468}"/>
              </a:ext>
            </a:extLst>
          </p:cNvPr>
          <p:cNvSpPr/>
          <p:nvPr/>
        </p:nvSpPr>
        <p:spPr>
          <a:xfrm rot="16200000">
            <a:off x="13571232" y="1051862"/>
            <a:ext cx="221952" cy="191338"/>
          </a:xfrm>
          <a:prstGeom prst="triangl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5" name="Straight Arrow Connector 84">
            <a:extLst>
              <a:ext uri="{FF2B5EF4-FFF2-40B4-BE49-F238E27FC236}">
                <a16:creationId xmlns:a16="http://schemas.microsoft.com/office/drawing/2014/main" id="{A80F5839-F8BD-0334-95E5-8F7DBD0284CF}"/>
              </a:ext>
            </a:extLst>
          </p:cNvPr>
          <p:cNvCxnSpPr>
            <a:cxnSpLocks/>
          </p:cNvCxnSpPr>
          <p:nvPr/>
        </p:nvCxnSpPr>
        <p:spPr>
          <a:xfrm>
            <a:off x="13674915" y="1150677"/>
            <a:ext cx="1277819" cy="0"/>
          </a:xfrm>
          <a:prstGeom prst="straightConnector1">
            <a:avLst/>
          </a:prstGeom>
          <a:ln w="76200" cap="rnd">
            <a:solidFill>
              <a:srgbClr val="48557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93" name="Isosceles Triangle 92">
            <a:extLst>
              <a:ext uri="{FF2B5EF4-FFF2-40B4-BE49-F238E27FC236}">
                <a16:creationId xmlns:a16="http://schemas.microsoft.com/office/drawing/2014/main" id="{DE44C205-A8BA-E380-F151-E365C7955642}"/>
              </a:ext>
            </a:extLst>
          </p:cNvPr>
          <p:cNvSpPr/>
          <p:nvPr/>
        </p:nvSpPr>
        <p:spPr>
          <a:xfrm rot="5400000">
            <a:off x="11143953" y="1055739"/>
            <a:ext cx="209645" cy="180728"/>
          </a:xfrm>
          <a:prstGeom prst="triangl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2" name="Straight Arrow Connector 81">
            <a:extLst>
              <a:ext uri="{FF2B5EF4-FFF2-40B4-BE49-F238E27FC236}">
                <a16:creationId xmlns:a16="http://schemas.microsoft.com/office/drawing/2014/main" id="{5D48E5B8-2416-2FE5-57AE-02ADEBEDBEF2}"/>
              </a:ext>
            </a:extLst>
          </p:cNvPr>
          <p:cNvCxnSpPr>
            <a:cxnSpLocks/>
          </p:cNvCxnSpPr>
          <p:nvPr/>
        </p:nvCxnSpPr>
        <p:spPr>
          <a:xfrm>
            <a:off x="10471825" y="1147531"/>
            <a:ext cx="792309" cy="0"/>
          </a:xfrm>
          <a:prstGeom prst="straightConnector1">
            <a:avLst/>
          </a:prstGeom>
          <a:ln w="76200" cap="rnd">
            <a:solidFill>
              <a:srgbClr val="48557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0FFD232F-F4CC-EEE3-6AC3-72A4CFA073E3}"/>
              </a:ext>
            </a:extLst>
          </p:cNvPr>
          <p:cNvSpPr/>
          <p:nvPr/>
        </p:nvSpPr>
        <p:spPr>
          <a:xfrm>
            <a:off x="8405813" y="2449195"/>
            <a:ext cx="982915" cy="829183"/>
          </a:xfrm>
          <a:custGeom>
            <a:avLst/>
            <a:gdLst>
              <a:gd name="connsiteX0" fmla="*/ 6096 w 3761232"/>
              <a:gd name="connsiteY0" fmla="*/ 652272 h 701040"/>
              <a:gd name="connsiteX1" fmla="*/ 0 w 3761232"/>
              <a:gd name="connsiteY1" fmla="*/ 402336 h 701040"/>
              <a:gd name="connsiteX2" fmla="*/ 36576 w 3761232"/>
              <a:gd name="connsiteY2" fmla="*/ 243840 h 701040"/>
              <a:gd name="connsiteX3" fmla="*/ 73152 w 3761232"/>
              <a:gd name="connsiteY3" fmla="*/ 152400 h 701040"/>
              <a:gd name="connsiteX4" fmla="*/ 152400 w 3761232"/>
              <a:gd name="connsiteY4" fmla="*/ 79248 h 701040"/>
              <a:gd name="connsiteX5" fmla="*/ 262128 w 3761232"/>
              <a:gd name="connsiteY5" fmla="*/ 30480 h 701040"/>
              <a:gd name="connsiteX6" fmla="*/ 384048 w 3761232"/>
              <a:gd name="connsiteY6" fmla="*/ 12192 h 701040"/>
              <a:gd name="connsiteX7" fmla="*/ 597408 w 3761232"/>
              <a:gd name="connsiteY7" fmla="*/ 0 h 701040"/>
              <a:gd name="connsiteX8" fmla="*/ 774192 w 3761232"/>
              <a:gd name="connsiteY8" fmla="*/ 6096 h 701040"/>
              <a:gd name="connsiteX9" fmla="*/ 3755136 w 3761232"/>
              <a:gd name="connsiteY9" fmla="*/ 6096 h 701040"/>
              <a:gd name="connsiteX10" fmla="*/ 3761232 w 3761232"/>
              <a:gd name="connsiteY10" fmla="*/ 701040 h 701040"/>
              <a:gd name="connsiteX11" fmla="*/ 6096 w 3761232"/>
              <a:gd name="connsiteY11" fmla="*/ 652272 h 701040"/>
              <a:gd name="connsiteX0" fmla="*/ 6096 w 3761232"/>
              <a:gd name="connsiteY0" fmla="*/ 686562 h 701040"/>
              <a:gd name="connsiteX1" fmla="*/ 0 w 3761232"/>
              <a:gd name="connsiteY1" fmla="*/ 402336 h 701040"/>
              <a:gd name="connsiteX2" fmla="*/ 36576 w 3761232"/>
              <a:gd name="connsiteY2" fmla="*/ 243840 h 701040"/>
              <a:gd name="connsiteX3" fmla="*/ 73152 w 3761232"/>
              <a:gd name="connsiteY3" fmla="*/ 152400 h 701040"/>
              <a:gd name="connsiteX4" fmla="*/ 152400 w 3761232"/>
              <a:gd name="connsiteY4" fmla="*/ 79248 h 701040"/>
              <a:gd name="connsiteX5" fmla="*/ 262128 w 3761232"/>
              <a:gd name="connsiteY5" fmla="*/ 30480 h 701040"/>
              <a:gd name="connsiteX6" fmla="*/ 384048 w 3761232"/>
              <a:gd name="connsiteY6" fmla="*/ 12192 h 701040"/>
              <a:gd name="connsiteX7" fmla="*/ 597408 w 3761232"/>
              <a:gd name="connsiteY7" fmla="*/ 0 h 701040"/>
              <a:gd name="connsiteX8" fmla="*/ 774192 w 3761232"/>
              <a:gd name="connsiteY8" fmla="*/ 6096 h 701040"/>
              <a:gd name="connsiteX9" fmla="*/ 3755136 w 3761232"/>
              <a:gd name="connsiteY9" fmla="*/ 6096 h 701040"/>
              <a:gd name="connsiteX10" fmla="*/ 3761232 w 3761232"/>
              <a:gd name="connsiteY10" fmla="*/ 701040 h 701040"/>
              <a:gd name="connsiteX11" fmla="*/ 6096 w 3761232"/>
              <a:gd name="connsiteY11" fmla="*/ 686562 h 701040"/>
              <a:gd name="connsiteX0" fmla="*/ 0 w 3768471"/>
              <a:gd name="connsiteY0" fmla="*/ 684657 h 701040"/>
              <a:gd name="connsiteX1" fmla="*/ 7239 w 3768471"/>
              <a:gd name="connsiteY1" fmla="*/ 402336 h 701040"/>
              <a:gd name="connsiteX2" fmla="*/ 43815 w 3768471"/>
              <a:gd name="connsiteY2" fmla="*/ 243840 h 701040"/>
              <a:gd name="connsiteX3" fmla="*/ 80391 w 3768471"/>
              <a:gd name="connsiteY3" fmla="*/ 152400 h 701040"/>
              <a:gd name="connsiteX4" fmla="*/ 159639 w 3768471"/>
              <a:gd name="connsiteY4" fmla="*/ 79248 h 701040"/>
              <a:gd name="connsiteX5" fmla="*/ 269367 w 3768471"/>
              <a:gd name="connsiteY5" fmla="*/ 30480 h 701040"/>
              <a:gd name="connsiteX6" fmla="*/ 391287 w 3768471"/>
              <a:gd name="connsiteY6" fmla="*/ 12192 h 701040"/>
              <a:gd name="connsiteX7" fmla="*/ 604647 w 3768471"/>
              <a:gd name="connsiteY7" fmla="*/ 0 h 701040"/>
              <a:gd name="connsiteX8" fmla="*/ 781431 w 3768471"/>
              <a:gd name="connsiteY8" fmla="*/ 6096 h 701040"/>
              <a:gd name="connsiteX9" fmla="*/ 3762375 w 3768471"/>
              <a:gd name="connsiteY9" fmla="*/ 6096 h 701040"/>
              <a:gd name="connsiteX10" fmla="*/ 3768471 w 3768471"/>
              <a:gd name="connsiteY10" fmla="*/ 701040 h 701040"/>
              <a:gd name="connsiteX11" fmla="*/ 0 w 3768471"/>
              <a:gd name="connsiteY11" fmla="*/ 684657 h 701040"/>
              <a:gd name="connsiteX0" fmla="*/ 2286 w 3770757"/>
              <a:gd name="connsiteY0" fmla="*/ 684657 h 701040"/>
              <a:gd name="connsiteX1" fmla="*/ 0 w 3770757"/>
              <a:gd name="connsiteY1" fmla="*/ 398526 h 701040"/>
              <a:gd name="connsiteX2" fmla="*/ 46101 w 3770757"/>
              <a:gd name="connsiteY2" fmla="*/ 243840 h 701040"/>
              <a:gd name="connsiteX3" fmla="*/ 82677 w 3770757"/>
              <a:gd name="connsiteY3" fmla="*/ 152400 h 701040"/>
              <a:gd name="connsiteX4" fmla="*/ 161925 w 3770757"/>
              <a:gd name="connsiteY4" fmla="*/ 79248 h 701040"/>
              <a:gd name="connsiteX5" fmla="*/ 271653 w 3770757"/>
              <a:gd name="connsiteY5" fmla="*/ 30480 h 701040"/>
              <a:gd name="connsiteX6" fmla="*/ 393573 w 3770757"/>
              <a:gd name="connsiteY6" fmla="*/ 12192 h 701040"/>
              <a:gd name="connsiteX7" fmla="*/ 606933 w 3770757"/>
              <a:gd name="connsiteY7" fmla="*/ 0 h 701040"/>
              <a:gd name="connsiteX8" fmla="*/ 783717 w 3770757"/>
              <a:gd name="connsiteY8" fmla="*/ 6096 h 701040"/>
              <a:gd name="connsiteX9" fmla="*/ 3764661 w 3770757"/>
              <a:gd name="connsiteY9" fmla="*/ 6096 h 701040"/>
              <a:gd name="connsiteX10" fmla="*/ 3770757 w 3770757"/>
              <a:gd name="connsiteY10" fmla="*/ 701040 h 701040"/>
              <a:gd name="connsiteX11" fmla="*/ 2286 w 3770757"/>
              <a:gd name="connsiteY11" fmla="*/ 684657 h 701040"/>
              <a:gd name="connsiteX0" fmla="*/ 2286 w 3770757"/>
              <a:gd name="connsiteY0" fmla="*/ 684657 h 701040"/>
              <a:gd name="connsiteX1" fmla="*/ 0 w 3770757"/>
              <a:gd name="connsiteY1" fmla="*/ 398526 h 701040"/>
              <a:gd name="connsiteX2" fmla="*/ 38481 w 3770757"/>
              <a:gd name="connsiteY2" fmla="*/ 230505 h 701040"/>
              <a:gd name="connsiteX3" fmla="*/ 82677 w 3770757"/>
              <a:gd name="connsiteY3" fmla="*/ 152400 h 701040"/>
              <a:gd name="connsiteX4" fmla="*/ 161925 w 3770757"/>
              <a:gd name="connsiteY4" fmla="*/ 79248 h 701040"/>
              <a:gd name="connsiteX5" fmla="*/ 271653 w 3770757"/>
              <a:gd name="connsiteY5" fmla="*/ 30480 h 701040"/>
              <a:gd name="connsiteX6" fmla="*/ 393573 w 3770757"/>
              <a:gd name="connsiteY6" fmla="*/ 12192 h 701040"/>
              <a:gd name="connsiteX7" fmla="*/ 606933 w 3770757"/>
              <a:gd name="connsiteY7" fmla="*/ 0 h 701040"/>
              <a:gd name="connsiteX8" fmla="*/ 783717 w 3770757"/>
              <a:gd name="connsiteY8" fmla="*/ 6096 h 701040"/>
              <a:gd name="connsiteX9" fmla="*/ 3764661 w 3770757"/>
              <a:gd name="connsiteY9" fmla="*/ 6096 h 701040"/>
              <a:gd name="connsiteX10" fmla="*/ 3770757 w 3770757"/>
              <a:gd name="connsiteY10" fmla="*/ 701040 h 701040"/>
              <a:gd name="connsiteX11" fmla="*/ 2286 w 3770757"/>
              <a:gd name="connsiteY11" fmla="*/ 684657 h 701040"/>
              <a:gd name="connsiteX0" fmla="*/ 2286 w 3770757"/>
              <a:gd name="connsiteY0" fmla="*/ 684657 h 701040"/>
              <a:gd name="connsiteX1" fmla="*/ 0 w 3770757"/>
              <a:gd name="connsiteY1" fmla="*/ 398526 h 701040"/>
              <a:gd name="connsiteX2" fmla="*/ 38481 w 3770757"/>
              <a:gd name="connsiteY2" fmla="*/ 230505 h 701040"/>
              <a:gd name="connsiteX3" fmla="*/ 82677 w 3770757"/>
              <a:gd name="connsiteY3" fmla="*/ 152400 h 701040"/>
              <a:gd name="connsiteX4" fmla="*/ 156210 w 3770757"/>
              <a:gd name="connsiteY4" fmla="*/ 73533 h 701040"/>
              <a:gd name="connsiteX5" fmla="*/ 271653 w 3770757"/>
              <a:gd name="connsiteY5" fmla="*/ 30480 h 701040"/>
              <a:gd name="connsiteX6" fmla="*/ 393573 w 3770757"/>
              <a:gd name="connsiteY6" fmla="*/ 12192 h 701040"/>
              <a:gd name="connsiteX7" fmla="*/ 606933 w 3770757"/>
              <a:gd name="connsiteY7" fmla="*/ 0 h 701040"/>
              <a:gd name="connsiteX8" fmla="*/ 783717 w 3770757"/>
              <a:gd name="connsiteY8" fmla="*/ 6096 h 701040"/>
              <a:gd name="connsiteX9" fmla="*/ 3764661 w 3770757"/>
              <a:gd name="connsiteY9" fmla="*/ 6096 h 701040"/>
              <a:gd name="connsiteX10" fmla="*/ 3770757 w 3770757"/>
              <a:gd name="connsiteY10" fmla="*/ 701040 h 701040"/>
              <a:gd name="connsiteX11" fmla="*/ 2286 w 3770757"/>
              <a:gd name="connsiteY11" fmla="*/ 684657 h 701040"/>
              <a:gd name="connsiteX0" fmla="*/ 2286 w 3770757"/>
              <a:gd name="connsiteY0" fmla="*/ 691515 h 707898"/>
              <a:gd name="connsiteX1" fmla="*/ 0 w 3770757"/>
              <a:gd name="connsiteY1" fmla="*/ 405384 h 707898"/>
              <a:gd name="connsiteX2" fmla="*/ 38481 w 3770757"/>
              <a:gd name="connsiteY2" fmla="*/ 237363 h 707898"/>
              <a:gd name="connsiteX3" fmla="*/ 82677 w 3770757"/>
              <a:gd name="connsiteY3" fmla="*/ 159258 h 707898"/>
              <a:gd name="connsiteX4" fmla="*/ 156210 w 3770757"/>
              <a:gd name="connsiteY4" fmla="*/ 80391 h 707898"/>
              <a:gd name="connsiteX5" fmla="*/ 271653 w 3770757"/>
              <a:gd name="connsiteY5" fmla="*/ 37338 h 707898"/>
              <a:gd name="connsiteX6" fmla="*/ 387858 w 3770757"/>
              <a:gd name="connsiteY6" fmla="*/ 0 h 707898"/>
              <a:gd name="connsiteX7" fmla="*/ 606933 w 3770757"/>
              <a:gd name="connsiteY7" fmla="*/ 6858 h 707898"/>
              <a:gd name="connsiteX8" fmla="*/ 783717 w 3770757"/>
              <a:gd name="connsiteY8" fmla="*/ 12954 h 707898"/>
              <a:gd name="connsiteX9" fmla="*/ 3764661 w 3770757"/>
              <a:gd name="connsiteY9" fmla="*/ 12954 h 707898"/>
              <a:gd name="connsiteX10" fmla="*/ 3770757 w 3770757"/>
              <a:gd name="connsiteY10" fmla="*/ 707898 h 707898"/>
              <a:gd name="connsiteX11" fmla="*/ 2286 w 3770757"/>
              <a:gd name="connsiteY11" fmla="*/ 691515 h 707898"/>
              <a:gd name="connsiteX0" fmla="*/ 2286 w 3770757"/>
              <a:gd name="connsiteY0" fmla="*/ 692277 h 708660"/>
              <a:gd name="connsiteX1" fmla="*/ 0 w 3770757"/>
              <a:gd name="connsiteY1" fmla="*/ 406146 h 708660"/>
              <a:gd name="connsiteX2" fmla="*/ 38481 w 3770757"/>
              <a:gd name="connsiteY2" fmla="*/ 238125 h 708660"/>
              <a:gd name="connsiteX3" fmla="*/ 82677 w 3770757"/>
              <a:gd name="connsiteY3" fmla="*/ 160020 h 708660"/>
              <a:gd name="connsiteX4" fmla="*/ 156210 w 3770757"/>
              <a:gd name="connsiteY4" fmla="*/ 81153 h 708660"/>
              <a:gd name="connsiteX5" fmla="*/ 271653 w 3770757"/>
              <a:gd name="connsiteY5" fmla="*/ 38100 h 708660"/>
              <a:gd name="connsiteX6" fmla="*/ 387858 w 3770757"/>
              <a:gd name="connsiteY6" fmla="*/ 762 h 708660"/>
              <a:gd name="connsiteX7" fmla="*/ 608838 w 3770757"/>
              <a:gd name="connsiteY7" fmla="*/ 0 h 708660"/>
              <a:gd name="connsiteX8" fmla="*/ 783717 w 3770757"/>
              <a:gd name="connsiteY8" fmla="*/ 13716 h 708660"/>
              <a:gd name="connsiteX9" fmla="*/ 3764661 w 3770757"/>
              <a:gd name="connsiteY9" fmla="*/ 13716 h 708660"/>
              <a:gd name="connsiteX10" fmla="*/ 3770757 w 3770757"/>
              <a:gd name="connsiteY10" fmla="*/ 708660 h 708660"/>
              <a:gd name="connsiteX11" fmla="*/ 2286 w 3770757"/>
              <a:gd name="connsiteY11" fmla="*/ 692277 h 708660"/>
              <a:gd name="connsiteX0" fmla="*/ 2286 w 3770757"/>
              <a:gd name="connsiteY0" fmla="*/ 692277 h 708660"/>
              <a:gd name="connsiteX1" fmla="*/ 0 w 3770757"/>
              <a:gd name="connsiteY1" fmla="*/ 406146 h 708660"/>
              <a:gd name="connsiteX2" fmla="*/ 38481 w 3770757"/>
              <a:gd name="connsiteY2" fmla="*/ 238125 h 708660"/>
              <a:gd name="connsiteX3" fmla="*/ 82677 w 3770757"/>
              <a:gd name="connsiteY3" fmla="*/ 160020 h 708660"/>
              <a:gd name="connsiteX4" fmla="*/ 156210 w 3770757"/>
              <a:gd name="connsiteY4" fmla="*/ 81153 h 708660"/>
              <a:gd name="connsiteX5" fmla="*/ 260223 w 3770757"/>
              <a:gd name="connsiteY5" fmla="*/ 26670 h 708660"/>
              <a:gd name="connsiteX6" fmla="*/ 387858 w 3770757"/>
              <a:gd name="connsiteY6" fmla="*/ 762 h 708660"/>
              <a:gd name="connsiteX7" fmla="*/ 608838 w 3770757"/>
              <a:gd name="connsiteY7" fmla="*/ 0 h 708660"/>
              <a:gd name="connsiteX8" fmla="*/ 783717 w 3770757"/>
              <a:gd name="connsiteY8" fmla="*/ 13716 h 708660"/>
              <a:gd name="connsiteX9" fmla="*/ 3764661 w 3770757"/>
              <a:gd name="connsiteY9" fmla="*/ 13716 h 708660"/>
              <a:gd name="connsiteX10" fmla="*/ 3770757 w 3770757"/>
              <a:gd name="connsiteY10" fmla="*/ 708660 h 708660"/>
              <a:gd name="connsiteX11" fmla="*/ 2286 w 3770757"/>
              <a:gd name="connsiteY11" fmla="*/ 692277 h 708660"/>
              <a:gd name="connsiteX0" fmla="*/ 2286 w 3770757"/>
              <a:gd name="connsiteY0" fmla="*/ 697230 h 713613"/>
              <a:gd name="connsiteX1" fmla="*/ 0 w 3770757"/>
              <a:gd name="connsiteY1" fmla="*/ 411099 h 713613"/>
              <a:gd name="connsiteX2" fmla="*/ 38481 w 3770757"/>
              <a:gd name="connsiteY2" fmla="*/ 243078 h 713613"/>
              <a:gd name="connsiteX3" fmla="*/ 82677 w 3770757"/>
              <a:gd name="connsiteY3" fmla="*/ 164973 h 713613"/>
              <a:gd name="connsiteX4" fmla="*/ 156210 w 3770757"/>
              <a:gd name="connsiteY4" fmla="*/ 86106 h 713613"/>
              <a:gd name="connsiteX5" fmla="*/ 260223 w 3770757"/>
              <a:gd name="connsiteY5" fmla="*/ 31623 h 713613"/>
              <a:gd name="connsiteX6" fmla="*/ 382143 w 3770757"/>
              <a:gd name="connsiteY6" fmla="*/ 0 h 713613"/>
              <a:gd name="connsiteX7" fmla="*/ 608838 w 3770757"/>
              <a:gd name="connsiteY7" fmla="*/ 4953 h 713613"/>
              <a:gd name="connsiteX8" fmla="*/ 783717 w 3770757"/>
              <a:gd name="connsiteY8" fmla="*/ 18669 h 713613"/>
              <a:gd name="connsiteX9" fmla="*/ 3764661 w 3770757"/>
              <a:gd name="connsiteY9" fmla="*/ 18669 h 713613"/>
              <a:gd name="connsiteX10" fmla="*/ 3770757 w 3770757"/>
              <a:gd name="connsiteY10" fmla="*/ 713613 h 713613"/>
              <a:gd name="connsiteX11" fmla="*/ 2286 w 3770757"/>
              <a:gd name="connsiteY11" fmla="*/ 697230 h 713613"/>
              <a:gd name="connsiteX0" fmla="*/ 2286 w 3770757"/>
              <a:gd name="connsiteY0" fmla="*/ 697230 h 713613"/>
              <a:gd name="connsiteX1" fmla="*/ 0 w 3770757"/>
              <a:gd name="connsiteY1" fmla="*/ 411099 h 713613"/>
              <a:gd name="connsiteX2" fmla="*/ 38481 w 3770757"/>
              <a:gd name="connsiteY2" fmla="*/ 243078 h 713613"/>
              <a:gd name="connsiteX3" fmla="*/ 82677 w 3770757"/>
              <a:gd name="connsiteY3" fmla="*/ 164973 h 713613"/>
              <a:gd name="connsiteX4" fmla="*/ 156210 w 3770757"/>
              <a:gd name="connsiteY4" fmla="*/ 86106 h 713613"/>
              <a:gd name="connsiteX5" fmla="*/ 260223 w 3770757"/>
              <a:gd name="connsiteY5" fmla="*/ 31623 h 713613"/>
              <a:gd name="connsiteX6" fmla="*/ 382143 w 3770757"/>
              <a:gd name="connsiteY6" fmla="*/ 0 h 713613"/>
              <a:gd name="connsiteX7" fmla="*/ 608838 w 3770757"/>
              <a:gd name="connsiteY7" fmla="*/ 4953 h 713613"/>
              <a:gd name="connsiteX8" fmla="*/ 781812 w 3770757"/>
              <a:gd name="connsiteY8" fmla="*/ 7239 h 713613"/>
              <a:gd name="connsiteX9" fmla="*/ 3764661 w 3770757"/>
              <a:gd name="connsiteY9" fmla="*/ 18669 h 713613"/>
              <a:gd name="connsiteX10" fmla="*/ 3770757 w 3770757"/>
              <a:gd name="connsiteY10" fmla="*/ 713613 h 713613"/>
              <a:gd name="connsiteX11" fmla="*/ 2286 w 3770757"/>
              <a:gd name="connsiteY11" fmla="*/ 697230 h 713613"/>
              <a:gd name="connsiteX0" fmla="*/ 2286 w 3770757"/>
              <a:gd name="connsiteY0" fmla="*/ 697230 h 713613"/>
              <a:gd name="connsiteX1" fmla="*/ 0 w 3770757"/>
              <a:gd name="connsiteY1" fmla="*/ 411099 h 713613"/>
              <a:gd name="connsiteX2" fmla="*/ 38481 w 3770757"/>
              <a:gd name="connsiteY2" fmla="*/ 243078 h 713613"/>
              <a:gd name="connsiteX3" fmla="*/ 82677 w 3770757"/>
              <a:gd name="connsiteY3" fmla="*/ 164973 h 713613"/>
              <a:gd name="connsiteX4" fmla="*/ 156210 w 3770757"/>
              <a:gd name="connsiteY4" fmla="*/ 86106 h 713613"/>
              <a:gd name="connsiteX5" fmla="*/ 260223 w 3770757"/>
              <a:gd name="connsiteY5" fmla="*/ 31623 h 713613"/>
              <a:gd name="connsiteX6" fmla="*/ 382143 w 3770757"/>
              <a:gd name="connsiteY6" fmla="*/ 0 h 713613"/>
              <a:gd name="connsiteX7" fmla="*/ 608838 w 3770757"/>
              <a:gd name="connsiteY7" fmla="*/ 4953 h 713613"/>
              <a:gd name="connsiteX8" fmla="*/ 781812 w 3770757"/>
              <a:gd name="connsiteY8" fmla="*/ 7239 h 713613"/>
              <a:gd name="connsiteX9" fmla="*/ 3764661 w 3770757"/>
              <a:gd name="connsiteY9" fmla="*/ 18669 h 713613"/>
              <a:gd name="connsiteX10" fmla="*/ 3770757 w 3770757"/>
              <a:gd name="connsiteY10" fmla="*/ 713613 h 713613"/>
              <a:gd name="connsiteX11" fmla="*/ 2286 w 3770757"/>
              <a:gd name="connsiteY11" fmla="*/ 697230 h 713613"/>
              <a:gd name="connsiteX0" fmla="*/ 2286 w 3770757"/>
              <a:gd name="connsiteY0" fmla="*/ 697230 h 713613"/>
              <a:gd name="connsiteX1" fmla="*/ 0 w 3770757"/>
              <a:gd name="connsiteY1" fmla="*/ 411099 h 713613"/>
              <a:gd name="connsiteX2" fmla="*/ 38481 w 3770757"/>
              <a:gd name="connsiteY2" fmla="*/ 243078 h 713613"/>
              <a:gd name="connsiteX3" fmla="*/ 82677 w 3770757"/>
              <a:gd name="connsiteY3" fmla="*/ 164973 h 713613"/>
              <a:gd name="connsiteX4" fmla="*/ 156210 w 3770757"/>
              <a:gd name="connsiteY4" fmla="*/ 86106 h 713613"/>
              <a:gd name="connsiteX5" fmla="*/ 260223 w 3770757"/>
              <a:gd name="connsiteY5" fmla="*/ 31623 h 713613"/>
              <a:gd name="connsiteX6" fmla="*/ 382143 w 3770757"/>
              <a:gd name="connsiteY6" fmla="*/ 0 h 713613"/>
              <a:gd name="connsiteX7" fmla="*/ 608838 w 3770757"/>
              <a:gd name="connsiteY7" fmla="*/ 4953 h 713613"/>
              <a:gd name="connsiteX8" fmla="*/ 781812 w 3770757"/>
              <a:gd name="connsiteY8" fmla="*/ 7239 h 713613"/>
              <a:gd name="connsiteX9" fmla="*/ 3766566 w 3770757"/>
              <a:gd name="connsiteY9" fmla="*/ 3429 h 713613"/>
              <a:gd name="connsiteX10" fmla="*/ 3770757 w 3770757"/>
              <a:gd name="connsiteY10" fmla="*/ 713613 h 713613"/>
              <a:gd name="connsiteX11" fmla="*/ 2286 w 3770757"/>
              <a:gd name="connsiteY11" fmla="*/ 697230 h 713613"/>
              <a:gd name="connsiteX0" fmla="*/ 0 w 3773551"/>
              <a:gd name="connsiteY0" fmla="*/ 869950 h 869950"/>
              <a:gd name="connsiteX1" fmla="*/ 2794 w 3773551"/>
              <a:gd name="connsiteY1" fmla="*/ 411099 h 869950"/>
              <a:gd name="connsiteX2" fmla="*/ 41275 w 3773551"/>
              <a:gd name="connsiteY2" fmla="*/ 243078 h 869950"/>
              <a:gd name="connsiteX3" fmla="*/ 85471 w 3773551"/>
              <a:gd name="connsiteY3" fmla="*/ 164973 h 869950"/>
              <a:gd name="connsiteX4" fmla="*/ 159004 w 3773551"/>
              <a:gd name="connsiteY4" fmla="*/ 86106 h 869950"/>
              <a:gd name="connsiteX5" fmla="*/ 263017 w 3773551"/>
              <a:gd name="connsiteY5" fmla="*/ 31623 h 869950"/>
              <a:gd name="connsiteX6" fmla="*/ 384937 w 3773551"/>
              <a:gd name="connsiteY6" fmla="*/ 0 h 869950"/>
              <a:gd name="connsiteX7" fmla="*/ 611632 w 3773551"/>
              <a:gd name="connsiteY7" fmla="*/ 4953 h 869950"/>
              <a:gd name="connsiteX8" fmla="*/ 784606 w 3773551"/>
              <a:gd name="connsiteY8" fmla="*/ 7239 h 869950"/>
              <a:gd name="connsiteX9" fmla="*/ 3769360 w 3773551"/>
              <a:gd name="connsiteY9" fmla="*/ 3429 h 869950"/>
              <a:gd name="connsiteX10" fmla="*/ 3773551 w 3773551"/>
              <a:gd name="connsiteY10" fmla="*/ 713613 h 869950"/>
              <a:gd name="connsiteX11" fmla="*/ 0 w 3773551"/>
              <a:gd name="connsiteY11" fmla="*/ 869950 h 869950"/>
              <a:gd name="connsiteX0" fmla="*/ 0 w 3769360"/>
              <a:gd name="connsiteY0" fmla="*/ 869950 h 869950"/>
              <a:gd name="connsiteX1" fmla="*/ 2794 w 3769360"/>
              <a:gd name="connsiteY1" fmla="*/ 411099 h 869950"/>
              <a:gd name="connsiteX2" fmla="*/ 41275 w 3769360"/>
              <a:gd name="connsiteY2" fmla="*/ 243078 h 869950"/>
              <a:gd name="connsiteX3" fmla="*/ 85471 w 3769360"/>
              <a:gd name="connsiteY3" fmla="*/ 164973 h 869950"/>
              <a:gd name="connsiteX4" fmla="*/ 159004 w 3769360"/>
              <a:gd name="connsiteY4" fmla="*/ 86106 h 869950"/>
              <a:gd name="connsiteX5" fmla="*/ 263017 w 3769360"/>
              <a:gd name="connsiteY5" fmla="*/ 31623 h 869950"/>
              <a:gd name="connsiteX6" fmla="*/ 384937 w 3769360"/>
              <a:gd name="connsiteY6" fmla="*/ 0 h 869950"/>
              <a:gd name="connsiteX7" fmla="*/ 611632 w 3769360"/>
              <a:gd name="connsiteY7" fmla="*/ 4953 h 869950"/>
              <a:gd name="connsiteX8" fmla="*/ 784606 w 3769360"/>
              <a:gd name="connsiteY8" fmla="*/ 7239 h 869950"/>
              <a:gd name="connsiteX9" fmla="*/ 3769360 w 3769360"/>
              <a:gd name="connsiteY9" fmla="*/ 3429 h 869950"/>
              <a:gd name="connsiteX10" fmla="*/ 857631 w 3769360"/>
              <a:gd name="connsiteY10" fmla="*/ 855853 h 869950"/>
              <a:gd name="connsiteX11" fmla="*/ 0 w 3769360"/>
              <a:gd name="connsiteY11" fmla="*/ 869950 h 869950"/>
              <a:gd name="connsiteX0" fmla="*/ 0 w 985520"/>
              <a:gd name="connsiteY0" fmla="*/ 869950 h 869950"/>
              <a:gd name="connsiteX1" fmla="*/ 2794 w 985520"/>
              <a:gd name="connsiteY1" fmla="*/ 411099 h 869950"/>
              <a:gd name="connsiteX2" fmla="*/ 41275 w 985520"/>
              <a:gd name="connsiteY2" fmla="*/ 243078 h 869950"/>
              <a:gd name="connsiteX3" fmla="*/ 85471 w 985520"/>
              <a:gd name="connsiteY3" fmla="*/ 164973 h 869950"/>
              <a:gd name="connsiteX4" fmla="*/ 159004 w 985520"/>
              <a:gd name="connsiteY4" fmla="*/ 86106 h 869950"/>
              <a:gd name="connsiteX5" fmla="*/ 263017 w 985520"/>
              <a:gd name="connsiteY5" fmla="*/ 31623 h 869950"/>
              <a:gd name="connsiteX6" fmla="*/ 384937 w 985520"/>
              <a:gd name="connsiteY6" fmla="*/ 0 h 869950"/>
              <a:gd name="connsiteX7" fmla="*/ 611632 w 985520"/>
              <a:gd name="connsiteY7" fmla="*/ 4953 h 869950"/>
              <a:gd name="connsiteX8" fmla="*/ 784606 w 985520"/>
              <a:gd name="connsiteY8" fmla="*/ 7239 h 869950"/>
              <a:gd name="connsiteX9" fmla="*/ 985520 w 985520"/>
              <a:gd name="connsiteY9" fmla="*/ 8509 h 869950"/>
              <a:gd name="connsiteX10" fmla="*/ 857631 w 985520"/>
              <a:gd name="connsiteY10" fmla="*/ 855853 h 869950"/>
              <a:gd name="connsiteX11" fmla="*/ 0 w 985520"/>
              <a:gd name="connsiteY11" fmla="*/ 869950 h 869950"/>
              <a:gd name="connsiteX0" fmla="*/ 0 w 985520"/>
              <a:gd name="connsiteY0" fmla="*/ 869950 h 871093"/>
              <a:gd name="connsiteX1" fmla="*/ 2794 w 985520"/>
              <a:gd name="connsiteY1" fmla="*/ 411099 h 871093"/>
              <a:gd name="connsiteX2" fmla="*/ 41275 w 985520"/>
              <a:gd name="connsiteY2" fmla="*/ 243078 h 871093"/>
              <a:gd name="connsiteX3" fmla="*/ 85471 w 985520"/>
              <a:gd name="connsiteY3" fmla="*/ 164973 h 871093"/>
              <a:gd name="connsiteX4" fmla="*/ 159004 w 985520"/>
              <a:gd name="connsiteY4" fmla="*/ 86106 h 871093"/>
              <a:gd name="connsiteX5" fmla="*/ 263017 w 985520"/>
              <a:gd name="connsiteY5" fmla="*/ 31623 h 871093"/>
              <a:gd name="connsiteX6" fmla="*/ 384937 w 985520"/>
              <a:gd name="connsiteY6" fmla="*/ 0 h 871093"/>
              <a:gd name="connsiteX7" fmla="*/ 611632 w 985520"/>
              <a:gd name="connsiteY7" fmla="*/ 4953 h 871093"/>
              <a:gd name="connsiteX8" fmla="*/ 784606 w 985520"/>
              <a:gd name="connsiteY8" fmla="*/ 7239 h 871093"/>
              <a:gd name="connsiteX9" fmla="*/ 985520 w 985520"/>
              <a:gd name="connsiteY9" fmla="*/ 8509 h 871093"/>
              <a:gd name="connsiteX10" fmla="*/ 979551 w 985520"/>
              <a:gd name="connsiteY10" fmla="*/ 871093 h 871093"/>
              <a:gd name="connsiteX11" fmla="*/ 0 w 985520"/>
              <a:gd name="connsiteY11" fmla="*/ 869950 h 871093"/>
              <a:gd name="connsiteX0" fmla="*/ 1205 w 982915"/>
              <a:gd name="connsiteY0" fmla="*/ 828040 h 871093"/>
              <a:gd name="connsiteX1" fmla="*/ 189 w 982915"/>
              <a:gd name="connsiteY1" fmla="*/ 411099 h 871093"/>
              <a:gd name="connsiteX2" fmla="*/ 38670 w 982915"/>
              <a:gd name="connsiteY2" fmla="*/ 243078 h 871093"/>
              <a:gd name="connsiteX3" fmla="*/ 82866 w 982915"/>
              <a:gd name="connsiteY3" fmla="*/ 164973 h 871093"/>
              <a:gd name="connsiteX4" fmla="*/ 156399 w 982915"/>
              <a:gd name="connsiteY4" fmla="*/ 86106 h 871093"/>
              <a:gd name="connsiteX5" fmla="*/ 260412 w 982915"/>
              <a:gd name="connsiteY5" fmla="*/ 31623 h 871093"/>
              <a:gd name="connsiteX6" fmla="*/ 382332 w 982915"/>
              <a:gd name="connsiteY6" fmla="*/ 0 h 871093"/>
              <a:gd name="connsiteX7" fmla="*/ 609027 w 982915"/>
              <a:gd name="connsiteY7" fmla="*/ 4953 h 871093"/>
              <a:gd name="connsiteX8" fmla="*/ 782001 w 982915"/>
              <a:gd name="connsiteY8" fmla="*/ 7239 h 871093"/>
              <a:gd name="connsiteX9" fmla="*/ 982915 w 982915"/>
              <a:gd name="connsiteY9" fmla="*/ 8509 h 871093"/>
              <a:gd name="connsiteX10" fmla="*/ 976946 w 982915"/>
              <a:gd name="connsiteY10" fmla="*/ 871093 h 871093"/>
              <a:gd name="connsiteX11" fmla="*/ 1205 w 982915"/>
              <a:gd name="connsiteY11" fmla="*/ 828040 h 871093"/>
              <a:gd name="connsiteX0" fmla="*/ 1205 w 982915"/>
              <a:gd name="connsiteY0" fmla="*/ 828040 h 829183"/>
              <a:gd name="connsiteX1" fmla="*/ 189 w 982915"/>
              <a:gd name="connsiteY1" fmla="*/ 411099 h 829183"/>
              <a:gd name="connsiteX2" fmla="*/ 38670 w 982915"/>
              <a:gd name="connsiteY2" fmla="*/ 243078 h 829183"/>
              <a:gd name="connsiteX3" fmla="*/ 82866 w 982915"/>
              <a:gd name="connsiteY3" fmla="*/ 164973 h 829183"/>
              <a:gd name="connsiteX4" fmla="*/ 156399 w 982915"/>
              <a:gd name="connsiteY4" fmla="*/ 86106 h 829183"/>
              <a:gd name="connsiteX5" fmla="*/ 260412 w 982915"/>
              <a:gd name="connsiteY5" fmla="*/ 31623 h 829183"/>
              <a:gd name="connsiteX6" fmla="*/ 382332 w 982915"/>
              <a:gd name="connsiteY6" fmla="*/ 0 h 829183"/>
              <a:gd name="connsiteX7" fmla="*/ 609027 w 982915"/>
              <a:gd name="connsiteY7" fmla="*/ 4953 h 829183"/>
              <a:gd name="connsiteX8" fmla="*/ 782001 w 982915"/>
              <a:gd name="connsiteY8" fmla="*/ 7239 h 829183"/>
              <a:gd name="connsiteX9" fmla="*/ 982915 w 982915"/>
              <a:gd name="connsiteY9" fmla="*/ 8509 h 829183"/>
              <a:gd name="connsiteX10" fmla="*/ 976946 w 982915"/>
              <a:gd name="connsiteY10" fmla="*/ 829183 h 829183"/>
              <a:gd name="connsiteX11" fmla="*/ 1205 w 982915"/>
              <a:gd name="connsiteY11" fmla="*/ 828040 h 82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2915" h="829183">
                <a:moveTo>
                  <a:pt x="1205" y="828040"/>
                </a:moveTo>
                <a:cubicBezTo>
                  <a:pt x="2136" y="675090"/>
                  <a:pt x="-742" y="564049"/>
                  <a:pt x="189" y="411099"/>
                </a:cubicBezTo>
                <a:lnTo>
                  <a:pt x="38670" y="243078"/>
                </a:lnTo>
                <a:lnTo>
                  <a:pt x="82866" y="164973"/>
                </a:lnTo>
                <a:lnTo>
                  <a:pt x="156399" y="86106"/>
                </a:lnTo>
                <a:lnTo>
                  <a:pt x="260412" y="31623"/>
                </a:lnTo>
                <a:lnTo>
                  <a:pt x="382332" y="0"/>
                </a:lnTo>
                <a:lnTo>
                  <a:pt x="609027" y="4953"/>
                </a:lnTo>
                <a:lnTo>
                  <a:pt x="782001" y="7239"/>
                </a:lnTo>
                <a:lnTo>
                  <a:pt x="982915" y="8509"/>
                </a:lnTo>
                <a:cubicBezTo>
                  <a:pt x="980925" y="296037"/>
                  <a:pt x="978936" y="541655"/>
                  <a:pt x="976946" y="829183"/>
                </a:cubicBezTo>
                <a:lnTo>
                  <a:pt x="1205" y="828040"/>
                </a:lnTo>
                <a:close/>
              </a:path>
            </a:pathLst>
          </a:custGeom>
          <a:solidFill>
            <a:srgbClr val="E45B65"/>
          </a:solidFill>
          <a:ln w="3810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074" name="Picture 2">
            <a:extLst>
              <a:ext uri="{FF2B5EF4-FFF2-40B4-BE49-F238E27FC236}">
                <a16:creationId xmlns:a16="http://schemas.microsoft.com/office/drawing/2014/main" id="{C594E2B7-6D5B-58DE-FACB-50BBF1368D7E}"/>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591739" y="2568536"/>
            <a:ext cx="627380" cy="627380"/>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Straight Arrow Connector 98">
            <a:extLst>
              <a:ext uri="{FF2B5EF4-FFF2-40B4-BE49-F238E27FC236}">
                <a16:creationId xmlns:a16="http://schemas.microsoft.com/office/drawing/2014/main" id="{2A847F92-B638-B729-E9BC-5F44206098C1}"/>
              </a:ext>
            </a:extLst>
          </p:cNvPr>
          <p:cNvCxnSpPr>
            <a:cxnSpLocks/>
          </p:cNvCxnSpPr>
          <p:nvPr/>
        </p:nvCxnSpPr>
        <p:spPr>
          <a:xfrm>
            <a:off x="12557301" y="1605566"/>
            <a:ext cx="0" cy="1872359"/>
          </a:xfrm>
          <a:prstGeom prst="straightConnector1">
            <a:avLst/>
          </a:prstGeom>
          <a:ln w="76200">
            <a:solidFill>
              <a:srgbClr val="48557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06FE95D0-AB34-E9FA-1D08-8F5D8FB91554}"/>
              </a:ext>
            </a:extLst>
          </p:cNvPr>
          <p:cNvCxnSpPr>
            <a:cxnSpLocks/>
          </p:cNvCxnSpPr>
          <p:nvPr/>
        </p:nvCxnSpPr>
        <p:spPr>
          <a:xfrm rot="5400000">
            <a:off x="10105724" y="1893672"/>
            <a:ext cx="1883422" cy="1266402"/>
          </a:xfrm>
          <a:prstGeom prst="bentConnector3">
            <a:avLst>
              <a:gd name="adj1" fmla="val 66183"/>
            </a:avLst>
          </a:prstGeom>
          <a:ln w="76200">
            <a:solidFill>
              <a:srgbClr val="485570"/>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3FE7769-025A-AFB7-BDCD-C688952CD877}"/>
              </a:ext>
            </a:extLst>
          </p:cNvPr>
          <p:cNvCxnSpPr>
            <a:cxnSpLocks/>
          </p:cNvCxnSpPr>
          <p:nvPr/>
        </p:nvCxnSpPr>
        <p:spPr>
          <a:xfrm>
            <a:off x="12568064" y="4410897"/>
            <a:ext cx="0" cy="834090"/>
          </a:xfrm>
          <a:prstGeom prst="straightConnector1">
            <a:avLst/>
          </a:prstGeom>
          <a:ln w="76200">
            <a:solidFill>
              <a:srgbClr val="E45B65"/>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075" name="Oval 3074">
            <a:extLst>
              <a:ext uri="{FF2B5EF4-FFF2-40B4-BE49-F238E27FC236}">
                <a16:creationId xmlns:a16="http://schemas.microsoft.com/office/drawing/2014/main" id="{58D08269-0518-69F9-305A-652D51185C39}"/>
              </a:ext>
            </a:extLst>
          </p:cNvPr>
          <p:cNvSpPr/>
          <p:nvPr/>
        </p:nvSpPr>
        <p:spPr>
          <a:xfrm>
            <a:off x="10718956" y="5612447"/>
            <a:ext cx="212793" cy="212792"/>
          </a:xfrm>
          <a:prstGeom prst="ellipse">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76" name="Isosceles Triangle 3075">
            <a:extLst>
              <a:ext uri="{FF2B5EF4-FFF2-40B4-BE49-F238E27FC236}">
                <a16:creationId xmlns:a16="http://schemas.microsoft.com/office/drawing/2014/main" id="{1E64D45B-6DDD-0A26-9902-1AB78FC25445}"/>
              </a:ext>
            </a:extLst>
          </p:cNvPr>
          <p:cNvSpPr/>
          <p:nvPr/>
        </p:nvSpPr>
        <p:spPr>
          <a:xfrm rot="5400000">
            <a:off x="11292331" y="5632266"/>
            <a:ext cx="190298" cy="164050"/>
          </a:xfrm>
          <a:prstGeom prst="triangl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077" name="Straight Arrow Connector 3076">
            <a:extLst>
              <a:ext uri="{FF2B5EF4-FFF2-40B4-BE49-F238E27FC236}">
                <a16:creationId xmlns:a16="http://schemas.microsoft.com/office/drawing/2014/main" id="{622A71C2-683F-C95E-7CCA-1C0EA9BF60DD}"/>
              </a:ext>
            </a:extLst>
          </p:cNvPr>
          <p:cNvCxnSpPr>
            <a:cxnSpLocks/>
          </p:cNvCxnSpPr>
          <p:nvPr/>
        </p:nvCxnSpPr>
        <p:spPr>
          <a:xfrm>
            <a:off x="10799486" y="5713763"/>
            <a:ext cx="585339" cy="0"/>
          </a:xfrm>
          <a:prstGeom prst="straightConnector1">
            <a:avLst/>
          </a:prstGeom>
          <a:ln w="76200" cap="rnd">
            <a:solidFill>
              <a:srgbClr val="E45B6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1" name="Straight Arrow Connector 3080">
            <a:extLst>
              <a:ext uri="{FF2B5EF4-FFF2-40B4-BE49-F238E27FC236}">
                <a16:creationId xmlns:a16="http://schemas.microsoft.com/office/drawing/2014/main" id="{95F8CDAF-60EF-BDA1-5EBD-1372F80BD0C3}"/>
              </a:ext>
            </a:extLst>
          </p:cNvPr>
          <p:cNvCxnSpPr>
            <a:cxnSpLocks/>
          </p:cNvCxnSpPr>
          <p:nvPr/>
        </p:nvCxnSpPr>
        <p:spPr>
          <a:xfrm>
            <a:off x="12765024" y="6177959"/>
            <a:ext cx="0" cy="765585"/>
          </a:xfrm>
          <a:prstGeom prst="straightConnector1">
            <a:avLst/>
          </a:prstGeom>
          <a:ln w="50800">
            <a:solidFill>
              <a:srgbClr val="E45B65"/>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3087" name="Isosceles Triangle 3086">
            <a:extLst>
              <a:ext uri="{FF2B5EF4-FFF2-40B4-BE49-F238E27FC236}">
                <a16:creationId xmlns:a16="http://schemas.microsoft.com/office/drawing/2014/main" id="{2760E424-0A10-87C4-1BEF-12F45BC3C84D}"/>
              </a:ext>
            </a:extLst>
          </p:cNvPr>
          <p:cNvSpPr/>
          <p:nvPr/>
        </p:nvSpPr>
        <p:spPr>
          <a:xfrm rot="5400000">
            <a:off x="14927545" y="3188421"/>
            <a:ext cx="190298" cy="164050"/>
          </a:xfrm>
          <a:prstGeom prst="triangl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93" name="Isosceles Triangle 3092">
            <a:extLst>
              <a:ext uri="{FF2B5EF4-FFF2-40B4-BE49-F238E27FC236}">
                <a16:creationId xmlns:a16="http://schemas.microsoft.com/office/drawing/2014/main" id="{394CF63F-9950-C51A-F374-E02AE76865CD}"/>
              </a:ext>
            </a:extLst>
          </p:cNvPr>
          <p:cNvSpPr/>
          <p:nvPr/>
        </p:nvSpPr>
        <p:spPr>
          <a:xfrm rot="5400000">
            <a:off x="14939246" y="4545524"/>
            <a:ext cx="190298" cy="164050"/>
          </a:xfrm>
          <a:prstGeom prst="triangl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98" name="Oval 3097">
            <a:extLst>
              <a:ext uri="{FF2B5EF4-FFF2-40B4-BE49-F238E27FC236}">
                <a16:creationId xmlns:a16="http://schemas.microsoft.com/office/drawing/2014/main" id="{846CBCFE-253A-8702-E713-96844713FC3C}"/>
              </a:ext>
            </a:extLst>
          </p:cNvPr>
          <p:cNvSpPr/>
          <p:nvPr/>
        </p:nvSpPr>
        <p:spPr>
          <a:xfrm>
            <a:off x="14132851" y="3872412"/>
            <a:ext cx="142886" cy="142885"/>
          </a:xfrm>
          <a:prstGeom prst="ellipse">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21" name="Connector: Elbow 120">
            <a:extLst>
              <a:ext uri="{FF2B5EF4-FFF2-40B4-BE49-F238E27FC236}">
                <a16:creationId xmlns:a16="http://schemas.microsoft.com/office/drawing/2014/main" id="{4CC542EE-B069-E1A4-FF18-AA6FD780A9D2}"/>
              </a:ext>
            </a:extLst>
          </p:cNvPr>
          <p:cNvCxnSpPr>
            <a:cxnSpLocks/>
          </p:cNvCxnSpPr>
          <p:nvPr/>
        </p:nvCxnSpPr>
        <p:spPr>
          <a:xfrm flipV="1">
            <a:off x="14202073" y="3270446"/>
            <a:ext cx="834032" cy="673410"/>
          </a:xfrm>
          <a:prstGeom prst="bentConnector3">
            <a:avLst>
              <a:gd name="adj1" fmla="val 28073"/>
            </a:avLst>
          </a:prstGeom>
          <a:ln w="76200" cap="rnd">
            <a:solidFill>
              <a:srgbClr val="E45B65"/>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E77FBED3-7959-1480-5C34-CA82C20853BC}"/>
              </a:ext>
            </a:extLst>
          </p:cNvPr>
          <p:cNvCxnSpPr>
            <a:cxnSpLocks/>
          </p:cNvCxnSpPr>
          <p:nvPr/>
        </p:nvCxnSpPr>
        <p:spPr>
          <a:xfrm>
            <a:off x="14220820" y="3943856"/>
            <a:ext cx="826378" cy="686539"/>
          </a:xfrm>
          <a:prstGeom prst="bentConnector3">
            <a:avLst>
              <a:gd name="adj1" fmla="val 26025"/>
            </a:avLst>
          </a:prstGeom>
          <a:ln w="76200" cap="rnd">
            <a:solidFill>
              <a:srgbClr val="E45B65"/>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07" name="Connector: Elbow 3106">
            <a:extLst>
              <a:ext uri="{FF2B5EF4-FFF2-40B4-BE49-F238E27FC236}">
                <a16:creationId xmlns:a16="http://schemas.microsoft.com/office/drawing/2014/main" id="{3E0DCC10-74AC-EDD4-D2D0-94247E98B297}"/>
              </a:ext>
            </a:extLst>
          </p:cNvPr>
          <p:cNvCxnSpPr>
            <a:cxnSpLocks/>
          </p:cNvCxnSpPr>
          <p:nvPr/>
        </p:nvCxnSpPr>
        <p:spPr>
          <a:xfrm rot="5400000">
            <a:off x="11567983" y="5739724"/>
            <a:ext cx="756000" cy="1638000"/>
          </a:xfrm>
          <a:prstGeom prst="bentConnector3">
            <a:avLst>
              <a:gd name="adj1" fmla="val 50000"/>
            </a:avLst>
          </a:prstGeom>
          <a:ln w="50800">
            <a:solidFill>
              <a:srgbClr val="E45B65"/>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109" name="Connector: Elbow 3108">
            <a:extLst>
              <a:ext uri="{FF2B5EF4-FFF2-40B4-BE49-F238E27FC236}">
                <a16:creationId xmlns:a16="http://schemas.microsoft.com/office/drawing/2014/main" id="{F1EF9466-6E2C-385B-FB56-B9938C857FC4}"/>
              </a:ext>
            </a:extLst>
          </p:cNvPr>
          <p:cNvCxnSpPr>
            <a:cxnSpLocks/>
          </p:cNvCxnSpPr>
          <p:nvPr/>
        </p:nvCxnSpPr>
        <p:spPr>
          <a:xfrm rot="16200000" flipH="1">
            <a:off x="13322983" y="5620478"/>
            <a:ext cx="756000" cy="1872000"/>
          </a:xfrm>
          <a:prstGeom prst="bentConnector3">
            <a:avLst>
              <a:gd name="adj1" fmla="val 50000"/>
            </a:avLst>
          </a:prstGeom>
          <a:ln w="50800">
            <a:solidFill>
              <a:srgbClr val="E45B65"/>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110" name="Straight Arrow Connector 3109">
            <a:extLst>
              <a:ext uri="{FF2B5EF4-FFF2-40B4-BE49-F238E27FC236}">
                <a16:creationId xmlns:a16="http://schemas.microsoft.com/office/drawing/2014/main" id="{905ADB8A-9E09-CBD8-3D2D-18FB94C75A17}"/>
              </a:ext>
            </a:extLst>
          </p:cNvPr>
          <p:cNvCxnSpPr>
            <a:cxnSpLocks/>
            <a:stCxn id="67" idx="2"/>
          </p:cNvCxnSpPr>
          <p:nvPr/>
        </p:nvCxnSpPr>
        <p:spPr>
          <a:xfrm>
            <a:off x="12796255" y="7931207"/>
            <a:ext cx="4329" cy="420047"/>
          </a:xfrm>
          <a:prstGeom prst="straightConnector1">
            <a:avLst/>
          </a:prstGeom>
          <a:ln w="50800">
            <a:solidFill>
              <a:srgbClr val="00A7A5"/>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120" name="Connector: Elbow 3119">
            <a:extLst>
              <a:ext uri="{FF2B5EF4-FFF2-40B4-BE49-F238E27FC236}">
                <a16:creationId xmlns:a16="http://schemas.microsoft.com/office/drawing/2014/main" id="{F2C8C917-1C28-A685-26C7-C6BF160536A3}"/>
              </a:ext>
            </a:extLst>
          </p:cNvPr>
          <p:cNvCxnSpPr>
            <a:cxnSpLocks/>
            <a:stCxn id="65" idx="2"/>
          </p:cNvCxnSpPr>
          <p:nvPr/>
        </p:nvCxnSpPr>
        <p:spPr>
          <a:xfrm rot="5400000">
            <a:off x="13823519" y="8056620"/>
            <a:ext cx="916592" cy="686217"/>
          </a:xfrm>
          <a:prstGeom prst="bentConnector3">
            <a:avLst>
              <a:gd name="adj1" fmla="val 99880"/>
            </a:avLst>
          </a:prstGeom>
          <a:ln w="50800">
            <a:solidFill>
              <a:srgbClr val="00A7A5"/>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pic>
        <p:nvPicPr>
          <p:cNvPr id="3121" name="Picture 4">
            <a:extLst>
              <a:ext uri="{FF2B5EF4-FFF2-40B4-BE49-F238E27FC236}">
                <a16:creationId xmlns:a16="http://schemas.microsoft.com/office/drawing/2014/main" id="{C01C0491-F095-A6C8-9536-FD712F598A8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8519" y="3629537"/>
            <a:ext cx="612000" cy="612000"/>
          </a:xfrm>
          <a:prstGeom prst="rect">
            <a:avLst/>
          </a:prstGeom>
          <a:noFill/>
          <a:extLst>
            <a:ext uri="{909E8E84-426E-40DD-AFC4-6F175D3DCCD1}">
              <a14:hiddenFill xmlns:a14="http://schemas.microsoft.com/office/drawing/2010/main">
                <a:solidFill>
                  <a:srgbClr val="FFFFFF"/>
                </a:solidFill>
              </a14:hiddenFill>
            </a:ext>
          </a:extLst>
        </p:spPr>
      </p:pic>
      <p:sp>
        <p:nvSpPr>
          <p:cNvPr id="3125" name="Rectangle: Rounded Corners 3124">
            <a:extLst>
              <a:ext uri="{FF2B5EF4-FFF2-40B4-BE49-F238E27FC236}">
                <a16:creationId xmlns:a16="http://schemas.microsoft.com/office/drawing/2014/main" id="{C7B2EB08-800F-AA41-93FD-278F133601EA}"/>
              </a:ext>
            </a:extLst>
          </p:cNvPr>
          <p:cNvSpPr/>
          <p:nvPr/>
        </p:nvSpPr>
        <p:spPr>
          <a:xfrm>
            <a:off x="11403238" y="3515171"/>
            <a:ext cx="887428" cy="865023"/>
          </a:xfrm>
          <a:prstGeom prst="roundRect">
            <a:avLst>
              <a:gd name="adj" fmla="val 21066"/>
            </a:avLst>
          </a:prstGeom>
          <a:solidFill>
            <a:srgbClr val="FFFFFF"/>
          </a:solidFill>
          <a:ln w="5715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29" name="Rectangle: Rounded Corners 3128">
            <a:extLst>
              <a:ext uri="{FF2B5EF4-FFF2-40B4-BE49-F238E27FC236}">
                <a16:creationId xmlns:a16="http://schemas.microsoft.com/office/drawing/2014/main" id="{11D89FE1-F2AC-6B5D-674A-6971D4C2B5A7}"/>
              </a:ext>
            </a:extLst>
          </p:cNvPr>
          <p:cNvSpPr/>
          <p:nvPr/>
        </p:nvSpPr>
        <p:spPr>
          <a:xfrm>
            <a:off x="8894928" y="5278960"/>
            <a:ext cx="887428" cy="865023"/>
          </a:xfrm>
          <a:prstGeom prst="roundRect">
            <a:avLst>
              <a:gd name="adj" fmla="val 21066"/>
            </a:avLst>
          </a:prstGeom>
          <a:solidFill>
            <a:srgbClr val="FFFFFF"/>
          </a:solidFill>
          <a:ln w="57150">
            <a:solidFill>
              <a:srgbClr val="E45B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31" name="Picture 6">
            <a:extLst>
              <a:ext uri="{FF2B5EF4-FFF2-40B4-BE49-F238E27FC236}">
                <a16:creationId xmlns:a16="http://schemas.microsoft.com/office/drawing/2014/main" id="{91A2B677-D543-4AA0-C4CE-81EDB8BE5EF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41419" y="3662563"/>
            <a:ext cx="612000" cy="612000"/>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4">
            <a:extLst>
              <a:ext uri="{FF2B5EF4-FFF2-40B4-BE49-F238E27FC236}">
                <a16:creationId xmlns:a16="http://schemas.microsoft.com/office/drawing/2014/main" id="{81359643-A200-D28C-F679-EB4963BC28F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06892" y="2969556"/>
            <a:ext cx="612000" cy="612000"/>
          </a:xfrm>
          <a:prstGeom prst="rect">
            <a:avLst/>
          </a:prstGeom>
          <a:noFill/>
          <a:extLst>
            <a:ext uri="{909E8E84-426E-40DD-AFC4-6F175D3DCCD1}">
              <a14:hiddenFill xmlns:a14="http://schemas.microsoft.com/office/drawing/2010/main">
                <a:solidFill>
                  <a:srgbClr val="FFFFFF"/>
                </a:solidFill>
              </a14:hiddenFill>
            </a:ext>
          </a:extLst>
        </p:spPr>
      </p:pic>
      <p:pic>
        <p:nvPicPr>
          <p:cNvPr id="3133" name="Picture 8">
            <a:extLst>
              <a:ext uri="{FF2B5EF4-FFF2-40B4-BE49-F238E27FC236}">
                <a16:creationId xmlns:a16="http://schemas.microsoft.com/office/drawing/2014/main" id="{2FBCB4CC-15C4-5E6C-DD19-C32842812E4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106892" y="4325449"/>
            <a:ext cx="612000" cy="612000"/>
          </a:xfrm>
          <a:prstGeom prst="rect">
            <a:avLst/>
          </a:prstGeom>
          <a:noFill/>
          <a:extLst>
            <a:ext uri="{909E8E84-426E-40DD-AFC4-6F175D3DCCD1}">
              <a14:hiddenFill xmlns:a14="http://schemas.microsoft.com/office/drawing/2010/main">
                <a:solidFill>
                  <a:srgbClr val="FFFFFF"/>
                </a:solidFill>
              </a14:hiddenFill>
            </a:ext>
          </a:extLst>
        </p:spPr>
      </p:pic>
      <p:pic>
        <p:nvPicPr>
          <p:cNvPr id="3134" name="Picture 10">
            <a:extLst>
              <a:ext uri="{FF2B5EF4-FFF2-40B4-BE49-F238E27FC236}">
                <a16:creationId xmlns:a16="http://schemas.microsoft.com/office/drawing/2014/main" id="{71474D88-E955-B29C-3448-78C5908F4FC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465870" y="5412843"/>
            <a:ext cx="612000" cy="612000"/>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12">
            <a:extLst>
              <a:ext uri="{FF2B5EF4-FFF2-40B4-BE49-F238E27FC236}">
                <a16:creationId xmlns:a16="http://schemas.microsoft.com/office/drawing/2014/main" id="{A0900B2C-C4F7-805A-F887-34D41E2E530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32642" y="5425541"/>
            <a:ext cx="612000" cy="612000"/>
          </a:xfrm>
          <a:prstGeom prst="rect">
            <a:avLst/>
          </a:prstGeom>
          <a:noFill/>
          <a:extLst>
            <a:ext uri="{909E8E84-426E-40DD-AFC4-6F175D3DCCD1}">
              <a14:hiddenFill xmlns:a14="http://schemas.microsoft.com/office/drawing/2010/main">
                <a:solidFill>
                  <a:srgbClr val="FFFFFF"/>
                </a:solidFill>
              </a14:hiddenFill>
            </a:ext>
          </a:extLst>
        </p:spPr>
      </p:pic>
      <p:pic>
        <p:nvPicPr>
          <p:cNvPr id="3137" name="Picture 14">
            <a:extLst>
              <a:ext uri="{FF2B5EF4-FFF2-40B4-BE49-F238E27FC236}">
                <a16:creationId xmlns:a16="http://schemas.microsoft.com/office/drawing/2014/main" id="{E61754F6-C977-BC6C-66C0-8D9BD697C55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762225" y="8536011"/>
            <a:ext cx="612000" cy="612000"/>
          </a:xfrm>
          <a:prstGeom prst="rect">
            <a:avLst/>
          </a:prstGeom>
          <a:noFill/>
          <a:extLst>
            <a:ext uri="{909E8E84-426E-40DD-AFC4-6F175D3DCCD1}">
              <a14:hiddenFill xmlns:a14="http://schemas.microsoft.com/office/drawing/2010/main">
                <a:solidFill>
                  <a:srgbClr val="FFFFFF"/>
                </a:solidFill>
              </a14:hiddenFill>
            </a:ext>
          </a:extLst>
        </p:spPr>
      </p:pic>
      <p:pic>
        <p:nvPicPr>
          <p:cNvPr id="3139" name="Graphic 3138" descr="Smart Phone with solid fill">
            <a:extLst>
              <a:ext uri="{FF2B5EF4-FFF2-40B4-BE49-F238E27FC236}">
                <a16:creationId xmlns:a16="http://schemas.microsoft.com/office/drawing/2014/main" id="{80E40B98-245D-3683-86BF-656C9A12782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335330" y="854542"/>
            <a:ext cx="572070" cy="572070"/>
          </a:xfrm>
          <a:prstGeom prst="rect">
            <a:avLst/>
          </a:prstGeom>
        </p:spPr>
      </p:pic>
      <p:pic>
        <p:nvPicPr>
          <p:cNvPr id="3141" name="Graphic 3140" descr="Lock with solid fill">
            <a:extLst>
              <a:ext uri="{FF2B5EF4-FFF2-40B4-BE49-F238E27FC236}">
                <a16:creationId xmlns:a16="http://schemas.microsoft.com/office/drawing/2014/main" id="{B89D96C7-9413-A4DC-2EA7-3F9555CCDA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5014853" y="790847"/>
            <a:ext cx="604770" cy="604770"/>
          </a:xfrm>
          <a:prstGeom prst="rect">
            <a:avLst/>
          </a:prstGeom>
        </p:spPr>
      </p:pic>
      <p:pic>
        <p:nvPicPr>
          <p:cNvPr id="3150" name="Graphic 3149" descr="Eye Scan with solid fill">
            <a:extLst>
              <a:ext uri="{FF2B5EF4-FFF2-40B4-BE49-F238E27FC236}">
                <a16:creationId xmlns:a16="http://schemas.microsoft.com/office/drawing/2014/main" id="{24C2A039-4677-BC67-0D6C-B9F949AFD8B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012109" y="7007493"/>
            <a:ext cx="473332" cy="473332"/>
          </a:xfrm>
          <a:prstGeom prst="rect">
            <a:avLst/>
          </a:prstGeom>
        </p:spPr>
      </p:pic>
      <p:pic>
        <p:nvPicPr>
          <p:cNvPr id="3152" name="Graphic 3151" descr="Ui Ux with solid fill">
            <a:extLst>
              <a:ext uri="{FF2B5EF4-FFF2-40B4-BE49-F238E27FC236}">
                <a16:creationId xmlns:a16="http://schemas.microsoft.com/office/drawing/2014/main" id="{BB181218-6F33-8643-C73F-492D66F6414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2493064" y="6983863"/>
            <a:ext cx="551331" cy="551331"/>
          </a:xfrm>
          <a:prstGeom prst="rect">
            <a:avLst/>
          </a:prstGeom>
        </p:spPr>
      </p:pic>
      <p:pic>
        <p:nvPicPr>
          <p:cNvPr id="3154" name="Graphic 3153" descr="Chat with solid fill">
            <a:extLst>
              <a:ext uri="{FF2B5EF4-FFF2-40B4-BE49-F238E27FC236}">
                <a16:creationId xmlns:a16="http://schemas.microsoft.com/office/drawing/2014/main" id="{5BDEECE7-89D5-6DAD-9EA8-051B006533D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340082" y="7005172"/>
            <a:ext cx="547900" cy="547900"/>
          </a:xfrm>
          <a:prstGeom prst="rect">
            <a:avLst/>
          </a:prstGeom>
        </p:spPr>
      </p:pic>
      <p:sp>
        <p:nvSpPr>
          <p:cNvPr id="3158" name="Oval 3157">
            <a:extLst>
              <a:ext uri="{FF2B5EF4-FFF2-40B4-BE49-F238E27FC236}">
                <a16:creationId xmlns:a16="http://schemas.microsoft.com/office/drawing/2014/main" id="{9E570BFE-AF1D-D267-6771-D1FFE172193F}"/>
              </a:ext>
            </a:extLst>
          </p:cNvPr>
          <p:cNvSpPr/>
          <p:nvPr/>
        </p:nvSpPr>
        <p:spPr>
          <a:xfrm>
            <a:off x="14829152" y="8423538"/>
            <a:ext cx="843799" cy="843799"/>
          </a:xfrm>
          <a:prstGeom prst="ellipse">
            <a:avLst/>
          </a:prstGeom>
          <a:solidFill>
            <a:srgbClr val="5E7F8B"/>
          </a:solidFill>
          <a:ln w="76200">
            <a:solidFill>
              <a:srgbClr val="EEF0F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60" name="TextBox 3159">
            <a:extLst>
              <a:ext uri="{FF2B5EF4-FFF2-40B4-BE49-F238E27FC236}">
                <a16:creationId xmlns:a16="http://schemas.microsoft.com/office/drawing/2014/main" id="{EECCAD21-FADD-0138-9FD0-22805A09E79B}"/>
              </a:ext>
            </a:extLst>
          </p:cNvPr>
          <p:cNvSpPr txBox="1"/>
          <p:nvPr/>
        </p:nvSpPr>
        <p:spPr>
          <a:xfrm>
            <a:off x="14876163" y="8925699"/>
            <a:ext cx="748931" cy="215444"/>
          </a:xfrm>
          <a:prstGeom prst="rect">
            <a:avLst/>
          </a:prstGeom>
          <a:noFill/>
        </p:spPr>
        <p:txBody>
          <a:bodyPr wrap="square" rtlCol="0">
            <a:spAutoFit/>
          </a:bodyPr>
          <a:lstStyle/>
          <a:p>
            <a:pPr algn="ctr"/>
            <a:r>
              <a:rPr lang="en-US" sz="800" b="1" dirty="0">
                <a:solidFill>
                  <a:schemeClr val="bg2"/>
                </a:solidFill>
                <a:latin typeface="Montserrat ExtraBold" panose="00000900000000000000" pitchFamily="2" charset="0"/>
                <a:ea typeface="Roboto" panose="02000000000000000000" pitchFamily="2" charset="0"/>
                <a:cs typeface="Open Sans" panose="020B0606030504020204" pitchFamily="34" charset="0"/>
              </a:rPr>
              <a:t>Ollama</a:t>
            </a:r>
          </a:p>
        </p:txBody>
      </p:sp>
      <p:pic>
        <p:nvPicPr>
          <p:cNvPr id="3156" name="Picture 18">
            <a:extLst>
              <a:ext uri="{FF2B5EF4-FFF2-40B4-BE49-F238E27FC236}">
                <a16:creationId xmlns:a16="http://schemas.microsoft.com/office/drawing/2014/main" id="{6F87D981-FF66-D019-9E45-D1A23787CF3A}"/>
              </a:ext>
            </a:extLst>
          </p:cNvPr>
          <p:cNvPicPr>
            <a:picLocks noChangeAspect="1" noChangeArrowheads="1"/>
          </p:cNvPicPr>
          <p:nvPr/>
        </p:nvPicPr>
        <p:blipFill>
          <a:blip r:embed="rId23" cstate="print">
            <a:extLst>
              <a:ext uri="{BEBA8EAE-BF5A-486C-A8C5-ECC9F3942E4B}">
                <a14:imgProps xmlns:a14="http://schemas.microsoft.com/office/drawing/2010/main">
                  <a14:imgLayer r:embed="rId2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119190" y="8576936"/>
            <a:ext cx="262875" cy="338193"/>
          </a:xfrm>
          <a:prstGeom prst="rect">
            <a:avLst/>
          </a:prstGeom>
          <a:noFill/>
          <a:extLst>
            <a:ext uri="{909E8E84-426E-40DD-AFC4-6F175D3DCCD1}">
              <a14:hiddenFill xmlns:a14="http://schemas.microsoft.com/office/drawing/2010/main">
                <a:solidFill>
                  <a:srgbClr val="FFFFFF"/>
                </a:solidFill>
              </a14:hiddenFill>
            </a:ext>
          </a:extLst>
        </p:spPr>
      </p:pic>
      <p:sp>
        <p:nvSpPr>
          <p:cNvPr id="3162" name="Freeform: Shape 3161">
            <a:extLst>
              <a:ext uri="{FF2B5EF4-FFF2-40B4-BE49-F238E27FC236}">
                <a16:creationId xmlns:a16="http://schemas.microsoft.com/office/drawing/2014/main" id="{D2423F94-FC84-67D2-2802-F6F907274833}"/>
              </a:ext>
            </a:extLst>
          </p:cNvPr>
          <p:cNvSpPr/>
          <p:nvPr/>
        </p:nvSpPr>
        <p:spPr>
          <a:xfrm>
            <a:off x="15841739" y="8394615"/>
            <a:ext cx="1342485" cy="393078"/>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5E7F8B"/>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1000" b="1" dirty="0">
                <a:solidFill>
                  <a:schemeClr val="bg2"/>
                </a:solidFill>
                <a:latin typeface="Roboto" panose="02000000000000000000" pitchFamily="2" charset="0"/>
                <a:ea typeface="Roboto" panose="02000000000000000000" pitchFamily="2" charset="0"/>
                <a:cs typeface="Roboto" panose="02000000000000000000" pitchFamily="2" charset="0"/>
              </a:rPr>
              <a:t>           Mistral 7B</a:t>
            </a:r>
          </a:p>
        </p:txBody>
      </p:sp>
      <p:sp>
        <p:nvSpPr>
          <p:cNvPr id="3163" name="Freeform: Shape 3162">
            <a:extLst>
              <a:ext uri="{FF2B5EF4-FFF2-40B4-BE49-F238E27FC236}">
                <a16:creationId xmlns:a16="http://schemas.microsoft.com/office/drawing/2014/main" id="{73E99091-48FE-C728-AC68-394CE01EDBDF}"/>
              </a:ext>
            </a:extLst>
          </p:cNvPr>
          <p:cNvSpPr/>
          <p:nvPr/>
        </p:nvSpPr>
        <p:spPr>
          <a:xfrm>
            <a:off x="15786885" y="8375526"/>
            <a:ext cx="397996" cy="417954"/>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pic>
        <p:nvPicPr>
          <p:cNvPr id="3164" name="Graphic 293" descr="Target Audience with solid fill">
            <a:extLst>
              <a:ext uri="{FF2B5EF4-FFF2-40B4-BE49-F238E27FC236}">
                <a16:creationId xmlns:a16="http://schemas.microsoft.com/office/drawing/2014/main" id="{E69B81F6-85F2-C392-D639-C3477D0C3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6449877" y="8736856"/>
            <a:ext cx="642090" cy="642090"/>
          </a:xfrm>
          <a:prstGeom prst="rect">
            <a:avLst/>
          </a:prstGeom>
        </p:spPr>
      </p:pic>
      <p:sp>
        <p:nvSpPr>
          <p:cNvPr id="3165" name="Oval 3164">
            <a:extLst>
              <a:ext uri="{FF2B5EF4-FFF2-40B4-BE49-F238E27FC236}">
                <a16:creationId xmlns:a16="http://schemas.microsoft.com/office/drawing/2014/main" id="{6C513FF7-8148-8924-71CD-5EB65C4965BA}"/>
              </a:ext>
            </a:extLst>
          </p:cNvPr>
          <p:cNvSpPr/>
          <p:nvPr/>
        </p:nvSpPr>
        <p:spPr>
          <a:xfrm>
            <a:off x="17647900" y="8486186"/>
            <a:ext cx="172480" cy="172479"/>
          </a:xfrm>
          <a:prstGeom prst="ellipse">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66" name="Freeform: Shape 3165">
            <a:extLst>
              <a:ext uri="{FF2B5EF4-FFF2-40B4-BE49-F238E27FC236}">
                <a16:creationId xmlns:a16="http://schemas.microsoft.com/office/drawing/2014/main" id="{A7E85C1D-F31A-60C3-4FBF-0FFAA235A170}"/>
              </a:ext>
            </a:extLst>
          </p:cNvPr>
          <p:cNvSpPr/>
          <p:nvPr/>
        </p:nvSpPr>
        <p:spPr>
          <a:xfrm>
            <a:off x="15841739" y="8909633"/>
            <a:ext cx="1455661" cy="393078"/>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5E7F8B"/>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1000" b="1" dirty="0">
                <a:solidFill>
                  <a:schemeClr val="bg2"/>
                </a:solidFill>
                <a:latin typeface="Roboto" panose="02000000000000000000" pitchFamily="2" charset="0"/>
                <a:ea typeface="Roboto" panose="02000000000000000000" pitchFamily="2" charset="0"/>
                <a:cs typeface="Roboto" panose="02000000000000000000" pitchFamily="2" charset="0"/>
              </a:rPr>
              <a:t>           DeepSeek-R1</a:t>
            </a:r>
          </a:p>
        </p:txBody>
      </p:sp>
      <p:sp>
        <p:nvSpPr>
          <p:cNvPr id="3167" name="Freeform: Shape 3166">
            <a:extLst>
              <a:ext uri="{FF2B5EF4-FFF2-40B4-BE49-F238E27FC236}">
                <a16:creationId xmlns:a16="http://schemas.microsoft.com/office/drawing/2014/main" id="{DAD6E5DF-6DBA-E139-3620-C0ECE43D2D71}"/>
              </a:ext>
            </a:extLst>
          </p:cNvPr>
          <p:cNvSpPr/>
          <p:nvPr/>
        </p:nvSpPr>
        <p:spPr>
          <a:xfrm>
            <a:off x="15786885" y="8890544"/>
            <a:ext cx="397996" cy="417954"/>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sp>
        <p:nvSpPr>
          <p:cNvPr id="3168" name="Freeform: Shape 3167">
            <a:extLst>
              <a:ext uri="{FF2B5EF4-FFF2-40B4-BE49-F238E27FC236}">
                <a16:creationId xmlns:a16="http://schemas.microsoft.com/office/drawing/2014/main" id="{5D626A3F-50A7-70AA-E1AD-4133B33AD387}"/>
              </a:ext>
            </a:extLst>
          </p:cNvPr>
          <p:cNvSpPr/>
          <p:nvPr/>
        </p:nvSpPr>
        <p:spPr>
          <a:xfrm>
            <a:off x="9630335" y="8387469"/>
            <a:ext cx="1342485" cy="393078"/>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5E7F8B"/>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1000" b="1" dirty="0">
                <a:solidFill>
                  <a:schemeClr val="bg2"/>
                </a:solidFill>
                <a:latin typeface="Roboto" panose="02000000000000000000" pitchFamily="2" charset="0"/>
                <a:ea typeface="Roboto" panose="02000000000000000000" pitchFamily="2" charset="0"/>
                <a:cs typeface="Roboto" panose="02000000000000000000" pitchFamily="2" charset="0"/>
              </a:rPr>
              <a:t>            VLM Model</a:t>
            </a:r>
          </a:p>
        </p:txBody>
      </p:sp>
      <p:sp>
        <p:nvSpPr>
          <p:cNvPr id="3169" name="Freeform: Shape 3168">
            <a:extLst>
              <a:ext uri="{FF2B5EF4-FFF2-40B4-BE49-F238E27FC236}">
                <a16:creationId xmlns:a16="http://schemas.microsoft.com/office/drawing/2014/main" id="{82408DA3-C226-739E-6E60-F87A7AD43962}"/>
              </a:ext>
            </a:extLst>
          </p:cNvPr>
          <p:cNvSpPr/>
          <p:nvPr/>
        </p:nvSpPr>
        <p:spPr>
          <a:xfrm>
            <a:off x="9619479" y="8375526"/>
            <a:ext cx="423681" cy="417954"/>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pic>
        <p:nvPicPr>
          <p:cNvPr id="3170" name="Graphic 293" descr="Target Audience with solid fill">
            <a:extLst>
              <a:ext uri="{FF2B5EF4-FFF2-40B4-BE49-F238E27FC236}">
                <a16:creationId xmlns:a16="http://schemas.microsoft.com/office/drawing/2014/main" id="{215F2DA0-6992-F1B0-3AF0-BB933ED88EC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238473" y="8729710"/>
            <a:ext cx="642090" cy="642090"/>
          </a:xfrm>
          <a:prstGeom prst="rect">
            <a:avLst/>
          </a:prstGeom>
        </p:spPr>
      </p:pic>
      <p:sp>
        <p:nvSpPr>
          <p:cNvPr id="3171" name="Oval 3170">
            <a:extLst>
              <a:ext uri="{FF2B5EF4-FFF2-40B4-BE49-F238E27FC236}">
                <a16:creationId xmlns:a16="http://schemas.microsoft.com/office/drawing/2014/main" id="{BE7A60B1-EE71-7DEA-DB8B-2D0A21FF66E7}"/>
              </a:ext>
            </a:extLst>
          </p:cNvPr>
          <p:cNvSpPr/>
          <p:nvPr/>
        </p:nvSpPr>
        <p:spPr>
          <a:xfrm>
            <a:off x="11436496" y="8479040"/>
            <a:ext cx="172480" cy="172479"/>
          </a:xfrm>
          <a:prstGeom prst="ellipse">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72" name="Freeform: Shape 3171">
            <a:extLst>
              <a:ext uri="{FF2B5EF4-FFF2-40B4-BE49-F238E27FC236}">
                <a16:creationId xmlns:a16="http://schemas.microsoft.com/office/drawing/2014/main" id="{A807091A-6DFE-5B9A-789C-BC58D518EC60}"/>
              </a:ext>
            </a:extLst>
          </p:cNvPr>
          <p:cNvSpPr/>
          <p:nvPr/>
        </p:nvSpPr>
        <p:spPr>
          <a:xfrm>
            <a:off x="9353287" y="8909222"/>
            <a:ext cx="1612434" cy="393078"/>
          </a:xfrm>
          <a:custGeom>
            <a:avLst/>
            <a:gdLst>
              <a:gd name="connsiteX0" fmla="*/ 2409720 w 2618120"/>
              <a:gd name="connsiteY0" fmla="*/ 932973 h 932972"/>
              <a:gd name="connsiteX1" fmla="*/ 207021 w 2618120"/>
              <a:gd name="connsiteY1" fmla="*/ 932973 h 932972"/>
              <a:gd name="connsiteX2" fmla="*/ 0 w 2618120"/>
              <a:gd name="connsiteY2" fmla="*/ 725952 h 932972"/>
              <a:gd name="connsiteX3" fmla="*/ 0 w 2618120"/>
              <a:gd name="connsiteY3" fmla="*/ 207021 h 932972"/>
              <a:gd name="connsiteX4" fmla="*/ 207021 w 2618120"/>
              <a:gd name="connsiteY4" fmla="*/ 0 h 932972"/>
              <a:gd name="connsiteX5" fmla="*/ 2411100 w 2618120"/>
              <a:gd name="connsiteY5" fmla="*/ 0 h 932972"/>
              <a:gd name="connsiteX6" fmla="*/ 2618120 w 2618120"/>
              <a:gd name="connsiteY6" fmla="*/ 207021 h 932972"/>
              <a:gd name="connsiteX7" fmla="*/ 2618120 w 2618120"/>
              <a:gd name="connsiteY7" fmla="*/ 725952 h 932972"/>
              <a:gd name="connsiteX8" fmla="*/ 2409720 w 2618120"/>
              <a:gd name="connsiteY8" fmla="*/ 932973 h 9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8120" h="932972">
                <a:moveTo>
                  <a:pt x="2409720" y="932973"/>
                </a:moveTo>
                <a:lnTo>
                  <a:pt x="207021" y="932973"/>
                </a:lnTo>
                <a:cubicBezTo>
                  <a:pt x="92469" y="932973"/>
                  <a:pt x="0" y="840504"/>
                  <a:pt x="0" y="725952"/>
                </a:cubicBezTo>
                <a:lnTo>
                  <a:pt x="0" y="207021"/>
                </a:lnTo>
                <a:cubicBezTo>
                  <a:pt x="0" y="92469"/>
                  <a:pt x="92469" y="0"/>
                  <a:pt x="207021" y="0"/>
                </a:cubicBezTo>
                <a:lnTo>
                  <a:pt x="2411100" y="0"/>
                </a:lnTo>
                <a:cubicBezTo>
                  <a:pt x="2525651" y="0"/>
                  <a:pt x="2618120" y="92469"/>
                  <a:pt x="2618120" y="207021"/>
                </a:cubicBezTo>
                <a:lnTo>
                  <a:pt x="2618120" y="725952"/>
                </a:lnTo>
                <a:cubicBezTo>
                  <a:pt x="2616740" y="839123"/>
                  <a:pt x="2524271" y="932973"/>
                  <a:pt x="2409720" y="932973"/>
                </a:cubicBezTo>
                <a:close/>
              </a:path>
            </a:pathLst>
          </a:custGeom>
          <a:solidFill>
            <a:srgbClr val="5E7F8B"/>
          </a:solidFill>
          <a:ln w="13794" cap="flat">
            <a:noFill/>
            <a:prstDash val="solid"/>
            <a:miter/>
          </a:ln>
        </p:spPr>
        <p:txBody>
          <a:bodyPr rIns="216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1000" b="1" dirty="0">
                <a:solidFill>
                  <a:schemeClr val="bg2"/>
                </a:solidFill>
                <a:latin typeface="Roboto" panose="02000000000000000000" pitchFamily="2" charset="0"/>
                <a:ea typeface="Roboto" panose="02000000000000000000" pitchFamily="2" charset="0"/>
                <a:cs typeface="Roboto" panose="02000000000000000000" pitchFamily="2" charset="0"/>
              </a:rPr>
              <a:t>           Forecast Model</a:t>
            </a:r>
          </a:p>
        </p:txBody>
      </p:sp>
      <p:sp>
        <p:nvSpPr>
          <p:cNvPr id="3173" name="Freeform: Shape 3172">
            <a:extLst>
              <a:ext uri="{FF2B5EF4-FFF2-40B4-BE49-F238E27FC236}">
                <a16:creationId xmlns:a16="http://schemas.microsoft.com/office/drawing/2014/main" id="{AC88E231-DB26-990E-789A-BE995AF2B5CD}"/>
              </a:ext>
            </a:extLst>
          </p:cNvPr>
          <p:cNvSpPr/>
          <p:nvPr/>
        </p:nvSpPr>
        <p:spPr>
          <a:xfrm>
            <a:off x="9298433" y="8890133"/>
            <a:ext cx="424388" cy="417954"/>
          </a:xfrm>
          <a:custGeom>
            <a:avLst/>
            <a:gdLst>
              <a:gd name="connsiteX0" fmla="*/ 0 w 887428"/>
              <a:gd name="connsiteY0" fmla="*/ 0 h 1312510"/>
              <a:gd name="connsiteX1" fmla="*/ 887428 w 887428"/>
              <a:gd name="connsiteY1" fmla="*/ 0 h 1312510"/>
              <a:gd name="connsiteX2" fmla="*/ 887428 w 887428"/>
              <a:gd name="connsiteY2" fmla="*/ 1312511 h 1312510"/>
              <a:gd name="connsiteX3" fmla="*/ 0 w 887428"/>
              <a:gd name="connsiteY3" fmla="*/ 1312511 h 1312510"/>
            </a:gdLst>
            <a:ahLst/>
            <a:cxnLst>
              <a:cxn ang="0">
                <a:pos x="connsiteX0" y="connsiteY0"/>
              </a:cxn>
              <a:cxn ang="0">
                <a:pos x="connsiteX1" y="connsiteY1"/>
              </a:cxn>
              <a:cxn ang="0">
                <a:pos x="connsiteX2" y="connsiteY2"/>
              </a:cxn>
              <a:cxn ang="0">
                <a:pos x="connsiteX3" y="connsiteY3"/>
              </a:cxn>
            </a:cxnLst>
            <a:rect l="l" t="t" r="r" b="b"/>
            <a:pathLst>
              <a:path w="887428" h="1312510">
                <a:moveTo>
                  <a:pt x="0" y="0"/>
                </a:moveTo>
                <a:lnTo>
                  <a:pt x="887428" y="0"/>
                </a:lnTo>
                <a:lnTo>
                  <a:pt x="887428" y="1312511"/>
                </a:lnTo>
                <a:lnTo>
                  <a:pt x="0" y="1312511"/>
                </a:lnTo>
                <a:close/>
              </a:path>
            </a:pathLst>
          </a:custGeom>
          <a:solidFill>
            <a:srgbClr val="FFFFFF">
              <a:alpha val="40000"/>
            </a:srgbClr>
          </a:solidFill>
          <a:ln w="1379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p>
        </p:txBody>
      </p:sp>
      <p:pic>
        <p:nvPicPr>
          <p:cNvPr id="3174" name="Picture 18">
            <a:extLst>
              <a:ext uri="{FF2B5EF4-FFF2-40B4-BE49-F238E27FC236}">
                <a16:creationId xmlns:a16="http://schemas.microsoft.com/office/drawing/2014/main" id="{994BBBAE-53A2-BDCF-E534-C69DA20CA9E6}"/>
              </a:ext>
            </a:extLst>
          </p:cNvPr>
          <p:cNvPicPr>
            <a:picLocks noChangeAspect="1" noChangeArrowheads="1"/>
          </p:cNvPicPr>
          <p:nvPr/>
        </p:nvPicPr>
        <p:blipFill rotWithShape="1">
          <a:blip r:embed="rId25" cstate="print">
            <a:duotone>
              <a:schemeClr val="bg2">
                <a:shade val="45000"/>
                <a:satMod val="135000"/>
              </a:schemeClr>
              <a:prstClr val="white"/>
            </a:duotone>
            <a:extLst>
              <a:ext uri="{28A0092B-C50C-407E-A947-70E740481C1C}">
                <a14:useLocalDpi xmlns:a14="http://schemas.microsoft.com/office/drawing/2010/main" val="0"/>
              </a:ext>
            </a:extLst>
          </a:blip>
          <a:srcRect r="64076" b="6504"/>
          <a:stretch/>
        </p:blipFill>
        <p:spPr bwMode="auto">
          <a:xfrm>
            <a:off x="15913241" y="8484221"/>
            <a:ext cx="223724" cy="222899"/>
          </a:xfrm>
          <a:prstGeom prst="rect">
            <a:avLst/>
          </a:prstGeom>
          <a:noFill/>
          <a:extLst>
            <a:ext uri="{909E8E84-426E-40DD-AFC4-6F175D3DCCD1}">
              <a14:hiddenFill xmlns:a14="http://schemas.microsoft.com/office/drawing/2010/main">
                <a:solidFill>
                  <a:srgbClr val="FFFFFF"/>
                </a:solidFill>
              </a14:hiddenFill>
            </a:ext>
          </a:extLst>
        </p:spPr>
      </p:pic>
      <p:pic>
        <p:nvPicPr>
          <p:cNvPr id="3175" name="Picture 20">
            <a:extLst>
              <a:ext uri="{FF2B5EF4-FFF2-40B4-BE49-F238E27FC236}">
                <a16:creationId xmlns:a16="http://schemas.microsoft.com/office/drawing/2014/main" id="{47FFF24D-A2C3-8A96-6C21-6A7E8101B69C}"/>
              </a:ext>
            </a:extLst>
          </p:cNvPr>
          <p:cNvPicPr>
            <a:picLocks noChangeAspect="1" noChangeArrowheads="1"/>
          </p:cNvPicPr>
          <p:nvPr/>
        </p:nvPicPr>
        <p:blipFill rotWithShape="1">
          <a:blip r:embed="rId26" cstate="print">
            <a:extLst>
              <a:ext uri="{BEBA8EAE-BF5A-486C-A8C5-ECC9F3942E4B}">
                <a14:imgProps xmlns:a14="http://schemas.microsoft.com/office/drawing/2010/main">
                  <a14:imgLayer r:embed="rId27">
                    <a14:imgEffect>
                      <a14:brightnessContrast bright="100000"/>
                    </a14:imgEffect>
                  </a14:imgLayer>
                </a14:imgProps>
              </a:ext>
              <a:ext uri="{28A0092B-C50C-407E-A947-70E740481C1C}">
                <a14:useLocalDpi xmlns:a14="http://schemas.microsoft.com/office/drawing/2010/main" val="0"/>
              </a:ext>
            </a:extLst>
          </a:blip>
          <a:srcRect r="70277"/>
          <a:stretch/>
        </p:blipFill>
        <p:spPr bwMode="auto">
          <a:xfrm>
            <a:off x="15924333" y="9033421"/>
            <a:ext cx="218638" cy="156057"/>
          </a:xfrm>
          <a:prstGeom prst="rect">
            <a:avLst/>
          </a:prstGeom>
          <a:noFill/>
          <a:extLst>
            <a:ext uri="{909E8E84-426E-40DD-AFC4-6F175D3DCCD1}">
              <a14:hiddenFill xmlns:a14="http://schemas.microsoft.com/office/drawing/2010/main">
                <a:solidFill>
                  <a:srgbClr val="FFFFFF"/>
                </a:solidFill>
              </a14:hiddenFill>
            </a:ext>
          </a:extLst>
        </p:spPr>
      </p:pic>
      <p:pic>
        <p:nvPicPr>
          <p:cNvPr id="3177" name="Graphic 3176" descr="Artificial Intelligence with solid fill">
            <a:extLst>
              <a:ext uri="{FF2B5EF4-FFF2-40B4-BE49-F238E27FC236}">
                <a16:creationId xmlns:a16="http://schemas.microsoft.com/office/drawing/2014/main" id="{2F11E8A2-236A-702F-7658-DA58DD22097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9712204" y="8446398"/>
            <a:ext cx="278796" cy="278796"/>
          </a:xfrm>
          <a:prstGeom prst="rect">
            <a:avLst/>
          </a:prstGeom>
        </p:spPr>
      </p:pic>
      <p:pic>
        <p:nvPicPr>
          <p:cNvPr id="3179" name="Graphic 3178" descr="Robot with solid fill">
            <a:extLst>
              <a:ext uri="{FF2B5EF4-FFF2-40B4-BE49-F238E27FC236}">
                <a16:creationId xmlns:a16="http://schemas.microsoft.com/office/drawing/2014/main" id="{14B7F4D1-1FD4-D1E0-38B3-BDD78968BBC8}"/>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392538" y="8951175"/>
            <a:ext cx="306637" cy="306637"/>
          </a:xfrm>
          <a:prstGeom prst="rect">
            <a:avLst/>
          </a:prstGeom>
        </p:spPr>
      </p:pic>
      <p:cxnSp>
        <p:nvCxnSpPr>
          <p:cNvPr id="3113" name="Connector: Elbow 3112">
            <a:extLst>
              <a:ext uri="{FF2B5EF4-FFF2-40B4-BE49-F238E27FC236}">
                <a16:creationId xmlns:a16="http://schemas.microsoft.com/office/drawing/2014/main" id="{B9B8FFF0-E926-F574-D442-4BCB162D72AB}"/>
              </a:ext>
            </a:extLst>
          </p:cNvPr>
          <p:cNvCxnSpPr>
            <a:cxnSpLocks/>
            <a:stCxn id="62" idx="2"/>
            <a:endCxn id="3130" idx="1"/>
          </p:cNvCxnSpPr>
          <p:nvPr/>
        </p:nvCxnSpPr>
        <p:spPr>
          <a:xfrm rot="16200000" flipH="1">
            <a:off x="10980693" y="8193284"/>
            <a:ext cx="910804" cy="386652"/>
          </a:xfrm>
          <a:prstGeom prst="bentConnector2">
            <a:avLst/>
          </a:prstGeom>
          <a:ln w="50800">
            <a:solidFill>
              <a:srgbClr val="00A7A5"/>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3206" name="Group 3205">
            <a:extLst>
              <a:ext uri="{FF2B5EF4-FFF2-40B4-BE49-F238E27FC236}">
                <a16:creationId xmlns:a16="http://schemas.microsoft.com/office/drawing/2014/main" id="{A2B5D4A9-5906-B6B2-42CE-6E1F64172262}"/>
              </a:ext>
            </a:extLst>
          </p:cNvPr>
          <p:cNvGrpSpPr/>
          <p:nvPr/>
        </p:nvGrpSpPr>
        <p:grpSpPr>
          <a:xfrm>
            <a:off x="972894" y="5098819"/>
            <a:ext cx="1510231" cy="1510231"/>
            <a:chOff x="747008" y="5612447"/>
            <a:chExt cx="2229853" cy="2229853"/>
          </a:xfrm>
        </p:grpSpPr>
        <p:pic>
          <p:nvPicPr>
            <p:cNvPr id="3201" name="Picture 22">
              <a:extLst>
                <a:ext uri="{FF2B5EF4-FFF2-40B4-BE49-F238E27FC236}">
                  <a16:creationId xmlns:a16="http://schemas.microsoft.com/office/drawing/2014/main" id="{572EB801-9909-C164-9DFD-3B3224DF010D}"/>
                </a:ext>
              </a:extLst>
            </p:cNvPr>
            <p:cNvPicPr>
              <a:picLocks noChangeAspect="1" noChangeArrowheads="1"/>
            </p:cNvPicPr>
            <p:nvPr/>
          </p:nvPicPr>
          <p:blipFill>
            <a:blip r:embed="rId32" cstate="print">
              <a:extLst>
                <a:ext uri="{BEBA8EAE-BF5A-486C-A8C5-ECC9F3942E4B}">
                  <a14:imgProps xmlns:a14="http://schemas.microsoft.com/office/drawing/2010/main">
                    <a14:imgLayer r:embed="rId3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276114" y="6380703"/>
              <a:ext cx="1194472" cy="1063079"/>
            </a:xfrm>
            <a:prstGeom prst="rect">
              <a:avLst/>
            </a:prstGeom>
            <a:noFill/>
            <a:extLst>
              <a:ext uri="{909E8E84-426E-40DD-AFC4-6F175D3DCCD1}">
                <a14:hiddenFill xmlns:a14="http://schemas.microsoft.com/office/drawing/2010/main">
                  <a:solidFill>
                    <a:srgbClr val="FFFFFF"/>
                  </a:solidFill>
                </a14:hiddenFill>
              </a:ext>
            </a:extLst>
          </p:spPr>
        </p:pic>
        <p:sp>
          <p:nvSpPr>
            <p:cNvPr id="3203" name="Rectangle: Rounded Corners 3202">
              <a:extLst>
                <a:ext uri="{FF2B5EF4-FFF2-40B4-BE49-F238E27FC236}">
                  <a16:creationId xmlns:a16="http://schemas.microsoft.com/office/drawing/2014/main" id="{E790C008-1E51-6661-C2B9-B55FEE4F8921}"/>
                </a:ext>
              </a:extLst>
            </p:cNvPr>
            <p:cNvSpPr/>
            <p:nvPr/>
          </p:nvSpPr>
          <p:spPr>
            <a:xfrm>
              <a:off x="747008" y="5612447"/>
              <a:ext cx="2229853" cy="2229853"/>
            </a:xfrm>
            <a:prstGeom prst="roundRect">
              <a:avLst/>
            </a:prstGeom>
            <a:noFill/>
            <a:ln w="127000">
              <a:solidFill>
                <a:srgbClr val="FFFFFF">
                  <a:alpha val="30196"/>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209" name="Rectangle: Rounded Corners 3208">
            <a:extLst>
              <a:ext uri="{FF2B5EF4-FFF2-40B4-BE49-F238E27FC236}">
                <a16:creationId xmlns:a16="http://schemas.microsoft.com/office/drawing/2014/main" id="{8A1A1A65-F7FF-FC3C-4B19-FF4DD98B426E}"/>
              </a:ext>
            </a:extLst>
          </p:cNvPr>
          <p:cNvSpPr/>
          <p:nvPr/>
        </p:nvSpPr>
        <p:spPr>
          <a:xfrm>
            <a:off x="2934146" y="5120582"/>
            <a:ext cx="1510231" cy="1510231"/>
          </a:xfrm>
          <a:prstGeom prst="roundRect">
            <a:avLst/>
          </a:prstGeom>
          <a:noFill/>
          <a:ln w="127000">
            <a:solidFill>
              <a:srgbClr val="FFFFFF">
                <a:alpha val="30196"/>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12" name="Rectangle: Rounded Corners 3211">
            <a:extLst>
              <a:ext uri="{FF2B5EF4-FFF2-40B4-BE49-F238E27FC236}">
                <a16:creationId xmlns:a16="http://schemas.microsoft.com/office/drawing/2014/main" id="{5A5D8524-33C5-1318-123B-A23CAD7E51AA}"/>
              </a:ext>
            </a:extLst>
          </p:cNvPr>
          <p:cNvSpPr/>
          <p:nvPr/>
        </p:nvSpPr>
        <p:spPr>
          <a:xfrm>
            <a:off x="914103" y="7685182"/>
            <a:ext cx="1510231" cy="1510231"/>
          </a:xfrm>
          <a:prstGeom prst="roundRect">
            <a:avLst/>
          </a:prstGeom>
          <a:noFill/>
          <a:ln w="127000">
            <a:solidFill>
              <a:srgbClr val="FFFFFF">
                <a:alpha val="30196"/>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15" name="Rectangle: Rounded Corners 3214">
            <a:extLst>
              <a:ext uri="{FF2B5EF4-FFF2-40B4-BE49-F238E27FC236}">
                <a16:creationId xmlns:a16="http://schemas.microsoft.com/office/drawing/2014/main" id="{8D715AF4-30D5-3214-78C8-3A6C69AECE29}"/>
              </a:ext>
            </a:extLst>
          </p:cNvPr>
          <p:cNvSpPr/>
          <p:nvPr/>
        </p:nvSpPr>
        <p:spPr>
          <a:xfrm>
            <a:off x="2875355" y="7706945"/>
            <a:ext cx="1510231" cy="1510231"/>
          </a:xfrm>
          <a:prstGeom prst="roundRect">
            <a:avLst/>
          </a:prstGeom>
          <a:noFill/>
          <a:ln w="127000">
            <a:solidFill>
              <a:srgbClr val="FFFFFF">
                <a:alpha val="30196"/>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217" name="Picture 26">
            <a:extLst>
              <a:ext uri="{FF2B5EF4-FFF2-40B4-BE49-F238E27FC236}">
                <a16:creationId xmlns:a16="http://schemas.microsoft.com/office/drawing/2014/main" id="{27E1AF33-D290-1C74-1333-DF1FA9D5D80F}"/>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95067" y="5586125"/>
            <a:ext cx="711899" cy="806895"/>
          </a:xfrm>
          <a:prstGeom prst="rect">
            <a:avLst/>
          </a:prstGeom>
          <a:noFill/>
          <a:extLst>
            <a:ext uri="{909E8E84-426E-40DD-AFC4-6F175D3DCCD1}">
              <a14:hiddenFill xmlns:a14="http://schemas.microsoft.com/office/drawing/2010/main">
                <a:solidFill>
                  <a:srgbClr val="FFFFFF"/>
                </a:solidFill>
              </a14:hiddenFill>
            </a:ext>
          </a:extLst>
        </p:spPr>
      </p:pic>
      <p:sp>
        <p:nvSpPr>
          <p:cNvPr id="3223" name="Rectangle: Rounded Corners 3222">
            <a:extLst>
              <a:ext uri="{FF2B5EF4-FFF2-40B4-BE49-F238E27FC236}">
                <a16:creationId xmlns:a16="http://schemas.microsoft.com/office/drawing/2014/main" id="{CC71706C-F375-38B5-9A62-9582AEB51074}"/>
              </a:ext>
            </a:extLst>
          </p:cNvPr>
          <p:cNvSpPr/>
          <p:nvPr/>
        </p:nvSpPr>
        <p:spPr>
          <a:xfrm>
            <a:off x="4932196" y="5097601"/>
            <a:ext cx="1510231" cy="1510231"/>
          </a:xfrm>
          <a:prstGeom prst="roundRect">
            <a:avLst/>
          </a:prstGeom>
          <a:noFill/>
          <a:ln w="127000">
            <a:solidFill>
              <a:srgbClr val="FFFFFF">
                <a:alpha val="30196"/>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24" name="Rectangle: Rounded Corners 3223">
            <a:extLst>
              <a:ext uri="{FF2B5EF4-FFF2-40B4-BE49-F238E27FC236}">
                <a16:creationId xmlns:a16="http://schemas.microsoft.com/office/drawing/2014/main" id="{014FDFA4-67F9-9EBB-8618-106889DD5833}"/>
              </a:ext>
            </a:extLst>
          </p:cNvPr>
          <p:cNvSpPr/>
          <p:nvPr/>
        </p:nvSpPr>
        <p:spPr>
          <a:xfrm>
            <a:off x="4873405" y="7683964"/>
            <a:ext cx="1510231" cy="1510231"/>
          </a:xfrm>
          <a:prstGeom prst="roundRect">
            <a:avLst/>
          </a:prstGeom>
          <a:noFill/>
          <a:ln w="127000">
            <a:solidFill>
              <a:srgbClr val="FFFFFF">
                <a:alpha val="30196"/>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225" name="Picture 32">
            <a:extLst>
              <a:ext uri="{FF2B5EF4-FFF2-40B4-BE49-F238E27FC236}">
                <a16:creationId xmlns:a16="http://schemas.microsoft.com/office/drawing/2014/main" id="{8A4234B7-7F95-7585-810E-DCF300DB490E}"/>
              </a:ext>
            </a:extLst>
          </p:cNvPr>
          <p:cNvPicPr>
            <a:picLocks noChangeAspect="1" noChangeArrowheads="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54306" y="8037646"/>
            <a:ext cx="996729" cy="996729"/>
          </a:xfrm>
          <a:prstGeom prst="rect">
            <a:avLst/>
          </a:prstGeom>
          <a:noFill/>
          <a:extLst>
            <a:ext uri="{909E8E84-426E-40DD-AFC4-6F175D3DCCD1}">
              <a14:hiddenFill xmlns:a14="http://schemas.microsoft.com/office/drawing/2010/main">
                <a:solidFill>
                  <a:srgbClr val="FFFFFF"/>
                </a:solidFill>
              </a14:hiddenFill>
            </a:ext>
          </a:extLst>
        </p:spPr>
      </p:pic>
      <p:pic>
        <p:nvPicPr>
          <p:cNvPr id="3228" name="Picture 36">
            <a:extLst>
              <a:ext uri="{FF2B5EF4-FFF2-40B4-BE49-F238E27FC236}">
                <a16:creationId xmlns:a16="http://schemas.microsoft.com/office/drawing/2014/main" id="{46C3AF33-C844-1F51-CD8B-5436F1FD80CA}"/>
              </a:ext>
            </a:extLst>
          </p:cNvPr>
          <p:cNvPicPr>
            <a:picLocks noChangeAspect="1" noChangeArrowheads="1"/>
          </p:cNvPicPr>
          <p:nvPr/>
        </p:nvPicPr>
        <p:blipFill rotWithShape="1">
          <a:blip r:embed="rId36" cstate="print">
            <a:duotone>
              <a:schemeClr val="bg2">
                <a:shade val="45000"/>
                <a:satMod val="135000"/>
              </a:schemeClr>
              <a:prstClr val="white"/>
            </a:duotone>
            <a:extLst>
              <a:ext uri="{28A0092B-C50C-407E-A947-70E740481C1C}">
                <a14:useLocalDpi xmlns:a14="http://schemas.microsoft.com/office/drawing/2010/main" val="0"/>
              </a:ext>
            </a:extLst>
          </a:blip>
          <a:srcRect r="80345"/>
          <a:stretch/>
        </p:blipFill>
        <p:spPr bwMode="auto">
          <a:xfrm>
            <a:off x="3271022" y="8227041"/>
            <a:ext cx="784107" cy="737259"/>
          </a:xfrm>
          <a:prstGeom prst="rect">
            <a:avLst/>
          </a:prstGeom>
          <a:noFill/>
          <a:extLst>
            <a:ext uri="{909E8E84-426E-40DD-AFC4-6F175D3DCCD1}">
              <a14:hiddenFill xmlns:a14="http://schemas.microsoft.com/office/drawing/2010/main">
                <a:solidFill>
                  <a:srgbClr val="FFFFFF"/>
                </a:solidFill>
              </a14:hiddenFill>
            </a:ext>
          </a:extLst>
        </p:spPr>
      </p:pic>
      <p:pic>
        <p:nvPicPr>
          <p:cNvPr id="3229" name="Picture 38">
            <a:extLst>
              <a:ext uri="{FF2B5EF4-FFF2-40B4-BE49-F238E27FC236}">
                <a16:creationId xmlns:a16="http://schemas.microsoft.com/office/drawing/2014/main" id="{96CDE321-A8D2-74AC-9821-EB8313A5747F}"/>
              </a:ext>
            </a:extLst>
          </p:cNvPr>
          <p:cNvPicPr>
            <a:picLocks noChangeAspect="1" noChangeArrowheads="1"/>
          </p:cNvPicPr>
          <p:nvPr/>
        </p:nvPicPr>
        <p:blipFill>
          <a:blip r:embed="rId37" cstate="print">
            <a:biLevel thresh="25000"/>
            <a:extLst>
              <a:ext uri="{28A0092B-C50C-407E-A947-70E740481C1C}">
                <a14:useLocalDpi xmlns:a14="http://schemas.microsoft.com/office/drawing/2010/main" val="0"/>
              </a:ext>
            </a:extLst>
          </a:blip>
          <a:srcRect/>
          <a:stretch>
            <a:fillRect/>
          </a:stretch>
        </p:blipFill>
        <p:spPr bwMode="auto">
          <a:xfrm>
            <a:off x="5249474" y="5649622"/>
            <a:ext cx="969882" cy="583445"/>
          </a:xfrm>
          <a:prstGeom prst="rect">
            <a:avLst/>
          </a:prstGeom>
          <a:noFill/>
          <a:extLst>
            <a:ext uri="{909E8E84-426E-40DD-AFC4-6F175D3DCCD1}">
              <a14:hiddenFill xmlns:a14="http://schemas.microsoft.com/office/drawing/2010/main">
                <a:solidFill>
                  <a:srgbClr val="FFFFFF"/>
                </a:solidFill>
              </a14:hiddenFill>
            </a:ext>
          </a:extLst>
        </p:spPr>
      </p:pic>
      <p:pic>
        <p:nvPicPr>
          <p:cNvPr id="3230" name="Picture 40">
            <a:extLst>
              <a:ext uri="{FF2B5EF4-FFF2-40B4-BE49-F238E27FC236}">
                <a16:creationId xmlns:a16="http://schemas.microsoft.com/office/drawing/2014/main" id="{12B72808-B5B5-8A65-CF97-93605C77853C}"/>
              </a:ext>
            </a:extLst>
          </p:cNvPr>
          <p:cNvPicPr>
            <a:picLocks noChangeAspect="1" noChangeArrowheads="1"/>
          </p:cNvPicPr>
          <p:nvPr/>
        </p:nvPicPr>
        <p:blipFill>
          <a:blip r:embed="rId3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37415" y="8182473"/>
            <a:ext cx="801379" cy="826396"/>
          </a:xfrm>
          <a:prstGeom prst="rect">
            <a:avLst/>
          </a:prstGeom>
          <a:noFill/>
          <a:extLst>
            <a:ext uri="{909E8E84-426E-40DD-AFC4-6F175D3DCCD1}">
              <a14:hiddenFill xmlns:a14="http://schemas.microsoft.com/office/drawing/2010/main">
                <a:solidFill>
                  <a:srgbClr val="FFFFFF"/>
                </a:solidFill>
              </a14:hiddenFill>
            </a:ext>
          </a:extLst>
        </p:spPr>
      </p:pic>
      <p:sp>
        <p:nvSpPr>
          <p:cNvPr id="3232" name="TextBox 3231">
            <a:extLst>
              <a:ext uri="{FF2B5EF4-FFF2-40B4-BE49-F238E27FC236}">
                <a16:creationId xmlns:a16="http://schemas.microsoft.com/office/drawing/2014/main" id="{89242980-C1F2-53B5-8BD0-786329AE81D1}"/>
              </a:ext>
            </a:extLst>
          </p:cNvPr>
          <p:cNvSpPr txBox="1"/>
          <p:nvPr/>
        </p:nvSpPr>
        <p:spPr>
          <a:xfrm>
            <a:off x="2591054" y="4464146"/>
            <a:ext cx="2139232" cy="523220"/>
          </a:xfrm>
          <a:prstGeom prst="rect">
            <a:avLst/>
          </a:prstGeom>
          <a:solidFill>
            <a:srgbClr val="00A7A5">
              <a:alpha val="10196"/>
            </a:srgbClr>
          </a:solidFill>
        </p:spPr>
        <p:txBody>
          <a:bodyPr wrap="square">
            <a:spAutoFit/>
          </a:bodyPr>
          <a:lstStyle/>
          <a:p>
            <a:r>
              <a:rPr lang="en-ID" sz="2800" b="1" dirty="0">
                <a:solidFill>
                  <a:schemeClr val="bg2">
                    <a:alpha val="29000"/>
                  </a:schemeClr>
                </a:solidFill>
                <a:latin typeface="Roboto" panose="02000000000000000000" pitchFamily="2" charset="0"/>
                <a:ea typeface="Roboto" panose="02000000000000000000" pitchFamily="2" charset="0"/>
                <a:cs typeface="Roboto" panose="02000000000000000000" pitchFamily="2" charset="0"/>
              </a:rPr>
              <a:t>FRONT END</a:t>
            </a:r>
            <a:endParaRPr lang="en-SG" sz="2800" dirty="0">
              <a:solidFill>
                <a:schemeClr val="bg2">
                  <a:alpha val="29000"/>
                </a:schemeClr>
              </a:solidFill>
            </a:endParaRPr>
          </a:p>
        </p:txBody>
      </p:sp>
      <p:sp>
        <p:nvSpPr>
          <p:cNvPr id="3235" name="TextBox 3234">
            <a:extLst>
              <a:ext uri="{FF2B5EF4-FFF2-40B4-BE49-F238E27FC236}">
                <a16:creationId xmlns:a16="http://schemas.microsoft.com/office/drawing/2014/main" id="{6F95F7FD-CA17-E33D-1742-E214D265BA93}"/>
              </a:ext>
            </a:extLst>
          </p:cNvPr>
          <p:cNvSpPr txBox="1"/>
          <p:nvPr/>
        </p:nvSpPr>
        <p:spPr>
          <a:xfrm>
            <a:off x="2679424" y="7052700"/>
            <a:ext cx="2139232" cy="523220"/>
          </a:xfrm>
          <a:prstGeom prst="rect">
            <a:avLst/>
          </a:prstGeom>
          <a:solidFill>
            <a:srgbClr val="00A7A5">
              <a:alpha val="10196"/>
            </a:srgbClr>
          </a:solidFill>
        </p:spPr>
        <p:txBody>
          <a:bodyPr wrap="square">
            <a:spAutoFit/>
          </a:bodyPr>
          <a:lstStyle/>
          <a:p>
            <a:r>
              <a:rPr lang="en-ID" sz="2800" b="1" dirty="0">
                <a:solidFill>
                  <a:schemeClr val="bg2">
                    <a:alpha val="29000"/>
                  </a:schemeClr>
                </a:solidFill>
                <a:latin typeface="Roboto" panose="02000000000000000000" pitchFamily="2" charset="0"/>
                <a:ea typeface="Roboto" panose="02000000000000000000" pitchFamily="2" charset="0"/>
                <a:cs typeface="Roboto" panose="02000000000000000000" pitchFamily="2" charset="0"/>
              </a:rPr>
              <a:t>BACKEND</a:t>
            </a:r>
            <a:endParaRPr lang="en-SG" sz="2800" dirty="0">
              <a:solidFill>
                <a:schemeClr val="bg2">
                  <a:alpha val="29000"/>
                </a:schemeClr>
              </a:solidFill>
            </a:endParaRPr>
          </a:p>
        </p:txBody>
      </p:sp>
      <p:sp>
        <p:nvSpPr>
          <p:cNvPr id="3237" name="TextBox 3236">
            <a:extLst>
              <a:ext uri="{FF2B5EF4-FFF2-40B4-BE49-F238E27FC236}">
                <a16:creationId xmlns:a16="http://schemas.microsoft.com/office/drawing/2014/main" id="{84E07BC5-157A-5BC2-A871-62EEBBA8CEE6}"/>
              </a:ext>
            </a:extLst>
          </p:cNvPr>
          <p:cNvSpPr txBox="1"/>
          <p:nvPr/>
        </p:nvSpPr>
        <p:spPr>
          <a:xfrm>
            <a:off x="1156753" y="5244987"/>
            <a:ext cx="1166937" cy="276999"/>
          </a:xfrm>
          <a:prstGeom prst="rect">
            <a:avLst/>
          </a:prstGeom>
          <a:noFill/>
        </p:spPr>
        <p:txBody>
          <a:bodyPr wrap="square">
            <a:spAutoFit/>
          </a:bodyPr>
          <a:lstStyle/>
          <a:p>
            <a:r>
              <a:rPr lang="en-ID" sz="1200" b="1" dirty="0">
                <a:solidFill>
                  <a:schemeClr val="bg2">
                    <a:alpha val="70000"/>
                  </a:schemeClr>
                </a:solidFill>
                <a:latin typeface="Roboto" panose="02000000000000000000" pitchFamily="2" charset="0"/>
                <a:ea typeface="Roboto" panose="02000000000000000000" pitchFamily="2" charset="0"/>
                <a:cs typeface="Roboto" panose="02000000000000000000" pitchFamily="2" charset="0"/>
              </a:rPr>
              <a:t>REACT Native</a:t>
            </a:r>
            <a:endParaRPr lang="en-SG" sz="1200" dirty="0">
              <a:solidFill>
                <a:schemeClr val="bg2">
                  <a:alpha val="70000"/>
                </a:schemeClr>
              </a:solidFill>
            </a:endParaRPr>
          </a:p>
        </p:txBody>
      </p:sp>
      <p:sp>
        <p:nvSpPr>
          <p:cNvPr id="3238" name="TextBox 3237">
            <a:extLst>
              <a:ext uri="{FF2B5EF4-FFF2-40B4-BE49-F238E27FC236}">
                <a16:creationId xmlns:a16="http://schemas.microsoft.com/office/drawing/2014/main" id="{B6DE1FAD-E211-80C1-CCF3-76762E7ADA4B}"/>
              </a:ext>
            </a:extLst>
          </p:cNvPr>
          <p:cNvSpPr txBox="1"/>
          <p:nvPr/>
        </p:nvSpPr>
        <p:spPr>
          <a:xfrm>
            <a:off x="3457305" y="5244987"/>
            <a:ext cx="583469" cy="276999"/>
          </a:xfrm>
          <a:prstGeom prst="rect">
            <a:avLst/>
          </a:prstGeom>
          <a:noFill/>
        </p:spPr>
        <p:txBody>
          <a:bodyPr wrap="square">
            <a:spAutoFit/>
          </a:bodyPr>
          <a:lstStyle/>
          <a:p>
            <a:r>
              <a:rPr lang="en-ID" sz="1200" b="1" dirty="0">
                <a:solidFill>
                  <a:schemeClr val="bg2">
                    <a:alpha val="70000"/>
                  </a:schemeClr>
                </a:solidFill>
                <a:latin typeface="Roboto" panose="02000000000000000000" pitchFamily="2" charset="0"/>
                <a:ea typeface="Roboto" panose="02000000000000000000" pitchFamily="2" charset="0"/>
                <a:cs typeface="Roboto" panose="02000000000000000000" pitchFamily="2" charset="0"/>
              </a:rPr>
              <a:t>EXPO</a:t>
            </a:r>
            <a:endParaRPr lang="en-SG" sz="1200" dirty="0">
              <a:solidFill>
                <a:schemeClr val="bg2">
                  <a:alpha val="70000"/>
                </a:schemeClr>
              </a:solidFill>
            </a:endParaRPr>
          </a:p>
        </p:txBody>
      </p:sp>
      <p:sp>
        <p:nvSpPr>
          <p:cNvPr id="3239" name="TextBox 3238">
            <a:extLst>
              <a:ext uri="{FF2B5EF4-FFF2-40B4-BE49-F238E27FC236}">
                <a16:creationId xmlns:a16="http://schemas.microsoft.com/office/drawing/2014/main" id="{1417715E-7B32-826F-90E0-AC01B5499885}"/>
              </a:ext>
            </a:extLst>
          </p:cNvPr>
          <p:cNvSpPr txBox="1"/>
          <p:nvPr/>
        </p:nvSpPr>
        <p:spPr>
          <a:xfrm>
            <a:off x="5156785" y="5235984"/>
            <a:ext cx="1088864" cy="276999"/>
          </a:xfrm>
          <a:prstGeom prst="rect">
            <a:avLst/>
          </a:prstGeom>
          <a:noFill/>
        </p:spPr>
        <p:txBody>
          <a:bodyPr wrap="square">
            <a:spAutoFit/>
          </a:bodyPr>
          <a:lstStyle/>
          <a:p>
            <a:r>
              <a:rPr lang="en-ID" sz="1200" b="1" dirty="0">
                <a:solidFill>
                  <a:schemeClr val="bg2">
                    <a:alpha val="70000"/>
                  </a:schemeClr>
                </a:solidFill>
                <a:latin typeface="Roboto" panose="02000000000000000000" pitchFamily="2" charset="0"/>
                <a:ea typeface="Roboto" panose="02000000000000000000" pitchFamily="2" charset="0"/>
                <a:cs typeface="Roboto" panose="02000000000000000000" pitchFamily="2" charset="0"/>
              </a:rPr>
              <a:t>Tailwind CSS</a:t>
            </a:r>
            <a:endParaRPr lang="en-SG" sz="1200" dirty="0">
              <a:solidFill>
                <a:schemeClr val="bg2">
                  <a:alpha val="70000"/>
                </a:schemeClr>
              </a:solidFill>
            </a:endParaRPr>
          </a:p>
        </p:txBody>
      </p:sp>
      <p:sp>
        <p:nvSpPr>
          <p:cNvPr id="3240" name="TextBox 3239">
            <a:extLst>
              <a:ext uri="{FF2B5EF4-FFF2-40B4-BE49-F238E27FC236}">
                <a16:creationId xmlns:a16="http://schemas.microsoft.com/office/drawing/2014/main" id="{DD0201A4-52B9-5E1D-EB36-FB4F2E863FE0}"/>
              </a:ext>
            </a:extLst>
          </p:cNvPr>
          <p:cNvSpPr txBox="1"/>
          <p:nvPr/>
        </p:nvSpPr>
        <p:spPr>
          <a:xfrm>
            <a:off x="1213268" y="7831846"/>
            <a:ext cx="905727" cy="276999"/>
          </a:xfrm>
          <a:prstGeom prst="rect">
            <a:avLst/>
          </a:prstGeom>
          <a:noFill/>
        </p:spPr>
        <p:txBody>
          <a:bodyPr wrap="square">
            <a:spAutoFit/>
          </a:bodyPr>
          <a:lstStyle/>
          <a:p>
            <a:r>
              <a:rPr lang="en-ID" sz="1200" b="1" dirty="0">
                <a:solidFill>
                  <a:schemeClr val="bg2">
                    <a:alpha val="70000"/>
                  </a:schemeClr>
                </a:solidFill>
                <a:latin typeface="Roboto" panose="02000000000000000000" pitchFamily="2" charset="0"/>
                <a:ea typeface="Roboto" panose="02000000000000000000" pitchFamily="2" charset="0"/>
                <a:cs typeface="Roboto" panose="02000000000000000000" pitchFamily="2" charset="0"/>
              </a:rPr>
              <a:t>Express.js</a:t>
            </a:r>
            <a:endParaRPr lang="en-SG" sz="1200" dirty="0">
              <a:solidFill>
                <a:schemeClr val="bg2">
                  <a:alpha val="70000"/>
                </a:schemeClr>
              </a:solidFill>
            </a:endParaRPr>
          </a:p>
        </p:txBody>
      </p:sp>
      <p:sp>
        <p:nvSpPr>
          <p:cNvPr id="3241" name="TextBox 3240">
            <a:extLst>
              <a:ext uri="{FF2B5EF4-FFF2-40B4-BE49-F238E27FC236}">
                <a16:creationId xmlns:a16="http://schemas.microsoft.com/office/drawing/2014/main" id="{DC4EA38E-C23D-FF96-ED63-52F676DEAA6A}"/>
              </a:ext>
            </a:extLst>
          </p:cNvPr>
          <p:cNvSpPr txBox="1"/>
          <p:nvPr/>
        </p:nvSpPr>
        <p:spPr>
          <a:xfrm>
            <a:off x="3296176" y="7845181"/>
            <a:ext cx="905727" cy="276999"/>
          </a:xfrm>
          <a:prstGeom prst="rect">
            <a:avLst/>
          </a:prstGeom>
          <a:noFill/>
        </p:spPr>
        <p:txBody>
          <a:bodyPr wrap="square">
            <a:spAutoFit/>
          </a:bodyPr>
          <a:lstStyle/>
          <a:p>
            <a:r>
              <a:rPr lang="en-ID" sz="1200" b="1" dirty="0">
                <a:solidFill>
                  <a:schemeClr val="bg2">
                    <a:alpha val="70000"/>
                  </a:schemeClr>
                </a:solidFill>
                <a:latin typeface="Roboto" panose="02000000000000000000" pitchFamily="2" charset="0"/>
                <a:ea typeface="Roboto" panose="02000000000000000000" pitchFamily="2" charset="0"/>
                <a:cs typeface="Roboto" panose="02000000000000000000" pitchFamily="2" charset="0"/>
              </a:rPr>
              <a:t>FastAPI</a:t>
            </a:r>
            <a:endParaRPr lang="en-SG" sz="1200" dirty="0">
              <a:solidFill>
                <a:schemeClr val="bg2">
                  <a:alpha val="70000"/>
                </a:schemeClr>
              </a:solidFill>
            </a:endParaRPr>
          </a:p>
        </p:txBody>
      </p:sp>
      <p:sp>
        <p:nvSpPr>
          <p:cNvPr id="3242" name="TextBox 3241">
            <a:extLst>
              <a:ext uri="{FF2B5EF4-FFF2-40B4-BE49-F238E27FC236}">
                <a16:creationId xmlns:a16="http://schemas.microsoft.com/office/drawing/2014/main" id="{A72629E4-AF90-4C6C-CD74-CBA716329A0D}"/>
              </a:ext>
            </a:extLst>
          </p:cNvPr>
          <p:cNvSpPr txBox="1"/>
          <p:nvPr/>
        </p:nvSpPr>
        <p:spPr>
          <a:xfrm>
            <a:off x="5170170" y="7802932"/>
            <a:ext cx="1047653" cy="276999"/>
          </a:xfrm>
          <a:prstGeom prst="rect">
            <a:avLst/>
          </a:prstGeom>
          <a:noFill/>
        </p:spPr>
        <p:txBody>
          <a:bodyPr wrap="square">
            <a:spAutoFit/>
          </a:bodyPr>
          <a:lstStyle/>
          <a:p>
            <a:r>
              <a:rPr lang="en-ID" sz="1200" b="1" dirty="0">
                <a:solidFill>
                  <a:schemeClr val="bg2">
                    <a:alpha val="70000"/>
                  </a:schemeClr>
                </a:solidFill>
                <a:latin typeface="Roboto" panose="02000000000000000000" pitchFamily="2" charset="0"/>
                <a:ea typeface="Roboto" panose="02000000000000000000" pitchFamily="2" charset="0"/>
                <a:cs typeface="Roboto" panose="02000000000000000000" pitchFamily="2" charset="0"/>
              </a:rPr>
              <a:t>PostgreSQL</a:t>
            </a:r>
            <a:endParaRPr lang="en-SG" sz="1200" dirty="0">
              <a:solidFill>
                <a:schemeClr val="bg2">
                  <a:alpha val="70000"/>
                </a:schemeClr>
              </a:solidFill>
            </a:endParaRPr>
          </a:p>
        </p:txBody>
      </p:sp>
    </p:spTree>
    <p:extLst>
      <p:ext uri="{BB962C8B-B14F-4D97-AF65-F5344CB8AC3E}">
        <p14:creationId xmlns:p14="http://schemas.microsoft.com/office/powerpoint/2010/main" val="725793238"/>
      </p:ext>
    </p:extLst>
  </p:cSld>
  <p:clrMapOvr>
    <a:masterClrMapping/>
  </p:clrMapOvr>
</p:sld>
</file>

<file path=ppt/theme/theme1.xml><?xml version="1.0" encoding="utf-8"?>
<a:theme xmlns:a="http://schemas.openxmlformats.org/drawingml/2006/main" name="Office Theme">
  <a:themeElements>
    <a:clrScheme name="Smart Pitch Deck">
      <a:dk1>
        <a:sysClr val="windowText" lastClr="000000"/>
      </a:dk1>
      <a:lt1>
        <a:srgbClr val="3F3F3F"/>
      </a:lt1>
      <a:dk2>
        <a:srgbClr val="BE0F0F"/>
      </a:dk2>
      <a:lt2>
        <a:srgbClr val="FFFFFF"/>
      </a:lt2>
      <a:accent1>
        <a:srgbClr val="C30F5F"/>
      </a:accent1>
      <a:accent2>
        <a:srgbClr val="E8E8E8"/>
      </a:accent2>
      <a:accent3>
        <a:srgbClr val="1990D5"/>
      </a:accent3>
      <a:accent4>
        <a:srgbClr val="00A7A5"/>
      </a:accent4>
      <a:accent5>
        <a:srgbClr val="2B47AD"/>
      </a:accent5>
      <a:accent6>
        <a:srgbClr val="6A2BAA"/>
      </a:accent6>
      <a:hlink>
        <a:srgbClr val="FFFFFF"/>
      </a:hlink>
      <a:folHlink>
        <a:srgbClr val="FFFFFF"/>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32B36"/>
        </a:solidFill>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46148</TotalTime>
  <Words>1050</Words>
  <Application>Microsoft Office PowerPoint</Application>
  <PresentationFormat>Custom</PresentationFormat>
  <Paragraphs>257</Paragraphs>
  <Slides>5</Slides>
  <Notes>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Calibri</vt:lpstr>
      <vt:lpstr>Montserrat ExtraBold</vt:lpstr>
      <vt:lpstr>Montserrat ExtraLight</vt:lpstr>
      <vt:lpstr>Montserrat Medium</vt:lpstr>
      <vt:lpstr>Roboto</vt:lpstr>
      <vt:lpstr>Roboto Black</vt:lpstr>
      <vt:lpstr>Roboto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44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Dora HH Chua</cp:lastModifiedBy>
  <cp:revision>2803</cp:revision>
  <dcterms:created xsi:type="dcterms:W3CDTF">2015-02-25T15:20:40Z</dcterms:created>
  <dcterms:modified xsi:type="dcterms:W3CDTF">2025-04-29T08:20:44Z</dcterms:modified>
</cp:coreProperties>
</file>