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70" r:id="rId3"/>
    <p:sldId id="272" r:id="rId4"/>
    <p:sldId id="263" r:id="rId5"/>
    <p:sldId id="262" r:id="rId6"/>
    <p:sldId id="273" r:id="rId7"/>
    <p:sldId id="261" r:id="rId8"/>
    <p:sldId id="274" r:id="rId9"/>
    <p:sldId id="275" r:id="rId10"/>
    <p:sldId id="276" r:id="rId11"/>
    <p:sldId id="280" r:id="rId12"/>
    <p:sldId id="279"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4">
          <p15:clr>
            <a:srgbClr val="A4A3A4"/>
          </p15:clr>
        </p15:guide>
        <p15:guide id="2" pos="2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94"/>
        <p:guide pos="28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EB082A-73FC-44B4-A2E1-6F16C3E5B4AF}" type="datetimeFigureOut">
              <a:rPr lang="zh-CN" altLang="en-US" smtClean="0"/>
              <a:pPr/>
              <a:t>2019/5/24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F91AF-89BA-413C-811A-9EBC16E1868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r>
              <a:rPr lang="zh-CN" altLang="en-US"/>
              <a:t>每天的工作，考勤是重点。  每周给学生开一次班委会，统一规定周三查一次寝室卫生，每周听一次专业老师上课并写好听课记录。每月做一次专业老师满意度调查，跟学生做一次访谈，给家长打一次电话。 </a:t>
            </a:r>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1431058F-008E-475A-B212-5B25956B9493}" type="slidenum">
              <a:rPr lang="zh-CN" altLang="en-US"/>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15      (向天歌演示原创作品：www.TopPPT.c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6116" y="1791933"/>
            <a:ext cx="6024562"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3      (向天歌演示原创作品：www.TopPPT.cn)"/>
          <p:cNvSpPr txBox="1">
            <a:spLocks noChangeArrowheads="1"/>
          </p:cNvSpPr>
          <p:nvPr userDrawn="1"/>
        </p:nvSpPr>
        <p:spPr bwMode="auto">
          <a:xfrm>
            <a:off x="7431311" y="3717572"/>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2400">
              <a:solidFill>
                <a:schemeClr val="bg1"/>
              </a:solidFill>
              <a:latin typeface="微软雅黑" panose="020B0503020204020204" pitchFamily="34" charset="-122"/>
              <a:ea typeface="微软雅黑" panose="020B0503020204020204" pitchFamily="34" charset="-122"/>
            </a:endParaRPr>
          </a:p>
        </p:txBody>
      </p:sp>
      <p:grpSp>
        <p:nvGrpSpPr>
          <p:cNvPr id="17" name="组合 11"/>
          <p:cNvGrpSpPr/>
          <p:nvPr userDrawn="1"/>
        </p:nvGrpSpPr>
        <p:grpSpPr bwMode="auto">
          <a:xfrm>
            <a:off x="6381626" y="6296297"/>
            <a:ext cx="2582862" cy="373063"/>
            <a:chOff x="14603" y="9904"/>
            <a:chExt cx="4067" cy="588"/>
          </a:xfrm>
        </p:grpSpPr>
        <p:pic>
          <p:nvPicPr>
            <p:cNvPr id="18" name="图片 2" descr="校徽（确定）"/>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03" y="9904"/>
              <a:ext cx="588"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7" descr="校徽+文字"/>
            <p:cNvPicPr>
              <a:picLocks noChangeAspect="1" noChangeArrowheads="1"/>
            </p:cNvPicPr>
            <p:nvPr/>
          </p:nvPicPr>
          <p:blipFill>
            <a:blip r:embed="rId4" cstate="print">
              <a:extLst>
                <a:ext uri="{28A0092B-C50C-407E-A947-70E740481C1C}">
                  <a14:useLocalDpi xmlns:a14="http://schemas.microsoft.com/office/drawing/2010/main" val="0"/>
                </a:ext>
              </a:extLst>
            </a:blip>
            <a:srcRect t="66800"/>
            <a:stretch>
              <a:fillRect/>
            </a:stretch>
          </p:blipFill>
          <p:spPr bwMode="auto">
            <a:xfrm>
              <a:off x="15354" y="9963"/>
              <a:ext cx="3317"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 descr="http://www.3158.cn/cms/upfiles/2009/06/12/10/53/07/2f97743d.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381626" y="2204864"/>
            <a:ext cx="247015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6"/>
          <p:cNvSpPr>
            <a:spLocks noChangeArrowheads="1"/>
          </p:cNvSpPr>
          <p:nvPr userDrawn="1"/>
        </p:nvSpPr>
        <p:spPr bwMode="auto">
          <a:xfrm>
            <a:off x="1670274" y="1287109"/>
            <a:ext cx="18875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spcBef>
                <a:spcPct val="20000"/>
              </a:spcBef>
            </a:pPr>
            <a:r>
              <a:rPr lang="zh-CN" altLang="en-US" sz="2400" b="1">
                <a:latin typeface="黑体" panose="02010609060101010101" pitchFamily="2" charset="-122"/>
              </a:rPr>
              <a:t>主讲</a:t>
            </a:r>
            <a:r>
              <a:rPr lang="en-US" altLang="zh-CN" sz="2400" b="1">
                <a:latin typeface="黑体" panose="02010609060101010101" pitchFamily="2" charset="-122"/>
              </a:rPr>
              <a:t>:</a:t>
            </a:r>
            <a:r>
              <a:rPr lang="zh-CN" altLang="en-US" sz="2400" b="1">
                <a:latin typeface="黑体" panose="02010609060101010101" pitchFamily="2" charset="-122"/>
              </a:rPr>
              <a:t>曾长玉</a:t>
            </a:r>
          </a:p>
        </p:txBody>
      </p:sp>
      <p:pic>
        <p:nvPicPr>
          <p:cNvPr id="23" name="图片 1" descr="校徽+文字"/>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4921" y="91852"/>
            <a:ext cx="2582863"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42" y="2131314"/>
            <a:ext cx="7772716" cy="1469871"/>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284" y="3886761"/>
            <a:ext cx="6401432" cy="175124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2019/5/24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grpSp>
        <p:nvGrpSpPr>
          <p:cNvPr id="7" name="组合 11"/>
          <p:cNvGrpSpPr/>
          <p:nvPr userDrawn="1"/>
        </p:nvGrpSpPr>
        <p:grpSpPr bwMode="auto">
          <a:xfrm>
            <a:off x="6348846" y="6296297"/>
            <a:ext cx="2582862" cy="373063"/>
            <a:chOff x="14603" y="9904"/>
            <a:chExt cx="4067" cy="588"/>
          </a:xfrm>
        </p:grpSpPr>
        <p:pic>
          <p:nvPicPr>
            <p:cNvPr id="8" name="图片 2" descr="校徽（确定）"/>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603" y="9904"/>
              <a:ext cx="588"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7" descr="校徽+文字"/>
            <p:cNvPicPr>
              <a:picLocks noChangeAspect="1" noChangeArrowheads="1"/>
            </p:cNvPicPr>
            <p:nvPr/>
          </p:nvPicPr>
          <p:blipFill>
            <a:blip r:embed="rId15" cstate="print">
              <a:extLst>
                <a:ext uri="{28A0092B-C50C-407E-A947-70E740481C1C}">
                  <a14:useLocalDpi xmlns:a14="http://schemas.microsoft.com/office/drawing/2010/main" val="0"/>
                </a:ext>
              </a:extLst>
            </a:blip>
            <a:srcRect t="66800"/>
            <a:stretch>
              <a:fillRect/>
            </a:stretch>
          </p:blipFill>
          <p:spPr bwMode="auto">
            <a:xfrm>
              <a:off x="15354" y="9963"/>
              <a:ext cx="3317"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0" y="1801642"/>
            <a:ext cx="9142421" cy="3588587"/>
          </a:xfrm>
          <a:prstGeom prst="flowChartProcess">
            <a:avLst/>
          </a:prstGeom>
          <a:solidFill>
            <a:srgbClr val="0084C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nchor="ctr"/>
          <a:lstStyle/>
          <a:p>
            <a:pPr algn="ctr"/>
            <a:endParaRPr lang="zh-CN" altLang="zh-CN"/>
          </a:p>
        </p:txBody>
      </p:sp>
      <p:sp>
        <p:nvSpPr>
          <p:cNvPr id="3" name="文本框 54"/>
          <p:cNvSpPr txBox="1">
            <a:spLocks noChangeArrowheads="1"/>
          </p:cNvSpPr>
          <p:nvPr/>
        </p:nvSpPr>
        <p:spPr bwMode="auto">
          <a:xfrm>
            <a:off x="1895785" y="2385392"/>
            <a:ext cx="553569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dirty="0">
                <a:solidFill>
                  <a:schemeClr val="bg1"/>
                </a:solidFill>
                <a:latin typeface="微软雅黑" panose="020B0503020204020204" pitchFamily="34" charset="-122"/>
                <a:ea typeface="微软雅黑" panose="020B0503020204020204" pitchFamily="34" charset="-122"/>
              </a:rPr>
              <a:t>S3 </a:t>
            </a:r>
            <a:r>
              <a:rPr lang="zh-CN" altLang="en-US" sz="4000" b="1" dirty="0">
                <a:solidFill>
                  <a:schemeClr val="bg1"/>
                </a:solidFill>
                <a:latin typeface="微软雅黑" panose="020B0503020204020204" pitchFamily="34" charset="-122"/>
                <a:ea typeface="微软雅黑" panose="020B0503020204020204" pitchFamily="34" charset="-122"/>
              </a:rPr>
              <a:t>带 班 流 程</a:t>
            </a:r>
          </a:p>
        </p:txBody>
      </p:sp>
      <p:sp>
        <p:nvSpPr>
          <p:cNvPr id="4" name="文本框 60"/>
          <p:cNvSpPr txBox="1">
            <a:spLocks noChangeArrowheads="1"/>
          </p:cNvSpPr>
          <p:nvPr/>
        </p:nvSpPr>
        <p:spPr bwMode="auto">
          <a:xfrm>
            <a:off x="6254509" y="4470510"/>
            <a:ext cx="215961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bg1"/>
                </a:solidFill>
                <a:latin typeface="微软雅黑" panose="020B0503020204020204" pitchFamily="34" charset="-122"/>
                <a:ea typeface="微软雅黑" panose="020B0503020204020204" pitchFamily="34" charset="-122"/>
              </a:rPr>
              <a:t>宣讲人：陈婷</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85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strVal val="(6*min(max(#ppt_w*#ppt_h,.3),1)-7.4)/-.7*#ppt_w"/>
                                          </p:val>
                                        </p:tav>
                                        <p:tav tm="100000">
                                          <p:val>
                                            <p:strVal val="#ppt_w"/>
                                          </p:val>
                                        </p:tav>
                                      </p:tavLst>
                                    </p:anim>
                                    <p:anim calcmode="lin" valueType="num">
                                      <p:cBhvr>
                                        <p:cTn id="8" dur="250" fill="hold"/>
                                        <p:tgtEl>
                                          <p:spTgt spid="3"/>
                                        </p:tgtEl>
                                        <p:attrNameLst>
                                          <p:attrName>ppt_h</p:attrName>
                                        </p:attrNameLst>
                                      </p:cBhvr>
                                      <p:tavLst>
                                        <p:tav tm="0">
                                          <p:val>
                                            <p:strVal val="(6*min(max(#ppt_w*#ppt_h,.3),1)-7.4)/-.7*#ppt_h"/>
                                          </p:val>
                                        </p:tav>
                                        <p:tav tm="100000">
                                          <p:val>
                                            <p:strVal val="#ppt_h"/>
                                          </p:val>
                                        </p:tav>
                                      </p:tavLst>
                                    </p:anim>
                                    <p:anim calcmode="lin" valueType="num">
                                      <p:cBhvr>
                                        <p:cTn id="9" dur="250" fill="hold"/>
                                        <p:tgtEl>
                                          <p:spTgt spid="3"/>
                                        </p:tgtEl>
                                        <p:attrNameLst>
                                          <p:attrName>ppt_x</p:attrName>
                                        </p:attrNameLst>
                                      </p:cBhvr>
                                      <p:tavLst>
                                        <p:tav tm="0">
                                          <p:val>
                                            <p:fltVal val="0.5"/>
                                          </p:val>
                                        </p:tav>
                                        <p:tav tm="100000">
                                          <p:val>
                                            <p:strVal val="#ppt_x"/>
                                          </p:val>
                                        </p:tav>
                                      </p:tavLst>
                                    </p:anim>
                                    <p:anim calcmode="lin" valueType="num">
                                      <p:cBhvr>
                                        <p:cTn id="10" dur="250" fill="hold"/>
                                        <p:tgtEl>
                                          <p:spTgt spid="3"/>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 calcmode="lin" valueType="num">
                                      <p:cBhvr>
                                        <p:cTn id="13" dur="250" fill="hold"/>
                                        <p:tgtEl>
                                          <p:spTgt spid="4"/>
                                        </p:tgtEl>
                                        <p:attrNameLst>
                                          <p:attrName>ppt_w</p:attrName>
                                        </p:attrNameLst>
                                      </p:cBhvr>
                                      <p:tavLst>
                                        <p:tav tm="0">
                                          <p:val>
                                            <p:strVal val="(6*min(max(#ppt_w*#ppt_h,.3),1)-7.4)/-.7*#ppt_w"/>
                                          </p:val>
                                        </p:tav>
                                        <p:tav tm="100000">
                                          <p:val>
                                            <p:strVal val="#ppt_w"/>
                                          </p:val>
                                        </p:tav>
                                      </p:tavLst>
                                    </p:anim>
                                    <p:anim calcmode="lin" valueType="num">
                                      <p:cBhvr>
                                        <p:cTn id="14" dur="250" fill="hold"/>
                                        <p:tgtEl>
                                          <p:spTgt spid="4"/>
                                        </p:tgtEl>
                                        <p:attrNameLst>
                                          <p:attrName>ppt_h</p:attrName>
                                        </p:attrNameLst>
                                      </p:cBhvr>
                                      <p:tavLst>
                                        <p:tav tm="0">
                                          <p:val>
                                            <p:strVal val="(6*min(max(#ppt_w*#ppt_h,.3),1)-7.4)/-.7*#ppt_h"/>
                                          </p:val>
                                        </p:tav>
                                        <p:tav tm="100000">
                                          <p:val>
                                            <p:strVal val="#ppt_h"/>
                                          </p:val>
                                        </p:tav>
                                      </p:tavLst>
                                    </p:anim>
                                    <p:anim calcmode="lin" valueType="num">
                                      <p:cBhvr>
                                        <p:cTn id="15" dur="250" fill="hold"/>
                                        <p:tgtEl>
                                          <p:spTgt spid="4"/>
                                        </p:tgtEl>
                                        <p:attrNameLst>
                                          <p:attrName>ppt_x</p:attrName>
                                        </p:attrNameLst>
                                      </p:cBhvr>
                                      <p:tavLst>
                                        <p:tav tm="0">
                                          <p:val>
                                            <p:fltVal val="0.5"/>
                                          </p:val>
                                        </p:tav>
                                        <p:tav tm="100000">
                                          <p:val>
                                            <p:strVal val="#ppt_x"/>
                                          </p:val>
                                        </p:tav>
                                      </p:tavLst>
                                    </p:anim>
                                    <p:anim calcmode="lin" valueType="num">
                                      <p:cBhvr>
                                        <p:cTn id="16" dur="250" fill="hold"/>
                                        <p:tgtEl>
                                          <p:spTgt spid="4"/>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9"/>
          <p:cNvSpPr>
            <a:spLocks noChangeArrowheads="1"/>
          </p:cNvSpPr>
          <p:nvPr/>
        </p:nvSpPr>
        <p:spPr bwMode="auto">
          <a:xfrm>
            <a:off x="1036362" y="264578"/>
            <a:ext cx="6723715" cy="521970"/>
          </a:xfrm>
          <a:prstGeom prst="rect">
            <a:avLst/>
          </a:prstGeom>
          <a:noFill/>
          <a:ln w="9525">
            <a:noFill/>
            <a:miter lim="800000"/>
          </a:ln>
        </p:spPr>
        <p:txBody>
          <a:bodyPr>
            <a:spAutoFit/>
          </a:bodyPr>
          <a:lstStyle/>
          <a:p>
            <a:pPr marL="182880">
              <a:defRPr/>
            </a:pPr>
            <a:r>
              <a:rPr lang="en-US" altLang="zh-CN" sz="2800" b="1" dirty="0">
                <a:latin typeface="+mj-ea"/>
              </a:rPr>
              <a:t>S3</a:t>
            </a:r>
            <a:r>
              <a:rPr lang="zh-CN" altLang="en-US" sz="2800" b="1" dirty="0">
                <a:latin typeface="+mj-ea"/>
              </a:rPr>
              <a:t>带班流程</a:t>
            </a:r>
            <a:endParaRPr lang="en-US" altLang="zh-CN" sz="2800" b="1" dirty="0">
              <a:latin typeface="+mj-ea"/>
            </a:endParaRPr>
          </a:p>
        </p:txBody>
      </p:sp>
      <p:sp>
        <p:nvSpPr>
          <p:cNvPr id="3" name="内容占位符 6"/>
          <p:cNvSpPr txBox="1"/>
          <p:nvPr/>
        </p:nvSpPr>
        <p:spPr>
          <a:xfrm>
            <a:off x="173781" y="1066707"/>
            <a:ext cx="8970220" cy="2244704"/>
          </a:xfrm>
          <a:prstGeom prst="rect">
            <a:avLst/>
          </a:prstGeom>
        </p:spPr>
        <p:txBody>
          <a:bodyPr/>
          <a:lstStyle/>
          <a:p>
            <a:pPr algn="ctr">
              <a:spcBef>
                <a:spcPct val="20000"/>
              </a:spcBef>
              <a:defRPr/>
            </a:pPr>
            <a:endParaRPr lang="zh-CN" altLang="en-US" kern="0" dirty="0">
              <a:latin typeface="+mn-lt"/>
              <a:ea typeface="+mn-ea"/>
              <a:sym typeface="Arial" panose="020B0604020202020204" pitchFamily="34" charset="0"/>
            </a:endParaRPr>
          </a:p>
        </p:txBody>
      </p:sp>
      <p:sp>
        <p:nvSpPr>
          <p:cNvPr id="21508" name="TextBox 3"/>
          <p:cNvSpPr txBox="1">
            <a:spLocks noChangeArrowheads="1"/>
          </p:cNvSpPr>
          <p:nvPr/>
        </p:nvSpPr>
        <p:spPr bwMode="auto">
          <a:xfrm>
            <a:off x="932094" y="1037310"/>
            <a:ext cx="734458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defRPr/>
            </a:pPr>
            <a:r>
              <a:rPr lang="zh-CN" altLang="en-US" sz="2000" b="1" kern="0" dirty="0">
                <a:latin typeface="+mn-lt"/>
                <a:ea typeface="+mn-ea"/>
                <a:sym typeface="Arial" panose="020B0604020202020204" pitchFamily="34" charset="0"/>
              </a:rPr>
              <a:t>（</a:t>
            </a:r>
            <a:r>
              <a:rPr lang="en-US" altLang="zh-CN" sz="2000" b="1" kern="0" dirty="0">
                <a:latin typeface="+mn-lt"/>
                <a:ea typeface="+mn-ea"/>
                <a:sym typeface="Arial" panose="020B0604020202020204" pitchFamily="34" charset="0"/>
              </a:rPr>
              <a:t>1</a:t>
            </a:r>
            <a:r>
              <a:rPr lang="zh-CN" altLang="en-US" sz="2000" b="1" kern="0" dirty="0">
                <a:latin typeface="+mn-lt"/>
                <a:ea typeface="+mn-ea"/>
                <a:sym typeface="Arial" panose="020B0604020202020204" pitchFamily="34" charset="0"/>
              </a:rPr>
              <a:t>）给家长打升学电话。</a:t>
            </a:r>
            <a:r>
              <a:rPr lang="zh-CN" altLang="en-US" sz="2000" kern="0" dirty="0">
                <a:latin typeface="+mn-lt"/>
                <a:ea typeface="+mn-ea"/>
                <a:sym typeface="Arial" panose="020B0604020202020204" pitchFamily="34" charset="0"/>
              </a:rPr>
              <a:t>提前一个月左右跟家里打好升学电话，不要直接说，先反应学员到校后学习和生活还有性格方面的变化和成长，在家长面前肯定和表扬学生，然后再反应出这个学期快学完了，要准备升学了</a:t>
            </a:r>
            <a:r>
              <a:rPr lang="zh-CN" altLang="en-US" sz="2000" b="1" kern="0" dirty="0">
                <a:latin typeface="+mn-lt"/>
                <a:ea typeface="+mn-ea"/>
                <a:sym typeface="Arial" panose="020B0604020202020204" pitchFamily="34" charset="0"/>
              </a:rPr>
              <a:t>。</a:t>
            </a:r>
            <a:endParaRPr lang="zh-CN" altLang="en-US"/>
          </a:p>
        </p:txBody>
      </p:sp>
      <p:sp>
        <p:nvSpPr>
          <p:cNvPr id="21509" name="TextBox 4"/>
          <p:cNvSpPr txBox="1">
            <a:spLocks noChangeArrowheads="1"/>
          </p:cNvSpPr>
          <p:nvPr/>
        </p:nvSpPr>
        <p:spPr bwMode="auto">
          <a:xfrm>
            <a:off x="952633" y="2836852"/>
            <a:ext cx="72371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endParaRPr lang="zh-CN" altLang="en-US"/>
          </a:p>
        </p:txBody>
      </p:sp>
      <p:sp>
        <p:nvSpPr>
          <p:cNvPr id="21510" name="TextBox 6"/>
          <p:cNvSpPr txBox="1">
            <a:spLocks noChangeArrowheads="1"/>
          </p:cNvSpPr>
          <p:nvPr/>
        </p:nvSpPr>
        <p:spPr bwMode="auto">
          <a:xfrm>
            <a:off x="932094" y="6368744"/>
            <a:ext cx="6704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557" name="TextBox 4"/>
          <p:cNvSpPr txBox="1">
            <a:spLocks noChangeArrowheads="1"/>
          </p:cNvSpPr>
          <p:nvPr/>
        </p:nvSpPr>
        <p:spPr bwMode="auto">
          <a:xfrm>
            <a:off x="1079633" y="2963852"/>
            <a:ext cx="72371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endParaRPr lang="zh-CN" altLang="en-US"/>
          </a:p>
        </p:txBody>
      </p:sp>
      <p:sp>
        <p:nvSpPr>
          <p:cNvPr id="2" name="文本框 1"/>
          <p:cNvSpPr txBox="1"/>
          <p:nvPr/>
        </p:nvSpPr>
        <p:spPr>
          <a:xfrm>
            <a:off x="932180" y="3102610"/>
            <a:ext cx="7257415" cy="2799715"/>
          </a:xfrm>
          <a:prstGeom prst="rect">
            <a:avLst/>
          </a:prstGeom>
          <a:noFill/>
        </p:spPr>
        <p:txBody>
          <a:bodyPr wrap="square" rtlCol="0" anchor="t">
            <a:spAutoFit/>
          </a:bodyPr>
          <a:lstStyle/>
          <a:p>
            <a:pPr algn="l"/>
            <a:endParaRPr lang="zh-CN" altLang="en-US" b="1" kern="0" dirty="0">
              <a:sym typeface="Arial" panose="020B0604020202020204" pitchFamily="34" charset="0"/>
            </a:endParaRPr>
          </a:p>
          <a:p>
            <a:pPr algn="l"/>
            <a:r>
              <a:rPr lang="zh-CN" altLang="en-US" b="1" kern="0" dirty="0">
                <a:sym typeface="Arial" panose="020B0604020202020204" pitchFamily="34" charset="0"/>
              </a:rPr>
              <a:t>（</a:t>
            </a:r>
            <a:r>
              <a:rPr lang="en-US" altLang="zh-CN" b="1" kern="0" dirty="0">
                <a:sym typeface="Arial" panose="020B0604020202020204" pitchFamily="34" charset="0"/>
              </a:rPr>
              <a:t>2</a:t>
            </a:r>
            <a:r>
              <a:rPr lang="zh-CN" altLang="en-US" b="1" kern="0" dirty="0">
                <a:sym typeface="Arial" panose="020B0604020202020204" pitchFamily="34" charset="0"/>
              </a:rPr>
              <a:t>） </a:t>
            </a:r>
            <a:r>
              <a:rPr lang="zh-CN" altLang="en-US" sz="2000" b="1">
                <a:latin typeface="+mj-ea"/>
                <a:ea typeface="+mj-ea"/>
                <a:sym typeface="+mn-ea"/>
              </a:rPr>
              <a:t>升学电话宜早不宜晚</a:t>
            </a:r>
            <a:r>
              <a:rPr lang="zh-CN" altLang="en-US" sz="2000">
                <a:latin typeface="+mj-ea"/>
                <a:ea typeface="+mj-ea"/>
                <a:sym typeface="+mn-ea"/>
              </a:rPr>
              <a:t>，先看家长的升学意向，对于有家长提出要跟孩子商量的情况就需要好好找学生了解情况，一般这样的家长比较随孩子，孩子的工作是重点，可以跟技术老师或者是玩的好的学生了解真是情况。还有一种情况是爸妈很想孩子读下去，但是小孩兴趣不大了，这样可以通过跟孩子打感情牌，用父母去打动他。</a:t>
            </a:r>
            <a:endParaRPr lang="en-US" altLang="zh-CN" sz="2000">
              <a:latin typeface="+mj-ea"/>
              <a:ea typeface="+mj-ea"/>
            </a:endParaRPr>
          </a:p>
          <a:p>
            <a:pPr algn="l"/>
            <a:endParaRPr lang="zh-CN" altLang="en-US" sz="2000" b="1" kern="0" dirty="0">
              <a:sym typeface="Arial" panose="020B0604020202020204" pitchFamily="34" charset="0"/>
            </a:endParaRPr>
          </a:p>
          <a:p>
            <a:pPr algn="l"/>
            <a:endParaRPr lang="zh-CN" altLang="en-US"/>
          </a:p>
        </p:txBody>
      </p:sp>
      <p:sp>
        <p:nvSpPr>
          <p:cNvPr id="4" name="文本框 3"/>
          <p:cNvSpPr txBox="1"/>
          <p:nvPr/>
        </p:nvSpPr>
        <p:spPr>
          <a:xfrm>
            <a:off x="3442335" y="356235"/>
            <a:ext cx="953770" cy="829945"/>
          </a:xfrm>
          <a:prstGeom prst="rect">
            <a:avLst/>
          </a:prstGeom>
          <a:noFill/>
        </p:spPr>
        <p:txBody>
          <a:bodyPr wrap="square" rtlCol="0" anchor="t">
            <a:spAutoFit/>
          </a:bodyPr>
          <a:lstStyle/>
          <a:p>
            <a:pPr>
              <a:defRPr/>
            </a:pPr>
            <a:r>
              <a:rPr lang="zh-CN" altLang="en-US" sz="2400" b="1" dirty="0">
                <a:solidFill>
                  <a:srgbClr val="0084CD"/>
                </a:solidFill>
                <a:effectLst>
                  <a:outerShdw blurRad="38100" dist="38100" dir="2700000" algn="tl">
                    <a:srgbClr val="C0C0C0"/>
                  </a:outerShdw>
                </a:effectLst>
                <a:ea typeface="方正大黑_GBK" charset="-122"/>
                <a:sym typeface="+mn-ea"/>
              </a:rPr>
              <a:t>升学</a:t>
            </a:r>
            <a:endParaRPr lang="zh-CN" altLang="en-US" sz="2400" b="1" dirty="0">
              <a:solidFill>
                <a:srgbClr val="255DA9"/>
              </a:solidFill>
            </a:endParaRPr>
          </a:p>
          <a:p>
            <a:pPr>
              <a:defRPr/>
            </a:pP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9"/>
          <p:cNvSpPr>
            <a:spLocks noChangeArrowheads="1"/>
          </p:cNvSpPr>
          <p:nvPr/>
        </p:nvSpPr>
        <p:spPr bwMode="auto">
          <a:xfrm>
            <a:off x="1036362" y="264578"/>
            <a:ext cx="6723715" cy="521970"/>
          </a:xfrm>
          <a:prstGeom prst="rect">
            <a:avLst/>
          </a:prstGeom>
          <a:noFill/>
          <a:ln w="9525">
            <a:noFill/>
            <a:miter lim="800000"/>
          </a:ln>
        </p:spPr>
        <p:txBody>
          <a:bodyPr>
            <a:spAutoFit/>
          </a:bodyPr>
          <a:lstStyle/>
          <a:p>
            <a:pPr marL="182880">
              <a:defRPr/>
            </a:pPr>
            <a:r>
              <a:rPr lang="en-US" altLang="zh-CN" sz="2800" b="1" dirty="0">
                <a:latin typeface="+mj-ea"/>
              </a:rPr>
              <a:t>S3</a:t>
            </a:r>
            <a:r>
              <a:rPr lang="zh-CN" altLang="en-US" sz="2800" b="1" dirty="0">
                <a:latin typeface="+mj-ea"/>
              </a:rPr>
              <a:t>带班流程</a:t>
            </a:r>
            <a:endParaRPr lang="en-US" altLang="zh-CN" sz="2800" b="1" dirty="0">
              <a:latin typeface="+mj-ea"/>
            </a:endParaRPr>
          </a:p>
        </p:txBody>
      </p:sp>
      <p:sp>
        <p:nvSpPr>
          <p:cNvPr id="3" name="内容占位符 6"/>
          <p:cNvSpPr txBox="1"/>
          <p:nvPr/>
        </p:nvSpPr>
        <p:spPr>
          <a:xfrm>
            <a:off x="173990" y="1066800"/>
            <a:ext cx="8970010" cy="4664710"/>
          </a:xfrm>
          <a:prstGeom prst="rect">
            <a:avLst/>
          </a:prstGeom>
        </p:spPr>
        <p:txBody>
          <a:bodyPr/>
          <a:lstStyle/>
          <a:p>
            <a:pPr>
              <a:lnSpc>
                <a:spcPct val="150000"/>
              </a:lnSpc>
              <a:spcBef>
                <a:spcPct val="20000"/>
              </a:spcBef>
              <a:defRPr/>
            </a:pPr>
            <a:r>
              <a:rPr lang="en-US" altLang="zh-CN" b="1" kern="0" dirty="0">
                <a:sym typeface="Arial" panose="020B0604020202020204" pitchFamily="34" charset="0"/>
              </a:rPr>
              <a:t> </a:t>
            </a:r>
            <a:r>
              <a:rPr lang="zh-CN" altLang="en-US" b="1" kern="0" dirty="0">
                <a:sym typeface="Arial" panose="020B0604020202020204" pitchFamily="34" charset="0"/>
              </a:rPr>
              <a:t>（</a:t>
            </a:r>
            <a:r>
              <a:rPr lang="en-US" altLang="zh-CN" b="1" kern="0" dirty="0">
                <a:sym typeface="Arial" panose="020B0604020202020204" pitchFamily="34" charset="0"/>
              </a:rPr>
              <a:t>3</a:t>
            </a:r>
            <a:r>
              <a:rPr lang="zh-CN" altLang="en-US" b="1" kern="0" dirty="0">
                <a:sym typeface="Arial" panose="020B0604020202020204" pitchFamily="34" charset="0"/>
              </a:rPr>
              <a:t>）在班上了解学生升学意向</a:t>
            </a:r>
            <a:r>
              <a:rPr lang="en-US" altLang="zh-CN" kern="0" dirty="0">
                <a:sym typeface="Arial" panose="020B0604020202020204" pitchFamily="34" charset="0"/>
              </a:rPr>
              <a:t> </a:t>
            </a:r>
            <a:r>
              <a:rPr lang="zh-CN" altLang="en-US" kern="0" dirty="0">
                <a:sym typeface="Arial" panose="020B0604020202020204" pitchFamily="34" charset="0"/>
              </a:rPr>
              <a:t>。先从方向开始入手，了解学生想学什么方向，如果学生有犹豫或者纠结，很难做决定的时候，也有对学习丧失信心的都会慢慢表露出来，这时班主任就需要跟技术老师一起去稳定学生，给学生做好思想开导工作。</a:t>
            </a:r>
          </a:p>
          <a:p>
            <a:pPr>
              <a:lnSpc>
                <a:spcPct val="150000"/>
              </a:lnSpc>
              <a:spcBef>
                <a:spcPct val="20000"/>
              </a:spcBef>
              <a:defRPr/>
            </a:pPr>
            <a:endParaRPr lang="zh-CN" altLang="en-US" b="1" kern="0" dirty="0">
              <a:sym typeface="Arial" panose="020B0604020202020204" pitchFamily="34" charset="0"/>
            </a:endParaRPr>
          </a:p>
          <a:p>
            <a:pPr>
              <a:lnSpc>
                <a:spcPct val="150000"/>
              </a:lnSpc>
              <a:spcBef>
                <a:spcPct val="20000"/>
              </a:spcBef>
              <a:defRPr/>
            </a:pPr>
            <a:r>
              <a:rPr lang="zh-CN" altLang="en-US" b="1" kern="0" dirty="0">
                <a:sym typeface="Arial" panose="020B0604020202020204" pitchFamily="34" charset="0"/>
              </a:rPr>
              <a:t>（</a:t>
            </a:r>
            <a:r>
              <a:rPr lang="en-US" altLang="zh-CN" b="1" kern="0" dirty="0">
                <a:sym typeface="Arial" panose="020B0604020202020204" pitchFamily="34" charset="0"/>
              </a:rPr>
              <a:t>4</a:t>
            </a:r>
            <a:r>
              <a:rPr lang="zh-CN" altLang="en-US" b="1" kern="0" dirty="0">
                <a:sym typeface="Arial" panose="020B0604020202020204" pitchFamily="34" charset="0"/>
              </a:rPr>
              <a:t>）学生家庭情况的摸底</a:t>
            </a:r>
            <a:r>
              <a:rPr lang="zh-CN" altLang="en-US" kern="0" dirty="0">
                <a:sym typeface="Arial" panose="020B0604020202020204" pitchFamily="34" charset="0"/>
              </a:rPr>
              <a:t>，是否有想办理贷款的学生或因家庭条件一次交不清学费的。有这样的情况的刚开始一定不要轻易去答应，先放放，等其他同学都交的差不多的时候再私下聊。</a:t>
            </a:r>
            <a:endParaRPr lang="en-US" altLang="zh-CN" kern="0" dirty="0">
              <a:latin typeface="+mn-lt"/>
              <a:ea typeface="+mn-ea"/>
              <a:sym typeface="Arial" panose="020B0604020202020204" pitchFamily="34" charset="0"/>
            </a:endParaRPr>
          </a:p>
          <a:p>
            <a:pPr>
              <a:lnSpc>
                <a:spcPct val="150000"/>
              </a:lnSpc>
              <a:spcBef>
                <a:spcPct val="20000"/>
              </a:spcBef>
              <a:defRPr/>
            </a:pPr>
            <a:endParaRPr lang="zh-CN" altLang="en-US" b="1" kern="0" dirty="0">
              <a:sym typeface="Arial" panose="020B0604020202020204" pitchFamily="34" charset="0"/>
            </a:endParaRPr>
          </a:p>
          <a:p>
            <a:pPr>
              <a:lnSpc>
                <a:spcPct val="150000"/>
              </a:lnSpc>
              <a:spcBef>
                <a:spcPct val="20000"/>
              </a:spcBef>
              <a:defRPr/>
            </a:pPr>
            <a:r>
              <a:rPr lang="zh-CN" altLang="en-US" b="1" kern="0" dirty="0">
                <a:sym typeface="Arial" panose="020B0604020202020204" pitchFamily="34" charset="0"/>
              </a:rPr>
              <a:t>（</a:t>
            </a:r>
            <a:r>
              <a:rPr lang="en-US" altLang="zh-CN" b="1" kern="0" dirty="0">
                <a:sym typeface="Arial" panose="020B0604020202020204" pitchFamily="34" charset="0"/>
              </a:rPr>
              <a:t>5</a:t>
            </a:r>
            <a:r>
              <a:rPr lang="zh-CN" altLang="en-US" b="1" kern="0" dirty="0">
                <a:sym typeface="Arial" panose="020B0604020202020204" pitchFamily="34" charset="0"/>
              </a:rPr>
              <a:t>） </a:t>
            </a:r>
            <a:r>
              <a:rPr lang="zh-CN" altLang="en-US" b="1">
                <a:latin typeface="+mj-ea"/>
                <a:ea typeface="+mj-ea"/>
                <a:sym typeface="+mn-ea"/>
              </a:rPr>
              <a:t>特殊学生的处理</a:t>
            </a:r>
            <a:r>
              <a:rPr lang="zh-CN" altLang="en-US">
                <a:latin typeface="+mj-ea"/>
                <a:ea typeface="+mj-ea"/>
                <a:sym typeface="+mn-ea"/>
              </a:rPr>
              <a:t>。重修生：重修费的缴纳，班级安排，资料交接，学历和保险情况，还有就是跟家长联系好告知新班主任的电话</a:t>
            </a:r>
            <a:r>
              <a:rPr lang="zh-CN" altLang="en-US">
                <a:sym typeface="+mn-ea"/>
              </a:rPr>
              <a:t>。</a:t>
            </a:r>
            <a:endParaRPr lang="zh-CN" altLang="en-US"/>
          </a:p>
          <a:p>
            <a:pPr>
              <a:lnSpc>
                <a:spcPct val="150000"/>
              </a:lnSpc>
              <a:spcBef>
                <a:spcPct val="20000"/>
              </a:spcBef>
              <a:defRPr/>
            </a:pPr>
            <a:endParaRPr lang="zh-CN" altLang="en-US" kern="0" dirty="0">
              <a:latin typeface="+mn-lt"/>
              <a:ea typeface="+mn-ea"/>
              <a:sym typeface="Arial" panose="020B0604020202020204" pitchFamily="34" charset="0"/>
            </a:endParaRPr>
          </a:p>
          <a:p>
            <a:pPr>
              <a:lnSpc>
                <a:spcPct val="150000"/>
              </a:lnSpc>
              <a:spcBef>
                <a:spcPct val="20000"/>
              </a:spcBef>
              <a:defRPr/>
            </a:pPr>
            <a:endParaRPr lang="zh-CN" altLang="en-US" b="1" kern="0" dirty="0">
              <a:sym typeface="Arial" panose="020B0604020202020204" pitchFamily="34" charset="0"/>
            </a:endParaRPr>
          </a:p>
          <a:p>
            <a:pPr>
              <a:lnSpc>
                <a:spcPct val="150000"/>
              </a:lnSpc>
              <a:spcBef>
                <a:spcPct val="20000"/>
              </a:spcBef>
              <a:defRPr/>
            </a:pPr>
            <a:endParaRPr lang="zh-CN" altLang="en-US" kern="0" dirty="0">
              <a:sym typeface="Arial" panose="020B0604020202020204" pitchFamily="34" charset="0"/>
            </a:endParaRPr>
          </a:p>
          <a:p>
            <a:pPr>
              <a:lnSpc>
                <a:spcPct val="150000"/>
              </a:lnSpc>
              <a:spcBef>
                <a:spcPct val="20000"/>
              </a:spcBef>
              <a:defRPr/>
            </a:pPr>
            <a:endParaRPr lang="zh-CN" altLang="en-US" kern="0" dirty="0">
              <a:sym typeface="Arial" panose="020B0604020202020204" pitchFamily="34" charset="0"/>
            </a:endParaRPr>
          </a:p>
          <a:p>
            <a:pPr>
              <a:lnSpc>
                <a:spcPct val="150000"/>
              </a:lnSpc>
              <a:spcBef>
                <a:spcPct val="20000"/>
              </a:spcBef>
              <a:defRPr/>
            </a:pPr>
            <a:endParaRPr lang="zh-CN" altLang="en-US" kern="0" dirty="0">
              <a:sym typeface="Arial" panose="020B0604020202020204" pitchFamily="34" charset="0"/>
            </a:endParaRPr>
          </a:p>
          <a:p>
            <a:pPr>
              <a:lnSpc>
                <a:spcPct val="150000"/>
              </a:lnSpc>
              <a:spcBef>
                <a:spcPct val="20000"/>
              </a:spcBef>
              <a:defRPr/>
            </a:pPr>
            <a:endParaRPr lang="zh-CN" altLang="en-US" kern="0" dirty="0">
              <a:latin typeface="+mn-lt"/>
              <a:ea typeface="+mn-ea"/>
              <a:sym typeface="Arial" panose="020B0604020202020204" pitchFamily="34" charset="0"/>
            </a:endParaRPr>
          </a:p>
        </p:txBody>
      </p:sp>
      <p:sp>
        <p:nvSpPr>
          <p:cNvPr id="21509" name="TextBox 4"/>
          <p:cNvSpPr txBox="1">
            <a:spLocks noChangeArrowheads="1"/>
          </p:cNvSpPr>
          <p:nvPr/>
        </p:nvSpPr>
        <p:spPr bwMode="auto">
          <a:xfrm>
            <a:off x="952633" y="2836852"/>
            <a:ext cx="72371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endParaRPr lang="zh-CN" altLang="en-US"/>
          </a:p>
        </p:txBody>
      </p:sp>
      <p:sp>
        <p:nvSpPr>
          <p:cNvPr id="21510" name="TextBox 6"/>
          <p:cNvSpPr txBox="1">
            <a:spLocks noChangeArrowheads="1"/>
          </p:cNvSpPr>
          <p:nvPr/>
        </p:nvSpPr>
        <p:spPr bwMode="auto">
          <a:xfrm>
            <a:off x="932094" y="6368744"/>
            <a:ext cx="6704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557" name="TextBox 4"/>
          <p:cNvSpPr txBox="1">
            <a:spLocks noChangeArrowheads="1"/>
          </p:cNvSpPr>
          <p:nvPr/>
        </p:nvSpPr>
        <p:spPr bwMode="auto">
          <a:xfrm>
            <a:off x="1079633" y="2963852"/>
            <a:ext cx="72371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endParaRPr lang="zh-CN" altLang="en-US"/>
          </a:p>
        </p:txBody>
      </p:sp>
      <p:sp>
        <p:nvSpPr>
          <p:cNvPr id="4" name="文本框 3"/>
          <p:cNvSpPr txBox="1"/>
          <p:nvPr/>
        </p:nvSpPr>
        <p:spPr>
          <a:xfrm>
            <a:off x="3442335" y="356235"/>
            <a:ext cx="953770" cy="829945"/>
          </a:xfrm>
          <a:prstGeom prst="rect">
            <a:avLst/>
          </a:prstGeom>
          <a:noFill/>
        </p:spPr>
        <p:txBody>
          <a:bodyPr wrap="square" rtlCol="0" anchor="t">
            <a:spAutoFit/>
          </a:bodyPr>
          <a:lstStyle/>
          <a:p>
            <a:pPr>
              <a:defRPr/>
            </a:pPr>
            <a:r>
              <a:rPr lang="zh-CN" altLang="en-US" sz="2400" b="1" dirty="0">
                <a:solidFill>
                  <a:srgbClr val="0084CD"/>
                </a:solidFill>
                <a:effectLst>
                  <a:outerShdw blurRad="38100" dist="38100" dir="2700000" algn="tl">
                    <a:srgbClr val="C0C0C0"/>
                  </a:outerShdw>
                </a:effectLst>
                <a:ea typeface="方正大黑_GBK" charset="-122"/>
                <a:sym typeface="+mn-ea"/>
              </a:rPr>
              <a:t>升学</a:t>
            </a:r>
            <a:endParaRPr lang="zh-CN" altLang="en-US" sz="2400" b="1" dirty="0">
              <a:solidFill>
                <a:srgbClr val="255DA9"/>
              </a:solidFill>
            </a:endParaRPr>
          </a:p>
          <a:p>
            <a:pPr>
              <a:defRPr/>
            </a:pP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AutoShape 3"/>
          <p:cNvSpPr>
            <a:spLocks noChangeArrowheads="1"/>
          </p:cNvSpPr>
          <p:nvPr/>
        </p:nvSpPr>
        <p:spPr bwMode="auto">
          <a:xfrm>
            <a:off x="0" y="1801642"/>
            <a:ext cx="9142421" cy="3588587"/>
          </a:xfrm>
          <a:prstGeom prst="flowChartProcess">
            <a:avLst/>
          </a:prstGeom>
          <a:solidFill>
            <a:srgbClr val="0084CD">
              <a:alpha val="79999"/>
            </a:srgbClr>
          </a:solidFill>
          <a:ln>
            <a:noFill/>
          </a:ln>
          <a:extLst>
            <a:ext uri="{91240B29-F687-4F45-9708-019B960494DF}">
              <a14:hiddenLine xmlns:a14="http://schemas.microsoft.com/office/drawing/2010/main" w="9525">
                <a:solidFill>
                  <a:srgbClr val="000000"/>
                </a:solidFill>
                <a:bevel/>
              </a14:hiddenLine>
            </a:ext>
          </a:extLst>
        </p:spPr>
        <p:txBody>
          <a:bodyPr wrap="none" lIns="90170" tIns="46990" rIns="90170" bIns="46990" anchor="ctr"/>
          <a:lstStyle/>
          <a:p>
            <a:pPr algn="ctr"/>
            <a:endParaRPr lang="zh-CN" altLang="zh-CN"/>
          </a:p>
        </p:txBody>
      </p:sp>
      <p:sp>
        <p:nvSpPr>
          <p:cNvPr id="24580" name="文本框 54"/>
          <p:cNvSpPr txBox="1">
            <a:spLocks noChangeArrowheads="1"/>
          </p:cNvSpPr>
          <p:nvPr/>
        </p:nvSpPr>
        <p:spPr bwMode="auto">
          <a:xfrm>
            <a:off x="2344453" y="2255203"/>
            <a:ext cx="484688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7000" b="1">
                <a:solidFill>
                  <a:schemeClr val="bg1"/>
                </a:solidFill>
                <a:latin typeface="微软雅黑" panose="020B0503020204020204" pitchFamily="34" charset="-122"/>
                <a:ea typeface="微软雅黑" panose="020B0503020204020204" pitchFamily="34" charset="-122"/>
              </a:rPr>
              <a:t>谢谢观赏！</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
          <p:cNvSpPr>
            <a:spLocks noGrp="1"/>
          </p:cNvSpPr>
          <p:nvPr>
            <p:ph type="title" idx="4294967295"/>
          </p:nvPr>
        </p:nvSpPr>
        <p:spPr>
          <a:xfrm>
            <a:off x="178897" y="968945"/>
            <a:ext cx="8785381" cy="707637"/>
          </a:xfrm>
          <a:prstGeom prst="rect">
            <a:avLst/>
          </a:prstGeom>
        </p:spPr>
        <p:txBody>
          <a:bodyPr/>
          <a:lstStyle/>
          <a:p>
            <a:pPr marL="182880">
              <a:defRPr/>
            </a:pPr>
            <a:r>
              <a:rPr lang="en-US" altLang="zh-CN" sz="4000" b="1" dirty="0">
                <a:latin typeface="+mj-ea"/>
              </a:rPr>
              <a:t>S3</a:t>
            </a:r>
            <a:r>
              <a:rPr lang="zh-CN" altLang="en-US" sz="4000" b="1" dirty="0">
                <a:latin typeface="+mj-ea"/>
              </a:rPr>
              <a:t>带班流程</a:t>
            </a:r>
            <a:endParaRPr lang="en-US" altLang="zh-CN" sz="4000" b="1" dirty="0">
              <a:latin typeface="+mj-ea"/>
            </a:endParaRPr>
          </a:p>
        </p:txBody>
      </p:sp>
      <p:sp>
        <p:nvSpPr>
          <p:cNvPr id="6" name="单圆角矩形 5"/>
          <p:cNvSpPr/>
          <p:nvPr/>
        </p:nvSpPr>
        <p:spPr>
          <a:xfrm>
            <a:off x="1754505" y="2611120"/>
            <a:ext cx="6006465" cy="791845"/>
          </a:xfrm>
          <a:prstGeom prst="round1Rect">
            <a:avLst/>
          </a:prstGeom>
          <a:gradFill>
            <a:gsLst>
              <a:gs pos="0">
                <a:schemeClr val="bg1"/>
              </a:gs>
              <a:gs pos="100000">
                <a:schemeClr val="bg1">
                  <a:lumMod val="85000"/>
                </a:schemeClr>
              </a:gs>
            </a:gsLst>
            <a:lin ang="5400000" scaled="0"/>
          </a:gradFill>
          <a:ln w="3175">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82880">
              <a:defRPr/>
            </a:pPr>
            <a:r>
              <a:rPr lang="en-US" altLang="zh-CN" sz="3200">
                <a:solidFill>
                  <a:schemeClr val="tx1"/>
                </a:solidFill>
                <a:latin typeface="宋体" panose="02010600030101010101" pitchFamily="2" charset="-122"/>
                <a:ea typeface="宋体" panose="02010600030101010101" pitchFamily="2" charset="-122"/>
              </a:rPr>
              <a:t>   </a:t>
            </a:r>
            <a:r>
              <a:rPr lang="zh-CN" altLang="en-US" sz="3200">
                <a:solidFill>
                  <a:schemeClr val="tx1"/>
                </a:solidFill>
                <a:latin typeface="宋体" panose="02010600030101010101" pitchFamily="2" charset="-122"/>
                <a:ea typeface="宋体" panose="02010600030101010101" pitchFamily="2" charset="-122"/>
              </a:rPr>
              <a:t>在校管理及关键控制点</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60"/>
          <p:cNvSpPr>
            <a:spLocks noGrp="1"/>
          </p:cNvSpPr>
          <p:nvPr>
            <p:ph type="title" idx="4294967295"/>
          </p:nvPr>
        </p:nvSpPr>
        <p:spPr bwMode="auto">
          <a:xfrm>
            <a:off x="736196" y="245679"/>
            <a:ext cx="8229285" cy="5627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zh-CN" sz="3200" b="1"/>
              <a:t>Y2</a:t>
            </a:r>
            <a:r>
              <a:rPr lang="zh-CN" altLang="en-US" sz="3200" b="1"/>
              <a:t>班级管理关键工作流程</a:t>
            </a:r>
          </a:p>
        </p:txBody>
      </p:sp>
      <p:graphicFrame>
        <p:nvGraphicFramePr>
          <p:cNvPr id="56735" name="Group 415"/>
          <p:cNvGraphicFramePr>
            <a:graphicFrameLocks noGrp="1"/>
          </p:cNvGraphicFramePr>
          <p:nvPr>
            <p:ph idx="4294967295"/>
          </p:nvPr>
        </p:nvGraphicFramePr>
        <p:xfrm>
          <a:off x="975360" y="1179830"/>
          <a:ext cx="7680325" cy="3700145"/>
        </p:xfrm>
        <a:graphic>
          <a:graphicData uri="http://schemas.openxmlformats.org/drawingml/2006/table">
            <a:tbl>
              <a:tblPr/>
              <a:tblGrid>
                <a:gridCol w="1849755">
                  <a:extLst>
                    <a:ext uri="{9D8B030D-6E8A-4147-A177-3AD203B41FA5}">
                      <a16:colId xmlns:a16="http://schemas.microsoft.com/office/drawing/2014/main" val="20000"/>
                    </a:ext>
                  </a:extLst>
                </a:gridCol>
                <a:gridCol w="859155">
                  <a:extLst>
                    <a:ext uri="{9D8B030D-6E8A-4147-A177-3AD203B41FA5}">
                      <a16:colId xmlns:a16="http://schemas.microsoft.com/office/drawing/2014/main" val="20001"/>
                    </a:ext>
                  </a:extLst>
                </a:gridCol>
                <a:gridCol w="2307590">
                  <a:extLst>
                    <a:ext uri="{9D8B030D-6E8A-4147-A177-3AD203B41FA5}">
                      <a16:colId xmlns:a16="http://schemas.microsoft.com/office/drawing/2014/main" val="20002"/>
                    </a:ext>
                  </a:extLst>
                </a:gridCol>
                <a:gridCol w="2663825">
                  <a:extLst>
                    <a:ext uri="{9D8B030D-6E8A-4147-A177-3AD203B41FA5}">
                      <a16:colId xmlns:a16="http://schemas.microsoft.com/office/drawing/2014/main" val="20003"/>
                    </a:ext>
                  </a:extLst>
                </a:gridCol>
              </a:tblGrid>
              <a:tr h="459105">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阶段</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序号</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时间点</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宋体" panose="02010600030101010101" pitchFamily="2" charset="-122"/>
                          <a:ea typeface="宋体" panose="02010600030101010101" pitchFamily="2" charset="-122"/>
                        </a:rPr>
                        <a:t>事项</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459105">
                <a:tc rowSpan="3">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前期导入</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endParaRPr kumimoji="0" lang="en-US" altLang="zh-CN"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新班建立</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宋体" panose="02010600030101010101" pitchFamily="2" charset="-122"/>
                          <a:ea typeface="宋体" panose="02010600030101010101" pitchFamily="2" charset="-122"/>
                        </a:rPr>
                        <a:t>开学典礼</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640080">
                <a:tc vMerge="1">
                  <a:txBody>
                    <a:bodyPr/>
                    <a:lstStyle/>
                    <a:p>
                      <a:endParaRPr lang="zh-CN"/>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endParaRPr kumimoji="0" lang="en-US" altLang="zh-CN"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开学一周内</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宋体" panose="02010600030101010101" pitchFamily="2" charset="-122"/>
                          <a:ea typeface="宋体" panose="02010600030101010101" pitchFamily="2" charset="-122"/>
                        </a:rPr>
                        <a:t>班委建立</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459105">
                <a:tc vMerge="1">
                  <a:txBody>
                    <a:bodyPr/>
                    <a:lstStyle/>
                    <a:p>
                      <a:endParaRPr lang="zh-CN"/>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endParaRPr kumimoji="0" lang="en-US" altLang="zh-CN"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每月一次</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宋体" panose="02010600030101010101" pitchFamily="2" charset="-122"/>
                          <a:ea typeface="宋体" panose="02010600030101010101" pitchFamily="2" charset="-122"/>
                        </a:rPr>
                        <a:t>班会</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459105">
                <a:tc rowSpan="3">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ahoma" panose="020B0604030504040204" pitchFamily="34" charset="0"/>
                          <a:ea typeface="微软雅黑" panose="020B0503020204020204" pitchFamily="34" charset="-122"/>
                        </a:rPr>
                        <a:t>中期重点</a:t>
                      </a: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CC99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endParaRPr kumimoji="0" lang="en-US" altLang="zh-CN"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进入</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S3</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之前</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宋体" panose="02010600030101010101" pitchFamily="2" charset="-122"/>
                          <a:ea typeface="宋体" panose="02010600030101010101" pitchFamily="2" charset="-122"/>
                        </a:rPr>
                        <a:t>就业分流的导入 引导选方向</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4"/>
                  </a:ext>
                </a:extLst>
              </a:tr>
              <a:tr h="458470">
                <a:tc vMerge="1">
                  <a:txBody>
                    <a:bodyPr/>
                    <a:lstStyle/>
                    <a:p>
                      <a:endParaRPr lang="zh-CN"/>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endParaRPr kumimoji="0" lang="en-US" altLang="zh-CN"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进入</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S3</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一个月基础课学完后</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宋体" panose="02010600030101010101" pitchFamily="2" charset="-122"/>
                          <a:ea typeface="宋体" panose="02010600030101010101" pitchFamily="2" charset="-122"/>
                        </a:rPr>
                        <a:t>分流考核一</a:t>
                      </a:r>
                      <a:endParaRPr kumimoji="0" lang="zh-CN" altLang="en-US" sz="1900" b="0" i="0" u="none" strike="noStrike" cap="none" normalizeH="0" baseline="0">
                        <a:ln>
                          <a:noFill/>
                        </a:ln>
                        <a:solidFill>
                          <a:schemeClr val="tx1"/>
                        </a:solidFill>
                        <a:effectLst/>
                        <a:latin typeface="Tahoma" panose="020B0604030504040204" pitchFamily="34" charset="0"/>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5"/>
                  </a:ext>
                </a:extLst>
              </a:tr>
              <a:tr h="765175">
                <a:tc vMerge="1">
                  <a:txBody>
                    <a:bodyPr/>
                    <a:lstStyle/>
                    <a:p>
                      <a:endParaRPr lang="zh-CN"/>
                    </a:p>
                  </a:txBody>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ahoma" panose="020B0604030504040204" pitchFamily="34" charset="0"/>
                          <a:ea typeface="微软雅黑" panose="020B0503020204020204" pitchFamily="34" charset="-122"/>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Tahoma" panose="020B0604030504040204" pitchFamily="34" charset="0"/>
                          <a:ea typeface="微软雅黑" panose="020B0503020204020204" pitchFamily="34" charset="-122"/>
                        </a:rPr>
                        <a:t>S3</a:t>
                      </a:r>
                      <a:r>
                        <a:rPr kumimoji="0" lang="zh-CN" altLang="en-US" sz="1200" b="0" i="0" u="none" strike="noStrike" cap="none" normalizeH="0" baseline="0">
                          <a:ln>
                            <a:noFill/>
                          </a:ln>
                          <a:solidFill>
                            <a:schemeClr val="tx1"/>
                          </a:solidFill>
                          <a:effectLst/>
                          <a:latin typeface="Tahoma" panose="020B0604030504040204" pitchFamily="34" charset="0"/>
                          <a:ea typeface="微软雅黑" panose="020B0503020204020204" pitchFamily="34" charset="-122"/>
                        </a:rPr>
                        <a:t>中期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Tahoma" panose="020B0604030504040204" pitchFamily="34" charset="0"/>
                          <a:ea typeface="微软雅黑" panose="020B0503020204020204" pitchFamily="34" charset="-122"/>
                        </a:rPr>
                        <a:t>分流考核二，</a:t>
                      </a:r>
                    </a:p>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0000"/>
                          </a:solidFill>
                          <a:effectLst/>
                          <a:latin typeface="Tahoma" panose="020B0604030504040204" pitchFamily="34" charset="0"/>
                          <a:ea typeface="微软雅黑" panose="020B0503020204020204" pitchFamily="34" charset="-122"/>
                        </a:rPr>
                        <a:t>个别建议转测试或延期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9"/>
          <p:cNvSpPr>
            <a:spLocks noChangeArrowheads="1"/>
          </p:cNvSpPr>
          <p:nvPr/>
        </p:nvSpPr>
        <p:spPr bwMode="auto">
          <a:xfrm>
            <a:off x="1047422" y="207883"/>
            <a:ext cx="6723715" cy="583565"/>
          </a:xfrm>
          <a:prstGeom prst="rect">
            <a:avLst/>
          </a:prstGeom>
          <a:noFill/>
          <a:ln w="9525">
            <a:noFill/>
            <a:miter lim="800000"/>
          </a:ln>
        </p:spPr>
        <p:txBody>
          <a:bodyPr>
            <a:spAutoFit/>
          </a:bodyPr>
          <a:lstStyle/>
          <a:p>
            <a:pPr marL="182880">
              <a:defRPr/>
            </a:pPr>
            <a:r>
              <a:rPr lang="en-US" altLang="zh-CN" sz="3200" b="1" dirty="0">
                <a:latin typeface="+mj-ea"/>
              </a:rPr>
              <a:t>S3</a:t>
            </a:r>
            <a:r>
              <a:rPr lang="zh-CN" altLang="en-US" sz="3200" b="1" dirty="0">
                <a:latin typeface="+mj-ea"/>
              </a:rPr>
              <a:t>带班流程</a:t>
            </a:r>
            <a:endParaRPr lang="en-US" altLang="zh-CN" sz="3200" b="1" dirty="0">
              <a:latin typeface="+mj-ea"/>
            </a:endParaRPr>
          </a:p>
        </p:txBody>
      </p:sp>
      <p:sp>
        <p:nvSpPr>
          <p:cNvPr id="3" name="内容占位符 6"/>
          <p:cNvSpPr txBox="1"/>
          <p:nvPr/>
        </p:nvSpPr>
        <p:spPr>
          <a:xfrm>
            <a:off x="0" y="1474071"/>
            <a:ext cx="8970220" cy="5383929"/>
          </a:xfrm>
          <a:prstGeom prst="rect">
            <a:avLst/>
          </a:prstGeom>
        </p:spPr>
        <p:txBody>
          <a:bodyPr/>
          <a:lstStyle/>
          <a:p>
            <a:pPr>
              <a:lnSpc>
                <a:spcPct val="150000"/>
              </a:lnSpc>
              <a:spcBef>
                <a:spcPct val="20000"/>
              </a:spcBef>
              <a:defRPr/>
            </a:pPr>
            <a:r>
              <a:rPr lang="en-US" altLang="zh-CN" sz="2000" kern="0" dirty="0">
                <a:latin typeface="+mn-lt"/>
                <a:ea typeface="+mn-ea"/>
                <a:sym typeface="Arial" panose="020B0604020202020204" pitchFamily="34" charset="0"/>
              </a:rPr>
              <a:t>  </a:t>
            </a:r>
            <a:r>
              <a:rPr lang="en-US" altLang="zh-CN" sz="2000" b="1" kern="0" dirty="0">
                <a:latin typeface="+mn-lt"/>
                <a:ea typeface="+mn-ea"/>
                <a:sym typeface="Arial" panose="020B0604020202020204" pitchFamily="34" charset="0"/>
              </a:rPr>
              <a:t> </a:t>
            </a:r>
            <a:r>
              <a:rPr lang="zh-CN" altLang="en-US" sz="2000" b="1" kern="0" dirty="0">
                <a:latin typeface="+mn-lt"/>
                <a:ea typeface="+mn-ea"/>
                <a:sym typeface="Arial" panose="020B0604020202020204" pitchFamily="34" charset="0"/>
              </a:rPr>
              <a:t>（</a:t>
            </a:r>
            <a:r>
              <a:rPr lang="en-US" altLang="zh-CN" sz="2000" b="1" kern="0" dirty="0">
                <a:latin typeface="+mn-lt"/>
                <a:ea typeface="+mn-ea"/>
                <a:sym typeface="Arial" panose="020B0604020202020204" pitchFamily="34" charset="0"/>
              </a:rPr>
              <a:t>1</a:t>
            </a:r>
            <a:r>
              <a:rPr lang="zh-CN" altLang="en-US" b="1" kern="0" dirty="0">
                <a:latin typeface="+mn-lt"/>
                <a:ea typeface="+mn-ea"/>
                <a:sym typeface="Arial" panose="020B0604020202020204" pitchFamily="34" charset="0"/>
              </a:rPr>
              <a:t>）每天严格做好“五常规”（出勤，上机，作业，课堂，每日一讲）</a:t>
            </a:r>
            <a:endParaRPr lang="en-US" altLang="zh-CN" kern="0" dirty="0">
              <a:latin typeface="+mn-lt"/>
              <a:ea typeface="+mn-ea"/>
              <a:sym typeface="Arial" panose="020B0604020202020204" pitchFamily="34" charset="0"/>
            </a:endParaRPr>
          </a:p>
          <a:p>
            <a:pPr>
              <a:lnSpc>
                <a:spcPct val="150000"/>
              </a:lnSpc>
              <a:spcBef>
                <a:spcPct val="20000"/>
              </a:spcBef>
              <a:defRPr/>
            </a:pPr>
            <a:r>
              <a:rPr lang="en-US" altLang="zh-CN" sz="2000" b="1" kern="0" dirty="0">
                <a:latin typeface="+mn-lt"/>
                <a:ea typeface="+mn-ea"/>
                <a:sym typeface="Arial" panose="020B0604020202020204" pitchFamily="34" charset="0"/>
              </a:rPr>
              <a:t>   </a:t>
            </a:r>
          </a:p>
          <a:p>
            <a:pPr>
              <a:lnSpc>
                <a:spcPct val="150000"/>
              </a:lnSpc>
              <a:spcBef>
                <a:spcPct val="20000"/>
              </a:spcBef>
              <a:defRPr/>
            </a:pPr>
            <a:r>
              <a:rPr lang="zh-CN" altLang="en-US" b="1" kern="0" dirty="0">
                <a:latin typeface="+mn-lt"/>
                <a:ea typeface="+mn-ea"/>
                <a:sym typeface="Arial" panose="020B0604020202020204" pitchFamily="34" charset="0"/>
              </a:rPr>
              <a:t>    （</a:t>
            </a:r>
            <a:r>
              <a:rPr lang="en-US" altLang="zh-CN" b="1" kern="0" dirty="0">
                <a:latin typeface="+mn-lt"/>
                <a:ea typeface="+mn-ea"/>
                <a:sym typeface="Arial" panose="020B0604020202020204" pitchFamily="34" charset="0"/>
              </a:rPr>
              <a:t>2</a:t>
            </a:r>
            <a:r>
              <a:rPr lang="zh-CN" altLang="en-US" sz="2000" b="1" kern="0" dirty="0">
                <a:latin typeface="+mn-lt"/>
                <a:ea typeface="+mn-ea"/>
                <a:sym typeface="Arial" panose="020B0604020202020204" pitchFamily="34" charset="0"/>
              </a:rPr>
              <a:t>）每天坚持将手机收好（一个不落），不准任何理由的出现。</a:t>
            </a:r>
            <a:endParaRPr lang="en-US" altLang="zh-CN" sz="2000" kern="0" dirty="0">
              <a:latin typeface="+mn-lt"/>
              <a:ea typeface="+mn-ea"/>
              <a:sym typeface="Arial" panose="020B0604020202020204" pitchFamily="34" charset="0"/>
            </a:endParaRPr>
          </a:p>
          <a:p>
            <a:pPr>
              <a:lnSpc>
                <a:spcPct val="150000"/>
              </a:lnSpc>
              <a:spcBef>
                <a:spcPct val="20000"/>
              </a:spcBef>
              <a:defRPr/>
            </a:pPr>
            <a:r>
              <a:rPr lang="en-US" altLang="zh-CN" sz="2000" kern="0" dirty="0">
                <a:latin typeface="+mn-lt"/>
                <a:ea typeface="+mn-ea"/>
                <a:sym typeface="Arial" panose="020B0604020202020204" pitchFamily="34" charset="0"/>
              </a:rPr>
              <a:t>   </a:t>
            </a:r>
          </a:p>
          <a:p>
            <a:pPr>
              <a:lnSpc>
                <a:spcPct val="150000"/>
              </a:lnSpc>
              <a:spcBef>
                <a:spcPct val="20000"/>
              </a:spcBef>
              <a:defRPr/>
            </a:pPr>
            <a:r>
              <a:rPr lang="zh-CN" altLang="en-US" sz="2000" b="1" kern="0" dirty="0">
                <a:latin typeface="+mn-lt"/>
                <a:ea typeface="+mn-ea"/>
                <a:sym typeface="Arial" panose="020B0604020202020204" pitchFamily="34" charset="0"/>
              </a:rPr>
              <a:t>   （</a:t>
            </a:r>
            <a:r>
              <a:rPr lang="en-US" altLang="zh-CN" sz="2000" b="1" kern="0" dirty="0">
                <a:latin typeface="+mn-lt"/>
                <a:ea typeface="+mn-ea"/>
                <a:sym typeface="Arial" panose="020B0604020202020204" pitchFamily="34" charset="0"/>
              </a:rPr>
              <a:t>3</a:t>
            </a:r>
            <a:r>
              <a:rPr lang="zh-CN" altLang="en-US" sz="2000" b="1" kern="0" dirty="0">
                <a:latin typeface="+mn-lt"/>
                <a:ea typeface="+mn-ea"/>
                <a:sym typeface="Arial" panose="020B0604020202020204" pitchFamily="34" charset="0"/>
              </a:rPr>
              <a:t>）每周监督技术老师组织组长开小组会议，定期召开班委会，及时了解班上学员的学习情况和思想动态。</a:t>
            </a:r>
          </a:p>
          <a:p>
            <a:pPr>
              <a:lnSpc>
                <a:spcPct val="150000"/>
              </a:lnSpc>
              <a:spcBef>
                <a:spcPct val="20000"/>
              </a:spcBef>
              <a:defRPr/>
            </a:pPr>
            <a:r>
              <a:rPr lang="zh-CN" altLang="en-US" sz="2000" b="1" kern="0" dirty="0">
                <a:latin typeface="+mn-lt"/>
                <a:ea typeface="+mn-ea"/>
                <a:sym typeface="Arial" panose="020B0604020202020204" pitchFamily="34" charset="0"/>
              </a:rPr>
              <a:t> </a:t>
            </a:r>
          </a:p>
          <a:p>
            <a:pPr>
              <a:lnSpc>
                <a:spcPct val="150000"/>
              </a:lnSpc>
              <a:spcBef>
                <a:spcPct val="20000"/>
              </a:spcBef>
              <a:defRPr/>
            </a:pPr>
            <a:r>
              <a:rPr lang="zh-CN" altLang="en-US" sz="2000" b="1" kern="0" dirty="0">
                <a:sym typeface="Arial" panose="020B0604020202020204" pitchFamily="34" charset="0"/>
              </a:rPr>
              <a:t>（</a:t>
            </a:r>
            <a:r>
              <a:rPr lang="en-US" altLang="zh-CN" sz="2000" b="1" kern="0" dirty="0">
                <a:sym typeface="Arial" panose="020B0604020202020204" pitchFamily="34" charset="0"/>
              </a:rPr>
              <a:t>4</a:t>
            </a:r>
            <a:r>
              <a:rPr lang="zh-CN" altLang="en-US" sz="2000" b="1" kern="0" dirty="0">
                <a:sym typeface="Arial" panose="020B0604020202020204" pitchFamily="34" charset="0"/>
              </a:rPr>
              <a:t>）</a:t>
            </a:r>
            <a:r>
              <a:rPr lang="zh-CN" altLang="en-US" sz="1600" b="1" dirty="0">
                <a:sym typeface="+mn-ea"/>
              </a:rPr>
              <a:t>上好</a:t>
            </a:r>
            <a:r>
              <a:rPr lang="en-US" altLang="zh-CN" sz="1600" b="1" dirty="0">
                <a:sym typeface="+mn-ea"/>
              </a:rPr>
              <a:t>S3</a:t>
            </a:r>
            <a:r>
              <a:rPr lang="zh-CN" altLang="en-US" sz="1600" b="1" dirty="0">
                <a:sym typeface="+mn-ea"/>
              </a:rPr>
              <a:t>的职业素养课，多以就业为向导去引导学生，这样会更具有说服力和影响力 。</a:t>
            </a:r>
          </a:p>
          <a:p>
            <a:pPr>
              <a:lnSpc>
                <a:spcPct val="150000"/>
              </a:lnSpc>
              <a:spcBef>
                <a:spcPct val="20000"/>
              </a:spcBef>
              <a:defRPr/>
            </a:pPr>
            <a:r>
              <a:rPr lang="zh-CN" altLang="en-US" sz="1600" b="1" dirty="0">
                <a:sym typeface="+mn-ea"/>
              </a:rPr>
              <a:t>              </a:t>
            </a:r>
            <a:endParaRPr lang="zh-CN" altLang="en-US" sz="1600" b="1" dirty="0"/>
          </a:p>
          <a:p>
            <a:pPr>
              <a:lnSpc>
                <a:spcPct val="150000"/>
              </a:lnSpc>
              <a:spcBef>
                <a:spcPct val="20000"/>
              </a:spcBef>
              <a:defRPr/>
            </a:pPr>
            <a:endParaRPr lang="zh-CN" altLang="en-US" b="1" kern="0" dirty="0">
              <a:latin typeface="+mn-lt"/>
              <a:ea typeface="+mn-ea"/>
              <a:sym typeface="Arial" panose="020B0604020202020204" pitchFamily="34" charset="0"/>
            </a:endParaRPr>
          </a:p>
        </p:txBody>
      </p:sp>
      <p:sp>
        <p:nvSpPr>
          <p:cNvPr id="4" name="TextBox 3"/>
          <p:cNvSpPr txBox="1"/>
          <p:nvPr/>
        </p:nvSpPr>
        <p:spPr>
          <a:xfrm>
            <a:off x="974750" y="963816"/>
            <a:ext cx="4658890" cy="829945"/>
          </a:xfrm>
          <a:prstGeom prst="rect">
            <a:avLst/>
          </a:prstGeom>
          <a:noFill/>
        </p:spPr>
        <p:txBody>
          <a:bodyPr>
            <a:spAutoFit/>
          </a:bodyPr>
          <a:lstStyle/>
          <a:p>
            <a:pPr>
              <a:defRPr/>
            </a:pPr>
            <a:r>
              <a:rPr lang="zh-CN" altLang="en-US" sz="2400" b="1" dirty="0">
                <a:solidFill>
                  <a:srgbClr val="0084CD"/>
                </a:solidFill>
                <a:effectLst>
                  <a:outerShdw blurRad="38100" dist="38100" dir="2700000" algn="tl">
                    <a:srgbClr val="C0C0C0"/>
                  </a:outerShdw>
                </a:effectLst>
                <a:ea typeface="方正大黑_GBK" charset="-122"/>
              </a:rPr>
              <a:t>课堂纪律，日常管理</a:t>
            </a:r>
            <a:endParaRPr lang="zh-CN" altLang="en-US" sz="2800" b="1" dirty="0">
              <a:solidFill>
                <a:srgbClr val="255DA9"/>
              </a:solidFill>
            </a:endParaRPr>
          </a:p>
          <a:p>
            <a:pPr>
              <a:defRPr/>
            </a:pPr>
            <a:endParaRPr lang="en-US" altLang="zh-CN" sz="2400" b="1" dirty="0">
              <a:solidFill>
                <a:srgbClr val="0084CD"/>
              </a:solidFill>
              <a:effectLst>
                <a:outerShdw blurRad="38100" dist="38100" dir="2700000" algn="tl">
                  <a:srgbClr val="C0C0C0"/>
                </a:outerShdw>
              </a:effectLst>
              <a:ea typeface="方正大黑_GBK"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9"/>
          <p:cNvSpPr>
            <a:spLocks noChangeArrowheads="1"/>
          </p:cNvSpPr>
          <p:nvPr/>
        </p:nvSpPr>
        <p:spPr bwMode="auto">
          <a:xfrm>
            <a:off x="1047422" y="207883"/>
            <a:ext cx="6723715" cy="583565"/>
          </a:xfrm>
          <a:prstGeom prst="rect">
            <a:avLst/>
          </a:prstGeom>
          <a:noFill/>
          <a:ln w="9525">
            <a:noFill/>
            <a:miter lim="800000"/>
          </a:ln>
        </p:spPr>
        <p:txBody>
          <a:bodyPr>
            <a:spAutoFit/>
          </a:bodyPr>
          <a:lstStyle/>
          <a:p>
            <a:pPr marL="182880">
              <a:defRPr/>
            </a:pPr>
            <a:r>
              <a:rPr lang="en-US" altLang="zh-CN" sz="3200" b="1" dirty="0">
                <a:latin typeface="+mj-ea"/>
              </a:rPr>
              <a:t>S3</a:t>
            </a:r>
            <a:r>
              <a:rPr lang="zh-CN" altLang="en-US" sz="3200" b="1" dirty="0">
                <a:latin typeface="+mj-ea"/>
              </a:rPr>
              <a:t>带班流程</a:t>
            </a:r>
            <a:endParaRPr lang="en-US" altLang="zh-CN" sz="3200" b="1" dirty="0">
              <a:latin typeface="+mj-ea"/>
            </a:endParaRPr>
          </a:p>
        </p:txBody>
      </p:sp>
      <p:sp>
        <p:nvSpPr>
          <p:cNvPr id="3" name="内容占位符 6"/>
          <p:cNvSpPr txBox="1"/>
          <p:nvPr/>
        </p:nvSpPr>
        <p:spPr>
          <a:xfrm>
            <a:off x="0" y="1474071"/>
            <a:ext cx="8970220" cy="5383929"/>
          </a:xfrm>
          <a:prstGeom prst="rect">
            <a:avLst/>
          </a:prstGeom>
        </p:spPr>
        <p:txBody>
          <a:bodyPr/>
          <a:lstStyle/>
          <a:p>
            <a:pPr>
              <a:lnSpc>
                <a:spcPct val="150000"/>
              </a:lnSpc>
              <a:spcBef>
                <a:spcPct val="20000"/>
              </a:spcBef>
              <a:defRPr/>
            </a:pPr>
            <a:r>
              <a:rPr lang="en-US" altLang="zh-CN" sz="2000" kern="0" dirty="0">
                <a:latin typeface="+mn-lt"/>
                <a:ea typeface="+mn-ea"/>
                <a:sym typeface="Arial" panose="020B0604020202020204" pitchFamily="34" charset="0"/>
              </a:rPr>
              <a:t>  </a:t>
            </a:r>
            <a:r>
              <a:rPr lang="en-US" altLang="zh-CN" sz="2000" b="1" kern="0" dirty="0">
                <a:latin typeface="+mn-lt"/>
                <a:ea typeface="+mn-ea"/>
                <a:sym typeface="Arial" panose="020B0604020202020204" pitchFamily="34" charset="0"/>
              </a:rPr>
              <a:t> </a:t>
            </a:r>
            <a:r>
              <a:rPr lang="zh-CN" altLang="en-US" sz="2000" b="1" kern="0" dirty="0">
                <a:latin typeface="+mn-lt"/>
                <a:ea typeface="+mn-ea"/>
                <a:sym typeface="Arial" panose="020B0604020202020204" pitchFamily="34" charset="0"/>
              </a:rPr>
              <a:t>（</a:t>
            </a:r>
            <a:r>
              <a:rPr lang="en-US" altLang="zh-CN" sz="2000" b="1" kern="0" dirty="0">
                <a:latin typeface="+mn-lt"/>
                <a:ea typeface="+mn-ea"/>
                <a:sym typeface="Arial" panose="020B0604020202020204" pitchFamily="34" charset="0"/>
              </a:rPr>
              <a:t>1</a:t>
            </a:r>
            <a:r>
              <a:rPr lang="zh-CN" altLang="en-US" b="1" kern="0" dirty="0">
                <a:latin typeface="+mn-lt"/>
                <a:ea typeface="+mn-ea"/>
                <a:sym typeface="Arial" panose="020B0604020202020204" pitchFamily="34" charset="0"/>
              </a:rPr>
              <a:t>）严抓严格控制考试通过率</a:t>
            </a:r>
            <a:r>
              <a:rPr lang="en-US" altLang="zh-CN" b="1" kern="0" dirty="0">
                <a:latin typeface="+mn-lt"/>
                <a:ea typeface="+mn-ea"/>
                <a:sym typeface="Arial" panose="020B0604020202020204" pitchFamily="34" charset="0"/>
              </a:rPr>
              <a:t> </a:t>
            </a:r>
            <a:r>
              <a:rPr lang="zh-CN" altLang="en-US" kern="0" dirty="0">
                <a:latin typeface="+mn-lt"/>
                <a:ea typeface="+mn-ea"/>
                <a:sym typeface="Arial" panose="020B0604020202020204" pitchFamily="34" charset="0"/>
              </a:rPr>
              <a:t>。</a:t>
            </a:r>
            <a:r>
              <a:rPr lang="zh-CN" altLang="en-US" b="1" kern="0" dirty="0">
                <a:latin typeface="+mn-lt"/>
                <a:ea typeface="+mn-ea"/>
                <a:sym typeface="Arial" panose="020B0604020202020204" pitchFamily="34" charset="0"/>
              </a:rPr>
              <a:t>（考试前一个星期跟技术老师一起商量好如何备考，组织学生在上机课时将理论和机试背下来）</a:t>
            </a:r>
            <a:endParaRPr lang="en-US" altLang="zh-CN" b="1" kern="0" dirty="0">
              <a:latin typeface="+mn-lt"/>
              <a:ea typeface="+mn-ea"/>
              <a:sym typeface="Arial" panose="020B0604020202020204" pitchFamily="34" charset="0"/>
            </a:endParaRPr>
          </a:p>
          <a:p>
            <a:pPr>
              <a:lnSpc>
                <a:spcPct val="150000"/>
              </a:lnSpc>
              <a:spcBef>
                <a:spcPct val="20000"/>
              </a:spcBef>
              <a:defRPr/>
            </a:pPr>
            <a:r>
              <a:rPr lang="en-US" altLang="zh-CN" sz="2000" b="1" kern="0" dirty="0">
                <a:latin typeface="+mn-lt"/>
                <a:ea typeface="+mn-ea"/>
                <a:sym typeface="Arial" panose="020B0604020202020204" pitchFamily="34" charset="0"/>
              </a:rPr>
              <a:t>   </a:t>
            </a:r>
            <a:r>
              <a:rPr lang="zh-CN" altLang="en-US" sz="2000" b="1" kern="0" dirty="0">
                <a:latin typeface="+mn-lt"/>
                <a:ea typeface="+mn-ea"/>
                <a:sym typeface="Arial" panose="020B0604020202020204" pitchFamily="34" charset="0"/>
              </a:rPr>
              <a:t>（</a:t>
            </a:r>
            <a:r>
              <a:rPr lang="en-US" altLang="zh-CN" sz="2000" b="1" kern="0" dirty="0">
                <a:latin typeface="+mn-lt"/>
                <a:ea typeface="+mn-ea"/>
                <a:sym typeface="Arial" panose="020B0604020202020204" pitchFamily="34" charset="0"/>
              </a:rPr>
              <a:t>2</a:t>
            </a:r>
            <a:r>
              <a:rPr lang="zh-CN" altLang="en-US" sz="2000" b="1" kern="0" dirty="0">
                <a:latin typeface="+mn-lt"/>
                <a:ea typeface="+mn-ea"/>
                <a:sym typeface="Arial" panose="020B0604020202020204" pitchFamily="34" charset="0"/>
              </a:rPr>
              <a:t>）</a:t>
            </a:r>
            <a:r>
              <a:rPr lang="en-US" altLang="zh-CN" b="1" kern="0" dirty="0">
                <a:latin typeface="+mn-lt"/>
                <a:ea typeface="+mn-ea"/>
                <a:sym typeface="Arial" panose="020B0604020202020204" pitchFamily="34" charset="0"/>
              </a:rPr>
              <a:t> </a:t>
            </a:r>
            <a:r>
              <a:rPr lang="zh-CN" altLang="en-US" b="1" kern="0" dirty="0">
                <a:latin typeface="+mn-lt"/>
                <a:ea typeface="+mn-ea"/>
                <a:sym typeface="Arial" panose="020B0604020202020204" pitchFamily="34" charset="0"/>
              </a:rPr>
              <a:t>考试结束后问问班上同学对考试感觉，那种感觉很不错的学生重在肯定和赞扬，有些感觉不那么好的学生重在安抚和鼓励。</a:t>
            </a:r>
            <a:endParaRPr lang="en-US" altLang="zh-CN" b="1" kern="0" dirty="0">
              <a:latin typeface="+mn-lt"/>
              <a:ea typeface="+mn-ea"/>
              <a:sym typeface="Arial" panose="020B0604020202020204" pitchFamily="34" charset="0"/>
            </a:endParaRPr>
          </a:p>
          <a:p>
            <a:pPr>
              <a:lnSpc>
                <a:spcPct val="150000"/>
              </a:lnSpc>
              <a:spcBef>
                <a:spcPct val="20000"/>
              </a:spcBef>
              <a:defRPr/>
            </a:pPr>
            <a:r>
              <a:rPr lang="en-US" altLang="zh-CN" b="1" kern="0" dirty="0">
                <a:latin typeface="+mn-lt"/>
                <a:ea typeface="+mn-ea"/>
                <a:sym typeface="Arial" panose="020B0604020202020204" pitchFamily="34" charset="0"/>
              </a:rPr>
              <a:t>   </a:t>
            </a:r>
            <a:r>
              <a:rPr lang="zh-CN" altLang="en-US" b="1" kern="0" dirty="0">
                <a:latin typeface="+mn-lt"/>
                <a:ea typeface="+mn-ea"/>
                <a:sym typeface="Arial" panose="020B0604020202020204" pitchFamily="34" charset="0"/>
              </a:rPr>
              <a:t>（</a:t>
            </a:r>
            <a:r>
              <a:rPr lang="en-US" altLang="zh-CN" sz="2000" b="1" kern="0" dirty="0">
                <a:latin typeface="+mn-lt"/>
                <a:ea typeface="+mn-ea"/>
                <a:sym typeface="Arial" panose="020B0604020202020204" pitchFamily="34" charset="0"/>
              </a:rPr>
              <a:t>3</a:t>
            </a:r>
            <a:r>
              <a:rPr lang="zh-CN" altLang="en-US" sz="2000" b="1" kern="0" dirty="0">
                <a:latin typeface="+mn-lt"/>
                <a:ea typeface="+mn-ea"/>
                <a:sym typeface="Arial" panose="020B0604020202020204" pitchFamily="34" charset="0"/>
              </a:rPr>
              <a:t>）</a:t>
            </a:r>
            <a:r>
              <a:rPr lang="zh-CN" altLang="en-US" b="1" kern="0" dirty="0">
                <a:latin typeface="+mn-lt"/>
                <a:ea typeface="+mn-ea"/>
                <a:sym typeface="Arial" panose="020B0604020202020204" pitchFamily="34" charset="0"/>
              </a:rPr>
              <a:t>考试成绩出来后，不要全班宣读考试成绩，再进行学生访谈，成绩好的学生予以表扬，成绩相对弱一点的学生，要给予信心和鼓励，去寻找影响成绩的原因，开导和疏通并解决这些因素，从而提高学生的信心和成绩</a:t>
            </a:r>
            <a:r>
              <a:rPr lang="zh-CN" altLang="en-US" sz="2000" b="1" kern="0" dirty="0">
                <a:latin typeface="+mn-lt"/>
                <a:ea typeface="+mn-ea"/>
                <a:sym typeface="Arial" panose="020B0604020202020204" pitchFamily="34" charset="0"/>
              </a:rPr>
              <a:t>。</a:t>
            </a:r>
            <a:endParaRPr lang="en-US" altLang="zh-CN" sz="2000" b="1" kern="0" dirty="0">
              <a:latin typeface="+mn-lt"/>
              <a:ea typeface="+mn-ea"/>
              <a:sym typeface="Arial" panose="020B0604020202020204" pitchFamily="34" charset="0"/>
            </a:endParaRPr>
          </a:p>
          <a:p>
            <a:pPr>
              <a:lnSpc>
                <a:spcPct val="150000"/>
              </a:lnSpc>
              <a:spcBef>
                <a:spcPct val="20000"/>
              </a:spcBef>
              <a:defRPr/>
            </a:pPr>
            <a:r>
              <a:rPr lang="en-US" altLang="zh-CN" sz="2000" b="1" kern="0" dirty="0">
                <a:latin typeface="+mn-lt"/>
                <a:ea typeface="+mn-ea"/>
                <a:sym typeface="Arial" panose="020B0604020202020204" pitchFamily="34" charset="0"/>
              </a:rPr>
              <a:t>   </a:t>
            </a:r>
            <a:r>
              <a:rPr lang="zh-CN" altLang="en-US" sz="2000" b="1" kern="0" dirty="0">
                <a:latin typeface="+mn-lt"/>
                <a:ea typeface="+mn-ea"/>
                <a:sym typeface="Arial" panose="020B0604020202020204" pitchFamily="34" charset="0"/>
              </a:rPr>
              <a:t>（</a:t>
            </a:r>
            <a:r>
              <a:rPr lang="en-US" altLang="zh-CN" sz="2000" b="1" kern="0" dirty="0">
                <a:latin typeface="+mn-lt"/>
                <a:ea typeface="+mn-ea"/>
                <a:sym typeface="Arial" panose="020B0604020202020204" pitchFamily="34" charset="0"/>
              </a:rPr>
              <a:t>4</a:t>
            </a:r>
            <a:r>
              <a:rPr lang="zh-CN" altLang="en-US" sz="2000" b="1" kern="0" dirty="0">
                <a:latin typeface="+mn-lt"/>
                <a:ea typeface="+mn-ea"/>
                <a:sym typeface="Arial" panose="020B0604020202020204" pitchFamily="34" charset="0"/>
              </a:rPr>
              <a:t>）</a:t>
            </a:r>
            <a:r>
              <a:rPr lang="zh-CN" altLang="en-US" b="1" kern="0" dirty="0">
                <a:latin typeface="+mn-lt"/>
                <a:ea typeface="+mn-ea"/>
                <a:sym typeface="Arial" panose="020B0604020202020204" pitchFamily="34" charset="0"/>
              </a:rPr>
              <a:t>给家长就第一次考试通电话，主要以表扬孩子，给家长学生信心</a:t>
            </a:r>
            <a:r>
              <a:rPr lang="zh-CN" altLang="en-US" sz="2000" b="1" kern="0" dirty="0">
                <a:latin typeface="+mn-lt"/>
                <a:ea typeface="+mn-ea"/>
                <a:sym typeface="Arial" panose="020B0604020202020204" pitchFamily="34" charset="0"/>
              </a:rPr>
              <a:t>。</a:t>
            </a:r>
            <a:endParaRPr lang="zh-CN" altLang="en-US" sz="1600" b="1" dirty="0"/>
          </a:p>
          <a:p>
            <a:pPr>
              <a:lnSpc>
                <a:spcPct val="150000"/>
              </a:lnSpc>
              <a:spcBef>
                <a:spcPct val="20000"/>
              </a:spcBef>
              <a:defRPr/>
            </a:pPr>
            <a:endParaRPr lang="zh-CN" altLang="en-US" b="1" kern="0" dirty="0">
              <a:latin typeface="+mn-lt"/>
              <a:ea typeface="+mn-ea"/>
              <a:sym typeface="Arial" panose="020B0604020202020204" pitchFamily="34" charset="0"/>
            </a:endParaRPr>
          </a:p>
        </p:txBody>
      </p:sp>
      <p:sp>
        <p:nvSpPr>
          <p:cNvPr id="4" name="TextBox 3"/>
          <p:cNvSpPr txBox="1"/>
          <p:nvPr/>
        </p:nvSpPr>
        <p:spPr>
          <a:xfrm>
            <a:off x="974750" y="963816"/>
            <a:ext cx="4658890" cy="829945"/>
          </a:xfrm>
          <a:prstGeom prst="rect">
            <a:avLst/>
          </a:prstGeom>
          <a:noFill/>
        </p:spPr>
        <p:txBody>
          <a:bodyPr>
            <a:spAutoFit/>
          </a:bodyPr>
          <a:lstStyle/>
          <a:p>
            <a:pPr>
              <a:defRPr/>
            </a:pPr>
            <a:r>
              <a:rPr lang="zh-CN" altLang="en-US" sz="2400" b="1" dirty="0">
                <a:solidFill>
                  <a:srgbClr val="0084CD"/>
                </a:solidFill>
                <a:effectLst>
                  <a:outerShdw blurRad="38100" dist="38100" dir="2700000" algn="tl">
                    <a:srgbClr val="C0C0C0"/>
                  </a:outerShdw>
                </a:effectLst>
                <a:ea typeface="方正大黑_GBK" charset="-122"/>
              </a:rPr>
              <a:t>严抓考试，保证考试通过率</a:t>
            </a:r>
            <a:endParaRPr lang="zh-CN" altLang="en-US" sz="2800" b="1" dirty="0">
              <a:solidFill>
                <a:srgbClr val="255DA9"/>
              </a:solidFill>
            </a:endParaRPr>
          </a:p>
          <a:p>
            <a:pPr>
              <a:defRPr/>
            </a:pPr>
            <a:endParaRPr lang="en-US" altLang="zh-CN" sz="2400" b="1" dirty="0">
              <a:solidFill>
                <a:srgbClr val="0084CD"/>
              </a:solidFill>
              <a:effectLst>
                <a:outerShdw blurRad="38100" dist="38100" dir="2700000" algn="tl">
                  <a:srgbClr val="C0C0C0"/>
                </a:outerShdw>
              </a:effectLst>
              <a:ea typeface="方正大黑_GBK"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9"/>
          <p:cNvSpPr>
            <a:spLocks noChangeArrowheads="1"/>
          </p:cNvSpPr>
          <p:nvPr/>
        </p:nvSpPr>
        <p:spPr bwMode="auto">
          <a:xfrm>
            <a:off x="1036362" y="264578"/>
            <a:ext cx="6723715" cy="521970"/>
          </a:xfrm>
          <a:prstGeom prst="rect">
            <a:avLst/>
          </a:prstGeom>
          <a:noFill/>
          <a:ln w="9525">
            <a:noFill/>
            <a:miter lim="800000"/>
          </a:ln>
        </p:spPr>
        <p:txBody>
          <a:bodyPr>
            <a:spAutoFit/>
          </a:bodyPr>
          <a:lstStyle/>
          <a:p>
            <a:pPr marL="182880">
              <a:defRPr/>
            </a:pPr>
            <a:r>
              <a:rPr lang="en-US" altLang="zh-CN" sz="2800" b="1" dirty="0">
                <a:latin typeface="+mj-ea"/>
              </a:rPr>
              <a:t>S3</a:t>
            </a:r>
            <a:r>
              <a:rPr lang="zh-CN" altLang="en-US" sz="2800" b="1" dirty="0">
                <a:latin typeface="+mj-ea"/>
              </a:rPr>
              <a:t>带班流程</a:t>
            </a:r>
            <a:endParaRPr lang="en-US" altLang="zh-CN" sz="2800" b="1" dirty="0">
              <a:latin typeface="+mj-ea"/>
            </a:endParaRPr>
          </a:p>
        </p:txBody>
      </p:sp>
      <p:sp>
        <p:nvSpPr>
          <p:cNvPr id="3" name="内容占位符 6"/>
          <p:cNvSpPr txBox="1"/>
          <p:nvPr/>
        </p:nvSpPr>
        <p:spPr>
          <a:xfrm>
            <a:off x="173781" y="1066707"/>
            <a:ext cx="8970220" cy="2244704"/>
          </a:xfrm>
          <a:prstGeom prst="rect">
            <a:avLst/>
          </a:prstGeom>
        </p:spPr>
        <p:txBody>
          <a:bodyPr/>
          <a:lstStyle/>
          <a:p>
            <a:pPr algn="ctr">
              <a:spcBef>
                <a:spcPct val="20000"/>
              </a:spcBef>
              <a:defRPr/>
            </a:pPr>
            <a:endParaRPr lang="zh-CN" altLang="en-US" kern="0" dirty="0">
              <a:latin typeface="+mn-lt"/>
              <a:ea typeface="+mn-ea"/>
              <a:sym typeface="Arial" panose="020B0604020202020204" pitchFamily="34" charset="0"/>
            </a:endParaRPr>
          </a:p>
        </p:txBody>
      </p:sp>
      <p:sp>
        <p:nvSpPr>
          <p:cNvPr id="18436" name="TextBox 3"/>
          <p:cNvSpPr txBox="1">
            <a:spLocks noChangeArrowheads="1"/>
          </p:cNvSpPr>
          <p:nvPr/>
        </p:nvSpPr>
        <p:spPr bwMode="auto">
          <a:xfrm>
            <a:off x="893359" y="634084"/>
            <a:ext cx="7344585"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dirty="0"/>
              <a:t>1</a:t>
            </a:r>
            <a:r>
              <a:rPr lang="zh-CN" altLang="en-US" sz="2000" dirty="0"/>
              <a:t>、班级接管：</a:t>
            </a:r>
          </a:p>
          <a:p>
            <a:r>
              <a:rPr lang="zh-CN" altLang="en-US" sz="2000" dirty="0"/>
              <a:t>a/交接时间：升学前一个星期与S2班主任就班级基本情况、重点关注学生进行沟通，</a:t>
            </a:r>
            <a:r>
              <a:rPr lang="en-US" altLang="zh-CN" sz="2000" dirty="0"/>
              <a:t>S</a:t>
            </a:r>
            <a:r>
              <a:rPr lang="zh-CN" altLang="en-US" sz="2000" dirty="0"/>
              <a:t>2开学典礼前一天做完交接手续；</a:t>
            </a:r>
          </a:p>
          <a:p>
            <a:r>
              <a:rPr lang="zh-CN" altLang="en-US" sz="2000" dirty="0"/>
              <a:t>b/交接内容：学员花名册（含每个学员基本信息、考勤纪录、学业成绩、学员照片、学员来源及母校等）、班干部介绍、专业老师介绍；</a:t>
            </a:r>
          </a:p>
          <a:p>
            <a:r>
              <a:rPr lang="zh-CN" altLang="en-US" sz="2000" dirty="0"/>
              <a:t>C/主题班会：学习下半场、职场新选手，宣布职业化学员纪律及管理规定，选举技术经理和项目组长，完成学员分组；。</a:t>
            </a:r>
          </a:p>
        </p:txBody>
      </p:sp>
      <p:sp>
        <p:nvSpPr>
          <p:cNvPr id="18437" name="TextBox 4"/>
          <p:cNvSpPr txBox="1">
            <a:spLocks noChangeArrowheads="1"/>
          </p:cNvSpPr>
          <p:nvPr/>
        </p:nvSpPr>
        <p:spPr bwMode="auto">
          <a:xfrm>
            <a:off x="893445" y="3002915"/>
            <a:ext cx="7237095" cy="436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dirty="0"/>
          </a:p>
          <a:p>
            <a:r>
              <a:rPr lang="en-US" altLang="zh-CN" b="1" dirty="0"/>
              <a:t>2</a:t>
            </a:r>
            <a:r>
              <a:rPr lang="zh-CN" altLang="en-US" dirty="0">
                <a:sym typeface="+mn-ea"/>
              </a:rPr>
              <a:t>、</a:t>
            </a:r>
            <a:r>
              <a:rPr lang="zh-CN" altLang="en-US" sz="2000" dirty="0">
                <a:sym typeface="+mn-ea"/>
              </a:rPr>
              <a:t>日常考勤</a:t>
            </a:r>
            <a:endParaRPr lang="en-US" altLang="zh-CN" sz="2000" dirty="0"/>
          </a:p>
          <a:p>
            <a:r>
              <a:rPr lang="en-US" altLang="zh-CN" sz="2000" dirty="0"/>
              <a:t>a/</a:t>
            </a:r>
            <a:r>
              <a:rPr lang="en-US" altLang="zh-CN" sz="2000" dirty="0" err="1"/>
              <a:t>日常考勤：提前五分钟到教室，统计迟到早退学员并公布于教室显眼处</a:t>
            </a:r>
            <a:r>
              <a:rPr lang="en-US" altLang="zh-CN" sz="2000" dirty="0"/>
              <a:t>；</a:t>
            </a:r>
          </a:p>
          <a:p>
            <a:r>
              <a:rPr lang="en-US" altLang="zh-CN" sz="2000" dirty="0"/>
              <a:t>b/班级教室和宿舍卫生：为划清责任，教室卫生清理后需要拍照上传到班主任；宿舍卫生参照教室做法，校内宿舍班主任需要抽查，就业部定期组织教官检查，记入日常考核；</a:t>
            </a:r>
          </a:p>
          <a:p>
            <a:r>
              <a:rPr lang="en-US" altLang="zh-CN" sz="2000" dirty="0"/>
              <a:t>c/学员访谈：就业专员确保与每个学员有不少于10分钟单独访谈，并有纸质记录在案；问题学员的访谈时间视情况增加且访谈记录须学员签字确认；</a:t>
            </a:r>
          </a:p>
          <a:p>
            <a:r>
              <a:rPr lang="en-US" altLang="zh-CN" sz="2000" dirty="0"/>
              <a:t>d/职业素质课程实施：参照课件体系，每周每个班课程时间不少于3个小时；；</a:t>
            </a:r>
          </a:p>
          <a:p>
            <a:endParaRPr lang="en-US" altLang="zh-CN" sz="2000" dirty="0"/>
          </a:p>
          <a:p>
            <a:endParaRPr lang="zh-CN" altLang="en-US" sz="2000" dirty="0"/>
          </a:p>
        </p:txBody>
      </p:sp>
      <p:sp>
        <p:nvSpPr>
          <p:cNvPr id="18438" name="TextBox 5"/>
          <p:cNvSpPr txBox="1">
            <a:spLocks noChangeArrowheads="1"/>
          </p:cNvSpPr>
          <p:nvPr/>
        </p:nvSpPr>
        <p:spPr bwMode="auto">
          <a:xfrm>
            <a:off x="974750" y="3916158"/>
            <a:ext cx="7181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t>，</a:t>
            </a:r>
          </a:p>
        </p:txBody>
      </p:sp>
      <p:sp>
        <p:nvSpPr>
          <p:cNvPr id="18439" name="TextBox 6"/>
          <p:cNvSpPr txBox="1">
            <a:spLocks noChangeArrowheads="1"/>
          </p:cNvSpPr>
          <p:nvPr/>
        </p:nvSpPr>
        <p:spPr bwMode="auto">
          <a:xfrm>
            <a:off x="974903" y="4850438"/>
            <a:ext cx="6704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9"/>
          <p:cNvSpPr>
            <a:spLocks noChangeArrowheads="1"/>
          </p:cNvSpPr>
          <p:nvPr/>
        </p:nvSpPr>
        <p:spPr bwMode="auto">
          <a:xfrm>
            <a:off x="1047422" y="207883"/>
            <a:ext cx="6723715" cy="583565"/>
          </a:xfrm>
          <a:prstGeom prst="rect">
            <a:avLst/>
          </a:prstGeom>
          <a:noFill/>
          <a:ln w="9525">
            <a:noFill/>
            <a:miter lim="800000"/>
          </a:ln>
        </p:spPr>
        <p:txBody>
          <a:bodyPr>
            <a:spAutoFit/>
          </a:bodyPr>
          <a:lstStyle/>
          <a:p>
            <a:pPr marL="182880">
              <a:defRPr/>
            </a:pPr>
            <a:r>
              <a:rPr lang="en-US" altLang="zh-CN" sz="3200" b="1" dirty="0">
                <a:latin typeface="+mj-ea"/>
              </a:rPr>
              <a:t>S3</a:t>
            </a:r>
            <a:r>
              <a:rPr lang="zh-CN" altLang="en-US" sz="3200" b="1" dirty="0">
                <a:latin typeface="+mj-ea"/>
              </a:rPr>
              <a:t>带班流程</a:t>
            </a:r>
            <a:endParaRPr lang="en-US" altLang="zh-CN" sz="3200" b="1" dirty="0">
              <a:latin typeface="+mj-ea"/>
            </a:endParaRPr>
          </a:p>
        </p:txBody>
      </p:sp>
      <p:sp>
        <p:nvSpPr>
          <p:cNvPr id="3" name="内容占位符 6"/>
          <p:cNvSpPr txBox="1"/>
          <p:nvPr/>
        </p:nvSpPr>
        <p:spPr>
          <a:xfrm>
            <a:off x="951230" y="977900"/>
            <a:ext cx="6915785" cy="3799205"/>
          </a:xfrm>
          <a:prstGeom prst="rect">
            <a:avLst/>
          </a:prstGeom>
        </p:spPr>
        <p:txBody>
          <a:bodyPr/>
          <a:lstStyle/>
          <a:p>
            <a:pPr algn="l">
              <a:lnSpc>
                <a:spcPct val="150000"/>
              </a:lnSpc>
              <a:spcBef>
                <a:spcPct val="20000"/>
              </a:spcBef>
              <a:defRPr/>
            </a:pPr>
            <a:r>
              <a:rPr lang="en-US" altLang="zh-CN" sz="2000" b="1" dirty="0">
                <a:sym typeface="+mn-ea"/>
              </a:rPr>
              <a:t>3.</a:t>
            </a:r>
            <a:r>
              <a:rPr lang="zh-CN" altLang="en-US" sz="2000" dirty="0">
                <a:sym typeface="+mn-ea"/>
              </a:rPr>
              <a:t>了解学员住宿情况，跟家长联系是否知道学员外宿并签好外宿协议，叮嘱安全问题，全面做好登记（住的地址，住房的合同，安全系数，合住的学员名单，合住学员的信息准确无误，家长联系方式）。由于</a:t>
            </a:r>
            <a:r>
              <a:rPr lang="en-US" altLang="zh-CN" sz="2000" dirty="0">
                <a:sym typeface="+mn-ea"/>
              </a:rPr>
              <a:t>S1</a:t>
            </a:r>
            <a:r>
              <a:rPr lang="zh-CN" altLang="en-US" sz="2000" dirty="0">
                <a:sym typeface="+mn-ea"/>
              </a:rPr>
              <a:t>，</a:t>
            </a:r>
            <a:r>
              <a:rPr lang="en-US" altLang="zh-CN" sz="2000" dirty="0">
                <a:sym typeface="+mn-ea"/>
              </a:rPr>
              <a:t>S2</a:t>
            </a:r>
            <a:r>
              <a:rPr lang="zh-CN" altLang="en-US" sz="2000" dirty="0">
                <a:sym typeface="+mn-ea"/>
              </a:rPr>
              <a:t>和</a:t>
            </a:r>
            <a:r>
              <a:rPr lang="en-US" altLang="zh-CN" sz="2000" dirty="0">
                <a:sym typeface="+mn-ea"/>
              </a:rPr>
              <a:t>S3</a:t>
            </a:r>
            <a:r>
              <a:rPr lang="zh-CN" altLang="en-US" sz="2000" dirty="0">
                <a:sym typeface="+mn-ea"/>
              </a:rPr>
              <a:t>的管理方式不一样，学员的外宿情况可能会有学生因为住的比较远上课出现迟到，早退或是旷课的，一旦有这样的情况出现一定要严抓，杀一儆百。出现第一次的纵容就会有之后的千千万万次，甚至是长时间旷课不来。（之后新校区不会出现外宿的情况）</a:t>
            </a:r>
            <a:endParaRPr lang="zh-CN" altLang="en-US" sz="2000" b="1" kern="0" dirty="0">
              <a:latin typeface="+mn-lt"/>
              <a:ea typeface="+mn-ea"/>
              <a:sym typeface="Arial" panose="020B0604020202020204" pitchFamily="34" charset="0"/>
            </a:endParaRPr>
          </a:p>
        </p:txBody>
      </p:sp>
      <p:sp>
        <p:nvSpPr>
          <p:cNvPr id="2" name="文本框 1"/>
          <p:cNvSpPr txBox="1"/>
          <p:nvPr/>
        </p:nvSpPr>
        <p:spPr>
          <a:xfrm>
            <a:off x="1047115" y="4956175"/>
            <a:ext cx="6724015" cy="1014730"/>
          </a:xfrm>
          <a:prstGeom prst="rect">
            <a:avLst/>
          </a:prstGeom>
          <a:noFill/>
        </p:spPr>
        <p:txBody>
          <a:bodyPr wrap="square" rtlCol="0" anchor="t">
            <a:spAutoFit/>
          </a:bodyPr>
          <a:lstStyle/>
          <a:p>
            <a:r>
              <a:rPr lang="en-US" altLang="zh-CN" b="1">
                <a:sym typeface="+mn-ea"/>
              </a:rPr>
              <a:t>4.</a:t>
            </a:r>
            <a:r>
              <a:rPr lang="en-US" altLang="zh-CN" sz="2000">
                <a:sym typeface="+mn-ea"/>
              </a:rPr>
              <a:t>S3</a:t>
            </a:r>
            <a:r>
              <a:rPr lang="zh-CN" altLang="en-US" sz="2000">
                <a:sym typeface="+mn-ea"/>
              </a:rPr>
              <a:t>开始要求学生开始做演讲训练，锻炼表达能力或者模拟面试，由技术老师问相关的技术题和人事题，发动学生点评。</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9"/>
          <p:cNvSpPr>
            <a:spLocks noChangeArrowheads="1"/>
          </p:cNvSpPr>
          <p:nvPr/>
        </p:nvSpPr>
        <p:spPr bwMode="auto">
          <a:xfrm>
            <a:off x="1036362" y="264578"/>
            <a:ext cx="6723715" cy="521970"/>
          </a:xfrm>
          <a:prstGeom prst="rect">
            <a:avLst/>
          </a:prstGeom>
          <a:noFill/>
          <a:ln w="9525">
            <a:noFill/>
            <a:miter lim="800000"/>
          </a:ln>
        </p:spPr>
        <p:txBody>
          <a:bodyPr>
            <a:spAutoFit/>
          </a:bodyPr>
          <a:lstStyle/>
          <a:p>
            <a:pPr marL="182880">
              <a:defRPr/>
            </a:pPr>
            <a:r>
              <a:rPr lang="en-US" altLang="zh-CN" sz="2800" b="1" dirty="0">
                <a:latin typeface="+mj-ea"/>
              </a:rPr>
              <a:t>S3</a:t>
            </a:r>
            <a:r>
              <a:rPr lang="zh-CN" altLang="en-US" sz="2800" b="1" dirty="0">
                <a:latin typeface="+mj-ea"/>
              </a:rPr>
              <a:t>带班流程</a:t>
            </a:r>
            <a:endParaRPr lang="en-US" altLang="zh-CN" sz="2800" b="1" dirty="0">
              <a:latin typeface="+mj-ea"/>
            </a:endParaRPr>
          </a:p>
        </p:txBody>
      </p:sp>
      <p:sp>
        <p:nvSpPr>
          <p:cNvPr id="3" name="内容占位符 6"/>
          <p:cNvSpPr txBox="1"/>
          <p:nvPr/>
        </p:nvSpPr>
        <p:spPr>
          <a:xfrm>
            <a:off x="623570" y="1066800"/>
            <a:ext cx="7463790" cy="2244725"/>
          </a:xfrm>
          <a:prstGeom prst="rect">
            <a:avLst/>
          </a:prstGeom>
        </p:spPr>
        <p:txBody>
          <a:bodyPr/>
          <a:lstStyle/>
          <a:p>
            <a:pPr algn="ctr">
              <a:spcBef>
                <a:spcPct val="20000"/>
              </a:spcBef>
              <a:defRPr/>
            </a:pPr>
            <a:endParaRPr lang="zh-CN" altLang="en-US" kern="0" dirty="0">
              <a:latin typeface="+mn-lt"/>
              <a:ea typeface="+mn-ea"/>
              <a:sym typeface="Arial" panose="020B0604020202020204" pitchFamily="34" charset="0"/>
            </a:endParaRPr>
          </a:p>
        </p:txBody>
      </p:sp>
      <p:sp>
        <p:nvSpPr>
          <p:cNvPr id="19460" name="TextBox 3"/>
          <p:cNvSpPr txBox="1">
            <a:spLocks noChangeArrowheads="1"/>
          </p:cNvSpPr>
          <p:nvPr/>
        </p:nvSpPr>
        <p:spPr bwMode="auto">
          <a:xfrm>
            <a:off x="845099" y="1199234"/>
            <a:ext cx="734458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t>5.</a:t>
            </a:r>
            <a:r>
              <a:rPr lang="zh-CN" altLang="en-US" sz="2000"/>
              <a:t>及时跟家长联系 ；</a:t>
            </a:r>
            <a:r>
              <a:rPr lang="zh-CN" altLang="en-US"/>
              <a:t>新班建立的第一周给全部学生的家长打一次电话，交换电话号码。升学到</a:t>
            </a:r>
            <a:r>
              <a:rPr lang="en-US" altLang="zh-CN"/>
              <a:t>S3</a:t>
            </a:r>
            <a:r>
              <a:rPr lang="zh-CN" altLang="en-US"/>
              <a:t>意味着学期是最长的，学的知识也是重要的，这个阶段学员有任何情况若是通过班主任沟通解决不了的一定要跟家长取得联系，告知家长学员在校的表现情况，态度很诚恳的希望家长跟我们老师一起管理好学生。（避免一种情况就是：学生成绩有很大的一个浮动后再跟家长说，家长会反问班主任为什么不早点告知我们。）</a:t>
            </a:r>
            <a:endParaRPr lang="en-US" altLang="zh-CN"/>
          </a:p>
          <a:p>
            <a:endParaRPr lang="en-US" altLang="zh-CN"/>
          </a:p>
          <a:p>
            <a:endParaRPr lang="en-US" altLang="zh-CN"/>
          </a:p>
          <a:p>
            <a:r>
              <a:rPr lang="en-US" altLang="zh-CN"/>
              <a:t>6.</a:t>
            </a:r>
            <a:r>
              <a:rPr lang="zh-CN" altLang="en-US"/>
              <a:t>家长电话技巧：在给家长打第一次电话的时候，跟家长表明</a:t>
            </a:r>
            <a:r>
              <a:rPr lang="en-US" altLang="zh-CN"/>
              <a:t>S3</a:t>
            </a:r>
            <a:r>
              <a:rPr lang="zh-CN" altLang="en-US"/>
              <a:t>的重要性以及学生到了</a:t>
            </a:r>
            <a:r>
              <a:rPr lang="en-US" altLang="zh-CN"/>
              <a:t>S3</a:t>
            </a:r>
            <a:r>
              <a:rPr lang="zh-CN" altLang="en-US"/>
              <a:t>后学习上的激情会慢慢褪去和自习的取消休息时间的增多，学生越发难管理，希望家长每月能主动打两次电话给班主任询问学员的学习和生活情况。（可以适当的表明班主任带班的人数较多，可能会没有及时跟家长去反应学生的各种情况，尽量要家长多关心学生，协助和配合我们的工作，将重心放在学生自觉和家长管理上。）</a:t>
            </a:r>
            <a:endParaRPr lang="en-US" altLang="zh-CN"/>
          </a:p>
          <a:p>
            <a:endParaRPr lang="zh-CN" altLang="en-US"/>
          </a:p>
        </p:txBody>
      </p:sp>
      <p:sp>
        <p:nvSpPr>
          <p:cNvPr id="19461" name="TextBox 4"/>
          <p:cNvSpPr txBox="1">
            <a:spLocks noChangeArrowheads="1"/>
          </p:cNvSpPr>
          <p:nvPr/>
        </p:nvSpPr>
        <p:spPr bwMode="auto">
          <a:xfrm>
            <a:off x="942975" y="2141220"/>
            <a:ext cx="724662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endParaRPr lang="en-US" altLang="zh-CN"/>
          </a:p>
          <a:p>
            <a:endParaRPr lang="zh-CN" altLang="en-US"/>
          </a:p>
        </p:txBody>
      </p:sp>
      <p:sp>
        <p:nvSpPr>
          <p:cNvPr id="19462" name="TextBox 6"/>
          <p:cNvSpPr txBox="1">
            <a:spLocks noChangeArrowheads="1"/>
          </p:cNvSpPr>
          <p:nvPr/>
        </p:nvSpPr>
        <p:spPr bwMode="auto">
          <a:xfrm>
            <a:off x="943153" y="5199145"/>
            <a:ext cx="6704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9"/>
          <p:cNvSpPr>
            <a:spLocks noChangeArrowheads="1"/>
          </p:cNvSpPr>
          <p:nvPr/>
        </p:nvSpPr>
        <p:spPr bwMode="auto">
          <a:xfrm>
            <a:off x="1036362" y="264578"/>
            <a:ext cx="6723715" cy="521970"/>
          </a:xfrm>
          <a:prstGeom prst="rect">
            <a:avLst/>
          </a:prstGeom>
          <a:noFill/>
          <a:ln w="9525">
            <a:noFill/>
            <a:miter lim="800000"/>
          </a:ln>
        </p:spPr>
        <p:txBody>
          <a:bodyPr>
            <a:spAutoFit/>
          </a:bodyPr>
          <a:lstStyle/>
          <a:p>
            <a:pPr marL="182880">
              <a:defRPr/>
            </a:pPr>
            <a:r>
              <a:rPr lang="en-US" altLang="zh-CN" sz="2800" b="1" dirty="0">
                <a:latin typeface="+mj-ea"/>
              </a:rPr>
              <a:t>S3</a:t>
            </a:r>
            <a:r>
              <a:rPr lang="zh-CN" altLang="en-US" sz="2800" b="1" dirty="0">
                <a:latin typeface="+mj-ea"/>
              </a:rPr>
              <a:t>带班流程</a:t>
            </a:r>
            <a:endParaRPr lang="en-US" altLang="zh-CN" sz="2800" b="1" dirty="0">
              <a:latin typeface="+mj-ea"/>
            </a:endParaRPr>
          </a:p>
        </p:txBody>
      </p:sp>
      <p:sp>
        <p:nvSpPr>
          <p:cNvPr id="3" name="内容占位符 6"/>
          <p:cNvSpPr txBox="1"/>
          <p:nvPr/>
        </p:nvSpPr>
        <p:spPr>
          <a:xfrm>
            <a:off x="173781" y="1066707"/>
            <a:ext cx="8970220" cy="2244704"/>
          </a:xfrm>
          <a:prstGeom prst="rect">
            <a:avLst/>
          </a:prstGeom>
        </p:spPr>
        <p:txBody>
          <a:bodyPr/>
          <a:lstStyle/>
          <a:p>
            <a:pPr algn="ctr">
              <a:spcBef>
                <a:spcPct val="20000"/>
              </a:spcBef>
              <a:defRPr/>
            </a:pPr>
            <a:endParaRPr lang="zh-CN" altLang="en-US" kern="0" dirty="0">
              <a:latin typeface="+mn-lt"/>
              <a:ea typeface="+mn-ea"/>
              <a:sym typeface="Arial" panose="020B0604020202020204" pitchFamily="34" charset="0"/>
            </a:endParaRPr>
          </a:p>
        </p:txBody>
      </p:sp>
      <p:sp>
        <p:nvSpPr>
          <p:cNvPr id="20484" name="TextBox 3"/>
          <p:cNvSpPr txBox="1">
            <a:spLocks noChangeArrowheads="1"/>
          </p:cNvSpPr>
          <p:nvPr/>
        </p:nvSpPr>
        <p:spPr bwMode="auto">
          <a:xfrm>
            <a:off x="932094" y="1037309"/>
            <a:ext cx="734458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t>7.</a:t>
            </a:r>
            <a:r>
              <a:rPr lang="zh-CN" altLang="en-US" sz="2000"/>
              <a:t>班主任及时跟任课老师沟通学员的学习情况；学生到了</a:t>
            </a:r>
            <a:r>
              <a:rPr lang="en-US" altLang="zh-CN" sz="2000"/>
              <a:t>S3</a:t>
            </a:r>
            <a:r>
              <a:rPr lang="zh-CN" altLang="en-US" sz="2000"/>
              <a:t>后有些学生的变动会比较大，班主任需要在任课老师处及时了解到具体情况并跟技术老师班委一起帮助解决。</a:t>
            </a:r>
            <a:endParaRPr lang="en-US" altLang="zh-CN" sz="2000"/>
          </a:p>
          <a:p>
            <a:endParaRPr lang="en-US" altLang="zh-CN" sz="2000"/>
          </a:p>
          <a:p>
            <a:r>
              <a:rPr lang="en-US" altLang="zh-CN" sz="2000"/>
              <a:t>8.</a:t>
            </a:r>
            <a:r>
              <a:rPr lang="zh-CN" altLang="en-US" sz="2000"/>
              <a:t>每月召开班会和班委会，提出班上现有问题（上课精神状态不好的，在寝室是否有爱玩游戏的，作业是自己独立完成的还是</a:t>
            </a:r>
            <a:r>
              <a:rPr lang="en-US" altLang="zh-CN" sz="2000"/>
              <a:t>copy</a:t>
            </a:r>
            <a:r>
              <a:rPr lang="zh-CN" altLang="en-US" sz="2000"/>
              <a:t>的还有就是压根不做的。）</a:t>
            </a:r>
            <a:endParaRPr lang="en-US" altLang="zh-CN" sz="2000"/>
          </a:p>
          <a:p>
            <a:endParaRPr lang="en-US" altLang="zh-CN" sz="2000"/>
          </a:p>
          <a:p>
            <a:r>
              <a:rPr lang="en-US" altLang="zh-CN" sz="2000"/>
              <a:t>9.</a:t>
            </a:r>
            <a:r>
              <a:rPr lang="zh-CN" altLang="en-US" sz="2000"/>
              <a:t>月总结；在开学典礼上提出升学</a:t>
            </a:r>
            <a:r>
              <a:rPr lang="en-US" altLang="zh-CN" sz="2000"/>
              <a:t>S3</a:t>
            </a:r>
            <a:r>
              <a:rPr lang="zh-CN" altLang="en-US" sz="2000"/>
              <a:t>后，每月都必须提交月总结，班主任需要认真查阅并写好评语，有反应学生上问题的可以跟技术老师提出并协助解决，生活上的问题可以私下找学生了解疏通。</a:t>
            </a:r>
            <a:endParaRPr lang="zh-CN" altLang="en-US"/>
          </a:p>
        </p:txBody>
      </p:sp>
      <p:sp>
        <p:nvSpPr>
          <p:cNvPr id="20485" name="TextBox 4"/>
          <p:cNvSpPr txBox="1">
            <a:spLocks noChangeArrowheads="1"/>
          </p:cNvSpPr>
          <p:nvPr/>
        </p:nvSpPr>
        <p:spPr bwMode="auto">
          <a:xfrm>
            <a:off x="952633" y="2836852"/>
            <a:ext cx="72371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a:p>
            <a:endParaRPr lang="zh-CN" altLang="en-US"/>
          </a:p>
        </p:txBody>
      </p:sp>
      <p:sp>
        <p:nvSpPr>
          <p:cNvPr id="20486" name="TextBox 6"/>
          <p:cNvSpPr txBox="1">
            <a:spLocks noChangeArrowheads="1"/>
          </p:cNvSpPr>
          <p:nvPr/>
        </p:nvSpPr>
        <p:spPr bwMode="auto">
          <a:xfrm>
            <a:off x="932094" y="6368744"/>
            <a:ext cx="67047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20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文本框 1"/>
          <p:cNvSpPr txBox="1"/>
          <p:nvPr/>
        </p:nvSpPr>
        <p:spPr>
          <a:xfrm>
            <a:off x="932180" y="4885690"/>
            <a:ext cx="7941945" cy="1322070"/>
          </a:xfrm>
          <a:prstGeom prst="rect">
            <a:avLst/>
          </a:prstGeom>
          <a:noFill/>
        </p:spPr>
        <p:txBody>
          <a:bodyPr wrap="square" rtlCol="0" anchor="t">
            <a:spAutoFit/>
          </a:bodyPr>
          <a:lstStyle/>
          <a:p>
            <a:r>
              <a:rPr lang="en-US" altLang="zh-CN" sz="2000" b="1">
                <a:sym typeface="+mn-ea"/>
              </a:rPr>
              <a:t>10.</a:t>
            </a:r>
            <a:r>
              <a:rPr lang="zh-CN" altLang="en-US" sz="2000">
                <a:latin typeface="+mj-ea"/>
                <a:ea typeface="+mj-ea"/>
                <a:sym typeface="+mn-ea"/>
              </a:rPr>
              <a:t>学员访谈；前期学员访谈可以进一步了解学生的学习和生活情况，对于学习信心不足的学员进行鼓励和引导。后期学员访谈可以了解学生的就业意向和对就业的目标，当遇到学员现实情况和就业期望不一致时，应做出专业的引导。对于成绩较差的学生建议转方向或是重修。</a:t>
            </a:r>
            <a:endParaRPr lang="zh-CN" altLang="en-US" sz="2000">
              <a:latin typeface="+mj-ea"/>
              <a:ea typeface="+mj-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1555</Words>
  <Application>Microsoft Office PowerPoint</Application>
  <PresentationFormat>全屏显示(4:3)</PresentationFormat>
  <Paragraphs>93</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黑体</vt:lpstr>
      <vt:lpstr>宋体</vt:lpstr>
      <vt:lpstr>微软雅黑</vt:lpstr>
      <vt:lpstr>Arial</vt:lpstr>
      <vt:lpstr>Calibri</vt:lpstr>
      <vt:lpstr>Tahoma</vt:lpstr>
      <vt:lpstr>Office 主题</vt:lpstr>
      <vt:lpstr>PowerPoint 演示文稿</vt:lpstr>
      <vt:lpstr>S3带班流程</vt:lpstr>
      <vt:lpstr>Y2班级管理关键工作流程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2649019045@qq.com</cp:lastModifiedBy>
  <cp:revision>17</cp:revision>
  <dcterms:created xsi:type="dcterms:W3CDTF">2017-05-23T12:54:00Z</dcterms:created>
  <dcterms:modified xsi:type="dcterms:W3CDTF">2019-05-24T09:45:41Z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