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 bookmarkIdSeed="3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302" r:id="rId2"/>
    <p:sldId id="301" r:id="rId3"/>
    <p:sldId id="308" r:id="rId4"/>
    <p:sldId id="303" r:id="rId5"/>
    <p:sldId id="304" r:id="rId6"/>
    <p:sldId id="305" r:id="rId7"/>
    <p:sldId id="306" r:id="rId8"/>
    <p:sldId id="307" r:id="rId9"/>
    <p:sldId id="274" r:id="rId10"/>
    <p:sldId id="284" r:id="rId11"/>
    <p:sldId id="275" r:id="rId12"/>
    <p:sldId id="285" r:id="rId13"/>
    <p:sldId id="286" r:id="rId14"/>
    <p:sldId id="287" r:id="rId15"/>
    <p:sldId id="278" r:id="rId16"/>
    <p:sldId id="293" r:id="rId17"/>
    <p:sldId id="282" r:id="rId18"/>
    <p:sldId id="280" r:id="rId19"/>
    <p:sldId id="292" r:id="rId20"/>
    <p:sldId id="295" r:id="rId21"/>
    <p:sldId id="294" r:id="rId22"/>
    <p:sldId id="291" r:id="rId23"/>
    <p:sldId id="281" r:id="rId24"/>
    <p:sldId id="297" r:id="rId25"/>
  </p:sldIdLst>
  <p:sldSz cx="9144000" cy="6858000" type="screen4x3"/>
  <p:notesSz cx="6881813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224B75"/>
    <a:srgbClr val="0033C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51" autoAdjust="0"/>
    <p:restoredTop sz="75637" autoAdjust="0"/>
  </p:normalViewPr>
  <p:slideViewPr>
    <p:cSldViewPr snapToGrid="0" snapToObjects="1">
      <p:cViewPr>
        <p:scale>
          <a:sx n="98" d="100"/>
          <a:sy n="98" d="100"/>
        </p:scale>
        <p:origin x="872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sorterViewPr>
    <p:cViewPr>
      <p:scale>
        <a:sx n="150" d="100"/>
        <a:sy n="150" d="100"/>
      </p:scale>
      <p:origin x="0" y="-8440"/>
    </p:cViewPr>
  </p:sorterViewPr>
  <p:notesViewPr>
    <p:cSldViewPr snapToGrid="0" snapToObjects="1">
      <p:cViewPr varScale="1">
        <p:scale>
          <a:sx n="59" d="100"/>
          <a:sy n="59" d="100"/>
        </p:scale>
        <p:origin x="208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2982119" cy="464820"/>
          </a:xfrm>
          <a:prstGeom prst="rect">
            <a:avLst/>
          </a:prstGeom>
        </p:spPr>
        <p:txBody>
          <a:bodyPr vert="horz" lIns="92423" tIns="46211" rIns="92423" bIns="4621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5" y="1"/>
            <a:ext cx="2982119" cy="464820"/>
          </a:xfrm>
          <a:prstGeom prst="rect">
            <a:avLst/>
          </a:prstGeom>
        </p:spPr>
        <p:txBody>
          <a:bodyPr vert="horz" lIns="92423" tIns="46211" rIns="92423" bIns="46211" rtlCol="0"/>
          <a:lstStyle>
            <a:lvl1pPr algn="r">
              <a:defRPr sz="1200"/>
            </a:lvl1pPr>
          </a:lstStyle>
          <a:p>
            <a:fld id="{B5642354-0840-0044-AA4E-69070A0A6A8C}" type="datetimeFigureOut">
              <a:rPr lang="en-US" smtClean="0"/>
              <a:t>1/22/18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8829967"/>
            <a:ext cx="2982119" cy="464820"/>
          </a:xfrm>
          <a:prstGeom prst="rect">
            <a:avLst/>
          </a:prstGeom>
        </p:spPr>
        <p:txBody>
          <a:bodyPr vert="horz" lIns="92423" tIns="46211" rIns="92423" bIns="4621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5" y="8829967"/>
            <a:ext cx="2982119" cy="464820"/>
          </a:xfrm>
          <a:prstGeom prst="rect">
            <a:avLst/>
          </a:prstGeom>
        </p:spPr>
        <p:txBody>
          <a:bodyPr vert="horz" lIns="92423" tIns="46211" rIns="92423" bIns="46211" rtlCol="0" anchor="b"/>
          <a:lstStyle>
            <a:lvl1pPr algn="r">
              <a:defRPr sz="1200"/>
            </a:lvl1pPr>
          </a:lstStyle>
          <a:p>
            <a:fld id="{9888137A-C2FE-9141-BBBB-B54609BAF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515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2982119" cy="464820"/>
          </a:xfrm>
          <a:prstGeom prst="rect">
            <a:avLst/>
          </a:prstGeom>
        </p:spPr>
        <p:txBody>
          <a:bodyPr vert="horz" lIns="92423" tIns="46211" rIns="92423" bIns="4621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5" y="1"/>
            <a:ext cx="2982119" cy="464820"/>
          </a:xfrm>
          <a:prstGeom prst="rect">
            <a:avLst/>
          </a:prstGeom>
        </p:spPr>
        <p:txBody>
          <a:bodyPr vert="horz" lIns="92423" tIns="46211" rIns="92423" bIns="46211" rtlCol="0"/>
          <a:lstStyle>
            <a:lvl1pPr algn="r">
              <a:defRPr sz="1200"/>
            </a:lvl1pPr>
          </a:lstStyle>
          <a:p>
            <a:fld id="{58660000-6B96-CD4C-8816-F7908B46C208}" type="datetimeFigureOut">
              <a:rPr lang="en-US" smtClean="0"/>
              <a:t>1/22/18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23" tIns="46211" rIns="92423" bIns="4621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23" tIns="46211" rIns="92423" bIns="4621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8829967"/>
            <a:ext cx="2982119" cy="464820"/>
          </a:xfrm>
          <a:prstGeom prst="rect">
            <a:avLst/>
          </a:prstGeom>
        </p:spPr>
        <p:txBody>
          <a:bodyPr vert="horz" lIns="92423" tIns="46211" rIns="92423" bIns="4621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5" y="8829967"/>
            <a:ext cx="2982119" cy="464820"/>
          </a:xfrm>
          <a:prstGeom prst="rect">
            <a:avLst/>
          </a:prstGeom>
        </p:spPr>
        <p:txBody>
          <a:bodyPr vert="horz" lIns="92423" tIns="46211" rIns="92423" bIns="46211" rtlCol="0" anchor="b"/>
          <a:lstStyle>
            <a:lvl1pPr algn="r">
              <a:defRPr sz="1200"/>
            </a:lvl1pPr>
          </a:lstStyle>
          <a:p>
            <a:fld id="{96A6C67B-599F-204C-9B8B-D53F353C5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59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Let’s first</a:t>
            </a:r>
            <a:r>
              <a:rPr lang="en-US" baseline="0" dirty="0" smtClean="0"/>
              <a:t> look at the the raw data, which is // mainly scraped from the website of </a:t>
            </a:r>
            <a:r>
              <a:rPr lang="en-US" baseline="0" dirty="0" err="1" smtClean="0"/>
              <a:t>foxsports</a:t>
            </a:r>
            <a:r>
              <a:rPr lang="en-US" baseline="0" dirty="0" smtClean="0"/>
              <a:t>; // As a short intro, there are 20 teams in the league, for each season, there are 2 games between any two teams, which means totally 38 games for each team every season; wining one game adds 3 points, 1 point for draw, and no point if losing the game.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The data includes</a:t>
            </a:r>
            <a:r>
              <a:rPr lang="en-US" baseline="0" dirty="0" smtClean="0"/>
              <a:t> results for last 4 season, and 2013-2014 data is not used in building the modeling, only applied for validation.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The data was explored by</a:t>
            </a:r>
            <a:r>
              <a:rPr lang="en-US" baseline="0" dirty="0" smtClean="0"/>
              <a:t> </a:t>
            </a:r>
            <a:r>
              <a:rPr lang="en-US" u="sng" baseline="0" dirty="0" smtClean="0"/>
              <a:t>linear regression</a:t>
            </a:r>
            <a:r>
              <a:rPr lang="en-US" baseline="0" dirty="0" smtClean="0"/>
              <a:t> models, using one target (the total Points) and 9 features, including goals scored, goals lost, assists, </a:t>
            </a:r>
            <a:r>
              <a:rPr lang="en-US" baseline="0" dirty="0" err="1" smtClean="0"/>
              <a:t>etc</a:t>
            </a: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Again, the two objectives of this project to firstly build the bridge between these features and final points, and then predict the points with test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6C67B-599F-204C-9B8B-D53F353C520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384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efficient winning; Attacking gives the tickets, offense gives the champion</a:t>
            </a:r>
          </a:p>
          <a:p>
            <a:r>
              <a:rPr lang="en-US" dirty="0" smtClean="0"/>
              <a:t>Giant</a:t>
            </a:r>
            <a:r>
              <a:rPr lang="en-US" baseline="0" dirty="0" smtClean="0"/>
              <a:t> victory does not bring the</a:t>
            </a:r>
          </a:p>
          <a:p>
            <a:r>
              <a:rPr lang="en-US" baseline="0" dirty="0" smtClean="0"/>
              <a:t>for each game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6C67B-599F-204C-9B8B-D53F353C520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157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6C67B-599F-204C-9B8B-D53F353C520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0987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</a:t>
            </a:r>
            <a:r>
              <a:rPr lang="en-US" baseline="0" dirty="0" smtClean="0"/>
              <a:t> the next step, we can add more features to improve the model. </a:t>
            </a:r>
            <a:r>
              <a:rPr lang="en-US" dirty="0" smtClean="0"/>
              <a:t>Although we</a:t>
            </a:r>
            <a:r>
              <a:rPr lang="en-US" baseline="0" dirty="0" smtClean="0"/>
              <a:t> cannot rely on the R scores to justify the correlation, it gives a first estimation on the </a:t>
            </a:r>
            <a:r>
              <a:rPr lang="en-US" u="sng" baseline="0" dirty="0" smtClean="0"/>
              <a:t>results</a:t>
            </a:r>
            <a:r>
              <a:rPr lang="en-US" baseline="0" dirty="0" smtClean="0"/>
              <a:t>. The red dots are R-squared and blue dots are those for adjusted R-squared.</a:t>
            </a:r>
          </a:p>
          <a:p>
            <a:r>
              <a:rPr lang="en-US" baseline="0" dirty="0" smtClean="0"/>
              <a:t>As showing in the graph, </a:t>
            </a:r>
            <a:r>
              <a:rPr lang="en-US" u="sng" baseline="0" dirty="0" smtClean="0"/>
              <a:t>adding more features</a:t>
            </a:r>
            <a:r>
              <a:rPr lang="en-US" baseline="0" dirty="0" smtClean="0"/>
              <a:t> (slowly) increases the accuracy of the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6C67B-599F-204C-9B8B-D53F353C520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94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started exploring</a:t>
            </a:r>
            <a:r>
              <a:rPr lang="en-US" baseline="0" dirty="0" smtClean="0"/>
              <a:t> the data by considering single feature of “Goals scored”, and the linear correlation between this feature and the final points is not too bad.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6C67B-599F-204C-9B8B-D53F353C520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105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</a:t>
            </a:r>
            <a:r>
              <a:rPr lang="en-US" baseline="0" dirty="0" smtClean="0"/>
              <a:t> the next step, we can add more features to improve the model. </a:t>
            </a:r>
            <a:r>
              <a:rPr lang="en-US" dirty="0" smtClean="0"/>
              <a:t>Although we</a:t>
            </a:r>
            <a:r>
              <a:rPr lang="en-US" baseline="0" dirty="0" smtClean="0"/>
              <a:t> cannot rely on the R scores to justify the correlation, it gives a first estimation on the </a:t>
            </a:r>
            <a:r>
              <a:rPr lang="en-US" u="sng" baseline="0" dirty="0" smtClean="0"/>
              <a:t>results</a:t>
            </a:r>
            <a:r>
              <a:rPr lang="en-US" baseline="0" dirty="0" smtClean="0"/>
              <a:t>. The red dots are R-squared and blue dots are those for adjusted R-squared.</a:t>
            </a:r>
          </a:p>
          <a:p>
            <a:r>
              <a:rPr lang="en-US" baseline="0" dirty="0" smtClean="0"/>
              <a:t>As showing in the graph, </a:t>
            </a:r>
            <a:r>
              <a:rPr lang="en-US" u="sng" baseline="0" dirty="0" smtClean="0"/>
              <a:t>adding more features</a:t>
            </a:r>
            <a:r>
              <a:rPr lang="en-US" baseline="0" dirty="0" smtClean="0"/>
              <a:t> (slowly) increases the accuracy of the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6C67B-599F-204C-9B8B-D53F353C520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8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6C67B-599F-204C-9B8B-D53F353C520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39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6C67B-599F-204C-9B8B-D53F353C520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24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6C67B-599F-204C-9B8B-D53F353C520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70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Finally,</a:t>
            </a:r>
            <a:r>
              <a:rPr lang="en-US" baseline="0" dirty="0" smtClean="0"/>
              <a:t> we arrive at the page for the validation. The graph compares the real points against the predicted points by the model. </a:t>
            </a:r>
          </a:p>
          <a:p>
            <a:r>
              <a:rPr lang="en-US" baseline="0" dirty="0" smtClean="0"/>
              <a:t>// The final model is built with the training data from 3 seasons, and 2 variables. </a:t>
            </a:r>
          </a:p>
          <a:p>
            <a:r>
              <a:rPr lang="en-US" baseline="0" dirty="0" smtClean="0"/>
              <a:t>// the data points are the result from 2013-2014, which is not included in building the model. </a:t>
            </a:r>
          </a:p>
          <a:p>
            <a:r>
              <a:rPr lang="en-US" baseline="0" dirty="0" smtClean="0"/>
              <a:t>As we can see, the predicted points agree quite well with the real data, which mean that linear model can give a good first prediction on the final points.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6C67B-599F-204C-9B8B-D53F353C520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640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However,</a:t>
            </a:r>
            <a:r>
              <a:rPr lang="en-US" baseline="0" dirty="0" smtClean="0"/>
              <a:t> </a:t>
            </a:r>
          </a:p>
          <a:p>
            <a:r>
              <a:rPr lang="en-US" dirty="0" smtClean="0"/>
              <a:t>Attacking gives the tickets, offense gives the champion</a:t>
            </a:r>
          </a:p>
          <a:p>
            <a:r>
              <a:rPr lang="en-US" dirty="0" smtClean="0"/>
              <a:t>Giant</a:t>
            </a:r>
            <a:r>
              <a:rPr lang="en-US" baseline="0" dirty="0" smtClean="0"/>
              <a:t> victory does not bring the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6C67B-599F-204C-9B8B-D53F353C520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206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6C67B-599F-204C-9B8B-D53F353C520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884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85066" y="1645088"/>
            <a:ext cx="5936106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85066" y="4171013"/>
            <a:ext cx="5601194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355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3638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35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3638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6700" y="1155700"/>
            <a:ext cx="8869680" cy="5200650"/>
          </a:xfrm>
        </p:spPr>
        <p:txBody>
          <a:bodyPr vert="horz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150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6700" y="2451100"/>
            <a:ext cx="8869680" cy="3905250"/>
          </a:xfrm>
        </p:spPr>
        <p:txBody>
          <a:bodyPr vert="horz"/>
          <a:lstStyle>
            <a:lvl1pPr marL="0" indent="0">
              <a:buNone/>
              <a:defRPr sz="4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461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2469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2583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686800" cy="5213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574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9" r:id="rId4"/>
    <p:sldLayoutId id="2147483655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tif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tif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7.tif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tif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twitter.com/laliga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tiff"/><Relationship Id="rId3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tiff"/><Relationship Id="rId3" Type="http://schemas.openxmlformats.org/officeDocument/2006/relationships/image" Target="../media/image7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" y="1244600"/>
            <a:ext cx="7747000" cy="4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890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from one feature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724" y="1143000"/>
            <a:ext cx="6853836" cy="462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37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more features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860" y="2325669"/>
            <a:ext cx="5334000" cy="3644900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616916"/>
              </p:ext>
            </p:extLst>
          </p:nvPr>
        </p:nvGraphicFramePr>
        <p:xfrm>
          <a:off x="179820" y="1143000"/>
          <a:ext cx="8813192" cy="7433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3349"/>
                <a:gridCol w="594530"/>
                <a:gridCol w="690483"/>
                <a:gridCol w="690483"/>
                <a:gridCol w="690483"/>
                <a:gridCol w="872352"/>
                <a:gridCol w="508614"/>
                <a:gridCol w="690483"/>
                <a:gridCol w="690483"/>
                <a:gridCol w="690483"/>
                <a:gridCol w="690483"/>
                <a:gridCol w="690483"/>
                <a:gridCol w="690483"/>
              </a:tblGrid>
              <a:tr h="3063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Target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0280" marR="10280" marT="10280" marB="0" anchor="ctr"/>
                </a:tc>
                <a:tc gridSpan="1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Features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0280" marR="10280" marT="1028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0280" marR="10280" marT="1028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0280" marR="10280" marT="1028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0280" marR="10280" marT="1028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0280" marR="10280" marT="1028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0280" marR="10280" marT="1028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0280" marR="10280" marT="1028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0280" marR="10280" marT="1028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0280" marR="10280" marT="1028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0280" marR="10280" marT="1028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0280" marR="10280" marT="1028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0280" marR="10280" marT="10280" marB="0" anchor="ctr"/>
                </a:tc>
              </a:tr>
              <a:tr h="3063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Points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0280" marR="10280" marT="102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Goal</a:t>
                      </a:r>
                    </a:p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_</a:t>
                      </a:r>
                      <a:r>
                        <a:rPr lang="en-US" sz="1400" u="none" strike="noStrike" dirty="0">
                          <a:effectLst/>
                        </a:rPr>
                        <a:t>for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0280" marR="10280" marT="102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Goal</a:t>
                      </a:r>
                    </a:p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_</a:t>
                      </a:r>
                      <a:r>
                        <a:rPr lang="en-US" sz="1400" u="none" strike="noStrike" dirty="0">
                          <a:effectLst/>
                        </a:rPr>
                        <a:t>against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0280" marR="10280" marT="102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Goal</a:t>
                      </a:r>
                    </a:p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_</a:t>
                      </a:r>
                      <a:r>
                        <a:rPr lang="en-US" sz="1400" u="none" strike="noStrike" dirty="0">
                          <a:effectLst/>
                        </a:rPr>
                        <a:t>diff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0280" marR="10280" marT="102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Assist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0280" marR="10280" marT="102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Shots On_</a:t>
                      </a:r>
                    </a:p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Goal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0280" marR="10280" marT="102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Shots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0280" marR="10280" marT="102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Goals</a:t>
                      </a:r>
                    </a:p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_</a:t>
                      </a:r>
                      <a:r>
                        <a:rPr lang="en-US" sz="1400" u="none" strike="noStrike" dirty="0">
                          <a:effectLst/>
                        </a:rPr>
                        <a:t>Header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0280" marR="10280" marT="102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Goals</a:t>
                      </a:r>
                    </a:p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_Kicked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0280" marR="10280" marT="102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Cards</a:t>
                      </a:r>
                    </a:p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_</a:t>
                      </a:r>
                      <a:r>
                        <a:rPr lang="en-US" sz="1400" u="none" strike="noStrike" dirty="0">
                          <a:effectLst/>
                        </a:rPr>
                        <a:t>Yellow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0280" marR="10280" marT="102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Cards</a:t>
                      </a:r>
                    </a:p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_</a:t>
                      </a:r>
                      <a:r>
                        <a:rPr lang="en-US" sz="1400" u="none" strike="noStrike" dirty="0">
                          <a:effectLst/>
                        </a:rPr>
                        <a:t>Red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0280" marR="10280" marT="102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Fouls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0280" marR="10280" marT="102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Offsides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0280" marR="10280" marT="10280" marB="0" anchor="ctr"/>
                </a:tc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812404" y="1422324"/>
            <a:ext cx="612911" cy="509325"/>
          </a:xfrm>
          <a:prstGeom prst="round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20274634">
            <a:off x="1840131" y="1928012"/>
            <a:ext cx="274320" cy="2953512"/>
          </a:xfrm>
          <a:prstGeom prst="downArrow">
            <a:avLst>
              <a:gd name="adj1" fmla="val 36599"/>
              <a:gd name="adj2" fmla="val 119178"/>
            </a:avLst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548873" y="2646971"/>
            <a:ext cx="16346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smtClean="0">
                <a:solidFill>
                  <a:srgbClr val="FF0000"/>
                </a:solidFill>
                <a:latin typeface="Helvetica Neue" charset="0"/>
              </a:rPr>
              <a:t>R-squared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96691" y="3317122"/>
            <a:ext cx="21390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rgbClr val="0000FF"/>
                </a:solidFill>
                <a:latin typeface="Helvetica Neue" charset="0"/>
              </a:rPr>
              <a:t>Adjusted R-squared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353268" y="4716141"/>
            <a:ext cx="612911" cy="509325"/>
          </a:xfrm>
          <a:prstGeom prst="round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09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more features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860" y="2325669"/>
            <a:ext cx="5334000" cy="3644900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79820" y="1143000"/>
          <a:ext cx="8813192" cy="7433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3349"/>
                <a:gridCol w="594530"/>
                <a:gridCol w="690483"/>
                <a:gridCol w="690483"/>
                <a:gridCol w="690483"/>
                <a:gridCol w="872352"/>
                <a:gridCol w="508614"/>
                <a:gridCol w="690483"/>
                <a:gridCol w="690483"/>
                <a:gridCol w="690483"/>
                <a:gridCol w="690483"/>
                <a:gridCol w="690483"/>
                <a:gridCol w="690483"/>
              </a:tblGrid>
              <a:tr h="3063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Target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0280" marR="10280" marT="10280" marB="0" anchor="ctr"/>
                </a:tc>
                <a:tc gridSpan="1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Features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0280" marR="10280" marT="1028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0280" marR="10280" marT="1028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0280" marR="10280" marT="1028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0280" marR="10280" marT="1028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0280" marR="10280" marT="1028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0280" marR="10280" marT="1028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0280" marR="10280" marT="1028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0280" marR="10280" marT="1028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0280" marR="10280" marT="1028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0280" marR="10280" marT="1028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0280" marR="10280" marT="1028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0280" marR="10280" marT="10280" marB="0" anchor="ctr"/>
                </a:tc>
              </a:tr>
              <a:tr h="3063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Points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0280" marR="10280" marT="102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Goal</a:t>
                      </a:r>
                    </a:p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_</a:t>
                      </a:r>
                      <a:r>
                        <a:rPr lang="en-US" sz="1400" u="none" strike="noStrike" dirty="0">
                          <a:effectLst/>
                        </a:rPr>
                        <a:t>for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0280" marR="10280" marT="102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Goal</a:t>
                      </a:r>
                    </a:p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_</a:t>
                      </a:r>
                      <a:r>
                        <a:rPr lang="en-US" sz="1400" u="none" strike="noStrike" dirty="0">
                          <a:effectLst/>
                        </a:rPr>
                        <a:t>against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0280" marR="10280" marT="102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Goal</a:t>
                      </a:r>
                    </a:p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_</a:t>
                      </a:r>
                      <a:r>
                        <a:rPr lang="en-US" sz="1400" u="none" strike="noStrike" dirty="0">
                          <a:effectLst/>
                        </a:rPr>
                        <a:t>diff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0280" marR="10280" marT="102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Assist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0280" marR="10280" marT="102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Shots On_</a:t>
                      </a:r>
                    </a:p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Goal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0280" marR="10280" marT="102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Shots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0280" marR="10280" marT="102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Goals</a:t>
                      </a:r>
                    </a:p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_</a:t>
                      </a:r>
                      <a:r>
                        <a:rPr lang="en-US" sz="1400" u="none" strike="noStrike" dirty="0">
                          <a:effectLst/>
                        </a:rPr>
                        <a:t>Header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0280" marR="10280" marT="102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Goals</a:t>
                      </a:r>
                    </a:p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_Kicked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0280" marR="10280" marT="102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Cards</a:t>
                      </a:r>
                    </a:p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_</a:t>
                      </a:r>
                      <a:r>
                        <a:rPr lang="en-US" sz="1400" u="none" strike="noStrike" dirty="0">
                          <a:effectLst/>
                        </a:rPr>
                        <a:t>Yellow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0280" marR="10280" marT="102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Cards</a:t>
                      </a:r>
                    </a:p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_</a:t>
                      </a:r>
                      <a:r>
                        <a:rPr lang="en-US" sz="1400" u="none" strike="noStrike" dirty="0">
                          <a:effectLst/>
                        </a:rPr>
                        <a:t>Red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0280" marR="10280" marT="102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Fouls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0280" marR="10280" marT="102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Offsides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0280" marR="10280" marT="10280" marB="0" anchor="ctr"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6548873" y="2646971"/>
            <a:ext cx="16346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smtClean="0">
                <a:solidFill>
                  <a:srgbClr val="FF0000"/>
                </a:solidFill>
                <a:latin typeface="Helvetica Neue" charset="0"/>
              </a:rPr>
              <a:t>R-squared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96691" y="3317122"/>
            <a:ext cx="21390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rgbClr val="0000FF"/>
                </a:solidFill>
                <a:latin typeface="Helvetica Neue" charset="0"/>
              </a:rPr>
              <a:t>Adjusted R-squared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787982" y="3124028"/>
            <a:ext cx="612911" cy="509325"/>
          </a:xfrm>
          <a:prstGeom prst="round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813654" y="1426265"/>
            <a:ext cx="1299959" cy="509325"/>
          </a:xfrm>
          <a:prstGeom prst="round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 rot="19789808">
            <a:off x="2267581" y="1817267"/>
            <a:ext cx="274320" cy="1463040"/>
          </a:xfrm>
          <a:prstGeom prst="downArrow">
            <a:avLst>
              <a:gd name="adj1" fmla="val 36599"/>
              <a:gd name="adj2" fmla="val 119178"/>
            </a:avLst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89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more features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860" y="2325669"/>
            <a:ext cx="5334000" cy="3644900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79820" y="1143000"/>
          <a:ext cx="8813192" cy="7433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3349"/>
                <a:gridCol w="594530"/>
                <a:gridCol w="690483"/>
                <a:gridCol w="690483"/>
                <a:gridCol w="690483"/>
                <a:gridCol w="872352"/>
                <a:gridCol w="508614"/>
                <a:gridCol w="690483"/>
                <a:gridCol w="690483"/>
                <a:gridCol w="690483"/>
                <a:gridCol w="690483"/>
                <a:gridCol w="690483"/>
                <a:gridCol w="690483"/>
              </a:tblGrid>
              <a:tr h="3063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Target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0280" marR="10280" marT="10280" marB="0" anchor="ctr"/>
                </a:tc>
                <a:tc gridSpan="1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Features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0280" marR="10280" marT="1028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0280" marR="10280" marT="1028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0280" marR="10280" marT="1028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0280" marR="10280" marT="1028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0280" marR="10280" marT="1028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0280" marR="10280" marT="1028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0280" marR="10280" marT="1028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0280" marR="10280" marT="1028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0280" marR="10280" marT="1028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0280" marR="10280" marT="1028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0280" marR="10280" marT="1028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0280" marR="10280" marT="10280" marB="0" anchor="ctr"/>
                </a:tc>
              </a:tr>
              <a:tr h="3063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Points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0280" marR="10280" marT="102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Goal</a:t>
                      </a:r>
                    </a:p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_</a:t>
                      </a:r>
                      <a:r>
                        <a:rPr lang="en-US" sz="1400" u="none" strike="noStrike" dirty="0">
                          <a:effectLst/>
                        </a:rPr>
                        <a:t>for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0280" marR="10280" marT="102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Goal</a:t>
                      </a:r>
                    </a:p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_</a:t>
                      </a:r>
                      <a:r>
                        <a:rPr lang="en-US" sz="1400" u="none" strike="noStrike" dirty="0">
                          <a:effectLst/>
                        </a:rPr>
                        <a:t>against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0280" marR="10280" marT="102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Goal</a:t>
                      </a:r>
                    </a:p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_</a:t>
                      </a:r>
                      <a:r>
                        <a:rPr lang="en-US" sz="1400" u="none" strike="noStrike" dirty="0">
                          <a:effectLst/>
                        </a:rPr>
                        <a:t>diff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0280" marR="10280" marT="102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Assist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0280" marR="10280" marT="102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Shots On_</a:t>
                      </a:r>
                    </a:p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Goal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0280" marR="10280" marT="102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Shots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0280" marR="10280" marT="102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Goals</a:t>
                      </a:r>
                    </a:p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_</a:t>
                      </a:r>
                      <a:r>
                        <a:rPr lang="en-US" sz="1400" u="none" strike="noStrike" dirty="0">
                          <a:effectLst/>
                        </a:rPr>
                        <a:t>Header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0280" marR="10280" marT="102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Goals</a:t>
                      </a:r>
                    </a:p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_Kicked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0280" marR="10280" marT="102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Cards</a:t>
                      </a:r>
                    </a:p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_</a:t>
                      </a:r>
                      <a:r>
                        <a:rPr lang="en-US" sz="1400" u="none" strike="noStrike" dirty="0">
                          <a:effectLst/>
                        </a:rPr>
                        <a:t>Yellow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0280" marR="10280" marT="102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Cards</a:t>
                      </a:r>
                    </a:p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_</a:t>
                      </a:r>
                      <a:r>
                        <a:rPr lang="en-US" sz="1400" u="none" strike="noStrike" dirty="0">
                          <a:effectLst/>
                        </a:rPr>
                        <a:t>Red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0280" marR="10280" marT="102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Fouls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0280" marR="10280" marT="102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Offsides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0280" marR="10280" marT="10280" marB="0" anchor="ctr"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6548873" y="2646971"/>
            <a:ext cx="16346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smtClean="0">
                <a:solidFill>
                  <a:srgbClr val="FF0000"/>
                </a:solidFill>
                <a:latin typeface="Helvetica Neue" charset="0"/>
              </a:rPr>
              <a:t>R-squared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96691" y="3317122"/>
            <a:ext cx="21390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rgbClr val="0000FF"/>
                </a:solidFill>
                <a:latin typeface="Helvetica Neue" charset="0"/>
              </a:rPr>
              <a:t>Adjusted R-squared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13654" y="1426265"/>
            <a:ext cx="3503513" cy="509325"/>
          </a:xfrm>
          <a:prstGeom prst="round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 rot="19789808">
            <a:off x="3801723" y="1856190"/>
            <a:ext cx="274320" cy="1463040"/>
          </a:xfrm>
          <a:prstGeom prst="downArrow">
            <a:avLst>
              <a:gd name="adj1" fmla="val 36599"/>
              <a:gd name="adj2" fmla="val 119178"/>
            </a:avLst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010711" y="3108636"/>
            <a:ext cx="612911" cy="509325"/>
          </a:xfrm>
          <a:prstGeom prst="round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more features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860" y="2325669"/>
            <a:ext cx="5334000" cy="3644900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79820" y="1143000"/>
          <a:ext cx="8813192" cy="7433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3349"/>
                <a:gridCol w="594530"/>
                <a:gridCol w="690483"/>
                <a:gridCol w="690483"/>
                <a:gridCol w="690483"/>
                <a:gridCol w="872352"/>
                <a:gridCol w="508614"/>
                <a:gridCol w="690483"/>
                <a:gridCol w="690483"/>
                <a:gridCol w="690483"/>
                <a:gridCol w="690483"/>
                <a:gridCol w="690483"/>
                <a:gridCol w="690483"/>
              </a:tblGrid>
              <a:tr h="3063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Target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0280" marR="10280" marT="10280" marB="0" anchor="ctr"/>
                </a:tc>
                <a:tc gridSpan="1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Features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0280" marR="10280" marT="1028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0280" marR="10280" marT="1028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0280" marR="10280" marT="1028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0280" marR="10280" marT="1028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0280" marR="10280" marT="1028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0280" marR="10280" marT="1028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0280" marR="10280" marT="1028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0280" marR="10280" marT="1028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0280" marR="10280" marT="1028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0280" marR="10280" marT="1028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0280" marR="10280" marT="1028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0280" marR="10280" marT="10280" marB="0" anchor="ctr"/>
                </a:tc>
              </a:tr>
              <a:tr h="3063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Points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0280" marR="10280" marT="102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Goal</a:t>
                      </a:r>
                    </a:p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_</a:t>
                      </a:r>
                      <a:r>
                        <a:rPr lang="en-US" sz="1400" u="none" strike="noStrike" dirty="0">
                          <a:effectLst/>
                        </a:rPr>
                        <a:t>for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0280" marR="10280" marT="102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Goal</a:t>
                      </a:r>
                    </a:p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_</a:t>
                      </a:r>
                      <a:r>
                        <a:rPr lang="en-US" sz="1400" u="none" strike="noStrike" dirty="0">
                          <a:effectLst/>
                        </a:rPr>
                        <a:t>against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0280" marR="10280" marT="102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Goal</a:t>
                      </a:r>
                    </a:p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_</a:t>
                      </a:r>
                      <a:r>
                        <a:rPr lang="en-US" sz="1400" u="none" strike="noStrike" dirty="0">
                          <a:effectLst/>
                        </a:rPr>
                        <a:t>diff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0280" marR="10280" marT="102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Assist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0280" marR="10280" marT="102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Shots On_</a:t>
                      </a:r>
                    </a:p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Goal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0280" marR="10280" marT="102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Shots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0280" marR="10280" marT="102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Goals</a:t>
                      </a:r>
                    </a:p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_</a:t>
                      </a:r>
                      <a:r>
                        <a:rPr lang="en-US" sz="1400" u="none" strike="noStrike" dirty="0">
                          <a:effectLst/>
                        </a:rPr>
                        <a:t>Header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0280" marR="10280" marT="102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Goals</a:t>
                      </a:r>
                    </a:p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_Kicked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0280" marR="10280" marT="102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Cards</a:t>
                      </a:r>
                    </a:p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_</a:t>
                      </a:r>
                      <a:r>
                        <a:rPr lang="en-US" sz="1400" u="none" strike="noStrike" dirty="0">
                          <a:effectLst/>
                        </a:rPr>
                        <a:t>Yellow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0280" marR="10280" marT="102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Cards</a:t>
                      </a:r>
                    </a:p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_</a:t>
                      </a:r>
                      <a:r>
                        <a:rPr lang="en-US" sz="1400" u="none" strike="noStrike" dirty="0">
                          <a:effectLst/>
                        </a:rPr>
                        <a:t>Red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0280" marR="10280" marT="102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Fouls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0280" marR="10280" marT="102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Offsides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0280" marR="10280" marT="10280" marB="0" anchor="ctr"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6548873" y="2646971"/>
            <a:ext cx="16346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smtClean="0">
                <a:solidFill>
                  <a:srgbClr val="FF0000"/>
                </a:solidFill>
                <a:latin typeface="Helvetica Neue" charset="0"/>
              </a:rPr>
              <a:t>R-squared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96691" y="3317122"/>
            <a:ext cx="21390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rgbClr val="0000FF"/>
                </a:solidFill>
                <a:latin typeface="Helvetica Neue" charset="0"/>
              </a:rPr>
              <a:t>Adjusted R-squared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13654" y="1426265"/>
            <a:ext cx="8179358" cy="509325"/>
          </a:xfrm>
          <a:prstGeom prst="round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 rot="19789808">
            <a:off x="5443125" y="1857985"/>
            <a:ext cx="274320" cy="1280160"/>
          </a:xfrm>
          <a:prstGeom prst="downArrow">
            <a:avLst>
              <a:gd name="adj1" fmla="val 36599"/>
              <a:gd name="adj2" fmla="val 119178"/>
            </a:avLst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5737808" y="3080639"/>
            <a:ext cx="612911" cy="509325"/>
          </a:xfrm>
          <a:prstGeom prst="round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Validate the model with test data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01" y="1342504"/>
            <a:ext cx="5024697" cy="450665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84992" y="1588134"/>
            <a:ext cx="38451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5740"/>
            <a:r>
              <a:rPr lang="en-US" sz="2400" dirty="0" smtClean="0">
                <a:latin typeface="+mj-lt"/>
              </a:rPr>
              <a:t>data from 2013-2014</a:t>
            </a:r>
          </a:p>
          <a:p>
            <a:pPr marL="342900" indent="-342900">
              <a:buFont typeface="LucidaGrande" charset="0"/>
              <a:buChar char="→"/>
            </a:pP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65425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model is not perfect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02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so far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Q1: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dirty="0"/>
              <a:t>it possible to </a:t>
            </a:r>
            <a:r>
              <a:rPr lang="en-US" b="1" dirty="0"/>
              <a:t>correlate</a:t>
            </a:r>
            <a:r>
              <a:rPr lang="en-US" dirty="0"/>
              <a:t> the </a:t>
            </a:r>
            <a:r>
              <a:rPr lang="en-US" dirty="0" smtClean="0"/>
              <a:t>points?</a:t>
            </a:r>
          </a:p>
          <a:p>
            <a:pPr lvl="1"/>
            <a:r>
              <a:rPr lang="en-US" b="1" i="1" dirty="0" smtClean="0"/>
              <a:t>Yes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inear regression gives a reasonable first-approximation</a:t>
            </a:r>
          </a:p>
          <a:p>
            <a:r>
              <a:rPr lang="en-US" dirty="0" smtClean="0"/>
              <a:t>Q2: is </a:t>
            </a:r>
            <a:r>
              <a:rPr lang="en-US" dirty="0"/>
              <a:t>it possible to </a:t>
            </a:r>
            <a:r>
              <a:rPr lang="en-US" b="1" dirty="0"/>
              <a:t>predict</a:t>
            </a:r>
            <a:r>
              <a:rPr lang="en-US" dirty="0"/>
              <a:t> the </a:t>
            </a:r>
            <a:r>
              <a:rPr lang="en-US" dirty="0" smtClean="0"/>
              <a:t>points?</a:t>
            </a:r>
          </a:p>
          <a:p>
            <a:pPr lvl="1"/>
            <a:r>
              <a:rPr lang="en-US" b="1" i="1" dirty="0" smtClean="0"/>
              <a:t>Yes</a:t>
            </a:r>
          </a:p>
          <a:p>
            <a:pPr lvl="1"/>
            <a:r>
              <a:rPr lang="en-US" dirty="0" smtClean="0"/>
              <a:t>More in-depth analysis is necessary</a:t>
            </a:r>
          </a:p>
        </p:txBody>
      </p:sp>
    </p:spTree>
    <p:extLst>
      <p:ext uri="{BB962C8B-B14F-4D97-AF65-F5344CB8AC3E}">
        <p14:creationId xmlns:p14="http://schemas.microsoft.com/office/powerpoint/2010/main" val="90085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ertical Text Placeholder 4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r>
              <a:rPr lang="en-US" sz="3600" i="1" dirty="0" smtClean="0"/>
              <a:t>Thank you for your attention!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38025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ertical Text Placeholder 4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Backup slides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5782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676990" y="1899789"/>
            <a:ext cx="2011680" cy="548640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Goals Scored</a:t>
            </a:r>
            <a:endParaRPr lang="en-US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3447601" y="3071853"/>
            <a:ext cx="2414016" cy="1325880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Machine learning</a:t>
            </a:r>
            <a:endParaRPr lang="en-US" sz="2800" dirty="0"/>
          </a:p>
        </p:txBody>
      </p:sp>
      <p:sp>
        <p:nvSpPr>
          <p:cNvPr id="6" name="Rounded Rectangle 5"/>
          <p:cNvSpPr/>
          <p:nvPr/>
        </p:nvSpPr>
        <p:spPr>
          <a:xfrm>
            <a:off x="676990" y="2715107"/>
            <a:ext cx="2011680" cy="548640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Goals Lost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676990" y="3524543"/>
            <a:ext cx="2011680" cy="548640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Assists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676990" y="4339861"/>
            <a:ext cx="2011680" cy="548640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Red Cards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212187" y="4888501"/>
            <a:ext cx="9637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......</a:t>
            </a:r>
            <a:endParaRPr lang="en-US" sz="40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5861617" y="3704240"/>
            <a:ext cx="1017002" cy="1101"/>
          </a:xfrm>
          <a:prstGeom prst="line">
            <a:avLst/>
          </a:prstGeom>
          <a:ln w="381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6878619" y="3041300"/>
            <a:ext cx="2011680" cy="1325880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Function</a:t>
            </a:r>
          </a:p>
          <a:p>
            <a:pPr algn="ctr"/>
            <a:r>
              <a:rPr lang="en-US" sz="2400" i="1" dirty="0"/>
              <a:t>y</a:t>
            </a:r>
            <a:r>
              <a:rPr lang="en-US" sz="2400" dirty="0"/>
              <a:t> = k</a:t>
            </a:r>
            <a:r>
              <a:rPr lang="en-US" sz="2400" i="1" dirty="0"/>
              <a:t>x</a:t>
            </a:r>
            <a:r>
              <a:rPr lang="en-US" sz="2400" dirty="0"/>
              <a:t>+b</a:t>
            </a:r>
            <a:endParaRPr lang="en-US" sz="2400" dirty="0"/>
          </a:p>
        </p:txBody>
      </p:sp>
      <p:sp>
        <p:nvSpPr>
          <p:cNvPr id="29" name="Rounded Rectangle 28"/>
          <p:cNvSpPr/>
          <p:nvPr/>
        </p:nvSpPr>
        <p:spPr>
          <a:xfrm>
            <a:off x="3565074" y="1266148"/>
            <a:ext cx="2011680" cy="548640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Total Points</a:t>
            </a:r>
            <a:endParaRPr lang="en-US" sz="2400" dirty="0"/>
          </a:p>
        </p:txBody>
      </p:sp>
      <p:cxnSp>
        <p:nvCxnSpPr>
          <p:cNvPr id="30" name="Straight Connector 29"/>
          <p:cNvCxnSpPr>
            <a:endCxn id="5" idx="0"/>
          </p:cNvCxnSpPr>
          <p:nvPr/>
        </p:nvCxnSpPr>
        <p:spPr>
          <a:xfrm>
            <a:off x="4570914" y="1834086"/>
            <a:ext cx="0" cy="1237767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930290" y="682334"/>
            <a:ext cx="12812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1" dirty="0" smtClean="0"/>
              <a:t>Targets</a:t>
            </a:r>
            <a:endParaRPr lang="en-US" sz="2800" b="1" i="1" dirty="0"/>
          </a:p>
        </p:txBody>
      </p:sp>
      <p:sp>
        <p:nvSpPr>
          <p:cNvPr id="33" name="Rectangle 32"/>
          <p:cNvSpPr/>
          <p:nvPr/>
        </p:nvSpPr>
        <p:spPr>
          <a:xfrm>
            <a:off x="948783" y="1236413"/>
            <a:ext cx="14680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1" smtClean="0"/>
              <a:t>Features</a:t>
            </a:r>
            <a:endParaRPr lang="en-US" sz="2800" b="1" i="1"/>
          </a:p>
        </p:txBody>
      </p:sp>
      <p:sp>
        <p:nvSpPr>
          <p:cNvPr id="34" name="Right Brace 33"/>
          <p:cNvSpPr/>
          <p:nvPr/>
        </p:nvSpPr>
        <p:spPr>
          <a:xfrm>
            <a:off x="2631767" y="1772935"/>
            <a:ext cx="751968" cy="3975414"/>
          </a:xfrm>
          <a:prstGeom prst="rightBrace">
            <a:avLst>
              <a:gd name="adj1" fmla="val 47172"/>
              <a:gd name="adj2" fmla="val 50000"/>
            </a:avLst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88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Detailed distribution of data matters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57" y="1143000"/>
            <a:ext cx="6626425" cy="4372424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294689"/>
              </p:ext>
            </p:extLst>
          </p:nvPr>
        </p:nvGraphicFramePr>
        <p:xfrm>
          <a:off x="734865" y="5058224"/>
          <a:ext cx="6310857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48522"/>
                <a:gridCol w="1958716"/>
                <a:gridCol w="210361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Atletico</a:t>
                      </a:r>
                      <a:r>
                        <a:rPr lang="en-US" sz="2400" baseline="0" dirty="0" smtClean="0"/>
                        <a:t> Madrid</a:t>
                      </a:r>
                      <a:endParaRPr lang="en-US" sz="2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Barcelona</a:t>
                      </a:r>
                      <a:endParaRPr lang="en-US" sz="2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Read Madrid</a:t>
                      </a:r>
                      <a:endParaRPr lang="en-US" sz="2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1151729" y="3614584"/>
            <a:ext cx="5477131" cy="0"/>
          </a:xfrm>
          <a:prstGeom prst="line">
            <a:avLst/>
          </a:prstGeom>
          <a:ln w="57150">
            <a:solidFill>
              <a:srgbClr val="00B050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676663" y="3164767"/>
            <a:ext cx="23842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B050"/>
                </a:solidFill>
              </a:rPr>
              <a:t>Goals scored </a:t>
            </a:r>
            <a:r>
              <a:rPr lang="mr-IN" sz="2800" b="1" dirty="0" smtClean="0">
                <a:solidFill>
                  <a:srgbClr val="00B050"/>
                </a:solidFill>
              </a:rPr>
              <a:t>–</a:t>
            </a:r>
            <a:r>
              <a:rPr lang="en-US" sz="2800" b="1" dirty="0" smtClean="0">
                <a:solidFill>
                  <a:srgbClr val="00B050"/>
                </a:solidFill>
              </a:rPr>
              <a:t> Goals lost</a:t>
            </a:r>
            <a:endParaRPr lang="en-US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19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96" y="2882081"/>
            <a:ext cx="4595654" cy="14827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5689" b="6776"/>
          <a:stretch/>
        </p:blipFill>
        <p:spPr>
          <a:xfrm>
            <a:off x="5721874" y="1837792"/>
            <a:ext cx="3197971" cy="2923083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  <p:sp>
        <p:nvSpPr>
          <p:cNvPr id="6" name="Rounded Rectangle 5"/>
          <p:cNvSpPr/>
          <p:nvPr/>
        </p:nvSpPr>
        <p:spPr>
          <a:xfrm>
            <a:off x="4291434" y="1837792"/>
            <a:ext cx="519590" cy="719528"/>
          </a:xfrm>
          <a:prstGeom prst="round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4811026" y="2518821"/>
            <a:ext cx="861759" cy="2209307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811024" y="1837792"/>
            <a:ext cx="910850" cy="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714443" y="4793425"/>
            <a:ext cx="1241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mtClean="0"/>
              <a:t>Real Points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 rot="16200000">
            <a:off x="4618265" y="2904609"/>
            <a:ext cx="1739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mtClean="0"/>
              <a:t>Predicted Points</a:t>
            </a:r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86240" y="3639691"/>
            <a:ext cx="206280" cy="303006"/>
          </a:xfrm>
          <a:prstGeom prst="line">
            <a:avLst/>
          </a:prstGeom>
          <a:ln>
            <a:solidFill>
              <a:schemeClr val="tx1"/>
            </a:solidFill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005813" y="3960892"/>
            <a:ext cx="21777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/>
              <a:t>Atletico Madrid</a:t>
            </a:r>
            <a:endParaRPr lang="en-US" sz="2400" b="1" dirty="0"/>
          </a:p>
        </p:txBody>
      </p:sp>
      <p:cxnSp>
        <p:nvCxnSpPr>
          <p:cNvPr id="13" name="Straight Connector 12"/>
          <p:cNvCxnSpPr/>
          <p:nvPr/>
        </p:nvCxnSpPr>
        <p:spPr>
          <a:xfrm flipH="1" flipV="1">
            <a:off x="7335286" y="2514847"/>
            <a:ext cx="173219" cy="384495"/>
          </a:xfrm>
          <a:prstGeom prst="line">
            <a:avLst/>
          </a:prstGeom>
          <a:ln>
            <a:solidFill>
              <a:schemeClr val="tx1"/>
            </a:solidFill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090081" y="1749511"/>
            <a:ext cx="183146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Barcelona &amp; </a:t>
            </a:r>
            <a:endParaRPr lang="en-US" sz="2400" b="1" dirty="0"/>
          </a:p>
          <a:p>
            <a:pPr algn="ctr"/>
            <a:r>
              <a:rPr lang="en-US" sz="2400" b="1" dirty="0"/>
              <a:t>Read Madrid</a:t>
            </a:r>
          </a:p>
        </p:txBody>
      </p:sp>
    </p:spTree>
    <p:extLst>
      <p:ext uri="{BB962C8B-B14F-4D97-AF65-F5344CB8AC3E}">
        <p14:creationId xmlns:p14="http://schemas.microsoft.com/office/powerpoint/2010/main" val="1151687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0" grpId="0"/>
      <p:bldP spid="12" grpId="0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485" y="2463381"/>
            <a:ext cx="5245100" cy="35687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dirty="0" smtClean="0"/>
              <a:t>isualize the distribution of the error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92446" y="1387692"/>
            <a:ext cx="27085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Inputs: </a:t>
            </a:r>
            <a:r>
              <a:rPr lang="en-US" sz="2400" i="1" dirty="0" smtClean="0"/>
              <a:t>Goals </a:t>
            </a:r>
            <a:r>
              <a:rPr lang="en-US" sz="2400" i="1" dirty="0"/>
              <a:t>scored</a:t>
            </a:r>
            <a:endParaRPr lang="en-US" sz="2400" i="1" dirty="0" smtClean="0"/>
          </a:p>
          <a:p>
            <a:r>
              <a:rPr lang="en-US" sz="2400" dirty="0" smtClean="0"/>
              <a:t>Output: </a:t>
            </a:r>
            <a:r>
              <a:rPr lang="en-US" sz="2400" i="1" dirty="0" smtClean="0"/>
              <a:t>Points</a:t>
            </a:r>
            <a:endParaRPr lang="en-US" sz="2400" i="1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849279" y="3985722"/>
            <a:ext cx="4572000" cy="0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617663" y="3724112"/>
            <a:ext cx="20519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smtClean="0">
                <a:solidFill>
                  <a:srgbClr val="FF0000"/>
                </a:solidFill>
              </a:rPr>
              <a:t>Residual  = 0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69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 for the images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twitter.com/laliga</a:t>
            </a:r>
            <a:endParaRPr lang="en-US" dirty="0" smtClean="0"/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FC_Barcelona</a:t>
            </a:r>
            <a:endParaRPr lang="en-US" dirty="0"/>
          </a:p>
          <a:p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bleacherreport.com</a:t>
            </a:r>
            <a:r>
              <a:rPr lang="en-US" dirty="0"/>
              <a:t>/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026" y="3450563"/>
            <a:ext cx="3969879" cy="26449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580" y="3931240"/>
            <a:ext cx="1660560" cy="168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85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more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47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611" y="255527"/>
            <a:ext cx="5279440" cy="35661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611" y="3821687"/>
            <a:ext cx="5245100" cy="35687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898405" y="5344028"/>
            <a:ext cx="4219114" cy="39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117519" y="5082817"/>
            <a:ext cx="20519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Residual  = 0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5337021" y="2528705"/>
            <a:ext cx="6431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mtClean="0"/>
              <a:t>(a)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5405921" y="3958773"/>
            <a:ext cx="6607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(b)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21658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299" y="2273418"/>
            <a:ext cx="5334000" cy="36449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891762"/>
              </p:ext>
            </p:extLst>
          </p:nvPr>
        </p:nvGraphicFramePr>
        <p:xfrm>
          <a:off x="140631" y="751114"/>
          <a:ext cx="8813192" cy="7433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3349"/>
                <a:gridCol w="594530"/>
                <a:gridCol w="690483"/>
                <a:gridCol w="690483"/>
                <a:gridCol w="690483"/>
                <a:gridCol w="872352"/>
                <a:gridCol w="508614"/>
                <a:gridCol w="690483"/>
                <a:gridCol w="690483"/>
                <a:gridCol w="690483"/>
                <a:gridCol w="690483"/>
                <a:gridCol w="690483"/>
                <a:gridCol w="690483"/>
              </a:tblGrid>
              <a:tr h="3063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Target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0280" marR="10280" marT="1028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Features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0280" marR="10280" marT="1028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0280" marR="10280" marT="1028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0280" marR="10280" marT="1028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0280" marR="10280" marT="1028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0280" marR="10280" marT="1028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0280" marR="10280" marT="1028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0280" marR="10280" marT="1028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0280" marR="10280" marT="1028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0280" marR="10280" marT="1028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0280" marR="10280" marT="1028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0280" marR="10280" marT="1028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0280" marR="10280" marT="10280" marB="0" anchor="ctr"/>
                </a:tc>
              </a:tr>
              <a:tr h="3063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Points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0280" marR="10280" marT="1028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Goal</a:t>
                      </a:r>
                    </a:p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_</a:t>
                      </a:r>
                      <a:r>
                        <a:rPr lang="en-US" sz="1400" u="none" strike="noStrike" dirty="0">
                          <a:effectLst/>
                        </a:rPr>
                        <a:t>for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0280" marR="10280" marT="102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Goal</a:t>
                      </a:r>
                    </a:p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_</a:t>
                      </a:r>
                      <a:r>
                        <a:rPr lang="en-US" sz="1400" u="none" strike="noStrike" dirty="0">
                          <a:effectLst/>
                        </a:rPr>
                        <a:t>against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0280" marR="10280" marT="102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Goal</a:t>
                      </a:r>
                    </a:p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_</a:t>
                      </a:r>
                      <a:r>
                        <a:rPr lang="en-US" sz="1400" u="none" strike="noStrike" dirty="0">
                          <a:effectLst/>
                        </a:rPr>
                        <a:t>diff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0280" marR="10280" marT="102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Assist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0280" marR="10280" marT="102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Shots On_</a:t>
                      </a:r>
                    </a:p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Goal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0280" marR="10280" marT="102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Shots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0280" marR="10280" marT="102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Goals</a:t>
                      </a:r>
                    </a:p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_</a:t>
                      </a:r>
                      <a:r>
                        <a:rPr lang="en-US" sz="1400" u="none" strike="noStrike" dirty="0">
                          <a:effectLst/>
                        </a:rPr>
                        <a:t>Header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0280" marR="10280" marT="102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Goals</a:t>
                      </a:r>
                    </a:p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_Kicked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0280" marR="10280" marT="102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Cards</a:t>
                      </a:r>
                    </a:p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_</a:t>
                      </a:r>
                      <a:r>
                        <a:rPr lang="en-US" sz="1400" u="none" strike="noStrike" dirty="0">
                          <a:effectLst/>
                        </a:rPr>
                        <a:t>Yellow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0280" marR="10280" marT="102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Cards</a:t>
                      </a:r>
                    </a:p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_</a:t>
                      </a:r>
                      <a:r>
                        <a:rPr lang="en-US" sz="1400" u="none" strike="noStrike" dirty="0">
                          <a:effectLst/>
                        </a:rPr>
                        <a:t>Red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0280" marR="10280" marT="102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Fouls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0280" marR="10280" marT="102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Offsides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10280" marR="10280" marT="10280" marB="0" anchor="ctr"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6640312" y="2594720"/>
            <a:ext cx="16346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smtClean="0">
                <a:solidFill>
                  <a:srgbClr val="FF0000"/>
                </a:solidFill>
                <a:latin typeface="Helvetica Neue" charset="0"/>
              </a:rPr>
              <a:t>R-squared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88130" y="3264871"/>
            <a:ext cx="21390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rgbClr val="0000FF"/>
                </a:solidFill>
                <a:latin typeface="Helvetica Neue" charset="0"/>
              </a:rPr>
              <a:t>Adjusted R-squared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 rot="16200000">
            <a:off x="4107877" y="-1742431"/>
            <a:ext cx="274320" cy="6913109"/>
          </a:xfrm>
          <a:prstGeom prst="downArrow">
            <a:avLst>
              <a:gd name="adj1" fmla="val 36599"/>
              <a:gd name="adj2" fmla="val 119178"/>
            </a:avLst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 rot="16200000">
            <a:off x="4343580" y="4252138"/>
            <a:ext cx="274320" cy="3474366"/>
          </a:xfrm>
          <a:prstGeom prst="downArrow">
            <a:avLst>
              <a:gd name="adj1" fmla="val 36599"/>
              <a:gd name="adj2" fmla="val 119178"/>
            </a:avLst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53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231" y="1516429"/>
            <a:ext cx="5334000" cy="36449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211468" y="2010277"/>
            <a:ext cx="16346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Helvetica Neue" charset="0"/>
              </a:rPr>
              <a:t>R-squared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25046" y="3595732"/>
            <a:ext cx="21390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rgbClr val="0000FF"/>
                </a:solidFill>
                <a:latin typeface="Helvetica Neue" charset="0"/>
              </a:rPr>
              <a:t>Adjusted R-squared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2510242" y="2603995"/>
            <a:ext cx="3402452" cy="806053"/>
          </a:xfrm>
          <a:custGeom>
            <a:avLst/>
            <a:gdLst>
              <a:gd name="connsiteX0" fmla="*/ 0 w 3710609"/>
              <a:gd name="connsiteY0" fmla="*/ 808383 h 808383"/>
              <a:gd name="connsiteX1" fmla="*/ 1868556 w 3710609"/>
              <a:gd name="connsiteY1" fmla="*/ 556592 h 808383"/>
              <a:gd name="connsiteX2" fmla="*/ 3710609 w 3710609"/>
              <a:gd name="connsiteY2" fmla="*/ 0 h 808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10609" h="808383">
                <a:moveTo>
                  <a:pt x="0" y="808383"/>
                </a:moveTo>
                <a:cubicBezTo>
                  <a:pt x="625060" y="749852"/>
                  <a:pt x="1250121" y="691322"/>
                  <a:pt x="1868556" y="556592"/>
                </a:cubicBezTo>
                <a:cubicBezTo>
                  <a:pt x="2486991" y="421861"/>
                  <a:pt x="3710609" y="0"/>
                  <a:pt x="3710609" y="0"/>
                </a:cubicBezTo>
              </a:path>
            </a:pathLst>
          </a:custGeom>
          <a:noFill/>
          <a:ln w="31750">
            <a:solidFill>
              <a:srgbClr val="00B050"/>
            </a:solidFill>
            <a:prstDash val="sysDash"/>
            <a:tailEnd type="triangle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2510242" y="3410048"/>
            <a:ext cx="3222886" cy="210628"/>
          </a:xfrm>
          <a:custGeom>
            <a:avLst/>
            <a:gdLst>
              <a:gd name="connsiteX0" fmla="*/ 0 w 3222886"/>
              <a:gd name="connsiteY0" fmla="*/ 119922 h 210628"/>
              <a:gd name="connsiteX1" fmla="*/ 644577 w 3222886"/>
              <a:gd name="connsiteY1" fmla="*/ 209863 h 210628"/>
              <a:gd name="connsiteX2" fmla="*/ 1109272 w 3222886"/>
              <a:gd name="connsiteY2" fmla="*/ 164892 h 210628"/>
              <a:gd name="connsiteX3" fmla="*/ 1753850 w 3222886"/>
              <a:gd name="connsiteY3" fmla="*/ 194873 h 210628"/>
              <a:gd name="connsiteX4" fmla="*/ 2203554 w 3222886"/>
              <a:gd name="connsiteY4" fmla="*/ 134912 h 210628"/>
              <a:gd name="connsiteX5" fmla="*/ 2653259 w 3222886"/>
              <a:gd name="connsiteY5" fmla="*/ 149902 h 210628"/>
              <a:gd name="connsiteX6" fmla="*/ 2938072 w 3222886"/>
              <a:gd name="connsiteY6" fmla="*/ 59961 h 210628"/>
              <a:gd name="connsiteX7" fmla="*/ 3222886 w 3222886"/>
              <a:gd name="connsiteY7" fmla="*/ 0 h 210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22886" h="210628">
                <a:moveTo>
                  <a:pt x="0" y="119922"/>
                </a:moveTo>
                <a:cubicBezTo>
                  <a:pt x="229849" y="161145"/>
                  <a:pt x="459698" y="202368"/>
                  <a:pt x="644577" y="209863"/>
                </a:cubicBezTo>
                <a:cubicBezTo>
                  <a:pt x="829456" y="217358"/>
                  <a:pt x="924393" y="167390"/>
                  <a:pt x="1109272" y="164892"/>
                </a:cubicBezTo>
                <a:cubicBezTo>
                  <a:pt x="1294151" y="162394"/>
                  <a:pt x="1571470" y="199870"/>
                  <a:pt x="1753850" y="194873"/>
                </a:cubicBezTo>
                <a:cubicBezTo>
                  <a:pt x="1936230" y="189876"/>
                  <a:pt x="2053653" y="142407"/>
                  <a:pt x="2203554" y="134912"/>
                </a:cubicBezTo>
                <a:cubicBezTo>
                  <a:pt x="2353455" y="127417"/>
                  <a:pt x="2530839" y="162394"/>
                  <a:pt x="2653259" y="149902"/>
                </a:cubicBezTo>
                <a:cubicBezTo>
                  <a:pt x="2775679" y="137410"/>
                  <a:pt x="2843134" y="84945"/>
                  <a:pt x="2938072" y="59961"/>
                </a:cubicBezTo>
                <a:cubicBezTo>
                  <a:pt x="3033010" y="34977"/>
                  <a:pt x="3222886" y="0"/>
                  <a:pt x="3222886" y="0"/>
                </a:cubicBezTo>
              </a:path>
            </a:pathLst>
          </a:custGeom>
          <a:noFill/>
          <a:ln w="31750">
            <a:solidFill>
              <a:srgbClr val="0000FF"/>
            </a:solidFill>
            <a:prstDash val="sysDash"/>
            <a:tailEnd type="triangle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80310" y="2990947"/>
            <a:ext cx="822960" cy="822960"/>
          </a:xfrm>
          <a:prstGeom prst="ellipse">
            <a:avLst/>
          </a:prstGeom>
          <a:solidFill>
            <a:srgbClr val="FFFF00">
              <a:alpha val="50000"/>
            </a:srgbClr>
          </a:solidFill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52907" y="1769337"/>
            <a:ext cx="2784738" cy="954107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algn="ctr"/>
            <a:r>
              <a:rPr lang="en-US" sz="2800" dirty="0" smtClean="0"/>
              <a:t>Final Model:</a:t>
            </a:r>
          </a:p>
          <a:p>
            <a:pPr algn="ctr"/>
            <a:r>
              <a:rPr lang="en-US" sz="2800" i="1" dirty="0" smtClean="0"/>
              <a:t>y </a:t>
            </a:r>
            <a:r>
              <a:rPr lang="en-US" sz="2800" dirty="0" smtClean="0"/>
              <a:t>= </a:t>
            </a:r>
            <a:r>
              <a:rPr lang="el-GR" sz="2800" dirty="0" smtClean="0"/>
              <a:t>β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 + </a:t>
            </a:r>
            <a:r>
              <a:rPr lang="el-GR" sz="2800" dirty="0" smtClean="0"/>
              <a:t>β</a:t>
            </a:r>
            <a:r>
              <a:rPr lang="en-US" sz="2800" baseline="-25000" dirty="0" smtClean="0"/>
              <a:t>1</a:t>
            </a:r>
            <a:r>
              <a:rPr lang="en-US" sz="2800" i="1" dirty="0" smtClean="0"/>
              <a:t>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+ </a:t>
            </a:r>
            <a:r>
              <a:rPr lang="el-GR" sz="2800" dirty="0" smtClean="0"/>
              <a:t>β</a:t>
            </a:r>
            <a:r>
              <a:rPr lang="en-US" sz="2800" baseline="-25000" dirty="0" smtClean="0"/>
              <a:t>2</a:t>
            </a:r>
            <a:r>
              <a:rPr lang="en-US" sz="2800" i="1" dirty="0" smtClean="0"/>
              <a:t>x</a:t>
            </a:r>
            <a:r>
              <a:rPr lang="en-US" sz="2800" baseline="-25000" dirty="0" smtClean="0"/>
              <a:t>2</a:t>
            </a:r>
            <a:endParaRPr lang="en-US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1373960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01" y="1342504"/>
            <a:ext cx="5024697" cy="45066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5689" b="6776"/>
          <a:stretch/>
        </p:blipFill>
        <p:spPr>
          <a:xfrm>
            <a:off x="5671999" y="1837792"/>
            <a:ext cx="3197971" cy="2923083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  <p:sp>
        <p:nvSpPr>
          <p:cNvPr id="4" name="Rounded Rectangle 3"/>
          <p:cNvSpPr/>
          <p:nvPr/>
        </p:nvSpPr>
        <p:spPr>
          <a:xfrm>
            <a:off x="4324684" y="1837792"/>
            <a:ext cx="519590" cy="719528"/>
          </a:xfrm>
          <a:prstGeom prst="round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4761151" y="2518821"/>
            <a:ext cx="861759" cy="2209307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761149" y="1837792"/>
            <a:ext cx="910850" cy="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664568" y="4793425"/>
            <a:ext cx="1241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mtClean="0"/>
              <a:t>Real Points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 rot="16200000">
            <a:off x="4568390" y="2904609"/>
            <a:ext cx="1739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mtClean="0"/>
              <a:t>Predicted Points</a:t>
            </a:r>
            <a:endParaRPr lang="en-US" b="1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7886240" y="3706191"/>
            <a:ext cx="206280" cy="303006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870298" y="3977518"/>
            <a:ext cx="20719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Real champion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84992" y="1588134"/>
            <a:ext cx="38451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5740"/>
            <a:r>
              <a:rPr lang="en-US" sz="2400" dirty="0">
                <a:latin typeface="+mj-lt"/>
              </a:rPr>
              <a:t>D</a:t>
            </a:r>
            <a:r>
              <a:rPr lang="en-US" sz="2400" dirty="0" smtClean="0">
                <a:latin typeface="+mj-lt"/>
              </a:rPr>
              <a:t>ata from 2013-2014</a:t>
            </a:r>
            <a:endParaRPr lang="en-US" sz="2400" dirty="0">
              <a:latin typeface="+mj-lt"/>
            </a:endParaRPr>
          </a:p>
          <a:p>
            <a:pPr marL="205740"/>
            <a:r>
              <a:rPr lang="en-US" sz="2400" dirty="0">
                <a:latin typeface="+mj-lt"/>
              </a:rPr>
              <a:t>(for cross-validation)</a:t>
            </a:r>
            <a:endParaRPr lang="en-US" sz="2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0568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8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9202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7776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ook </a:t>
            </a:r>
            <a:r>
              <a:rPr lang="en-US" dirty="0"/>
              <a:t>at the data</a:t>
            </a:r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idx="1"/>
          </p:nvPr>
        </p:nvSpPr>
        <p:spPr>
          <a:xfrm>
            <a:off x="340964" y="4291032"/>
            <a:ext cx="3890072" cy="205058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800" b="1" dirty="0" smtClean="0"/>
              <a:t>Intro</a:t>
            </a:r>
          </a:p>
          <a:p>
            <a:pPr marL="457200" lvl="0" indent="-457200">
              <a:buFont typeface="LucidaGrande" charset="0"/>
              <a:buChar char="→"/>
            </a:pPr>
            <a:r>
              <a:rPr lang="en-US" sz="2400" dirty="0" smtClean="0"/>
              <a:t>20 teams</a:t>
            </a:r>
          </a:p>
          <a:p>
            <a:pPr marL="457200" lvl="0" indent="-457200">
              <a:buFont typeface="LucidaGrande" charset="0"/>
              <a:buChar char="→"/>
            </a:pPr>
            <a:r>
              <a:rPr lang="en-US" sz="2400" dirty="0" smtClean="0"/>
              <a:t>38 games for each team</a:t>
            </a:r>
            <a:endParaRPr lang="en-US" sz="2400" dirty="0"/>
          </a:p>
          <a:p>
            <a:pPr marL="457200" lvl="0" indent="-457200">
              <a:buFont typeface="LucidaGrande" charset="0"/>
              <a:buChar char="→"/>
            </a:pPr>
            <a:r>
              <a:rPr lang="en-US" sz="2400" dirty="0" smtClean="0"/>
              <a:t>3 - win</a:t>
            </a:r>
            <a:r>
              <a:rPr lang="en-US" sz="2400" dirty="0"/>
              <a:t>, 1 -</a:t>
            </a:r>
            <a:r>
              <a:rPr lang="en-US" sz="2400" dirty="0" smtClean="0"/>
              <a:t> </a:t>
            </a:r>
            <a:r>
              <a:rPr lang="en-US" sz="2400" dirty="0"/>
              <a:t>draw, 0 -</a:t>
            </a:r>
            <a:r>
              <a:rPr lang="en-US" sz="2400" dirty="0" smtClean="0"/>
              <a:t> loss</a:t>
            </a:r>
            <a:endParaRPr lang="en-US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r="14507"/>
          <a:stretch/>
        </p:blipFill>
        <p:spPr>
          <a:xfrm>
            <a:off x="308263" y="1020023"/>
            <a:ext cx="8519853" cy="2329842"/>
          </a:xfrm>
          <a:prstGeom prst="rect">
            <a:avLst/>
          </a:prstGeom>
        </p:spPr>
      </p:pic>
      <p:sp>
        <p:nvSpPr>
          <p:cNvPr id="15" name="Vertical Text Placeholder 13"/>
          <p:cNvSpPr txBox="1">
            <a:spLocks/>
          </p:cNvSpPr>
          <p:nvPr/>
        </p:nvSpPr>
        <p:spPr>
          <a:xfrm>
            <a:off x="4606411" y="4295579"/>
            <a:ext cx="4044898" cy="1669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buNone/>
              <a:defRPr/>
            </a:pPr>
            <a:r>
              <a:rPr lang="en-US" b="1" dirty="0" smtClean="0"/>
              <a:t>Data</a:t>
            </a:r>
          </a:p>
          <a:p>
            <a:pPr marL="457200" indent="-457200">
              <a:buFont typeface="LucidaGrande" charset="0"/>
              <a:buChar char="→"/>
            </a:pPr>
            <a:r>
              <a:rPr lang="en-US" sz="2400" dirty="0" smtClean="0"/>
              <a:t>4 seasons (2013-2017)</a:t>
            </a:r>
          </a:p>
          <a:p>
            <a:pPr marL="457200" indent="-457200">
              <a:buFont typeface="LucidaGrande" charset="0"/>
              <a:buChar char="→"/>
            </a:pPr>
            <a:r>
              <a:rPr lang="en-US" sz="2400" i="1" dirty="0" smtClean="0"/>
              <a:t>2013-2014 </a:t>
            </a:r>
            <a:r>
              <a:rPr lang="mr-IN" sz="2400" i="1" dirty="0" smtClean="0"/>
              <a:t>–</a:t>
            </a:r>
            <a:r>
              <a:rPr lang="en-US" sz="2400" i="1" dirty="0" smtClean="0"/>
              <a:t> test data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2243759" y="1036648"/>
            <a:ext cx="532690" cy="2329841"/>
          </a:xfrm>
          <a:prstGeom prst="roundRect">
            <a:avLst/>
          </a:prstGeom>
          <a:solidFill>
            <a:srgbClr val="0000FF">
              <a:alpha val="20000"/>
            </a:srgbClr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2776448" y="998102"/>
            <a:ext cx="6051667" cy="2329841"/>
          </a:xfrm>
          <a:prstGeom prst="roundRect">
            <a:avLst/>
          </a:prstGeom>
          <a:solidFill>
            <a:srgbClr val="00B050">
              <a:alpha val="20000"/>
            </a:srgbClr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845435" y="3365494"/>
            <a:ext cx="132933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0000FF"/>
                </a:solidFill>
              </a:rPr>
              <a:t>1 </a:t>
            </a:r>
            <a:r>
              <a:rPr lang="en-US" sz="2400" b="1" dirty="0" smtClean="0">
                <a:solidFill>
                  <a:srgbClr val="0000FF"/>
                </a:solidFill>
              </a:rPr>
              <a:t>target: </a:t>
            </a:r>
          </a:p>
          <a:p>
            <a:pPr algn="ctr"/>
            <a:r>
              <a:rPr lang="en-US" sz="2400" b="1" i="1" dirty="0" smtClean="0">
                <a:solidFill>
                  <a:srgbClr val="0000FF"/>
                </a:solidFill>
              </a:rPr>
              <a:t>Points</a:t>
            </a:r>
            <a:endParaRPr lang="en-US" sz="2400" b="1" i="1" dirty="0">
              <a:solidFill>
                <a:srgbClr val="0000FF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332285" y="3385301"/>
            <a:ext cx="45931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9 features: </a:t>
            </a:r>
            <a:endParaRPr lang="en-US" sz="2400" b="1" dirty="0" smtClean="0">
              <a:solidFill>
                <a:srgbClr val="00B050"/>
              </a:solidFill>
            </a:endParaRPr>
          </a:p>
          <a:p>
            <a:r>
              <a:rPr lang="en-US" sz="2400" b="1" i="1" dirty="0" smtClean="0">
                <a:solidFill>
                  <a:srgbClr val="00B050"/>
                </a:solidFill>
              </a:rPr>
              <a:t>Goals scored</a:t>
            </a:r>
            <a:r>
              <a:rPr lang="en-US" sz="2400" b="1" dirty="0" smtClean="0">
                <a:solidFill>
                  <a:srgbClr val="00B050"/>
                </a:solidFill>
              </a:rPr>
              <a:t>, </a:t>
            </a:r>
            <a:r>
              <a:rPr lang="en-US" sz="2400" b="1" i="1" dirty="0" smtClean="0">
                <a:solidFill>
                  <a:srgbClr val="00B050"/>
                </a:solidFill>
              </a:rPr>
              <a:t>Goals lost</a:t>
            </a:r>
            <a:r>
              <a:rPr lang="en-US" sz="2400" b="1" dirty="0" smtClean="0">
                <a:solidFill>
                  <a:srgbClr val="00B050"/>
                </a:solidFill>
              </a:rPr>
              <a:t>, </a:t>
            </a:r>
            <a:r>
              <a:rPr lang="en-US" sz="2400" b="1" i="1" dirty="0" smtClean="0">
                <a:solidFill>
                  <a:srgbClr val="00B050"/>
                </a:solidFill>
              </a:rPr>
              <a:t>Assists</a:t>
            </a:r>
            <a:r>
              <a:rPr lang="en-US" sz="2400" b="1" dirty="0" smtClean="0">
                <a:solidFill>
                  <a:srgbClr val="00B050"/>
                </a:solidFill>
              </a:rPr>
              <a:t>...</a:t>
            </a:r>
            <a:endParaRPr lang="en-US" sz="2400" b="1" dirty="0">
              <a:solidFill>
                <a:srgbClr val="00B050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42829" y="92093"/>
            <a:ext cx="2601171" cy="1463159"/>
          </a:xfrm>
          <a:prstGeom prst="rect">
            <a:avLst/>
          </a:prstGeom>
        </p:spPr>
      </p:pic>
      <p:sp>
        <p:nvSpPr>
          <p:cNvPr id="2" name="Left Arrow 1"/>
          <p:cNvSpPr/>
          <p:nvPr/>
        </p:nvSpPr>
        <p:spPr>
          <a:xfrm>
            <a:off x="3163263" y="3562529"/>
            <a:ext cx="1067773" cy="379786"/>
          </a:xfrm>
          <a:prstGeom prst="leftArrow">
            <a:avLst>
              <a:gd name="adj1" fmla="val 31357"/>
              <a:gd name="adj2" fmla="val 98678"/>
            </a:avLst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20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7" grpId="0" animBg="1"/>
      <p:bldP spid="18" grpId="1" animBg="1"/>
      <p:bldP spid="19" grpId="0"/>
      <p:bldP spid="20" grpId="0"/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63641</TotalTime>
  <Words>890</Words>
  <Application>Microsoft Macintosh PowerPoint</Application>
  <PresentationFormat>On-screen Show (4:3)</PresentationFormat>
  <Paragraphs>228</Paragraphs>
  <Slides>24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Calibri</vt:lpstr>
      <vt:lpstr>Helvetica Neue</vt:lpstr>
      <vt:lpstr>LucidaGrande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Look at the data</vt:lpstr>
      <vt:lpstr>Start from one feature</vt:lpstr>
      <vt:lpstr>Add more features</vt:lpstr>
      <vt:lpstr>Add more features</vt:lpstr>
      <vt:lpstr>Add more features</vt:lpstr>
      <vt:lpstr>Add more features</vt:lpstr>
      <vt:lpstr>Validate the model with test data</vt:lpstr>
      <vt:lpstr>The model is not perfect</vt:lpstr>
      <vt:lpstr>Conclusions so far</vt:lpstr>
      <vt:lpstr>PowerPoint Presentation</vt:lpstr>
      <vt:lpstr>PowerPoint Presentation</vt:lpstr>
      <vt:lpstr>Detailed distribution of data matters</vt:lpstr>
      <vt:lpstr>Validation</vt:lpstr>
      <vt:lpstr>Visualize the distribution of the error</vt:lpstr>
      <vt:lpstr>Credits for the images</vt:lpstr>
      <vt:lpstr>Add more features</vt:lpstr>
    </vt:vector>
  </TitlesOfParts>
  <Company>Carnegie Mellon University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Meeting</dc:title>
  <dc:creator>Ming Tang</dc:creator>
  <cp:lastModifiedBy>mingt</cp:lastModifiedBy>
  <cp:revision>12430</cp:revision>
  <cp:lastPrinted>2017-03-27T19:11:22Z</cp:lastPrinted>
  <dcterms:created xsi:type="dcterms:W3CDTF">2014-08-25T19:51:44Z</dcterms:created>
  <dcterms:modified xsi:type="dcterms:W3CDTF">2018-01-23T01:25:45Z</dcterms:modified>
</cp:coreProperties>
</file>