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sldIdLst>
    <p:sldId id="256" r:id="rId3"/>
    <p:sldId id="261" r:id="rId4"/>
    <p:sldId id="257" r:id="rId5"/>
    <p:sldId id="265" r:id="rId6"/>
    <p:sldId id="266" r:id="rId7"/>
    <p:sldId id="268" r:id="rId8"/>
    <p:sldId id="267" r:id="rId9"/>
    <p:sldId id="283" r:id="rId10"/>
    <p:sldId id="284" r:id="rId11"/>
    <p:sldId id="285" r:id="rId12"/>
    <p:sldId id="288" r:id="rId13"/>
    <p:sldId id="289" r:id="rId14"/>
    <p:sldId id="290" r:id="rId15"/>
    <p:sldId id="291" r:id="rId16"/>
    <p:sldId id="292" r:id="rId17"/>
    <p:sldId id="274" r:id="rId18"/>
    <p:sldId id="293" r:id="rId19"/>
    <p:sldId id="294" r:id="rId20"/>
    <p:sldId id="26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5" r:id="rId30"/>
    <p:sldId id="296" r:id="rId3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7621" autoAdjust="0"/>
  </p:normalViewPr>
  <p:slideViewPr>
    <p:cSldViewPr>
      <p:cViewPr varScale="1">
        <p:scale>
          <a:sx n="85" d="100"/>
          <a:sy n="85" d="100"/>
        </p:scale>
        <p:origin x="156" y="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22-Apr-15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7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56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5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5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5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22-Apr-15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2D660-ACFB-4AE9-A1D6-4C5021C28344}" type="datetimeFigureOut">
              <a:rPr lang="fr-FR"/>
              <a:pPr>
                <a:defRPr/>
              </a:pPr>
              <a:t>22/04/2015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F305D-DC09-4F8A-A97E-C963E3F604D4}" type="slidenum">
              <a:rPr lang="fr-CA" altLang="en-US"/>
              <a:pPr/>
              <a:t>‹#›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269851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3FAA7-D2F1-4728-97A6-1F9431F435B8}" type="datetimeFigureOut">
              <a:rPr lang="fr-FR"/>
              <a:pPr>
                <a:defRPr/>
              </a:pPr>
              <a:t>22/04/2015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BC2F5-6882-496A-A3B9-1325B5547772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871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22-Apr-15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22-Apr-15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22-Apr-15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22-Apr-15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22-Apr-15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22-Apr-15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22-Apr-15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22-Apr-15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22-Apr-15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76200" y="571500"/>
            <a:ext cx="2209800" cy="762000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</a:t>
            </a:r>
            <a:r>
              <a:rPr lang="ja-JP" altLang="en-US" sz="4000" dirty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１</a:t>
            </a:r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2362200" y="0"/>
            <a:ext cx="6705600" cy="1905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新しい一歩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62150"/>
            <a:ext cx="3126604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964753"/>
            <a:ext cx="3138487" cy="2356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083" y="1978959"/>
            <a:ext cx="2386200" cy="1495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518278"/>
            <a:ext cx="5181600" cy="54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-152400" y="4629150"/>
            <a:ext cx="25908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Kristen ITC" panose="03050502040202030202" pitchFamily="66" charset="0"/>
              </a:rPr>
              <a:t>NGUYEN CUONG</a:t>
            </a:r>
            <a:endParaRPr lang="en-US" dirty="0">
              <a:latin typeface="Kristen ITC" panose="03050502040202030202" pitchFamily="66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38414" y="1766438"/>
            <a:ext cx="35433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 dirty="0" err="1">
                <a:cs typeface="Arial" panose="020B0604020202020204" pitchFamily="34" charset="0"/>
              </a:rPr>
              <a:t>Vì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nhà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ga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xa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nên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bất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tiện</a:t>
            </a:r>
            <a:r>
              <a:rPr lang="en-US" altLang="en-US" sz="1350" i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80103" y="1377086"/>
            <a:ext cx="3672897" cy="4154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駅が　遠いので、不便です。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57973">
            <a:off x="5805124" y="196115"/>
            <a:ext cx="2144634" cy="6198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LUYỆN TẬP</a:t>
            </a:r>
            <a:endParaRPr lang="en-US" sz="27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53221" y="2682685"/>
            <a:ext cx="401835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>
                <a:cs typeface="Arial" panose="020B0604020202020204" pitchFamily="34" charset="0"/>
              </a:rPr>
              <a:t>Vì căn phòng này yên tĩnh nên (có thể) ngủ ngon.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53221" y="2243525"/>
            <a:ext cx="7128779" cy="4154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この部屋は　静かなので、よく　</a:t>
            </a:r>
            <a:r>
              <a:rPr lang="ja-JP" altLang="en-US" sz="2100" dirty="0" smtClean="0">
                <a:latin typeface="NtMotoyaKyotai" pitchFamily="18" charset="-128"/>
                <a:ea typeface="NtMotoyaKyotai" pitchFamily="18" charset="-128"/>
              </a:rPr>
              <a:t>ねること</a:t>
            </a:r>
            <a:r>
              <a:rPr lang="ja-JP" altLang="en-US" sz="2100" dirty="0" smtClean="0">
                <a:latin typeface="NtMotoyaKyotai" pitchFamily="18" charset="-128"/>
                <a:ea typeface="NtMotoyaKyotai" pitchFamily="18" charset="-128"/>
              </a:rPr>
              <a:t>が　で</a:t>
            </a:r>
            <a:r>
              <a:rPr lang="ja-JP" altLang="en-US" sz="2100" dirty="0" smtClean="0">
                <a:latin typeface="NtMotoyaKyotai" pitchFamily="18" charset="-128"/>
                <a:ea typeface="NtMotoyaKyotai" pitchFamily="18" charset="-128"/>
              </a:rPr>
              <a:t>きま</a:t>
            </a: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8414" y="3660512"/>
            <a:ext cx="47613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 dirty="0" err="1">
                <a:cs typeface="Arial" panose="020B0604020202020204" pitchFamily="34" charset="0"/>
              </a:rPr>
              <a:t>Vì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ngày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mai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là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ngày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nghỉ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nên</a:t>
            </a:r>
            <a:r>
              <a:rPr lang="en-US" altLang="en-US" sz="1350" i="1" dirty="0">
                <a:cs typeface="Arial" panose="020B0604020202020204" pitchFamily="34" charset="0"/>
              </a:rPr>
              <a:t> (</a:t>
            </a:r>
            <a:r>
              <a:rPr lang="en-US" altLang="en-US" sz="1350" i="1" dirty="0" err="1">
                <a:cs typeface="Arial" panose="020B0604020202020204" pitchFamily="34" charset="0"/>
              </a:rPr>
              <a:t>tôi</a:t>
            </a:r>
            <a:r>
              <a:rPr lang="en-US" altLang="en-US" sz="1350" i="1" dirty="0">
                <a:cs typeface="Arial" panose="020B0604020202020204" pitchFamily="34" charset="0"/>
              </a:rPr>
              <a:t>) </a:t>
            </a:r>
            <a:r>
              <a:rPr lang="en-US" altLang="en-US" sz="1350" i="1" dirty="0" err="1">
                <a:cs typeface="Arial" panose="020B0604020202020204" pitchFamily="34" charset="0"/>
              </a:rPr>
              <a:t>sẽ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đi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chơi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cùng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bạn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bè</a:t>
            </a:r>
            <a:r>
              <a:rPr lang="en-US" altLang="en-US" sz="1350" i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38414" y="3257550"/>
            <a:ext cx="5730478" cy="4154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明日は　休みなので、友だちと　出かけます。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38414" y="4662568"/>
            <a:ext cx="35433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 dirty="0" err="1">
                <a:cs typeface="Arial" panose="020B0604020202020204" pitchFamily="34" charset="0"/>
              </a:rPr>
              <a:t>Vì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hôm</a:t>
            </a:r>
            <a:r>
              <a:rPr lang="en-US" altLang="en-US" sz="1350" i="1" dirty="0">
                <a:cs typeface="Arial" panose="020B0604020202020204" pitchFamily="34" charset="0"/>
              </a:rPr>
              <a:t> nay </a:t>
            </a:r>
            <a:r>
              <a:rPr lang="en-US" altLang="en-US" sz="1350" i="1" dirty="0" err="1">
                <a:cs typeface="Arial" panose="020B0604020202020204" pitchFamily="34" charset="0"/>
              </a:rPr>
              <a:t>là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Chủ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nhật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nên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bệnh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viện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nghỉ</a:t>
            </a:r>
            <a:r>
              <a:rPr lang="en-US" altLang="en-US" sz="1350" i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242185" y="4247070"/>
            <a:ext cx="5730478" cy="4154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今日は　日曜日なので、病院は　休みです。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1095">
            <a:off x="284409" y="16529"/>
            <a:ext cx="1207331" cy="1426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/>
          <p:nvPr/>
        </p:nvSpPr>
        <p:spPr>
          <a:xfrm>
            <a:off x="2057400" y="1277759"/>
            <a:ext cx="2667000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とお　　　　　　　ふべん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28800" y="2138367"/>
            <a:ext cx="2667000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へ　や　　　しず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86200" y="3130771"/>
            <a:ext cx="718661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とも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57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5400" y="1504950"/>
            <a:ext cx="6600825" cy="2590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 DẠNG </a:t>
            </a:r>
            <a:endParaRPr lang="en-US" sz="4000" dirty="0" smtClean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KHẢ </a:t>
            </a:r>
            <a:r>
              <a:rPr lang="en-US" sz="4400" b="1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NĂNG </a:t>
            </a:r>
          </a:p>
          <a:p>
            <a:pPr algn="ctr">
              <a:defRPr/>
            </a:pPr>
            <a:r>
              <a:rPr lang="en-US" sz="40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4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MẪU CÂU CỦA NÓ</a:t>
            </a:r>
          </a:p>
        </p:txBody>
      </p:sp>
    </p:spTree>
    <p:extLst>
      <p:ext uri="{BB962C8B-B14F-4D97-AF65-F5344CB8AC3E}">
        <p14:creationId xmlns:p14="http://schemas.microsoft.com/office/powerpoint/2010/main" val="22453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48052">
            <a:off x="1221581" y="323850"/>
            <a:ext cx="2900363" cy="800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 </a:t>
            </a:r>
          </a:p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 KHẢ NĂNG</a:t>
            </a:r>
            <a:endParaRPr lang="en-US" sz="21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rot="215318">
            <a:off x="4398243" y="197008"/>
            <a:ext cx="3443551" cy="839045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可能形</a:t>
            </a:r>
            <a:r>
              <a:rPr lang="en-US" altLang="ja-JP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</a:t>
            </a:r>
          </a:p>
          <a:p>
            <a:pPr algn="ctr">
              <a:defRPr/>
            </a:pPr>
            <a:r>
              <a:rPr lang="ja-JP" altLang="en-US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（かのうけい）</a:t>
            </a:r>
            <a:endParaRPr lang="en-US" sz="27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1" name="Cloud Callout 10"/>
          <p:cNvSpPr/>
          <p:nvPr/>
        </p:nvSpPr>
        <p:spPr>
          <a:xfrm rot="686621">
            <a:off x="5935523" y="579612"/>
            <a:ext cx="2283098" cy="964406"/>
          </a:xfrm>
          <a:prstGeom prst="cloudCallout">
            <a:avLst>
              <a:gd name="adj1" fmla="val -53211"/>
              <a:gd name="adj2" fmla="val -202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thể</a:t>
            </a:r>
            <a:r>
              <a:rPr lang="en-US" sz="1500" dirty="0"/>
              <a:t>… /</a:t>
            </a:r>
          </a:p>
          <a:p>
            <a:pPr algn="ctr">
              <a:defRPr/>
            </a:pPr>
            <a:r>
              <a:rPr lang="en-US" sz="1500" dirty="0"/>
              <a:t>(</a:t>
            </a:r>
            <a:r>
              <a:rPr lang="en-US" sz="1500" dirty="0" err="1"/>
              <a:t>làm</a:t>
            </a:r>
            <a:r>
              <a:rPr lang="en-US" sz="1500" dirty="0"/>
              <a:t> </a:t>
            </a:r>
            <a:r>
              <a:rPr lang="en-US" sz="1500" dirty="0" err="1"/>
              <a:t>gì</a:t>
            </a:r>
            <a:r>
              <a:rPr lang="en-US" sz="1500" dirty="0"/>
              <a:t>) </a:t>
            </a:r>
            <a:r>
              <a:rPr lang="en-US" sz="1500" dirty="0" err="1"/>
              <a:t>được</a:t>
            </a:r>
            <a:r>
              <a:rPr lang="en-US" sz="1500" dirty="0"/>
              <a:t>…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43300" y="971550"/>
            <a:ext cx="1885950" cy="3429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CÁCH CHIA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86050" y="2234803"/>
            <a:ext cx="13489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100">
                <a:latin typeface="NtMotoyaKyotai" panose="02020300000000000000" pitchFamily="18" charset="-128"/>
                <a:ea typeface="NtMotoyaKyotai" panose="02020300000000000000" pitchFamily="18" charset="-128"/>
                <a:cs typeface="Arial" panose="020B0604020202020204" pitchFamily="34" charset="0"/>
              </a:rPr>
              <a:t>話します</a:t>
            </a:r>
            <a:endParaRPr lang="en-US" altLang="en-US" sz="2100">
              <a:latin typeface="NtMotoyaKyotai" panose="02020300000000000000" pitchFamily="18" charset="-128"/>
              <a:ea typeface="NtMotoyaKyotai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686050" y="2863453"/>
            <a:ext cx="13489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100">
                <a:latin typeface="NtMotoyaKyotai" panose="02020300000000000000" pitchFamily="18" charset="-128"/>
                <a:ea typeface="NtMotoyaKyotai" panose="02020300000000000000" pitchFamily="18" charset="-128"/>
                <a:cs typeface="Arial" panose="020B0604020202020204" pitchFamily="34" charset="0"/>
              </a:rPr>
              <a:t>食べます</a:t>
            </a:r>
            <a:endParaRPr lang="en-US" altLang="en-US" sz="2100">
              <a:latin typeface="NtMotoyaKyotai" panose="02020300000000000000" pitchFamily="18" charset="-128"/>
              <a:ea typeface="NtMotoyaKyotai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59857" y="3549253"/>
            <a:ext cx="20264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100">
                <a:latin typeface="NtMotoyaKyotai" panose="02020300000000000000" pitchFamily="18" charset="-128"/>
                <a:ea typeface="NtMotoyaKyotai" panose="02020300000000000000" pitchFamily="18" charset="-128"/>
                <a:cs typeface="Arial" panose="020B0604020202020204" pitchFamily="34" charset="0"/>
              </a:rPr>
              <a:t>日本へ来ます</a:t>
            </a:r>
            <a:endParaRPr lang="en-US" altLang="en-US" sz="2100">
              <a:latin typeface="NtMotoyaKyotai" panose="02020300000000000000" pitchFamily="18" charset="-128"/>
              <a:ea typeface="NtMotoyaKyotai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659857" y="4177903"/>
            <a:ext cx="17978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100">
                <a:latin typeface="NtMotoyaKyotai" panose="02020300000000000000" pitchFamily="18" charset="-128"/>
                <a:ea typeface="NtMotoyaKyotai" panose="02020300000000000000" pitchFamily="18" charset="-128"/>
                <a:cs typeface="Arial" panose="020B0604020202020204" pitchFamily="34" charset="0"/>
              </a:rPr>
              <a:t>実習します</a:t>
            </a:r>
            <a:endParaRPr lang="en-US" altLang="en-US" sz="2100">
              <a:latin typeface="NtMotoyaKyotai" panose="02020300000000000000" pitchFamily="18" charset="-128"/>
              <a:ea typeface="NtMotoyaKyotai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457700" y="2349104"/>
            <a:ext cx="400050" cy="2774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8" name="Right Arrow 17"/>
          <p:cNvSpPr/>
          <p:nvPr/>
        </p:nvSpPr>
        <p:spPr>
          <a:xfrm>
            <a:off x="4457700" y="2920604"/>
            <a:ext cx="400050" cy="2774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9" name="Right Arrow 18"/>
          <p:cNvSpPr/>
          <p:nvPr/>
        </p:nvSpPr>
        <p:spPr>
          <a:xfrm>
            <a:off x="4486275" y="3606404"/>
            <a:ext cx="400050" cy="2774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>
            <a:off x="4418410" y="4235054"/>
            <a:ext cx="400050" cy="2774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5216128" y="2234804"/>
            <a:ext cx="1756172" cy="3917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話せます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00650" y="2863454"/>
            <a:ext cx="2228850" cy="3917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食べられます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01828" y="3549254"/>
            <a:ext cx="2784872" cy="3917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日本へ来られます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17307" y="4177904"/>
            <a:ext cx="2783681" cy="3917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実習できます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172200" y="3364707"/>
            <a:ext cx="3881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500">
                <a:latin typeface="NtMotoyaKyotai" panose="02020300000000000000" pitchFamily="18" charset="-128"/>
                <a:ea typeface="NtMotoyaKyotai" panose="02020300000000000000" pitchFamily="18" charset="-128"/>
                <a:cs typeface="Arial" panose="020B0604020202020204" pitchFamily="34" charset="0"/>
              </a:rPr>
              <a:t>こ</a:t>
            </a:r>
            <a:endParaRPr lang="en-US" altLang="en-US" sz="1500">
              <a:latin typeface="NtMotoyaKyotai" panose="02020300000000000000" pitchFamily="18" charset="-128"/>
              <a:ea typeface="NtMotoyaKyotai" panose="020203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9" name="Cloud Callout 28"/>
          <p:cNvSpPr/>
          <p:nvPr/>
        </p:nvSpPr>
        <p:spPr>
          <a:xfrm rot="20933235">
            <a:off x="1796654" y="465535"/>
            <a:ext cx="2171700" cy="1150144"/>
          </a:xfrm>
          <a:prstGeom prst="cloudCallout">
            <a:avLst>
              <a:gd name="adj1" fmla="val 99126"/>
              <a:gd name="adj2" fmla="val 51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NHÓM II</a:t>
            </a:r>
          </a:p>
        </p:txBody>
      </p:sp>
      <p:sp>
        <p:nvSpPr>
          <p:cNvPr id="30" name="Rounded Rectangle 29"/>
          <p:cNvSpPr/>
          <p:nvPr/>
        </p:nvSpPr>
        <p:spPr>
          <a:xfrm rot="21410577">
            <a:off x="911234" y="1515344"/>
            <a:ext cx="3429000" cy="3193256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0" dirty="0"/>
              <a:t>Group I</a:t>
            </a:r>
          </a:p>
          <a:p>
            <a:pPr algn="ctr">
              <a:lnSpc>
                <a:spcPct val="200000"/>
              </a:lnSpc>
              <a:defRPr/>
            </a:pPr>
            <a:endParaRPr lang="en-US" altLang="ja-JP" sz="2100" dirty="0"/>
          </a:p>
          <a:p>
            <a:pPr algn="ctr">
              <a:lnSpc>
                <a:spcPct val="200000"/>
              </a:lnSpc>
              <a:defRPr/>
            </a:pPr>
            <a:r>
              <a:rPr lang="en-US" altLang="ja-JP" sz="2700" dirty="0" err="1"/>
              <a:t>đổi</a:t>
            </a:r>
            <a:r>
              <a:rPr lang="en-US" altLang="ja-JP" sz="2700" dirty="0"/>
              <a:t> [i]  </a:t>
            </a:r>
            <a:r>
              <a:rPr lang="en-US" altLang="ja-JP" sz="2700" dirty="0">
                <a:sym typeface="Wingdings 2"/>
              </a:rPr>
              <a:t> </a:t>
            </a:r>
            <a:r>
              <a:rPr lang="en-US" altLang="ja-JP" sz="2700" dirty="0"/>
              <a:t>[e]</a:t>
            </a:r>
            <a:r>
              <a:rPr lang="ja-JP" altLang="en-US" sz="2700" dirty="0"/>
              <a:t>　</a:t>
            </a:r>
            <a:endParaRPr lang="en-US" altLang="ja-JP" sz="2700" dirty="0"/>
          </a:p>
          <a:p>
            <a:pPr algn="ctr">
              <a:lnSpc>
                <a:spcPct val="200000"/>
              </a:lnSpc>
              <a:defRPr/>
            </a:pPr>
            <a:r>
              <a:rPr lang="en-US" altLang="ja-JP" sz="2700" dirty="0" err="1">
                <a:sym typeface="Wingdings 2"/>
              </a:rPr>
              <a:t>thêm</a:t>
            </a:r>
            <a:r>
              <a:rPr lang="ja-JP" altLang="en-US" sz="2700" dirty="0">
                <a:sym typeface="Wingdings 2"/>
              </a:rPr>
              <a:t> </a:t>
            </a:r>
            <a:r>
              <a:rPr lang="ja-JP" altLang="en-US" sz="2700" dirty="0">
                <a:latin typeface="NtMotoyaKyotai" pitchFamily="18" charset="-128"/>
                <a:ea typeface="NtMotoyaKyotai" pitchFamily="18" charset="-128"/>
              </a:rPr>
              <a:t>る</a:t>
            </a:r>
            <a:endParaRPr lang="en-US" altLang="ja-JP" sz="27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 rot="21426458">
            <a:off x="3168852" y="1449100"/>
            <a:ext cx="3232205" cy="3193256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0" dirty="0"/>
              <a:t>Group II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ja-JP" sz="2400" dirty="0"/>
              <a:t> –i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る</a:t>
            </a:r>
            <a:r>
              <a:rPr lang="ja-JP" altLang="en-US" sz="2400" dirty="0"/>
              <a:t>　</a:t>
            </a:r>
            <a:r>
              <a:rPr lang="en-US" altLang="ja-JP" sz="2400" dirty="0"/>
              <a:t>&amp;  –e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る</a:t>
            </a:r>
            <a:endParaRPr lang="en-US" altLang="ja-JP" sz="2400" dirty="0"/>
          </a:p>
          <a:p>
            <a:pPr algn="ctr">
              <a:lnSpc>
                <a:spcPct val="200000"/>
              </a:lnSpc>
              <a:defRPr/>
            </a:pPr>
            <a:r>
              <a:rPr lang="en-US" altLang="ja-JP" sz="2400" dirty="0" err="1"/>
              <a:t>bỏ</a:t>
            </a:r>
            <a:r>
              <a:rPr lang="en-US" altLang="ja-JP" sz="2400" dirty="0"/>
              <a:t> [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る</a:t>
            </a:r>
            <a:r>
              <a:rPr lang="en-US" altLang="ja-JP" sz="2400" dirty="0"/>
              <a:t>] 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ja-JP" sz="2400" dirty="0" err="1"/>
              <a:t>thêm</a:t>
            </a:r>
            <a:r>
              <a:rPr lang="en-US" altLang="ja-JP" sz="2400" dirty="0"/>
              <a:t> 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られる</a:t>
            </a:r>
            <a:endParaRPr lang="en-US" altLang="ja-JP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330131" y="1308598"/>
            <a:ext cx="3242369" cy="3193256"/>
          </a:xfrm>
          <a:prstGeom prst="roundRect">
            <a:avLst/>
          </a:prstGeom>
          <a:scene3d>
            <a:camera prst="perspectiveContrastingRightFacing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0" dirty="0"/>
              <a:t>Group III</a:t>
            </a:r>
          </a:p>
          <a:p>
            <a:pPr>
              <a:lnSpc>
                <a:spcPct val="200000"/>
              </a:lnSpc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  <a:sym typeface="Wingdings" pitchFamily="2" charset="2"/>
              </a:rPr>
              <a:t>    する </a:t>
            </a:r>
            <a:r>
              <a:rPr lang="ja-JP" altLang="en-US" sz="24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sym typeface="Wingdings 2"/>
              </a:rPr>
              <a:t></a:t>
            </a:r>
            <a:r>
              <a:rPr lang="en-US" altLang="ja-JP" sz="2400" dirty="0">
                <a:latin typeface="NtMotoyaKyotai" pitchFamily="18" charset="-128"/>
                <a:ea typeface="NtMotoyaKyotai" pitchFamily="18" charset="-128"/>
                <a:sym typeface="Wingdings 2"/>
              </a:rPr>
              <a:t> 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  <a:sym typeface="Wingdings 2"/>
              </a:rPr>
              <a:t>でき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  <a:sym typeface="Wingdings" pitchFamily="2" charset="2"/>
              </a:rPr>
              <a:t>る</a:t>
            </a:r>
            <a:endParaRPr lang="en-US" altLang="ja-JP" sz="2400" dirty="0">
              <a:latin typeface="NtMotoyaKyotai" pitchFamily="18" charset="-128"/>
              <a:ea typeface="NtMotoyaKyotai" pitchFamily="18" charset="-128"/>
              <a:sym typeface="Wingdings" pitchFamily="2" charset="2"/>
            </a:endParaRPr>
          </a:p>
          <a:p>
            <a:pPr>
              <a:lnSpc>
                <a:spcPct val="200000"/>
              </a:lnSpc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  <a:sym typeface="Wingdings" pitchFamily="2" charset="2"/>
              </a:rPr>
              <a:t>   くる </a:t>
            </a:r>
            <a:r>
              <a:rPr lang="ja-JP" altLang="en-US" sz="24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  <a:sym typeface="Wingdings 2"/>
              </a:rPr>
              <a:t>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  <a:sym typeface="Wingdings 2"/>
              </a:rPr>
              <a:t> 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  <a:sym typeface="Wingdings" pitchFamily="2" charset="2"/>
              </a:rPr>
              <a:t>こられる</a:t>
            </a:r>
            <a:endParaRPr lang="en-US" altLang="ja-JP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428750" y="1390650"/>
            <a:ext cx="6297216" cy="3531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43100" y="1885951"/>
            <a:ext cx="2034779" cy="813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見る</a:t>
            </a:r>
            <a:endParaRPr lang="en-US" altLang="ja-JP" sz="2100" dirty="0"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（見ます）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43100" y="3587353"/>
            <a:ext cx="2034779" cy="813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聞く</a:t>
            </a:r>
            <a:endParaRPr lang="en-US" altLang="ja-JP" sz="2100" dirty="0"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（聞きます）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517232" y="1485901"/>
            <a:ext cx="2346722" cy="813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見られる</a:t>
            </a:r>
            <a:endParaRPr lang="en-US" altLang="ja-JP" sz="2100" dirty="0"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（見られます）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17232" y="4040982"/>
            <a:ext cx="2346722" cy="8131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聞こえる</a:t>
            </a:r>
            <a:endParaRPr lang="en-US" altLang="ja-JP" sz="2100" dirty="0"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（聞こえます）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535092" y="3187303"/>
            <a:ext cx="2345531" cy="813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聞ける</a:t>
            </a:r>
            <a:endParaRPr lang="en-US" altLang="ja-JP" sz="2100" dirty="0"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（聞けます）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13660" y="2349103"/>
            <a:ext cx="2345531" cy="8131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見える</a:t>
            </a:r>
            <a:endParaRPr lang="en-US" altLang="ja-JP" sz="2100" dirty="0"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（見えます）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00150" y="2712244"/>
            <a:ext cx="685800" cy="88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ĐẶC</a:t>
            </a:r>
          </a:p>
          <a:p>
            <a:pPr algn="ctr">
              <a:defRPr/>
            </a:pPr>
            <a:r>
              <a:rPr lang="en-US" sz="135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BIỆT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35028" y="1893094"/>
            <a:ext cx="451247" cy="341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06453" y="3658791"/>
            <a:ext cx="451247" cy="341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9551" y="2366963"/>
            <a:ext cx="451247" cy="3893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35028" y="4101704"/>
            <a:ext cx="451247" cy="3893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41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9" grpId="0" animBg="1"/>
      <p:bldP spid="2" grpId="0" animBg="1"/>
      <p:bldP spid="3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72829" y="1782366"/>
            <a:ext cx="274677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Tôi có thể nói được tiếng Nhật.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28751" y="2118122"/>
            <a:ext cx="4270772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日本語を　話すことが　できます。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14600" y="2743201"/>
            <a:ext cx="3605213" cy="5078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700" dirty="0">
                <a:latin typeface="NtMotoyaKyotai" pitchFamily="18" charset="-128"/>
                <a:ea typeface="NtMotoyaKyotai" pitchFamily="18" charset="-128"/>
              </a:rPr>
              <a:t>日本語が　話せます。</a:t>
            </a:r>
            <a:endParaRPr lang="en-US" sz="27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29978" y="3508772"/>
            <a:ext cx="30134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Ngày mai, tôi có thể đi du lịch.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85900" y="3844528"/>
            <a:ext cx="5314950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明日　旅行に　行くことが　できます。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14600" y="4457701"/>
            <a:ext cx="5350669" cy="5078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700" dirty="0">
                <a:latin typeface="NtMotoyaKyotai" pitchFamily="18" charset="-128"/>
                <a:ea typeface="NtMotoyaKyotai" pitchFamily="18" charset="-128"/>
              </a:rPr>
              <a:t>明日　旅行に　行けます。</a:t>
            </a:r>
            <a:endParaRPr lang="en-US" sz="27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 rot="20948052">
            <a:off x="1221581" y="323850"/>
            <a:ext cx="2900363" cy="800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 </a:t>
            </a:r>
          </a:p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 KHẢ NĂNG</a:t>
            </a:r>
            <a:endParaRPr lang="en-US" sz="21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215318">
            <a:off x="4398243" y="197008"/>
            <a:ext cx="3443551" cy="839045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可能形</a:t>
            </a:r>
            <a:r>
              <a:rPr lang="en-US" altLang="ja-JP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</a:t>
            </a:r>
          </a:p>
          <a:p>
            <a:pPr algn="ctr">
              <a:defRPr/>
            </a:pPr>
            <a:r>
              <a:rPr lang="ja-JP" altLang="en-US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（かのうけい）</a:t>
            </a:r>
            <a:endParaRPr lang="en-US" sz="27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43300" y="971550"/>
            <a:ext cx="1885950" cy="3429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CÁCH TẠO CÂU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086100" y="1390150"/>
            <a:ext cx="3143250" cy="415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1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～は　～</a:t>
            </a:r>
            <a:r>
              <a:rPr lang="en-US" altLang="ja-JP" sz="21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【</a:t>
            </a:r>
            <a:r>
              <a:rPr lang="ja-JP" altLang="en-US" sz="21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可能形</a:t>
            </a:r>
            <a:r>
              <a:rPr lang="en-US" altLang="ja-JP" sz="21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】</a:t>
            </a:r>
            <a:r>
              <a:rPr lang="ja-JP" altLang="en-US" sz="21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 。</a:t>
            </a:r>
            <a:endParaRPr lang="en-US" sz="21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75285" y="2118123"/>
            <a:ext cx="385763" cy="392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7" name="Rounded Rectangle 16"/>
          <p:cNvSpPr/>
          <p:nvPr/>
        </p:nvSpPr>
        <p:spPr>
          <a:xfrm>
            <a:off x="3596878" y="2789635"/>
            <a:ext cx="385763" cy="392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2857500" y="3851673"/>
            <a:ext cx="385763" cy="392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9" name="Rounded Rectangle 18"/>
          <p:cNvSpPr/>
          <p:nvPr/>
        </p:nvSpPr>
        <p:spPr>
          <a:xfrm>
            <a:off x="4286250" y="4521994"/>
            <a:ext cx="385763" cy="392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14600" y="2511029"/>
            <a:ext cx="1048941" cy="2786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18260" y="4237435"/>
            <a:ext cx="1050131" cy="2774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Multidocument 22"/>
          <p:cNvSpPr/>
          <p:nvPr/>
        </p:nvSpPr>
        <p:spPr>
          <a:xfrm rot="470771">
            <a:off x="5669939" y="1560132"/>
            <a:ext cx="2638026" cy="2153816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u="sng" dirty="0" err="1"/>
              <a:t>Chú</a:t>
            </a:r>
            <a:r>
              <a:rPr lang="en-US" u="sng" dirty="0"/>
              <a:t> ý: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[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を</a:t>
            </a:r>
            <a:r>
              <a:rPr lang="en-US" dirty="0"/>
              <a:t>]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[</a:t>
            </a: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が</a:t>
            </a:r>
            <a:r>
              <a:rPr lang="en-US" dirty="0"/>
              <a:t>]</a:t>
            </a:r>
            <a:endParaRPr lang="en-US" sz="1350" dirty="0"/>
          </a:p>
        </p:txBody>
      </p:sp>
      <p:sp>
        <p:nvSpPr>
          <p:cNvPr id="2" name="Rounded Rectangle 1"/>
          <p:cNvSpPr/>
          <p:nvPr/>
        </p:nvSpPr>
        <p:spPr>
          <a:xfrm>
            <a:off x="4185047" y="2789635"/>
            <a:ext cx="1514475" cy="39290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0" name="Rounded Rectangle 19"/>
          <p:cNvSpPr/>
          <p:nvPr/>
        </p:nvSpPr>
        <p:spPr>
          <a:xfrm>
            <a:off x="4942285" y="4502944"/>
            <a:ext cx="1514475" cy="39290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7432713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94061" y="1423687"/>
            <a:ext cx="25122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 err="1">
                <a:cs typeface="Arial" panose="020B0604020202020204" pitchFamily="34" charset="0"/>
              </a:rPr>
              <a:t>Tôi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có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thể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bơi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khoảng</a:t>
            </a:r>
            <a:r>
              <a:rPr lang="en-US" altLang="en-US" sz="1350" dirty="0">
                <a:cs typeface="Arial" panose="020B0604020202020204" pitchFamily="34" charset="0"/>
              </a:rPr>
              <a:t> 100m.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50" y="1701116"/>
            <a:ext cx="6057900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１００メートルぐらい　泳ぐことが　できます。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12095" y="2385984"/>
            <a:ext cx="31432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Bạn A có thể lập trình bằng tiếng Nhật.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1" y="2754307"/>
            <a:ext cx="7315200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Ａさんは　日本語で　プログラミングすること</a:t>
            </a:r>
            <a:r>
              <a:rPr lang="ja-JP" altLang="en-US" sz="2100" dirty="0" smtClean="0">
                <a:latin typeface="NtMotoyaKyotai" pitchFamily="18" charset="-128"/>
                <a:ea typeface="NtMotoyaKyotai" pitchFamily="18" charset="-128"/>
              </a:rPr>
              <a:t>がで</a:t>
            </a: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きます。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99816" y="3375958"/>
            <a:ext cx="25122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 err="1">
                <a:cs typeface="Arial" panose="020B0604020202020204" pitchFamily="34" charset="0"/>
              </a:rPr>
              <a:t>Bố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tôi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có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thể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viết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chữ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Hán</a:t>
            </a:r>
            <a:r>
              <a:rPr lang="en-US" altLang="en-US" sz="13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28750" y="3696786"/>
            <a:ext cx="5044678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父は　漢字を　書くことが　できます。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12095" y="4320723"/>
            <a:ext cx="30289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Tôi không thể đi nước ngoài 1 mình.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63702" y="4623122"/>
            <a:ext cx="6359128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私は　一人で　外国へ　行くことが　できません。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 rot="21228764">
            <a:off x="636964" y="328256"/>
            <a:ext cx="2236751" cy="6286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LUYỆN TẬP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28750" y="1707787"/>
            <a:ext cx="6057900" cy="46166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１００メートルぐらい　泳げます。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" y="2759824"/>
            <a:ext cx="7391400" cy="46166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Ａさんは　日本語で　プログラミングが　できます。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428750" y="3692949"/>
            <a:ext cx="5044678" cy="46166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父は　漢字が　書けます。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32876" y="4623122"/>
            <a:ext cx="6415724" cy="46166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私は　一人で　外国へ　行けません。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761">
            <a:off x="5334000" y="73774"/>
            <a:ext cx="3676650" cy="123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27840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4" grpId="0"/>
      <p:bldP spid="5" grpId="0" animBg="1"/>
      <p:bldP spid="5" grpId="1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98996" y="1340195"/>
            <a:ext cx="25122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 err="1">
                <a:cs typeface="Arial" panose="020B0604020202020204" pitchFamily="34" charset="0"/>
              </a:rPr>
              <a:t>Bạn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có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biết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lái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ôtô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không</a:t>
            </a:r>
            <a:r>
              <a:rPr lang="en-US" altLang="en-US" sz="1350" dirty="0"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50" y="1276350"/>
            <a:ext cx="3028950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車が　運転できますか。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87553" y="1819275"/>
            <a:ext cx="189904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Tôi không biết (lái xe).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28775" y="1754981"/>
            <a:ext cx="3257550" cy="4154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いいえ、できません。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50789" y="2835161"/>
            <a:ext cx="25122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Khi nào bạn có thể đến được.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56123" y="2778107"/>
            <a:ext cx="3134915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いつ　来られますが。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43500" y="2312194"/>
            <a:ext cx="19431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Tôi </a:t>
            </a:r>
            <a:r>
              <a:rPr lang="en-US" altLang="en-US" sz="1350">
                <a:solidFill>
                  <a:srgbClr val="FF0000"/>
                </a:solidFill>
                <a:cs typeface="Arial" panose="020B0604020202020204" pitchFamily="34" charset="0"/>
              </a:rPr>
              <a:t>chưa</a:t>
            </a:r>
            <a:r>
              <a:rPr lang="en-US" altLang="en-US" sz="1350">
                <a:cs typeface="Arial" panose="020B0604020202020204" pitchFamily="34" charset="0"/>
              </a:rPr>
              <a:t> biết (lái xe).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628775" y="2253854"/>
            <a:ext cx="3286125" cy="415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いいえ、まだ　できせん。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0" y="1282304"/>
            <a:ext cx="3257550" cy="4154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車の運転が　できますか。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37560" y="3299601"/>
            <a:ext cx="253484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 err="1">
                <a:cs typeface="Arial" panose="020B0604020202020204" pitchFamily="34" charset="0"/>
              </a:rPr>
              <a:t>Ngày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mai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tôi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có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thể</a:t>
            </a:r>
            <a:r>
              <a:rPr lang="en-US" altLang="en-US" sz="1350" dirty="0">
                <a:cs typeface="Arial" panose="020B0604020202020204" pitchFamily="34" charset="0"/>
              </a:rPr>
              <a:t> </a:t>
            </a:r>
            <a:r>
              <a:rPr lang="en-US" altLang="en-US" sz="1350" dirty="0" err="1">
                <a:cs typeface="Arial" panose="020B0604020202020204" pitchFamily="34" charset="0"/>
              </a:rPr>
              <a:t>đến</a:t>
            </a:r>
            <a:r>
              <a:rPr lang="en-US" altLang="en-US" sz="13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628775" y="3241261"/>
            <a:ext cx="3257550" cy="4154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明日　来られます。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23666" y="3791887"/>
            <a:ext cx="223718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Tôi </a:t>
            </a:r>
            <a:r>
              <a:rPr lang="en-US" altLang="en-US" sz="1350">
                <a:solidFill>
                  <a:srgbClr val="FF0000"/>
                </a:solidFill>
                <a:cs typeface="Arial" panose="020B0604020202020204" pitchFamily="34" charset="0"/>
              </a:rPr>
              <a:t>chỉ</a:t>
            </a:r>
            <a:r>
              <a:rPr lang="en-US" altLang="en-US" sz="1350">
                <a:cs typeface="Arial" panose="020B0604020202020204" pitchFamily="34" charset="0"/>
              </a:rPr>
              <a:t> có thể đến vào t.2.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28775" y="3734179"/>
            <a:ext cx="3286125" cy="41549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月曜日だけ　来られます。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628775" y="4230670"/>
            <a:ext cx="3494485" cy="4154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月曜日しか　来られません。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14600" y="4230670"/>
            <a:ext cx="571500" cy="38338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4112419" y="4230670"/>
            <a:ext cx="1010841" cy="38338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2" name="Rounded Rectangle 21"/>
          <p:cNvSpPr/>
          <p:nvPr/>
        </p:nvSpPr>
        <p:spPr>
          <a:xfrm>
            <a:off x="2469356" y="3743705"/>
            <a:ext cx="571500" cy="38338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3" name="Rounded Rectangle 22"/>
          <p:cNvSpPr/>
          <p:nvPr/>
        </p:nvSpPr>
        <p:spPr>
          <a:xfrm>
            <a:off x="4124325" y="3743705"/>
            <a:ext cx="733425" cy="38338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4" name="Left Bracket 23"/>
          <p:cNvSpPr/>
          <p:nvPr/>
        </p:nvSpPr>
        <p:spPr>
          <a:xfrm>
            <a:off x="1485900" y="3923488"/>
            <a:ext cx="129779" cy="49053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" name="Cloud Callout 24"/>
          <p:cNvSpPr/>
          <p:nvPr/>
        </p:nvSpPr>
        <p:spPr>
          <a:xfrm rot="208187">
            <a:off x="5599211" y="3140763"/>
            <a:ext cx="1503759" cy="727472"/>
          </a:xfrm>
          <a:prstGeom prst="cloudCallout">
            <a:avLst>
              <a:gd name="adj1" fmla="val -81602"/>
              <a:gd name="adj2" fmla="val 13221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i="1" dirty="0" err="1"/>
              <a:t>Nhấn</a:t>
            </a:r>
            <a:r>
              <a:rPr lang="en-US" sz="1500" b="1" i="1" dirty="0"/>
              <a:t> </a:t>
            </a:r>
            <a:r>
              <a:rPr lang="en-US" sz="1500" b="1" i="1" dirty="0" err="1"/>
              <a:t>mạnh</a:t>
            </a:r>
            <a:r>
              <a:rPr lang="en-US" sz="1500" b="1" i="1" dirty="0"/>
              <a:t> </a:t>
            </a:r>
            <a:r>
              <a:rPr lang="en-US" sz="1500" b="1" i="1" dirty="0" err="1"/>
              <a:t>hơn</a:t>
            </a:r>
            <a:endParaRPr lang="en-US" sz="1500" b="1" i="1" dirty="0"/>
          </a:p>
        </p:txBody>
      </p:sp>
      <p:sp>
        <p:nvSpPr>
          <p:cNvPr id="26" name="Cloud Callout 25"/>
          <p:cNvSpPr/>
          <p:nvPr/>
        </p:nvSpPr>
        <p:spPr>
          <a:xfrm rot="208187">
            <a:off x="5220750" y="627433"/>
            <a:ext cx="2618185" cy="1176338"/>
          </a:xfrm>
          <a:prstGeom prst="cloudCallout">
            <a:avLst>
              <a:gd name="adj1" fmla="val -59270"/>
              <a:gd name="adj2" fmla="val 10435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i="1" dirty="0" err="1"/>
              <a:t>Bây</a:t>
            </a:r>
            <a:r>
              <a:rPr lang="en-US" sz="1500" i="1" dirty="0"/>
              <a:t> </a:t>
            </a:r>
            <a:r>
              <a:rPr lang="en-US" sz="1500" i="1" dirty="0" err="1"/>
              <a:t>giờ</a:t>
            </a:r>
            <a:r>
              <a:rPr lang="en-US" sz="1500" i="1" dirty="0"/>
              <a:t> </a:t>
            </a:r>
            <a:r>
              <a:rPr lang="en-US" sz="1500" i="1" dirty="0" err="1"/>
              <a:t>chưa</a:t>
            </a:r>
            <a:r>
              <a:rPr lang="en-US" sz="1500" i="1" dirty="0"/>
              <a:t> </a:t>
            </a:r>
            <a:r>
              <a:rPr lang="en-US" sz="1500" i="1" dirty="0" err="1"/>
              <a:t>thể</a:t>
            </a:r>
            <a:r>
              <a:rPr lang="en-US" sz="1500" i="1" dirty="0"/>
              <a:t> </a:t>
            </a:r>
            <a:r>
              <a:rPr lang="en-US" sz="1500" i="1" dirty="0" err="1"/>
              <a:t>nhưng</a:t>
            </a:r>
            <a:r>
              <a:rPr lang="en-US" sz="1500" i="1" dirty="0"/>
              <a:t> </a:t>
            </a:r>
            <a:r>
              <a:rPr lang="en-US" sz="1500" i="1" dirty="0" err="1"/>
              <a:t>đang</a:t>
            </a:r>
            <a:r>
              <a:rPr lang="en-US" sz="1500" i="1" dirty="0"/>
              <a:t> </a:t>
            </a:r>
            <a:r>
              <a:rPr lang="en-US" sz="1500" i="1" dirty="0" err="1"/>
              <a:t>luyện</a:t>
            </a:r>
            <a:r>
              <a:rPr lang="en-US" sz="1500" i="1" dirty="0"/>
              <a:t> </a:t>
            </a:r>
            <a:r>
              <a:rPr lang="en-US" sz="1500" i="1" dirty="0" err="1"/>
              <a:t>tập</a:t>
            </a:r>
            <a:r>
              <a:rPr lang="en-US" sz="1500" i="1" dirty="0"/>
              <a:t> </a:t>
            </a:r>
            <a:r>
              <a:rPr lang="en-US" sz="1500" i="1" dirty="0" err="1"/>
              <a:t>và</a:t>
            </a:r>
            <a:r>
              <a:rPr lang="en-US" sz="1500" i="1" dirty="0"/>
              <a:t> t/g </a:t>
            </a:r>
            <a:r>
              <a:rPr lang="en-US" sz="1500" i="1" dirty="0" err="1"/>
              <a:t>tới</a:t>
            </a:r>
            <a:r>
              <a:rPr lang="en-US" sz="1500" i="1" dirty="0"/>
              <a:t> </a:t>
            </a:r>
          </a:p>
          <a:p>
            <a:pPr algn="ctr">
              <a:defRPr/>
            </a:pPr>
            <a:r>
              <a:rPr lang="en-US" sz="1500" i="1" dirty="0" err="1"/>
              <a:t>sẽ</a:t>
            </a:r>
            <a:r>
              <a:rPr lang="en-US" sz="1500" i="1" dirty="0"/>
              <a:t> </a:t>
            </a:r>
            <a:r>
              <a:rPr lang="en-US" sz="1500" i="1" dirty="0" err="1"/>
              <a:t>làm</a:t>
            </a:r>
            <a:r>
              <a:rPr lang="en-US" sz="1500" i="1" dirty="0"/>
              <a:t> </a:t>
            </a:r>
            <a:r>
              <a:rPr lang="en-US" sz="1500" i="1" dirty="0" err="1"/>
              <a:t>được</a:t>
            </a:r>
            <a:endParaRPr lang="en-US" sz="1500" i="1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28775" y="4695044"/>
            <a:ext cx="3257550" cy="4154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月曜</a:t>
            </a:r>
            <a:r>
              <a:rPr lang="ja-JP" altLang="en-US" sz="2100" dirty="0" smtClean="0">
                <a:latin typeface="NtMotoyaKyotai" pitchFamily="18" charset="-128"/>
                <a:ea typeface="NtMotoyaKyotai" pitchFamily="18" charset="-128"/>
              </a:rPr>
              <a:t>日なら</a:t>
            </a: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　来られます。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21148" y="4711102"/>
            <a:ext cx="571500" cy="38338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082182" y="4752751"/>
            <a:ext cx="253781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Nếu</a:t>
            </a:r>
            <a:r>
              <a:rPr lang="en-US" altLang="en-US" sz="135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350" i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là</a:t>
            </a:r>
            <a:r>
              <a:rPr lang="en-US" altLang="en-US" sz="135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350" dirty="0" smtClean="0">
                <a:cs typeface="Arial" panose="020B0604020202020204" pitchFamily="34" charset="0"/>
              </a:rPr>
              <a:t>t.2 </a:t>
            </a:r>
            <a:r>
              <a:rPr lang="en-US" altLang="en-US" sz="1350" dirty="0" err="1" smtClean="0">
                <a:cs typeface="Arial" panose="020B0604020202020204" pitchFamily="34" charset="0"/>
              </a:rPr>
              <a:t>thì</a:t>
            </a:r>
            <a:r>
              <a:rPr lang="en-US" altLang="en-US" sz="1350" dirty="0" smtClean="0">
                <a:cs typeface="Arial" panose="020B0604020202020204" pitchFamily="34" charset="0"/>
              </a:rPr>
              <a:t> </a:t>
            </a:r>
            <a:r>
              <a:rPr lang="en-US" altLang="en-US" sz="1350" dirty="0" err="1" smtClean="0">
                <a:cs typeface="Arial" panose="020B0604020202020204" pitchFamily="34" charset="0"/>
              </a:rPr>
              <a:t>có</a:t>
            </a:r>
            <a:r>
              <a:rPr lang="en-US" altLang="en-US" sz="1350" dirty="0" smtClean="0">
                <a:cs typeface="Arial" panose="020B0604020202020204" pitchFamily="34" charset="0"/>
              </a:rPr>
              <a:t> </a:t>
            </a:r>
            <a:r>
              <a:rPr lang="en-US" altLang="en-US" sz="1350" dirty="0" err="1" smtClean="0">
                <a:cs typeface="Arial" panose="020B0604020202020204" pitchFamily="34" charset="0"/>
              </a:rPr>
              <a:t>thể</a:t>
            </a:r>
            <a:r>
              <a:rPr lang="en-US" altLang="en-US" sz="1350" dirty="0" smtClean="0">
                <a:cs typeface="Arial" panose="020B0604020202020204" pitchFamily="34" charset="0"/>
              </a:rPr>
              <a:t> </a:t>
            </a:r>
            <a:r>
              <a:rPr lang="en-US" altLang="en-US" sz="1350" dirty="0" err="1" smtClean="0">
                <a:cs typeface="Arial" panose="020B0604020202020204" pitchFamily="34" charset="0"/>
              </a:rPr>
              <a:t>đến</a:t>
            </a:r>
            <a:r>
              <a:rPr lang="en-US" altLang="en-US" sz="1350" dirty="0" smtClean="0">
                <a:cs typeface="Arial" panose="020B0604020202020204" pitchFamily="34" charset="0"/>
              </a:rPr>
              <a:t> </a:t>
            </a:r>
            <a:r>
              <a:rPr lang="en-US" altLang="en-US" sz="1350" dirty="0" err="1" smtClean="0">
                <a:cs typeface="Arial" panose="020B0604020202020204" pitchFamily="34" charset="0"/>
              </a:rPr>
              <a:t>được</a:t>
            </a:r>
            <a:r>
              <a:rPr lang="en-US" altLang="en-US" sz="1350" dirty="0" smtClean="0">
                <a:cs typeface="Arial" panose="020B0604020202020204" pitchFamily="34" charset="0"/>
              </a:rPr>
              <a:t>.</a:t>
            </a:r>
            <a:endParaRPr lang="en-US" altLang="en-US" sz="1350" dirty="0">
              <a:cs typeface="Arial" panose="020B0604020202020204" pitchFamily="34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20725450">
            <a:off x="4624618" y="4069286"/>
            <a:ext cx="2106295" cy="1129870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05600" y="3791887"/>
            <a:ext cx="2362200" cy="12609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[N + </a:t>
            </a:r>
            <a:r>
              <a:rPr lang="ja-JP" altLang="en-US" sz="4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なら</a:t>
            </a:r>
            <a:r>
              <a:rPr lang="en-US" altLang="ja-JP" sz="4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]</a:t>
            </a:r>
            <a:endParaRPr lang="en-US" sz="4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159014"/>
            <a:ext cx="1905000" cy="1274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141707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0800" y="1352550"/>
            <a:ext cx="68580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Nếu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là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máy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ảnh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thì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(ở) Hai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Bà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Trưng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được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đấy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2713" y="1722438"/>
            <a:ext cx="6726237" cy="58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カメラなら、ＨＢＴが　いいです。</a:t>
            </a:r>
            <a:endParaRPr lang="en-US" sz="32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16831" y="2615406"/>
            <a:ext cx="68580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Nếu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là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tiếng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Anh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thì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tôi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nghĩ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tôi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có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thể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làm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được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2713" y="2992438"/>
            <a:ext cx="8202612" cy="58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英語なら、わたしが　できると　思います。</a:t>
            </a:r>
            <a:endParaRPr lang="en-US" sz="32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0950" y="4066653"/>
            <a:ext cx="68580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Nếu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là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anh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Tanaka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thì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tôi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yên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i="1" dirty="0" err="1" smtClean="0">
                <a:solidFill>
                  <a:sysClr val="windowText" lastClr="000000"/>
                </a:solidFill>
                <a:cs typeface="Arial" charset="0"/>
              </a:rPr>
              <a:t>tâm</a:t>
            </a:r>
            <a:r>
              <a:rPr lang="en-US" i="1" dirty="0" smtClean="0">
                <a:solidFill>
                  <a:sysClr val="windowText" lastClr="000000"/>
                </a:solidFill>
                <a:cs typeface="Arial" charset="0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2713" y="4436541"/>
            <a:ext cx="7904162" cy="58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田中さんなら、わたしが　安心します。</a:t>
            </a:r>
            <a:endParaRPr lang="en-US" sz="32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28800" y="1729582"/>
            <a:ext cx="990600" cy="584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47800" y="3001962"/>
            <a:ext cx="990600" cy="584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09800" y="4436541"/>
            <a:ext cx="1066800" cy="5842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761">
            <a:off x="5334000" y="73774"/>
            <a:ext cx="3676650" cy="123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42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316">
            <a:off x="7291388" y="4462462"/>
            <a:ext cx="650081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72828" y="2015728"/>
            <a:ext cx="352782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Vì mắt kém nên không nhìn được chữ nhỏ.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28750" y="2351485"/>
            <a:ext cx="3657600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目が　悪いから、小さい字が　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 rot="20948052">
            <a:off x="1221581" y="323850"/>
            <a:ext cx="2900363" cy="800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 </a:t>
            </a:r>
          </a:p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 KHẢ NĂNG</a:t>
            </a:r>
            <a:endParaRPr lang="en-US" sz="21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215318">
            <a:off x="4398243" y="197008"/>
            <a:ext cx="3443551" cy="839045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可能形</a:t>
            </a:r>
            <a:r>
              <a:rPr lang="en-US" altLang="ja-JP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</a:t>
            </a:r>
          </a:p>
          <a:p>
            <a:pPr algn="ctr">
              <a:defRPr/>
            </a:pPr>
            <a:r>
              <a:rPr lang="ja-JP" altLang="en-US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（かのうけい）</a:t>
            </a:r>
            <a:endParaRPr lang="en-US" sz="27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6119" y="1428750"/>
            <a:ext cx="2585831" cy="3429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ĐỘNG TỪ ĐẶC BIỆT 1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28750" y="3383756"/>
            <a:ext cx="3657600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静かだから、波の音が　よく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66800" y="4464844"/>
            <a:ext cx="4289823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毎日、いそがしいから、テレビが　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97066" y="2133600"/>
            <a:ext cx="1932384" cy="41549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見えません。　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097066" y="2583656"/>
            <a:ext cx="1932384" cy="41549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見られません。　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97066" y="3148012"/>
            <a:ext cx="1932384" cy="4154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聞こえます。　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097066" y="3590925"/>
            <a:ext cx="1932384" cy="4154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聞けます。　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56622" y="4218385"/>
            <a:ext cx="1932384" cy="4154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見えません。　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56622" y="4661297"/>
            <a:ext cx="1932384" cy="4154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見られません。　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28751" y="3068241"/>
            <a:ext cx="352782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Vì yên tĩnh nên có thể nghe rõ tiếng sóng.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28751" y="4137422"/>
            <a:ext cx="352782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Hàng ngày, vì bận nên không thể xem tivi.</a:t>
            </a:r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316">
            <a:off x="7133035" y="1853803"/>
            <a:ext cx="650081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316">
            <a:off x="7094935" y="3371850"/>
            <a:ext cx="650081" cy="63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316">
            <a:off x="7079457" y="2831306"/>
            <a:ext cx="650081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86251" y="1200150"/>
            <a:ext cx="3248024" cy="7386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100">
                <a:latin typeface="NtMotoyaKyotai" pitchFamily="18" charset="-128"/>
                <a:ea typeface="NtMotoyaKyotai" pitchFamily="18" charset="-128"/>
              </a:rPr>
              <a:t>見えます：</a:t>
            </a:r>
            <a:r>
              <a:rPr lang="en-US" altLang="ja-JP" sz="2100">
                <a:latin typeface="Tahoma" charset="0"/>
                <a:cs typeface="Tahoma" charset="0"/>
              </a:rPr>
              <a:t>nhìn thấy</a:t>
            </a:r>
          </a:p>
          <a:p>
            <a:pPr algn="ctr" eaLnBrk="1" hangingPunct="1">
              <a:defRPr/>
            </a:pPr>
            <a:r>
              <a:rPr lang="ja-JP" altLang="en-US" sz="2100">
                <a:latin typeface="NtMotoyaKyotai" pitchFamily="18" charset="-128"/>
                <a:ea typeface="NtMotoyaKyotai" pitchFamily="18" charset="-128"/>
              </a:rPr>
              <a:t>聞こえます：</a:t>
            </a:r>
            <a:r>
              <a:rPr lang="en-US" altLang="ja-JP" sz="2100">
                <a:latin typeface="Tahoma" charset="0"/>
              </a:rPr>
              <a:t>nghe thấy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21519" y="1915716"/>
            <a:ext cx="7736682" cy="3137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8" name="Rounded Rectangle 47"/>
          <p:cNvSpPr/>
          <p:nvPr/>
        </p:nvSpPr>
        <p:spPr>
          <a:xfrm>
            <a:off x="1428751" y="2588419"/>
            <a:ext cx="3527822" cy="64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Liên quan đến năng lực, khả năng (chức năng) của tai, mắt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428751" y="3399235"/>
            <a:ext cx="3527822" cy="646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Liên quan đến chướng ngại vật có tính vật lý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428751" y="4211241"/>
            <a:ext cx="3527822" cy="646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Liên quan đến những điều kiện có tính chủ quan của con người</a:t>
            </a:r>
          </a:p>
        </p:txBody>
      </p:sp>
      <p:sp>
        <p:nvSpPr>
          <p:cNvPr id="51" name="Oval 50"/>
          <p:cNvSpPr/>
          <p:nvPr/>
        </p:nvSpPr>
        <p:spPr>
          <a:xfrm>
            <a:off x="5314950" y="2634854"/>
            <a:ext cx="553641" cy="553640"/>
          </a:xfrm>
          <a:prstGeom prst="ellipse">
            <a:avLst/>
          </a:prstGeom>
          <a:noFill/>
          <a:ln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5332810" y="3399235"/>
            <a:ext cx="553640" cy="553640"/>
          </a:xfrm>
          <a:prstGeom prst="ellipse">
            <a:avLst/>
          </a:prstGeom>
          <a:noFill/>
          <a:ln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6730604" y="3344467"/>
            <a:ext cx="553640" cy="553640"/>
          </a:xfrm>
          <a:prstGeom prst="ellipse">
            <a:avLst/>
          </a:prstGeom>
          <a:noFill/>
          <a:ln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4" name="Oval 53"/>
          <p:cNvSpPr/>
          <p:nvPr/>
        </p:nvSpPr>
        <p:spPr>
          <a:xfrm>
            <a:off x="6752035" y="4257675"/>
            <a:ext cx="553640" cy="553641"/>
          </a:xfrm>
          <a:prstGeom prst="ellipse">
            <a:avLst/>
          </a:prstGeom>
          <a:noFill/>
          <a:ln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5" name="Multiply 54"/>
          <p:cNvSpPr/>
          <p:nvPr/>
        </p:nvSpPr>
        <p:spPr>
          <a:xfrm>
            <a:off x="6627019" y="2391967"/>
            <a:ext cx="804863" cy="1040606"/>
          </a:xfrm>
          <a:prstGeom prst="mathMultiply">
            <a:avLst>
              <a:gd name="adj1" fmla="val 838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6" name="Multiply 55"/>
          <p:cNvSpPr/>
          <p:nvPr/>
        </p:nvSpPr>
        <p:spPr>
          <a:xfrm>
            <a:off x="5207794" y="3996929"/>
            <a:ext cx="803672" cy="1040606"/>
          </a:xfrm>
          <a:prstGeom prst="mathMultiply">
            <a:avLst>
              <a:gd name="adj1" fmla="val 838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7" name="Rounded Rectangle 56"/>
          <p:cNvSpPr/>
          <p:nvPr/>
        </p:nvSpPr>
        <p:spPr>
          <a:xfrm>
            <a:off x="5026819" y="2015729"/>
            <a:ext cx="1314450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50" dirty="0">
                <a:latin typeface="NtMotoyaKyotai" pitchFamily="18" charset="-128"/>
                <a:ea typeface="NtMotoyaKyotai" pitchFamily="18" charset="-128"/>
              </a:rPr>
              <a:t>見えます</a:t>
            </a:r>
            <a:endParaRPr lang="en-US" altLang="ja-JP" sz="135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1350" dirty="0">
                <a:latin typeface="NtMotoyaKyotai" pitchFamily="18" charset="-128"/>
                <a:ea typeface="NtMotoyaKyotai" pitchFamily="18" charset="-128"/>
              </a:rPr>
              <a:t>聞こえます</a:t>
            </a:r>
            <a:endParaRPr lang="en-US" altLang="ja-JP" sz="135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72225" y="2015729"/>
            <a:ext cx="1314450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350" dirty="0">
                <a:latin typeface="NtMotoyaKyotai" pitchFamily="18" charset="-128"/>
                <a:ea typeface="NtMotoyaKyotai" pitchFamily="18" charset="-128"/>
              </a:rPr>
              <a:t>見られます</a:t>
            </a:r>
            <a:endParaRPr lang="en-US" altLang="ja-JP" sz="135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1350" dirty="0">
                <a:latin typeface="NtMotoyaKyotai" pitchFamily="18" charset="-128"/>
                <a:ea typeface="NtMotoyaKyotai" pitchFamily="18" charset="-128"/>
              </a:rPr>
              <a:t>聞けます</a:t>
            </a:r>
            <a:endParaRPr lang="en-US" altLang="ja-JP" sz="135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1975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5" grpId="0"/>
      <p:bldP spid="2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72828" y="1782366"/>
            <a:ext cx="28991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>
                <a:cs typeface="Arial" panose="020B0604020202020204" pitchFamily="34" charset="0"/>
              </a:rPr>
              <a:t>(Tôi) có thể nói được tiếng Nhật.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28751" y="2118122"/>
            <a:ext cx="4270772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日本語を　話すことが　できます。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 rot="20948052">
            <a:off x="1221581" y="323850"/>
            <a:ext cx="2900363" cy="800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 </a:t>
            </a:r>
          </a:p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 KHẢ NĂNG</a:t>
            </a:r>
            <a:endParaRPr lang="en-US" sz="21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215318">
            <a:off x="4398243" y="197008"/>
            <a:ext cx="3443551" cy="839045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可能形</a:t>
            </a:r>
            <a:r>
              <a:rPr lang="en-US" altLang="ja-JP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</a:t>
            </a:r>
          </a:p>
          <a:p>
            <a:pPr algn="ctr">
              <a:defRPr/>
            </a:pPr>
            <a:r>
              <a:rPr lang="ja-JP" altLang="en-US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（かのうけい）</a:t>
            </a:r>
            <a:endParaRPr lang="en-US" sz="27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86100" y="1085850"/>
            <a:ext cx="2800350" cy="3429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ĐỘNG TỪ ĐẶC BIỆT 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46635" y="2636044"/>
            <a:ext cx="25122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>
                <a:cs typeface="Arial" panose="020B0604020202020204" pitchFamily="34" charset="0"/>
              </a:rPr>
              <a:t>Có thể ăn cơm tại trung tâm.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02557" y="2971800"/>
            <a:ext cx="5169694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センターで　食事することが　できます。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615679" y="3493294"/>
            <a:ext cx="25122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>
                <a:cs typeface="Arial" panose="020B0604020202020204" pitchFamily="34" charset="0"/>
              </a:rPr>
              <a:t>Từ 18 tuổi có thể lái ô tô.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71600" y="3829050"/>
            <a:ext cx="5200650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2100" dirty="0">
                <a:latin typeface="NtMotoyaKyotai" pitchFamily="18" charset="-128"/>
                <a:ea typeface="NtMotoyaKyotai" pitchFamily="18" charset="-128"/>
              </a:rPr>
              <a:t>18</a:t>
            </a: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さいから　車の運転が　できます。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15678" y="4293394"/>
            <a:ext cx="295632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>
                <a:cs typeface="Arial" panose="020B0604020202020204" pitchFamily="34" charset="0"/>
              </a:rPr>
              <a:t>Gần đây (đã) hoàn thành 1 siêu thị.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71601" y="4629150"/>
            <a:ext cx="4270772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近くに　スーパーが　できました。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Cloud Callout 17"/>
          <p:cNvSpPr/>
          <p:nvPr/>
        </p:nvSpPr>
        <p:spPr>
          <a:xfrm rot="237574">
            <a:off x="6185179" y="2123940"/>
            <a:ext cx="1886642" cy="923925"/>
          </a:xfrm>
          <a:prstGeom prst="cloudCallout">
            <a:avLst>
              <a:gd name="adj1" fmla="val -42415"/>
              <a:gd name="adj2" fmla="val 620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ĐẦY </a:t>
            </a:r>
            <a:r>
              <a:rPr lang="en-US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ĐỦ PHƯƠNG TIỆN</a:t>
            </a:r>
          </a:p>
        </p:txBody>
      </p:sp>
      <p:sp>
        <p:nvSpPr>
          <p:cNvPr id="19" name="Cloud Callout 18"/>
          <p:cNvSpPr/>
          <p:nvPr/>
        </p:nvSpPr>
        <p:spPr>
          <a:xfrm rot="237574">
            <a:off x="6149579" y="3203972"/>
            <a:ext cx="1787128" cy="923925"/>
          </a:xfrm>
          <a:prstGeom prst="cloudCallout">
            <a:avLst>
              <a:gd name="adj1" fmla="val -55519"/>
              <a:gd name="adj2" fmla="val 378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ĐƯỢC </a:t>
            </a:r>
            <a:r>
              <a:rPr lang="en-US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PHÉP</a:t>
            </a:r>
          </a:p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ĐỦ ĐIỀU KIỆN</a:t>
            </a:r>
          </a:p>
        </p:txBody>
      </p:sp>
      <p:sp>
        <p:nvSpPr>
          <p:cNvPr id="20" name="Cloud Callout 19"/>
          <p:cNvSpPr/>
          <p:nvPr/>
        </p:nvSpPr>
        <p:spPr>
          <a:xfrm rot="237574">
            <a:off x="5656660" y="4167188"/>
            <a:ext cx="1787128" cy="923925"/>
          </a:xfrm>
          <a:prstGeom prst="cloudCallout">
            <a:avLst>
              <a:gd name="adj1" fmla="val -55519"/>
              <a:gd name="adj2" fmla="val 378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HOÀN </a:t>
            </a:r>
            <a:r>
              <a:rPr lang="en-US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THÀNH</a:t>
            </a:r>
          </a:p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HOÀN TẤT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871787" y="1441654"/>
            <a:ext cx="3248024" cy="41549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100">
                <a:latin typeface="NtMotoyaKyotai" pitchFamily="18" charset="-128"/>
                <a:ea typeface="NtMotoyaKyotai" pitchFamily="18" charset="-128"/>
              </a:rPr>
              <a:t>できます：</a:t>
            </a:r>
            <a:r>
              <a:rPr lang="en-US" altLang="ja-JP" sz="2100">
                <a:latin typeface="Tahoma" pitchFamily="34" charset="0"/>
                <a:cs typeface="Tahoma" pitchFamily="34" charset="0"/>
              </a:rPr>
              <a:t>hoàn thành</a:t>
            </a:r>
            <a:endParaRPr lang="en-US" sz="21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64831" y="2095500"/>
            <a:ext cx="1323975" cy="46434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2" name="Rounded Rectangle 21"/>
          <p:cNvSpPr/>
          <p:nvPr/>
        </p:nvSpPr>
        <p:spPr>
          <a:xfrm>
            <a:off x="5143500" y="2936082"/>
            <a:ext cx="1323975" cy="46434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3" name="Rounded Rectangle 22"/>
          <p:cNvSpPr/>
          <p:nvPr/>
        </p:nvSpPr>
        <p:spPr>
          <a:xfrm>
            <a:off x="4686300" y="3786188"/>
            <a:ext cx="1323975" cy="46434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4" name="Rounded Rectangle 23"/>
          <p:cNvSpPr/>
          <p:nvPr/>
        </p:nvSpPr>
        <p:spPr>
          <a:xfrm>
            <a:off x="4057650" y="4593432"/>
            <a:ext cx="1502569" cy="46434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" name="Cloud Callout 1"/>
          <p:cNvSpPr/>
          <p:nvPr/>
        </p:nvSpPr>
        <p:spPr>
          <a:xfrm rot="237574">
            <a:off x="5699523" y="1240631"/>
            <a:ext cx="1787128" cy="925116"/>
          </a:xfrm>
          <a:prstGeom prst="cloudCallout">
            <a:avLst>
              <a:gd name="adj1" fmla="val -42415"/>
              <a:gd name="adj2" fmla="val 620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NĂNG </a:t>
            </a:r>
            <a:r>
              <a:rPr lang="en-US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LỰC</a:t>
            </a:r>
          </a:p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KHẢ NĂNG</a:t>
            </a:r>
          </a:p>
        </p:txBody>
      </p:sp>
    </p:spTree>
    <p:extLst>
      <p:ext uri="{BB962C8B-B14F-4D97-AF65-F5344CB8AC3E}">
        <p14:creationId xmlns:p14="http://schemas.microsoft.com/office/powerpoint/2010/main" val="83064489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/>
      <p:bldP spid="10" grpId="0" animBg="1"/>
      <p:bldP spid="11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5" grpId="0" animBg="1"/>
      <p:bldP spid="22" grpId="0" animBg="1"/>
      <p:bldP spid="23" grpId="0" animBg="1"/>
      <p:bldP spid="24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152400" y="666750"/>
            <a:ext cx="1066800" cy="2152650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</a:t>
            </a:r>
            <a:endParaRPr lang="en-US" altLang="ja-JP" sz="4000" dirty="0" smtClean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１</a:t>
            </a:r>
            <a:endParaRPr lang="en-US" altLang="ja-JP" sz="4000" dirty="0" smtClean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2514600" y="4171950"/>
            <a:ext cx="5486400" cy="81915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新しい友だち</a:t>
            </a:r>
            <a:endParaRPr lang="en-US" sz="5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192986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911940"/>
              </p:ext>
            </p:extLst>
          </p:nvPr>
        </p:nvGraphicFramePr>
        <p:xfrm>
          <a:off x="3429000" y="209550"/>
          <a:ext cx="3505200" cy="296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5" imgW="2194560" imgH="1855440" progId="Paint.Picture">
                  <p:embed/>
                </p:oleObj>
              </mc:Choice>
              <mc:Fallback>
                <p:oleObj name="Bitmap Image" r:id="rId5" imgW="2194560" imgH="1855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209550"/>
                        <a:ext cx="3505200" cy="296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33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152400" y="666750"/>
            <a:ext cx="1066800" cy="2152650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</a:t>
            </a:r>
            <a:endParaRPr lang="en-US" altLang="ja-JP" sz="4000" dirty="0" smtClean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１</a:t>
            </a:r>
            <a:endParaRPr lang="en-US" altLang="ja-JP" sz="4000" dirty="0" smtClean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50668"/>
            <a:ext cx="1792087" cy="3176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09550"/>
            <a:ext cx="2895600" cy="3117706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1905000" y="4171950"/>
            <a:ext cx="6705600" cy="81915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アルバイトを探す</a:t>
            </a:r>
            <a:endParaRPr lang="en-US" sz="5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06" y="4246806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 rot="21285348">
            <a:off x="407501" y="173956"/>
            <a:ext cx="3367008" cy="7334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DANH TỪ HÓA</a:t>
            </a:r>
          </a:p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 #2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 rot="215318">
            <a:off x="4212361" y="225639"/>
            <a:ext cx="4591401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ふつうけい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の～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4800" y="1769054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cơm</a:t>
            </a:r>
            <a:r>
              <a:rPr lang="en-US" altLang="en-US" dirty="0"/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1763" y="2207204"/>
            <a:ext cx="51054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みんなで　ご飯を　食べます。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62600" y="1756354"/>
            <a:ext cx="2036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.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89563" y="2211840"/>
            <a:ext cx="363061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それは　楽しいです。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8860" y="1796159"/>
            <a:ext cx="477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Việc</a:t>
            </a:r>
            <a:r>
              <a:rPr lang="en-US" altLang="en-US" dirty="0"/>
              <a:t>)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cơm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.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8600" y="2904553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vẽ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.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84163" y="3342703"/>
            <a:ext cx="42878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私は　絵を　書きます。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486400" y="2891853"/>
            <a:ext cx="2036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thích điều đó.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313363" y="3343275"/>
            <a:ext cx="32972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それが　好きです。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04800" y="4124325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.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31763" y="4562475"/>
            <a:ext cx="52578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レポートに　名前を　書きます。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562600" y="4111625"/>
            <a:ext cx="297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đã quên điều đó.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514976" y="4562475"/>
            <a:ext cx="345598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それを　忘れました。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7" name="Striped Right Arrow 36"/>
          <p:cNvSpPr/>
          <p:nvPr/>
        </p:nvSpPr>
        <p:spPr>
          <a:xfrm rot="751434">
            <a:off x="153324" y="973810"/>
            <a:ext cx="1931988" cy="1250950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Ghép</a:t>
            </a:r>
            <a:endParaRPr lang="en-US" dirty="0"/>
          </a:p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 rot="780442">
            <a:off x="280324" y="1599285"/>
            <a:ext cx="1798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FF00"/>
                </a:solidFill>
              </a:rPr>
              <a:t>DANH TỪ HÓA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31763" y="4553480"/>
            <a:ext cx="88392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私は　レポートに名前を　書くことを　忘れました。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958663" y="4102630"/>
            <a:ext cx="477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quên</a:t>
            </a:r>
            <a:r>
              <a:rPr lang="en-US" altLang="en-US" dirty="0"/>
              <a:t> (</a:t>
            </a:r>
            <a:r>
              <a:rPr lang="en-US" altLang="en-US" dirty="0" err="1"/>
              <a:t>việc</a:t>
            </a:r>
            <a:r>
              <a:rPr lang="en-US" altLang="en-US" dirty="0"/>
              <a:t>)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.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31762" y="3344575"/>
            <a:ext cx="84788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私は　絵を　書くことが　好きです。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28873" y="2210528"/>
            <a:ext cx="889130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みんなで　ご飯を　食べることは　楽しいです。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6751" y="2211828"/>
            <a:ext cx="1038225" cy="523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280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のは</a:t>
            </a:r>
            <a:endParaRPr lang="en-US" sz="28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124200" y="3355017"/>
            <a:ext cx="1038225" cy="523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が</a:t>
            </a:r>
            <a:endParaRPr lang="en-US" sz="28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237163" y="4553479"/>
            <a:ext cx="1038225" cy="523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のを</a:t>
            </a:r>
            <a:endParaRPr lang="en-US" sz="28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95691" y="2904167"/>
            <a:ext cx="2884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(</a:t>
            </a:r>
            <a:r>
              <a:rPr lang="en-US" altLang="en-US" dirty="0" err="1"/>
              <a:t>việc</a:t>
            </a:r>
            <a:r>
              <a:rPr lang="en-US" altLang="en-US" dirty="0"/>
              <a:t>) </a:t>
            </a:r>
            <a:r>
              <a:rPr lang="en-US" altLang="en-US" dirty="0" err="1"/>
              <a:t>vẽ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08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6" grpId="1"/>
      <p:bldP spid="17" grpId="0" animBg="1"/>
      <p:bldP spid="18" grpId="0"/>
      <p:bldP spid="18" grpId="1"/>
      <p:bldP spid="19" grpId="0" animBg="1"/>
      <p:bldP spid="24" grpId="0"/>
      <p:bldP spid="29" grpId="0"/>
      <p:bldP spid="29" grpId="1"/>
      <p:bldP spid="30" grpId="0" animBg="1"/>
      <p:bldP spid="31" grpId="0"/>
      <p:bldP spid="31" grpId="1"/>
      <p:bldP spid="32" grpId="0" animBg="1"/>
      <p:bldP spid="33" grpId="0"/>
      <p:bldP spid="33" grpId="1"/>
      <p:bldP spid="34" grpId="0" animBg="1"/>
      <p:bldP spid="35" grpId="0"/>
      <p:bldP spid="35" grpId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23" grpId="0" animBg="1"/>
      <p:bldP spid="43" grpId="0" animBg="1"/>
      <p:bldP spid="44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921" y="2276537"/>
            <a:ext cx="8915400" cy="2866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8000" dirty="0"/>
          </a:p>
        </p:txBody>
      </p:sp>
      <p:sp>
        <p:nvSpPr>
          <p:cNvPr id="3" name="Rounded Rectangle 2"/>
          <p:cNvSpPr/>
          <p:nvPr/>
        </p:nvSpPr>
        <p:spPr>
          <a:xfrm rot="21376571">
            <a:off x="746657" y="369238"/>
            <a:ext cx="3199055" cy="6669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DANH TỪ HÓA</a:t>
            </a:r>
          </a:p>
          <a:p>
            <a:pPr algn="ctr">
              <a:defRPr/>
            </a:pPr>
            <a:r>
              <a:rPr lang="ja-JP" altLang="en-US" sz="2400" dirty="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＃２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 rot="215318">
            <a:off x="4331176" y="362464"/>
            <a:ext cx="4591401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【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ふつうけい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】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の～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" y="762061"/>
            <a:ext cx="8915400" cy="1487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8000" dirty="0"/>
          </a:p>
        </p:txBody>
      </p:sp>
      <p:sp>
        <p:nvSpPr>
          <p:cNvPr id="6" name="Rounded Rectangle 5"/>
          <p:cNvSpPr/>
          <p:nvPr/>
        </p:nvSpPr>
        <p:spPr>
          <a:xfrm>
            <a:off x="3560763" y="877949"/>
            <a:ext cx="3182937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/>
              <a:t>THƯỜNG</a:t>
            </a:r>
          </a:p>
          <a:p>
            <a:pPr algn="ctr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（～る、～た、～ない）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05688" y="1014474"/>
            <a:ext cx="1143000" cy="105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の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73325" y="1490724"/>
            <a:ext cx="1031875" cy="28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Plus 8"/>
          <p:cNvSpPr/>
          <p:nvPr/>
        </p:nvSpPr>
        <p:spPr>
          <a:xfrm>
            <a:off x="6910388" y="1276411"/>
            <a:ext cx="381000" cy="423863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1014474"/>
            <a:ext cx="1447800" cy="1011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9600">
                <a:solidFill>
                  <a:srgbClr val="FFFFFF"/>
                </a:solidFill>
              </a:rPr>
              <a:t>V</a:t>
            </a:r>
            <a:endParaRPr lang="en-US" altLang="ja-JP" sz="600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67546" y="2380600"/>
            <a:ext cx="3100388" cy="12827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/>
              <a:t>THƯỜNG</a:t>
            </a:r>
          </a:p>
          <a:p>
            <a:pPr algn="ctr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（～い、～くない）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9921" y="2493312"/>
            <a:ext cx="1143000" cy="10572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の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88059" y="2998137"/>
            <a:ext cx="841375" cy="23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Plus 13"/>
          <p:cNvSpPr/>
          <p:nvPr/>
        </p:nvSpPr>
        <p:spPr>
          <a:xfrm>
            <a:off x="6934621" y="2755250"/>
            <a:ext cx="381000" cy="423862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4596" y="2493312"/>
            <a:ext cx="2074863" cy="10112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6000" dirty="0" err="1"/>
              <a:t>Adj</a:t>
            </a:r>
            <a:r>
              <a:rPr lang="en-US" altLang="ja-JP" sz="6000" dirty="0"/>
              <a:t>-i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88184" y="3763312"/>
            <a:ext cx="3059112" cy="12827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/>
              <a:t>THƯỜNG</a:t>
            </a:r>
          </a:p>
          <a:p>
            <a:pPr algn="ctr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（～な）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7471196" y="3899837"/>
            <a:ext cx="1143000" cy="10572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の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53159" y="4404662"/>
            <a:ext cx="717550" cy="28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Plus 18"/>
          <p:cNvSpPr/>
          <p:nvPr/>
        </p:nvSpPr>
        <p:spPr>
          <a:xfrm>
            <a:off x="6975896" y="4161775"/>
            <a:ext cx="381000" cy="423862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84596" y="3899837"/>
            <a:ext cx="2376488" cy="10112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6000" dirty="0" err="1"/>
              <a:t>Adj-na</a:t>
            </a:r>
            <a:endParaRPr lang="en-US" altLang="ja-JP" sz="6000" dirty="0"/>
          </a:p>
        </p:txBody>
      </p:sp>
      <p:sp>
        <p:nvSpPr>
          <p:cNvPr id="21" name="Rounded Rectangle 20"/>
          <p:cNvSpPr/>
          <p:nvPr/>
        </p:nvSpPr>
        <p:spPr>
          <a:xfrm>
            <a:off x="2973357" y="229078"/>
            <a:ext cx="2613248" cy="504056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CÁCH KẾT HỢP</a:t>
            </a:r>
          </a:p>
        </p:txBody>
      </p:sp>
    </p:spTree>
    <p:extLst>
      <p:ext uri="{BB962C8B-B14F-4D97-AF65-F5344CB8AC3E}">
        <p14:creationId xmlns:p14="http://schemas.microsoft.com/office/powerpoint/2010/main" val="167233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1000" y="142875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Hút thuốc lá (thì) có hại cho sức khỏe.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12850" y="1424782"/>
            <a:ext cx="64976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タバコを　吸う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のは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体に　悪いです。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81000" y="2242344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Buổi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dạo</a:t>
            </a:r>
            <a:r>
              <a:rPr lang="en-US" altLang="en-US" dirty="0"/>
              <a:t> </a:t>
            </a:r>
            <a:r>
              <a:rPr lang="en-US" altLang="en-US" dirty="0" err="1"/>
              <a:t>sớm</a:t>
            </a:r>
            <a:r>
              <a:rPr lang="en-US" altLang="en-US" dirty="0"/>
              <a:t> (</a:t>
            </a:r>
            <a:r>
              <a:rPr lang="en-US" altLang="en-US" dirty="0" err="1"/>
              <a:t>thì</a:t>
            </a:r>
            <a:r>
              <a:rPr lang="en-US" altLang="en-US" dirty="0"/>
              <a:t>)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dễ</a:t>
            </a:r>
            <a:r>
              <a:rPr lang="en-US" altLang="en-US" dirty="0"/>
              <a:t> </a:t>
            </a:r>
            <a:r>
              <a:rPr lang="en-US" altLang="en-US" dirty="0" err="1"/>
              <a:t>chịu</a:t>
            </a:r>
            <a:r>
              <a:rPr lang="en-US" altLang="en-US" dirty="0"/>
              <a:t> (</a:t>
            </a:r>
            <a:r>
              <a:rPr lang="en-US" altLang="en-US" dirty="0" err="1"/>
              <a:t>thoải</a:t>
            </a:r>
            <a:r>
              <a:rPr lang="en-US" altLang="en-US" dirty="0"/>
              <a:t> </a:t>
            </a:r>
            <a:r>
              <a:rPr lang="en-US" altLang="en-US" dirty="0" err="1"/>
              <a:t>mái</a:t>
            </a:r>
            <a:r>
              <a:rPr lang="en-US" altLang="en-US" dirty="0"/>
              <a:t>).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11150" y="2197894"/>
            <a:ext cx="804227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朝早く　さんぽする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のは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気持ちが　いいです。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76225" y="3015456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(</a:t>
            </a:r>
            <a:r>
              <a:rPr lang="en-US" altLang="en-US" dirty="0" err="1"/>
              <a:t>thì</a:t>
            </a:r>
            <a:r>
              <a:rPr lang="en-US" altLang="en-US" dirty="0"/>
              <a:t>)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khó</a:t>
            </a:r>
            <a:r>
              <a:rPr lang="en-US" altLang="en-US" dirty="0"/>
              <a:t>.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11150" y="2978944"/>
            <a:ext cx="614362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日本語を　話す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のは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難しいです。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58762" y="3777110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đội</a:t>
            </a:r>
            <a:r>
              <a:rPr lang="en-US" altLang="en-US" dirty="0"/>
              <a:t> </a:t>
            </a:r>
            <a:r>
              <a:rPr lang="en-US" altLang="en-US" dirty="0" err="1"/>
              <a:t>mũ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hiểm</a:t>
            </a:r>
            <a:r>
              <a:rPr lang="en-US" altLang="en-US" dirty="0"/>
              <a:t> (</a:t>
            </a:r>
            <a:r>
              <a:rPr lang="en-US" altLang="en-US" dirty="0" err="1"/>
              <a:t>thì</a:t>
            </a:r>
            <a:r>
              <a:rPr lang="en-US" altLang="en-US" dirty="0"/>
              <a:t>)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nguy</a:t>
            </a:r>
            <a:r>
              <a:rPr lang="en-US" altLang="en-US" dirty="0"/>
              <a:t> </a:t>
            </a:r>
            <a:r>
              <a:rPr lang="en-US" altLang="en-US" dirty="0" err="1"/>
              <a:t>hiểm</a:t>
            </a:r>
            <a:r>
              <a:rPr lang="en-US" altLang="en-US" dirty="0"/>
              <a:t>.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17650" y="3753643"/>
            <a:ext cx="795972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ヘルメットを　かぶらない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のは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あぶないです。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17650" y="4528342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rau</a:t>
            </a:r>
            <a:r>
              <a:rPr lang="en-US" altLang="en-US" dirty="0"/>
              <a:t> (</a:t>
            </a:r>
            <a:r>
              <a:rPr lang="en-US" altLang="en-US" dirty="0" err="1"/>
              <a:t>thì</a:t>
            </a:r>
            <a:r>
              <a:rPr lang="en-US" altLang="en-US" dirty="0"/>
              <a:t>)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tốt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.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17650" y="4528342"/>
            <a:ext cx="75374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野菜を　食べない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のは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体に　よくないです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0" y="78097"/>
            <a:ext cx="1595437" cy="97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1441">
            <a:off x="7599609" y="124673"/>
            <a:ext cx="1207331" cy="1426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236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1637" y="16764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Anh Yamada đọc sách rất nhanh.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6712" y="1612107"/>
            <a:ext cx="82502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山田さんは　本を読む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のが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たいへん　速いです。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8281" y="2532337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nấu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kém</a:t>
            </a:r>
            <a:r>
              <a:rPr lang="en-US" altLang="en-US" dirty="0"/>
              <a:t> </a:t>
            </a:r>
            <a:r>
              <a:rPr lang="en-US" altLang="en-US" dirty="0" err="1"/>
              <a:t>lắm</a:t>
            </a:r>
            <a:r>
              <a:rPr lang="en-US" altLang="en-US" dirty="0"/>
              <a:t>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0461" y="2447925"/>
            <a:ext cx="636587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私は　料理を　作る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のが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下手です。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6015" y="3314739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nghĩ</a:t>
            </a:r>
            <a:r>
              <a:rPr lang="en-US" altLang="en-US" dirty="0"/>
              <a:t> </a:t>
            </a:r>
            <a:r>
              <a:rPr lang="en-US" altLang="en-US" dirty="0" err="1"/>
              <a:t>giám</a:t>
            </a:r>
            <a:r>
              <a:rPr lang="en-US" altLang="en-US" dirty="0"/>
              <a:t> </a:t>
            </a:r>
            <a:r>
              <a:rPr lang="en-US" altLang="en-US" dirty="0" err="1"/>
              <a:t>đốc</a:t>
            </a:r>
            <a:r>
              <a:rPr lang="en-US" altLang="en-US" dirty="0"/>
              <a:t>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chơi</a:t>
            </a:r>
            <a:r>
              <a:rPr lang="en-US" altLang="en-US" dirty="0"/>
              <a:t> tennis.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6015" y="3269414"/>
            <a:ext cx="85344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社長は　テニスをする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のが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大好きだと　思います。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6862" y="4035657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Anh</a:t>
            </a:r>
            <a:r>
              <a:rPr lang="en-US" altLang="en-US" dirty="0"/>
              <a:t> Ly </a:t>
            </a:r>
            <a:r>
              <a:rPr lang="en-US" altLang="en-US" dirty="0" err="1"/>
              <a:t>giỏi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chữ</a:t>
            </a:r>
            <a:r>
              <a:rPr lang="en-US" altLang="en-US" dirty="0"/>
              <a:t> </a:t>
            </a:r>
            <a:r>
              <a:rPr lang="en-US" altLang="en-US" dirty="0" err="1"/>
              <a:t>Hán</a:t>
            </a:r>
            <a:r>
              <a:rPr lang="en-US" altLang="en-US" dirty="0"/>
              <a:t>.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19614" y="4027815"/>
            <a:ext cx="841692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リーさんは　漢字を　書く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のが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とても　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上手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です。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96862" y="6435725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không thích sử dụng ngôn ngữ C++.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31787" y="6805613"/>
            <a:ext cx="84518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Ｃ＋＋言語を　使う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のが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好きではありません。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0" y="78097"/>
            <a:ext cx="1595437" cy="97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1441">
            <a:off x="7599609" y="124673"/>
            <a:ext cx="1207331" cy="1426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62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3675" y="186055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quên</a:t>
            </a:r>
            <a:r>
              <a:rPr lang="en-US" altLang="en-US" dirty="0"/>
              <a:t> </a:t>
            </a:r>
            <a:r>
              <a:rPr lang="en-US" altLang="en-US" dirty="0" err="1" smtClean="0"/>
              <a:t>mang</a:t>
            </a:r>
            <a:r>
              <a:rPr lang="en-US" altLang="en-US" dirty="0" smtClean="0"/>
              <a:t> </a:t>
            </a:r>
            <a:r>
              <a:rPr lang="en-US" altLang="en-US" dirty="0" err="1"/>
              <a:t>hộ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.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30098" y="1809750"/>
            <a:ext cx="80216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パスポー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トを　持って来る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のを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忘れました。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8600" y="2714625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việc</a:t>
            </a:r>
            <a:r>
              <a:rPr lang="en-US" altLang="en-US" dirty="0" smtClean="0"/>
              <a:t>)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cuộc</a:t>
            </a:r>
            <a:r>
              <a:rPr lang="en-US" altLang="en-US" dirty="0"/>
              <a:t> </a:t>
            </a:r>
            <a:r>
              <a:rPr lang="en-US" altLang="en-US" dirty="0" err="1"/>
              <a:t>họp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lúc</a:t>
            </a:r>
            <a:r>
              <a:rPr lang="en-US" altLang="en-US" dirty="0"/>
              <a:t> 9 </a:t>
            </a:r>
            <a:r>
              <a:rPr lang="en-US" altLang="en-US" dirty="0" err="1"/>
              <a:t>giờ</a:t>
            </a:r>
            <a:r>
              <a:rPr lang="en-US" altLang="en-US" dirty="0"/>
              <a:t>.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28600" y="2699604"/>
            <a:ext cx="804227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明日　</a:t>
            </a: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9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時から　会議が　ある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のを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聞きました。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7766" y="3528219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Bạn có biết chị A đã kết hôn tháng trước rồi không?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17766" y="3541393"/>
            <a:ext cx="80772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Ａさんが　先月　結</a:t>
            </a:r>
            <a:r>
              <a:rPr lang="ja-JP" altLang="en-US" sz="2800" dirty="0" smtClean="0">
                <a:latin typeface="HGSeikaishotaiPRO" pitchFamily="65" charset="-128"/>
                <a:ea typeface="HGSeikaishotaiPRO" pitchFamily="65" charset="-128"/>
              </a:rPr>
              <a:t>婚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した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のを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知っていますか。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93675" y="4437774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 smtClean="0"/>
              <a:t>đã</a:t>
            </a:r>
            <a:r>
              <a:rPr lang="en-US" altLang="en-US" dirty="0" smtClean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việc</a:t>
            </a:r>
            <a:r>
              <a:rPr lang="en-US" altLang="en-US" dirty="0" smtClean="0"/>
              <a:t>) </a:t>
            </a:r>
            <a:r>
              <a:rPr lang="en-US" altLang="en-US" dirty="0" err="1"/>
              <a:t>tuần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khách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.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7766" y="4389598"/>
            <a:ext cx="879792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来週　日本のお客さんが　来る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のを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報告しました。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76225" y="6619875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đã không biết anh B đã trở thành Giám đốc.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11150" y="6989763"/>
            <a:ext cx="86042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Ｂさんが　社長に　なった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のを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　知りませんでした。</a:t>
            </a:r>
            <a:endParaRPr lang="en-US" sz="2800" dirty="0" smtClean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0" y="78097"/>
            <a:ext cx="1595437" cy="97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41441">
            <a:off x="7599609" y="124673"/>
            <a:ext cx="1207331" cy="1426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59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14550" y="169261"/>
            <a:ext cx="5127677" cy="4669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TỔNG HỢP, PHÂN BIỆT, SO SÁNH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00400" y="628232"/>
            <a:ext cx="2955977" cy="4669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「こと」</a:t>
            </a: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　</a:t>
            </a:r>
            <a:r>
              <a:rPr 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　</a:t>
            </a: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「の」</a:t>
            </a:r>
            <a:endParaRPr lang="en-US" sz="21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47800" y="1700930"/>
            <a:ext cx="4114800" cy="40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Trường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hợp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dùng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đươc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cả</a:t>
            </a:r>
            <a:r>
              <a:rPr lang="vi-V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ja-JP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en-US" altLang="ja-JP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và</a:t>
            </a:r>
            <a:r>
              <a:rPr lang="vi-V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ja-JP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en-US" altLang="ja-JP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32-Point Star 4"/>
          <p:cNvSpPr/>
          <p:nvPr/>
        </p:nvSpPr>
        <p:spPr>
          <a:xfrm rot="21144918">
            <a:off x="1219200" y="1573640"/>
            <a:ext cx="514350" cy="276395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3094" y="2883285"/>
            <a:ext cx="4332685" cy="5492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みんなで食事する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は楽しいです。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63666" y="2883285"/>
            <a:ext cx="4332684" cy="5492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みんなで食事する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は楽しいです。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3094" y="3468979"/>
            <a:ext cx="4331159" cy="5492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私は本を読む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が好きです。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3474557"/>
            <a:ext cx="4332685" cy="5492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私は本を読む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が好きです。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1428" y="4064917"/>
            <a:ext cx="4332685" cy="5492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レポートに名前を書く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を忘れた。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1" y="4065829"/>
            <a:ext cx="4332684" cy="5492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レポートに名前を書く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を忘れた。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36007" y="2339971"/>
            <a:ext cx="956072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こと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37622" y="2339971"/>
            <a:ext cx="956072" cy="342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の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1659">
            <a:off x="3390900" y="2216277"/>
            <a:ext cx="584002" cy="58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1659">
            <a:off x="6780033" y="2176387"/>
            <a:ext cx="584002" cy="58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4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28800" y="1305943"/>
            <a:ext cx="3276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Trường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hợp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dùng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đươc</a:t>
            </a:r>
            <a:r>
              <a:rPr lang="vi-VN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ja-JP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</a:p>
          <a:p>
            <a:pPr algn="ctr">
              <a:defRPr/>
            </a:pPr>
            <a:r>
              <a:rPr lang="en-US" altLang="ja-JP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nhưng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ja-JP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không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ja-JP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dùng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ja-JP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được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ja-JP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 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14550" y="169261"/>
            <a:ext cx="5127677" cy="4669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TỔNG HỢP, PHÂN BIỆT, SO SÁNH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00400" y="628232"/>
            <a:ext cx="2955977" cy="4669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「こと」</a:t>
            </a: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　</a:t>
            </a:r>
            <a:r>
              <a:rPr 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　</a:t>
            </a: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「の」</a:t>
            </a:r>
            <a:endParaRPr lang="en-US" sz="21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7" name="32-Point Star 6"/>
          <p:cNvSpPr/>
          <p:nvPr/>
        </p:nvSpPr>
        <p:spPr>
          <a:xfrm rot="21144918">
            <a:off x="1600200" y="1156686"/>
            <a:ext cx="514350" cy="276395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38952" y="2225422"/>
            <a:ext cx="4123648" cy="4546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私のしゅみは音楽を聞く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です。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46094" y="2704038"/>
            <a:ext cx="4125185" cy="4546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私は泳ぐ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ができます。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56810" y="3183860"/>
            <a:ext cx="4125185" cy="4546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私は日本へ行った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があります。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86690" y="1858441"/>
            <a:ext cx="956072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こと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88305" y="1858441"/>
            <a:ext cx="956072" cy="342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の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1659">
            <a:off x="3434825" y="1676396"/>
            <a:ext cx="584002" cy="58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6450">
            <a:off x="6875182" y="1634432"/>
            <a:ext cx="628650" cy="621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1467526" y="3690600"/>
            <a:ext cx="4125185" cy="4546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私は東京へ行く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があります。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75860" y="4171471"/>
            <a:ext cx="4125185" cy="4546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私は東京へ行く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になります。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75860" y="4655854"/>
            <a:ext cx="4125185" cy="4546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私は東京へ行く</a:t>
            </a:r>
            <a:r>
              <a:rPr lang="ja-JP" altLang="en-US" sz="20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にしました。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0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18" grpId="0" animBg="1"/>
      <p:bldP spid="20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14550" y="169261"/>
            <a:ext cx="5127677" cy="4669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TỔNG HỢP, PHÂN BIỆT, SO SÁNH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00400" y="628232"/>
            <a:ext cx="2955977" cy="46697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「こと」</a:t>
            </a: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　</a:t>
            </a:r>
            <a:r>
              <a:rPr 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　</a:t>
            </a:r>
            <a:r>
              <a:rPr lang="ja-JP" altLang="en-US" sz="21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「の」</a:t>
            </a:r>
            <a:endParaRPr lang="en-US" sz="21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9800" y="1352550"/>
            <a:ext cx="314325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Trường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hợp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dùng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đươc</a:t>
            </a:r>
            <a:r>
              <a:rPr lang="vi-VN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ja-JP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 </a:t>
            </a:r>
          </a:p>
          <a:p>
            <a:pPr algn="ctr">
              <a:defRPr/>
            </a:pPr>
            <a:r>
              <a:rPr lang="en-US" altLang="ja-JP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nhưng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ja-JP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không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ja-JP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dùng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ja-JP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được</a:t>
            </a:r>
            <a:r>
              <a:rPr lang="vi-VN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[</a:t>
            </a:r>
            <a:r>
              <a:rPr lang="ja-JP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こと</a:t>
            </a:r>
            <a:r>
              <a:rPr lang="en-US" altLang="ja-JP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]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32-Point Star 8"/>
          <p:cNvSpPr/>
          <p:nvPr/>
        </p:nvSpPr>
        <p:spPr>
          <a:xfrm rot="21144918">
            <a:off x="1997190" y="1214354"/>
            <a:ext cx="514350" cy="276395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0" y="2495550"/>
            <a:ext cx="3143250" cy="285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あそこにいる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はリーさんです。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18335" y="2815828"/>
            <a:ext cx="3143250" cy="285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帰る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は来週です。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9050" y="3134915"/>
            <a:ext cx="3143250" cy="285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ほしい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はワープロです。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96667" y="2131736"/>
            <a:ext cx="954881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こと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7301" y="2038867"/>
            <a:ext cx="956072" cy="342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の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1659">
            <a:off x="6109327" y="1875283"/>
            <a:ext cx="584002" cy="58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6450">
            <a:off x="2956106" y="1992730"/>
            <a:ext cx="628650" cy="621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3839766" y="3467100"/>
            <a:ext cx="3143250" cy="285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行きたい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は北海道です。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48100" y="3787378"/>
            <a:ext cx="3143250" cy="285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子どもが遊んでいる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が見えます。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58816" y="4106465"/>
            <a:ext cx="3143250" cy="285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休んだ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は熱があったからです。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48100" y="4439840"/>
            <a:ext cx="3143250" cy="285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子どもが泣いている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を聞いた。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58816" y="4758928"/>
            <a:ext cx="3143250" cy="285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山田さんが来る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を聞いた。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3972" y="2495550"/>
            <a:ext cx="1425178" cy="2857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  <a:sym typeface="Wingdings 2"/>
              </a:rPr>
              <a:t>人）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3972" y="2806303"/>
            <a:ext cx="1425178" cy="2857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  <a:sym typeface="Wingdings 2"/>
              </a:rPr>
              <a:t>日）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8735" y="3134915"/>
            <a:ext cx="1425178" cy="2857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  <a:sym typeface="Wingdings 2"/>
              </a:rPr>
              <a:t>物）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8735" y="3467100"/>
            <a:ext cx="1425178" cy="2857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  <a:sym typeface="Wingdings 2"/>
              </a:rPr>
              <a:t>所）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24688" y="3787378"/>
            <a:ext cx="1425178" cy="2857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  <a:sym typeface="Wingdings 2"/>
              </a:rPr>
              <a:t>姿）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29450" y="4106465"/>
            <a:ext cx="1409700" cy="2857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  <a:sym typeface="Wingdings 2"/>
              </a:rPr>
              <a:t>理由）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37784" y="4439840"/>
            <a:ext cx="1401365" cy="2857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  <a:sym typeface="Wingdings 2"/>
              </a:rPr>
              <a:t>音）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37785" y="4758928"/>
            <a:ext cx="1401365" cy="2857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500" dirty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ja-JP" altLang="en-US" sz="15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の</a:t>
            </a:r>
            <a:r>
              <a:rPr lang="ja-JP" altLang="en-US" sz="1500" dirty="0">
                <a:latin typeface="NtMotoyaKyotai" pitchFamily="18" charset="-128"/>
                <a:ea typeface="NtMotoyaKyotai" pitchFamily="18" charset="-128"/>
                <a:sym typeface="Wingdings 2"/>
              </a:rPr>
              <a:t>情報）</a:t>
            </a:r>
            <a:endParaRPr lang="en-US" sz="15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2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135363">
            <a:off x="1527572" y="261938"/>
            <a:ext cx="2943225" cy="100250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THỂ HIỆN </a:t>
            </a:r>
          </a:p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SỰ THAY ĐỔI TRẠNG THÁI </a:t>
            </a:r>
            <a:r>
              <a:rPr lang="en-US" sz="21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ĐỘNG TỪ</a:t>
            </a:r>
          </a:p>
        </p:txBody>
      </p:sp>
      <p:sp>
        <p:nvSpPr>
          <p:cNvPr id="5" name="Rounded Rectangle 4"/>
          <p:cNvSpPr/>
          <p:nvPr/>
        </p:nvSpPr>
        <p:spPr>
          <a:xfrm rot="215318">
            <a:off x="4846940" y="260168"/>
            <a:ext cx="3070348" cy="619802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7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～ようになる。</a:t>
            </a:r>
            <a:endParaRPr lang="en-US" sz="27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150159">
            <a:off x="1526028" y="1557863"/>
            <a:ext cx="1527343" cy="6017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なる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Oval Callout 3"/>
          <p:cNvSpPr/>
          <p:nvPr/>
        </p:nvSpPr>
        <p:spPr>
          <a:xfrm rot="267521">
            <a:off x="4046935" y="935831"/>
            <a:ext cx="3493294" cy="1319213"/>
          </a:xfrm>
          <a:prstGeom prst="wedgeEllipseCallout">
            <a:avLst>
              <a:gd name="adj1" fmla="val -76616"/>
              <a:gd name="adj2" fmla="val 312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Động</a:t>
            </a:r>
            <a:r>
              <a:rPr lang="en-US" i="1" dirty="0"/>
              <a:t> </a:t>
            </a:r>
            <a:r>
              <a:rPr lang="en-US" i="1" dirty="0" err="1"/>
              <a:t>từ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sự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từ</a:t>
            </a:r>
            <a:r>
              <a:rPr lang="en-US" i="1" dirty="0"/>
              <a:t>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sang </a:t>
            </a:r>
            <a:r>
              <a:rPr lang="en-US" i="1" dirty="0" err="1"/>
              <a:t>trạng</a:t>
            </a:r>
            <a:r>
              <a:rPr lang="en-US" i="1" dirty="0"/>
              <a:t>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endParaRPr lang="en-US" i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43400" y="2389585"/>
            <a:ext cx="3512344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暗く　なりました。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33500" y="2389585"/>
            <a:ext cx="1466850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暗いです。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67213" y="3086100"/>
            <a:ext cx="3512344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元気に　なりました。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58504" y="3086100"/>
            <a:ext cx="1465659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元気です。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74357" y="3818335"/>
            <a:ext cx="3512344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病気に　なりました。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333500" y="3818335"/>
            <a:ext cx="1466850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病気です。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374357" y="4514850"/>
            <a:ext cx="3512344" cy="4154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話せるように　なりました。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65647" y="4514850"/>
            <a:ext cx="1465659" cy="4154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話せます。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Striped Right Arrow 14"/>
          <p:cNvSpPr/>
          <p:nvPr/>
        </p:nvSpPr>
        <p:spPr>
          <a:xfrm rot="21227839">
            <a:off x="2949772" y="3200111"/>
            <a:ext cx="1482447" cy="732234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/>
              <a:t>…</a:t>
            </a:r>
            <a:r>
              <a:rPr lang="en-US" i="1" dirty="0" err="1"/>
              <a:t>trở</a:t>
            </a:r>
            <a:r>
              <a:rPr lang="en-US" i="1" dirty="0"/>
              <a:t> </a:t>
            </a:r>
            <a:r>
              <a:rPr lang="en-US" i="1" dirty="0" err="1"/>
              <a:t>nên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7405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0428" y="1382315"/>
            <a:ext cx="221337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bg1"/>
                </a:solidFill>
                <a:cs typeface="Arial" panose="020B0604020202020204" pitchFamily="34" charset="0"/>
              </a:rPr>
              <a:t>Có thể đọc báo tiếng Nhật.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62400" y="1352550"/>
            <a:ext cx="3044428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日本語の新聞が　読めます。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97918" y="1940718"/>
            <a:ext cx="5626894" cy="415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日本語の新聞が　読めるように　なりました。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20427" y="2726791"/>
            <a:ext cx="19669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bg1"/>
                </a:solidFill>
                <a:cs typeface="Arial" panose="020B0604020202020204" pitchFamily="34" charset="0"/>
              </a:rPr>
              <a:t>Ăn được Sashimi.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756421" y="2698217"/>
            <a:ext cx="2721769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サシミが　食べられます。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503883" y="3286385"/>
            <a:ext cx="5543550" cy="415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サシミが　食べられるように　なりました。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520428" y="4201715"/>
            <a:ext cx="22133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bg1"/>
                </a:solidFill>
                <a:cs typeface="Arial" panose="020B0604020202020204" pitchFamily="34" charset="0"/>
              </a:rPr>
              <a:t>Hiểu bài giảng tiếng Anh.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776662" y="4171950"/>
            <a:ext cx="3515915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英語の　こうぎが　分かります。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97919" y="4689871"/>
            <a:ext cx="5669756" cy="4154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英語のこうぎが　分かるように　なりました。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492227" y="1885950"/>
            <a:ext cx="3371850" cy="52506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9" name="Rounded Rectangle 38"/>
          <p:cNvSpPr/>
          <p:nvPr/>
        </p:nvSpPr>
        <p:spPr>
          <a:xfrm>
            <a:off x="3863577" y="3230426"/>
            <a:ext cx="4000500" cy="52506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0" name="Rounded Rectangle 39"/>
          <p:cNvSpPr/>
          <p:nvPr/>
        </p:nvSpPr>
        <p:spPr>
          <a:xfrm>
            <a:off x="4492227" y="4635102"/>
            <a:ext cx="3371850" cy="52506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6" name="Striped Right Arrow 45"/>
          <p:cNvSpPr/>
          <p:nvPr/>
        </p:nvSpPr>
        <p:spPr>
          <a:xfrm rot="415298">
            <a:off x="1002784" y="4455444"/>
            <a:ext cx="1371132" cy="496490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i="1" dirty="0"/>
              <a:t>…</a:t>
            </a:r>
            <a:r>
              <a:rPr lang="en-US" sz="1500" i="1" dirty="0" err="1"/>
              <a:t>trở</a:t>
            </a:r>
            <a:r>
              <a:rPr lang="en-US" sz="1500" i="1" dirty="0"/>
              <a:t> </a:t>
            </a:r>
            <a:r>
              <a:rPr lang="en-US" sz="1500" i="1" dirty="0" err="1"/>
              <a:t>nên</a:t>
            </a:r>
            <a:endParaRPr lang="en-US" sz="1500" i="1" dirty="0"/>
          </a:p>
        </p:txBody>
      </p:sp>
      <p:sp>
        <p:nvSpPr>
          <p:cNvPr id="47" name="Striped Right Arrow 46"/>
          <p:cNvSpPr/>
          <p:nvPr/>
        </p:nvSpPr>
        <p:spPr>
          <a:xfrm rot="484342">
            <a:off x="1223572" y="1577792"/>
            <a:ext cx="1178323" cy="496490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i="1" dirty="0"/>
              <a:t>…</a:t>
            </a:r>
            <a:r>
              <a:rPr lang="en-US" sz="1500" i="1" dirty="0" err="1"/>
              <a:t>trở</a:t>
            </a:r>
            <a:r>
              <a:rPr lang="en-US" sz="1500" i="1" dirty="0"/>
              <a:t> </a:t>
            </a:r>
            <a:r>
              <a:rPr lang="en-US" sz="1500" i="1" dirty="0" err="1"/>
              <a:t>nên</a:t>
            </a:r>
            <a:endParaRPr lang="en-US" sz="1500" i="1" dirty="0"/>
          </a:p>
        </p:txBody>
      </p:sp>
      <p:sp>
        <p:nvSpPr>
          <p:cNvPr id="49" name="Striped Right Arrow 48"/>
          <p:cNvSpPr/>
          <p:nvPr/>
        </p:nvSpPr>
        <p:spPr>
          <a:xfrm rot="415298">
            <a:off x="1192359" y="2965326"/>
            <a:ext cx="1208347" cy="496490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i="1" dirty="0"/>
              <a:t>…</a:t>
            </a:r>
            <a:r>
              <a:rPr lang="en-US" sz="1500" i="1" dirty="0" err="1"/>
              <a:t>trở</a:t>
            </a:r>
            <a:r>
              <a:rPr lang="en-US" sz="1500" i="1" dirty="0"/>
              <a:t> </a:t>
            </a:r>
            <a:r>
              <a:rPr lang="en-US" sz="1500" i="1" dirty="0" err="1"/>
              <a:t>nên</a:t>
            </a:r>
            <a:endParaRPr lang="en-US" sz="15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1447800" y="1393962"/>
            <a:ext cx="6515100" cy="36706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1" name="Rounded Rectangle 50"/>
          <p:cNvSpPr/>
          <p:nvPr/>
        </p:nvSpPr>
        <p:spPr>
          <a:xfrm>
            <a:off x="1568053" y="2128577"/>
            <a:ext cx="1365647" cy="8001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/>
              <a:t>KHẲNG ĐỊNH</a:t>
            </a:r>
          </a:p>
          <a:p>
            <a:pPr algn="ctr">
              <a:defRPr/>
            </a:pPr>
            <a:r>
              <a:rPr lang="en-US" sz="1350" i="1" dirty="0"/>
              <a:t>(</a:t>
            </a:r>
            <a:r>
              <a:rPr lang="en-US" sz="1350" i="1" dirty="0" err="1"/>
              <a:t>Đã</a:t>
            </a:r>
            <a:r>
              <a:rPr lang="en-US" sz="1350" i="1" dirty="0"/>
              <a:t> </a:t>
            </a:r>
            <a:r>
              <a:rPr lang="en-US" sz="1350" i="1" dirty="0" err="1"/>
              <a:t>trở</a:t>
            </a:r>
            <a:r>
              <a:rPr lang="en-US" sz="1350" i="1" dirty="0"/>
              <a:t> </a:t>
            </a:r>
            <a:r>
              <a:rPr lang="en-US" sz="1350" i="1" dirty="0" err="1"/>
              <a:t>nên</a:t>
            </a:r>
            <a:r>
              <a:rPr lang="en-US" sz="1350" i="1" dirty="0"/>
              <a:t> …</a:t>
            </a:r>
          </a:p>
          <a:p>
            <a:pPr algn="ctr">
              <a:defRPr/>
            </a:pPr>
            <a:r>
              <a:rPr lang="en-US" sz="1350" i="1" dirty="0" err="1"/>
              <a:t>Đã</a:t>
            </a:r>
            <a:r>
              <a:rPr lang="en-US" sz="1350" i="1" dirty="0"/>
              <a:t> </a:t>
            </a:r>
            <a:r>
              <a:rPr lang="en-US" sz="1350" i="1" dirty="0" err="1"/>
              <a:t>có</a:t>
            </a:r>
            <a:r>
              <a:rPr lang="en-US" sz="1350" i="1" dirty="0"/>
              <a:t> </a:t>
            </a:r>
            <a:r>
              <a:rPr lang="en-US" sz="1350" i="1" dirty="0" err="1"/>
              <a:t>thể</a:t>
            </a:r>
            <a:r>
              <a:rPr lang="en-US" sz="1350" i="1" dirty="0"/>
              <a:t>…)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105150" y="2071427"/>
            <a:ext cx="4800600" cy="8572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000" dirty="0">
                <a:latin typeface="NtMotoyaKyotai" pitchFamily="18" charset="-128"/>
                <a:ea typeface="NtMotoyaKyotai" pitchFamily="18" charset="-128"/>
              </a:rPr>
              <a:t>Ｖる＋ようになりました</a:t>
            </a:r>
            <a:endParaRPr lang="en-US" sz="3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086732" y="3037328"/>
            <a:ext cx="462915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214313" indent="-214313">
              <a:buFont typeface="Arial" pitchFamily="34" charset="0"/>
              <a:buChar char="•"/>
              <a:defRPr/>
            </a:pPr>
            <a:r>
              <a:rPr lang="en-US" sz="1350" i="1" dirty="0" err="1"/>
              <a:t>Động</a:t>
            </a:r>
            <a:r>
              <a:rPr lang="en-US" sz="1350" i="1" dirty="0"/>
              <a:t> </a:t>
            </a:r>
            <a:r>
              <a:rPr lang="en-US" sz="1350" i="1" dirty="0" err="1"/>
              <a:t>từ</a:t>
            </a:r>
            <a:r>
              <a:rPr lang="en-US" sz="1350" i="1" dirty="0"/>
              <a:t> </a:t>
            </a:r>
            <a:r>
              <a:rPr lang="en-US" sz="1350" i="1" dirty="0" err="1"/>
              <a:t>dạng</a:t>
            </a:r>
            <a:r>
              <a:rPr lang="en-US" sz="1350" i="1" dirty="0"/>
              <a:t> </a:t>
            </a:r>
            <a:r>
              <a:rPr lang="en-US" sz="1350" i="1" dirty="0" err="1"/>
              <a:t>khả</a:t>
            </a:r>
            <a:r>
              <a:rPr lang="en-US" sz="1350" i="1" dirty="0"/>
              <a:t> </a:t>
            </a:r>
            <a:r>
              <a:rPr lang="en-US" sz="1350" i="1" dirty="0" err="1"/>
              <a:t>năng</a:t>
            </a:r>
            <a:r>
              <a:rPr lang="en-US" sz="1350" i="1" dirty="0"/>
              <a:t> </a:t>
            </a:r>
            <a:r>
              <a:rPr lang="ja-JP" altLang="en-US" sz="1350" i="1" dirty="0">
                <a:latin typeface="NtMotoyaKyotai" pitchFamily="18" charset="-128"/>
                <a:ea typeface="NtMotoyaKyotai" pitchFamily="18" charset="-128"/>
              </a:rPr>
              <a:t>（かのうけい）</a:t>
            </a:r>
            <a:endParaRPr lang="en-US" sz="1350" i="1" dirty="0">
              <a:latin typeface="NtMotoyaKyotai" pitchFamily="18" charset="-128"/>
              <a:ea typeface="NtMotoyaKyotai" pitchFamily="18" charset="-128"/>
            </a:endParaRPr>
          </a:p>
          <a:p>
            <a:pPr marL="214313" indent="-214313">
              <a:buFont typeface="Arial" pitchFamily="34" charset="0"/>
              <a:buChar char="•"/>
              <a:defRPr/>
            </a:pPr>
            <a:r>
              <a:rPr lang="en-US" sz="1350" i="1" dirty="0" err="1"/>
              <a:t>Động</a:t>
            </a:r>
            <a:r>
              <a:rPr lang="en-US" sz="1350" i="1" dirty="0"/>
              <a:t> </a:t>
            </a:r>
            <a:r>
              <a:rPr lang="en-US" sz="1350" i="1" dirty="0" err="1"/>
              <a:t>từ</a:t>
            </a:r>
            <a:r>
              <a:rPr lang="en-US" sz="1350" i="1" dirty="0"/>
              <a:t> </a:t>
            </a:r>
            <a:r>
              <a:rPr lang="en-US" sz="1350" i="1" dirty="0" err="1"/>
              <a:t>vô</a:t>
            </a:r>
            <a:r>
              <a:rPr lang="en-US" sz="1350" i="1" dirty="0"/>
              <a:t> ý </a:t>
            </a:r>
            <a:r>
              <a:rPr lang="en-US" sz="1350" i="1" dirty="0" err="1"/>
              <a:t>chí</a:t>
            </a:r>
            <a:r>
              <a:rPr lang="ja-JP" altLang="en-US" sz="1350" i="1" dirty="0"/>
              <a:t>　</a:t>
            </a:r>
            <a:r>
              <a:rPr lang="ja-JP" altLang="en-US" sz="1350" i="1" dirty="0">
                <a:latin typeface="NtMotoyaKyotai" pitchFamily="18" charset="-128"/>
                <a:ea typeface="NtMotoyaKyotai" pitchFamily="18" charset="-128"/>
              </a:rPr>
              <a:t>（なる、わかる、できる、なれる</a:t>
            </a:r>
            <a:r>
              <a:rPr lang="en-US" altLang="ja-JP" sz="1350" i="1" dirty="0">
                <a:latin typeface="NtMotoyaKyotai" pitchFamily="18" charset="-128"/>
                <a:ea typeface="NtMotoyaKyotai" pitchFamily="18" charset="-128"/>
              </a:rPr>
              <a:t>…</a:t>
            </a:r>
            <a:r>
              <a:rPr lang="ja-JP" altLang="en-US" sz="1350" i="1" dirty="0">
                <a:latin typeface="NtMotoyaKyotai" pitchFamily="18" charset="-128"/>
                <a:ea typeface="NtMotoyaKyotai" pitchFamily="18" charset="-128"/>
              </a:rPr>
              <a:t>）</a:t>
            </a:r>
            <a:endParaRPr lang="en-US" altLang="ja-JP" sz="1350" i="1" dirty="0">
              <a:latin typeface="NtMotoyaKyotai" pitchFamily="18" charset="-128"/>
              <a:ea typeface="NtMotoyaKyotai" pitchFamily="18" charset="-128"/>
            </a:endParaRPr>
          </a:p>
          <a:p>
            <a:pPr marL="214313" indent="-214313">
              <a:buFont typeface="Arial" pitchFamily="34" charset="0"/>
              <a:buChar char="•"/>
              <a:defRPr/>
            </a:pPr>
            <a:r>
              <a:rPr lang="en-US" sz="1350" i="1" dirty="0" err="1"/>
              <a:t>Tự</a:t>
            </a:r>
            <a:r>
              <a:rPr lang="en-US" sz="1350" i="1" dirty="0"/>
              <a:t> </a:t>
            </a:r>
            <a:r>
              <a:rPr lang="en-US" sz="1350" i="1" dirty="0" err="1"/>
              <a:t>động</a:t>
            </a:r>
            <a:r>
              <a:rPr lang="en-US" sz="1350" i="1" dirty="0"/>
              <a:t> </a:t>
            </a:r>
            <a:r>
              <a:rPr lang="en-US" sz="1350" i="1" dirty="0" err="1"/>
              <a:t>từ</a:t>
            </a:r>
            <a:endParaRPr lang="en-US" sz="1350" i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714750" y="1273470"/>
            <a:ext cx="234315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CÁCH KẾT HỢP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086732" y="3815997"/>
            <a:ext cx="462915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214313" indent="-214313">
              <a:buFont typeface="Arial" pitchFamily="34" charset="0"/>
              <a:buChar char="•"/>
              <a:defRPr/>
            </a:pPr>
            <a:r>
              <a:rPr lang="ja-JP" altLang="en-US" sz="1350" i="1" dirty="0">
                <a:latin typeface="NtMotoyaKyotai" pitchFamily="18" charset="-128"/>
                <a:ea typeface="NtMotoyaKyotai" pitchFamily="18" charset="-128"/>
              </a:rPr>
              <a:t>なりました：</a:t>
            </a:r>
            <a:r>
              <a:rPr lang="en-US" sz="1350" i="1" dirty="0" err="1"/>
              <a:t>Thể</a:t>
            </a:r>
            <a:r>
              <a:rPr lang="en-US" sz="1350" i="1" dirty="0"/>
              <a:t> </a:t>
            </a:r>
            <a:r>
              <a:rPr lang="en-US" sz="1350" i="1" dirty="0" err="1"/>
              <a:t>hiện</a:t>
            </a:r>
            <a:r>
              <a:rPr lang="en-US" sz="1350" i="1" dirty="0"/>
              <a:t> </a:t>
            </a:r>
            <a:r>
              <a:rPr lang="en-US" sz="1350" i="1" dirty="0" err="1"/>
              <a:t>trạng</a:t>
            </a:r>
            <a:r>
              <a:rPr lang="en-US" sz="1350" i="1" dirty="0"/>
              <a:t> </a:t>
            </a:r>
            <a:r>
              <a:rPr lang="en-US" sz="1350" i="1" dirty="0" err="1"/>
              <a:t>thái</a:t>
            </a:r>
            <a:r>
              <a:rPr lang="en-US" sz="1350" i="1" dirty="0"/>
              <a:t> </a:t>
            </a:r>
            <a:r>
              <a:rPr lang="en-US" sz="1350" i="1" dirty="0" err="1"/>
              <a:t>của</a:t>
            </a:r>
            <a:r>
              <a:rPr lang="en-US" sz="1350" i="1" dirty="0"/>
              <a:t> </a:t>
            </a:r>
            <a:r>
              <a:rPr lang="en-US" sz="1350" i="1" dirty="0" err="1"/>
              <a:t>hiện</a:t>
            </a:r>
            <a:r>
              <a:rPr lang="en-US" sz="1350" i="1" dirty="0"/>
              <a:t> </a:t>
            </a:r>
            <a:r>
              <a:rPr lang="en-US" sz="1350" i="1" dirty="0" err="1"/>
              <a:t>tại</a:t>
            </a:r>
            <a:endParaRPr lang="en-US" sz="1350" i="1" dirty="0">
              <a:latin typeface="NtMotoyaKyotai" pitchFamily="18" charset="-128"/>
              <a:ea typeface="NtMotoyaKyotai" pitchFamily="18" charset="-128"/>
            </a:endParaRPr>
          </a:p>
          <a:p>
            <a:pPr marL="214313" indent="-214313">
              <a:buFont typeface="Arial" pitchFamily="34" charset="0"/>
              <a:buChar char="•"/>
              <a:defRPr/>
            </a:pPr>
            <a:r>
              <a:rPr lang="ja-JP" altLang="en-US" sz="1350" i="1" dirty="0">
                <a:latin typeface="NtMotoyaKyotai" pitchFamily="18" charset="-128"/>
                <a:ea typeface="NtMotoyaKyotai" pitchFamily="18" charset="-128"/>
              </a:rPr>
              <a:t>なります：</a:t>
            </a:r>
            <a:r>
              <a:rPr lang="en-US" sz="1350" i="1" dirty="0" err="1"/>
              <a:t>Thể</a:t>
            </a:r>
            <a:r>
              <a:rPr lang="en-US" sz="1350" i="1" dirty="0"/>
              <a:t> </a:t>
            </a:r>
            <a:r>
              <a:rPr lang="en-US" sz="1350" i="1" dirty="0" err="1"/>
              <a:t>hiện</a:t>
            </a:r>
            <a:r>
              <a:rPr lang="en-US" sz="1350" i="1" dirty="0"/>
              <a:t> </a:t>
            </a:r>
            <a:r>
              <a:rPr lang="en-US" sz="1350" i="1" dirty="0" err="1"/>
              <a:t>trạng</a:t>
            </a:r>
            <a:r>
              <a:rPr lang="en-US" sz="1350" i="1" dirty="0"/>
              <a:t> </a:t>
            </a:r>
            <a:r>
              <a:rPr lang="en-US" sz="1350" i="1" dirty="0" err="1"/>
              <a:t>thái</a:t>
            </a:r>
            <a:r>
              <a:rPr lang="en-US" sz="1350" i="1" dirty="0"/>
              <a:t> </a:t>
            </a:r>
            <a:r>
              <a:rPr lang="en-US" sz="1350" i="1" dirty="0" err="1"/>
              <a:t>của</a:t>
            </a:r>
            <a:r>
              <a:rPr lang="en-US" sz="1350" i="1" dirty="0"/>
              <a:t> </a:t>
            </a:r>
            <a:r>
              <a:rPr lang="en-US" sz="1350" i="1" dirty="0" err="1"/>
              <a:t>tương</a:t>
            </a:r>
            <a:r>
              <a:rPr lang="en-US" sz="1350" i="1" dirty="0"/>
              <a:t> </a:t>
            </a:r>
            <a:r>
              <a:rPr lang="en-US" sz="1350" i="1" dirty="0" err="1"/>
              <a:t>lai</a:t>
            </a:r>
            <a:endParaRPr lang="en-US" sz="1350" i="1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761">
            <a:off x="5334000" y="73774"/>
            <a:ext cx="3676650" cy="123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975202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" grpId="0" animBg="1"/>
      <p:bldP spid="12" grpId="1" animBg="1"/>
      <p:bldP spid="13" grpId="0" animBg="1"/>
      <p:bldP spid="13" grpId="1" animBg="1"/>
      <p:bldP spid="15" grpId="0"/>
      <p:bldP spid="15" grpId="1"/>
      <p:bldP spid="24" grpId="0" animBg="1"/>
      <p:bldP spid="24" grpId="1" animBg="1"/>
      <p:bldP spid="25" grpId="0" animBg="1"/>
      <p:bldP spid="25" grpId="1" animBg="1"/>
      <p:bldP spid="27" grpId="0"/>
      <p:bldP spid="27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20963" y="1548127"/>
            <a:ext cx="4572000" cy="1423988"/>
            <a:chOff x="2438400" y="2438400"/>
            <a:chExt cx="4572000" cy="1423555"/>
          </a:xfrm>
        </p:grpSpPr>
        <p:sp>
          <p:nvSpPr>
            <p:cNvPr id="3" name="Rounded Rectangle 2"/>
            <p:cNvSpPr/>
            <p:nvPr/>
          </p:nvSpPr>
          <p:spPr>
            <a:xfrm>
              <a:off x="2438400" y="2438400"/>
              <a:ext cx="4572000" cy="13711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6600" dirty="0">
                  <a:latin typeface="HGSeikaishotaiPRO" pitchFamily="65" charset="-128"/>
                  <a:ea typeface="HGSeikaishotaiPRO" pitchFamily="65" charset="-128"/>
                </a:rPr>
                <a:t>丁寧体</a:t>
              </a:r>
              <a:endParaRPr lang="en-US" sz="6600" dirty="0">
                <a:latin typeface="HGSeikaishotaiPRO" pitchFamily="65" charset="-128"/>
                <a:ea typeface="HGSeikaishotaiPRO" pitchFamily="65" charset="-128"/>
              </a:endParaRPr>
            </a:p>
          </p:txBody>
        </p:sp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3505200" y="3480955"/>
              <a:ext cx="2590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ja-JP" altLang="en-US">
                  <a:latin typeface="NtMotoyaKyotai" panose="02020300000000000000" pitchFamily="18" charset="-128"/>
                  <a:ea typeface="NtMotoyaKyotai" panose="02020300000000000000" pitchFamily="18" charset="-128"/>
                </a:rPr>
                <a:t>てい　　ねい　　たい</a:t>
              </a:r>
              <a:endParaRPr lang="en-US" altLang="en-US">
                <a:latin typeface="NtMotoyaKyotai" panose="02020300000000000000" pitchFamily="18" charset="-128"/>
                <a:ea typeface="NtMotoyaKyotai" panose="02020300000000000000" pitchFamily="18" charset="-128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320926" y="125397"/>
            <a:ext cx="3089274" cy="922353"/>
            <a:chOff x="2438400" y="152400"/>
            <a:chExt cx="4572000" cy="1295812"/>
          </a:xfrm>
        </p:grpSpPr>
        <p:sp>
          <p:nvSpPr>
            <p:cNvPr id="6" name="Rounded Rectangle 5"/>
            <p:cNvSpPr/>
            <p:nvPr/>
          </p:nvSpPr>
          <p:spPr>
            <a:xfrm>
              <a:off x="2438400" y="152400"/>
              <a:ext cx="4572000" cy="129581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5400" dirty="0">
                  <a:latin typeface="HGSeikaishotaiPRO" pitchFamily="65" charset="-128"/>
                  <a:ea typeface="HGSeikaishotaiPRO" pitchFamily="65" charset="-128"/>
                </a:rPr>
                <a:t>敬語</a:t>
              </a:r>
              <a:endParaRPr lang="en-US" sz="5400" dirty="0">
                <a:latin typeface="HGSeikaishotaiPRO" pitchFamily="65" charset="-128"/>
                <a:ea typeface="HGSeikaishotaiPRO" pitchFamily="65" charset="-128"/>
              </a:endParaRPr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3962399" y="1129145"/>
              <a:ext cx="1600201" cy="30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ja-JP" altLang="en-US" sz="1400">
                  <a:latin typeface="NtMotoyaKyotai" panose="02020300000000000000" pitchFamily="18" charset="-128"/>
                  <a:ea typeface="NtMotoyaKyotai" panose="02020300000000000000" pitchFamily="18" charset="-128"/>
                </a:rPr>
                <a:t>けい　　ご</a:t>
              </a:r>
              <a:endParaRPr lang="en-US" altLang="en-US" sz="1400">
                <a:latin typeface="NtMotoyaKyotai" panose="02020300000000000000" pitchFamily="18" charset="-128"/>
                <a:ea typeface="NtMotoyaKyotai" panose="02020300000000000000" pitchFamily="18" charset="-128"/>
              </a:endParaRP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88388" y="3193736"/>
            <a:ext cx="4572000" cy="1430338"/>
            <a:chOff x="2445327" y="4800600"/>
            <a:chExt cx="4572000" cy="1430483"/>
          </a:xfrm>
        </p:grpSpPr>
        <p:sp>
          <p:nvSpPr>
            <p:cNvPr id="9" name="Rounded Rectangle 8"/>
            <p:cNvSpPr/>
            <p:nvPr/>
          </p:nvSpPr>
          <p:spPr>
            <a:xfrm>
              <a:off x="2445327" y="4800600"/>
              <a:ext cx="4572000" cy="137173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6600" dirty="0">
                  <a:latin typeface="HGSeikaishotaiPRO" pitchFamily="65" charset="-128"/>
                  <a:ea typeface="HGSeikaishotaiPRO" pitchFamily="65" charset="-128"/>
                </a:rPr>
                <a:t>普通体</a:t>
              </a:r>
              <a:endParaRPr lang="en-US" sz="6600" dirty="0">
                <a:latin typeface="HGSeikaishotaiPRO" pitchFamily="65" charset="-128"/>
                <a:ea typeface="HGSeikaishotaiPRO" pitchFamily="65" charset="-128"/>
              </a:endParaRP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3657600" y="5850083"/>
              <a:ext cx="2590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ja-JP" altLang="en-US">
                  <a:latin typeface="NtMotoyaKyotai" panose="02020300000000000000" pitchFamily="18" charset="-128"/>
                  <a:ea typeface="NtMotoyaKyotai" panose="02020300000000000000" pitchFamily="18" charset="-128"/>
                </a:rPr>
                <a:t>ふ　　つう　　たい</a:t>
              </a:r>
              <a:endParaRPr lang="en-US" altLang="en-US">
                <a:latin typeface="NtMotoyaKyotai" panose="02020300000000000000" pitchFamily="18" charset="-128"/>
                <a:ea typeface="NtMotoyaKyotai" panose="02020300000000000000" pitchFamily="18" charset="-128"/>
              </a:endParaRPr>
            </a:p>
          </p:txBody>
        </p:sp>
      </p:grpSp>
      <p:sp>
        <p:nvSpPr>
          <p:cNvPr id="11" name="Striped Right Arrow 10"/>
          <p:cNvSpPr/>
          <p:nvPr/>
        </p:nvSpPr>
        <p:spPr>
          <a:xfrm rot="16988783">
            <a:off x="-1425316" y="2003065"/>
            <a:ext cx="5054249" cy="938645"/>
          </a:xfrm>
          <a:prstGeom prst="stripedRightArrow">
            <a:avLst>
              <a:gd name="adj1" fmla="val 55904"/>
              <a:gd name="adj2" fmla="val 50000"/>
            </a:avLst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MỨC ĐỘ LỊCH SỰ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2557582" y="1531480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～です。</a:t>
            </a:r>
            <a:endParaRPr lang="en-US" alt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5857568" y="1552190"/>
            <a:ext cx="153383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～ます。</a:t>
            </a:r>
            <a:endParaRPr lang="en-US" alt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888101" y="4475138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～だ。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2254939" y="4475138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～る。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430213" y="2400300"/>
            <a:ext cx="2971800" cy="1295400"/>
            <a:chOff x="2438400" y="152400"/>
            <a:chExt cx="4572000" cy="1295813"/>
          </a:xfrm>
        </p:grpSpPr>
        <p:sp>
          <p:nvSpPr>
            <p:cNvPr id="17" name="Rounded Rectangle 16"/>
            <p:cNvSpPr/>
            <p:nvPr/>
          </p:nvSpPr>
          <p:spPr>
            <a:xfrm>
              <a:off x="2438400" y="152400"/>
              <a:ext cx="4572000" cy="129581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5400" dirty="0">
                  <a:latin typeface="HGSeikaishotaiPRO" pitchFamily="65" charset="-128"/>
                  <a:ea typeface="HGSeikaishotaiPRO" pitchFamily="65" charset="-128"/>
                </a:rPr>
                <a:t>尊敬語</a:t>
              </a:r>
              <a:endParaRPr lang="en-US" sz="5400" dirty="0">
                <a:latin typeface="HGSeikaishotaiPRO" pitchFamily="65" charset="-128"/>
                <a:ea typeface="HGSeikaishotaiPRO" pitchFamily="65" charset="-128"/>
              </a:endParaRPr>
            </a:p>
          </p:txBody>
        </p: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2965940" y="1129145"/>
              <a:ext cx="3341077" cy="31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ja-JP" altLang="en-US" sz="1400">
                  <a:latin typeface="NtMotoyaKyotai" panose="02020300000000000000" pitchFamily="18" charset="-128"/>
                  <a:ea typeface="NtMotoyaKyotai" panose="02020300000000000000" pitchFamily="18" charset="-128"/>
                </a:rPr>
                <a:t>　そん　　けい　　ご</a:t>
              </a:r>
              <a:endParaRPr lang="en-US" altLang="en-US" sz="1400">
                <a:latin typeface="NtMotoyaKyotai" panose="02020300000000000000" pitchFamily="18" charset="-128"/>
                <a:ea typeface="NtMotoyaKyotai" panose="02020300000000000000" pitchFamily="18" charset="-128"/>
              </a:endParaRPr>
            </a:p>
          </p:txBody>
        </p:sp>
      </p:grpSp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4614863" y="2400300"/>
            <a:ext cx="2971800" cy="1295400"/>
            <a:chOff x="2438400" y="152400"/>
            <a:chExt cx="4572000" cy="1295812"/>
          </a:xfrm>
        </p:grpSpPr>
        <p:sp>
          <p:nvSpPr>
            <p:cNvPr id="20" name="Rounded Rectangle 19"/>
            <p:cNvSpPr/>
            <p:nvPr/>
          </p:nvSpPr>
          <p:spPr>
            <a:xfrm>
              <a:off x="2438400" y="152400"/>
              <a:ext cx="4572000" cy="129581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5400" dirty="0">
                  <a:latin typeface="HGSeikaishotaiPRO" pitchFamily="65" charset="-128"/>
                  <a:ea typeface="HGSeikaishotaiPRO" pitchFamily="65" charset="-128"/>
                </a:rPr>
                <a:t>謙譲語</a:t>
              </a:r>
              <a:endParaRPr lang="en-US" sz="5400" dirty="0">
                <a:latin typeface="HGSeikaishotaiPRO" pitchFamily="65" charset="-128"/>
                <a:ea typeface="HGSeikaishotaiPRO" pitchFamily="65" charset="-128"/>
              </a:endParaRPr>
            </a:p>
          </p:txBody>
        </p: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3141786" y="1129145"/>
              <a:ext cx="3165231" cy="31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ja-JP" altLang="en-US" sz="1400">
                  <a:latin typeface="NtMotoyaKyotai" panose="02020300000000000000" pitchFamily="18" charset="-128"/>
                  <a:ea typeface="NtMotoyaKyotai" panose="02020300000000000000" pitchFamily="18" charset="-128"/>
                </a:rPr>
                <a:t>けん　　じょう　　ご</a:t>
              </a:r>
              <a:endParaRPr lang="en-US" altLang="en-US" sz="1400">
                <a:latin typeface="NtMotoyaKyotai" panose="02020300000000000000" pitchFamily="18" charset="-128"/>
                <a:ea typeface="NtMotoyaKyotai" panose="02020300000000000000" pitchFamily="18" charset="-128"/>
              </a:endParaRPr>
            </a:p>
          </p:txBody>
        </p:sp>
      </p:grpSp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7" y="2272303"/>
            <a:ext cx="3533775" cy="26130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6" idx="2"/>
            <a:endCxn id="17" idx="0"/>
          </p:cNvCxnSpPr>
          <p:nvPr/>
        </p:nvCxnSpPr>
        <p:spPr>
          <a:xfrm flipH="1">
            <a:off x="1916113" y="1047750"/>
            <a:ext cx="1949450" cy="1352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 rot="274420">
            <a:off x="5554663" y="3737600"/>
            <a:ext cx="3149600" cy="1203141"/>
          </a:xfrm>
          <a:prstGeom prst="wedgeRoundRectCallout">
            <a:avLst>
              <a:gd name="adj1" fmla="val -82764"/>
              <a:gd name="adj2" fmla="val 437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/>
              <a:t>BẠN BÈ, NGƯỜI THÂN</a:t>
            </a:r>
          </a:p>
          <a:p>
            <a:pPr marL="285750" indent="-285750" algn="ctr">
              <a:buFont typeface="Wingdings"/>
              <a:buChar char="à"/>
              <a:defRPr/>
            </a:pPr>
            <a:r>
              <a:rPr lang="en-US" dirty="0" err="1">
                <a:sym typeface="Wingdings" pitchFamily="2" charset="2"/>
              </a:rPr>
              <a:t>tạo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cảm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giác</a:t>
            </a:r>
            <a:r>
              <a:rPr lang="en-US" dirty="0">
                <a:sym typeface="Wingdings" pitchFamily="2" charset="2"/>
              </a:rPr>
              <a:t> </a:t>
            </a:r>
            <a:br>
              <a:rPr lang="en-US" dirty="0">
                <a:sym typeface="Wingdings" pitchFamily="2" charset="2"/>
              </a:rPr>
            </a:br>
            <a:r>
              <a:rPr lang="en-US" dirty="0" err="1">
                <a:sym typeface="Wingdings" pitchFamily="2" charset="2"/>
              </a:rPr>
              <a:t>thân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mật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gần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gũi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 rot="274420">
            <a:off x="5673062" y="2251387"/>
            <a:ext cx="3437592" cy="1219897"/>
          </a:xfrm>
          <a:prstGeom prst="wedgeRoundRectCallout">
            <a:avLst>
              <a:gd name="adj1" fmla="val -65929"/>
              <a:gd name="adj2" fmla="val -132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/>
              <a:t>ĐỒNG </a:t>
            </a:r>
            <a:r>
              <a:rPr lang="en-US" dirty="0" smtClean="0"/>
              <a:t>NGHIỆP, MỚI </a:t>
            </a:r>
            <a:r>
              <a:rPr lang="en-US" dirty="0"/>
              <a:t>QUEN…</a:t>
            </a:r>
          </a:p>
          <a:p>
            <a:pPr marL="285750" indent="-285750" algn="ctr">
              <a:buFont typeface="Wingdings"/>
              <a:buChar char="à"/>
              <a:defRPr/>
            </a:pPr>
            <a:r>
              <a:rPr lang="en-US" dirty="0" err="1">
                <a:sym typeface="Wingdings" pitchFamily="2" charset="2"/>
              </a:rPr>
              <a:t>tạo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cảm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giác</a:t>
            </a:r>
            <a:r>
              <a:rPr lang="en-US" dirty="0">
                <a:sym typeface="Wingdings" pitchFamily="2" charset="2"/>
              </a:rPr>
              <a:t> </a:t>
            </a:r>
            <a:br>
              <a:rPr lang="en-US" dirty="0">
                <a:sym typeface="Wingdings" pitchFamily="2" charset="2"/>
              </a:rPr>
            </a:br>
            <a:r>
              <a:rPr lang="en-US" dirty="0" err="1">
                <a:sym typeface="Wingdings" pitchFamily="2" charset="2"/>
              </a:rPr>
              <a:t>lịch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sự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xã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giao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 rot="21263050">
            <a:off x="5910734" y="121664"/>
            <a:ext cx="2936231" cy="1230588"/>
          </a:xfrm>
          <a:prstGeom prst="wedgeRoundRectCallout">
            <a:avLst>
              <a:gd name="adj1" fmla="val -77810"/>
              <a:gd name="adj2" fmla="val -213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</a:p>
          <a:p>
            <a:pPr algn="ctr">
              <a:defRPr/>
            </a:pPr>
            <a:r>
              <a:rPr lang="en-US" dirty="0"/>
              <a:t>CẤP TRÊN, NGƯỜI BỀ TRÊN</a:t>
            </a:r>
          </a:p>
          <a:p>
            <a:pPr marL="285750" indent="-285750" algn="ctr">
              <a:buFont typeface="Wingdings"/>
              <a:buChar char="à"/>
              <a:defRPr/>
            </a:pPr>
            <a:r>
              <a:rPr lang="en-US" dirty="0" err="1">
                <a:sym typeface="Wingdings" pitchFamily="2" charset="2"/>
              </a:rPr>
              <a:t>tạo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cảm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giác</a:t>
            </a:r>
            <a:r>
              <a:rPr lang="en-US" dirty="0">
                <a:sym typeface="Wingdings" pitchFamily="2" charset="2"/>
              </a:rPr>
              <a:t> </a:t>
            </a:r>
            <a:br>
              <a:rPr lang="en-US" dirty="0">
                <a:sym typeface="Wingdings" pitchFamily="2" charset="2"/>
              </a:rPr>
            </a:br>
            <a:r>
              <a:rPr lang="en-US" dirty="0" err="1">
                <a:sym typeface="Wingdings" pitchFamily="2" charset="2"/>
              </a:rPr>
              <a:t>kính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trọng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lễ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phép</a:t>
            </a:r>
            <a:endParaRPr lang="en-US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56" y="2190751"/>
            <a:ext cx="3665135" cy="27347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>
            <a:stCxn id="6" idx="2"/>
            <a:endCxn id="20" idx="0"/>
          </p:cNvCxnSpPr>
          <p:nvPr/>
        </p:nvCxnSpPr>
        <p:spPr>
          <a:xfrm>
            <a:off x="3865563" y="1047750"/>
            <a:ext cx="2235200" cy="1352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361950"/>
            <a:ext cx="47244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 CHRISTY" panose="02000000000000000000" pitchFamily="2" charset="0"/>
              </a:rPr>
              <a:t>ĐỘNG TỪ KÍNH NGỮ ĐẶC BIỆT</a:t>
            </a:r>
            <a:endParaRPr lang="en-US" sz="2400" dirty="0">
              <a:latin typeface="AR CHRISTY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9600" y="1581150"/>
            <a:ext cx="36576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いらっしゃいます</a:t>
            </a:r>
            <a:endParaRPr lang="en-US" altLang="ja-JP" sz="1600" dirty="0" smtClean="0">
              <a:latin typeface="mikachan-PB" panose="02000600000000000000" pitchFamily="2" charset="-128"/>
              <a:ea typeface="mikachan-PB" panose="02000600000000000000" pitchFamily="2" charset="-128"/>
            </a:endParaRPr>
          </a:p>
          <a:p>
            <a:pPr algn="ctr"/>
            <a:r>
              <a:rPr lang="ja-JP" altLang="en-US" sz="1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（いらっしゃる）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2724150"/>
            <a:ext cx="3657600" cy="7991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もう</a:t>
            </a:r>
            <a:r>
              <a:rPr lang="ja-JP" altLang="en-US" sz="2800" dirty="0">
                <a:latin typeface="mikachan-PB" panose="02000600000000000000" pitchFamily="2" charset="-128"/>
                <a:ea typeface="mikachan-PB" panose="02000600000000000000" pitchFamily="2" charset="-128"/>
              </a:rPr>
              <a:t>し</a:t>
            </a:r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ます</a:t>
            </a:r>
            <a:endParaRPr lang="en-US" altLang="ja-JP" sz="2800" dirty="0" smtClean="0">
              <a:latin typeface="mikachan-PB" panose="02000600000000000000" pitchFamily="2" charset="-128"/>
              <a:ea typeface="mikachan-PB" panose="02000600000000000000" pitchFamily="2" charset="-128"/>
            </a:endParaRPr>
          </a:p>
          <a:p>
            <a:pPr algn="ctr"/>
            <a:r>
              <a:rPr lang="ja-JP" altLang="en-US" sz="1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（もうす）</a:t>
            </a:r>
            <a:endParaRPr lang="en-US" sz="28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3943350"/>
            <a:ext cx="3657600" cy="7600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まいります</a:t>
            </a:r>
            <a:endParaRPr lang="en-US" altLang="ja-JP" sz="2800" dirty="0" smtClean="0">
              <a:latin typeface="mikachan-PB" panose="02000600000000000000" pitchFamily="2" charset="-128"/>
              <a:ea typeface="mikachan-PB" panose="02000600000000000000" pitchFamily="2" charset="-128"/>
            </a:endParaRPr>
          </a:p>
          <a:p>
            <a:pPr algn="ctr"/>
            <a:r>
              <a:rPr lang="ja-JP" altLang="en-US" sz="1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（まいる）</a:t>
            </a:r>
            <a:endParaRPr lang="en-US" sz="28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4343400" y="1542055"/>
            <a:ext cx="2283472" cy="838200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TÔN KÍNH</a:t>
            </a:r>
            <a:endParaRPr lang="en-US" dirty="0"/>
          </a:p>
        </p:txBody>
      </p:sp>
      <p:sp>
        <p:nvSpPr>
          <p:cNvPr id="7" name="Striped Right Arrow 6"/>
          <p:cNvSpPr/>
          <p:nvPr/>
        </p:nvSpPr>
        <p:spPr>
          <a:xfrm>
            <a:off x="4343400" y="2704603"/>
            <a:ext cx="2286000" cy="838200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KHIÊM NHƯỜNG</a:t>
            </a:r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>
            <a:off x="4340872" y="3904257"/>
            <a:ext cx="2286000" cy="838200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KHIÊM NHƯỜNG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05600" y="1228852"/>
            <a:ext cx="1981200" cy="455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います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600" y="1710703"/>
            <a:ext cx="1981200" cy="455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来ます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03072" y="2928558"/>
            <a:ext cx="1981200" cy="4553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言います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20045" y="2197339"/>
            <a:ext cx="1981200" cy="455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行きます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03072" y="4095659"/>
            <a:ext cx="1981200" cy="45539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来ます</a:t>
            </a:r>
            <a:endParaRPr lang="en-US" sz="1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7150"/>
            <a:ext cx="1524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361950"/>
            <a:ext cx="3276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ĐỘNG TỪ KÍNH NGỮ ĐẶC BIỆT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127635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giám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đốc</a:t>
            </a:r>
            <a:r>
              <a:rPr lang="en-US" altLang="en-US" dirty="0" smtClean="0"/>
              <a:t> ở </a:t>
            </a:r>
            <a:r>
              <a:rPr lang="en-US" altLang="en-US" dirty="0" err="1" smtClean="0"/>
              <a:t>đây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ạ?</a:t>
            </a:r>
            <a:endParaRPr lang="en-US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657350"/>
            <a:ext cx="8686800" cy="738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社長はここにいますか。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00400" y="1715294"/>
            <a:ext cx="45720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いらっしゃいますか。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9600" y="2472713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Mấy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giờ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hàng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tới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4800" y="2853713"/>
            <a:ext cx="8686800" cy="738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お客様は何時に来ますか。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57600" y="2911657"/>
            <a:ext cx="46482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いらっしゃいますか。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09600" y="379095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Ngày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thầy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ạ?</a:t>
            </a:r>
            <a:endParaRPr lang="en-US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4171950"/>
            <a:ext cx="8686800" cy="738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先生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は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明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日行きますか。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43200" y="4229894"/>
            <a:ext cx="45720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いらっしゃいますか。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7150"/>
            <a:ext cx="1524000" cy="101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7150"/>
            <a:ext cx="1595437" cy="97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762000" y="2821384"/>
            <a:ext cx="1371600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きゃうさま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127635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Tôi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nói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Cường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657350"/>
            <a:ext cx="8686800" cy="738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私は</a:t>
            </a:r>
            <a:r>
              <a:rPr lang="en-US" altLang="ja-JP" sz="3600" dirty="0" smtClean="0">
                <a:latin typeface="NtMotoyaKyotai" pitchFamily="18" charset="-128"/>
                <a:ea typeface="NtMotoyaKyotai" pitchFamily="18" charset="-128"/>
              </a:rPr>
              <a:t>Cuong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と言います。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45870" y="1715294"/>
            <a:ext cx="28194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もうします。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9600" y="2472713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Tôi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Việt</a:t>
            </a:r>
            <a:r>
              <a:rPr lang="en-US" altLang="en-US" dirty="0" smtClean="0"/>
              <a:t> Nam.</a:t>
            </a:r>
            <a:endParaRPr lang="en-US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4800" y="2853713"/>
            <a:ext cx="8686800" cy="738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私はベトナムから来ました。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14800" y="2911657"/>
            <a:ext cx="32766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まいりました。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09600" y="379095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Ngày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tôi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đây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mẹ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4171950"/>
            <a:ext cx="8686800" cy="738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明日私は両親と来ます。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81400" y="4229894"/>
            <a:ext cx="2819400" cy="62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まいります。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000" y="361950"/>
            <a:ext cx="3276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ĐỘNG TỪ KÍNH NGỮ ĐẶC BIỆT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7150"/>
            <a:ext cx="1524000" cy="101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4764"/>
            <a:ext cx="1595437" cy="97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>
            <a:off x="2133600" y="4124092"/>
            <a:ext cx="1371600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りょうしん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2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127635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Thầy</a:t>
            </a:r>
            <a:r>
              <a:rPr lang="en-US" altLang="en-US" dirty="0"/>
              <a:t>/</a:t>
            </a:r>
            <a:r>
              <a:rPr lang="en-US" altLang="en-US" dirty="0" err="1"/>
              <a:t>Cô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</a:t>
            </a:r>
            <a:r>
              <a:rPr lang="en-US" altLang="en-US" dirty="0" err="1"/>
              <a:t>bao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 ạ?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657350"/>
            <a:ext cx="86868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先生は　日本へ　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いらっしゃったことが　ありますか。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3088" y="3259138"/>
            <a:ext cx="636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Bố mẹ/Song thân của anh/chi đang sinh sống ở đâu ạ?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8288" y="3640138"/>
            <a:ext cx="86868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ご両親は　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どちらに　住んでいらっしゃいますか。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2330450"/>
            <a:ext cx="3276600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14800" y="4325938"/>
            <a:ext cx="3733800" cy="6223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 rot="463191">
            <a:off x="6657975" y="3208338"/>
            <a:ext cx="2481263" cy="990600"/>
          </a:xfrm>
          <a:prstGeom prst="wedgeRoundRectCallout">
            <a:avLst>
              <a:gd name="adj1" fmla="val -48183"/>
              <a:gd name="adj2" fmla="val 805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>
                <a:latin typeface="NtMotoyaKyotai" pitchFamily="18" charset="-128"/>
                <a:ea typeface="NtMotoyaKyotai" pitchFamily="18" charset="-128"/>
              </a:rPr>
              <a:t>いま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す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ular Callout 12"/>
          <p:cNvSpPr/>
          <p:nvPr/>
        </p:nvSpPr>
        <p:spPr>
          <a:xfrm rot="21078279">
            <a:off x="512763" y="1150938"/>
            <a:ext cx="2481262" cy="990600"/>
          </a:xfrm>
          <a:prstGeom prst="wedgeRoundRectCallout">
            <a:avLst>
              <a:gd name="adj1" fmla="val 43968"/>
              <a:gd name="adj2" fmla="val 891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行きます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361950"/>
            <a:ext cx="3276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ĐỘNG TỪ KÍNH NGỮ ĐẶC BIỆT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7150"/>
            <a:ext cx="1524000" cy="10160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038600" y="3640138"/>
            <a:ext cx="1371600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600" dirty="0" smtClean="0">
                <a:latin typeface="NtMotoyaKyotai" pitchFamily="18" charset="-128"/>
                <a:ea typeface="NtMotoyaKyotai" pitchFamily="18" charset="-128"/>
              </a:rPr>
              <a:t>りょうしん</a:t>
            </a:r>
            <a:endParaRPr lang="en-US" sz="16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4764"/>
            <a:ext cx="1595437" cy="97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72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371600" y="1678286"/>
            <a:ext cx="609600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ねつ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09265" y="2510870"/>
            <a:ext cx="609600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ねつ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854640" y="4345289"/>
            <a:ext cx="827964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ちょうし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 rot="20948052">
            <a:off x="1245394" y="266700"/>
            <a:ext cx="2900363" cy="800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THỂ HIỆN </a:t>
            </a:r>
          </a:p>
          <a:p>
            <a:pPr algn="ctr">
              <a:defRPr/>
            </a:pPr>
            <a:r>
              <a:rPr lang="en-US" sz="21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LÝ DO</a:t>
            </a:r>
            <a:endParaRPr lang="en-US" sz="21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4381766" y="271547"/>
            <a:ext cx="3443551" cy="927089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～ので、</a:t>
            </a:r>
            <a:endParaRPr lang="en-US" sz="36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14450" y="1428750"/>
            <a:ext cx="31432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Vì bị sốt nên (tôi) sẽ nghỉ làm.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91841" y="1776412"/>
            <a:ext cx="5466159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熱が　ありますから、会社を　休みます。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7-Point Star 9"/>
          <p:cNvSpPr/>
          <p:nvPr/>
        </p:nvSpPr>
        <p:spPr>
          <a:xfrm>
            <a:off x="3220896" y="393880"/>
            <a:ext cx="1230646" cy="707231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i="1" dirty="0" smtClean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NEW</a:t>
            </a:r>
            <a:endParaRPr lang="en-US" sz="1500" i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20604" y="2606278"/>
            <a:ext cx="4760119" cy="41549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熱が　あるので、会社を　休みます。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90887" y="1775223"/>
            <a:ext cx="709613" cy="39290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4274344" y="2606279"/>
            <a:ext cx="597694" cy="392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314450" y="3257550"/>
            <a:ext cx="40576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cs typeface="Arial" panose="020B0604020202020204" pitchFamily="34" charset="0"/>
              </a:rPr>
              <a:t>Vì không khỏe trong người nên (tôi) sẽ về sớm.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91841" y="3605212"/>
            <a:ext cx="5466159" cy="4154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 smtClean="0">
                <a:latin typeface="NtMotoyaKyotai" pitchFamily="18" charset="-128"/>
                <a:ea typeface="NtMotoyaKyotai" pitchFamily="18" charset="-128"/>
              </a:rPr>
              <a:t>調子が</a:t>
            </a: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　悪いですから、早く　帰ります。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913460" y="4435078"/>
            <a:ext cx="4758928" cy="41549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 smtClean="0">
                <a:latin typeface="NtMotoyaKyotai" pitchFamily="18" charset="-128"/>
                <a:ea typeface="NtMotoyaKyotai" pitchFamily="18" charset="-128"/>
              </a:rPr>
              <a:t>調子が</a:t>
            </a: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　悪いので、早く　帰ります。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80210" y="3604023"/>
            <a:ext cx="709613" cy="39290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4560094" y="4435079"/>
            <a:ext cx="597694" cy="392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6" name="Striped Right Arrow 5"/>
          <p:cNvSpPr/>
          <p:nvPr/>
        </p:nvSpPr>
        <p:spPr>
          <a:xfrm rot="2330897">
            <a:off x="3721746" y="2230622"/>
            <a:ext cx="678215" cy="403622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9" name="Striped Right Arrow 18"/>
          <p:cNvSpPr/>
          <p:nvPr/>
        </p:nvSpPr>
        <p:spPr>
          <a:xfrm rot="2707389">
            <a:off x="4001578" y="4068111"/>
            <a:ext cx="599543" cy="403622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Cloud Callout 6"/>
          <p:cNvSpPr/>
          <p:nvPr/>
        </p:nvSpPr>
        <p:spPr>
          <a:xfrm rot="373244">
            <a:off x="5225654" y="1304926"/>
            <a:ext cx="2744390" cy="1365647"/>
          </a:xfrm>
          <a:prstGeom prst="cloudCallout">
            <a:avLst>
              <a:gd name="adj1" fmla="val -36319"/>
              <a:gd name="adj2" fmla="val -609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VÌ</a:t>
            </a:r>
          </a:p>
          <a:p>
            <a:pPr algn="ctr">
              <a:defRPr/>
            </a:pPr>
            <a:r>
              <a:rPr lang="en-US" sz="1500" dirty="0"/>
              <a:t>(</a:t>
            </a:r>
            <a:r>
              <a:rPr lang="en-US" sz="1500" dirty="0" err="1"/>
              <a:t>nhẹ</a:t>
            </a:r>
            <a:r>
              <a:rPr lang="en-US" sz="1500" dirty="0"/>
              <a:t> </a:t>
            </a:r>
            <a:r>
              <a:rPr lang="en-US" sz="1500" dirty="0" err="1"/>
              <a:t>nhàng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,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tính</a:t>
            </a:r>
            <a:r>
              <a:rPr lang="en-US" sz="1500" dirty="0"/>
              <a:t> </a:t>
            </a:r>
            <a:r>
              <a:rPr lang="en-US" sz="1500" dirty="0" err="1"/>
              <a:t>khách</a:t>
            </a:r>
            <a:r>
              <a:rPr lang="en-US" sz="1500" dirty="0"/>
              <a:t> </a:t>
            </a:r>
            <a:r>
              <a:rPr lang="en-US" sz="1500" dirty="0" err="1"/>
              <a:t>quan</a:t>
            </a:r>
            <a:r>
              <a:rPr lang="en-US" sz="1500" dirty="0"/>
              <a:t>)</a:t>
            </a:r>
          </a:p>
        </p:txBody>
      </p:sp>
      <p:sp>
        <p:nvSpPr>
          <p:cNvPr id="22" name="Striped Right Arrow 21"/>
          <p:cNvSpPr/>
          <p:nvPr/>
        </p:nvSpPr>
        <p:spPr>
          <a:xfrm rot="595655">
            <a:off x="1390730" y="2224421"/>
            <a:ext cx="1318620" cy="507206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 err="1"/>
              <a:t>cách</a:t>
            </a:r>
            <a:r>
              <a:rPr lang="en-US" sz="1350" dirty="0"/>
              <a:t> </a:t>
            </a:r>
            <a:r>
              <a:rPr lang="en-US" sz="1350" dirty="0" err="1"/>
              <a:t>nói</a:t>
            </a:r>
            <a:r>
              <a:rPr lang="en-US" sz="1350" dirty="0"/>
              <a:t> </a:t>
            </a:r>
            <a:r>
              <a:rPr lang="en-US" sz="1350" dirty="0" err="1"/>
              <a:t>mới</a:t>
            </a:r>
            <a:endParaRPr lang="en-US" sz="1350" dirty="0"/>
          </a:p>
        </p:txBody>
      </p:sp>
      <p:sp>
        <p:nvSpPr>
          <p:cNvPr id="23" name="Striped Right Arrow 22"/>
          <p:cNvSpPr/>
          <p:nvPr/>
        </p:nvSpPr>
        <p:spPr>
          <a:xfrm rot="595655">
            <a:off x="1390730" y="4148010"/>
            <a:ext cx="1318620" cy="507206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50" dirty="0" err="1"/>
              <a:t>cách</a:t>
            </a:r>
            <a:r>
              <a:rPr lang="en-US" sz="1350" dirty="0"/>
              <a:t> </a:t>
            </a:r>
            <a:r>
              <a:rPr lang="en-US" sz="1350" dirty="0" err="1"/>
              <a:t>nói</a:t>
            </a:r>
            <a:r>
              <a:rPr lang="en-US" sz="1350" dirty="0"/>
              <a:t> </a:t>
            </a:r>
            <a:r>
              <a:rPr lang="en-US" sz="1350" dirty="0" err="1"/>
              <a:t>mới</a:t>
            </a:r>
            <a:endParaRPr lang="en-US" sz="1350" dirty="0"/>
          </a:p>
        </p:txBody>
      </p:sp>
      <p:sp>
        <p:nvSpPr>
          <p:cNvPr id="24" name="Rounded Rectangle 23"/>
          <p:cNvSpPr/>
          <p:nvPr/>
        </p:nvSpPr>
        <p:spPr>
          <a:xfrm>
            <a:off x="917759" y="1287075"/>
            <a:ext cx="7908558" cy="3762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6000" dirty="0"/>
              <a:t>Ｖ</a:t>
            </a:r>
            <a:endParaRPr lang="en-US" altLang="ja-JP" sz="6000" dirty="0"/>
          </a:p>
          <a:p>
            <a:pPr>
              <a:defRPr/>
            </a:pPr>
            <a:r>
              <a:rPr lang="ja-JP" altLang="en-US" sz="6000" dirty="0"/>
              <a:t>Ａｄｊ</a:t>
            </a:r>
            <a:r>
              <a:rPr lang="en-US" altLang="ja-JP" sz="6000" dirty="0"/>
              <a:t>-i</a:t>
            </a:r>
          </a:p>
          <a:p>
            <a:pPr>
              <a:defRPr/>
            </a:pPr>
            <a:r>
              <a:rPr lang="en-US" altLang="ja-JP" sz="6000" dirty="0" err="1"/>
              <a:t>Adj-na</a:t>
            </a:r>
            <a:endParaRPr lang="en-US" altLang="ja-JP" sz="6000" dirty="0"/>
          </a:p>
          <a:p>
            <a:pPr>
              <a:defRPr/>
            </a:pPr>
            <a:r>
              <a:rPr lang="ja-JP" altLang="en-US" sz="6000" dirty="0"/>
              <a:t>Ｎ</a:t>
            </a:r>
            <a:endParaRPr lang="en-US" sz="6000" dirty="0"/>
          </a:p>
        </p:txBody>
      </p:sp>
      <p:sp>
        <p:nvSpPr>
          <p:cNvPr id="25" name="Rounded Rectangle 24"/>
          <p:cNvSpPr/>
          <p:nvPr/>
        </p:nvSpPr>
        <p:spPr>
          <a:xfrm>
            <a:off x="3655219" y="966788"/>
            <a:ext cx="1943100" cy="3429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/>
              <a:t>CÁCH KẾT HỢP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779044" y="1922860"/>
            <a:ext cx="1710929" cy="8798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THỂ</a:t>
            </a:r>
          </a:p>
          <a:p>
            <a:pPr algn="ctr">
              <a:defRPr/>
            </a:pPr>
            <a:r>
              <a:rPr lang="en-US" sz="2400" dirty="0"/>
              <a:t>THƯỜNG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16279" y="2708743"/>
            <a:ext cx="1709738" cy="9715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ので</a:t>
            </a:r>
            <a:endParaRPr lang="en-US" sz="1350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57438" y="1938337"/>
            <a:ext cx="1421606" cy="425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680097" y="4281488"/>
            <a:ext cx="1098947" cy="257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02782" y="3775472"/>
            <a:ext cx="576262" cy="138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Plus 30"/>
          <p:cNvSpPr/>
          <p:nvPr/>
        </p:nvSpPr>
        <p:spPr>
          <a:xfrm>
            <a:off x="5762625" y="2995613"/>
            <a:ext cx="285750" cy="317897"/>
          </a:xfrm>
          <a:prstGeom prst="mathPl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063479" y="2478881"/>
            <a:ext cx="715565" cy="323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784997" y="3650456"/>
            <a:ext cx="2028825" cy="8810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THỂ THƯỜNG</a:t>
            </a:r>
          </a:p>
          <a:p>
            <a:pPr algn="ctr">
              <a:defRPr/>
            </a:pPr>
            <a:r>
              <a:rPr lang="en-US" sz="2400" dirty="0"/>
              <a:t>+ [</a:t>
            </a:r>
            <a:r>
              <a:rPr lang="en-US" sz="2400" dirty="0" err="1"/>
              <a:t>na</a:t>
            </a:r>
            <a:r>
              <a:rPr lang="en-US" sz="2400" dirty="0"/>
              <a:t>]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312736" y="3507978"/>
            <a:ext cx="827964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ちょうし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4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2" grpId="0" animBg="1"/>
      <p:bldP spid="4" grpId="0"/>
      <p:bldP spid="5" grpId="0" animBg="1"/>
      <p:bldP spid="16" grpId="0" animBg="1"/>
      <p:bldP spid="20" grpId="0" animBg="1"/>
      <p:bldP spid="21" grpId="0" animBg="1"/>
      <p:bldP spid="12" grpId="0"/>
      <p:bldP spid="13" grpId="0" animBg="1"/>
      <p:bldP spid="15" grpId="0" animBg="1"/>
      <p:bldP spid="17" grpId="0" animBg="1"/>
      <p:bldP spid="18" grpId="0" animBg="1"/>
      <p:bldP spid="7" grpId="0" animBg="1"/>
      <p:bldP spid="24" grpId="0" animBg="1"/>
      <p:bldP spid="25" grpId="0" animBg="1"/>
      <p:bldP spid="26" grpId="0" animBg="1"/>
      <p:bldP spid="27" grpId="0" animBg="1"/>
      <p:bldP spid="33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43000" y="1352550"/>
            <a:ext cx="35433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 dirty="0" err="1">
                <a:cs typeface="Arial" panose="020B0604020202020204" pitchFamily="34" charset="0"/>
              </a:rPr>
              <a:t>Vì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có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việc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bận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nên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tôi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về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sớm</a:t>
            </a:r>
            <a:r>
              <a:rPr lang="en-US" altLang="en-US" sz="1350" i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88231" y="1695450"/>
            <a:ext cx="5730479" cy="4154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用事が　あるので、早く　帰ります。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57973">
            <a:off x="5805124" y="196115"/>
            <a:ext cx="2144634" cy="6198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LUYỆN TẬP</a:t>
            </a:r>
            <a:endParaRPr lang="en-US" sz="27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32285" y="2270552"/>
            <a:ext cx="51542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>
                <a:cs typeface="Arial" panose="020B0604020202020204" pitchFamily="34" charset="0"/>
              </a:rPr>
              <a:t>Vì (đã) không có chìa khóa nên (đã) không thể vào trong phòng.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7516" y="2613452"/>
            <a:ext cx="7456884" cy="4154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カギが　ないので、部屋に　</a:t>
            </a:r>
            <a:r>
              <a:rPr lang="ja-JP" altLang="en-US" sz="2100" dirty="0" smtClean="0">
                <a:latin typeface="NtMotoyaKyotai" pitchFamily="18" charset="-128"/>
                <a:ea typeface="NtMotoyaKyotai" pitchFamily="18" charset="-128"/>
              </a:rPr>
              <a:t>入ることができま</a:t>
            </a: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せんでした。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32285" y="3181350"/>
            <a:ext cx="35433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 dirty="0" err="1">
                <a:cs typeface="Arial" panose="020B0604020202020204" pitchFamily="34" charset="0"/>
              </a:rPr>
              <a:t>Bé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gái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kia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đang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khóc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vì</a:t>
            </a:r>
            <a:r>
              <a:rPr lang="en-US" altLang="en-US" sz="1350" i="1" dirty="0">
                <a:cs typeface="Arial" panose="020B0604020202020204" pitchFamily="34" charset="0"/>
              </a:rPr>
              <a:t> (</a:t>
            </a:r>
            <a:r>
              <a:rPr lang="en-US" altLang="en-US" sz="1350" i="1" dirty="0" err="1">
                <a:cs typeface="Arial" panose="020B0604020202020204" pitchFamily="34" charset="0"/>
              </a:rPr>
              <a:t>đã</a:t>
            </a:r>
            <a:r>
              <a:rPr lang="en-US" altLang="en-US" sz="1350" i="1" dirty="0">
                <a:cs typeface="Arial" panose="020B0604020202020204" pitchFamily="34" charset="0"/>
              </a:rPr>
              <a:t>) </a:t>
            </a:r>
            <a:r>
              <a:rPr lang="en-US" altLang="en-US" sz="1350" i="1" dirty="0" err="1">
                <a:cs typeface="Arial" panose="020B0604020202020204" pitchFamily="34" charset="0"/>
              </a:rPr>
              <a:t>bị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mẹ</a:t>
            </a:r>
            <a:r>
              <a:rPr lang="en-US" altLang="en-US" sz="1350" i="1" dirty="0">
                <a:cs typeface="Arial" panose="020B0604020202020204" pitchFamily="34" charset="0"/>
              </a:rPr>
              <a:t> </a:t>
            </a:r>
            <a:r>
              <a:rPr lang="en-US" altLang="en-US" sz="1350" i="1" dirty="0" err="1">
                <a:cs typeface="Arial" panose="020B0604020202020204" pitchFamily="34" charset="0"/>
              </a:rPr>
              <a:t>mắng</a:t>
            </a:r>
            <a:r>
              <a:rPr lang="en-US" altLang="en-US" sz="1350" i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7516" y="3524250"/>
            <a:ext cx="7837884" cy="4154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あの女の子は　</a:t>
            </a:r>
            <a:r>
              <a:rPr lang="ja-JP" altLang="en-US" sz="2100" dirty="0" smtClean="0">
                <a:latin typeface="NtMotoyaKyotai" pitchFamily="18" charset="-128"/>
                <a:ea typeface="NtMotoyaKyotai" pitchFamily="18" charset="-128"/>
              </a:rPr>
              <a:t>母がおかしを買わなかったの</a:t>
            </a:r>
            <a:r>
              <a:rPr lang="ja-JP" altLang="en-US" sz="2100" dirty="0">
                <a:latin typeface="NtMotoyaKyotai" pitchFamily="18" charset="-128"/>
                <a:ea typeface="NtMotoyaKyotai" pitchFamily="18" charset="-128"/>
              </a:rPr>
              <a:t>で、泣いています。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75552"/>
            <a:ext cx="35433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i="1">
                <a:cs typeface="Arial" panose="020B0604020202020204" pitchFamily="34" charset="0"/>
              </a:rPr>
              <a:t>Vì có tai nạn nên đã muộn họp.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88231" y="4518452"/>
            <a:ext cx="5730479" cy="4154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100">
                <a:latin typeface="NtMotoyaKyotai" pitchFamily="18" charset="-128"/>
                <a:ea typeface="NtMotoyaKyotai" pitchFamily="18" charset="-128"/>
              </a:rPr>
              <a:t>事故が　あったので、会議に　おくれました。</a:t>
            </a:r>
            <a:endParaRPr lang="en-US" sz="21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1095">
            <a:off x="284409" y="16529"/>
            <a:ext cx="1207331" cy="1426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ounded Rectangle 12"/>
          <p:cNvSpPr/>
          <p:nvPr/>
        </p:nvSpPr>
        <p:spPr>
          <a:xfrm>
            <a:off x="3472339" y="1591246"/>
            <a:ext cx="609600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はや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72338" y="2522056"/>
            <a:ext cx="718661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へ　や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3397707"/>
            <a:ext cx="718661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な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143000" y="4422173"/>
            <a:ext cx="3657600" cy="267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latin typeface="NtMotoyaKyotai" pitchFamily="18" charset="-128"/>
                <a:ea typeface="NtMotoyaKyotai" pitchFamily="18" charset="-128"/>
              </a:rPr>
              <a:t>じ　こ　　　　　　　　　　　　　　かいぎ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161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3" grpId="0"/>
      <p:bldP spid="14" grpId="0"/>
      <p:bldP spid="19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2454</Words>
  <Application>Microsoft Office PowerPoint</Application>
  <PresentationFormat>On-screen Show (16:9)</PresentationFormat>
  <Paragraphs>452</Paragraphs>
  <Slides>29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HGPｺﾞｼｯｸE</vt:lpstr>
      <vt:lpstr>HGPSoeiKakugothicUB</vt:lpstr>
      <vt:lpstr>HGSeikaishotaiPRO</vt:lpstr>
      <vt:lpstr>mikachan-PB</vt:lpstr>
      <vt:lpstr>NtMotoyaKyotai</vt:lpstr>
      <vt:lpstr>AR CHRISTY</vt:lpstr>
      <vt:lpstr>Arial</vt:lpstr>
      <vt:lpstr>Calibri</vt:lpstr>
      <vt:lpstr>Kristen ITC</vt:lpstr>
      <vt:lpstr>Tahoma</vt:lpstr>
      <vt:lpstr>Tw Cen MT</vt:lpstr>
      <vt:lpstr>Wingdings</vt:lpstr>
      <vt:lpstr>Wingdings 2</vt:lpstr>
      <vt:lpstr>WidescreenPresentation16x9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2015-04-07T08:09:28Z</dcterms:created>
  <dcterms:modified xsi:type="dcterms:W3CDTF">2015-04-22T07:02:27Z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