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96" r:id="rId15"/>
    <p:sldId id="276" r:id="rId16"/>
    <p:sldId id="277" r:id="rId17"/>
    <p:sldId id="263" r:id="rId18"/>
    <p:sldId id="285" r:id="rId19"/>
    <p:sldId id="286" r:id="rId20"/>
    <p:sldId id="281" r:id="rId21"/>
    <p:sldId id="287" r:id="rId22"/>
    <p:sldId id="288" r:id="rId23"/>
    <p:sldId id="289" r:id="rId24"/>
    <p:sldId id="262" r:id="rId25"/>
    <p:sldId id="290" r:id="rId26"/>
    <p:sldId id="291" r:id="rId27"/>
    <p:sldId id="292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98263-622B-4774-9D1A-C27383BF983D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FCFC8-11CC-489C-B940-44C11AE7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4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B88C84-8768-4385-9A8F-A29903EDA6B3}" type="slidenum">
              <a:rPr lang="fr-FR" altLang="en-US">
                <a:latin typeface="Calibri" panose="020F0502020204030204" pitchFamily="34" charset="0"/>
              </a:rPr>
              <a:pPr eaLnBrk="1" hangingPunct="1"/>
              <a:t>4</a:t>
            </a:fld>
            <a:endParaRPr lang="fr-F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2B66AB-DCAC-4C49-B36A-BA3CA553E462}" type="slidenum">
              <a:rPr lang="fr-FR" altLang="en-US">
                <a:latin typeface="Calibri" panose="020F0502020204030204" pitchFamily="34" charset="0"/>
              </a:rPr>
              <a:pPr eaLnBrk="1" hangingPunct="1"/>
              <a:t>9</a:t>
            </a:fld>
            <a:endParaRPr lang="fr-F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8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889CEE-3613-43F0-AE9C-35D8DE2BC0DC}" type="slidenum">
              <a:rPr lang="fr-FR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fr-F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B24DAD-E0F7-43AA-8B7A-47AFEDFF4ACD}" type="slidenum">
              <a:rPr lang="fr-FR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fr-F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1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442131-D0A9-4A23-9B8E-6DF5AABFBD12}" type="slidenum">
              <a:rPr lang="fr-FR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fr-F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8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CFE133-981B-407C-A821-7EF036173594}" type="slidenum">
              <a:rPr lang="fr-FR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fr-F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4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 smtClean="0"/>
          </a:p>
        </p:txBody>
      </p:sp>
      <p:sp>
        <p:nvSpPr>
          <p:cNvPr id="163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086169-1B16-43BA-BBCF-C60B8C439270}" type="slidenum">
              <a:rPr lang="fr-CA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fr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4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 smtClean="0"/>
          </a:p>
        </p:txBody>
      </p:sp>
      <p:sp>
        <p:nvSpPr>
          <p:cNvPr id="174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C00939-8ACC-404A-AE20-57D6D04FB2C0}" type="slidenum">
              <a:rPr lang="fr-CA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fr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6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 smtClean="0"/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C6D03E-2656-4EA4-94FC-7766D339A46C}" type="slidenum">
              <a:rPr lang="fr-CA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fr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3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4710292" y="3292367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第３課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531591" y="4327547"/>
            <a:ext cx="11012346" cy="1905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私の目標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92" y="836753"/>
            <a:ext cx="2847985" cy="2114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53" y="895652"/>
            <a:ext cx="2886075" cy="2136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608" y="19065"/>
            <a:ext cx="2847975" cy="72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02" y="3086170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>
            <a:off x="352184" y="3127983"/>
            <a:ext cx="25908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0089" y="4331937"/>
            <a:ext cx="25908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もくひょう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99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4475545" y="644924"/>
            <a:ext cx="3352800" cy="1161633"/>
          </a:xfrm>
          <a:prstGeom prst="wav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PHÂN BIỆT</a:t>
            </a:r>
            <a:r>
              <a:rPr lang="ja-JP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itchFamily="65" charset="-128"/>
                <a:ea typeface="HGSeikaishotaiPRO" pitchFamily="65" charset="-128"/>
              </a:rPr>
              <a:t>　①</a:t>
            </a:r>
            <a:endParaRPr 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itchFamily="65" charset="-128"/>
              <a:ea typeface="HGSeikaishotaiPRO" pitchFamily="65" charset="-128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049684" y="2085372"/>
            <a:ext cx="678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明日</a:t>
            </a:r>
            <a:r>
              <a:rPr lang="en-US" altLang="ja-JP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A</a:t>
            </a:r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さんを</a:t>
            </a:r>
            <a:r>
              <a:rPr lang="ja-JP" altLang="en-US" sz="3200">
                <a:latin typeface="HGSeikaishotaiPRO" panose="03000609000000000000" pitchFamily="65" charset="-128"/>
                <a:ea typeface="HGSeikaishotaiPRO" panose="03000609000000000000" pitchFamily="65" charset="-128"/>
              </a:rPr>
              <a:t>迎</a:t>
            </a:r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えに行きます。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659284" y="4223735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明日</a:t>
            </a:r>
            <a:r>
              <a:rPr lang="en-US" altLang="ja-JP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A</a:t>
            </a:r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さんを</a:t>
            </a:r>
            <a:r>
              <a:rPr lang="ja-JP" altLang="en-US" sz="3200">
                <a:latin typeface="HGSeikaishotaiPRO" panose="03000609000000000000" pitchFamily="65" charset="-128"/>
                <a:ea typeface="HGSeikaishotaiPRO" panose="03000609000000000000" pitchFamily="65" charset="-128"/>
              </a:rPr>
              <a:t>迎</a:t>
            </a:r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えに行こうと思っています。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240684" y="2085372"/>
            <a:ext cx="1828800" cy="5842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40684" y="4223735"/>
            <a:ext cx="4267200" cy="5842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659284" y="2675922"/>
            <a:ext cx="434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Ngày mai tôi </a:t>
            </a:r>
            <a:r>
              <a:rPr lang="en-US" altLang="ja-JP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 đi đón bạn A.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583084" y="4763486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Ngày mai tôi </a:t>
            </a:r>
            <a:r>
              <a:rPr lang="en-US" altLang="ja-JP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 sẽ đi đón bạn A.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 rot="402783">
            <a:off x="8946549" y="2172986"/>
            <a:ext cx="2590800" cy="1460500"/>
          </a:xfrm>
          <a:prstGeom prst="accentBorderCallout1">
            <a:avLst>
              <a:gd name="adj1" fmla="val 18750"/>
              <a:gd name="adj2" fmla="val -8333"/>
              <a:gd name="adj3" fmla="val 13889"/>
              <a:gd name="adj4" fmla="val -435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ý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ý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</p:txBody>
      </p:sp>
      <p:sp>
        <p:nvSpPr>
          <p:cNvPr id="10" name="Line Callout 1 (Border and Accent Bar) 9"/>
          <p:cNvSpPr/>
          <p:nvPr/>
        </p:nvSpPr>
        <p:spPr>
          <a:xfrm rot="21258591">
            <a:off x="7652341" y="5108068"/>
            <a:ext cx="3064670" cy="1332163"/>
          </a:xfrm>
          <a:prstGeom prst="accentBorderCallout1">
            <a:avLst>
              <a:gd name="adj1" fmla="val 18750"/>
              <a:gd name="adj2" fmla="val -8333"/>
              <a:gd name="adj3" fmla="val -27383"/>
              <a:gd name="adj4" fmla="val -142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ý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ý </a:t>
            </a:r>
            <a:r>
              <a:rPr lang="en-US" dirty="0" err="1"/>
              <a:t>muốn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754784" y="1959961"/>
            <a:ext cx="1028700" cy="314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むか</a:t>
            </a:r>
            <a:endParaRPr lang="en-US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16684" y="4066573"/>
            <a:ext cx="1028700" cy="314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むか</a:t>
            </a:r>
            <a:endParaRPr lang="en-US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93058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6" grpId="0" animBg="1"/>
      <p:bldP spid="7" grpId="0"/>
      <p:bldP spid="8" grpId="0"/>
      <p:bldP spid="5" grpId="0" animBg="1"/>
      <p:bldP spid="10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4415421" y="636169"/>
            <a:ext cx="3505200" cy="1161633"/>
          </a:xfrm>
          <a:prstGeom prst="wav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200">
                <a:latin typeface="Tahoma" pitchFamily="34" charset="0"/>
                <a:cs typeface="Tahoma" pitchFamily="34" charset="0"/>
              </a:rPr>
              <a:t>PHÂN BIỆT</a:t>
            </a:r>
            <a:r>
              <a:rPr lang="ja-JP" altLang="en-US" sz="3200">
                <a:latin typeface="HGSeikaishotaiPRO" pitchFamily="65" charset="-128"/>
                <a:ea typeface="HGSeikaishotaiPRO" pitchFamily="65" charset="-128"/>
              </a:rPr>
              <a:t>　②</a:t>
            </a:r>
            <a:endParaRPr lang="en-US" sz="3200">
              <a:latin typeface="HGSeikaishotaiPRO" pitchFamily="65" charset="-128"/>
              <a:ea typeface="HGSeikaishotaiPRO" pitchFamily="65" charset="-128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980322" y="2167690"/>
            <a:ext cx="732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来年日本へ留学したいと思っています。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978735" y="4478297"/>
            <a:ext cx="7329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来年日本へ留学しようと思っています。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88509" y="2167690"/>
            <a:ext cx="5105400" cy="5842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99621" y="4478297"/>
            <a:ext cx="5105400" cy="5842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67622" y="275189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Sang năm, tôi </a:t>
            </a:r>
            <a:r>
              <a:rPr lang="en-US" altLang="ja-JP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 đi du học NB.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297821" y="5062498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Sang năm, tôi </a:t>
            </a:r>
            <a:r>
              <a:rPr lang="en-US" altLang="ja-JP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dự định 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sẽ đi du học NB.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" name="Oval Callout 1"/>
          <p:cNvSpPr/>
          <p:nvPr/>
        </p:nvSpPr>
        <p:spPr>
          <a:xfrm rot="20900725">
            <a:off x="770803" y="2932469"/>
            <a:ext cx="2963863" cy="1735137"/>
          </a:xfrm>
          <a:prstGeom prst="wedgeEllipseCallout">
            <a:avLst>
              <a:gd name="adj1" fmla="val 98143"/>
              <a:gd name="adj2" fmla="val -360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hy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hay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phi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 rot="605817">
            <a:off x="9067590" y="5048869"/>
            <a:ext cx="2963862" cy="1735138"/>
          </a:xfrm>
          <a:prstGeom prst="wedgeEllipseCallout">
            <a:avLst>
              <a:gd name="adj1" fmla="val -94088"/>
              <a:gd name="adj2" fmla="val -193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ý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83709" y="2015291"/>
            <a:ext cx="1409700" cy="314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りゅうがく</a:t>
            </a:r>
            <a:endParaRPr lang="en-US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58321" y="4321135"/>
            <a:ext cx="1409700" cy="314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りゅうがく</a:t>
            </a:r>
            <a:endParaRPr lang="en-US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198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9" grpId="0" animBg="1"/>
      <p:bldP spid="10" grpId="0"/>
      <p:bldP spid="11" grpId="0"/>
      <p:bldP spid="2" grpId="0" animBg="1"/>
      <p:bldP spid="13" grpId="0" animBg="1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4342345" y="633228"/>
            <a:ext cx="3505200" cy="1161633"/>
          </a:xfrm>
          <a:prstGeom prst="wav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PHÂN BIỆT</a:t>
            </a:r>
            <a:r>
              <a:rPr lang="ja-JP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itchFamily="65" charset="-128"/>
                <a:ea typeface="HGSeikaishotaiPRO" pitchFamily="65" charset="-128"/>
              </a:rPr>
              <a:t>　③</a:t>
            </a:r>
            <a:endParaRPr 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itchFamily="65" charset="-128"/>
              <a:ea typeface="HGSeikaishotaiPRO" pitchFamily="65" charset="-128"/>
            </a:endParaRPr>
          </a:p>
        </p:txBody>
      </p:sp>
      <p:sp>
        <p:nvSpPr>
          <p:cNvPr id="10243" name="TextBox 9"/>
          <p:cNvSpPr txBox="1">
            <a:spLocks noChangeArrowheads="1"/>
          </p:cNvSpPr>
          <p:nvPr/>
        </p:nvSpPr>
        <p:spPr bwMode="auto">
          <a:xfrm>
            <a:off x="2544501" y="1856773"/>
            <a:ext cx="624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来週国へ帰ろうと思います。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244" name="TextBox 9"/>
          <p:cNvSpPr txBox="1">
            <a:spLocks noChangeArrowheads="1"/>
          </p:cNvSpPr>
          <p:nvPr/>
        </p:nvSpPr>
        <p:spPr bwMode="auto">
          <a:xfrm>
            <a:off x="2544501" y="2847373"/>
            <a:ext cx="7100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来週国へ帰ろうと思っています。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1782501" y="4066573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リーさんは来週国へ帰ると思います。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1706301" y="5133373"/>
            <a:ext cx="8235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リーさんは来週国へ帰ろうと思っています。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2620701" y="6149373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リーさんは来週国へ帰ろうと思います。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7665" y="1856773"/>
            <a:ext cx="2001837" cy="5842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57665" y="2847373"/>
            <a:ext cx="2763837" cy="5842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63901" y="4066573"/>
            <a:ext cx="3200400" cy="584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376444" y="5120673"/>
            <a:ext cx="4343400" cy="584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Multiply 1"/>
          <p:cNvSpPr/>
          <p:nvPr/>
        </p:nvSpPr>
        <p:spPr>
          <a:xfrm>
            <a:off x="2595917" y="5825523"/>
            <a:ext cx="1409700" cy="1231900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001701" y="2477487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Tuần sau tôi định sẽ về nước.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Cloud Callout 2"/>
          <p:cNvSpPr/>
          <p:nvPr/>
        </p:nvSpPr>
        <p:spPr>
          <a:xfrm rot="322176">
            <a:off x="8335701" y="1094773"/>
            <a:ext cx="1606550" cy="990600"/>
          </a:xfrm>
          <a:prstGeom prst="cloudCallout">
            <a:avLst>
              <a:gd name="adj1" fmla="val -78934"/>
              <a:gd name="adj2" fmla="val 432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 rot="21092507">
            <a:off x="1630101" y="2352073"/>
            <a:ext cx="1606550" cy="990600"/>
          </a:xfrm>
          <a:prstGeom prst="cloudCallout">
            <a:avLst>
              <a:gd name="adj1" fmla="val 228676"/>
              <a:gd name="adj2" fmla="val 684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2087301" y="4661887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 nghĩ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 tuần sau anh Ly sẽ về nước.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2087301" y="5717573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Anh Ly (nghĩ là) dự định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 tuần sau (anh Ly) sẽ về nước.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85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46" grpId="0"/>
      <p:bldP spid="10247" grpId="0"/>
      <p:bldP spid="9" grpId="0" animBg="1"/>
      <p:bldP spid="10" grpId="0" animBg="1"/>
      <p:bldP spid="11" grpId="0" animBg="1"/>
      <p:bldP spid="12" grpId="0" animBg="1"/>
      <p:bldP spid="13" grpId="0"/>
      <p:bldP spid="3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9"/>
          <p:cNvSpPr txBox="1">
            <a:spLocks noChangeArrowheads="1"/>
          </p:cNvSpPr>
          <p:nvPr/>
        </p:nvSpPr>
        <p:spPr bwMode="auto">
          <a:xfrm>
            <a:off x="2615878" y="3542172"/>
            <a:ext cx="72795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r>
              <a:rPr lang="ja-JP" altLang="en-US" sz="32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月　日</a:t>
            </a:r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本へ　行こうと思っています。</a:t>
            </a:r>
            <a:endParaRPr lang="en-US" alt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257" y="1821311"/>
            <a:ext cx="10990162" cy="252328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2884989" y="5142372"/>
            <a:ext cx="701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r>
              <a:rPr lang="ja-JP" altLang="en-US" sz="32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月　日</a:t>
            </a:r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本へ　行</a:t>
            </a:r>
            <a:r>
              <a:rPr lang="ja-JP" altLang="en-US" sz="32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くつ</a:t>
            </a:r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もりです。</a:t>
            </a:r>
            <a:endParaRPr lang="en-US" alt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961522" y="2237218"/>
            <a:ext cx="6858000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5400" dirty="0">
                <a:latin typeface="mikachan-PB" panose="02000600000000000000" pitchFamily="2" charset="-128"/>
                <a:ea typeface="mikachan-PB" panose="02000600000000000000" pitchFamily="2" charset="-128"/>
              </a:rPr>
              <a:t>V-</a:t>
            </a:r>
            <a:r>
              <a:rPr lang="en-US" altLang="ja-JP" sz="5400" dirty="0" err="1">
                <a:latin typeface="mikachan-PB" panose="02000600000000000000" pitchFamily="2" charset="-128"/>
                <a:ea typeface="mikachan-PB" panose="02000600000000000000" pitchFamily="2" charset="-128"/>
              </a:rPr>
              <a:t>dict</a:t>
            </a:r>
            <a:r>
              <a:rPr lang="ja-JP" altLang="en-US" sz="5400" dirty="0">
                <a:latin typeface="mikachan-PB" panose="02000600000000000000" pitchFamily="2" charset="-128"/>
                <a:ea typeface="mikachan-PB" panose="02000600000000000000" pitchFamily="2" charset="-128"/>
              </a:rPr>
              <a:t>　＋　つもりです。</a:t>
            </a:r>
            <a:endParaRPr lang="en-US" sz="5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076710" y="5103697"/>
            <a:ext cx="2156748" cy="66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TextBox 2"/>
          <p:cNvSpPr txBox="1">
            <a:spLocks noChangeArrowheads="1"/>
          </p:cNvSpPr>
          <p:nvPr/>
        </p:nvSpPr>
        <p:spPr bwMode="auto">
          <a:xfrm rot="5400000">
            <a:off x="5704389" y="4291472"/>
            <a:ext cx="60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>
                <a:latin typeface="HGSeikaishotaiPRO" panose="03000609000000000000" pitchFamily="65" charset="-128"/>
                <a:ea typeface="HGSeikaishotaiPRO" panose="03000609000000000000" pitchFamily="65" charset="-128"/>
              </a:rPr>
              <a:t>≒</a:t>
            </a:r>
            <a:endParaRPr lang="en-US" altLang="en-US" sz="3600"/>
          </a:p>
        </p:txBody>
      </p:sp>
      <p:sp>
        <p:nvSpPr>
          <p:cNvPr id="12295" name="TextBox 3"/>
          <p:cNvSpPr txBox="1">
            <a:spLocks noChangeArrowheads="1"/>
          </p:cNvSpPr>
          <p:nvPr/>
        </p:nvSpPr>
        <p:spPr bwMode="auto">
          <a:xfrm>
            <a:off x="4256589" y="3211972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/>
              <a:t>T</a:t>
            </a:r>
            <a:r>
              <a:rPr lang="en-US" altLang="en-US"/>
              <a:t>ôi </a:t>
            </a:r>
            <a:r>
              <a:rPr lang="en-US" altLang="en-US">
                <a:solidFill>
                  <a:srgbClr val="FF0000"/>
                </a:solidFill>
              </a:rPr>
              <a:t>định</a:t>
            </a:r>
            <a:r>
              <a:rPr lang="en-US" altLang="en-US"/>
              <a:t> tháng sau sẽ đi NB</a:t>
            </a:r>
          </a:p>
        </p:txBody>
      </p:sp>
      <p:sp>
        <p:nvSpPr>
          <p:cNvPr id="12296" name="TextBox 21"/>
          <p:cNvSpPr txBox="1">
            <a:spLocks noChangeArrowheads="1"/>
          </p:cNvSpPr>
          <p:nvPr/>
        </p:nvSpPr>
        <p:spPr bwMode="auto">
          <a:xfrm>
            <a:off x="3493624" y="5802772"/>
            <a:ext cx="50311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dirty="0"/>
              <a:t>T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dự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định</a:t>
            </a:r>
            <a:r>
              <a:rPr lang="en-US" altLang="en-US" dirty="0" smtClean="0">
                <a:solidFill>
                  <a:srgbClr val="FF0000"/>
                </a:solidFill>
              </a:rPr>
              <a:t>/</a:t>
            </a:r>
            <a:r>
              <a:rPr lang="en-US" altLang="en-US" dirty="0" err="1" smtClean="0">
                <a:solidFill>
                  <a:srgbClr val="FF0000"/>
                </a:solidFill>
              </a:rPr>
              <a:t>quyết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tâm</a:t>
            </a:r>
            <a:r>
              <a:rPr lang="en-US" altLang="en-US" dirty="0" smtClean="0"/>
              <a:t> </a:t>
            </a:r>
            <a:r>
              <a:rPr lang="en-US" altLang="en-US" dirty="0" err="1"/>
              <a:t>tháng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NB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961522" y="3206595"/>
            <a:ext cx="6858000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5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V-</a:t>
            </a:r>
            <a:r>
              <a:rPr lang="ja-JP" altLang="en-US" sz="5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ない</a:t>
            </a:r>
            <a:r>
              <a:rPr lang="ja-JP" altLang="en-US" sz="5400" dirty="0">
                <a:latin typeface="mikachan-PB" panose="02000600000000000000" pitchFamily="2" charset="-128"/>
                <a:ea typeface="mikachan-PB" panose="02000600000000000000" pitchFamily="2" charset="-128"/>
              </a:rPr>
              <a:t>　＋　つもりです。</a:t>
            </a:r>
            <a:endParaRPr lang="en-US" sz="5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" name="Notched Right Arrow 2"/>
          <p:cNvSpPr/>
          <p:nvPr/>
        </p:nvSpPr>
        <p:spPr>
          <a:xfrm>
            <a:off x="815625" y="2212346"/>
            <a:ext cx="2145897" cy="969377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KHẲNG ĐỊNH</a:t>
            </a:r>
            <a:endParaRPr lang="en-US" dirty="0"/>
          </a:p>
        </p:txBody>
      </p:sp>
      <p:sp>
        <p:nvSpPr>
          <p:cNvPr id="13" name="Notched Right Arrow 12"/>
          <p:cNvSpPr/>
          <p:nvPr/>
        </p:nvSpPr>
        <p:spPr>
          <a:xfrm>
            <a:off x="815624" y="3123657"/>
            <a:ext cx="2145897" cy="969377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PHỦ ĐỊNH</a:t>
            </a:r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3987478" y="688694"/>
            <a:ext cx="4132163" cy="1082233"/>
          </a:xfrm>
          <a:prstGeom prst="wav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rnard MT Condensed" panose="02050806060905020404" pitchFamily="18" charset="0"/>
                <a:ea typeface="mikachan-PB" panose="02000600000000000000" pitchFamily="2" charset="-128"/>
              </a:rPr>
              <a:t>COMBINATION</a:t>
            </a:r>
            <a:endParaRPr lang="en-US" sz="5400" dirty="0">
              <a:latin typeface="Bernard MT Condensed" panose="02050806060905020404" pitchFamily="18" charset="0"/>
              <a:ea typeface="mikachan-PB" panose="02000600000000000000" pitchFamily="2" charset="-128"/>
            </a:endParaRPr>
          </a:p>
        </p:txBody>
      </p:sp>
      <p:sp>
        <p:nvSpPr>
          <p:cNvPr id="12297" name="TextBox 22"/>
          <p:cNvSpPr txBox="1">
            <a:spLocks noChangeArrowheads="1"/>
          </p:cNvSpPr>
          <p:nvPr/>
        </p:nvSpPr>
        <p:spPr bwMode="auto">
          <a:xfrm rot="21446036">
            <a:off x="6128794" y="4126267"/>
            <a:ext cx="5727862" cy="36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1. </a:t>
            </a:r>
            <a:r>
              <a:rPr lang="en-US" altLang="en-US" dirty="0" err="1"/>
              <a:t>Dự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(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) (do ý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)</a:t>
            </a:r>
          </a:p>
        </p:txBody>
      </p:sp>
      <p:sp>
        <p:nvSpPr>
          <p:cNvPr id="12298" name="TextBox 23"/>
          <p:cNvSpPr txBox="1">
            <a:spLocks noChangeArrowheads="1"/>
          </p:cNvSpPr>
          <p:nvPr/>
        </p:nvSpPr>
        <p:spPr bwMode="auto">
          <a:xfrm rot="21446036">
            <a:off x="6128794" y="4580693"/>
            <a:ext cx="5727862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2.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ý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mạnh</a:t>
            </a:r>
            <a:r>
              <a:rPr lang="en-US" altLang="en-US" dirty="0"/>
              <a:t> </a:t>
            </a:r>
            <a:r>
              <a:rPr lang="en-US" altLang="en-US" dirty="0" err="1"/>
              <a:t>mẽ</a:t>
            </a:r>
            <a:r>
              <a:rPr lang="en-US" altLang="en-US" dirty="0"/>
              <a:t> (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10680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21" grpId="0" animBg="1"/>
      <p:bldP spid="2" grpId="0" animBg="1"/>
      <p:bldP spid="12294" grpId="0"/>
      <p:bldP spid="12295" grpId="0"/>
      <p:bldP spid="12296" grpId="0"/>
      <p:bldP spid="11" grpId="0" animBg="1"/>
      <p:bldP spid="12297" grpId="0" animBg="1"/>
      <p:bldP spid="122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68" y="625575"/>
            <a:ext cx="2480399" cy="115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6" y="602372"/>
            <a:ext cx="1957930" cy="117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53" y="623041"/>
            <a:ext cx="1736807" cy="116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416360" y="4708529"/>
            <a:ext cx="900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あなたの初めての給料をどうする</a:t>
            </a:r>
            <a:r>
              <a:rPr lang="ja-JP" altLang="en-US" sz="3200" b="1" dirty="0">
                <a:solidFill>
                  <a:srgbClr val="FF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つもりです</a:t>
            </a:r>
            <a:r>
              <a:rPr lang="ja-JP" altLang="en-US" sz="32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か。</a:t>
            </a:r>
            <a:endParaRPr lang="en-US" sz="32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360" y="2983903"/>
            <a:ext cx="115055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この小説は面白いですから、ベトナム語に翻訳する</a:t>
            </a:r>
            <a:r>
              <a:rPr lang="ja-JP" altLang="en-US" sz="3200" dirty="0" smtClean="0">
                <a:solidFill>
                  <a:srgbClr val="FF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つもりです</a:t>
            </a:r>
            <a:r>
              <a:rPr lang="ja-JP" altLang="en-US" sz="32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。</a:t>
            </a:r>
            <a:endParaRPr lang="en-US" sz="32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360" y="3846216"/>
            <a:ext cx="9417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あなたはどれくらい日本に滞在する</a:t>
            </a:r>
            <a:r>
              <a:rPr lang="ja-JP" altLang="en-US" sz="3200" b="1" dirty="0">
                <a:solidFill>
                  <a:srgbClr val="FF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つもりです</a:t>
            </a:r>
            <a:r>
              <a:rPr lang="ja-JP" altLang="en-US" sz="32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か。</a:t>
            </a:r>
            <a:endParaRPr lang="en-US" sz="32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360" y="2121590"/>
            <a:ext cx="8597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３月の終わりに私たちは結婚する</a:t>
            </a:r>
            <a:r>
              <a:rPr lang="ja-JP" altLang="en-US" sz="3200" b="1" dirty="0">
                <a:solidFill>
                  <a:srgbClr val="FF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つもりです</a:t>
            </a:r>
            <a:r>
              <a:rPr lang="ja-JP" altLang="en-US" sz="3200" dirty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。</a:t>
            </a:r>
            <a:endParaRPr lang="en-US" sz="32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60" y="5584779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明日の試合に出ない</a:t>
            </a:r>
            <a:r>
              <a:rPr lang="ja-JP" altLang="en-US" sz="3200" b="1" dirty="0" smtClean="0">
                <a:solidFill>
                  <a:srgbClr val="FF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つ</a:t>
            </a:r>
            <a:r>
              <a:rPr lang="ja-JP" altLang="en-US" sz="3200" b="1" dirty="0">
                <a:solidFill>
                  <a:srgbClr val="FF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もりで</a:t>
            </a:r>
            <a:r>
              <a:rPr lang="ja-JP" altLang="en-US" sz="3200" b="1" dirty="0" smtClean="0">
                <a:solidFill>
                  <a:srgbClr val="FF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す</a:t>
            </a:r>
            <a:r>
              <a:rPr lang="ja-JP" altLang="en-US" sz="32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。</a:t>
            </a:r>
            <a:endParaRPr lang="en-US" sz="32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20157" y="192952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けっこん</a:t>
            </a:r>
            <a:endParaRPr lang="en-US" sz="20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0003" y="2797785"/>
            <a:ext cx="7950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しょうせつ　おもしろ　　　　　　　　　　　　　　　　　ほんやく</a:t>
            </a:r>
            <a:endParaRPr lang="en-US" sz="20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6334" y="36461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たいざい</a:t>
            </a:r>
            <a:endParaRPr lang="en-US" sz="20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3336" y="4508474"/>
            <a:ext cx="299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はじ　　　　きゅうりょう</a:t>
            </a:r>
            <a:endParaRPr lang="en-US" sz="20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6095" y="5434448"/>
            <a:ext cx="299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0000"/>
                </a:solidFill>
                <a:latin typeface="mikachan-PS" panose="02000600000000000000" pitchFamily="2" charset="-128"/>
                <a:ea typeface="mikachan-PS" panose="02000600000000000000" pitchFamily="2" charset="-128"/>
              </a:rPr>
              <a:t>しあい</a:t>
            </a:r>
            <a:endParaRPr lang="en-US" sz="2000" dirty="0">
              <a:latin typeface="mikachan-PS" panose="02000600000000000000" pitchFamily="2" charset="-128"/>
              <a:ea typeface="mikachan-PS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6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4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53442" y="678668"/>
            <a:ext cx="3867150" cy="10668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KẾT HỢP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endParaRPr 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NGHI VẤN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19050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Giờ giảng kết thúc lúc mấy giờ?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5463" y="2343151"/>
            <a:ext cx="54530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講義は　何時に　終わりますか。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Striped Right Arrow 5"/>
          <p:cNvSpPr/>
          <p:nvPr/>
        </p:nvSpPr>
        <p:spPr>
          <a:xfrm rot="595655">
            <a:off x="1751442" y="2963579"/>
            <a:ext cx="1758160" cy="985601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18414" y="2343151"/>
            <a:ext cx="27257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知りません。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04064" y="1905000"/>
            <a:ext cx="3335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(Tôi) Không rõ / Không biết.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47850" y="4386264"/>
            <a:ext cx="419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Anh Takana có đi du lịch không?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90713" y="4824414"/>
            <a:ext cx="56642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田中さんは　旅行に　行きますか。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712076" y="4824414"/>
            <a:ext cx="27273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分かりません。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54914" y="4386264"/>
            <a:ext cx="2549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Không rõ / Không biết.</a:t>
            </a:r>
          </a:p>
        </p:txBody>
      </p:sp>
      <p:sp>
        <p:nvSpPr>
          <p:cNvPr id="14" name="Octagon 13"/>
          <p:cNvSpPr/>
          <p:nvPr/>
        </p:nvSpPr>
        <p:spPr>
          <a:xfrm rot="21057929">
            <a:off x="1626340" y="2274889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5" name="Octagon 14"/>
          <p:cNvSpPr/>
          <p:nvPr/>
        </p:nvSpPr>
        <p:spPr>
          <a:xfrm rot="21057929">
            <a:off x="7416907" y="2248070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6" name="Octagon 15"/>
          <p:cNvSpPr/>
          <p:nvPr/>
        </p:nvSpPr>
        <p:spPr>
          <a:xfrm rot="21057929">
            <a:off x="1919707" y="3213257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Octagon 16"/>
          <p:cNvSpPr/>
          <p:nvPr/>
        </p:nvSpPr>
        <p:spPr>
          <a:xfrm rot="21057929">
            <a:off x="2775276" y="3387050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8" name="Plus 17"/>
          <p:cNvSpPr/>
          <p:nvPr/>
        </p:nvSpPr>
        <p:spPr>
          <a:xfrm>
            <a:off x="2345725" y="3357488"/>
            <a:ext cx="406123" cy="215528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595655">
            <a:off x="1793899" y="5485605"/>
            <a:ext cx="1758160" cy="985601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ctagon 19"/>
          <p:cNvSpPr/>
          <p:nvPr/>
        </p:nvSpPr>
        <p:spPr>
          <a:xfrm rot="21057929">
            <a:off x="1962164" y="5735283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1" name="Octagon 20"/>
          <p:cNvSpPr/>
          <p:nvPr/>
        </p:nvSpPr>
        <p:spPr>
          <a:xfrm rot="21057929">
            <a:off x="2817733" y="5909076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2" name="Plus 21"/>
          <p:cNvSpPr/>
          <p:nvPr/>
        </p:nvSpPr>
        <p:spPr>
          <a:xfrm>
            <a:off x="2388182" y="5879514"/>
            <a:ext cx="406123" cy="215528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81400" y="3455988"/>
            <a:ext cx="6858000" cy="4619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Tôi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biết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giờ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giảng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kết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thúc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lúc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mấy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giờ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.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43289" y="6037263"/>
            <a:ext cx="7189787" cy="4619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Tôi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biết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anh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Tanaka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đi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du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lịch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hay </a:t>
            </a:r>
            <a:r>
              <a:rPr lang="en-US" sz="2400" dirty="0" err="1">
                <a:solidFill>
                  <a:srgbClr val="FF0000"/>
                </a:solidFill>
                <a:cs typeface="Arial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01988" y="2343151"/>
            <a:ext cx="1319212" cy="5238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829675" y="3425826"/>
            <a:ext cx="1320800" cy="5238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39214" y="6007101"/>
            <a:ext cx="1500187" cy="523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ctagon 27"/>
          <p:cNvSpPr/>
          <p:nvPr/>
        </p:nvSpPr>
        <p:spPr>
          <a:xfrm rot="21057929">
            <a:off x="1739730" y="4686134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9" name="Octagon 28"/>
          <p:cNvSpPr/>
          <p:nvPr/>
        </p:nvSpPr>
        <p:spPr>
          <a:xfrm rot="21057929">
            <a:off x="7530297" y="4659315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7843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/>
      <p:bldP spid="9" grpId="0"/>
      <p:bldP spid="10" grpId="0" animBg="1"/>
      <p:bldP spid="12" grpId="0" animBg="1"/>
      <p:bldP spid="13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216952">
            <a:off x="720079" y="249225"/>
            <a:ext cx="3867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KẾT HỢP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endParaRPr 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NGHI VẤN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2153842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Giờ giảng kết thúc lúc mấy giờ?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5463" y="2591993"/>
            <a:ext cx="5453062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授業は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何時に　終わりますか。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18414" y="2591993"/>
            <a:ext cx="27257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知りません。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59663" y="2153842"/>
            <a:ext cx="255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Không rõ / Không biết.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47850" y="4635106"/>
            <a:ext cx="419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Anh Tanaka đang làm gì trong phòng?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12901" y="5073256"/>
            <a:ext cx="594201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田中さんは部屋で何をしていますか。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712076" y="5073256"/>
            <a:ext cx="27273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聞いてください。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54914" y="4635106"/>
            <a:ext cx="2549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Hãy hỏi.</a:t>
            </a:r>
          </a:p>
        </p:txBody>
      </p:sp>
      <p:sp>
        <p:nvSpPr>
          <p:cNvPr id="14" name="Rounded Rectangle 13"/>
          <p:cNvSpPr/>
          <p:nvPr/>
        </p:nvSpPr>
        <p:spPr>
          <a:xfrm rot="21216952">
            <a:off x="2048173" y="947624"/>
            <a:ext cx="3867150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1: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nghi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vấn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595655">
            <a:off x="1631294" y="3245957"/>
            <a:ext cx="1758160" cy="985601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ctagon 15"/>
          <p:cNvSpPr/>
          <p:nvPr/>
        </p:nvSpPr>
        <p:spPr>
          <a:xfrm rot="21057929">
            <a:off x="1799559" y="3495635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Octagon 16"/>
          <p:cNvSpPr/>
          <p:nvPr/>
        </p:nvSpPr>
        <p:spPr>
          <a:xfrm rot="21057929">
            <a:off x="2655128" y="3669428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8" name="Plus 17"/>
          <p:cNvSpPr/>
          <p:nvPr/>
        </p:nvSpPr>
        <p:spPr>
          <a:xfrm>
            <a:off x="2225577" y="3639866"/>
            <a:ext cx="406123" cy="215528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595655">
            <a:off x="1487278" y="5709475"/>
            <a:ext cx="1758160" cy="985601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ctagon 19"/>
          <p:cNvSpPr/>
          <p:nvPr/>
        </p:nvSpPr>
        <p:spPr>
          <a:xfrm rot="21057929">
            <a:off x="1726941" y="5959153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1" name="Octagon 20"/>
          <p:cNvSpPr/>
          <p:nvPr/>
        </p:nvSpPr>
        <p:spPr>
          <a:xfrm rot="21057929">
            <a:off x="2582510" y="6132946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2" name="Plus 21"/>
          <p:cNvSpPr/>
          <p:nvPr/>
        </p:nvSpPr>
        <p:spPr>
          <a:xfrm>
            <a:off x="2247531" y="6103384"/>
            <a:ext cx="406123" cy="215528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94100" y="4082656"/>
            <a:ext cx="651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Tôi không rõ giờ học kết thúc lúc mấy giờ.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82976" y="6468667"/>
            <a:ext cx="651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Hãy hỏi xem anh Tanaka đang làm gì trong phòng.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29014" y="3601642"/>
            <a:ext cx="7138987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授業は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何時に　終わるか　知りません。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495551" y="5981306"/>
            <a:ext cx="8170863" cy="523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田中さんは部屋で何をしているか聞いてください。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584701" y="2591993"/>
            <a:ext cx="2513013" cy="523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230813" y="5073256"/>
            <a:ext cx="2514600" cy="523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361113" y="3601643"/>
            <a:ext cx="1606550" cy="5238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138863" y="5971781"/>
            <a:ext cx="1828800" cy="5238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15318">
            <a:off x="5646150" y="710772"/>
            <a:ext cx="592943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Sentence</a:t>
            </a:r>
            <a:r>
              <a:rPr lang="vi-VN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 </a:t>
            </a:r>
            <a:r>
              <a:rPr lang="vi-VN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【Plain Form】</a:t>
            </a:r>
            <a:r>
              <a:rPr lang="en-US" altLang="ja-JP" sz="3200" dirty="0">
                <a:latin typeface="HGSeikaishotaiPRO" pitchFamily="65" charset="-128"/>
                <a:ea typeface="HGSeikaishotaiPRO" pitchFamily="65" charset="-128"/>
                <a:cs typeface="Tahoma" pitchFamily="34" charset="0"/>
              </a:rPr>
              <a:t>+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か</a:t>
            </a:r>
            <a:endParaRPr lang="en-US" sz="32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31" name="Down Arrow 30"/>
          <p:cNvSpPr/>
          <p:nvPr/>
        </p:nvSpPr>
        <p:spPr>
          <a:xfrm rot="19184812">
            <a:off x="5849240" y="3023984"/>
            <a:ext cx="508544" cy="739527"/>
          </a:xfrm>
          <a:prstGeom prst="downArrow">
            <a:avLst>
              <a:gd name="adj1" fmla="val 50000"/>
              <a:gd name="adj2" fmla="val 6242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9184812">
            <a:off x="5673752" y="5458411"/>
            <a:ext cx="508544" cy="739527"/>
          </a:xfrm>
          <a:prstGeom prst="downArrow">
            <a:avLst>
              <a:gd name="adj1" fmla="val 50000"/>
              <a:gd name="adj2" fmla="val 6242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ctagon 32"/>
          <p:cNvSpPr/>
          <p:nvPr/>
        </p:nvSpPr>
        <p:spPr>
          <a:xfrm rot="21057929">
            <a:off x="1534217" y="2413691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Octagon 34"/>
          <p:cNvSpPr/>
          <p:nvPr/>
        </p:nvSpPr>
        <p:spPr>
          <a:xfrm rot="21057929">
            <a:off x="7462816" y="2494169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6" name="Octagon 35"/>
          <p:cNvSpPr/>
          <p:nvPr/>
        </p:nvSpPr>
        <p:spPr>
          <a:xfrm rot="21057929">
            <a:off x="1534216" y="4958029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Octagon 36"/>
          <p:cNvSpPr/>
          <p:nvPr/>
        </p:nvSpPr>
        <p:spPr>
          <a:xfrm rot="21057929">
            <a:off x="7462815" y="5038507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238980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7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7" grpId="0" animBg="1"/>
      <p:bldP spid="8" grpId="0"/>
      <p:bldP spid="9" grpId="0"/>
      <p:bldP spid="10" grpId="0" animBg="1"/>
      <p:bldP spid="12" grpId="0" animBg="1"/>
      <p:bldP spid="13" grpId="0"/>
      <p:bldP spid="14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04529" y="1783611"/>
            <a:ext cx="4706937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biết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anh</a:t>
            </a:r>
            <a:r>
              <a:rPr lang="en-US" i="1" dirty="0">
                <a:cs typeface="Arial" charset="0"/>
              </a:rPr>
              <a:t> Yamada </a:t>
            </a:r>
            <a:r>
              <a:rPr lang="en-US" i="1" dirty="0" err="1">
                <a:cs typeface="Arial" charset="0"/>
              </a:rPr>
              <a:t>đang</a:t>
            </a:r>
            <a:r>
              <a:rPr lang="en-US" i="1" dirty="0">
                <a:cs typeface="Arial" charset="0"/>
              </a:rPr>
              <a:t> ở </a:t>
            </a:r>
            <a:r>
              <a:rPr lang="en-US" i="1" dirty="0" err="1">
                <a:cs typeface="Arial" charset="0"/>
              </a:rPr>
              <a:t>đâu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47390" y="2221762"/>
            <a:ext cx="62690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山田さんは　今　どこに　いますか。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22803" y="2221762"/>
            <a:ext cx="23542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分かりません。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04847" y="3047234"/>
            <a:ext cx="4900613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Hãy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suy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nghĩ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xem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lúc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nào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tổ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chức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tiệc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thì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tốt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36584" y="3485384"/>
            <a:ext cx="608171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パーティーは　いつが　いいですか。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029422" y="3485384"/>
            <a:ext cx="27479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考えてください。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809751" y="4431557"/>
            <a:ext cx="53244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rõ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bạn</a:t>
            </a:r>
            <a:r>
              <a:rPr lang="en-US" i="1" dirty="0">
                <a:cs typeface="Arial" charset="0"/>
              </a:rPr>
              <a:t> A </a:t>
            </a:r>
            <a:r>
              <a:rPr lang="en-US" i="1" dirty="0" err="1">
                <a:cs typeface="Arial" charset="0"/>
              </a:rPr>
              <a:t>là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người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như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thế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nào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852614" y="4869707"/>
            <a:ext cx="51387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Ａさんは　どんな　人ですか。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23151" y="4869707"/>
            <a:ext cx="24479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知りません。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809751" y="5686425"/>
            <a:ext cx="50069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Bạn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biết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giám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đốc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thích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gì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?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52613" y="6124576"/>
            <a:ext cx="496411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社長は　何が　好きですか。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288213" y="6124576"/>
            <a:ext cx="29845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知っていますか。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774657" y="2182081"/>
            <a:ext cx="9505367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山田さんは　今　どこに　いるか　分かりません。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804529" y="3446056"/>
            <a:ext cx="9385884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パーティーは　いつが　いいか　考えてください。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809751" y="4835242"/>
            <a:ext cx="8097838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Ａさんは　どんな　人か　知りません。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841806" y="6105164"/>
            <a:ext cx="8575369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社長は　何が　好きか　知っていますか。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34588" y="2213324"/>
            <a:ext cx="2981375" cy="522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621241" y="3476607"/>
            <a:ext cx="3014934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856833" y="4873443"/>
            <a:ext cx="2594768" cy="522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418203" y="6156894"/>
            <a:ext cx="2635356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68" y="625575"/>
            <a:ext cx="2480399" cy="115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6" y="602372"/>
            <a:ext cx="1957930" cy="117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53" y="623041"/>
            <a:ext cx="1736807" cy="116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7821347" y="329101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333333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かんが</a:t>
            </a:r>
            <a:endParaRPr lang="en-US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63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95411" y="404813"/>
            <a:ext cx="11329744" cy="6337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951539" y="1458913"/>
            <a:ext cx="2808287" cy="511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PLAIN</a:t>
            </a:r>
          </a:p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FORM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774826" y="1412876"/>
            <a:ext cx="3960813" cy="1152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Ｖ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774826" y="2636839"/>
            <a:ext cx="3960813" cy="1152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Ａい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4826" y="3860801"/>
            <a:ext cx="3960813" cy="1152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Ａな／Ｎ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774826" y="5084763"/>
            <a:ext cx="3960813" cy="1439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疑問詞</a:t>
            </a:r>
            <a:endParaRPr lang="en-US" altLang="ja-JP" sz="72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16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en-US" sz="1600" dirty="0"/>
              <a:t>interrogative word</a:t>
            </a:r>
            <a:r>
              <a:rPr lang="ja-JP" altLang="en-US" sz="1600" dirty="0"/>
              <a:t>）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26125" y="1628776"/>
            <a:ext cx="3068638" cy="720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だれが　いく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24539" y="2852739"/>
            <a:ext cx="3068637" cy="720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どこが　いい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853113" y="3860801"/>
            <a:ext cx="3067050" cy="1152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いつが　ひま（だ）</a:t>
            </a:r>
            <a:endParaRPr lang="en-US" altLang="ja-JP" sz="24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どんな　まち（だ）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53113" y="5229226"/>
            <a:ext cx="3067050" cy="1152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なに／どこ／</a:t>
            </a:r>
            <a:endParaRPr lang="en-US" altLang="ja-JP" sz="24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いつ／だれ／</a:t>
            </a:r>
            <a:endParaRPr lang="en-US" altLang="ja-JP" sz="24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どうして（だ）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408368" y="1629395"/>
            <a:ext cx="936104" cy="47525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sz="6600" dirty="0">
                <a:latin typeface="NtMotoyaKyotai" pitchFamily="18" charset="-128"/>
                <a:ea typeface="NtMotoyaKyotai" pitchFamily="18" charset="-128"/>
              </a:rPr>
              <a:t>か、～</a:t>
            </a:r>
            <a:endParaRPr lang="en-US" sz="6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9" name="Plus 38"/>
          <p:cNvSpPr/>
          <p:nvPr/>
        </p:nvSpPr>
        <p:spPr>
          <a:xfrm>
            <a:off x="8920900" y="3532046"/>
            <a:ext cx="432048" cy="864096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7967664" y="3789363"/>
            <a:ext cx="649287" cy="1223962"/>
          </a:xfrm>
          <a:prstGeom prst="mathMultiply">
            <a:avLst>
              <a:gd name="adj1" fmla="val 1149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7804150" y="5849939"/>
            <a:ext cx="323850" cy="674687"/>
          </a:xfrm>
          <a:prstGeom prst="mathMultiply">
            <a:avLst>
              <a:gd name="adj1" fmla="val 1149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874964" y="765176"/>
            <a:ext cx="6677025" cy="576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  <a:cs typeface="Tahoma" pitchFamily="34" charset="0"/>
              </a:rPr>
              <a:t>hợp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  <a:cs typeface="Tahoma" pitchFamily="34" charset="0"/>
              </a:rPr>
              <a:t> 1: CÓ TỪ NGHI VẤN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954464" y="44451"/>
            <a:ext cx="4518025" cy="7921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KẾT HỢP</a:t>
            </a:r>
          </a:p>
        </p:txBody>
      </p:sp>
    </p:spTree>
    <p:extLst>
      <p:ext uri="{BB962C8B-B14F-4D97-AF65-F5344CB8AC3E}">
        <p14:creationId xmlns:p14="http://schemas.microsoft.com/office/powerpoint/2010/main" val="45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64589" y="2220642"/>
            <a:ext cx="6536399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đã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quên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mất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cuộc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họp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sẽ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bắt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đầu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lúc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mấy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giờ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rồi</a:t>
            </a:r>
            <a:r>
              <a:rPr lang="en-US" i="1" dirty="0">
                <a:cs typeface="Arial" charset="0"/>
              </a:rPr>
              <a:t>..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95154" y="3208530"/>
            <a:ext cx="9174947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Bạn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đã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hỏi</a:t>
            </a:r>
            <a:r>
              <a:rPr lang="en-US" i="1" dirty="0">
                <a:cs typeface="Arial" charset="0"/>
              </a:rPr>
              <a:t> GĐ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bao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nhiêu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người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tham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dự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bữa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tiệc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tối</a:t>
            </a:r>
            <a:r>
              <a:rPr lang="en-US" i="1" dirty="0">
                <a:cs typeface="Arial" charset="0"/>
              </a:rPr>
              <a:t> nay </a:t>
            </a:r>
            <a:r>
              <a:rPr lang="en-US" i="1" dirty="0" err="1">
                <a:cs typeface="Arial" charset="0"/>
              </a:rPr>
              <a:t>chưa</a:t>
            </a:r>
            <a:r>
              <a:rPr lang="en-US" i="1" dirty="0">
                <a:cs typeface="Arial" charset="0"/>
              </a:rPr>
              <a:t>?.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92616" y="4347370"/>
            <a:ext cx="7478738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Hãy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thông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báo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cho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mọi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người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phải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nộp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báo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cáo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cho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ai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52282" y="5857360"/>
            <a:ext cx="928974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cs typeface="Arial" charset="0"/>
              </a:rPr>
              <a:t>Đừng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hỏi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người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khác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nên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làm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thế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nào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thì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tốt</a:t>
            </a:r>
            <a:r>
              <a:rPr lang="en-US" i="1" dirty="0" smtClean="0">
                <a:cs typeface="Arial" charset="0"/>
              </a:rPr>
              <a:t>. </a:t>
            </a:r>
            <a:r>
              <a:rPr lang="en-US" i="1" dirty="0" err="1" smtClean="0">
                <a:cs typeface="Arial" charset="0"/>
              </a:rPr>
              <a:t>Tôi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cho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rằng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bạn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nên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tự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mình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suy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nghĩ</a:t>
            </a:r>
            <a:r>
              <a:rPr lang="en-US" i="1" dirty="0" smtClean="0">
                <a:cs typeface="Arial" charset="0"/>
              </a:rPr>
              <a:t>. </a:t>
            </a:r>
            <a:endParaRPr lang="en-US" i="1" dirty="0">
              <a:cs typeface="Arial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5154" y="2159970"/>
            <a:ext cx="9377120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私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は会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議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が何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時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に始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まる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か忘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れ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てま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4589" y="3145509"/>
            <a:ext cx="11817752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今晩のパーティー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に何人出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席する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か社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長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に聞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きましたか。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5155" y="4005263"/>
            <a:ext cx="10972630" cy="12001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レポートをだれに出さなければならない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かみ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なさん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に知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らせてください。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95154" y="5441951"/>
            <a:ext cx="11817752" cy="12001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どうしたらいい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か他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の人に聞かない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でください。自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分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で考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えたほうがいいと思います。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97892" y="2226744"/>
            <a:ext cx="3270473" cy="52228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456253" y="3221710"/>
            <a:ext cx="3264061" cy="5238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650604" y="4076700"/>
            <a:ext cx="6400799" cy="5222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92616" y="5523980"/>
            <a:ext cx="3668208" cy="5238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68" y="625575"/>
            <a:ext cx="2480399" cy="115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6" y="602372"/>
            <a:ext cx="1957930" cy="117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53" y="623041"/>
            <a:ext cx="1736807" cy="116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16"/>
          <p:cNvSpPr/>
          <p:nvPr/>
        </p:nvSpPr>
        <p:spPr>
          <a:xfrm>
            <a:off x="1266865" y="1990553"/>
            <a:ext cx="5272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333333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かいぎ　　　　　　　　　　　　　　　　　わす</a:t>
            </a:r>
            <a:endParaRPr lang="en-US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4100" y="2975718"/>
            <a:ext cx="6398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333333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こんばん　　　　　　　　　　　　　　　　　しゅっせき</a:t>
            </a:r>
            <a:endParaRPr lang="en-US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6074" y="5291417"/>
            <a:ext cx="7670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333333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ほか　　　　　　　　　　　　　　　　　　　　　　　　　　じぶん</a:t>
            </a:r>
            <a:endParaRPr lang="en-US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700" y="642330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333333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かんが</a:t>
            </a:r>
            <a:endParaRPr lang="en-US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2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725347" y="1412111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第３課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31" y="1412111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85" y="3128440"/>
            <a:ext cx="7122286" cy="3240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603" y="503499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 Diagonal Corner Rectangle 2"/>
          <p:cNvSpPr/>
          <p:nvPr/>
        </p:nvSpPr>
        <p:spPr>
          <a:xfrm>
            <a:off x="3962270" y="1029424"/>
            <a:ext cx="6665088" cy="189318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これからの計画</a:t>
            </a:r>
            <a:endParaRPr lang="en-US" sz="6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3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216952">
            <a:off x="786635" y="229739"/>
            <a:ext cx="3867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KẾT HỢP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endParaRPr 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NGHI VẤN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1216952">
            <a:off x="1958084" y="969778"/>
            <a:ext cx="4645025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2: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nghi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vấn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595655">
            <a:off x="1643886" y="5683452"/>
            <a:ext cx="1758160" cy="985601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811338" y="4585734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Gia đình bây giờ có khỏe không?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854200" y="5023885"/>
            <a:ext cx="38100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家族は　元気ですか。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677150" y="5023885"/>
            <a:ext cx="27257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教えてください。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519989" y="4585734"/>
            <a:ext cx="2549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Hãy chỉ cho biết.</a:t>
            </a:r>
          </a:p>
        </p:txBody>
      </p:sp>
      <p:sp>
        <p:nvSpPr>
          <p:cNvPr id="35" name="Striped Right Arrow 34"/>
          <p:cNvSpPr/>
          <p:nvPr/>
        </p:nvSpPr>
        <p:spPr>
          <a:xfrm rot="595655">
            <a:off x="1642174" y="2965619"/>
            <a:ext cx="1758160" cy="985601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ctagon 35"/>
          <p:cNvSpPr/>
          <p:nvPr/>
        </p:nvSpPr>
        <p:spPr>
          <a:xfrm rot="21057929">
            <a:off x="1810439" y="3215297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Octagon 36"/>
          <p:cNvSpPr/>
          <p:nvPr/>
        </p:nvSpPr>
        <p:spPr>
          <a:xfrm rot="21057929">
            <a:off x="2666008" y="3389090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8" name="Plus 37"/>
          <p:cNvSpPr/>
          <p:nvPr/>
        </p:nvSpPr>
        <p:spPr>
          <a:xfrm>
            <a:off x="2236457" y="3359528"/>
            <a:ext cx="406123" cy="215528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768475" y="2077484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Anh Takana có đi du lịch không?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811339" y="2515634"/>
            <a:ext cx="5665787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田中さんは　旅行に　行きますか。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634289" y="2515635"/>
            <a:ext cx="27257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知りません。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477126" y="2077484"/>
            <a:ext cx="2549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Không rõ / Không biết.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503613" y="3911047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Tôi không biết anh Tanaka có đi du lịch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hay không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Octagon 43"/>
          <p:cNvSpPr/>
          <p:nvPr/>
        </p:nvSpPr>
        <p:spPr>
          <a:xfrm rot="21057929">
            <a:off x="1810439" y="5920490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5" name="Octagon 44"/>
          <p:cNvSpPr/>
          <p:nvPr/>
        </p:nvSpPr>
        <p:spPr>
          <a:xfrm rot="21057929">
            <a:off x="2666008" y="6094283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6" name="Plus 45"/>
          <p:cNvSpPr/>
          <p:nvPr/>
        </p:nvSpPr>
        <p:spPr>
          <a:xfrm>
            <a:off x="2236457" y="6064721"/>
            <a:ext cx="406123" cy="215528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Octagon 46"/>
          <p:cNvSpPr/>
          <p:nvPr/>
        </p:nvSpPr>
        <p:spPr>
          <a:xfrm rot="21057929">
            <a:off x="1602256" y="2383819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Octagon 47"/>
          <p:cNvSpPr/>
          <p:nvPr/>
        </p:nvSpPr>
        <p:spPr>
          <a:xfrm rot="21057929">
            <a:off x="7476062" y="2350135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9" name="Octagon 48"/>
          <p:cNvSpPr/>
          <p:nvPr/>
        </p:nvSpPr>
        <p:spPr>
          <a:xfrm rot="21057929">
            <a:off x="7542751" y="4858725"/>
            <a:ext cx="402588" cy="330199"/>
          </a:xfrm>
          <a:prstGeom prst="oc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50" name="Octagon 49"/>
          <p:cNvSpPr/>
          <p:nvPr/>
        </p:nvSpPr>
        <p:spPr>
          <a:xfrm rot="21057929">
            <a:off x="1636632" y="4905731"/>
            <a:ext cx="402588" cy="330199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522663" y="6443109"/>
            <a:ext cx="553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Hãy cho tôi biết gia đinh có khỏe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hay không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</p:txBody>
      </p:sp>
      <p:sp>
        <p:nvSpPr>
          <p:cNvPr id="52" name="Rounded Rectangle 51"/>
          <p:cNvSpPr/>
          <p:nvPr/>
        </p:nvSpPr>
        <p:spPr>
          <a:xfrm rot="215318">
            <a:off x="6339194" y="511320"/>
            <a:ext cx="5401650" cy="1091284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Sentence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　</a:t>
            </a:r>
            <a:r>
              <a:rPr lang="vi-VN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>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  <a:t/>
            </a:r>
            <a:br>
              <a:rPr lang="en-US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  <a:sym typeface="Wingdings 2"/>
              </a:rPr>
            </a:br>
            <a:r>
              <a:rPr lang="en-US" altLang="ja-JP" sz="32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【Plain Form】</a:t>
            </a:r>
            <a:r>
              <a:rPr lang="en-US" altLang="ja-JP" sz="3200" dirty="0">
                <a:latin typeface="HGSeikaishotaiPRO" pitchFamily="65" charset="-128"/>
                <a:ea typeface="HGSeikaishotaiPRO" pitchFamily="65" charset="-128"/>
                <a:cs typeface="Tahoma" pitchFamily="34" charset="0"/>
              </a:rPr>
              <a:t>+ 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かどうか</a:t>
            </a:r>
            <a:endParaRPr lang="en-US" sz="32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381250" y="3403048"/>
            <a:ext cx="8051800" cy="523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田中さんは　旅行に　行くかどうか　知りません。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359151" y="5970035"/>
            <a:ext cx="7000875" cy="523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家族は　元気かどうか　教えてください。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59475" y="3380823"/>
            <a:ext cx="2224088" cy="54292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843464" y="5960510"/>
            <a:ext cx="2224087" cy="54292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698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6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31" grpId="0"/>
      <p:bldP spid="32" grpId="0" animBg="1"/>
      <p:bldP spid="33" grpId="0" animBg="1"/>
      <p:bldP spid="34" grpId="0"/>
      <p:bldP spid="39" grpId="0"/>
      <p:bldP spid="40" grpId="0" animBg="1"/>
      <p:bldP spid="41" grpId="0" animBg="1"/>
      <p:bldP spid="42" grpId="0"/>
      <p:bldP spid="43" grpId="0"/>
      <p:bldP spid="51" grpId="0"/>
      <p:bldP spid="53" grpId="0" animBg="1"/>
      <p:bldP spid="54" grpId="0" animBg="1"/>
      <p:bldP spid="6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8581" y="2040507"/>
            <a:ext cx="5735637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Hãy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cho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biết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bạn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thích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bài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hát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này</a:t>
            </a:r>
            <a:r>
              <a:rPr lang="en-US" i="1" dirty="0">
                <a:cs typeface="Arial" charset="0"/>
              </a:rPr>
              <a:t> hay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1442" y="2478658"/>
            <a:ext cx="42291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この歌が　好きですか。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05518" y="2478658"/>
            <a:ext cx="31162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教えてください。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6843" y="3290997"/>
            <a:ext cx="4900613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Hãy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hỏi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xem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ngày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mai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nghỉ</a:t>
            </a:r>
            <a:r>
              <a:rPr lang="en-US" i="1" dirty="0">
                <a:cs typeface="Arial" charset="0"/>
              </a:rPr>
              <a:t> hay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8581" y="3729147"/>
            <a:ext cx="496887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銀行は　明日　休みですか。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27818" y="3729147"/>
            <a:ext cx="36115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聞いてください。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8581" y="4487004"/>
            <a:ext cx="53244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rõ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chị</a:t>
            </a:r>
            <a:r>
              <a:rPr lang="en-US" i="1" dirty="0">
                <a:cs typeface="Arial" charset="0"/>
              </a:rPr>
              <a:t> Kimura </a:t>
            </a:r>
            <a:r>
              <a:rPr lang="en-US" i="1" dirty="0" err="1">
                <a:cs typeface="Arial" charset="0"/>
              </a:rPr>
              <a:t>đã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gia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đình</a:t>
            </a:r>
            <a:r>
              <a:rPr lang="en-US" i="1" dirty="0">
                <a:cs typeface="Arial" charset="0"/>
              </a:rPr>
              <a:t> hay </a:t>
            </a:r>
            <a:r>
              <a:rPr lang="en-US" i="1" dirty="0" err="1">
                <a:cs typeface="Arial" charset="0"/>
              </a:rPr>
              <a:t>chưa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41444" y="4900564"/>
            <a:ext cx="53943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木村さんは　結</a:t>
            </a:r>
            <a:r>
              <a:rPr lang="ja-JP" altLang="en-US" sz="2800" dirty="0">
                <a:latin typeface="HGSeikaishotaiPRO" pitchFamily="65" charset="-128"/>
                <a:ea typeface="HGSeikaishotaiPRO" pitchFamily="65" charset="-128"/>
              </a:rPr>
              <a:t>婚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していますか。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11981" y="4900564"/>
            <a:ext cx="24479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知りません。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8581" y="5694185"/>
            <a:ext cx="50069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Hãy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kiểm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tra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xem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lỗi</a:t>
            </a:r>
            <a:r>
              <a:rPr lang="en-US" i="1" dirty="0">
                <a:cs typeface="Arial" charset="0"/>
              </a:rPr>
              <a:t> hay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41444" y="6132336"/>
            <a:ext cx="41481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間</a:t>
            </a:r>
            <a:r>
              <a:rPr lang="ja-JP" altLang="en-US" sz="2800" dirty="0">
                <a:latin typeface="HGSeikaishotaiPRO" pitchFamily="65" charset="-128"/>
                <a:ea typeface="HGSeikaishotaiPRO" pitchFamily="65" charset="-128"/>
              </a:rPr>
              <a:t>違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いが　ありますか。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324555" y="6132336"/>
            <a:ext cx="39814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チェックしてください。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67744" y="2426149"/>
            <a:ext cx="10512404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この歌が　好き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かど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うか　教えてください。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7744" y="3668208"/>
            <a:ext cx="10380264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銀行は　明日　休み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かど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うか　聞いてください。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98581" y="4887342"/>
            <a:ext cx="10914930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木村さんは　結</a:t>
            </a:r>
            <a:r>
              <a:rPr lang="ja-JP" altLang="en-US" sz="3600" dirty="0">
                <a:latin typeface="HGSeikaishotaiPRO" pitchFamily="65" charset="-128"/>
                <a:ea typeface="HGSeikaishotaiPRO" pitchFamily="65" charset="-128"/>
              </a:rPr>
              <a:t>婚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している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かど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うか　知りません。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98581" y="6101885"/>
            <a:ext cx="9979024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間</a:t>
            </a:r>
            <a:r>
              <a:rPr lang="ja-JP" altLang="en-US" sz="3200" dirty="0">
                <a:latin typeface="HGSeikaishotaiPRO" pitchFamily="65" charset="-128"/>
                <a:ea typeface="HGSeikaishotaiPRO" pitchFamily="65" charset="-128"/>
              </a:rPr>
              <a:t>違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いが　ある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かど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うか　チェックしてください。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994717" y="2499634"/>
            <a:ext cx="3006032" cy="522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892209" y="3749621"/>
            <a:ext cx="2855832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362446" y="4932601"/>
            <a:ext cx="4768017" cy="522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756704" y="6125854"/>
            <a:ext cx="2592388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81220" y="6064073"/>
            <a:ext cx="10797018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間</a:t>
            </a:r>
            <a:r>
              <a:rPr lang="ja-JP" altLang="en-US" sz="3600" dirty="0">
                <a:latin typeface="HGSeikaishotaiPRO" pitchFamily="65" charset="-128"/>
                <a:ea typeface="HGSeikaishotaiPRO" pitchFamily="65" charset="-128"/>
              </a:rPr>
              <a:t>違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いが　</a:t>
            </a:r>
            <a:r>
              <a:rPr lang="ja-JP" altLang="en-US" sz="36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ない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かど</a:t>
            </a:r>
            <a:r>
              <a:rPr lang="ja-JP" altLang="en-US" sz="36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うか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チェックしてください。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060780" y="6132334"/>
            <a:ext cx="2939969" cy="52387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Cloud Callout 47"/>
          <p:cNvSpPr/>
          <p:nvPr/>
        </p:nvSpPr>
        <p:spPr>
          <a:xfrm rot="21336151">
            <a:off x="719279" y="4519804"/>
            <a:ext cx="3194050" cy="1466850"/>
          </a:xfrm>
          <a:prstGeom prst="cloudCallout">
            <a:avLst>
              <a:gd name="adj1" fmla="val 22616"/>
              <a:gd name="adj2" fmla="val 764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Chuyển</a:t>
            </a:r>
            <a:r>
              <a:rPr lang="en-US" sz="2400" dirty="0"/>
              <a:t> sang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endParaRPr lang="en-US" sz="24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68" y="625575"/>
            <a:ext cx="2480399" cy="115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6" y="602372"/>
            <a:ext cx="1957930" cy="117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53" y="623041"/>
            <a:ext cx="1736807" cy="116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ectangle 27"/>
          <p:cNvSpPr/>
          <p:nvPr/>
        </p:nvSpPr>
        <p:spPr>
          <a:xfrm>
            <a:off x="667744" y="35235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333333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ぎんこう</a:t>
            </a:r>
            <a:endParaRPr lang="en-US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70367" y="47213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333333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けっこん</a:t>
            </a:r>
            <a:endParaRPr lang="en-US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1682" y="58934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333333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まちが</a:t>
            </a:r>
            <a:endParaRPr lang="en-US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28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3836" y="404813"/>
            <a:ext cx="11352894" cy="6337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951539" y="1458913"/>
            <a:ext cx="2808287" cy="511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PLAIN</a:t>
            </a:r>
          </a:p>
          <a:p>
            <a:pPr algn="ctr">
              <a:defRPr/>
            </a:pPr>
            <a:r>
              <a:rPr lang="en-US" sz="6000" dirty="0">
                <a:latin typeface="NtMotoyaKyotai" pitchFamily="18" charset="-128"/>
                <a:ea typeface="NtMotoyaKyotai" pitchFamily="18" charset="-128"/>
              </a:rPr>
              <a:t>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74826" y="1412876"/>
            <a:ext cx="3960813" cy="1152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Ｖ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74826" y="2636839"/>
            <a:ext cx="3960813" cy="1152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Ａい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74826" y="3860801"/>
            <a:ext cx="3960813" cy="1152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Ａな／Ｎ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74826" y="5084763"/>
            <a:ext cx="3960813" cy="1439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否定形</a:t>
            </a:r>
            <a:endParaRPr lang="en-US" altLang="ja-JP" sz="72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16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en-US" altLang="ja-JP" sz="1600" dirty="0"/>
              <a:t>ne</a:t>
            </a:r>
            <a:r>
              <a:rPr lang="en-US" sz="1600" dirty="0"/>
              <a:t>gative form</a:t>
            </a:r>
            <a:r>
              <a:rPr lang="ja-JP" altLang="en-US" sz="1600" dirty="0"/>
              <a:t>）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6125" y="1628776"/>
            <a:ext cx="3068638" cy="720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明日　病院へ　いく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4539" y="2852739"/>
            <a:ext cx="3068637" cy="720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パソコンが　欲しい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53113" y="3860801"/>
            <a:ext cx="3067050" cy="11525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お酒が　好き（だ）</a:t>
            </a:r>
            <a:endParaRPr lang="en-US" altLang="ja-JP" sz="24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明日　休み（だ）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53113" y="5229226"/>
            <a:ext cx="3067050" cy="11525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お金が　ない</a:t>
            </a:r>
            <a:endParaRPr lang="en-US" altLang="ja-JP" sz="24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まちがいが　ない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08368" y="1629395"/>
            <a:ext cx="936104" cy="47525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sz="5400" dirty="0">
                <a:latin typeface="NtMotoyaKyotai" pitchFamily="18" charset="-128"/>
                <a:ea typeface="NtMotoyaKyotai" pitchFamily="18" charset="-128"/>
              </a:rPr>
              <a:t>かどうか、～</a:t>
            </a:r>
            <a:endParaRPr lang="en-US" sz="5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Plus 12"/>
          <p:cNvSpPr/>
          <p:nvPr/>
        </p:nvSpPr>
        <p:spPr>
          <a:xfrm>
            <a:off x="8920900" y="3532046"/>
            <a:ext cx="432048" cy="864096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7967664" y="3789363"/>
            <a:ext cx="649287" cy="1223962"/>
          </a:xfrm>
          <a:prstGeom prst="mathMultiply">
            <a:avLst>
              <a:gd name="adj1" fmla="val 1149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74964" y="765176"/>
            <a:ext cx="6677025" cy="576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  <a:cs typeface="Tahoma" pitchFamily="34" charset="0"/>
              </a:rPr>
              <a:t>hợp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  <a:cs typeface="Tahoma" pitchFamily="34" charset="0"/>
              </a:rPr>
              <a:t> 2: KHÔNG CÓ TỪ NGHI VẤN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954464" y="44451"/>
            <a:ext cx="4518025" cy="7921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KẾT HỢP</a:t>
            </a:r>
          </a:p>
        </p:txBody>
      </p:sp>
    </p:spTree>
    <p:extLst>
      <p:ext uri="{BB962C8B-B14F-4D97-AF65-F5344CB8AC3E}">
        <p14:creationId xmlns:p14="http://schemas.microsoft.com/office/powerpoint/2010/main" val="42379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80606" y="2176154"/>
            <a:ext cx="6056312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nhớ</a:t>
            </a:r>
            <a:r>
              <a:rPr lang="en-US" i="1" dirty="0">
                <a:cs typeface="Arial" charset="0"/>
              </a:rPr>
              <a:t> anh Ly </a:t>
            </a:r>
            <a:r>
              <a:rPr lang="en-US" i="1" dirty="0" err="1">
                <a:cs typeface="Arial" charset="0"/>
              </a:rPr>
              <a:t>đã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từng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đi</a:t>
            </a:r>
            <a:r>
              <a:rPr lang="en-US" i="1" dirty="0">
                <a:cs typeface="Arial" charset="0"/>
              </a:rPr>
              <a:t> NB hay </a:t>
            </a:r>
            <a:r>
              <a:rPr lang="en-US" i="1" dirty="0" err="1">
                <a:cs typeface="Arial" charset="0"/>
              </a:rPr>
              <a:t>chưa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75555" y="3434626"/>
            <a:ext cx="8501063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Bạn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hỏi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giúp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(</a:t>
            </a:r>
            <a:r>
              <a:rPr lang="en-US" i="1" dirty="0" err="1">
                <a:cs typeface="Arial" charset="0"/>
              </a:rPr>
              <a:t>là</a:t>
            </a:r>
            <a:r>
              <a:rPr lang="en-US" i="1" dirty="0">
                <a:cs typeface="Arial" charset="0"/>
              </a:rPr>
              <a:t>) </a:t>
            </a:r>
            <a:r>
              <a:rPr lang="en-US" i="1" dirty="0" err="1">
                <a:cs typeface="Arial" charset="0"/>
              </a:rPr>
              <a:t>khi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đi</a:t>
            </a:r>
            <a:r>
              <a:rPr lang="en-US" i="1" dirty="0">
                <a:cs typeface="Arial" charset="0"/>
              </a:rPr>
              <a:t> NB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cần</a:t>
            </a:r>
            <a:r>
              <a:rPr lang="en-US" i="1" dirty="0">
                <a:cs typeface="Arial" charset="0"/>
              </a:rPr>
              <a:t> Visa hay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được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?.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079" y="4930719"/>
            <a:ext cx="6929438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nghĩ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là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ai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biết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hôm</a:t>
            </a:r>
            <a:r>
              <a:rPr lang="en-US" i="1" dirty="0">
                <a:cs typeface="Arial" charset="0"/>
              </a:rPr>
              <a:t> nay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phải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ty</a:t>
            </a:r>
            <a:r>
              <a:rPr lang="en-US" i="1" dirty="0">
                <a:cs typeface="Arial" charset="0"/>
              </a:rPr>
              <a:t> hay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7050" y="6076157"/>
            <a:ext cx="875030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cs typeface="Arial" charset="0"/>
              </a:rPr>
              <a:t>Tôi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đang</a:t>
            </a:r>
            <a:r>
              <a:rPr lang="en-US" i="1" dirty="0">
                <a:cs typeface="Arial" charset="0"/>
              </a:rPr>
              <a:t> lo (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biết</a:t>
            </a:r>
            <a:r>
              <a:rPr lang="en-US" i="1" dirty="0">
                <a:cs typeface="Arial" charset="0"/>
              </a:rPr>
              <a:t>) GĐ </a:t>
            </a:r>
            <a:r>
              <a:rPr lang="en-US" i="1" dirty="0" err="1">
                <a:cs typeface="Arial" charset="0"/>
              </a:rPr>
              <a:t>có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biết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chỗ</a:t>
            </a:r>
            <a:r>
              <a:rPr lang="en-US" i="1" dirty="0">
                <a:cs typeface="Arial" charset="0"/>
              </a:rPr>
              <a:t>/</a:t>
            </a:r>
            <a:r>
              <a:rPr lang="en-US" i="1" dirty="0" err="1">
                <a:cs typeface="Arial" charset="0"/>
              </a:rPr>
              <a:t>địa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điểm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của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hội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trường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bữa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tiệc</a:t>
            </a:r>
            <a:r>
              <a:rPr lang="en-US" i="1" dirty="0">
                <a:cs typeface="Arial" charset="0"/>
              </a:rPr>
              <a:t> hay </a:t>
            </a:r>
            <a:r>
              <a:rPr lang="en-US" i="1" dirty="0" err="1">
                <a:cs typeface="Arial" charset="0"/>
              </a:rPr>
              <a:t>không</a:t>
            </a:r>
            <a:r>
              <a:rPr lang="en-US" i="1" dirty="0">
                <a:cs typeface="Arial" charset="0"/>
              </a:rPr>
              <a:t>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418" y="1844412"/>
            <a:ext cx="10185722" cy="1077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私は　リーさんが　日本へ行ったことがあるか　どうか　</a:t>
            </a:r>
            <a:r>
              <a:rPr lang="en-US" altLang="ja-JP" sz="3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/>
            </a:r>
            <a:br>
              <a:rPr lang="en-US" altLang="ja-JP" sz="3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</a:br>
            <a:r>
              <a:rPr lang="ja-JP" altLang="en-US" sz="3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お</a:t>
            </a: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ぼえていません。</a:t>
            </a:r>
            <a:endParaRPr lang="en-US" sz="3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3418" y="3107326"/>
            <a:ext cx="8691562" cy="1077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日本へ行く時、ビザがひつようかどうか　　</a:t>
            </a:r>
            <a:r>
              <a:rPr lang="en-US" altLang="ja-JP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/>
            </a:r>
            <a:br>
              <a:rPr lang="en-US" altLang="ja-JP" sz="3200" dirty="0">
                <a:latin typeface="mikachan-PB" panose="02000600000000000000" pitchFamily="2" charset="-128"/>
                <a:ea typeface="mikachan-PB" panose="02000600000000000000" pitchFamily="2" charset="-128"/>
              </a:rPr>
            </a:b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　　</a:t>
            </a:r>
            <a:r>
              <a:rPr lang="ja-JP" altLang="en-US" sz="3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聞</a:t>
            </a: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いていただけませんか。</a:t>
            </a:r>
            <a:endParaRPr lang="en-US" sz="3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3418" y="4414087"/>
            <a:ext cx="9836632" cy="1077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今日会社へ行かなければならないかどうか</a:t>
            </a:r>
            <a:r>
              <a:rPr lang="en-US" altLang="ja-JP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/>
            </a:r>
            <a:br>
              <a:rPr lang="en-US" altLang="ja-JP" sz="3200" dirty="0">
                <a:latin typeface="mikachan-PB" panose="02000600000000000000" pitchFamily="2" charset="-128"/>
                <a:ea typeface="mikachan-PB" panose="02000600000000000000" pitchFamily="2" charset="-128"/>
              </a:rPr>
            </a:b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だれも　わからないと　思います。</a:t>
            </a:r>
            <a:endParaRPr lang="en-US" sz="3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3418" y="5661025"/>
            <a:ext cx="10995949" cy="1077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社長が　パーティーの会場の場所を　知っているかどうか　</a:t>
            </a:r>
            <a:r>
              <a:rPr lang="en-US" altLang="ja-JP" sz="3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/>
            </a:r>
            <a:br>
              <a:rPr lang="en-US" altLang="ja-JP" sz="3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</a:br>
            <a:r>
              <a:rPr lang="ja-JP" altLang="en-US" sz="3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心</a:t>
            </a: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配しています。</a:t>
            </a:r>
            <a:endParaRPr lang="en-US" sz="3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6091" y="1879292"/>
            <a:ext cx="5040773" cy="5222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24375" y="3143983"/>
            <a:ext cx="3427433" cy="5238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781934" y="4436396"/>
            <a:ext cx="5852780" cy="5222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797314" y="5708897"/>
            <a:ext cx="3857182" cy="5238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68" y="625575"/>
            <a:ext cx="2480399" cy="115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6" y="602372"/>
            <a:ext cx="1957930" cy="117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53" y="623041"/>
            <a:ext cx="1736807" cy="116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68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725347" y="1412111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第３課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23" y="1397703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1" y="3307311"/>
            <a:ext cx="5050785" cy="2873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18" y="3305691"/>
            <a:ext cx="3454078" cy="2861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018" y="5010218"/>
            <a:ext cx="1605444" cy="1211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5603" y="503499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 Diagonal Corner Rectangle 2"/>
          <p:cNvSpPr/>
          <p:nvPr/>
        </p:nvSpPr>
        <p:spPr>
          <a:xfrm>
            <a:off x="4307712" y="1029424"/>
            <a:ext cx="6000769" cy="189318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夢に向かって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2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13751" y="71377"/>
            <a:ext cx="5867400" cy="762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PHÂN BIỆT</a:t>
            </a:r>
          </a:p>
          <a:p>
            <a:pPr algn="ctr">
              <a:defRPr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ĐỘNG TỪ Ý CHÍ &amp; ĐỘNG TỪ VÔ Ý CHÍ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47732" y="879415"/>
            <a:ext cx="30480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Ý CHÍ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67332" y="879415"/>
            <a:ext cx="37338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VÔ Ý CHÍ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2932" y="1641415"/>
            <a:ext cx="39624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ý </a:t>
            </a:r>
            <a:r>
              <a:rPr lang="en-US" sz="2000" dirty="0" err="1"/>
              <a:t>chí</a:t>
            </a:r>
            <a:r>
              <a:rPr lang="en-US" sz="2000" dirty="0"/>
              <a:t>, ý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con </a:t>
            </a:r>
            <a:r>
              <a:rPr lang="en-US" sz="2000" dirty="0" err="1"/>
              <a:t>người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653032" y="1641415"/>
            <a:ext cx="3962400" cy="990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ý </a:t>
            </a:r>
            <a:r>
              <a:rPr lang="en-US" sz="2000" dirty="0" err="1"/>
              <a:t>chí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ý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con </a:t>
            </a:r>
            <a:r>
              <a:rPr lang="en-US" sz="2000" dirty="0" err="1"/>
              <a:t>người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042933" y="2708215"/>
            <a:ext cx="4030663" cy="2286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食べる、飲む、行く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8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帰る、作る、こわす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勉強する、結</a:t>
            </a:r>
            <a:r>
              <a:rPr lang="ja-JP" altLang="en-US" sz="2800" dirty="0">
                <a:latin typeface="HGSeikaishotaiPRO" pitchFamily="65" charset="-128"/>
                <a:ea typeface="HGSeikaishotaiPRO" pitchFamily="65" charset="-128"/>
              </a:rPr>
              <a:t>婚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する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53033" y="2708215"/>
            <a:ext cx="4030663" cy="40687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0232" y="2632015"/>
            <a:ext cx="14478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VÍ DỤ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10332" y="2632015"/>
            <a:ext cx="1447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VÍ DỤ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37170" y="3241616"/>
            <a:ext cx="3848100" cy="1501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（１）</a:t>
            </a:r>
            <a:r>
              <a:rPr lang="en-US" altLang="ja-JP" sz="14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Trạng thái, di chuyển của vật, việc</a:t>
            </a:r>
          </a:p>
          <a:p>
            <a:pPr>
              <a:defRPr/>
            </a:pPr>
            <a:r>
              <a:rPr lang="ja-JP" altLang="en-US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　ある、こわれる、</a:t>
            </a:r>
            <a:r>
              <a:rPr lang="en-US" altLang="ja-JP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（雨が）ふる、（風が）ふく、</a:t>
            </a:r>
            <a:r>
              <a:rPr lang="en-US" altLang="ja-JP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（水が）出る</a:t>
            </a:r>
            <a:endParaRPr lang="en-US" altLang="ja-JP" sz="2000">
              <a:solidFill>
                <a:srgbClr val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73682" y="4795777"/>
            <a:ext cx="38481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（２）</a:t>
            </a:r>
            <a:r>
              <a:rPr lang="en-US" altLang="ja-JP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Hiện tượng sinh lý của người</a:t>
            </a:r>
            <a:endParaRPr lang="en-US" altLang="ja-JP" sz="1600">
              <a:solidFill>
                <a:srgbClr val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>
              <a:defRPr/>
            </a:pPr>
            <a:r>
              <a:rPr lang="ja-JP" altLang="en-US" sz="200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　　痛む、病気になる、老いる</a:t>
            </a:r>
            <a:endParaRPr lang="en-US" altLang="ja-JP" sz="2000">
              <a:solidFill>
                <a:srgbClr val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97495" y="5710177"/>
            <a:ext cx="38481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（３）</a:t>
            </a:r>
            <a:r>
              <a:rPr lang="en-US" altLang="ja-JP" sz="16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altLang="ja-JP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tượng</a:t>
            </a:r>
            <a:r>
              <a:rPr lang="en-US" altLang="ja-JP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tâm</a:t>
            </a:r>
            <a:r>
              <a:rPr lang="en-US" altLang="ja-JP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altLang="ja-JP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endParaRPr lang="en-US" altLang="ja-JP" sz="1600" dirty="0">
              <a:solidFill>
                <a:srgbClr val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　　困る、あきる、できる、</a:t>
            </a:r>
            <a:r>
              <a:rPr lang="en-US" altLang="ja-JP" sz="20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　　可能動詞</a:t>
            </a:r>
            <a:endParaRPr lang="en-US" sz="2000" dirty="0">
              <a:solidFill>
                <a:srgbClr val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78833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10" grpId="0" animBg="1"/>
      <p:bldP spid="11" grpId="0" animBg="1"/>
      <p:bldP spid="8" grpId="0" animBg="1"/>
      <p:bldP spid="9" grpId="0" animBg="1"/>
      <p:bldP spid="12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5"/>
          <p:cNvSpPr txBox="1">
            <a:spLocks noChangeArrowheads="1"/>
          </p:cNvSpPr>
          <p:nvPr/>
        </p:nvSpPr>
        <p:spPr bwMode="auto">
          <a:xfrm>
            <a:off x="1905000" y="20574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Để đọc chữ Hán, tôi luyện tập hàng ngày.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00200" y="2427288"/>
            <a:ext cx="899160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漢字を　読むために、毎日　練習しています。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148" name="TextBox 17"/>
          <p:cNvSpPr txBox="1">
            <a:spLocks noChangeArrowheads="1"/>
          </p:cNvSpPr>
          <p:nvPr/>
        </p:nvSpPr>
        <p:spPr bwMode="auto">
          <a:xfrm>
            <a:off x="1905000" y="38100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Để đi du lịch NB, tôi đang tiết kiệm tiền.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19238" y="4179888"/>
            <a:ext cx="9224963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日本へ旅行するために、お金がたくさん要ります。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150" name="TextBox 19"/>
          <p:cNvSpPr txBox="1">
            <a:spLocks noChangeArrowheads="1"/>
          </p:cNvSpPr>
          <p:nvPr/>
        </p:nvSpPr>
        <p:spPr bwMode="auto">
          <a:xfrm>
            <a:off x="1914525" y="5421314"/>
            <a:ext cx="662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Để học tiếng Nhật, tôi đã mua từ điển.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9725" y="5791200"/>
            <a:ext cx="899160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日本語を　勉強するために、辞書を買いました。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007220">
            <a:off x="1790700" y="436600"/>
            <a:ext cx="35814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THỂ HIỆN </a:t>
            </a:r>
            <a:b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MỤC ĐÍCH</a:t>
            </a:r>
          </a:p>
        </p:txBody>
      </p:sp>
      <p:sp>
        <p:nvSpPr>
          <p:cNvPr id="22" name="Rounded Rectangle 21"/>
          <p:cNvSpPr/>
          <p:nvPr/>
        </p:nvSpPr>
        <p:spPr>
          <a:xfrm rot="301823">
            <a:off x="6853564" y="523337"/>
            <a:ext cx="4391937" cy="990600"/>
          </a:xfrm>
          <a:prstGeom prst="round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Ｖる</a:t>
            </a:r>
            <a:r>
              <a:rPr lang="vi-VN" altLang="ja-JP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ja-JP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＋</a:t>
            </a:r>
            <a:r>
              <a:rPr lang="vi-VN" altLang="ja-JP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ja-JP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ために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52800" y="2590800"/>
            <a:ext cx="2273300" cy="609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559051" y="4332288"/>
            <a:ext cx="3140075" cy="609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81400" y="5943600"/>
            <a:ext cx="3092450" cy="609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452849">
            <a:off x="4839972" y="103498"/>
            <a:ext cx="1257174" cy="609600"/>
          </a:xfrm>
          <a:prstGeom prst="roundRect">
            <a:avLst/>
          </a:prstGeom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ĐỘNG TỪ</a:t>
            </a:r>
          </a:p>
        </p:txBody>
      </p:sp>
      <p:sp>
        <p:nvSpPr>
          <p:cNvPr id="2" name="Oval 1"/>
          <p:cNvSpPr/>
          <p:nvPr/>
        </p:nvSpPr>
        <p:spPr>
          <a:xfrm>
            <a:off x="2286000" y="2057400"/>
            <a:ext cx="533400" cy="36988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3810000"/>
            <a:ext cx="1066800" cy="36988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71714" y="5421314"/>
            <a:ext cx="1690687" cy="369887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918006" y="2429618"/>
            <a:ext cx="1381036" cy="3246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れんしゅう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733098" y="4219487"/>
            <a:ext cx="723411" cy="3246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い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885113" y="5829084"/>
            <a:ext cx="835201" cy="3246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じしょ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650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1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9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7" grpId="0" animBg="1"/>
      <p:bldP spid="6148" grpId="0"/>
      <p:bldP spid="19" grpId="0" animBg="1"/>
      <p:bldP spid="6150" grpId="0"/>
      <p:bldP spid="21" grpId="0" animBg="1"/>
      <p:bldP spid="23" grpId="0" animBg="1"/>
      <p:bldP spid="24" grpId="0" animBg="1"/>
      <p:bldP spid="25" grpId="0" animBg="1"/>
      <p:bldP spid="2" grpId="0" animBg="1"/>
      <p:bldP spid="15" grpId="0" animBg="1"/>
      <p:bldP spid="16" grpId="0" animBg="1"/>
      <p:bldP spid="18" grpId="0"/>
      <p:bldP spid="20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677144" y="2302964"/>
            <a:ext cx="297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</a:rPr>
              <a:t>Để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mua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to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, 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85119" y="2302964"/>
            <a:ext cx="7475537" cy="5557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大きくて新しい家を買うために、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1810253" y="3646019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Để học </a:t>
            </a:r>
            <a:r>
              <a:rPr lang="en-US" altLang="en-US"/>
              <a:t>ngoại ngữ, …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85119" y="3581410"/>
            <a:ext cx="6561137" cy="5557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外国語を習うために、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1795966" y="4825679"/>
            <a:ext cx="444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Để đáp ứng </a:t>
            </a:r>
            <a:r>
              <a:rPr lang="en-US" altLang="en-US"/>
              <a:t>nhu cầu của khách hàng,…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85119" y="4838545"/>
            <a:ext cx="7489825" cy="5557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お客さんのニーズに答えるために、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1810254" y="6335392"/>
            <a:ext cx="3360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Để vào </a:t>
            </a:r>
            <a:r>
              <a:rPr lang="en-US" altLang="en-US"/>
              <a:t>công ty nổi tiếng đó,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92264" y="6275233"/>
            <a:ext cx="6904037" cy="5557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その有名な会社に入るために、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1817716"/>
            <a:ext cx="5588000" cy="4779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何をしますか。／どうしますか。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5789985"/>
            <a:ext cx="4343400" cy="4779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何をしていますか。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2594" y="3103417"/>
            <a:ext cx="4343400" cy="4779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どうしたらいいですか。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60206" y="4366000"/>
            <a:ext cx="5400675" cy="4779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何をしなければなりませんか。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968" y="625575"/>
            <a:ext cx="2480399" cy="115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" y="602372"/>
            <a:ext cx="1957930" cy="117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153" y="623041"/>
            <a:ext cx="1736807" cy="116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3226701" y="3462092"/>
            <a:ext cx="669193" cy="3032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なら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37070" y="4711224"/>
            <a:ext cx="875578" cy="337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きゃく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74859" y="6208070"/>
            <a:ext cx="1068609" cy="2311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ゆうめい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440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4" grpId="0" animBg="1"/>
      <p:bldP spid="7173" grpId="0"/>
      <p:bldP spid="6" grpId="0" animBg="1"/>
      <p:bldP spid="7175" grpId="0"/>
      <p:bldP spid="8" grpId="0" animBg="1"/>
      <p:bldP spid="7177" grpId="0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5"/>
          <p:cNvSpPr txBox="1">
            <a:spLocks noChangeArrowheads="1"/>
          </p:cNvSpPr>
          <p:nvPr/>
        </p:nvSpPr>
        <p:spPr bwMode="auto">
          <a:xfrm>
            <a:off x="1905000" y="20574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đang copy tài liệu (để phục vụ) cho buổi họp.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00200" y="2427288"/>
            <a:ext cx="899160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会議のために、資料を　コピーしています。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196" name="TextBox 17"/>
          <p:cNvSpPr txBox="1">
            <a:spLocks noChangeArrowheads="1"/>
          </p:cNvSpPr>
          <p:nvPr/>
        </p:nvSpPr>
        <p:spPr bwMode="auto">
          <a:xfrm>
            <a:off x="1609726" y="3810000"/>
            <a:ext cx="434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đã bỏ thuốc vì mục đích sức khỏe.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600200" y="4179888"/>
            <a:ext cx="899160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健康のために、タバコを　やめました。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198" name="TextBox 19"/>
          <p:cNvSpPr txBox="1">
            <a:spLocks noChangeArrowheads="1"/>
          </p:cNvSpPr>
          <p:nvPr/>
        </p:nvSpPr>
        <p:spPr bwMode="auto">
          <a:xfrm>
            <a:off x="1914526" y="5421314"/>
            <a:ext cx="418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Hãy cố gắng làm việc để cho gia đình.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9725" y="5791200"/>
            <a:ext cx="899160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家族のために、がんばって　働いてください。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007220">
            <a:off x="1979797" y="471235"/>
            <a:ext cx="35814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THỂ HIỆN </a:t>
            </a:r>
            <a:b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MỤC ĐÍCH</a:t>
            </a:r>
          </a:p>
        </p:txBody>
      </p:sp>
      <p:sp>
        <p:nvSpPr>
          <p:cNvPr id="9" name="Rounded Rectangle 8"/>
          <p:cNvSpPr/>
          <p:nvPr/>
        </p:nvSpPr>
        <p:spPr>
          <a:xfrm rot="221575">
            <a:off x="6670434" y="603923"/>
            <a:ext cx="4250342" cy="990600"/>
          </a:xfrm>
          <a:prstGeom prst="round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Ｎの</a:t>
            </a:r>
            <a:r>
              <a:rPr lang="vi-VN" altLang="ja-JP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ja-JP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＋</a:t>
            </a:r>
            <a:r>
              <a:rPr lang="vi-VN" altLang="ja-JP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ja-JP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ために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204" name="TextBox 9"/>
          <p:cNvSpPr txBox="1">
            <a:spLocks noChangeArrowheads="1"/>
          </p:cNvSpPr>
          <p:nvPr/>
        </p:nvSpPr>
        <p:spPr bwMode="auto">
          <a:xfrm>
            <a:off x="6108700" y="3810000"/>
            <a:ext cx="372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(Tôi đã bỏ thuốc để </a:t>
            </a:r>
            <a:r>
              <a:rPr lang="en-US" altLang="en-US" b="1" i="1">
                <a:solidFill>
                  <a:srgbClr val="FF0000"/>
                </a:solidFill>
              </a:rPr>
              <a:t>vì </a:t>
            </a:r>
            <a:r>
              <a:rPr lang="en-US" altLang="en-US" i="1"/>
              <a:t>sức khỏe.)</a:t>
            </a:r>
          </a:p>
        </p:txBody>
      </p:sp>
      <p:sp>
        <p:nvSpPr>
          <p:cNvPr id="8205" name="TextBox 10"/>
          <p:cNvSpPr txBox="1">
            <a:spLocks noChangeArrowheads="1"/>
          </p:cNvSpPr>
          <p:nvPr/>
        </p:nvSpPr>
        <p:spPr bwMode="auto">
          <a:xfrm>
            <a:off x="6391276" y="5416550"/>
            <a:ext cx="418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(Hãy cố gắng làm việc </a:t>
            </a:r>
            <a:r>
              <a:rPr lang="en-US" altLang="en-US" b="1" i="1">
                <a:solidFill>
                  <a:srgbClr val="FF0000"/>
                </a:solidFill>
              </a:rPr>
              <a:t>vì </a:t>
            </a:r>
            <a:r>
              <a:rPr lang="en-US" altLang="en-US" i="1"/>
              <a:t>gia đình.)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715000" y="3810000"/>
            <a:ext cx="3937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45200" y="5421313"/>
            <a:ext cx="3937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loud Callout 2"/>
          <p:cNvSpPr/>
          <p:nvPr/>
        </p:nvSpPr>
        <p:spPr>
          <a:xfrm rot="356834">
            <a:off x="6080125" y="1905000"/>
            <a:ext cx="4870450" cy="2509838"/>
          </a:xfrm>
          <a:prstGeom prst="cloudCallout">
            <a:avLst>
              <a:gd name="adj1" fmla="val -27627"/>
              <a:gd name="adj2" fmla="val -618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2 ý: </a:t>
            </a:r>
            <a:br>
              <a:rPr lang="en-US" sz="2800" dirty="0"/>
            </a:br>
            <a:r>
              <a:rPr lang="en-US" sz="2800" b="1" i="1" dirty="0">
                <a:solidFill>
                  <a:srgbClr val="92D050"/>
                </a:solidFill>
              </a:rPr>
              <a:t>1. “</a:t>
            </a:r>
            <a:r>
              <a:rPr lang="en-US" sz="2800" b="1" i="1" dirty="0" err="1">
                <a:solidFill>
                  <a:srgbClr val="92D050"/>
                </a:solidFill>
              </a:rPr>
              <a:t>vì</a:t>
            </a:r>
            <a:r>
              <a:rPr lang="en-US" sz="2800" b="1" i="1" dirty="0">
                <a:solidFill>
                  <a:srgbClr val="92D050"/>
                </a:solidFill>
              </a:rPr>
              <a:t> </a:t>
            </a:r>
            <a:r>
              <a:rPr lang="en-US" sz="2800" b="1" i="1" dirty="0" err="1">
                <a:solidFill>
                  <a:srgbClr val="92D050"/>
                </a:solidFill>
              </a:rPr>
              <a:t>mục</a:t>
            </a:r>
            <a:r>
              <a:rPr lang="en-US" sz="2800" b="1" i="1" dirty="0">
                <a:solidFill>
                  <a:srgbClr val="92D050"/>
                </a:solidFill>
              </a:rPr>
              <a:t> </a:t>
            </a:r>
            <a:r>
              <a:rPr lang="en-US" sz="2800" b="1" i="1" dirty="0" err="1">
                <a:solidFill>
                  <a:srgbClr val="92D050"/>
                </a:solidFill>
              </a:rPr>
              <a:t>đích</a:t>
            </a:r>
            <a:r>
              <a:rPr lang="en-US" sz="2800" b="1" i="1" dirty="0">
                <a:solidFill>
                  <a:srgbClr val="92D050"/>
                </a:solidFill>
              </a:rPr>
              <a:t> N” </a:t>
            </a:r>
          </a:p>
          <a:p>
            <a:pPr algn="ctr">
              <a:defRPr/>
            </a:pPr>
            <a:r>
              <a:rPr lang="en-US" sz="2800" b="1" i="1" dirty="0">
                <a:solidFill>
                  <a:srgbClr val="0070C0"/>
                </a:solidFill>
              </a:rPr>
              <a:t>2. “</a:t>
            </a:r>
            <a:r>
              <a:rPr lang="en-US" sz="2800" b="1" i="1" dirty="0" err="1">
                <a:solidFill>
                  <a:srgbClr val="0070C0"/>
                </a:solidFill>
              </a:rPr>
              <a:t>vì</a:t>
            </a:r>
            <a:r>
              <a:rPr lang="en-US" sz="2800" b="1" i="1" dirty="0">
                <a:solidFill>
                  <a:srgbClr val="0070C0"/>
                </a:solidFill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</a:rPr>
              <a:t>lợi</a:t>
            </a:r>
            <a:r>
              <a:rPr lang="en-US" sz="2800" b="1" i="1" dirty="0">
                <a:solidFill>
                  <a:srgbClr val="0070C0"/>
                </a:solidFill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</a:rPr>
              <a:t>ích</a:t>
            </a:r>
            <a:r>
              <a:rPr lang="en-US" sz="2800" b="1" i="1" dirty="0">
                <a:solidFill>
                  <a:srgbClr val="0070C0"/>
                </a:solidFill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</a:rPr>
              <a:t>của</a:t>
            </a:r>
            <a:r>
              <a:rPr lang="en-US" sz="2800" b="1" i="1" dirty="0">
                <a:solidFill>
                  <a:srgbClr val="0070C0"/>
                </a:solidFill>
              </a:rPr>
              <a:t> N”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28814" y="2590801"/>
            <a:ext cx="2657475" cy="569913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397126" y="4351338"/>
            <a:ext cx="2657475" cy="56991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52601" y="5964239"/>
            <a:ext cx="2657475" cy="56832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452849">
            <a:off x="4839972" y="103498"/>
            <a:ext cx="1257174" cy="6096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DANH TỪ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11850" y="2057400"/>
            <a:ext cx="1174750" cy="369888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506913" y="3776664"/>
            <a:ext cx="1174750" cy="37147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921250" y="5426075"/>
            <a:ext cx="990600" cy="369888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62201" y="4784725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けんこう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863726" y="6348413"/>
            <a:ext cx="1184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かぞく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28814" y="2492375"/>
            <a:ext cx="3881677" cy="3206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かいぎ　　　　　　　　　　　しりょう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2724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7" grpId="0" animBg="1"/>
      <p:bldP spid="8196" grpId="0"/>
      <p:bldP spid="19" grpId="0" animBg="1"/>
      <p:bldP spid="8198" grpId="0"/>
      <p:bldP spid="21" grpId="0" animBg="1"/>
      <p:bldP spid="8204" grpId="0"/>
      <p:bldP spid="8205" grpId="0"/>
      <p:bldP spid="2" grpId="0" animBg="1"/>
      <p:bldP spid="13" grpId="0" animBg="1"/>
      <p:bldP spid="3" grpId="0" animBg="1"/>
      <p:bldP spid="4" grpId="0" animBg="1"/>
      <p:bldP spid="22" grpId="0" animBg="1"/>
      <p:bldP spid="23" grpId="0" animBg="1"/>
      <p:bldP spid="5" grpId="0" animBg="1"/>
      <p:bldP spid="20" grpId="0" animBg="1"/>
      <p:bldP spid="24" grpId="0" animBg="1"/>
      <p:bldP spid="6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847590" y="2172840"/>
            <a:ext cx="297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Vì</a:t>
            </a:r>
            <a:r>
              <a:rPr lang="en-US" altLang="en-US"/>
              <a:t> gia đình,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89088" y="1954558"/>
            <a:ext cx="3281362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家族のために、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800225" y="3699222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</a:rPr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,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3376" y="3278424"/>
            <a:ext cx="327977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国のために、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735630" y="4861627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Vì</a:t>
            </a:r>
            <a:r>
              <a:rPr lang="en-US" altLang="en-US"/>
              <a:t> bản thân mình,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3376" y="4572912"/>
            <a:ext cx="327977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自分のために、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224" name="TextBox 7"/>
          <p:cNvSpPr txBox="1">
            <a:spLocks noChangeArrowheads="1"/>
          </p:cNvSpPr>
          <p:nvPr/>
        </p:nvSpPr>
        <p:spPr bwMode="auto">
          <a:xfrm>
            <a:off x="1850765" y="6139656"/>
            <a:ext cx="297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Vì</a:t>
            </a:r>
            <a:r>
              <a:rPr lang="en-US" altLang="en-US"/>
              <a:t> hòa bình thế giới,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89088" y="5867400"/>
            <a:ext cx="3821112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世界平和のために、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46601" y="1954558"/>
            <a:ext cx="558482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一生</a:t>
            </a:r>
            <a:r>
              <a:rPr lang="ja-JP" altLang="en-US" sz="3200" dirty="0">
                <a:latin typeface="HGSeikaishotaiPRO" pitchFamily="65" charset="-128"/>
                <a:ea typeface="HGSeikaishotaiPRO" pitchFamily="65" charset="-128"/>
              </a:rPr>
              <a:t>懸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命　勉強しています。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1000" y="3278424"/>
            <a:ext cx="464820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最後まで　戦</a:t>
            </a:r>
            <a:r>
              <a:rPr lang="ja-JP" altLang="en-US" sz="3200" dirty="0">
                <a:latin typeface="HGSeikaishotaiPRO" pitchFamily="65" charset="-128"/>
                <a:ea typeface="HGSeikaishotaiPRO" pitchFamily="65" charset="-128"/>
              </a:rPr>
              <a:t>闘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します。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49776" y="4572912"/>
            <a:ext cx="611822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絶対に　そんなことをしません。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3038" y="5867400"/>
            <a:ext cx="5262562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国際会議が　開かれました。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14500" y="6488114"/>
            <a:ext cx="179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せ</a:t>
            </a:r>
            <a:r>
              <a:rPr lang="en-US" altLang="ja-JP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かいへいわ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57800" y="6465889"/>
            <a:ext cx="179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こくさいかいぎ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54525" y="2548283"/>
            <a:ext cx="209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いっしょけんめい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05288" y="3848336"/>
            <a:ext cx="104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さいご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72201" y="3848336"/>
            <a:ext cx="1204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せんとう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511675" y="5160287"/>
            <a:ext cx="120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ぜったい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699376" y="6488114"/>
            <a:ext cx="75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ひら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968" y="625575"/>
            <a:ext cx="2480399" cy="115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" y="602372"/>
            <a:ext cx="1957930" cy="117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153" y="623041"/>
            <a:ext cx="1736807" cy="116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26851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3" grpId="0" animBg="1"/>
      <p:bldP spid="9220" grpId="0"/>
      <p:bldP spid="5" grpId="0" animBg="1"/>
      <p:bldP spid="9222" grpId="0"/>
      <p:bldP spid="7" grpId="0" animBg="1"/>
      <p:bldP spid="9224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489" y="2286535"/>
            <a:ext cx="81867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春になると、花がさきます。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489" y="3206722"/>
            <a:ext cx="81867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勉強しないと、上手になりません。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489" y="4126909"/>
            <a:ext cx="81867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お金があったら、車を買います。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488" y="5047096"/>
            <a:ext cx="900853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今晩ひまだったら、遊びに来てください。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487" y="5967283"/>
            <a:ext cx="691352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大学を出たら、何をしますか。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Notched Right Arrow 7"/>
          <p:cNvSpPr/>
          <p:nvPr/>
        </p:nvSpPr>
        <p:spPr>
          <a:xfrm rot="21246495">
            <a:off x="569492" y="540959"/>
            <a:ext cx="5655436" cy="1869311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 TẬP: 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 CÂU ĐIỀU KIỆN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 rot="21379163">
            <a:off x="6215605" y="469846"/>
            <a:ext cx="5804704" cy="4955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LOẠI 1:  “</a:t>
            </a:r>
            <a:r>
              <a:rPr lang="en-US" sz="2400" dirty="0" err="1" smtClean="0"/>
              <a:t>Hễ</a:t>
            </a:r>
            <a:r>
              <a:rPr lang="en-US" sz="2400" dirty="0" smtClean="0"/>
              <a:t> / </a:t>
            </a:r>
            <a:r>
              <a:rPr lang="en-US" sz="2400" dirty="0" err="1" smtClean="0"/>
              <a:t>Cứ</a:t>
            </a:r>
            <a:r>
              <a:rPr lang="en-US" sz="2400" dirty="0" smtClean="0"/>
              <a:t> / </a:t>
            </a:r>
            <a:r>
              <a:rPr lang="en-US" sz="2400" dirty="0" err="1" smtClean="0"/>
              <a:t>Nếu</a:t>
            </a:r>
            <a:r>
              <a:rPr lang="en-US" sz="2400" dirty="0" smtClean="0"/>
              <a:t>”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vế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sau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hạn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chế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 rot="21379163">
            <a:off x="6264994" y="1045597"/>
            <a:ext cx="5110020" cy="49556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LOẠI 2: 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Nếu</a:t>
            </a:r>
            <a:r>
              <a:rPr lang="en-US" sz="2400" dirty="0" smtClean="0"/>
              <a:t>”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vế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sau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thoải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mái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283562" y="2179525"/>
            <a:ext cx="669193" cy="3032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はな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29187" y="3039876"/>
            <a:ext cx="1045370" cy="318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じょうず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8487" y="4924781"/>
            <a:ext cx="6097508" cy="3595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こんばん　　　　　　　　　　　　　　　　あそ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 rot="21379163">
            <a:off x="6314229" y="1625168"/>
            <a:ext cx="4564435" cy="49556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LOẠI 2: 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 “Sau </a:t>
            </a:r>
            <a:r>
              <a:rPr lang="en-US" sz="2400" dirty="0" err="1" smtClean="0"/>
              <a:t>khi</a:t>
            </a:r>
            <a:r>
              <a:rPr lang="en-US" sz="2400" dirty="0" smtClean="0"/>
              <a:t>” </a:t>
            </a:r>
            <a:endParaRPr 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1915610" y="5926238"/>
            <a:ext cx="1591519" cy="7407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73723" y="671148"/>
            <a:ext cx="3270077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DESTINE" pitchFamily="2" charset="0"/>
              </a:rPr>
              <a:t>COMBINATION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4800" y="1371600"/>
            <a:ext cx="11582400" cy="510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52600" y="2133600"/>
            <a:ext cx="16002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600" dirty="0">
                <a:latin typeface="NtMotoyaKyotai" pitchFamily="18" charset="-128"/>
                <a:ea typeface="NtMotoyaKyotai" pitchFamily="18" charset="-128"/>
              </a:rPr>
              <a:t>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52600" y="3892550"/>
            <a:ext cx="16002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600" dirty="0">
                <a:latin typeface="NtMotoyaKyotai" pitchFamily="18" charset="-128"/>
                <a:ea typeface="NtMotoyaKyotai" pitchFamily="18" charset="-128"/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43800" y="3143250"/>
            <a:ext cx="30480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600" dirty="0">
                <a:latin typeface="NtMotoyaKyotai" pitchFamily="18" charset="-128"/>
                <a:ea typeface="NtMotoyaKyotai" pitchFamily="18" charset="-128"/>
              </a:rPr>
              <a:t>ために</a:t>
            </a:r>
            <a:endParaRPr lang="en-US" sz="6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54475" y="2133600"/>
            <a:ext cx="26670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辞書形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4475" y="3924300"/>
            <a:ext cx="26670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Ｎ＋の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Plus 8"/>
          <p:cNvSpPr/>
          <p:nvPr/>
        </p:nvSpPr>
        <p:spPr>
          <a:xfrm>
            <a:off x="6781800" y="3276600"/>
            <a:ext cx="685800" cy="1066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429001" y="2581583"/>
            <a:ext cx="548573" cy="475635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3457481" y="4372283"/>
            <a:ext cx="548573" cy="475635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Callout 11"/>
          <p:cNvSpPr/>
          <p:nvPr/>
        </p:nvSpPr>
        <p:spPr>
          <a:xfrm rot="414492">
            <a:off x="1695475" y="637942"/>
            <a:ext cx="2476500" cy="1733703"/>
          </a:xfrm>
          <a:prstGeom prst="downArrowCallout">
            <a:avLst>
              <a:gd name="adj1" fmla="val 16350"/>
              <a:gd name="adj2" fmla="val 16350"/>
              <a:gd name="adj3" fmla="val 25000"/>
              <a:gd name="adj4" fmla="val 64876"/>
            </a:avLst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ý </a:t>
            </a:r>
            <a:r>
              <a:rPr lang="en-US" sz="2800" dirty="0" err="1"/>
              <a:t>chí</a:t>
            </a:r>
            <a:endParaRPr lang="en-US" sz="2800" dirty="0"/>
          </a:p>
        </p:txBody>
      </p:sp>
      <p:sp>
        <p:nvSpPr>
          <p:cNvPr id="14" name="Up Arrow Callout 13"/>
          <p:cNvSpPr/>
          <p:nvPr/>
        </p:nvSpPr>
        <p:spPr>
          <a:xfrm rot="21011236">
            <a:off x="3920616" y="5111161"/>
            <a:ext cx="2743200" cy="1620052"/>
          </a:xfrm>
          <a:prstGeom prst="upArrowCallout">
            <a:avLst>
              <a:gd name="adj1" fmla="val 14247"/>
              <a:gd name="adj2" fmla="val 15323"/>
              <a:gd name="adj3" fmla="val 25000"/>
              <a:gd name="adj4" fmla="val 64977"/>
            </a:avLst>
          </a:prstGeom>
          <a:effectLst>
            <a:softEdge rad="635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nghĩa</a:t>
            </a:r>
            <a:r>
              <a:rPr lang="en-US" sz="2400" dirty="0"/>
              <a:t>:</a:t>
            </a:r>
          </a:p>
          <a:p>
            <a:pPr algn="ctr">
              <a:defRPr/>
            </a:pPr>
            <a:r>
              <a:rPr lang="en-US" sz="2400" dirty="0"/>
              <a:t>ĐỂ </a:t>
            </a:r>
            <a:r>
              <a:rPr lang="en-US" sz="1600" dirty="0"/>
              <a:t>&amp;</a:t>
            </a:r>
            <a:r>
              <a:rPr lang="en-US" sz="2400" dirty="0"/>
              <a:t> VÌ</a:t>
            </a:r>
          </a:p>
        </p:txBody>
      </p:sp>
      <p:sp>
        <p:nvSpPr>
          <p:cNvPr id="15" name="Down Arrow Callout 14"/>
          <p:cNvSpPr/>
          <p:nvPr/>
        </p:nvSpPr>
        <p:spPr>
          <a:xfrm rot="21175366">
            <a:off x="6654594" y="892272"/>
            <a:ext cx="3971434" cy="2330449"/>
          </a:xfrm>
          <a:prstGeom prst="downArrowCallout">
            <a:avLst>
              <a:gd name="adj1" fmla="val 16350"/>
              <a:gd name="adj2" fmla="val 16350"/>
              <a:gd name="adj3" fmla="val 25000"/>
              <a:gd name="adj4" fmla="val 64876"/>
            </a:avLst>
          </a:prstGeom>
          <a:effectLst>
            <a:softEdge rad="1270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: 2 </a:t>
            </a:r>
            <a:r>
              <a:rPr lang="en-US" sz="2800" dirty="0" err="1"/>
              <a:t>vế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CÙNG CHỦ NGỮ</a:t>
            </a:r>
          </a:p>
        </p:txBody>
      </p:sp>
      <p:sp>
        <p:nvSpPr>
          <p:cNvPr id="16" name="Up Arrow Callout 15"/>
          <p:cNvSpPr/>
          <p:nvPr/>
        </p:nvSpPr>
        <p:spPr>
          <a:xfrm rot="21011236">
            <a:off x="7806815" y="4336710"/>
            <a:ext cx="2743200" cy="1620052"/>
          </a:xfrm>
          <a:prstGeom prst="upArrowCallout">
            <a:avLst>
              <a:gd name="adj1" fmla="val 14247"/>
              <a:gd name="adj2" fmla="val 15323"/>
              <a:gd name="adj3" fmla="val 25000"/>
              <a:gd name="adj4" fmla="val 64977"/>
            </a:avLst>
          </a:prstGeom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Hay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57550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82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3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3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2903317" y="2026534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行きます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2903317" y="2712334"/>
            <a:ext cx="251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行きません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100" name="TextBox 7"/>
          <p:cNvSpPr txBox="1">
            <a:spLocks noChangeArrowheads="1"/>
          </p:cNvSpPr>
          <p:nvPr/>
        </p:nvSpPr>
        <p:spPr bwMode="auto">
          <a:xfrm>
            <a:off x="2903317" y="3398134"/>
            <a:ext cx="251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行きました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2903317" y="4033134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行きませんでした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102" name="TextBox 9"/>
          <p:cNvSpPr txBox="1">
            <a:spLocks noChangeArrowheads="1"/>
          </p:cNvSpPr>
          <p:nvPr/>
        </p:nvSpPr>
        <p:spPr bwMode="auto">
          <a:xfrm>
            <a:off x="2903317" y="4718934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行きましょう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7170517" y="2026534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行く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104" name="TextBox 11"/>
          <p:cNvSpPr txBox="1">
            <a:spLocks noChangeArrowheads="1"/>
          </p:cNvSpPr>
          <p:nvPr/>
        </p:nvSpPr>
        <p:spPr bwMode="auto">
          <a:xfrm>
            <a:off x="7170517" y="2712334"/>
            <a:ext cx="251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行かない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105" name="TextBox 12"/>
          <p:cNvSpPr txBox="1">
            <a:spLocks noChangeArrowheads="1"/>
          </p:cNvSpPr>
          <p:nvPr/>
        </p:nvSpPr>
        <p:spPr bwMode="auto">
          <a:xfrm>
            <a:off x="7170517" y="3398134"/>
            <a:ext cx="251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行った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106" name="TextBox 13"/>
          <p:cNvSpPr txBox="1">
            <a:spLocks noChangeArrowheads="1"/>
          </p:cNvSpPr>
          <p:nvPr/>
        </p:nvSpPr>
        <p:spPr bwMode="auto">
          <a:xfrm>
            <a:off x="7170517" y="4033134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行かなかった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107" name="TextBox 14"/>
          <p:cNvSpPr txBox="1">
            <a:spLocks noChangeArrowheads="1"/>
          </p:cNvSpPr>
          <p:nvPr/>
        </p:nvSpPr>
        <p:spPr bwMode="auto">
          <a:xfrm>
            <a:off x="7170517" y="4718934"/>
            <a:ext cx="297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200">
                <a:latin typeface="mikachan-PB" panose="02000600000000000000" pitchFamily="2" charset="-128"/>
                <a:ea typeface="mikachan-PB" panose="02000600000000000000" pitchFamily="2" charset="-128"/>
              </a:rPr>
              <a:t>行こう</a:t>
            </a:r>
            <a:endParaRPr lang="en-US" altLang="en-US" sz="320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375" y="658793"/>
            <a:ext cx="3733800" cy="1077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HGMaruGothicMPRO" pitchFamily="49" charset="-128"/>
                <a:ea typeface="HGMaruGothicMPRO" pitchFamily="49" charset="-128"/>
              </a:rPr>
              <a:t>丁寧形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32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（ていねいけい）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3775" y="658793"/>
            <a:ext cx="3651250" cy="1077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HGMaruGothicMPRO" pitchFamily="49" charset="-128"/>
                <a:ea typeface="HGMaruGothicMPRO" pitchFamily="49" charset="-128"/>
              </a:rPr>
              <a:t>普通形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32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（ふつうけい）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73411" y="5573028"/>
            <a:ext cx="3429000" cy="107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意向形</a:t>
            </a:r>
            <a:r>
              <a:rPr lang="en-US" altLang="ja-JP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/>
            </a:r>
            <a:br>
              <a:rPr lang="en-US" altLang="ja-JP" sz="3200" dirty="0">
                <a:latin typeface="mikachan-PB" panose="02000600000000000000" pitchFamily="2" charset="-128"/>
                <a:ea typeface="mikachan-PB" panose="02000600000000000000" pitchFamily="2" charset="-128"/>
              </a:rPr>
            </a:b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（いこうけい）</a:t>
            </a:r>
            <a:endParaRPr lang="en-US" sz="3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6256117" y="2945757"/>
            <a:ext cx="762000" cy="1641354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5717" y="4617334"/>
            <a:ext cx="1905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457" y="5744709"/>
            <a:ext cx="4689619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 TỪ </a:t>
            </a:r>
            <a:r>
              <a:rPr lang="en-US" altLang="ja-JP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CHÍ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0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1" grpId="0"/>
      <p:bldP spid="4102" grpId="0"/>
      <p:bldP spid="4103" grpId="0"/>
      <p:bldP spid="4104" grpId="0"/>
      <p:bldP spid="4105" grpId="0"/>
      <p:bldP spid="4106" grpId="0"/>
      <p:bldP spid="4107" grpId="0"/>
      <p:bldP spid="16" grpId="0" animBg="1"/>
      <p:bldP spid="1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59124" y="777754"/>
            <a:ext cx="2895600" cy="584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CÁCH CHIA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1924" y="1285754"/>
            <a:ext cx="38100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（意向形（いこうけい）の作り方）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69" y="1844027"/>
            <a:ext cx="7548783" cy="483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230536" y="5867400"/>
            <a:ext cx="8001000" cy="877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30536" y="4911256"/>
            <a:ext cx="8010647" cy="87994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30537" y="1782675"/>
            <a:ext cx="8010646" cy="306723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314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3534" y="841094"/>
            <a:ext cx="10424932" cy="5943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383894"/>
            <a:ext cx="2895600" cy="584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LUYỆN TẬP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52600" y="11077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作る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17173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つくります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52600" y="21364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洗う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28800" y="27460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あらいます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3600" y="11204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遊ぶ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19800" y="17300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あそびます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43600" y="21491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開ける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19800" y="27587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あけます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52600" y="32413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消す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28800" y="38509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けします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52600" y="42700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働く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28800" y="48796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はたらきます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52600" y="53368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読む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828800" y="59464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よみます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69000" y="32413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来る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045200" y="38509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きます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69000" y="4270094"/>
            <a:ext cx="1828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忘れる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045200" y="48796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わすれます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69000" y="5336894"/>
            <a:ext cx="1828800" cy="979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研修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32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する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45200" y="626240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けんしゅうします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57600" y="12982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76700" y="1107794"/>
            <a:ext cx="18288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作ろう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76700" y="2136494"/>
            <a:ext cx="18288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洗おう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6700" y="3241394"/>
            <a:ext cx="18288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消そう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076700" y="4270094"/>
            <a:ext cx="18288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働こう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6700" y="5336894"/>
            <a:ext cx="18288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読もう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3657600" y="23396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657600" y="34318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657600" y="44605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657600" y="55273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886700" y="12982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7886700" y="23396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886700" y="34318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886700" y="44605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886700" y="5667094"/>
            <a:ext cx="381000" cy="304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382000" y="1107794"/>
            <a:ext cx="18288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遊ぼう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82000" y="2136494"/>
            <a:ext cx="19812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開けよう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407400" y="3228694"/>
            <a:ext cx="18288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来よう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07400" y="4257394"/>
            <a:ext cx="19558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忘れよう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382000" y="5324194"/>
            <a:ext cx="1905000" cy="9921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研修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32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しよう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483600" y="3812894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こよう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97322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  <p:bldP spid="4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18613" y="743673"/>
            <a:ext cx="2895600" cy="584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CÁCH DÙNG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1413" y="1282841"/>
            <a:ext cx="38100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（意向形（いこうけい）の使い方）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585013" y="4875733"/>
            <a:ext cx="6934200" cy="584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いっしょに買い物に行きましょう。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2228127" y="3205941"/>
            <a:ext cx="8154364" cy="7694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400" dirty="0">
                <a:latin typeface="mikachan-PB" panose="02000600000000000000" pitchFamily="2" charset="-128"/>
                <a:ea typeface="mikachan-PB" panose="02000600000000000000" pitchFamily="2" charset="-128"/>
              </a:rPr>
              <a:t>いっしょに買い物に行こう。</a:t>
            </a:r>
            <a:endParaRPr lang="en-US" sz="4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013" y="2115274"/>
            <a:ext cx="5715000" cy="7080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vi-VN" sz="4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K</a:t>
            </a:r>
            <a:r>
              <a:rPr lang="en-US" sz="4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ÊU GỌI, HÔ HÀO</a:t>
            </a:r>
          </a:p>
        </p:txBody>
      </p:sp>
      <p:sp>
        <p:nvSpPr>
          <p:cNvPr id="2" name="Cloud Callout 1"/>
          <p:cNvSpPr/>
          <p:nvPr/>
        </p:nvSpPr>
        <p:spPr>
          <a:xfrm rot="163575">
            <a:off x="9407746" y="5271196"/>
            <a:ext cx="2133600" cy="1219200"/>
          </a:xfrm>
          <a:prstGeom prst="cloudCallout">
            <a:avLst>
              <a:gd name="adj1" fmla="val -67723"/>
              <a:gd name="adj2" fmla="val -52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Lịch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sự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 rot="21418446">
            <a:off x="292886" y="3259353"/>
            <a:ext cx="2054225" cy="1157287"/>
          </a:xfrm>
          <a:prstGeom prst="cloudCallout">
            <a:avLst>
              <a:gd name="adj1" fmla="val 86290"/>
              <a:gd name="adj2" fmla="val -12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Thân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mật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gũi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 rot="21418446">
            <a:off x="605046" y="1334241"/>
            <a:ext cx="3274452" cy="1157288"/>
          </a:xfrm>
          <a:prstGeom prst="cloudCallout">
            <a:avLst>
              <a:gd name="adj1" fmla="val 72589"/>
              <a:gd name="adj2" fmla="val 358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rgbClr val="C00000"/>
                </a:solidFill>
              </a:rPr>
              <a:t>Nào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mình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cùng</a:t>
            </a:r>
            <a:r>
              <a:rPr lang="en-US" sz="20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907760" y="4358025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dirty="0" err="1">
                <a:latin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>
                <a:latin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altLang="ja-JP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>
                <a:latin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altLang="ja-JP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dirty="0">
                <a:latin typeface="Tahoma" panose="020B0604030504040204" pitchFamily="34" charset="0"/>
                <a:cs typeface="Tahoma" panose="020B0604030504040204" pitchFamily="34" charset="0"/>
              </a:rPr>
              <a:t> shopping </a:t>
            </a:r>
            <a:r>
              <a:rPr lang="en-US" altLang="ja-JP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0608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48" grpId="0" animBg="1"/>
      <p:bldP spid="8" grpId="0" animBg="1"/>
      <p:bldP spid="2" grpId="0" animBg="1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35934" y="5179509"/>
            <a:ext cx="10249382" cy="1678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2825" y="772610"/>
            <a:ext cx="2895600" cy="584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CÁCH DÙNG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5625" y="1311778"/>
            <a:ext cx="38100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（意向形（いこうけい）の使い方）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1710159" y="3957135"/>
            <a:ext cx="8672332" cy="7694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>
                <a:latin typeface="mikachan-PB" panose="02000600000000000000" pitchFamily="2" charset="-128"/>
                <a:ea typeface="mikachan-PB" panose="02000600000000000000" pitchFamily="2" charset="-128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ja-JP" altLang="en-US"/>
              <a:t>映画を見ようと思っています。</a:t>
            </a:r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2579225" y="313481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300000000000000" pitchFamily="18" charset="-128"/>
                <a:ea typeface="NtMotoyaKyotai" panose="02020300000000000000" pitchFamily="18" charset="-128"/>
              </a:rPr>
              <a:t>今度の日曜日何をしますか。</a:t>
            </a:r>
            <a:endParaRPr lang="en-US" altLang="en-US" sz="32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5425" y="2068011"/>
            <a:ext cx="70866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: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DỰ ĐỊNH, MONG MUỐN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6325" y="5549398"/>
            <a:ext cx="7848600" cy="7683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4400" dirty="0">
                <a:latin typeface="HGSeikaishotaiPRO" pitchFamily="65" charset="-128"/>
                <a:ea typeface="HGSeikaishotaiPRO" pitchFamily="65" charset="-128"/>
              </a:rPr>
              <a:t>[V-ý </a:t>
            </a:r>
            <a:r>
              <a:rPr lang="en-US" altLang="ja-JP" sz="4400" dirty="0" err="1">
                <a:latin typeface="HGSeikaishotaiPRO" pitchFamily="65" charset="-128"/>
                <a:ea typeface="HGSeikaishotaiPRO" pitchFamily="65" charset="-128"/>
              </a:rPr>
              <a:t>chí</a:t>
            </a:r>
            <a:r>
              <a:rPr lang="en-US" altLang="ja-JP" sz="4400" dirty="0">
                <a:latin typeface="HGSeikaishotaiPRO" pitchFamily="65" charset="-128"/>
                <a:ea typeface="HGSeikaishotaiPRO" pitchFamily="65" charset="-128"/>
              </a:rPr>
              <a:t>] + </a:t>
            </a:r>
            <a:r>
              <a:rPr lang="ja-JP" altLang="en-US" sz="4400" dirty="0">
                <a:latin typeface="HGSeikaishotaiPRO" pitchFamily="65" charset="-128"/>
                <a:ea typeface="HGSeikaishotaiPRO" pitchFamily="65" charset="-128"/>
              </a:rPr>
              <a:t>と思っています。</a:t>
            </a:r>
            <a:endParaRPr lang="en-US" sz="4400" dirty="0">
              <a:latin typeface="HGSeikaishotaiPRO" pitchFamily="65" charset="-128"/>
              <a:ea typeface="HGSeikaishotaiPRO" pitchFamily="65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88925" y="3913230"/>
            <a:ext cx="6023176" cy="857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loud Callout 9"/>
          <p:cNvSpPr/>
          <p:nvPr/>
        </p:nvSpPr>
        <p:spPr>
          <a:xfrm rot="21418446">
            <a:off x="1379481" y="936507"/>
            <a:ext cx="2634982" cy="1366838"/>
          </a:xfrm>
          <a:prstGeom prst="cloudCallout">
            <a:avLst>
              <a:gd name="adj1" fmla="val 80278"/>
              <a:gd name="adj2" fmla="val 402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Tôi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 err="1">
                <a:solidFill>
                  <a:srgbClr val="C00000"/>
                </a:solidFill>
              </a:rPr>
              <a:t>định</a:t>
            </a:r>
            <a:r>
              <a:rPr lang="en-US" sz="2000" dirty="0">
                <a:solidFill>
                  <a:srgbClr val="C00000"/>
                </a:solidFill>
              </a:rPr>
              <a:t>… /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Tôi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 err="1">
                <a:solidFill>
                  <a:srgbClr val="C00000"/>
                </a:solidFill>
              </a:rPr>
              <a:t>muốn</a:t>
            </a:r>
            <a:r>
              <a:rPr lang="en-US" sz="20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722225" y="4790051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Tôi định (sẽ) xem phim.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3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72" grpId="0" animBg="1"/>
      <p:bldP spid="7173" grpId="0"/>
      <p:bldP spid="8" grpId="0" animBg="1"/>
      <p:bldP spid="9" grpId="0" animBg="1"/>
      <p:bldP spid="2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429000" y="1778643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Sang năm tôi </a:t>
            </a:r>
            <a:r>
              <a:rPr lang="en-US" altLang="ja-JP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 đi Nhật học về CNTT. 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29000" y="3607443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Tôi </a:t>
            </a:r>
            <a:r>
              <a:rPr lang="en-US" altLang="ja-JP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 sau khi về nước sẽ cưới vợ/lấy chồng ngay. 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29000" y="5588643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Tôi </a:t>
            </a:r>
            <a:r>
              <a:rPr lang="en-US" altLang="ja-JP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ja-JP">
                <a:latin typeface="Tahoma" panose="020B0604030504040204" pitchFamily="34" charset="0"/>
                <a:cs typeface="Tahoma" panose="020B0604030504040204" pitchFamily="34" charset="0"/>
              </a:rPr>
              <a:t> viết báo cáo bằng tiếng Nhật. </a:t>
            </a: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0" y="2173931"/>
            <a:ext cx="883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来年　日本へ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IT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の勉強に　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行こうと思っています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977331"/>
            <a:ext cx="883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国へ帰ってから　すぐ　結</a:t>
            </a:r>
            <a:r>
              <a:rPr lang="ja-JP" altLang="en-US" sz="2800" dirty="0">
                <a:latin typeface="HGSeikaishotaiPRO" pitchFamily="65" charset="-128"/>
                <a:ea typeface="HGSeikaishotaiPRO" pitchFamily="65" charset="-128"/>
              </a:rPr>
              <a:t>婚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しようと思っています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52600" y="5958531"/>
            <a:ext cx="883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レポートを　日本語で　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書こうと思っています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05450" y="4505969"/>
            <a:ext cx="1409700" cy="314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けっこん</a:t>
            </a:r>
            <a:endParaRPr lang="en-US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137" y="473708"/>
            <a:ext cx="2127933" cy="1304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89" y="413609"/>
            <a:ext cx="1530210" cy="1425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5966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456</TotalTime>
  <Words>2656</Words>
  <Application>Microsoft Office PowerPoint</Application>
  <PresentationFormat>Widescreen</PresentationFormat>
  <Paragraphs>404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HGｺﾞｼｯｸE</vt:lpstr>
      <vt:lpstr>HGMaruGothicMPRO</vt:lpstr>
      <vt:lpstr>HGPSoeiKakugothicUB</vt:lpstr>
      <vt:lpstr>HGSeikaishotaiPRO</vt:lpstr>
      <vt:lpstr>mikachan-PB</vt:lpstr>
      <vt:lpstr>mikachan-PS</vt:lpstr>
      <vt:lpstr>ＭＳ Ｐゴシック</vt:lpstr>
      <vt:lpstr>NtMotoyaKyotai</vt:lpstr>
      <vt:lpstr>AR DESTINE</vt:lpstr>
      <vt:lpstr>Arial</vt:lpstr>
      <vt:lpstr>Bernard MT Condensed</vt:lpstr>
      <vt:lpstr>Calibri</vt:lpstr>
      <vt:lpstr>Gill Sans MT</vt:lpstr>
      <vt:lpstr>Kristen ITC</vt:lpstr>
      <vt:lpstr>Tahoma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35</cp:revision>
  <dcterms:created xsi:type="dcterms:W3CDTF">2015-04-07T08:14:44Z</dcterms:created>
  <dcterms:modified xsi:type="dcterms:W3CDTF">2015-04-27T22:59:20Z</dcterms:modified>
</cp:coreProperties>
</file>