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64" r:id="rId8"/>
    <p:sldId id="265" r:id="rId9"/>
    <p:sldId id="268" r:id="rId10"/>
    <p:sldId id="258" r:id="rId11"/>
    <p:sldId id="266" r:id="rId12"/>
    <p:sldId id="267" r:id="rId13"/>
    <p:sldId id="259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7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F6E0E8E6-B6EB-498A-BC29-48D81AAAA5B6}" type="datetimeFigureOut">
              <a:rPr lang="en-US" dirty="0"/>
              <a:t>27-Apr-15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8B59-FD8C-464E-A2E0-D2DB42977C43}" type="datetimeFigureOut">
              <a:rPr lang="en-US" dirty="0"/>
              <a:t>27-Apr-15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0685-9E9F-46AF-8733-3458A4A5B67E}" type="datetimeFigureOut">
              <a:rPr lang="en-US" dirty="0"/>
              <a:t>27-Apr-15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78A0-4252-4A4F-8A4C-4F80F1AD91FF}" type="datetimeFigureOut">
              <a:rPr lang="en-US" dirty="0"/>
              <a:t>27-Apr-15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F071-3364-4AF2-8784-696D9E530376}" type="datetimeFigureOut">
              <a:rPr lang="en-US" dirty="0"/>
              <a:t>27-Apr-15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C83B-2A0D-4895-8D19-F0DA28872F64}" type="datetimeFigureOut">
              <a:rPr lang="en-US" dirty="0"/>
              <a:t>27-Apr-15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ACF0-C7E7-4CC8-840E-A2809FB4BDF6}" type="datetimeFigureOut">
              <a:rPr lang="en-US" dirty="0"/>
              <a:t>27-Apr-15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64FF-53E9-4519-AFEB-B5EAE0A6C098}" type="datetimeFigureOut">
              <a:rPr lang="en-US" dirty="0"/>
              <a:t>27-Apr-15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605F-0999-49B8-97E8-A9F5FE66FD89}" type="datetimeFigureOut">
              <a:rPr lang="en-US" dirty="0"/>
              <a:t>27-Apr-15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1493-8214-4CD3-9E66-4A7CE0239274}" type="datetimeFigureOut">
              <a:rPr lang="en-US" dirty="0"/>
              <a:t>27-Apr-15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397E-FD2D-4D0A-B33C-2E5AEFAED143}" type="datetimeFigureOut">
              <a:rPr lang="en-US" dirty="0"/>
              <a:t>27-Apr-15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092E-80DC-4992-A0D4-E74F7FC3042B}" type="datetimeFigureOut">
              <a:rPr lang="en-US" dirty="0"/>
              <a:t>27-Apr-15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A4C6-EA06-4AF0-A839-1839C57399A0}" type="datetimeFigureOut">
              <a:rPr lang="en-US" dirty="0"/>
              <a:t>27-Apr-15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C016-2580-485A-AC4B-4452BC379743}" type="datetimeFigureOut">
              <a:rPr lang="en-US" dirty="0"/>
              <a:t>27-Apr-15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C8E6-7044-439E-9AE7-82A0C81AB0F0}" type="datetimeFigureOut">
              <a:rPr lang="en-US" dirty="0"/>
              <a:t>27-Apr-15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F70E-5DFF-42EC-93B3-07D70D7ED1BD}" type="datetimeFigureOut">
              <a:rPr lang="en-US" dirty="0"/>
              <a:t>27-Apr-15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20B5-A0C9-4D15-A71B-70A075D52D64}" type="datetimeFigureOut">
              <a:rPr lang="en-US" dirty="0"/>
              <a:t>27-Apr-15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1EAF71F-1A43-41B7-B605-0710A83174B7}" type="datetimeFigureOut">
              <a:rPr lang="en-US" dirty="0"/>
              <a:t>27-Apr-15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 rot="21441402">
            <a:off x="301905" y="5087407"/>
            <a:ext cx="2215587" cy="846399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atin typeface="HGPSoeiKakugothicUB" panose="020B0900000000000000" pitchFamily="50" charset="-128"/>
                <a:ea typeface="HGPSoeiKakugothicUB" panose="020B0900000000000000" pitchFamily="50" charset="-128"/>
              </a:rPr>
              <a:t>第４課</a:t>
            </a:r>
            <a:endParaRPr lang="en-US" sz="4000" dirty="0">
              <a:latin typeface="HGPSoeiKakugothicUB" panose="020B0900000000000000" pitchFamily="50" charset="-128"/>
              <a:ea typeface="HGPSoeiKakugothicUB" panose="020B0900000000000000" pitchFamily="50" charset="-128"/>
            </a:endParaRPr>
          </a:p>
        </p:txBody>
      </p:sp>
      <p:sp>
        <p:nvSpPr>
          <p:cNvPr id="3" name="Round Diagonal Corner Rectangle 2"/>
          <p:cNvSpPr/>
          <p:nvPr/>
        </p:nvSpPr>
        <p:spPr>
          <a:xfrm rot="21441402">
            <a:off x="2559009" y="4125730"/>
            <a:ext cx="9014788" cy="190500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住んでいる町で</a:t>
            </a:r>
            <a:endParaRPr lang="en-US" sz="96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28535">
            <a:off x="101459" y="101850"/>
            <a:ext cx="2847975" cy="723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43793">
            <a:off x="439243" y="1715273"/>
            <a:ext cx="3352800" cy="25431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443793">
            <a:off x="3974338" y="1121478"/>
            <a:ext cx="3409950" cy="25431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443793">
            <a:off x="7712260" y="11357"/>
            <a:ext cx="2740424" cy="38472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7031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 rot="21422990">
            <a:off x="457200" y="5087073"/>
            <a:ext cx="2903316" cy="828554"/>
          </a:xfrm>
          <a:prstGeom prst="round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atin typeface="HGPSoeiKakugothicUB" panose="020B0900000000000000" pitchFamily="50" charset="-128"/>
                <a:ea typeface="HGPSoeiKakugothicUB" panose="020B0900000000000000" pitchFamily="50" charset="-128"/>
              </a:rPr>
              <a:t>第４課</a:t>
            </a:r>
            <a:endParaRPr lang="en-US" sz="4000" dirty="0">
              <a:latin typeface="HGPSoeiKakugothicUB" panose="020B0900000000000000" pitchFamily="50" charset="-128"/>
              <a:ea typeface="HGPSoeiKakugothicUB" panose="020B0900000000000000" pitchFamily="50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22990">
            <a:off x="9902342" y="-127322"/>
            <a:ext cx="1535374" cy="61346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ound Diagonal Corner Rectangle 3"/>
          <p:cNvSpPr/>
          <p:nvPr/>
        </p:nvSpPr>
        <p:spPr>
          <a:xfrm rot="21422990">
            <a:off x="3702242" y="4498293"/>
            <a:ext cx="6425136" cy="1450413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行き方を教える</a:t>
            </a:r>
            <a:endParaRPr lang="en-US" sz="66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67093">
            <a:off x="2716308" y="5040475"/>
            <a:ext cx="842962" cy="8429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425616">
            <a:off x="1525169" y="532433"/>
            <a:ext cx="3437417" cy="40226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425616">
            <a:off x="5335146" y="428346"/>
            <a:ext cx="3280796" cy="38248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36409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"/>
          <p:cNvSpPr txBox="1">
            <a:spLocks noChangeArrowheads="1"/>
          </p:cNvSpPr>
          <p:nvPr/>
        </p:nvSpPr>
        <p:spPr bwMode="auto">
          <a:xfrm rot="20849280">
            <a:off x="1580536" y="447937"/>
            <a:ext cx="2819400" cy="83099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ja-JP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CÂU ĐIỀU KIỆN</a:t>
            </a:r>
            <a:br>
              <a:rPr lang="en-US" altLang="ja-JP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altLang="ja-JP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“</a:t>
            </a:r>
            <a:r>
              <a:rPr lang="en-US" altLang="ja-JP" sz="2400" dirty="0" err="1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Kiểu</a:t>
            </a:r>
            <a:r>
              <a:rPr lang="en-US" altLang="ja-JP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I”</a:t>
            </a:r>
            <a:endParaRPr lang="en-US" sz="24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1267" name="Group 11"/>
          <p:cNvGrpSpPr>
            <a:grpSpLocks/>
          </p:cNvGrpSpPr>
          <p:nvPr/>
        </p:nvGrpSpPr>
        <p:grpSpPr bwMode="auto">
          <a:xfrm>
            <a:off x="5105400" y="152400"/>
            <a:ext cx="4876800" cy="1295400"/>
            <a:chOff x="3581400" y="152400"/>
            <a:chExt cx="4876800" cy="1295400"/>
          </a:xfrm>
        </p:grpSpPr>
        <p:sp>
          <p:nvSpPr>
            <p:cNvPr id="13" name="TextBox 3"/>
            <p:cNvSpPr txBox="1">
              <a:spLocks noChangeArrowheads="1"/>
            </p:cNvSpPr>
            <p:nvPr/>
          </p:nvSpPr>
          <p:spPr bwMode="auto">
            <a:xfrm>
              <a:off x="3976254" y="272555"/>
              <a:ext cx="1738746" cy="46166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ja-JP" sz="2400" dirty="0">
                  <a:effectLst>
                    <a:glow rad="1016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Tahoma" pitchFamily="34" charset="0"/>
                  <a:ea typeface="Tahoma" pitchFamily="34" charset="0"/>
                  <a:cs typeface="Tahoma" pitchFamily="34" charset="0"/>
                </a:rPr>
                <a:t>[V-</a:t>
              </a:r>
              <a:r>
                <a:rPr lang="en-US" altLang="ja-JP" sz="2400" dirty="0" err="1">
                  <a:effectLst>
                    <a:glow rad="1016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Tahoma" pitchFamily="34" charset="0"/>
                  <a:ea typeface="Tahoma" pitchFamily="34" charset="0"/>
                  <a:cs typeface="Tahoma" pitchFamily="34" charset="0"/>
                </a:rPr>
                <a:t>dict</a:t>
              </a:r>
              <a:r>
                <a:rPr lang="en-US" altLang="ja-JP" sz="2400" dirty="0">
                  <a:effectLst>
                    <a:glow rad="1016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Tahoma" pitchFamily="34" charset="0"/>
                  <a:ea typeface="Tahoma" pitchFamily="34" charset="0"/>
                  <a:cs typeface="Tahoma" pitchFamily="34" charset="0"/>
                </a:rPr>
                <a:t>]</a:t>
              </a:r>
              <a:endParaRPr lang="en-US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4" name="TextBox 3"/>
            <p:cNvSpPr txBox="1">
              <a:spLocks noChangeArrowheads="1"/>
            </p:cNvSpPr>
            <p:nvPr/>
          </p:nvSpPr>
          <p:spPr bwMode="auto">
            <a:xfrm>
              <a:off x="3976254" y="863363"/>
              <a:ext cx="1738746" cy="46166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ja-JP" sz="2400" dirty="0">
                  <a:effectLst>
                    <a:glow rad="1016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Tahoma" pitchFamily="34" charset="0"/>
                  <a:ea typeface="Tahoma" pitchFamily="34" charset="0"/>
                  <a:cs typeface="Tahoma" pitchFamily="34" charset="0"/>
                </a:rPr>
                <a:t>[V-</a:t>
              </a:r>
              <a:r>
                <a:rPr lang="ja-JP" altLang="en-US" sz="2400" dirty="0">
                  <a:effectLst>
                    <a:glow rad="1016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Tahoma" pitchFamily="34" charset="0"/>
                  <a:ea typeface="Tahoma" pitchFamily="34" charset="0"/>
                  <a:cs typeface="Tahoma" pitchFamily="34" charset="0"/>
                </a:rPr>
                <a:t>ない</a:t>
              </a:r>
              <a:r>
                <a:rPr lang="en-US" altLang="ja-JP" sz="2400" dirty="0">
                  <a:effectLst>
                    <a:glow rad="1016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Tahoma" pitchFamily="34" charset="0"/>
                  <a:ea typeface="Tahoma" pitchFamily="34" charset="0"/>
                  <a:cs typeface="Tahoma" pitchFamily="34" charset="0"/>
                </a:rPr>
                <a:t>]</a:t>
              </a:r>
              <a:endParaRPr lang="en-US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5" name="Plus 14"/>
            <p:cNvSpPr/>
            <p:nvPr/>
          </p:nvSpPr>
          <p:spPr>
            <a:xfrm>
              <a:off x="5867400" y="503238"/>
              <a:ext cx="457200" cy="590550"/>
            </a:xfrm>
            <a:prstGeom prst="mathPlu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TextBox 3"/>
            <p:cNvSpPr txBox="1">
              <a:spLocks noChangeArrowheads="1"/>
            </p:cNvSpPr>
            <p:nvPr/>
          </p:nvSpPr>
          <p:spPr bwMode="auto">
            <a:xfrm>
              <a:off x="6456215" y="332423"/>
              <a:ext cx="1738746" cy="92333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ja-JP" altLang="en-US" sz="5400" dirty="0">
                  <a:effectLst>
                    <a:glow rad="1016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Tahoma" pitchFamily="34" charset="0"/>
                  <a:ea typeface="Tahoma" pitchFamily="34" charset="0"/>
                  <a:cs typeface="Tahoma" pitchFamily="34" charset="0"/>
                </a:rPr>
                <a:t>と</a:t>
              </a:r>
              <a:endParaRPr lang="en-US" sz="5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81400" y="152400"/>
              <a:ext cx="4876800" cy="1295400"/>
            </a:xfrm>
            <a:prstGeom prst="roundRect">
              <a:avLst/>
            </a:prstGeom>
            <a:noFill/>
            <a:ln w="762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019300" y="1925308"/>
            <a:ext cx="6172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i="1">
                <a:latin typeface="Calibri" panose="020F0502020204030204" pitchFamily="34" charset="0"/>
                <a:cs typeface="Tahoma" panose="020B0604030504040204" pitchFamily="34" charset="0"/>
              </a:rPr>
              <a:t>Nếu không biết tiếng Nhật thì sẽ khó khăn đấy.</a:t>
            </a:r>
            <a:endParaRPr lang="en-US" altLang="en-US" sz="2000" i="1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981200" y="3138158"/>
            <a:ext cx="6172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i="1">
                <a:latin typeface="Calibri" panose="020F0502020204030204" pitchFamily="34" charset="0"/>
                <a:cs typeface="Tahoma" panose="020B0604030504040204" pitchFamily="34" charset="0"/>
              </a:rPr>
              <a:t>Cứ uống rượu vào thì sẽ (trở nên) buồn ngủ.</a:t>
            </a:r>
            <a:endParaRPr lang="en-US" altLang="en-US" sz="2000" i="1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960564" y="4433558"/>
            <a:ext cx="7145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i="1">
                <a:latin typeface="Calibri" panose="020F0502020204030204" pitchFamily="34" charset="0"/>
                <a:cs typeface="Tahoma" panose="020B0604030504040204" pitchFamily="34" charset="0"/>
              </a:rPr>
              <a:t>Nếu không luyện tập hơn nữa thì sẽ không thể nói giỏi được .</a:t>
            </a:r>
            <a:endParaRPr lang="en-US" altLang="en-US" sz="2000" i="1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71700" y="2376159"/>
            <a:ext cx="7232650" cy="5238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日本語が　分からないと、困りますよ。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71700" y="3544559"/>
            <a:ext cx="7232650" cy="5238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お酒を　飲むと、</a:t>
            </a:r>
            <a:r>
              <a:rPr lang="ja-JP" altLang="en-US" sz="2800" dirty="0">
                <a:latin typeface="HGSeikaishotaiPRO" pitchFamily="65" charset="-128"/>
                <a:ea typeface="HGSeikaishotaiPRO" pitchFamily="65" charset="-128"/>
              </a:rPr>
              <a:t>眠く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　なります。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62100" y="4843133"/>
            <a:ext cx="8997950" cy="5222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もっと練習しないと、上手に　話すことができません。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743700" y="2311071"/>
            <a:ext cx="1905000" cy="660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6743700" y="3476296"/>
            <a:ext cx="1600200" cy="660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8370888" y="4773283"/>
            <a:ext cx="1878012" cy="660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97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 animBg="1"/>
      <p:bldP spid="22" grpId="0" animBg="1"/>
      <p:bldP spid="23" grpId="0" animBg="1"/>
      <p:bldP spid="3" grpId="0" animBg="1"/>
      <p:bldP spid="25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3"/>
          <p:cNvSpPr txBox="1">
            <a:spLocks noChangeArrowheads="1"/>
          </p:cNvSpPr>
          <p:nvPr/>
        </p:nvSpPr>
        <p:spPr bwMode="auto">
          <a:xfrm rot="21334245">
            <a:off x="1981200" y="304800"/>
            <a:ext cx="2819400" cy="107721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40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道案内</a:t>
            </a:r>
            <a:r>
              <a:rPr lang="en-US" altLang="ja-JP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altLang="ja-JP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altLang="ja-JP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“CHỈ ĐƯỜNG”</a:t>
            </a:r>
            <a:endParaRPr lang="en-US" sz="24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439" y="0"/>
            <a:ext cx="5495925" cy="582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6858000" y="1600200"/>
            <a:ext cx="1143000" cy="114300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905000" y="5014913"/>
            <a:ext cx="4953000" cy="8318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しんごうを　左へ　曲がる</a:t>
            </a:r>
            <a:r>
              <a:rPr lang="ja-JP" altLang="en-US" sz="2400" dirty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と</a:t>
            </a: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、</a:t>
            </a:r>
            <a:endParaRPr lang="en-US" altLang="ja-JP" sz="2400" dirty="0">
              <a:latin typeface="NtMotoyaKyotai" pitchFamily="18" charset="-128"/>
              <a:ea typeface="NtMotoyaKyotai" pitchFamily="18" charset="-128"/>
            </a:endParaRPr>
          </a:p>
          <a:p>
            <a:pPr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右に　工場が　あります。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934200" y="196850"/>
            <a:ext cx="1143000" cy="114300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731963" y="1755775"/>
            <a:ext cx="4953000" cy="8318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しんごうを　わたって、まっすぐ　いく</a:t>
            </a:r>
            <a:r>
              <a:rPr lang="ja-JP" altLang="en-US" sz="2400" dirty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と</a:t>
            </a: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、左に　公園が　あります。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8305800" y="271463"/>
            <a:ext cx="1143000" cy="114300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548313" y="2016125"/>
            <a:ext cx="1143000" cy="114300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600200" y="3886201"/>
            <a:ext cx="7010400" cy="8302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しんごうを　左へ　曲がって、橋を　わたる</a:t>
            </a:r>
            <a:r>
              <a:rPr lang="ja-JP" altLang="en-US" sz="2400" dirty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と</a:t>
            </a: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、右に　りーさんの　家が　あります。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6189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3" dur="20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1" grpId="0" animBg="1"/>
      <p:bldP spid="31" grpId="1" animBg="1"/>
      <p:bldP spid="32" grpId="0" animBg="1"/>
      <p:bldP spid="3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6137" y="2558950"/>
            <a:ext cx="5133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これは私のかばんじゃありません。</a:t>
            </a:r>
            <a:endParaRPr lang="en-US" sz="24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7078" y="3727823"/>
            <a:ext cx="10313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これはわたしのかばんじゃなくて、キムさんのです。</a:t>
            </a:r>
            <a:endParaRPr lang="en-US" sz="36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46085" y="2110503"/>
            <a:ext cx="3762254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Đây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không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phải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là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cái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cặp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của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.</a:t>
            </a:r>
            <a:endParaRPr lang="en-US" altLang="en-US" sz="2000" i="1" dirty="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299512" y="2110503"/>
            <a:ext cx="3762254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Đây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là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cặp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của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anh Kim.</a:t>
            </a:r>
            <a:endParaRPr lang="en-US" altLang="en-US" sz="2000" i="1" dirty="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94872" y="2510553"/>
            <a:ext cx="4523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これはキムさんのかばんです。</a:t>
            </a:r>
            <a:endParaRPr lang="en-US" sz="24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342180" y="3174164"/>
            <a:ext cx="57299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Đây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không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phải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là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cái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cặp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của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mà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là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của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anh Kim.</a:t>
            </a:r>
            <a:endParaRPr lang="en-US" altLang="en-US" sz="2000" i="1" dirty="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21348341">
            <a:off x="338350" y="544785"/>
            <a:ext cx="6195559" cy="923330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5400" dirty="0">
                <a:latin typeface="mikachan-PB" panose="02000600000000000000" pitchFamily="2" charset="-128"/>
                <a:ea typeface="mikachan-PB" panose="02000600000000000000" pitchFamily="2" charset="-128"/>
              </a:rPr>
              <a:t>～</a:t>
            </a:r>
            <a:r>
              <a:rPr lang="ja-JP" altLang="en-US" sz="54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じゃなくて、～</a:t>
            </a:r>
            <a:endParaRPr lang="en-US" sz="54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 rot="183694">
            <a:off x="6620658" y="175927"/>
            <a:ext cx="4826242" cy="7118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cái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cái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kia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 rot="183694">
            <a:off x="6617450" y="981605"/>
            <a:ext cx="4806763" cy="7118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Vế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trước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vế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thì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rất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bất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kỳ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nào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335929" y="3574274"/>
            <a:ext cx="2436471" cy="89355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7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8861" y="1059858"/>
            <a:ext cx="10313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西口じゃなくて、東口へ来てください。</a:t>
            </a:r>
            <a:endParaRPr lang="en-US" sz="36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33963" y="708750"/>
            <a:ext cx="57299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Hãy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đến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cửa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phía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Đông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,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chứ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không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phải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cửa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phía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Tây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.</a:t>
            </a:r>
            <a:endParaRPr lang="en-US" altLang="en-US" sz="2000" i="1" dirty="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8861" y="2305195"/>
            <a:ext cx="10313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ラーメンじゃなくて、そばを食べたいです。</a:t>
            </a:r>
            <a:endParaRPr lang="en-US" sz="36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933963" y="1965665"/>
            <a:ext cx="57299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muốn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ăn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mỳ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soba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chứ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không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phải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mỳ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ramen.</a:t>
            </a:r>
            <a:endParaRPr lang="en-US" altLang="en-US" sz="2000" i="1" dirty="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8350" y="3566835"/>
            <a:ext cx="10313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日本じゃなくて、中国へ旅行に行くつもりです。</a:t>
            </a:r>
            <a:endParaRPr lang="en-US" sz="36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93452" y="3209941"/>
            <a:ext cx="60629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định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đi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du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lịch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Trung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Quốc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chứ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không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phải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Nhật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Bản</a:t>
            </a:r>
            <a:endParaRPr lang="en-US" altLang="en-US" sz="2000" i="1" dirty="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8350" y="4812172"/>
            <a:ext cx="10313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右へ</a:t>
            </a:r>
            <a:r>
              <a:rPr lang="ja-JP" altLang="en-US" sz="3600" dirty="0">
                <a:latin typeface="mikachan-PB" panose="02000600000000000000" pitchFamily="2" charset="-128"/>
                <a:ea typeface="mikachan-PB" panose="02000600000000000000" pitchFamily="2" charset="-128"/>
              </a:rPr>
              <a:t>曲</a:t>
            </a:r>
            <a:r>
              <a:rPr lang="ja-JP" altLang="en-US" sz="36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がる</a:t>
            </a:r>
            <a:r>
              <a:rPr lang="ja-JP" altLang="en-US" sz="3600" dirty="0">
                <a:latin typeface="mikachan-PB" panose="02000600000000000000" pitchFamily="2" charset="-128"/>
                <a:ea typeface="mikachan-PB" panose="02000600000000000000" pitchFamily="2" charset="-128"/>
              </a:rPr>
              <a:t>ん</a:t>
            </a:r>
            <a:r>
              <a:rPr lang="ja-JP" altLang="en-US" sz="36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じゃなくて、まっすぐ行ってください。</a:t>
            </a:r>
            <a:endParaRPr lang="en-US" sz="36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93452" y="4455278"/>
            <a:ext cx="57299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Không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phải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là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rẽ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phải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mà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là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hãy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đi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thẳng</a:t>
            </a:r>
            <a:r>
              <a:rPr lang="en-US" altLang="ja-JP" sz="2000" i="1" smtClean="0">
                <a:latin typeface="Calibri" panose="020F0502020204030204" pitchFamily="34" charset="0"/>
                <a:cs typeface="Tahoma" panose="020B0604030504040204" pitchFamily="34" charset="0"/>
              </a:rPr>
              <a:t>.</a:t>
            </a:r>
            <a:endParaRPr lang="en-US" altLang="en-US" sz="2000" i="1" dirty="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39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 rot="21422990">
            <a:off x="457200" y="5087073"/>
            <a:ext cx="2903316" cy="828554"/>
          </a:xfrm>
          <a:prstGeom prst="round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atin typeface="HGPSoeiKakugothicUB" panose="020B0900000000000000" pitchFamily="50" charset="-128"/>
                <a:ea typeface="HGPSoeiKakugothicUB" panose="020B0900000000000000" pitchFamily="50" charset="-128"/>
              </a:rPr>
              <a:t>第４課</a:t>
            </a:r>
            <a:endParaRPr lang="en-US" sz="4000" dirty="0">
              <a:latin typeface="HGPSoeiKakugothicUB" panose="020B0900000000000000" pitchFamily="50" charset="-128"/>
              <a:ea typeface="HGPSoeiKakugothicUB" panose="020B0900000000000000" pitchFamily="50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22990">
            <a:off x="2978884" y="5087073"/>
            <a:ext cx="433387" cy="7476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22990">
            <a:off x="9902342" y="-127322"/>
            <a:ext cx="1535374" cy="61346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ound Diagonal Corner Rectangle 4"/>
          <p:cNvSpPr/>
          <p:nvPr/>
        </p:nvSpPr>
        <p:spPr>
          <a:xfrm rot="21422990">
            <a:off x="3702242" y="4498293"/>
            <a:ext cx="6425136" cy="1450413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生活を楽しむ</a:t>
            </a:r>
            <a:endParaRPr lang="en-US" sz="66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425390">
            <a:off x="1238801" y="320563"/>
            <a:ext cx="7225965" cy="420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0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94871" y="1238914"/>
            <a:ext cx="2200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Cậu đi đâu đấy?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21858" y="2421601"/>
            <a:ext cx="2749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Tại sao cậu không ăn?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75783" y="1619914"/>
            <a:ext cx="3956050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どこへ　行くんですか。</a:t>
            </a:r>
            <a:endParaRPr lang="en-US" sz="28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75783" y="2907376"/>
            <a:ext cx="5078413" cy="5222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どうして　食べないんですか。</a:t>
            </a:r>
            <a:endParaRPr lang="en-US" sz="28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673158" y="1619914"/>
            <a:ext cx="3811588" cy="52387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ja-JP" sz="2800" dirty="0" smtClean="0">
                <a:latin typeface="NtMotoyaKyotai" pitchFamily="18" charset="-128"/>
                <a:ea typeface="NtMotoyaKyotai" pitchFamily="18" charset="-128"/>
              </a:rPr>
              <a:t>SG</a:t>
            </a: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へ　行くんです。</a:t>
            </a:r>
            <a:endParaRPr lang="en-US" sz="28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673158" y="1202401"/>
            <a:ext cx="2200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Tớ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ja-JP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Gon</a:t>
            </a: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446271" y="2418426"/>
            <a:ext cx="2749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Vì tớ hơi đau bụng.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435158" y="2905789"/>
            <a:ext cx="3813175" cy="52387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おなかが　痛いんです。</a:t>
            </a:r>
            <a:endParaRPr lang="en-US" sz="28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182245" y="1682499"/>
            <a:ext cx="4540250" cy="3683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(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Hỏi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đường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đi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siêu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thị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vì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không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biết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đường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)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161607" y="2258762"/>
            <a:ext cx="5461000" cy="52228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スーパーへ　行きたいんですが、</a:t>
            </a:r>
            <a:endParaRPr lang="en-US" sz="28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726757" y="2906462"/>
            <a:ext cx="4359275" cy="52228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道を　教えてください。</a:t>
            </a:r>
            <a:endParaRPr lang="en-US" sz="28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712470" y="3536699"/>
            <a:ext cx="5343525" cy="52228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道を　教えてくださいませんか。</a:t>
            </a:r>
            <a:endParaRPr lang="en-US" sz="28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781107" y="2214312"/>
            <a:ext cx="1655763" cy="6477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1330259">
            <a:off x="1923282" y="220173"/>
            <a:ext cx="4833937" cy="1066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CÁCH NÓI</a:t>
            </a:r>
          </a:p>
          <a:p>
            <a:pPr algn="ctr" eaLnBrk="1" hangingPunct="1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DÙNG TRONG HỘI THOẠI</a:t>
            </a:r>
            <a:endParaRPr lang="en-US" sz="28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215318">
            <a:off x="6896030" y="433791"/>
            <a:ext cx="3330445" cy="826403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～んです。</a:t>
            </a:r>
            <a:endParaRPr lang="en-US" sz="36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671661" y="2947978"/>
            <a:ext cx="8640960" cy="226332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087338" y="3169634"/>
            <a:ext cx="7977187" cy="1816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ja-JP" sz="2800" dirty="0" err="1" smtClean="0">
                <a:latin typeface="Tahoma" pitchFamily="34" charset="0"/>
                <a:cs typeface="Tahoma" pitchFamily="34" charset="0"/>
              </a:rPr>
              <a:t>Câu</a:t>
            </a:r>
            <a:r>
              <a:rPr lang="en-US" altLang="ja-JP" sz="28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dirty="0" err="1" smtClean="0">
                <a:latin typeface="Tahoma" pitchFamily="34" charset="0"/>
                <a:cs typeface="Tahoma" pitchFamily="34" charset="0"/>
              </a:rPr>
              <a:t>nhờ</a:t>
            </a:r>
            <a:r>
              <a:rPr lang="en-US" altLang="ja-JP" sz="28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dirty="0" err="1" smtClean="0">
                <a:latin typeface="Tahoma" pitchFamily="34" charset="0"/>
                <a:cs typeface="Tahoma" pitchFamily="34" charset="0"/>
              </a:rPr>
              <a:t>vả</a:t>
            </a:r>
            <a:r>
              <a:rPr lang="en-US" altLang="ja-JP" sz="2800" dirty="0" smtClean="0">
                <a:latin typeface="Tahoma" pitchFamily="34" charset="0"/>
                <a:cs typeface="Tahoma" pitchFamily="34" charset="0"/>
              </a:rPr>
              <a:t>, </a:t>
            </a:r>
            <a:r>
              <a:rPr lang="en-US" altLang="ja-JP" sz="2800" dirty="0" err="1" smtClean="0">
                <a:latin typeface="Tahoma" pitchFamily="34" charset="0"/>
                <a:cs typeface="Tahoma" pitchFamily="34" charset="0"/>
              </a:rPr>
              <a:t>yêu</a:t>
            </a:r>
            <a:r>
              <a:rPr lang="en-US" altLang="ja-JP" sz="28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dirty="0" err="1" smtClean="0">
                <a:latin typeface="Tahoma" pitchFamily="34" charset="0"/>
                <a:cs typeface="Tahoma" pitchFamily="34" charset="0"/>
              </a:rPr>
              <a:t>cầu</a:t>
            </a:r>
            <a:r>
              <a:rPr lang="en-US" altLang="ja-JP" sz="28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dirty="0" err="1" smtClean="0">
                <a:latin typeface="Tahoma" pitchFamily="34" charset="0"/>
                <a:cs typeface="Tahoma" pitchFamily="34" charset="0"/>
              </a:rPr>
              <a:t>ai</a:t>
            </a:r>
            <a:r>
              <a:rPr lang="en-US" altLang="ja-JP" sz="28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dirty="0" err="1" smtClean="0">
                <a:latin typeface="Tahoma" pitchFamily="34" charset="0"/>
                <a:cs typeface="Tahoma" pitchFamily="34" charset="0"/>
              </a:rPr>
              <a:t>làm</a:t>
            </a:r>
            <a:r>
              <a:rPr lang="en-US" altLang="ja-JP" sz="28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dirty="0" err="1" smtClean="0">
                <a:latin typeface="Tahoma" pitchFamily="34" charset="0"/>
                <a:cs typeface="Tahoma" pitchFamily="34" charset="0"/>
              </a:rPr>
              <a:t>gì</a:t>
            </a:r>
            <a:r>
              <a:rPr lang="en-US" altLang="ja-JP" sz="2800" dirty="0" smtClean="0">
                <a:latin typeface="Tahoma" pitchFamily="34" charset="0"/>
                <a:cs typeface="Tahoma" pitchFamily="34" charset="0"/>
              </a:rPr>
              <a:t/>
            </a:r>
            <a:br>
              <a:rPr lang="en-US" altLang="ja-JP" sz="2800" dirty="0" smtClean="0">
                <a:latin typeface="Tahoma" pitchFamily="34" charset="0"/>
                <a:cs typeface="Tahoma" pitchFamily="34" charset="0"/>
              </a:rPr>
            </a:br>
            <a:r>
              <a:rPr lang="en-US" altLang="ja-JP" sz="2800" i="1" dirty="0" smtClean="0">
                <a:latin typeface="Tahoma" pitchFamily="34" charset="0"/>
                <a:cs typeface="Tahoma" pitchFamily="34" charset="0"/>
              </a:rPr>
              <a:t>(</a:t>
            </a:r>
            <a:r>
              <a:rPr lang="en-US" altLang="ja-JP" sz="2800" i="1" dirty="0" err="1" smtClean="0">
                <a:latin typeface="Tahoma" pitchFamily="34" charset="0"/>
                <a:cs typeface="Tahoma" pitchFamily="34" charset="0"/>
              </a:rPr>
              <a:t>trình</a:t>
            </a:r>
            <a:r>
              <a:rPr lang="en-US" altLang="ja-JP" sz="2800" i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i="1" dirty="0" err="1" smtClean="0">
                <a:latin typeface="Tahoma" pitchFamily="34" charset="0"/>
                <a:cs typeface="Tahoma" pitchFamily="34" charset="0"/>
              </a:rPr>
              <a:t>bày</a:t>
            </a:r>
            <a:r>
              <a:rPr lang="en-US" altLang="ja-JP" sz="2800" i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i="1" dirty="0" err="1" smtClean="0">
                <a:latin typeface="Tahoma" pitchFamily="34" charset="0"/>
                <a:cs typeface="Tahoma" pitchFamily="34" charset="0"/>
              </a:rPr>
              <a:t>trước</a:t>
            </a:r>
            <a:r>
              <a:rPr lang="en-US" altLang="ja-JP" sz="2800" i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i="1" dirty="0" err="1" smtClean="0">
                <a:latin typeface="Tahoma" pitchFamily="34" charset="0"/>
                <a:cs typeface="Tahoma" pitchFamily="34" charset="0"/>
              </a:rPr>
              <a:t>lý</a:t>
            </a:r>
            <a:r>
              <a:rPr lang="en-US" altLang="ja-JP" sz="2800" i="1" dirty="0" smtClean="0">
                <a:latin typeface="Tahoma" pitchFamily="34" charset="0"/>
                <a:cs typeface="Tahoma" pitchFamily="34" charset="0"/>
              </a:rPr>
              <a:t> do)</a:t>
            </a:r>
          </a:p>
          <a:p>
            <a:pPr eaLnBrk="1" hangingPunct="1">
              <a:defRPr/>
            </a:pPr>
            <a:r>
              <a:rPr lang="en-US" altLang="ja-JP" sz="2800" dirty="0" smtClean="0">
                <a:latin typeface="Tahoma" pitchFamily="34" charset="0"/>
                <a:cs typeface="Tahoma" pitchFamily="34" charset="0"/>
              </a:rPr>
              <a:t>	[</a:t>
            </a:r>
            <a:r>
              <a:rPr lang="ja-JP" altLang="en-US" sz="2800" dirty="0" smtClean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～んですが、～て　ください。</a:t>
            </a:r>
            <a:r>
              <a:rPr lang="en-US" altLang="ja-JP" sz="2800" dirty="0" smtClean="0">
                <a:latin typeface="Tahoma" pitchFamily="34" charset="0"/>
                <a:cs typeface="Tahoma" pitchFamily="34" charset="0"/>
              </a:rPr>
              <a:t>]</a:t>
            </a:r>
          </a:p>
          <a:p>
            <a:pPr eaLnBrk="1" hangingPunct="1">
              <a:defRPr/>
            </a:pPr>
            <a:r>
              <a:rPr lang="en-US" altLang="ja-JP" sz="2800" dirty="0" smtClean="0">
                <a:latin typeface="Tahoma" pitchFamily="34" charset="0"/>
                <a:cs typeface="Tahoma" pitchFamily="34" charset="0"/>
              </a:rPr>
              <a:t>	[</a:t>
            </a:r>
            <a:r>
              <a:rPr lang="ja-JP" altLang="en-US" sz="2800" dirty="0" smtClean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～んですが、～て　くださいませんか。</a:t>
            </a:r>
            <a:r>
              <a:rPr lang="en-US" altLang="ja-JP" sz="2800" dirty="0" smtClean="0">
                <a:latin typeface="Tahoma" pitchFamily="34" charset="0"/>
                <a:cs typeface="Tahoma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4669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/>
      <p:bldP spid="7" grpId="1"/>
      <p:bldP spid="8" grpId="0"/>
      <p:bldP spid="8" grpId="1"/>
      <p:bldP spid="9" grpId="0" animBg="1"/>
      <p:bldP spid="9" grpId="1" animBg="1"/>
      <p:bldP spid="10" grpId="0" animBg="1"/>
      <p:bldP spid="11" grpId="0" animBg="1"/>
      <p:bldP spid="12" grpId="0" animBg="1"/>
      <p:bldP spid="13" grpId="0" animBg="1"/>
      <p:bldP spid="14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27038" y="620713"/>
            <a:ext cx="4216400" cy="36988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(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Nhờ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dạy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cách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đọc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chữ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Hán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)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27038" y="1196975"/>
            <a:ext cx="8321675" cy="9540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この漢字の　読み方が　わからないんですが、</a:t>
            </a:r>
            <a:endParaRPr lang="en-US" altLang="ja-JP" sz="2800" dirty="0" smtClean="0">
              <a:latin typeface="NtMotoyaKyotai" pitchFamily="18" charset="-128"/>
              <a:ea typeface="NtMotoyaKyotai" pitchFamily="18" charset="-128"/>
            </a:endParaRPr>
          </a:p>
          <a:p>
            <a:pPr eaLnBrk="1" hangingPunct="1">
              <a:defRPr/>
            </a:pPr>
            <a:r>
              <a:rPr lang="en-US" altLang="ja-JP" sz="2800" dirty="0" smtClean="0">
                <a:latin typeface="NtMotoyaKyotai" pitchFamily="18" charset="-128"/>
                <a:ea typeface="NtMotoyaKyotai" pitchFamily="18" charset="-128"/>
              </a:rPr>
              <a:t>				</a:t>
            </a: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教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え</a:t>
            </a: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て　く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ださいません</a:t>
            </a: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か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。</a:t>
            </a:r>
            <a:endParaRPr lang="en-US" sz="28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27038" y="5283200"/>
            <a:ext cx="8537575" cy="9540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コピー機の　使い方が　わからないんですが、</a:t>
            </a:r>
            <a:endParaRPr lang="en-US" altLang="ja-JP" sz="2800" dirty="0" smtClean="0">
              <a:latin typeface="NtMotoyaKyotai" pitchFamily="18" charset="-128"/>
              <a:ea typeface="NtMotoyaKyotai" pitchFamily="18" charset="-128"/>
            </a:endParaRPr>
          </a:p>
          <a:p>
            <a:pPr eaLnBrk="1" hangingPunct="1">
              <a:defRPr/>
            </a:pPr>
            <a:r>
              <a:rPr lang="en-US" altLang="ja-JP" sz="2800" dirty="0" smtClean="0">
                <a:latin typeface="NtMotoyaKyotai" pitchFamily="18" charset="-128"/>
                <a:ea typeface="NtMotoyaKyotai" pitchFamily="18" charset="-128"/>
              </a:rPr>
              <a:t>	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　</a:t>
            </a: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この資料を　こ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ぴーしてくださいませんか</a:t>
            </a: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。</a:t>
            </a:r>
            <a:endParaRPr lang="en-US" sz="28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27038" y="2492375"/>
            <a:ext cx="4576762" cy="369888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(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Nhờ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sửa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máy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tính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vì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không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bật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lên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được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)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27038" y="3068638"/>
            <a:ext cx="8321675" cy="95408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パソコンが　つかないんですが、</a:t>
            </a:r>
            <a:endParaRPr lang="en-US" altLang="ja-JP" sz="2800" dirty="0" smtClean="0">
              <a:latin typeface="NtMotoyaKyotai" pitchFamily="18" charset="-128"/>
              <a:ea typeface="NtMotoyaKyotai" pitchFamily="18" charset="-128"/>
            </a:endParaRPr>
          </a:p>
          <a:p>
            <a:pPr eaLnBrk="1" hangingPunct="1">
              <a:defRPr/>
            </a:pPr>
            <a:r>
              <a:rPr lang="en-US" altLang="ja-JP" sz="2800" dirty="0">
                <a:latin typeface="NtMotoyaKyotai" pitchFamily="18" charset="-128"/>
                <a:ea typeface="NtMotoyaKyotai" pitchFamily="18" charset="-128"/>
              </a:rPr>
              <a:t>	</a:t>
            </a:r>
            <a:r>
              <a:rPr lang="en-US" altLang="ja-JP" sz="2800" dirty="0" smtClean="0">
                <a:latin typeface="NtMotoyaKyotai" pitchFamily="18" charset="-128"/>
                <a:ea typeface="NtMotoyaKyotai" pitchFamily="18" charset="-128"/>
              </a:rPr>
              <a:t>			</a:t>
            </a: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なおしてくださいませんか。</a:t>
            </a:r>
            <a:endParaRPr lang="en-US" sz="28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27038" y="4724400"/>
            <a:ext cx="6521450" cy="369888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(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Nhờ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copy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tài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liệu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vì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không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biết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cách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sử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dụng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máy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photocopy)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356100" y="1196975"/>
            <a:ext cx="3455988" cy="4778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627313" y="3068638"/>
            <a:ext cx="3168650" cy="477837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349750" y="5283200"/>
            <a:ext cx="3455988" cy="47625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27038" y="1725613"/>
            <a:ext cx="8321675" cy="52228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sz="28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31800" y="3581400"/>
            <a:ext cx="8321675" cy="5222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sz="28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27038" y="5805488"/>
            <a:ext cx="8537575" cy="52228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sz="2800" dirty="0" smtClean="0"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489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127307" y="2797256"/>
            <a:ext cx="5800725" cy="3683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(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Hỏi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chỗ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mua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đồng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hồ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vì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không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biết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mua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ở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đâu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thì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tốt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)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1106669" y="3373519"/>
            <a:ext cx="4670425" cy="52228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時計を　買いたいんですが、</a:t>
            </a:r>
            <a:endParaRPr lang="en-US" sz="28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671819" y="4021219"/>
            <a:ext cx="5472113" cy="52228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どこで　買ったら　いいですか。</a:t>
            </a:r>
            <a:endParaRPr lang="en-US" sz="28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657532" y="4651456"/>
            <a:ext cx="6142037" cy="52228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いい店を　教えてくださいませんか。</a:t>
            </a:r>
            <a:endParaRPr lang="en-US" sz="28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027669" y="3329069"/>
            <a:ext cx="1641475" cy="6477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1" name="Cloud Callout 30"/>
          <p:cNvSpPr/>
          <p:nvPr/>
        </p:nvSpPr>
        <p:spPr>
          <a:xfrm rot="595706">
            <a:off x="6458132" y="2600406"/>
            <a:ext cx="3516312" cy="1814513"/>
          </a:xfrm>
          <a:prstGeom prst="cloudCallout">
            <a:avLst>
              <a:gd name="adj1" fmla="val -29416"/>
              <a:gd name="adj2" fmla="val 6448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 err="1"/>
              <a:t>Hỏi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,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, </a:t>
            </a:r>
            <a:r>
              <a:rPr lang="en-US" sz="2400" dirty="0" err="1"/>
              <a:t>xin</a:t>
            </a:r>
            <a:r>
              <a:rPr lang="en-US" sz="2400" dirty="0"/>
              <a:t> </a:t>
            </a:r>
            <a:r>
              <a:rPr lang="en-US" sz="2400" dirty="0" err="1"/>
              <a:t>lời</a:t>
            </a:r>
            <a:r>
              <a:rPr lang="en-US" sz="2400" dirty="0"/>
              <a:t> </a:t>
            </a:r>
            <a:r>
              <a:rPr lang="en-US" sz="2400" dirty="0" err="1"/>
              <a:t>khuyên</a:t>
            </a:r>
            <a:endParaRPr lang="en-US" sz="2400" dirty="0"/>
          </a:p>
        </p:txBody>
      </p:sp>
      <p:sp>
        <p:nvSpPr>
          <p:cNvPr id="32" name="Cloud Callout 31"/>
          <p:cNvSpPr/>
          <p:nvPr/>
        </p:nvSpPr>
        <p:spPr>
          <a:xfrm rot="21378340">
            <a:off x="711382" y="1962231"/>
            <a:ext cx="3367087" cy="1416050"/>
          </a:xfrm>
          <a:prstGeom prst="cloudCallout">
            <a:avLst>
              <a:gd name="adj1" fmla="val 56004"/>
              <a:gd name="adj2" fmla="val 544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</a:t>
            </a:r>
          </a:p>
          <a:p>
            <a:pPr algn="ctr" eaLnBrk="1" hangingPunct="1">
              <a:defRPr/>
            </a:pPr>
            <a:r>
              <a:rPr lang="en-US" sz="2400" dirty="0" err="1"/>
              <a:t>lý</a:t>
            </a:r>
            <a:r>
              <a:rPr lang="en-US" sz="2400" dirty="0"/>
              <a:t> do, </a:t>
            </a:r>
            <a:r>
              <a:rPr lang="en-US" sz="2400" dirty="0" err="1"/>
              <a:t>tình</a:t>
            </a:r>
            <a:r>
              <a:rPr lang="en-US" sz="2400" dirty="0"/>
              <a:t> </a:t>
            </a:r>
            <a:r>
              <a:rPr lang="en-US" sz="2400" dirty="0" err="1"/>
              <a:t>trạng</a:t>
            </a:r>
            <a:endParaRPr lang="en-US" sz="2400" dirty="0"/>
          </a:p>
        </p:txBody>
      </p:sp>
      <p:sp>
        <p:nvSpPr>
          <p:cNvPr id="33" name="Rounded Rectangle 32"/>
          <p:cNvSpPr/>
          <p:nvPr/>
        </p:nvSpPr>
        <p:spPr>
          <a:xfrm>
            <a:off x="3859394" y="3957719"/>
            <a:ext cx="3076575" cy="6492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 rot="21330259">
            <a:off x="1563138" y="232463"/>
            <a:ext cx="4833937" cy="1066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CÁCH NÓI</a:t>
            </a:r>
          </a:p>
          <a:p>
            <a:pPr algn="ctr" eaLnBrk="1" hangingPunct="1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DÙNG TRONG HỘI THOẠI</a:t>
            </a:r>
            <a:endParaRPr lang="en-US" sz="28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 rot="215318">
            <a:off x="6535886" y="446081"/>
            <a:ext cx="3330445" cy="826403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～んです。</a:t>
            </a:r>
            <a:endParaRPr lang="en-US" sz="36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745452" y="1685049"/>
            <a:ext cx="8143478" cy="219132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2139400" y="1862825"/>
            <a:ext cx="7523163" cy="1816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ja-JP" sz="2800" dirty="0" err="1" smtClean="0">
                <a:latin typeface="Tahoma" pitchFamily="34" charset="0"/>
                <a:cs typeface="Tahoma" pitchFamily="34" charset="0"/>
              </a:rPr>
              <a:t>Câu</a:t>
            </a:r>
            <a:r>
              <a:rPr lang="en-US" altLang="ja-JP" sz="28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dirty="0" err="1" smtClean="0">
                <a:latin typeface="Tahoma" pitchFamily="34" charset="0"/>
                <a:cs typeface="Tahoma" pitchFamily="34" charset="0"/>
              </a:rPr>
              <a:t>hỏi</a:t>
            </a:r>
            <a:r>
              <a:rPr lang="en-US" altLang="ja-JP" sz="28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dirty="0" err="1" smtClean="0">
                <a:latin typeface="Tahoma" pitchFamily="34" charset="0"/>
                <a:cs typeface="Tahoma" pitchFamily="34" charset="0"/>
              </a:rPr>
              <a:t>phương</a:t>
            </a:r>
            <a:r>
              <a:rPr lang="en-US" altLang="ja-JP" sz="28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dirty="0" err="1" smtClean="0">
                <a:latin typeface="Tahoma" pitchFamily="34" charset="0"/>
                <a:cs typeface="Tahoma" pitchFamily="34" charset="0"/>
              </a:rPr>
              <a:t>pháp</a:t>
            </a:r>
            <a:r>
              <a:rPr lang="en-US" altLang="ja-JP" sz="28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dirty="0" err="1" smtClean="0">
                <a:latin typeface="Tahoma" pitchFamily="34" charset="0"/>
                <a:cs typeface="Tahoma" pitchFamily="34" charset="0"/>
              </a:rPr>
              <a:t>làm</a:t>
            </a:r>
            <a:r>
              <a:rPr lang="en-US" altLang="ja-JP" sz="28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dirty="0" err="1" smtClean="0">
                <a:latin typeface="Tahoma" pitchFamily="34" charset="0"/>
                <a:cs typeface="Tahoma" pitchFamily="34" charset="0"/>
              </a:rPr>
              <a:t>gì</a:t>
            </a:r>
            <a:r>
              <a:rPr lang="en-US" altLang="ja-JP" sz="2800" dirty="0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 algn="ctr" eaLnBrk="1" hangingPunct="1">
              <a:defRPr/>
            </a:pPr>
            <a:r>
              <a:rPr lang="en-US" altLang="ja-JP" sz="2800" dirty="0" smtClean="0">
                <a:latin typeface="Tahoma" pitchFamily="34" charset="0"/>
                <a:cs typeface="Tahoma" pitchFamily="34" charset="0"/>
              </a:rPr>
              <a:t>hay </a:t>
            </a:r>
            <a:r>
              <a:rPr lang="en-US" altLang="ja-JP" sz="2800" dirty="0" err="1" smtClean="0">
                <a:latin typeface="Tahoma" pitchFamily="34" charset="0"/>
                <a:cs typeface="Tahoma" pitchFamily="34" charset="0"/>
              </a:rPr>
              <a:t>xin</a:t>
            </a:r>
            <a:r>
              <a:rPr lang="en-US" altLang="ja-JP" sz="28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dirty="0" err="1" smtClean="0">
                <a:latin typeface="Tahoma" pitchFamily="34" charset="0"/>
                <a:cs typeface="Tahoma" pitchFamily="34" charset="0"/>
              </a:rPr>
              <a:t>lời</a:t>
            </a:r>
            <a:r>
              <a:rPr lang="en-US" altLang="ja-JP" sz="28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dirty="0" err="1" smtClean="0">
                <a:latin typeface="Tahoma" pitchFamily="34" charset="0"/>
                <a:cs typeface="Tahoma" pitchFamily="34" charset="0"/>
              </a:rPr>
              <a:t>khuyên</a:t>
            </a:r>
            <a:endParaRPr lang="en-US" altLang="ja-JP" sz="2800" dirty="0" smtClean="0">
              <a:latin typeface="Tahoma" pitchFamily="34" charset="0"/>
              <a:cs typeface="Tahoma" pitchFamily="34" charset="0"/>
            </a:endParaRPr>
          </a:p>
          <a:p>
            <a:pPr algn="ctr" eaLnBrk="1" hangingPunct="1">
              <a:defRPr/>
            </a:pPr>
            <a:r>
              <a:rPr lang="en-US" altLang="ja-JP" sz="2800" i="1" dirty="0">
                <a:latin typeface="Tahoma" pitchFamily="34" charset="0"/>
                <a:cs typeface="Tahoma" pitchFamily="34" charset="0"/>
              </a:rPr>
              <a:t>(</a:t>
            </a:r>
            <a:r>
              <a:rPr lang="en-US" altLang="ja-JP" sz="2800" i="1" dirty="0" err="1">
                <a:latin typeface="Tahoma" pitchFamily="34" charset="0"/>
                <a:cs typeface="Tahoma" pitchFamily="34" charset="0"/>
              </a:rPr>
              <a:t>trình</a:t>
            </a:r>
            <a:r>
              <a:rPr lang="en-US" altLang="ja-JP" sz="2800" i="1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i="1" dirty="0" err="1">
                <a:latin typeface="Tahoma" pitchFamily="34" charset="0"/>
                <a:cs typeface="Tahoma" pitchFamily="34" charset="0"/>
              </a:rPr>
              <a:t>bày</a:t>
            </a:r>
            <a:r>
              <a:rPr lang="en-US" altLang="ja-JP" sz="2800" i="1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i="1" dirty="0" err="1">
                <a:latin typeface="Tahoma" pitchFamily="34" charset="0"/>
                <a:cs typeface="Tahoma" pitchFamily="34" charset="0"/>
              </a:rPr>
              <a:t>trước</a:t>
            </a:r>
            <a:r>
              <a:rPr lang="en-US" altLang="ja-JP" sz="2800" i="1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i="1" dirty="0" err="1">
                <a:latin typeface="Tahoma" pitchFamily="34" charset="0"/>
                <a:cs typeface="Tahoma" pitchFamily="34" charset="0"/>
              </a:rPr>
              <a:t>lý</a:t>
            </a:r>
            <a:r>
              <a:rPr lang="en-US" altLang="ja-JP" sz="2800" i="1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i="1" dirty="0" smtClean="0">
                <a:latin typeface="Tahoma" pitchFamily="34" charset="0"/>
                <a:cs typeface="Tahoma" pitchFamily="34" charset="0"/>
              </a:rPr>
              <a:t>do, </a:t>
            </a:r>
            <a:r>
              <a:rPr lang="en-US" altLang="ja-JP" sz="2800" i="1" dirty="0" err="1" smtClean="0">
                <a:latin typeface="Tahoma" pitchFamily="34" charset="0"/>
                <a:cs typeface="Tahoma" pitchFamily="34" charset="0"/>
              </a:rPr>
              <a:t>tình</a:t>
            </a:r>
            <a:r>
              <a:rPr lang="en-US" altLang="ja-JP" sz="2800" i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i="1" dirty="0" err="1" smtClean="0">
                <a:latin typeface="Tahoma" pitchFamily="34" charset="0"/>
                <a:cs typeface="Tahoma" pitchFamily="34" charset="0"/>
              </a:rPr>
              <a:t>trạng</a:t>
            </a:r>
            <a:r>
              <a:rPr lang="en-US" altLang="ja-JP" sz="2800" i="1" dirty="0" smtClean="0">
                <a:latin typeface="Tahoma" pitchFamily="34" charset="0"/>
                <a:cs typeface="Tahoma" pitchFamily="34" charset="0"/>
              </a:rPr>
              <a:t>)</a:t>
            </a:r>
          </a:p>
          <a:p>
            <a:pPr algn="ctr" eaLnBrk="1" hangingPunct="1">
              <a:defRPr/>
            </a:pPr>
            <a:r>
              <a:rPr lang="en-US" altLang="ja-JP" sz="2800" dirty="0" smtClean="0">
                <a:latin typeface="Tahoma" pitchFamily="34" charset="0"/>
                <a:cs typeface="Tahoma" pitchFamily="34" charset="0"/>
              </a:rPr>
              <a:t>[</a:t>
            </a:r>
            <a:r>
              <a:rPr lang="ja-JP" altLang="en-US" sz="2800" dirty="0" smtClean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～んですが、～たら　いいですか。</a:t>
            </a:r>
            <a:r>
              <a:rPr lang="en-US" altLang="ja-JP" sz="2800" dirty="0" smtClean="0">
                <a:latin typeface="Tahoma" pitchFamily="34" charset="0"/>
                <a:cs typeface="Tahoma" pitchFamily="34" charset="0"/>
              </a:rPr>
              <a:t>]</a:t>
            </a:r>
            <a:endParaRPr lang="en-US" sz="2800" dirty="0" smtClean="0"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487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7" grpId="0" animBg="1"/>
      <p:bldP spid="28" grpId="0" animBg="1"/>
      <p:bldP spid="29" grpId="0" animBg="1"/>
      <p:bldP spid="29" grpId="1" animBg="1"/>
      <p:bldP spid="30" grpId="0" animBg="1"/>
      <p:bldP spid="31" grpId="0" animBg="1"/>
      <p:bldP spid="32" grpId="0" animBg="1"/>
      <p:bldP spid="33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700253" y="279261"/>
            <a:ext cx="4859337" cy="36988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(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Muốn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đi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đến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đại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sứ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quán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Nhật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smtClean="0">
                <a:solidFill>
                  <a:schemeClr val="bg1"/>
                </a:solidFill>
                <a:cs typeface="Arial" charset="0"/>
                <a:sym typeface="Wingdings" pitchFamily="2" charset="2"/>
              </a:rPr>
              <a:t>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  <a:sym typeface="Wingdings" pitchFamily="2" charset="2"/>
              </a:rPr>
              <a:t>hỏi</a:t>
            </a:r>
            <a:r>
              <a:rPr lang="en-US" i="1" dirty="0" smtClean="0">
                <a:solidFill>
                  <a:schemeClr val="bg1"/>
                </a:solidFill>
                <a:cs typeface="Arial" charset="0"/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  <a:sym typeface="Wingdings" pitchFamily="2" charset="2"/>
              </a:rPr>
              <a:t>cách</a:t>
            </a:r>
            <a:r>
              <a:rPr lang="en-US" i="1" dirty="0" smtClean="0">
                <a:solidFill>
                  <a:schemeClr val="bg1"/>
                </a:solidFill>
                <a:cs typeface="Arial" charset="0"/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  <a:sym typeface="Wingdings" pitchFamily="2" charset="2"/>
              </a:rPr>
              <a:t>đi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)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700253" y="855523"/>
            <a:ext cx="8321675" cy="9540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smtClean="0">
                <a:latin typeface="NtMotoyaKyotai" pitchFamily="18" charset="-128"/>
                <a:ea typeface="NtMotoyaKyotai" pitchFamily="18" charset="-128"/>
              </a:rPr>
              <a:t>日本大使館へ　行きたいん</a:t>
            </a: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ですが、</a:t>
            </a:r>
            <a:endParaRPr lang="en-US" altLang="ja-JP" sz="2800" dirty="0" smtClean="0">
              <a:latin typeface="NtMotoyaKyotai" pitchFamily="18" charset="-128"/>
              <a:ea typeface="NtMotoyaKyotai" pitchFamily="18" charset="-128"/>
            </a:endParaRPr>
          </a:p>
          <a:p>
            <a:pPr eaLnBrk="1" hangingPunct="1">
              <a:defRPr/>
            </a:pPr>
            <a:r>
              <a:rPr lang="en-US" altLang="ja-JP" sz="2800" dirty="0" smtClean="0">
                <a:latin typeface="NtMotoyaKyotai" pitchFamily="18" charset="-128"/>
                <a:ea typeface="NtMotoyaKyotai" pitchFamily="18" charset="-128"/>
              </a:rPr>
              <a:t>			</a:t>
            </a:r>
            <a:r>
              <a:rPr lang="ja-JP" altLang="en-US" sz="2800" smtClean="0">
                <a:latin typeface="NtMotoyaKyotai" pitchFamily="18" charset="-128"/>
                <a:ea typeface="NtMotoyaKyotai" pitchFamily="18" charset="-128"/>
              </a:rPr>
              <a:t>どう　行ったら　いいですか。</a:t>
            </a:r>
            <a:endParaRPr lang="en-US" sz="28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700253" y="4941748"/>
            <a:ext cx="8537575" cy="9540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ja-JP" sz="2800" dirty="0" smtClean="0">
                <a:latin typeface="NtMotoyaKyotai" pitchFamily="18" charset="-128"/>
                <a:ea typeface="NtMotoyaKyotai" pitchFamily="18" charset="-128"/>
              </a:rPr>
              <a:t>FPT</a:t>
            </a:r>
            <a:r>
              <a:rPr lang="ja-JP" altLang="en-US" sz="2800" smtClean="0">
                <a:latin typeface="NtMotoyaKyotai" pitchFamily="18" charset="-128"/>
                <a:ea typeface="NtMotoyaKyotai" pitchFamily="18" charset="-128"/>
              </a:rPr>
              <a:t>大学の電話番号を　知りたいん</a:t>
            </a: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ですが、</a:t>
            </a:r>
            <a:endParaRPr lang="en-US" altLang="ja-JP" sz="2800" dirty="0" smtClean="0">
              <a:latin typeface="NtMotoyaKyotai" pitchFamily="18" charset="-128"/>
              <a:ea typeface="NtMotoyaKyotai" pitchFamily="18" charset="-128"/>
            </a:endParaRPr>
          </a:p>
          <a:p>
            <a:pPr eaLnBrk="1" hangingPunct="1">
              <a:defRPr/>
            </a:pPr>
            <a:r>
              <a:rPr lang="en-US" altLang="ja-JP" sz="2800" dirty="0" smtClean="0">
                <a:latin typeface="NtMotoyaKyotai" pitchFamily="18" charset="-128"/>
                <a:ea typeface="NtMotoyaKyotai" pitchFamily="18" charset="-128"/>
              </a:rPr>
              <a:t>	</a:t>
            </a:r>
            <a:r>
              <a:rPr lang="ja-JP" altLang="en-US" sz="2800">
                <a:latin typeface="NtMotoyaKyotai" pitchFamily="18" charset="-128"/>
                <a:ea typeface="NtMotoyaKyotai" pitchFamily="18" charset="-128"/>
              </a:rPr>
              <a:t>　</a:t>
            </a:r>
            <a:r>
              <a:rPr lang="ja-JP" altLang="en-US" sz="2800" smtClean="0">
                <a:latin typeface="NtMotoyaKyotai" pitchFamily="18" charset="-128"/>
                <a:ea typeface="NtMotoyaKyotai" pitchFamily="18" charset="-128"/>
              </a:rPr>
              <a:t>　　　　　だれに　聞いたら　いいですか。</a:t>
            </a:r>
            <a:endParaRPr lang="en-US" sz="28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0253" y="2150923"/>
            <a:ext cx="5073650" cy="369888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(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Muốn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mua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máy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tính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rẻ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smtClean="0">
                <a:solidFill>
                  <a:schemeClr val="bg1"/>
                </a:solidFill>
                <a:cs typeface="Arial" charset="0"/>
                <a:sym typeface="Wingdings" pitchFamily="2" charset="2"/>
              </a:rPr>
              <a:t>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  <a:sym typeface="Wingdings" pitchFamily="2" charset="2"/>
              </a:rPr>
              <a:t>hỏi</a:t>
            </a:r>
            <a:r>
              <a:rPr lang="en-US" i="1" dirty="0" smtClean="0">
                <a:solidFill>
                  <a:schemeClr val="bg1"/>
                </a:solidFill>
                <a:cs typeface="Arial" charset="0"/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  <a:sym typeface="Wingdings" pitchFamily="2" charset="2"/>
              </a:rPr>
              <a:t>xem</a:t>
            </a:r>
            <a:r>
              <a:rPr lang="en-US" i="1" dirty="0" smtClean="0">
                <a:solidFill>
                  <a:schemeClr val="bg1"/>
                </a:solidFill>
                <a:cs typeface="Arial" charset="0"/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  <a:sym typeface="Wingdings" pitchFamily="2" charset="2"/>
              </a:rPr>
              <a:t>mua</a:t>
            </a:r>
            <a:r>
              <a:rPr lang="en-US" i="1" dirty="0" smtClean="0">
                <a:solidFill>
                  <a:schemeClr val="bg1"/>
                </a:solidFill>
                <a:cs typeface="Arial" charset="0"/>
                <a:sym typeface="Wingdings" pitchFamily="2" charset="2"/>
              </a:rPr>
              <a:t> ở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  <a:sym typeface="Wingdings" pitchFamily="2" charset="2"/>
              </a:rPr>
              <a:t>đâu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700253" y="2727186"/>
            <a:ext cx="8321675" cy="95408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smtClean="0">
                <a:latin typeface="NtMotoyaKyotai" pitchFamily="18" charset="-128"/>
                <a:ea typeface="NtMotoyaKyotai" pitchFamily="18" charset="-128"/>
              </a:rPr>
              <a:t>安い　パソコンを　買いたいん</a:t>
            </a: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ですが、</a:t>
            </a:r>
            <a:endParaRPr lang="en-US" altLang="ja-JP" sz="2800" dirty="0" smtClean="0">
              <a:latin typeface="NtMotoyaKyotai" pitchFamily="18" charset="-128"/>
              <a:ea typeface="NtMotoyaKyotai" pitchFamily="18" charset="-128"/>
            </a:endParaRPr>
          </a:p>
          <a:p>
            <a:pPr eaLnBrk="1" hangingPunct="1">
              <a:defRPr/>
            </a:pPr>
            <a:r>
              <a:rPr lang="en-US" altLang="ja-JP" sz="2800" dirty="0">
                <a:latin typeface="NtMotoyaKyotai" pitchFamily="18" charset="-128"/>
                <a:ea typeface="NtMotoyaKyotai" pitchFamily="18" charset="-128"/>
              </a:rPr>
              <a:t>	</a:t>
            </a:r>
            <a:r>
              <a:rPr lang="en-US" altLang="ja-JP" sz="2800" dirty="0" smtClean="0">
                <a:latin typeface="NtMotoyaKyotai" pitchFamily="18" charset="-128"/>
                <a:ea typeface="NtMotoyaKyotai" pitchFamily="18" charset="-128"/>
              </a:rPr>
              <a:t>		</a:t>
            </a:r>
            <a:r>
              <a:rPr lang="ja-JP" altLang="en-US" sz="2800" smtClean="0">
                <a:latin typeface="NtMotoyaKyotai" pitchFamily="18" charset="-128"/>
                <a:ea typeface="NtMotoyaKyotai" pitchFamily="18" charset="-128"/>
              </a:rPr>
              <a:t>どこで　買ったら　いいですか。</a:t>
            </a:r>
            <a:endParaRPr lang="en-US" sz="28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700253" y="4382948"/>
            <a:ext cx="6521450" cy="369888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(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Muốn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biết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số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điện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thoại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của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FU </a:t>
            </a:r>
            <a:r>
              <a:rPr lang="en-US" i="1" dirty="0" smtClean="0">
                <a:solidFill>
                  <a:schemeClr val="bg1"/>
                </a:solidFill>
                <a:cs typeface="Arial" charset="0"/>
                <a:sym typeface="Wingdings" pitchFamily="2" charset="2"/>
              </a:rPr>
              <a:t>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  <a:sym typeface="Wingdings" pitchFamily="2" charset="2"/>
              </a:rPr>
              <a:t>hỏi</a:t>
            </a:r>
            <a:r>
              <a:rPr lang="en-US" i="1" dirty="0" smtClean="0">
                <a:solidFill>
                  <a:schemeClr val="bg1"/>
                </a:solidFill>
                <a:cs typeface="Arial" charset="0"/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  <a:sym typeface="Wingdings" pitchFamily="2" charset="2"/>
              </a:rPr>
              <a:t>ai</a:t>
            </a:r>
            <a:r>
              <a:rPr lang="en-US" i="1" dirty="0" smtClean="0">
                <a:solidFill>
                  <a:schemeClr val="bg1"/>
                </a:solidFill>
                <a:cs typeface="Arial" charset="0"/>
                <a:sym typeface="Wingdings" pitchFamily="2" charset="2"/>
              </a:rPr>
              <a:t>)</a:t>
            </a:r>
            <a:endParaRPr lang="en-US" i="1" dirty="0" smtClean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30715" y="872986"/>
            <a:ext cx="3455988" cy="477837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845090" y="2730361"/>
            <a:ext cx="3168650" cy="477837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22965" y="4941748"/>
            <a:ext cx="3455988" cy="47625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 rot="20884710">
            <a:off x="1351470" y="2009956"/>
            <a:ext cx="9048890" cy="110799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6600" i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  <a:cs typeface="Arial" charset="0"/>
              </a:rPr>
              <a:t>どうしたらいいですか。</a:t>
            </a:r>
            <a:endParaRPr lang="en-US" sz="6600" i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39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046282" y="1253075"/>
            <a:ext cx="5701759" cy="5847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200" dirty="0" smtClean="0">
                <a:latin typeface="NtMotoyaKyotai" pitchFamily="18" charset="-128"/>
                <a:ea typeface="NtMotoyaKyotai" pitchFamily="18" charset="-128"/>
              </a:rPr>
              <a:t>パソコンを買いたいんですが、</a:t>
            </a:r>
            <a:endParaRPr lang="en-US" sz="32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46282" y="2956328"/>
            <a:ext cx="8531769" cy="5847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200" dirty="0" smtClean="0">
                <a:latin typeface="NtMotoyaKyotai" pitchFamily="18" charset="-128"/>
                <a:ea typeface="NtMotoyaKyotai" pitchFamily="18" charset="-128"/>
              </a:rPr>
              <a:t>パソコンなら、</a:t>
            </a:r>
            <a:r>
              <a:rPr lang="en-US" altLang="ja-JP" sz="3200" dirty="0" smtClean="0">
                <a:latin typeface="NtMotoyaKyotai" pitchFamily="18" charset="-128"/>
                <a:ea typeface="NtMotoyaKyotai" pitchFamily="18" charset="-128"/>
              </a:rPr>
              <a:t>FPT</a:t>
            </a:r>
            <a:r>
              <a:rPr lang="ja-JP" altLang="en-US" sz="3200" dirty="0" smtClean="0">
                <a:latin typeface="NtMotoyaKyotai" pitchFamily="18" charset="-128"/>
                <a:ea typeface="NtMotoyaKyotai" pitchFamily="18" charset="-128"/>
              </a:rPr>
              <a:t>ショップがいいですよ。</a:t>
            </a:r>
            <a:endParaRPr lang="en-US" sz="32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46282" y="3905452"/>
            <a:ext cx="10615212" cy="5847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200" dirty="0" smtClean="0">
                <a:latin typeface="NtMotoyaKyotai" pitchFamily="18" charset="-128"/>
                <a:ea typeface="NtMotoyaKyotai" pitchFamily="18" charset="-128"/>
              </a:rPr>
              <a:t>パソコン買うなら、</a:t>
            </a:r>
            <a:r>
              <a:rPr lang="en-US" altLang="ja-JP" sz="3200" dirty="0" smtClean="0">
                <a:latin typeface="NtMotoyaKyotai" pitchFamily="18" charset="-128"/>
                <a:ea typeface="NtMotoyaKyotai" pitchFamily="18" charset="-128"/>
              </a:rPr>
              <a:t>FPT</a:t>
            </a:r>
            <a:r>
              <a:rPr lang="ja-JP" altLang="en-US" sz="3200" dirty="0" smtClean="0">
                <a:latin typeface="NtMotoyaKyotai" pitchFamily="18" charset="-128"/>
                <a:ea typeface="NtMotoyaKyotai" pitchFamily="18" charset="-128"/>
              </a:rPr>
              <a:t>ショップという店がいいですよ。</a:t>
            </a:r>
            <a:endParaRPr lang="en-US" sz="32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46282" y="4976110"/>
            <a:ext cx="10615212" cy="5847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200" dirty="0" smtClean="0">
                <a:latin typeface="NtMotoyaKyotai" pitchFamily="18" charset="-128"/>
                <a:ea typeface="NtMotoyaKyotai" pitchFamily="18" charset="-128"/>
              </a:rPr>
              <a:t>パソコン買うなら、</a:t>
            </a:r>
            <a:r>
              <a:rPr lang="en-US" altLang="ja-JP" sz="3200" dirty="0" smtClean="0">
                <a:latin typeface="NtMotoyaKyotai" pitchFamily="18" charset="-128"/>
                <a:ea typeface="NtMotoyaKyotai" pitchFamily="18" charset="-128"/>
              </a:rPr>
              <a:t>FPT</a:t>
            </a:r>
            <a:r>
              <a:rPr lang="ja-JP" altLang="en-US" sz="3200" dirty="0" smtClean="0">
                <a:latin typeface="NtMotoyaKyotai" pitchFamily="18" charset="-128"/>
                <a:ea typeface="NtMotoyaKyotai" pitchFamily="18" charset="-128"/>
              </a:rPr>
              <a:t>ショップで買うといいですよ。</a:t>
            </a:r>
            <a:endParaRPr lang="en-US" sz="32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742254" y="564380"/>
            <a:ext cx="4499921" cy="5847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いい店を知りませんか。</a:t>
            </a:r>
            <a:endParaRPr lang="en-US" sz="32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742254" y="1256094"/>
            <a:ext cx="5090230" cy="5847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いい店</a:t>
            </a:r>
            <a:r>
              <a:rPr lang="ja-JP" altLang="en-US" sz="3200" dirty="0" smtClean="0">
                <a:latin typeface="NtMotoyaKyotai" pitchFamily="18" charset="-128"/>
                <a:ea typeface="NtMotoyaKyotai" pitchFamily="18" charset="-128"/>
              </a:rPr>
              <a:t>を教えてください。</a:t>
            </a:r>
            <a:endParaRPr lang="en-US" sz="32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742253" y="1961400"/>
            <a:ext cx="5217551" cy="5847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200" dirty="0" smtClean="0">
                <a:latin typeface="NtMotoyaKyotai" pitchFamily="18" charset="-128"/>
                <a:ea typeface="NtMotoyaKyotai" pitchFamily="18" charset="-128"/>
              </a:rPr>
              <a:t>どこで買ったらいいですか。</a:t>
            </a:r>
            <a:endParaRPr lang="en-US" sz="3200" dirty="0" smtClean="0">
              <a:latin typeface="NtMotoyaKyotai" pitchFamily="18" charset="-128"/>
              <a:ea typeface="NtMotoyaKyotai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6" y="67003"/>
            <a:ext cx="1798658" cy="11860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40664">
            <a:off x="109839" y="1950613"/>
            <a:ext cx="2824343" cy="9759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Rounded Rectangle 10"/>
          <p:cNvSpPr/>
          <p:nvPr/>
        </p:nvSpPr>
        <p:spPr>
          <a:xfrm>
            <a:off x="949124" y="2887884"/>
            <a:ext cx="2685327" cy="7060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Callout 11"/>
          <p:cNvSpPr/>
          <p:nvPr/>
        </p:nvSpPr>
        <p:spPr>
          <a:xfrm rot="452801">
            <a:off x="1017204" y="1975721"/>
            <a:ext cx="2607332" cy="1208715"/>
          </a:xfrm>
          <a:prstGeom prst="downArrowCallout">
            <a:avLst>
              <a:gd name="adj1" fmla="val 25000"/>
              <a:gd name="adj2" fmla="val 39463"/>
              <a:gd name="adj3" fmla="val 25000"/>
              <a:gd name="adj4" fmla="val 6497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N + </a:t>
            </a:r>
            <a:r>
              <a:rPr lang="ja-JP" altLang="en-US" sz="4800" dirty="0" smtClean="0"/>
              <a:t>なら</a:t>
            </a:r>
            <a:endParaRPr lang="en-US" sz="4800" dirty="0"/>
          </a:p>
        </p:txBody>
      </p:sp>
      <p:sp>
        <p:nvSpPr>
          <p:cNvPr id="13" name="Rounded Rectangle 12"/>
          <p:cNvSpPr/>
          <p:nvPr/>
        </p:nvSpPr>
        <p:spPr>
          <a:xfrm>
            <a:off x="1006637" y="3836300"/>
            <a:ext cx="3588512" cy="7060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Callout 13"/>
          <p:cNvSpPr/>
          <p:nvPr/>
        </p:nvSpPr>
        <p:spPr>
          <a:xfrm rot="452801">
            <a:off x="2789743" y="2982359"/>
            <a:ext cx="3254277" cy="1208715"/>
          </a:xfrm>
          <a:prstGeom prst="downArrowCallout">
            <a:avLst>
              <a:gd name="adj1" fmla="val 25000"/>
              <a:gd name="adj2" fmla="val 39463"/>
              <a:gd name="adj3" fmla="val 25000"/>
              <a:gd name="adj4" fmla="val 6497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800" dirty="0" err="1" smtClean="0"/>
              <a:t>Vdict</a:t>
            </a:r>
            <a:r>
              <a:rPr lang="en-US" sz="4800" dirty="0" smtClean="0"/>
              <a:t> + </a:t>
            </a:r>
            <a:r>
              <a:rPr lang="ja-JP" altLang="en-US" sz="4800" dirty="0" smtClean="0"/>
              <a:t>なら</a:t>
            </a:r>
            <a:endParaRPr lang="en-US" sz="4800" dirty="0"/>
          </a:p>
        </p:txBody>
      </p:sp>
      <p:sp>
        <p:nvSpPr>
          <p:cNvPr id="15" name="Rounded Rectangle 14"/>
          <p:cNvSpPr/>
          <p:nvPr/>
        </p:nvSpPr>
        <p:spPr>
          <a:xfrm>
            <a:off x="7434295" y="4906146"/>
            <a:ext cx="3588512" cy="7060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Callout 15"/>
          <p:cNvSpPr/>
          <p:nvPr/>
        </p:nvSpPr>
        <p:spPr>
          <a:xfrm rot="452801">
            <a:off x="7892404" y="3932000"/>
            <a:ext cx="3254277" cy="1208715"/>
          </a:xfrm>
          <a:prstGeom prst="downArrowCallout">
            <a:avLst>
              <a:gd name="adj1" fmla="val 25000"/>
              <a:gd name="adj2" fmla="val 39463"/>
              <a:gd name="adj3" fmla="val 25000"/>
              <a:gd name="adj4" fmla="val 6497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 smtClean="0"/>
              <a:t>～といい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3108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940" y="140964"/>
            <a:ext cx="2638425" cy="1733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ounded Rectangle 1"/>
          <p:cNvSpPr/>
          <p:nvPr/>
        </p:nvSpPr>
        <p:spPr>
          <a:xfrm>
            <a:off x="346637" y="429515"/>
            <a:ext cx="4404658" cy="9502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60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「</a:t>
            </a:r>
            <a:r>
              <a:rPr lang="en-US" altLang="ja-JP" sz="60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Time</a:t>
            </a:r>
            <a:r>
              <a:rPr lang="ja-JP" altLang="en-US" sz="60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」まで</a:t>
            </a:r>
            <a:endParaRPr lang="en-US" sz="60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651812" y="429514"/>
            <a:ext cx="5008282" cy="9502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6000" dirty="0">
                <a:latin typeface="mikachan-PB" panose="02000600000000000000" pitchFamily="2" charset="-128"/>
                <a:ea typeface="mikachan-PB" panose="02000600000000000000" pitchFamily="2" charset="-128"/>
              </a:rPr>
              <a:t>「</a:t>
            </a:r>
            <a:r>
              <a:rPr lang="en-US" altLang="ja-JP" sz="6000" dirty="0">
                <a:latin typeface="mikachan-PB" panose="02000600000000000000" pitchFamily="2" charset="-128"/>
                <a:ea typeface="mikachan-PB" panose="02000600000000000000" pitchFamily="2" charset="-128"/>
              </a:rPr>
              <a:t>Time</a:t>
            </a:r>
            <a:r>
              <a:rPr lang="ja-JP" altLang="en-US" sz="6000" dirty="0">
                <a:latin typeface="mikachan-PB" panose="02000600000000000000" pitchFamily="2" charset="-128"/>
                <a:ea typeface="mikachan-PB" panose="02000600000000000000" pitchFamily="2" charset="-128"/>
              </a:rPr>
              <a:t>」</a:t>
            </a:r>
            <a:r>
              <a:rPr lang="ja-JP" altLang="en-US" sz="60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までに</a:t>
            </a:r>
            <a:endParaRPr lang="en-US" sz="60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773082"/>
            <a:ext cx="5133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きのうの晩、１２時まで勉強しました。</a:t>
            </a:r>
            <a:endParaRPr lang="en-US" sz="24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567348"/>
            <a:ext cx="5444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ikachan-PB" panose="02000600000000000000" pitchFamily="2" charset="-128"/>
                <a:ea typeface="mikachan-PB" panose="02000600000000000000" pitchFamily="2" charset="-128"/>
              </a:rPr>
              <a:t>日本</a:t>
            </a:r>
            <a:r>
              <a:rPr lang="ja-JP" altLang="en-US" sz="24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に１０月まで滞在するつもりです。</a:t>
            </a:r>
            <a:endParaRPr lang="en-US" sz="24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361614"/>
            <a:ext cx="5133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５５歳までこの会社で働きたいです。</a:t>
            </a:r>
            <a:endParaRPr lang="en-US" sz="24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8305" y="2773082"/>
            <a:ext cx="5133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明日、１２時までに来てもいいですか。</a:t>
            </a:r>
            <a:endParaRPr lang="en-US" sz="24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8305" y="3567348"/>
            <a:ext cx="5444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１０月までに本を返すつもりです。</a:t>
            </a:r>
            <a:endParaRPr lang="en-US" sz="24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8305" y="4361614"/>
            <a:ext cx="5641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５５歳までにこの会社を休みたいです。</a:t>
            </a:r>
            <a:endParaRPr lang="en-US" sz="24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5155880"/>
            <a:ext cx="5217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月曜日まで待たなければなりません。</a:t>
            </a:r>
            <a:endParaRPr lang="en-US" sz="24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8304" y="5155880"/>
            <a:ext cx="564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月曜日までに帰らなければなりません。</a:t>
            </a:r>
            <a:endParaRPr lang="en-US" sz="24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 rot="21308800">
            <a:off x="1780989" y="1331310"/>
            <a:ext cx="3197411" cy="59167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“Cho </a:t>
            </a:r>
            <a:r>
              <a:rPr lang="en-US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ja-JP" alt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TILL”</a:t>
            </a: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 rot="21308800">
            <a:off x="8604495" y="1354177"/>
            <a:ext cx="3197411" cy="59167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Trước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ja-JP" alt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UNTILL”</a:t>
            </a: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21308800">
            <a:off x="85322" y="1984610"/>
            <a:ext cx="5708588" cy="59167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Vế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vi,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tác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kéo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dài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rot="21308800">
            <a:off x="6427877" y="2042771"/>
            <a:ext cx="5524274" cy="59167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Vế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vi,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tác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lần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kéo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dài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87727" y="2617194"/>
            <a:ext cx="75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ばん</a:t>
            </a:r>
            <a:endParaRPr lang="en-US" sz="16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45180" y="3376723"/>
            <a:ext cx="1139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たいざい</a:t>
            </a:r>
            <a:endParaRPr lang="en-US" sz="16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0644" y="4192337"/>
            <a:ext cx="3254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さい　　　　　　　　　　　　　　　　　　　　　　　　　　　　　　　　　　　　　　　　　　　　　　　　　　　　　　　　　　　　　　　　　　　　　　　　　　　　　はたら</a:t>
            </a:r>
            <a:endParaRPr lang="en-US" sz="16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88148" y="4986603"/>
            <a:ext cx="75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ま</a:t>
            </a:r>
            <a:endParaRPr lang="en-US" sz="16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63485" y="3410669"/>
            <a:ext cx="75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かえ</a:t>
            </a:r>
            <a:endParaRPr lang="en-US" sz="16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56991" y="4176506"/>
            <a:ext cx="75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さい</a:t>
            </a:r>
            <a:endParaRPr lang="en-US" sz="16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283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940" y="140964"/>
            <a:ext cx="2638425" cy="1733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ounded Rectangle 1"/>
          <p:cNvSpPr/>
          <p:nvPr/>
        </p:nvSpPr>
        <p:spPr>
          <a:xfrm>
            <a:off x="346637" y="429515"/>
            <a:ext cx="4404658" cy="9502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「</a:t>
            </a:r>
            <a:r>
              <a:rPr lang="en-US" altLang="ja-JP" sz="60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Time</a:t>
            </a:r>
            <a:r>
              <a:rPr lang="ja-JP" altLang="en-US" sz="60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」まで</a:t>
            </a:r>
            <a:endParaRPr lang="en-US" sz="60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651812" y="429514"/>
            <a:ext cx="5008282" cy="9502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dirty="0">
                <a:latin typeface="mikachan-PB" panose="02000600000000000000" pitchFamily="2" charset="-128"/>
                <a:ea typeface="mikachan-PB" panose="02000600000000000000" pitchFamily="2" charset="-128"/>
              </a:rPr>
              <a:t>「</a:t>
            </a:r>
            <a:r>
              <a:rPr lang="en-US" altLang="ja-JP" sz="6000" dirty="0">
                <a:latin typeface="mikachan-PB" panose="02000600000000000000" pitchFamily="2" charset="-128"/>
                <a:ea typeface="mikachan-PB" panose="02000600000000000000" pitchFamily="2" charset="-128"/>
              </a:rPr>
              <a:t>Time</a:t>
            </a:r>
            <a:r>
              <a:rPr lang="ja-JP" altLang="en-US" sz="6000" dirty="0">
                <a:latin typeface="mikachan-PB" panose="02000600000000000000" pitchFamily="2" charset="-128"/>
                <a:ea typeface="mikachan-PB" panose="02000600000000000000" pitchFamily="2" charset="-128"/>
              </a:rPr>
              <a:t>」</a:t>
            </a:r>
            <a:r>
              <a:rPr lang="ja-JP" altLang="en-US" sz="60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までに</a:t>
            </a:r>
            <a:endParaRPr lang="en-US" sz="60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507" y="0"/>
            <a:ext cx="2513290" cy="23092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TextBox 18"/>
          <p:cNvSpPr txBox="1"/>
          <p:nvPr/>
        </p:nvSpPr>
        <p:spPr>
          <a:xfrm>
            <a:off x="1326773" y="2623672"/>
            <a:ext cx="95982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dirty="0" smtClean="0">
                <a:latin typeface="mikachan-PS" panose="02000600000000000000" pitchFamily="2" charset="-128"/>
                <a:ea typeface="mikachan-PS" panose="02000600000000000000" pitchFamily="2" charset="-128"/>
              </a:rPr>
              <a:t>明日の朝は１０時（まで／までに）社長にレポートを出してください。</a:t>
            </a:r>
            <a:endParaRPr lang="en-US" sz="4800" dirty="0">
              <a:latin typeface="mikachan-PS" panose="02000600000000000000" pitchFamily="2" charset="-128"/>
              <a:ea typeface="mikachan-PS" panose="02000600000000000000" pitchFamily="2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9599" y="2623671"/>
            <a:ext cx="111999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dirty="0" smtClean="0">
                <a:latin typeface="mikachan-PS" panose="02000600000000000000" pitchFamily="2" charset="-128"/>
                <a:ea typeface="mikachan-PS" panose="02000600000000000000" pitchFamily="2" charset="-128"/>
              </a:rPr>
              <a:t>昨日どうして来なかったんですか。</a:t>
            </a:r>
            <a:endParaRPr lang="en-US" altLang="ja-JP" sz="4800" dirty="0" smtClean="0">
              <a:latin typeface="mikachan-PS" panose="02000600000000000000" pitchFamily="2" charset="-128"/>
              <a:ea typeface="mikachan-PS" panose="02000600000000000000" pitchFamily="2" charset="-128"/>
            </a:endParaRPr>
          </a:p>
          <a:p>
            <a:pPr algn="ctr"/>
            <a:r>
              <a:rPr lang="ja-JP" altLang="en-US" sz="4800" dirty="0" smtClean="0">
                <a:latin typeface="mikachan-PS" panose="02000600000000000000" pitchFamily="2" charset="-128"/>
                <a:ea typeface="mikachan-PS" panose="02000600000000000000" pitchFamily="2" charset="-128"/>
              </a:rPr>
              <a:t>私は６時（まで／までに）待ったんですよ。</a:t>
            </a:r>
            <a:endParaRPr lang="en-US" sz="4800" dirty="0">
              <a:latin typeface="mikachan-PS" panose="02000600000000000000" pitchFamily="2" charset="-128"/>
              <a:ea typeface="mikachan-PS" panose="02000600000000000000" pitchFamily="2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6637" y="2801003"/>
            <a:ext cx="111999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dirty="0" smtClean="0">
                <a:latin typeface="mikachan-PS" panose="02000600000000000000" pitchFamily="2" charset="-128"/>
                <a:ea typeface="mikachan-PS" panose="02000600000000000000" pitchFamily="2" charset="-128"/>
              </a:rPr>
              <a:t>来年の３月（まで／までに）この会社にいて、４月に新しい仕事場に移るつもりだ。</a:t>
            </a:r>
            <a:endParaRPr lang="en-US" sz="4800" dirty="0">
              <a:latin typeface="mikachan-PS" panose="02000600000000000000" pitchFamily="2" charset="-128"/>
              <a:ea typeface="mikachan-PS" panose="02000600000000000000" pitchFamily="2" charset="-128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408894" y="2645082"/>
            <a:ext cx="2151530" cy="8929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062941" y="3300342"/>
            <a:ext cx="2151530" cy="8929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054503" y="4139829"/>
            <a:ext cx="4352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mikachan-PS" panose="02000600000000000000" pitchFamily="2" charset="-128"/>
                <a:ea typeface="mikachan-PS" panose="02000600000000000000" pitchFamily="2" charset="-128"/>
              </a:rPr>
              <a:t>しごと　ば　　うつ</a:t>
            </a:r>
            <a:endParaRPr lang="en-US" sz="2400" dirty="0">
              <a:latin typeface="mikachan-PS" panose="02000600000000000000" pitchFamily="2" charset="-128"/>
              <a:ea typeface="mikachan-PS" panose="02000600000000000000" pitchFamily="2" charset="-128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08175" y="2770443"/>
            <a:ext cx="2151530" cy="8929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0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9" grpId="0"/>
      <p:bldP spid="19" grpId="1"/>
      <p:bldP spid="20" grpId="0"/>
      <p:bldP spid="20" grpId="1"/>
      <p:bldP spid="21" grpId="0"/>
      <p:bldP spid="21" grpId="1"/>
      <p:bldP spid="22" grpId="0" animBg="1"/>
      <p:bldP spid="22" grpId="1" animBg="1"/>
      <p:bldP spid="23" grpId="0" animBg="1"/>
      <p:bldP spid="23" grpId="1" animBg="1"/>
      <p:bldP spid="24" grpId="0"/>
      <p:bldP spid="24" grpId="1"/>
      <p:bldP spid="25" grpId="0" animBg="1"/>
      <p:bldP spid="25" grpId="1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492</TotalTime>
  <Words>1114</Words>
  <Application>Microsoft Office PowerPoint</Application>
  <PresentationFormat>Widescreen</PresentationFormat>
  <Paragraphs>126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HGPSoeiKakugothicUB</vt:lpstr>
      <vt:lpstr>HGSeikaishotaiPRO</vt:lpstr>
      <vt:lpstr>mikachan-PB</vt:lpstr>
      <vt:lpstr>mikachan-PS</vt:lpstr>
      <vt:lpstr>ＭＳ Ｐゴシック</vt:lpstr>
      <vt:lpstr>NtMotoyaKyotai</vt:lpstr>
      <vt:lpstr>Arial</vt:lpstr>
      <vt:lpstr>Calibri</vt:lpstr>
      <vt:lpstr>Impact</vt:lpstr>
      <vt:lpstr>Tahoma</vt:lpstr>
      <vt:lpstr>Wingdings</vt:lpstr>
      <vt:lpstr>Main Event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Cuong</dc:creator>
  <cp:lastModifiedBy>Nguyen Cuong</cp:lastModifiedBy>
  <cp:revision>21</cp:revision>
  <dcterms:created xsi:type="dcterms:W3CDTF">2015-04-07T08:15:44Z</dcterms:created>
  <dcterms:modified xsi:type="dcterms:W3CDTF">2015-04-27T14:14:44Z</dcterms:modified>
</cp:coreProperties>
</file>