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75" r:id="rId4"/>
    <p:sldId id="278" r:id="rId5"/>
    <p:sldId id="279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81" r:id="rId14"/>
    <p:sldId id="268" r:id="rId15"/>
    <p:sldId id="269" r:id="rId16"/>
    <p:sldId id="282" r:id="rId17"/>
    <p:sldId id="283" r:id="rId18"/>
    <p:sldId id="272" r:id="rId19"/>
    <p:sldId id="273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9602164" y="2951878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第５課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43068" y="2487912"/>
            <a:ext cx="8528652" cy="1905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latin typeface="mikachan-PB" panose="02000600000000000000" pitchFamily="2" charset="-128"/>
                <a:ea typeface="mikachan-PB" panose="02000600000000000000" pitchFamily="2" charset="-128"/>
              </a:rPr>
              <a:t>大変</a:t>
            </a:r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な</a:t>
            </a:r>
            <a:r>
              <a:rPr lang="ja-JP" altLang="en-US" sz="9600" dirty="0">
                <a:latin typeface="mikachan-PB" panose="02000600000000000000" pitchFamily="2" charset="-128"/>
                <a:ea typeface="mikachan-PB" panose="02000600000000000000" pitchFamily="2" charset="-128"/>
              </a:rPr>
              <a:t>一日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2646704" y="597460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0" y="4518058"/>
            <a:ext cx="1600442" cy="209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905" y="4474517"/>
            <a:ext cx="2881435" cy="2141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106" y="4474517"/>
            <a:ext cx="2990371" cy="2185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79" y="6845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-47143" y="84794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78663"/>
              </p:ext>
            </p:extLst>
          </p:nvPr>
        </p:nvGraphicFramePr>
        <p:xfrm>
          <a:off x="2410428" y="2075125"/>
          <a:ext cx="8382000" cy="467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42819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～まえに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～あとで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～てから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</a:tr>
              <a:tr h="140045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《V-</a:t>
                      </a:r>
                      <a:r>
                        <a:rPr lang="en-US" altLang="ja-JP" sz="1800" dirty="0" err="1" smtClean="0">
                          <a:latin typeface="NtMotoyaKyotai" pitchFamily="18" charset="-128"/>
                          <a:ea typeface="NtMotoyaKyotai" pitchFamily="18" charset="-128"/>
                        </a:rPr>
                        <a:t>dict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＋まえに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</a:p>
                    <a:p>
                      <a:pPr algn="ctr"/>
                      <a:endParaRPr lang="en-US" altLang="ja-JP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ご飯を食べる前に、～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《V-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た＋あとで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ご飯を食べたあとで、～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《V-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て＋から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ご飯を食べてから、～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</a:tr>
              <a:tr h="126380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Ｎ＋の＋まえに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ご飯の前に、～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Ｎ＋の＋あとで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ご飯のあとで、～</a:t>
                      </a:r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Ｎ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</a:tr>
              <a:tr h="1584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《Numbers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＋まえに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１じかん前に、～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《Numbers</a:t>
                      </a: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＋あとで</a:t>
                      </a: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１じかんあとで、～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NtMotoyaKyotai" pitchFamily="18" charset="-128"/>
                          <a:ea typeface="NtMotoyaKyotai" pitchFamily="18" charset="-128"/>
                        </a:rPr>
                        <a:t>《Numbers》</a:t>
                      </a:r>
                      <a:endParaRPr lang="en-US" sz="1800" dirty="0" smtClean="0"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algn="ctr"/>
                      <a:endParaRPr lang="en-US" sz="1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969978" y="4542099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012841" y="5893062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096228" y="808299"/>
            <a:ext cx="6553200" cy="91440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TỔNG HỢP – SO SÁNH:</a:t>
            </a:r>
          </a:p>
          <a:p>
            <a:pPr algn="ctr">
              <a:defRPr/>
            </a:pPr>
            <a:r>
              <a:rPr lang="en-US" sz="32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CÁCH KẾT HỢP CỦA 3 MẪU CÂU</a:t>
            </a:r>
          </a:p>
        </p:txBody>
      </p:sp>
    </p:spTree>
    <p:extLst>
      <p:ext uri="{BB962C8B-B14F-4D97-AF65-F5344CB8AC3E}">
        <p14:creationId xmlns:p14="http://schemas.microsoft.com/office/powerpoint/2010/main" val="215572281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9178724" y="2957331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第５課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1694035" y="2646401"/>
            <a:ext cx="642513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駅で</a:t>
            </a:r>
            <a:endParaRPr lang="en-US" sz="6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093">
            <a:off x="9088171" y="2621366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333" y="4208478"/>
            <a:ext cx="2375885" cy="2565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336" y="4208478"/>
            <a:ext cx="2336644" cy="25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20948052">
            <a:off x="1660525" y="355600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215318">
            <a:off x="5855177" y="362465"/>
            <a:ext cx="4591401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Ｖ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て形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19050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đã đọc thư nên (thấy) yên tâm.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23282" y="2274888"/>
            <a:ext cx="6893256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手紙を　読みましたから、安心しました。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66888" y="4462464"/>
            <a:ext cx="4633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đã uống thuốc nên đã (trở nên) khỏe.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23281" y="4825299"/>
            <a:ext cx="725221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薬を　飲みましたから、元気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にな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りました。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57087" y="3594102"/>
            <a:ext cx="57594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手紙を　読んで、安心しました。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65550" y="6037040"/>
            <a:ext cx="62928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薬を　飲んで、元気に　なりました。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7-Point Star 2"/>
          <p:cNvSpPr/>
          <p:nvPr/>
        </p:nvSpPr>
        <p:spPr>
          <a:xfrm>
            <a:off x="4294529" y="525174"/>
            <a:ext cx="1056480" cy="942975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#3</a:t>
            </a:r>
            <a:endParaRPr lang="en-US" sz="2000" i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52500" y="3594102"/>
            <a:ext cx="142557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00600" y="6037040"/>
            <a:ext cx="1423988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triped Right Arrow 3"/>
          <p:cNvSpPr/>
          <p:nvPr/>
        </p:nvSpPr>
        <p:spPr>
          <a:xfrm rot="595655">
            <a:off x="1323653" y="3224838"/>
            <a:ext cx="1980747" cy="86177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 rot="595655">
            <a:off x="1792429" y="5678274"/>
            <a:ext cx="1980747" cy="86177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982574" y="4213227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(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Thấy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yên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tâm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vì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/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sau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khi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đọc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thư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10088" y="6506720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FF00"/>
                </a:solidFill>
                <a:cs typeface="Arial" panose="020B0604020202020204" pitchFamily="34" charset="0"/>
              </a:rPr>
              <a:t>(Trở nên khỏe vì/sau khi uống thuốc)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123282" y="2836862"/>
            <a:ext cx="623942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手紙を　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読んだので、安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心しました。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123281" y="5368891"/>
            <a:ext cx="657780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薬を　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飲んだの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、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元気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にな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りました。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28468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8" grpId="0"/>
      <p:bldP spid="19" grpId="0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18550" y="2284071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Không thể đi được vì (đã) có hẹn.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5514" y="2722222"/>
            <a:ext cx="65738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約束が　ありましたから、行けません。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0302" y="3517561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Khóc vì xem phim buồn.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97264" y="3963648"/>
            <a:ext cx="88328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悲しい映画を　見ましたから、泣いてしまいました。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67763" y="7179921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Đang bị kẹt vì làm mất chìa khóa.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94725" y="7618072"/>
            <a:ext cx="76406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カギを　亡くしましたから、困っています。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5513" y="2714283"/>
            <a:ext cx="6573837" cy="584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b="1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約束</a:t>
            </a:r>
            <a:r>
              <a:rPr lang="ja-JP" altLang="en-US" sz="3200" b="1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があ</a:t>
            </a:r>
            <a:r>
              <a:rPr lang="ja-JP" altLang="en-US" sz="3200" b="1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って、行けません。</a:t>
            </a:r>
            <a:endParaRPr lang="en-US" sz="3200" b="1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97264" y="3933485"/>
            <a:ext cx="8914838" cy="584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b="1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悲しい映画を　見て、泣いてしまいました。</a:t>
            </a:r>
            <a:endParaRPr lang="en-US" sz="3200" b="1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5363" y="8160996"/>
            <a:ext cx="8539162" cy="584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b="1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カギを　亡くして、困っています。</a:t>
            </a:r>
            <a:endParaRPr lang="en-US" sz="3200" b="1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18551" y="484709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Đang bị kẹt vì làm mất chìa khóa.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145513" y="5285241"/>
            <a:ext cx="76406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カギを　亡くしましたから、困っています。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45513" y="5260098"/>
            <a:ext cx="8539162" cy="584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b="1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カギを　亡くして、困っています。</a:t>
            </a:r>
            <a:endParaRPr lang="en-US" sz="3200" b="1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8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7" grpId="0" animBg="1"/>
      <p:bldP spid="8" grpId="0"/>
      <p:bldP spid="9" grpId="0" animBg="1"/>
      <p:bldP spid="10" grpId="0" animBg="1"/>
      <p:bldP spid="12" grpId="0" animBg="1"/>
      <p:bldP spid="13" grpId="0" animBg="1"/>
      <p:bldP spid="26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 rot="21304165">
            <a:off x="1935223" y="148396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CHÚ Ý</a:t>
            </a:r>
            <a:endParaRPr lang="en-US" sz="4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20901" y="1235075"/>
            <a:ext cx="7993063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nhất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thiết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xảy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ra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trước</a:t>
            </a:r>
            <a:endParaRPr lang="en-US" sz="20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Cloud 15"/>
          <p:cNvSpPr/>
          <p:nvPr/>
        </p:nvSpPr>
        <p:spPr>
          <a:xfrm rot="21039694">
            <a:off x="1904999" y="1126698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20901" y="2314576"/>
            <a:ext cx="7993063" cy="936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Thời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quyết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định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endParaRPr lang="en-US" sz="20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Cloud 17"/>
          <p:cNvSpPr/>
          <p:nvPr/>
        </p:nvSpPr>
        <p:spPr>
          <a:xfrm rot="21039694">
            <a:off x="1904999" y="2206818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114551" y="3394076"/>
            <a:ext cx="7993063" cy="9366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ý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chí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nhờ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vả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sai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khiến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hô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hào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mong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muốn</a:t>
            </a:r>
            <a:endParaRPr lang="en-US" sz="20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Cloud 19"/>
          <p:cNvSpPr/>
          <p:nvPr/>
        </p:nvSpPr>
        <p:spPr>
          <a:xfrm rot="21039694">
            <a:off x="1898219" y="3286938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14551" y="4519614"/>
            <a:ext cx="7993063" cy="15001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vô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ý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chí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b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khả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năng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tình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cảm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cảm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xúc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VD: </a:t>
            </a:r>
            <a:r>
              <a:rPr lang="ja-JP" altLang="en-US" sz="20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びっくりする、心配する、安心する、なく、わらう、</a:t>
            </a:r>
            <a:endParaRPr lang="en-US" altLang="ja-JP" sz="20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0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うれしい、さびしい、ざんねんだ</a:t>
            </a:r>
            <a:endParaRPr lang="en-US" sz="20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2" name="Cloud 21"/>
          <p:cNvSpPr/>
          <p:nvPr/>
        </p:nvSpPr>
        <p:spPr>
          <a:xfrm rot="21039694">
            <a:off x="1898219" y="4411356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01073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20948052">
            <a:off x="1660525" y="355600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215318">
            <a:off x="5588443" y="354109"/>
            <a:ext cx="4858397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Ｖ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neg 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～なくて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66888" y="1979537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Vì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thư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không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đến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nên</a:t>
            </a:r>
            <a:r>
              <a:rPr lang="en-US" altLang="en-US" dirty="0">
                <a:cs typeface="Arial" panose="020B0604020202020204" pitchFamily="34" charset="0"/>
              </a:rPr>
              <a:t> (</a:t>
            </a:r>
            <a:r>
              <a:rPr lang="en-US" altLang="en-US" dirty="0" err="1">
                <a:cs typeface="Arial" panose="020B0604020202020204" pitchFamily="34" charset="0"/>
              </a:rPr>
              <a:t>thấy</a:t>
            </a:r>
            <a:r>
              <a:rPr lang="en-US" altLang="en-US" dirty="0">
                <a:cs typeface="Arial" panose="020B0604020202020204" pitchFamily="34" charset="0"/>
              </a:rPr>
              <a:t>) </a:t>
            </a:r>
            <a:r>
              <a:rPr lang="en-US" altLang="en-US" dirty="0" err="1">
                <a:cs typeface="Arial" panose="020B0604020202020204" pitchFamily="34" charset="0"/>
              </a:rPr>
              <a:t>buồn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79564" y="2343151"/>
            <a:ext cx="76406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手紙が　来ませんから、さびしいです。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66888" y="4462464"/>
            <a:ext cx="4633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không có tiền nên không mua được gì.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94640" y="4826739"/>
            <a:ext cx="76406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　ありませんから、何も　買えません。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25247" y="3715914"/>
            <a:ext cx="57594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手紙が　来なくて、さびしいです。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25247" y="6148686"/>
            <a:ext cx="62928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　なくて、何も　買えません。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7-Point Star 2"/>
          <p:cNvSpPr/>
          <p:nvPr/>
        </p:nvSpPr>
        <p:spPr>
          <a:xfrm>
            <a:off x="4294529" y="525174"/>
            <a:ext cx="1056480" cy="942975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#3</a:t>
            </a:r>
            <a:endParaRPr lang="en-US" sz="2000" i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53997" y="3715914"/>
            <a:ext cx="1658938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53997" y="6148686"/>
            <a:ext cx="1282700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loud Callout 3"/>
          <p:cNvSpPr/>
          <p:nvPr/>
        </p:nvSpPr>
        <p:spPr>
          <a:xfrm rot="336905">
            <a:off x="7789847" y="1659862"/>
            <a:ext cx="3792071" cy="1993900"/>
          </a:xfrm>
          <a:prstGeom prst="cloudCallout">
            <a:avLst>
              <a:gd name="adj1" fmla="val -11456"/>
              <a:gd name="adj2" fmla="val -806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/>
              <a:t>1 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</a:p>
          <a:p>
            <a:pPr algn="ctr">
              <a:defRPr/>
            </a:pPr>
            <a:r>
              <a:rPr lang="en-US" sz="2800" i="1" dirty="0" err="1"/>
              <a:t>phủ</a:t>
            </a:r>
            <a:r>
              <a:rPr lang="en-US" sz="2800" i="1" dirty="0"/>
              <a:t> </a:t>
            </a:r>
            <a:r>
              <a:rPr lang="en-US" sz="2800" i="1" dirty="0" err="1"/>
              <a:t>định</a:t>
            </a:r>
            <a:r>
              <a:rPr lang="en-US" sz="2800" i="1" dirty="0"/>
              <a:t> </a:t>
            </a:r>
            <a:r>
              <a:rPr lang="en-US" sz="2800" i="1" dirty="0" err="1"/>
              <a:t>nữa</a:t>
            </a:r>
            <a:r>
              <a:rPr lang="en-US" sz="2800" i="1" dirty="0"/>
              <a:t> </a:t>
            </a:r>
            <a:r>
              <a:rPr lang="en-US" sz="2800" i="1" dirty="0" err="1"/>
              <a:t>của</a:t>
            </a:r>
            <a:r>
              <a:rPr lang="en-US" sz="2800" i="1" dirty="0"/>
              <a:t> V-</a:t>
            </a:r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79563" y="2934223"/>
            <a:ext cx="627964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手紙が　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来ないの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、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さびしいです。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94640" y="5419301"/>
            <a:ext cx="651921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　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ないので、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何も　買えません。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Striped Right Arrow 16"/>
          <p:cNvSpPr/>
          <p:nvPr/>
        </p:nvSpPr>
        <p:spPr>
          <a:xfrm rot="595655">
            <a:off x="1385353" y="3148634"/>
            <a:ext cx="1980280" cy="863544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 rot="595655">
            <a:off x="1385353" y="5713419"/>
            <a:ext cx="1980280" cy="863544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543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5" grpId="0" animBg="1"/>
      <p:bldP spid="16" grpId="0" animBg="1"/>
      <p:bldP spid="4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5131" y="1948406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Đã bị muộn vì taxi không đến.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2119" y="3091407"/>
            <a:ext cx="556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Không mua được thứ mong muốn vì không có tiền.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0532" y="4345834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Không thao tác được vì không hiểu tiếng Nhật.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2120" y="5703446"/>
            <a:ext cx="5360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Buồn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vì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không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có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người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có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thể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nói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chuyện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98958" y="2338931"/>
            <a:ext cx="8836025" cy="64611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タクシーが　来なくて、おくれました。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49095" y="3548607"/>
            <a:ext cx="10024378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　なくて、欲しい物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が買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えませんでした。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9095" y="4810970"/>
            <a:ext cx="1009961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分からなく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て、操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作できません。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9095" y="6113020"/>
            <a:ext cx="8836025" cy="6461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話せる人が　いなくて、さびしいです。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8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995428" y="2039073"/>
            <a:ext cx="4572000" cy="990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5400" dirty="0">
                <a:latin typeface="NtMotoyaKyotai" pitchFamily="18" charset="-128"/>
                <a:ea typeface="NtMotoyaKyotai" pitchFamily="18" charset="-128"/>
              </a:rPr>
              <a:t>VERB </a:t>
            </a:r>
            <a:r>
              <a:rPr lang="en-US" altLang="ja-JP" sz="5400" dirty="0">
                <a:latin typeface="NtMotoyaKyotai" pitchFamily="18" charset="-128"/>
                <a:ea typeface="NtMotoyaKyotai" pitchFamily="18" charset="-128"/>
                <a:sym typeface="Wingdings 2"/>
              </a:rPr>
              <a:t></a:t>
            </a: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て形</a:t>
            </a:r>
            <a:endParaRPr lang="en-US" sz="5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86038" y="3351936"/>
            <a:ext cx="3581400" cy="990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KHẲNG ĐỊNH</a:t>
            </a:r>
            <a:endParaRPr lang="en-US" sz="4000">
              <a:solidFill>
                <a:srgbClr val="FFFFFF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85628" y="5471709"/>
            <a:ext cx="3581400" cy="990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PHỦ ĐỊNH</a:t>
            </a:r>
            <a:endParaRPr lang="en-US" sz="4000">
              <a:solidFill>
                <a:srgbClr val="FFFFFF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76728" y="3396643"/>
            <a:ext cx="3581400" cy="990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Ｖて、～</a:t>
            </a:r>
            <a:endParaRPr lang="en-US" sz="40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806225" y="5530243"/>
            <a:ext cx="3581400" cy="990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Ｖなくて、～</a:t>
            </a:r>
            <a:endParaRPr lang="en-US" sz="40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49638" y="705573"/>
            <a:ext cx="7239000" cy="11811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TẠO CÂU LÝ DO </a:t>
            </a:r>
          </a:p>
          <a:p>
            <a:pPr algn="ctr">
              <a:defRPr/>
            </a:pPr>
            <a:r>
              <a:rPr lang="en-US" altLang="ja-JP" sz="3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 ĐỘNG TỪ</a:t>
            </a:r>
            <a:endParaRPr lang="en-US" sz="3200">
              <a:solidFill>
                <a:srgbClr val="FFFFFF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4" name="Striped Right Arrow 23"/>
          <p:cNvSpPr/>
          <p:nvPr/>
        </p:nvSpPr>
        <p:spPr>
          <a:xfrm>
            <a:off x="5697638" y="3624986"/>
            <a:ext cx="762000" cy="53340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>
            <a:off x="5697638" y="5758586"/>
            <a:ext cx="762000" cy="53340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948052">
            <a:off x="1660525" y="355600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5842355" y="362063"/>
            <a:ext cx="4591401" cy="1236119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い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-</a:t>
            </a:r>
            <a:r>
              <a:rPr lang="en-US" altLang="ja-JP" sz="3600" dirty="0" err="1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adj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「～くて」</a:t>
            </a:r>
            <a:endParaRPr lang="vi-VN" altLang="ja-JP" sz="36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な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-adj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「～で」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19050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Tối qua không ngủ được vì nóng quá.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9563" y="2343151"/>
            <a:ext cx="88884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ゆうべは　暑かったですから、ねられませんでした。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66888" y="4462464"/>
            <a:ext cx="4633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Quyển sách này khó nên không hiểu rõ.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93850" y="4900614"/>
            <a:ext cx="86931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この本は　ふくざつですから、よく　わかりません。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44863" y="3200401"/>
            <a:ext cx="69024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ゆうべは　暑くて、ねられませんでした。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44863" y="5724526"/>
            <a:ext cx="73596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この本は　ふくざつで、よく　わかりません。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7-Point Star 9"/>
          <p:cNvSpPr/>
          <p:nvPr/>
        </p:nvSpPr>
        <p:spPr>
          <a:xfrm>
            <a:off x="4294529" y="525174"/>
            <a:ext cx="1056480" cy="942975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#2</a:t>
            </a:r>
            <a:endParaRPr lang="en-US" sz="2000" i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41700" y="2343151"/>
            <a:ext cx="2959100" cy="523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52800" y="4900614"/>
            <a:ext cx="3048000" cy="523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83176" y="3200401"/>
            <a:ext cx="1408113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83176" y="5724526"/>
            <a:ext cx="1941513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rot="595655">
            <a:off x="1569134" y="2965895"/>
            <a:ext cx="1758160" cy="676275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 rot="595655">
            <a:off x="1569134" y="5530680"/>
            <a:ext cx="1758160" cy="676275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triped Right Arrow 28"/>
          <p:cNvSpPr/>
          <p:nvPr/>
        </p:nvSpPr>
        <p:spPr>
          <a:xfrm rot="373592">
            <a:off x="1738313" y="3001963"/>
            <a:ext cx="2095500" cy="1143000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948052">
            <a:off x="1660525" y="355600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 rot="215318">
            <a:off x="5842355" y="362063"/>
            <a:ext cx="4591401" cy="1236119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Ｎ 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「～で」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1" name="7-Point Star 10"/>
          <p:cNvSpPr/>
          <p:nvPr/>
        </p:nvSpPr>
        <p:spPr>
          <a:xfrm>
            <a:off x="4294529" y="525174"/>
            <a:ext cx="1056480" cy="942975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#2</a:t>
            </a:r>
            <a:endParaRPr lang="en-US" sz="2000" i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52600" y="19050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Có tai nạn giao thông.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93851" y="2368550"/>
            <a:ext cx="4214813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交通事故が　ありました。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86450" y="2368551"/>
            <a:ext cx="47053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それで、人が　しにました。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62401" y="3429001"/>
            <a:ext cx="5567363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交通事故で　人が　しにました。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16076" y="4578350"/>
            <a:ext cx="35464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買い物を　します。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94351" y="4578351"/>
            <a:ext cx="5019675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それで、銀座へ　行きました。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976688" y="5629276"/>
            <a:ext cx="5567362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買い物で　銀座へ　行きました。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78275" y="5629276"/>
            <a:ext cx="1581150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86214" y="3433764"/>
            <a:ext cx="1914525" cy="523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Heptagon 25"/>
          <p:cNvSpPr/>
          <p:nvPr/>
        </p:nvSpPr>
        <p:spPr>
          <a:xfrm rot="373592">
            <a:off x="2003285" y="3301995"/>
            <a:ext cx="572520" cy="381000"/>
          </a:xfrm>
          <a:prstGeom prst="hep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7" name="Heptagon 26"/>
          <p:cNvSpPr/>
          <p:nvPr/>
        </p:nvSpPr>
        <p:spPr>
          <a:xfrm rot="373592">
            <a:off x="2964282" y="3431032"/>
            <a:ext cx="572520" cy="381000"/>
          </a:xfrm>
          <a:prstGeom prst="hep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8" name="Plus 27"/>
          <p:cNvSpPr/>
          <p:nvPr/>
        </p:nvSpPr>
        <p:spPr>
          <a:xfrm rot="373592">
            <a:off x="2592389" y="3398839"/>
            <a:ext cx="371475" cy="3762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Heptagon 29"/>
          <p:cNvSpPr/>
          <p:nvPr/>
        </p:nvSpPr>
        <p:spPr>
          <a:xfrm rot="373592">
            <a:off x="1471256" y="2127242"/>
            <a:ext cx="572520" cy="381000"/>
          </a:xfrm>
          <a:prstGeom prst="hep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1" name="Heptagon 30"/>
          <p:cNvSpPr/>
          <p:nvPr/>
        </p:nvSpPr>
        <p:spPr>
          <a:xfrm rot="373592">
            <a:off x="5761142" y="2123504"/>
            <a:ext cx="572520" cy="381000"/>
          </a:xfrm>
          <a:prstGeom prst="hep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2" name="Heptagon 31"/>
          <p:cNvSpPr/>
          <p:nvPr/>
        </p:nvSpPr>
        <p:spPr>
          <a:xfrm rot="373592">
            <a:off x="1508560" y="4285477"/>
            <a:ext cx="572520" cy="381000"/>
          </a:xfrm>
          <a:prstGeom prst="hep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Heptagon 32"/>
          <p:cNvSpPr/>
          <p:nvPr/>
        </p:nvSpPr>
        <p:spPr>
          <a:xfrm rot="373592">
            <a:off x="5369982" y="4289757"/>
            <a:ext cx="572520" cy="381000"/>
          </a:xfrm>
          <a:prstGeom prst="hep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961063" y="1878014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thế, có người chết.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003675" y="3030538"/>
            <a:ext cx="4235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(Có) người chết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vì</a:t>
            </a:r>
            <a:r>
              <a:rPr lang="en-US" altLang="en-US">
                <a:cs typeface="Arial" panose="020B0604020202020204" pitchFamily="34" charset="0"/>
              </a:rPr>
              <a:t> tai nạn giao thông.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838325" y="41370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Mua sắm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46788" y="4110039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thế, (tôi) đi Ginza.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089400" y="5262563"/>
            <a:ext cx="4235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( Tôi) đi Ginza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vì</a:t>
            </a:r>
            <a:r>
              <a:rPr lang="en-US" altLang="en-US">
                <a:cs typeface="Arial" panose="020B0604020202020204" pitchFamily="34" charset="0"/>
              </a:rPr>
              <a:t> mua sắm.</a:t>
            </a:r>
          </a:p>
        </p:txBody>
      </p:sp>
      <p:sp>
        <p:nvSpPr>
          <p:cNvPr id="39" name="Striped Right Arrow 38"/>
          <p:cNvSpPr/>
          <p:nvPr/>
        </p:nvSpPr>
        <p:spPr>
          <a:xfrm rot="373592">
            <a:off x="1838325" y="5197475"/>
            <a:ext cx="2095500" cy="1143000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Heptagon 39"/>
          <p:cNvSpPr/>
          <p:nvPr/>
        </p:nvSpPr>
        <p:spPr>
          <a:xfrm rot="373592">
            <a:off x="2103984" y="5497714"/>
            <a:ext cx="572520" cy="381000"/>
          </a:xfrm>
          <a:prstGeom prst="hep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1" name="Heptagon 40"/>
          <p:cNvSpPr/>
          <p:nvPr/>
        </p:nvSpPr>
        <p:spPr>
          <a:xfrm rot="373592">
            <a:off x="3064981" y="5626751"/>
            <a:ext cx="572520" cy="381000"/>
          </a:xfrm>
          <a:prstGeom prst="hep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2" name="Plus 41"/>
          <p:cNvSpPr/>
          <p:nvPr/>
        </p:nvSpPr>
        <p:spPr>
          <a:xfrm rot="373592">
            <a:off x="2693989" y="5594350"/>
            <a:ext cx="371475" cy="376238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Cloud Callout 42"/>
          <p:cNvSpPr/>
          <p:nvPr/>
        </p:nvSpPr>
        <p:spPr>
          <a:xfrm rot="21149079">
            <a:off x="2778126" y="1739900"/>
            <a:ext cx="2816225" cy="1290638"/>
          </a:xfrm>
          <a:prstGeom prst="cloudCallout">
            <a:avLst>
              <a:gd name="adj1" fmla="val 20065"/>
              <a:gd name="adj2" fmla="val 76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NGUYÊN NHÂN</a:t>
            </a:r>
          </a:p>
        </p:txBody>
      </p:sp>
      <p:sp>
        <p:nvSpPr>
          <p:cNvPr id="44" name="Cloud Callout 43"/>
          <p:cNvSpPr/>
          <p:nvPr/>
        </p:nvSpPr>
        <p:spPr>
          <a:xfrm rot="578340">
            <a:off x="6440489" y="4116388"/>
            <a:ext cx="2814637" cy="1289050"/>
          </a:xfrm>
          <a:prstGeom prst="cloudCallout">
            <a:avLst>
              <a:gd name="adj1" fmla="val -72013"/>
              <a:gd name="adj2" fmla="val 1078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LÝ DO</a:t>
            </a:r>
          </a:p>
        </p:txBody>
      </p:sp>
      <p:sp>
        <p:nvSpPr>
          <p:cNvPr id="5" name="Oval Callout 4"/>
          <p:cNvSpPr/>
          <p:nvPr/>
        </p:nvSpPr>
        <p:spPr>
          <a:xfrm rot="359387">
            <a:off x="7162800" y="1878013"/>
            <a:ext cx="3505200" cy="1835150"/>
          </a:xfrm>
          <a:prstGeom prst="wedgeEllipseCallout">
            <a:avLst>
              <a:gd name="adj1" fmla="val -50707"/>
              <a:gd name="adj2" fmla="val -620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/>
              <a:t>Hay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với</a:t>
            </a:r>
            <a:r>
              <a:rPr lang="en-US" sz="2000" i="1" dirty="0"/>
              <a:t> </a:t>
            </a:r>
            <a:r>
              <a:rPr lang="en-US" sz="2000" i="1" dirty="0" err="1"/>
              <a:t>những</a:t>
            </a:r>
            <a:r>
              <a:rPr lang="en-US" sz="2000" i="1" dirty="0"/>
              <a:t> </a:t>
            </a:r>
            <a:r>
              <a:rPr lang="en-US" sz="2000" i="1" dirty="0" err="1"/>
              <a:t>sự</a:t>
            </a:r>
            <a:r>
              <a:rPr lang="en-US" sz="2000" i="1" dirty="0"/>
              <a:t> </a:t>
            </a:r>
            <a:r>
              <a:rPr lang="en-US" sz="2000" i="1" dirty="0" err="1"/>
              <a:t>việc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 </a:t>
            </a:r>
            <a:r>
              <a:rPr lang="en-US" sz="2000" i="1" dirty="0" err="1"/>
              <a:t>tốt</a:t>
            </a:r>
            <a:r>
              <a:rPr lang="en-US" sz="2000" i="1" dirty="0"/>
              <a:t> </a:t>
            </a:r>
            <a:r>
              <a:rPr lang="en-US" sz="2000" i="1" dirty="0" err="1"/>
              <a:t>như</a:t>
            </a:r>
            <a:r>
              <a:rPr lang="en-US" sz="2000" i="1" dirty="0"/>
              <a:t> </a:t>
            </a:r>
            <a:r>
              <a:rPr lang="en-US" sz="2000" i="1" dirty="0" err="1"/>
              <a:t>động</a:t>
            </a:r>
            <a:r>
              <a:rPr lang="en-US" sz="2000" i="1" dirty="0"/>
              <a:t> </a:t>
            </a:r>
            <a:r>
              <a:rPr lang="en-US" sz="2000" i="1" dirty="0" err="1"/>
              <a:t>đắt</a:t>
            </a:r>
            <a:r>
              <a:rPr lang="en-US" sz="2000" i="1" dirty="0"/>
              <a:t>, </a:t>
            </a:r>
            <a:r>
              <a:rPr lang="en-US" sz="2000" i="1" dirty="0" err="1"/>
              <a:t>thiên</a:t>
            </a:r>
            <a:r>
              <a:rPr lang="en-US" sz="2000" i="1" dirty="0"/>
              <a:t> tai, </a:t>
            </a:r>
            <a:r>
              <a:rPr lang="en-US" sz="2000" i="1" dirty="0" err="1"/>
              <a:t>hỏa</a:t>
            </a:r>
            <a:r>
              <a:rPr lang="en-US" sz="2000" i="1" dirty="0"/>
              <a:t> </a:t>
            </a:r>
            <a:r>
              <a:rPr lang="en-US" sz="2000" i="1" dirty="0" err="1"/>
              <a:t>hoạn</a:t>
            </a:r>
            <a:r>
              <a:rPr lang="en-US" sz="2000" i="1" dirty="0"/>
              <a:t>, </a:t>
            </a:r>
            <a:r>
              <a:rPr lang="en-US" sz="2000" i="1" dirty="0" err="1"/>
              <a:t>bão</a:t>
            </a:r>
            <a:r>
              <a:rPr lang="en-US" sz="2000" i="1" dirty="0"/>
              <a:t>, </a:t>
            </a:r>
          </a:p>
          <a:p>
            <a:pPr algn="ctr">
              <a:defRPr/>
            </a:pPr>
            <a:r>
              <a:rPr lang="en-US" sz="2000" i="1" dirty="0" err="1"/>
              <a:t>bệnh</a:t>
            </a:r>
            <a:r>
              <a:rPr lang="en-US" sz="2000" i="1" dirty="0"/>
              <a:t> </a:t>
            </a:r>
            <a:r>
              <a:rPr lang="en-US" sz="2000" i="1" dirty="0" err="1"/>
              <a:t>tật</a:t>
            </a:r>
            <a:r>
              <a:rPr lang="en-US" sz="20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924718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4" grpId="0"/>
      <p:bldP spid="35" grpId="0"/>
      <p:bldP spid="36" grpId="0"/>
      <p:bldP spid="37" grpId="0"/>
      <p:bldP spid="38" grpId="0"/>
      <p:bldP spid="43" grpId="0" animBg="1"/>
      <p:bldP spid="4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9178724" y="2957331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874" y="2679539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 Diagonal Corner Rectangle 6"/>
          <p:cNvSpPr/>
          <p:nvPr/>
        </p:nvSpPr>
        <p:spPr>
          <a:xfrm>
            <a:off x="1694035" y="2646401"/>
            <a:ext cx="642513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困ったな・・・</a:t>
            </a:r>
            <a:endParaRPr lang="en-US" sz="6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439" y="4289144"/>
            <a:ext cx="2326711" cy="2471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192" y="4195595"/>
            <a:ext cx="2013446" cy="26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44885" y="1946798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Máy trục trặc nên không thể sử dụng được.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44885" y="3192987"/>
            <a:ext cx="556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áo này nhỏ nên không thể mặc được.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8223" y="4491561"/>
            <a:ext cx="6297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Ngày mai không tiện nên không thể đi được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7910" y="5669484"/>
            <a:ext cx="5360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Rượu ngon nên không thể bỏ được.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71861" y="2403999"/>
            <a:ext cx="8212137" cy="64611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機械の調子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が悪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くて、使えません。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1861" y="3650186"/>
            <a:ext cx="8212137" cy="6461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このふく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は小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さくて、着られません。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1861" y="4847161"/>
            <a:ext cx="8669337" cy="6461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明日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はつ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ご</a:t>
            </a:r>
            <a:r>
              <a:rPr lang="ja-JP" altLang="en-US" sz="36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う</a:t>
            </a:r>
            <a:r>
              <a:rPr lang="ja-JP" altLang="en-US" sz="36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が悪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くて、行けません。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1860" y="6144189"/>
            <a:ext cx="8212137" cy="64611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お酒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はお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いしくて、やめられません。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257973">
            <a:off x="7302790" y="812756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6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73050">
            <a:off x="1706564" y="204788"/>
            <a:ext cx="4656137" cy="17764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SỰ HỐI TIẾC, HỐI HẬN HAY SỰ HOÀN TẤT CỦA HÀNH ĐỘNG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6321538" y="387915"/>
            <a:ext cx="4244762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～てしまいました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2449514"/>
            <a:ext cx="327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Tôi đã quyên hộ chiếu ở nhà.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48238" y="2373314"/>
            <a:ext cx="5668962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家に　パスポートを　忘れました。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38326" y="4811714"/>
            <a:ext cx="310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Tôi đã đọc cuốn sách này.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48239" y="4735514"/>
            <a:ext cx="402272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この本を　読みました。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11525" y="3429001"/>
            <a:ext cx="72771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家に　パスポートを　忘れてしまいました。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94100" y="5715001"/>
            <a:ext cx="65405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この本を　読んでしまいました。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51750" y="3429001"/>
            <a:ext cx="2667000" cy="52387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0838" y="5719764"/>
            <a:ext cx="2667000" cy="52387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 rot="729165">
            <a:off x="1676400" y="2819522"/>
            <a:ext cx="1905000" cy="87108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rot="729165">
            <a:off x="1577138" y="5159168"/>
            <a:ext cx="1905000" cy="87108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33838" y="4038600"/>
            <a:ext cx="457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quyên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hộ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chiếu</a:t>
            </a:r>
            <a:r>
              <a:rPr lang="en-US" altLang="en-US" dirty="0">
                <a:cs typeface="Arial" panose="020B0604020202020204" pitchFamily="34" charset="0"/>
              </a:rPr>
              <a:t> ở </a:t>
            </a:r>
            <a:r>
              <a:rPr lang="en-US" altLang="en-US" dirty="0" err="1">
                <a:cs typeface="Arial" panose="020B0604020202020204" pitchFamily="34" charset="0"/>
              </a:rPr>
              <a:t>nhà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mất</a:t>
            </a:r>
            <a:r>
              <a:rPr lang="en-US" altLang="en-US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00"/>
                </a:solidFill>
                <a:cs typeface="Arial" panose="020B0604020202020204" pitchFamily="34" charset="0"/>
              </a:rPr>
              <a:t>rồi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33838" y="6324600"/>
            <a:ext cx="457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đọc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 err="1" smtClean="0">
                <a:solidFill>
                  <a:srgbClr val="FFFF00"/>
                </a:solidFill>
                <a:cs typeface="Arial" panose="020B0604020202020204" pitchFamily="34" charset="0"/>
              </a:rPr>
              <a:t>hết</a:t>
            </a:r>
            <a:r>
              <a:rPr lang="en-US" altLang="en-US" i="1" dirty="0" smtClean="0">
                <a:solidFill>
                  <a:srgbClr val="FFFF00"/>
                </a:solidFill>
                <a:cs typeface="Arial" panose="020B0604020202020204" pitchFamily="34" charset="0"/>
              </a:rPr>
              <a:t>/</a:t>
            </a:r>
            <a:r>
              <a:rPr lang="en-US" altLang="en-US" i="1" dirty="0" err="1" smtClean="0">
                <a:solidFill>
                  <a:srgbClr val="FFFF00"/>
                </a:solidFill>
                <a:cs typeface="Arial" panose="020B0604020202020204" pitchFamily="34" charset="0"/>
              </a:rPr>
              <a:t>xong</a:t>
            </a:r>
            <a:r>
              <a:rPr lang="en-US" altLang="en-US" dirty="0" smtClean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quyển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sách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này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Cloud Callout 15"/>
          <p:cNvSpPr/>
          <p:nvPr/>
        </p:nvSpPr>
        <p:spPr>
          <a:xfrm rot="21283621">
            <a:off x="5307013" y="1947864"/>
            <a:ext cx="2343150" cy="1184275"/>
          </a:xfrm>
          <a:prstGeom prst="cloudCallout">
            <a:avLst>
              <a:gd name="adj1" fmla="val 48830"/>
              <a:gd name="adj2" fmla="val 785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hối</a:t>
            </a:r>
            <a:r>
              <a:rPr lang="en-US" sz="2000" dirty="0"/>
              <a:t> </a:t>
            </a:r>
            <a:r>
              <a:rPr lang="en-US" sz="2000" dirty="0" err="1"/>
              <a:t>hận</a:t>
            </a:r>
            <a:r>
              <a:rPr lang="en-US" sz="2000" dirty="0"/>
              <a:t>, </a:t>
            </a:r>
            <a:r>
              <a:rPr lang="en-US" sz="2000" dirty="0" err="1"/>
              <a:t>nuối</a:t>
            </a:r>
            <a:r>
              <a:rPr lang="en-US" sz="2000" dirty="0"/>
              <a:t> </a:t>
            </a:r>
            <a:r>
              <a:rPr lang="en-US" sz="2000" dirty="0" err="1"/>
              <a:t>tiếc</a:t>
            </a:r>
            <a:endParaRPr lang="en-US" sz="2000" dirty="0"/>
          </a:p>
        </p:txBody>
      </p:sp>
      <p:sp>
        <p:nvSpPr>
          <p:cNvPr id="17" name="Cloud Callout 16"/>
          <p:cNvSpPr/>
          <p:nvPr/>
        </p:nvSpPr>
        <p:spPr>
          <a:xfrm rot="757227">
            <a:off x="8219065" y="4371786"/>
            <a:ext cx="2819355" cy="1184275"/>
          </a:xfrm>
          <a:prstGeom prst="cloudCallout">
            <a:avLst>
              <a:gd name="adj1" fmla="val -20469"/>
              <a:gd name="adj2" fmla="val 76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209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37549" y="194945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) </a:t>
            </a:r>
            <a:r>
              <a:rPr lang="en-US" altLang="en-US" dirty="0" err="1">
                <a:cs typeface="Arial" panose="020B0604020202020204" pitchFamily="34" charset="0"/>
              </a:rPr>
              <a:t>đánh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rơi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mất</a:t>
            </a:r>
            <a:r>
              <a:rPr lang="en-US" altLang="en-US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ví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tiền</a:t>
            </a:r>
            <a:r>
              <a:rPr lang="en-US" altLang="en-US" dirty="0">
                <a:cs typeface="Arial" panose="020B0604020202020204" pitchFamily="34" charset="0"/>
              </a:rPr>
              <a:t> ở </a:t>
            </a:r>
            <a:r>
              <a:rPr lang="en-US" altLang="en-US" dirty="0" err="1">
                <a:cs typeface="Arial" panose="020B0604020202020204" pitchFamily="34" charset="0"/>
              </a:rPr>
              <a:t>đâu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đó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rồi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42312" y="2395539"/>
            <a:ext cx="86233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どこかで　さいふを　おとしてしまいました。</a:t>
            </a:r>
            <a:endParaRPr lang="en-US" sz="28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57973">
            <a:off x="7391346" y="776398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02625" y="3178175"/>
            <a:ext cx="6359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)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làm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hỏng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mất</a:t>
            </a:r>
            <a:r>
              <a:rPr lang="en-US" altLang="en-US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cái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máy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ảnh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mới</a:t>
            </a:r>
            <a:r>
              <a:rPr lang="en-US" altLang="en-US" dirty="0">
                <a:cs typeface="Arial" panose="020B0604020202020204" pitchFamily="34" charset="0"/>
              </a:rPr>
              <a:t> (</a:t>
            </a:r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) </a:t>
            </a:r>
            <a:r>
              <a:rPr lang="en-US" altLang="en-US" dirty="0" err="1">
                <a:cs typeface="Arial" panose="020B0604020202020204" pitchFamily="34" charset="0"/>
              </a:rPr>
              <a:t>mua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tuần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trước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07387" y="3624264"/>
            <a:ext cx="86233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先週買った新しいカメラをこわしてしまいました。</a:t>
            </a:r>
            <a:endParaRPr lang="en-US" sz="28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7549" y="4506914"/>
            <a:ext cx="617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Vì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không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mang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theo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bản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đồ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nên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nhầm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đường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mất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85150" y="4953001"/>
            <a:ext cx="87804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地図を持ってこないから、道を間</a:t>
            </a:r>
            <a:r>
              <a:rPr lang="ja-JP" altLang="en-US" sz="2800" dirty="0">
                <a:solidFill>
                  <a:schemeClr val="bg1"/>
                </a:solidFill>
                <a:latin typeface="HGSeikaishotaiPRO" pitchFamily="65" charset="-128"/>
                <a:ea typeface="HGSeikaishotaiPRO" pitchFamily="65" charset="-128"/>
              </a:rPr>
              <a:t>違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えてしまいました。</a:t>
            </a:r>
            <a:endParaRPr lang="en-US" sz="28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97862" y="5818593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Nếu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không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gọi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điện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ngay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thì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cô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ấy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sẽ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mất</a:t>
            </a:r>
            <a:r>
              <a:rPr lang="en-US" altLang="en-US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đấy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85149" y="6264680"/>
            <a:ext cx="88582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すぐ電話しないと、かのじょが　行ってしまいますよ。</a:t>
            </a:r>
            <a:endParaRPr lang="en-US" sz="28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1949" y="2395539"/>
            <a:ext cx="2667000" cy="523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47749" y="3624264"/>
            <a:ext cx="2667000" cy="523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22424" y="4953001"/>
            <a:ext cx="2667000" cy="523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22424" y="6334126"/>
            <a:ext cx="2667000" cy="5238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Cloud Callout 30"/>
          <p:cNvSpPr/>
          <p:nvPr/>
        </p:nvSpPr>
        <p:spPr>
          <a:xfrm rot="379740">
            <a:off x="7721191" y="5361393"/>
            <a:ext cx="3432018" cy="914400"/>
          </a:xfrm>
          <a:prstGeom prst="cloudCallout">
            <a:avLst>
              <a:gd name="adj1" fmla="val -37598"/>
              <a:gd name="adj2" fmla="val 712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6095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8263" y="1977342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Tối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hôm</a:t>
            </a:r>
            <a:r>
              <a:rPr lang="en-US" altLang="en-US" dirty="0">
                <a:cs typeface="Arial" panose="020B0604020202020204" pitchFamily="34" charset="0"/>
              </a:rPr>
              <a:t> qua (</a:t>
            </a:r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)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viết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xong</a:t>
            </a:r>
            <a:r>
              <a:rPr lang="en-US" altLang="en-US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báo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cáo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2489" y="2423430"/>
            <a:ext cx="9031106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ゆうべ　レポート</a:t>
            </a:r>
            <a:r>
              <a:rPr lang="ja-JP" altLang="en-US" sz="3600" dirty="0" smtClean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を書</a:t>
            </a: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いてしまいました。</a:t>
            </a:r>
            <a:endParaRPr lang="en-US" sz="36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57973">
            <a:off x="7217725" y="823659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263" y="3664856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dùng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hết</a:t>
            </a:r>
            <a:r>
              <a:rPr lang="en-US" altLang="en-US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chỗ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tiền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mẹ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gửi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tuần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trước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2489" y="4110942"/>
            <a:ext cx="9366772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母が先</a:t>
            </a:r>
            <a:r>
              <a:rPr lang="ja-JP" altLang="en-US" sz="3600" dirty="0" smtClean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週送</a:t>
            </a: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っ</a:t>
            </a:r>
            <a:r>
              <a:rPr lang="ja-JP" altLang="en-US" sz="3600" dirty="0" smtClean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たお</a:t>
            </a: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金</a:t>
            </a:r>
            <a:r>
              <a:rPr lang="ja-JP" altLang="en-US" sz="3600" dirty="0" smtClean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を使</a:t>
            </a: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ってしまいました。</a:t>
            </a:r>
            <a:endParaRPr lang="en-US" sz="36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263" y="5504028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dirty="0" err="1">
                <a:cs typeface="Arial" panose="020B0604020202020204" pitchFamily="34" charset="0"/>
              </a:rPr>
              <a:t>Tôi</a:t>
            </a:r>
            <a:r>
              <a:rPr lang="en-US" altLang="en-US" dirty="0">
                <a:cs typeface="Arial" panose="020B0604020202020204" pitchFamily="34" charset="0"/>
              </a:rPr>
              <a:t>) </a:t>
            </a:r>
            <a:r>
              <a:rPr lang="en-US" altLang="en-US" dirty="0" err="1">
                <a:cs typeface="Arial" panose="020B0604020202020204" pitchFamily="34" charset="0"/>
              </a:rPr>
              <a:t>đã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làm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cs typeface="Arial" panose="020B0604020202020204" pitchFamily="34" charset="0"/>
              </a:rPr>
              <a:t>hết</a:t>
            </a:r>
            <a:r>
              <a:rPr lang="en-US" altLang="en-US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bài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tập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tiếng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Nhật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12489" y="5950114"/>
            <a:ext cx="9216301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日本語</a:t>
            </a:r>
            <a:r>
              <a:rPr lang="ja-JP" altLang="en-US" sz="3600" dirty="0" smtClean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の宿</a:t>
            </a: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題</a:t>
            </a:r>
            <a:r>
              <a:rPr lang="ja-JP" altLang="en-US" sz="3600" dirty="0" smtClean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を全部や</a:t>
            </a: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ってしまいました。</a:t>
            </a:r>
            <a:endParaRPr lang="en-US" sz="36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9033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456170" y="65639"/>
            <a:ext cx="7749712" cy="2103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074993" y="2863247"/>
            <a:ext cx="331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mai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anh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ấy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074993" y="3930650"/>
            <a:ext cx="4305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mai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anh</a:t>
            </a:r>
            <a:r>
              <a:rPr lang="en-US" altLang="ja-JP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ấy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074993" y="5032376"/>
            <a:ext cx="377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Kỳ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thi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tuần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sau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khó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25775" y="6213216"/>
            <a:ext cx="377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Anh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Tanaka </a:t>
            </a:r>
            <a:r>
              <a:rPr lang="en-US" altLang="ja-JP" sz="20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bị</a:t>
            </a:r>
            <a:r>
              <a:rPr lang="en-US" altLang="ja-JP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ốm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6988" y="228600"/>
            <a:ext cx="1524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Tahoma" charset="0"/>
                <a:cs typeface="Tahoma" charset="0"/>
              </a:rPr>
              <a:t>ĐỘNG TỪ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6988" y="728664"/>
            <a:ext cx="15240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Tahoma" charset="0"/>
                <a:cs typeface="Tahoma" charset="0"/>
              </a:rPr>
              <a:t>TÍNH TỪ -i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1220788"/>
            <a:ext cx="155098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Tahoma" charset="0"/>
                <a:cs typeface="Tahoma" charset="0"/>
              </a:rPr>
              <a:t>TÍNH TỪ -na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0" y="1708150"/>
            <a:ext cx="155098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Tahoma" charset="0"/>
                <a:cs typeface="Tahoma" charset="0"/>
              </a:rPr>
              <a:t>DANH TỪ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3388" y="728036"/>
            <a:ext cx="17526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THỂ THƯỜNG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8188" y="1575167"/>
            <a:ext cx="1143000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だ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5845814" y="1149716"/>
            <a:ext cx="914400" cy="1312863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668073" y="2373315"/>
            <a:ext cx="4178820" cy="5238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明日　かれが　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来ます。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2668073" y="3433763"/>
            <a:ext cx="4693136" cy="52228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明日　かれが　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来ません。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2645616" y="4517313"/>
            <a:ext cx="5752265" cy="5238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来週の　試験が　むずかし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いです。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631328" y="5645946"/>
            <a:ext cx="4901365" cy="52228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田中さんは　びょうき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です。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 rot="21028767">
            <a:off x="620117" y="730935"/>
            <a:ext cx="2039937" cy="6463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CÁCH </a:t>
            </a:r>
            <a:r>
              <a:rPr lang="en-US" dirty="0" smtClean="0"/>
              <a:t>NÓI </a:t>
            </a:r>
          </a:p>
          <a:p>
            <a:pPr algn="ctr">
              <a:defRPr/>
            </a:pPr>
            <a:r>
              <a:rPr lang="en-US" dirty="0" smtClean="0"/>
              <a:t>Ý KIẾN CÁ NHÂN</a:t>
            </a:r>
            <a:endParaRPr lang="en-US" dirty="0"/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7479430" y="802499"/>
            <a:ext cx="3473777" cy="6463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latin typeface="mikachan-PB" panose="02000600000000000000" pitchFamily="2" charset="-128"/>
                <a:ea typeface="mikachan-PB" panose="02000600000000000000" pitchFamily="2" charset="-128"/>
              </a:rPr>
              <a:t>かもしれません。</a:t>
            </a:r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Oval Callout 2"/>
          <p:cNvSpPr/>
          <p:nvPr/>
        </p:nvSpPr>
        <p:spPr>
          <a:xfrm rot="477541">
            <a:off x="7808913" y="1600201"/>
            <a:ext cx="2792412" cy="1165225"/>
          </a:xfrm>
          <a:prstGeom prst="wedgeEllipseCallout">
            <a:avLst>
              <a:gd name="adj1" fmla="val -62685"/>
              <a:gd name="adj2" fmla="val 321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50%.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rõ</a:t>
            </a:r>
            <a:endParaRPr lang="en-US" dirty="0"/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5665788" y="2866637"/>
            <a:ext cx="331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cũng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biết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chừng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)</a:t>
            </a:r>
            <a:endParaRPr lang="en-US" altLang="en-US" sz="2000" b="1" i="1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2176934" y="2857890"/>
            <a:ext cx="10406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nghĩ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4" name="TextBox 2"/>
          <p:cNvSpPr txBox="1">
            <a:spLocks noChangeArrowheads="1"/>
          </p:cNvSpPr>
          <p:nvPr/>
        </p:nvSpPr>
        <p:spPr bwMode="auto">
          <a:xfrm>
            <a:off x="2176934" y="3912555"/>
            <a:ext cx="10406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nghĩ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5" name="TextBox 2"/>
          <p:cNvSpPr txBox="1">
            <a:spLocks noChangeArrowheads="1"/>
          </p:cNvSpPr>
          <p:nvPr/>
        </p:nvSpPr>
        <p:spPr bwMode="auto">
          <a:xfrm>
            <a:off x="1570786" y="5035068"/>
            <a:ext cx="1839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nghĩ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lẽ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1051914" y="6218539"/>
            <a:ext cx="2170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nghĩ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chắc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chắn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1028767">
            <a:off x="127866" y="158985"/>
            <a:ext cx="1709738" cy="6463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CÁCH NÓI </a:t>
            </a:r>
            <a:r>
              <a:rPr lang="en-US" dirty="0" smtClean="0"/>
              <a:t>CHẮC CHẮN</a:t>
            </a:r>
            <a:endParaRPr lang="en-US" dirty="0"/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2659121" y="2375495"/>
            <a:ext cx="5295561" cy="52322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日か</a:t>
            </a:r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れ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が来ると思います。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2659121" y="3430787"/>
            <a:ext cx="5567304" cy="52322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日か</a:t>
            </a:r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れ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が来ないと思います。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2636664" y="4526287"/>
            <a:ext cx="7308183" cy="52322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来週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の試験はたぶんむ</a:t>
            </a:r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ずかし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いと思います。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2631328" y="5640618"/>
            <a:ext cx="6019600" cy="52322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田中さん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はきっと病気だと思います。</a:t>
            </a:r>
            <a:endParaRPr lang="en-US" altLang="en-US" sz="28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5605866" y="2371139"/>
            <a:ext cx="3124018" cy="5232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かもしれませ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ん。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5627139" y="3442041"/>
            <a:ext cx="3081473" cy="5232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かもしれませ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ん。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7747794" y="4510706"/>
            <a:ext cx="3141335" cy="5232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かもしれませ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ん。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6303014" y="5639963"/>
            <a:ext cx="3203540" cy="5232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かもしれませ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ん。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 rot="21028767">
            <a:off x="1401038" y="1305364"/>
            <a:ext cx="2039937" cy="6463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CÁCH NÓI </a:t>
            </a:r>
            <a:br>
              <a:rPr lang="en-US" dirty="0"/>
            </a:br>
            <a:r>
              <a:rPr lang="en-US" dirty="0" smtClean="0"/>
              <a:t>PHÁN ĐOÁN</a:t>
            </a:r>
            <a:endParaRPr lang="en-US" dirty="0"/>
          </a:p>
        </p:txBody>
      </p:sp>
      <p:sp>
        <p:nvSpPr>
          <p:cNvPr id="52" name="TextBox 2"/>
          <p:cNvSpPr txBox="1">
            <a:spLocks noChangeArrowheads="1"/>
          </p:cNvSpPr>
          <p:nvPr/>
        </p:nvSpPr>
        <p:spPr bwMode="auto">
          <a:xfrm>
            <a:off x="2466309" y="2866637"/>
            <a:ext cx="10406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lẽ</a:t>
            </a:r>
            <a:endParaRPr lang="en-US" altLang="en-US" sz="2000" b="1" i="1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3" name="TextBox 2"/>
          <p:cNvSpPr txBox="1">
            <a:spLocks noChangeArrowheads="1"/>
          </p:cNvSpPr>
          <p:nvPr/>
        </p:nvSpPr>
        <p:spPr bwMode="auto">
          <a:xfrm>
            <a:off x="2466309" y="3921302"/>
            <a:ext cx="10406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lẽ</a:t>
            </a:r>
            <a:endParaRPr lang="en-US" altLang="en-US" sz="2000" b="1" i="1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4" name="TextBox 2"/>
          <p:cNvSpPr txBox="1">
            <a:spLocks noChangeArrowheads="1"/>
          </p:cNvSpPr>
          <p:nvPr/>
        </p:nvSpPr>
        <p:spPr bwMode="auto">
          <a:xfrm>
            <a:off x="2384596" y="5026072"/>
            <a:ext cx="1839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lẽ</a:t>
            </a:r>
            <a:endParaRPr lang="en-US" altLang="en-US" sz="2000" b="1" i="1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5" name="TextBox 2"/>
          <p:cNvSpPr txBox="1">
            <a:spLocks noChangeArrowheads="1"/>
          </p:cNvSpPr>
          <p:nvPr/>
        </p:nvSpPr>
        <p:spPr bwMode="auto">
          <a:xfrm>
            <a:off x="2339768" y="6207833"/>
            <a:ext cx="9243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000" b="1" i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lẽ</a:t>
            </a:r>
            <a:endParaRPr lang="en-US" altLang="en-US" sz="2000" b="1" i="1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2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171" grpId="0"/>
      <p:bldP spid="7172" grpId="0"/>
      <p:bldP spid="7173" grpId="0"/>
      <p:bldP spid="7174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30" grpId="0" animBg="1"/>
      <p:bldP spid="32" grpId="0" animBg="1"/>
      <p:bldP spid="3" grpId="0" animBg="1"/>
      <p:bldP spid="37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2" grpId="0" animBg="1"/>
      <p:bldP spid="47" grpId="0" animBg="1"/>
      <p:bldP spid="48" grpId="0" animBg="1"/>
      <p:bldP spid="49" grpId="0" animBg="1"/>
      <p:bldP spid="50" grpId="0" animBg="1"/>
      <p:bldP spid="31" grpId="0" animBg="1"/>
      <p:bldP spid="34" grpId="0" animBg="1"/>
      <p:bldP spid="35" grpId="0" animBg="1"/>
      <p:bldP spid="36" grpId="0" animBg="1"/>
      <p:bldP spid="51" grpId="0" animBg="1"/>
      <p:bldP spid="52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6944" y="196834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Anh Tanaka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3020" y="2423647"/>
            <a:ext cx="52165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田中さん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は来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ら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れないと思います。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16944" y="3649663"/>
            <a:ext cx="407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>
                <a:latin typeface="Calibri" panose="020F0502020204030204" pitchFamily="34" charset="0"/>
                <a:cs typeface="Tahoma" panose="020B0604030504040204" pitchFamily="34" charset="0"/>
              </a:rPr>
              <a:t>Phải viết báo cáo bằng tiếng Nhật.</a:t>
            </a:r>
            <a:endParaRPr lang="en-US" altLang="en-US" sz="2000" i="1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51204" y="5295232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mai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bệnh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viện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3020" y="3023722"/>
            <a:ext cx="812174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田中さん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は来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られな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いか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もしれません</a:t>
            </a:r>
            <a:r>
              <a:rPr lang="ja-JP" altLang="en-US" sz="2800" b="1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5855" y="4091281"/>
            <a:ext cx="885255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日本語でレポートを書かなければならな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いと思います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5855" y="4716755"/>
            <a:ext cx="1092639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日本語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でレ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ポート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を書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かなければならな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いか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もしれません</a:t>
            </a:r>
            <a:r>
              <a:rPr lang="ja-JP" altLang="en-US" sz="2800" b="1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520" y="5721440"/>
            <a:ext cx="44734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明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日病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院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は休みだと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思います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519" y="6235422"/>
            <a:ext cx="617397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明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日病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院</a:t>
            </a:r>
            <a:r>
              <a:rPr lang="ja-JP" altLang="en-US" sz="3200" b="1" dirty="0" smtClean="0">
                <a:latin typeface="NtMotoyaKyotai" pitchFamily="18" charset="-128"/>
                <a:ea typeface="NtMotoyaKyotai" pitchFamily="18" charset="-128"/>
              </a:rPr>
              <a:t>は休みか</a:t>
            </a: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もしれません</a:t>
            </a:r>
            <a:r>
              <a:rPr lang="ja-JP" altLang="en-US" sz="2800" b="1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Notched Right Arrow 1"/>
          <p:cNvSpPr/>
          <p:nvPr/>
        </p:nvSpPr>
        <p:spPr>
          <a:xfrm rot="404488">
            <a:off x="138648" y="23107"/>
            <a:ext cx="2295250" cy="1168263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TÔI NGHĨ…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 rot="404488">
            <a:off x="401614" y="839110"/>
            <a:ext cx="2295250" cy="1168263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CÓ LẼ…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2819400" y="2743200"/>
            <a:ext cx="6248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038600" y="2590800"/>
            <a:ext cx="228600" cy="3048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010400" y="2590800"/>
            <a:ext cx="228600" cy="3048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81400" y="21907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昼ご飯</a:t>
            </a:r>
            <a:endParaRPr lang="en-US" altLang="en-US" sz="20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15100" y="21145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テニス</a:t>
            </a:r>
            <a:endParaRPr lang="en-US" altLang="en-US" sz="20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43300" y="28956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１２時</a:t>
            </a:r>
            <a:endParaRPr lang="en-US" altLang="en-US" sz="20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35738" y="289401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１時</a:t>
            </a:r>
            <a:endParaRPr lang="en-US" altLang="en-US" sz="20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209800" y="3581401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テニスを　する前に、昼ご飯を食べます。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171700" y="4572001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昼ご飯を　食べてから、テニスをします。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1700" y="5562601"/>
            <a:ext cx="75438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昼ご飯を　食べたあとで、テニスをします。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 rot="20948052">
            <a:off x="2060576" y="484188"/>
            <a:ext cx="2462213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:</a:t>
            </a:r>
          </a:p>
          <a:p>
            <a:pPr algn="ctr">
              <a:defRPr/>
            </a:pP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dirty="0" err="1">
                <a:solidFill>
                  <a:srgbClr val="FF0000"/>
                </a:solidFill>
              </a:rPr>
              <a:t>sau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khi</a:t>
            </a:r>
            <a:r>
              <a:rPr lang="en-US" sz="2800" dirty="0">
                <a:solidFill>
                  <a:srgbClr val="FF0000"/>
                </a:solidFill>
              </a:rPr>
              <a:t>…”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803448" y="450273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あとで</a:t>
            </a:r>
            <a:endParaRPr lang="en-US" sz="36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93674" y="464128"/>
            <a:ext cx="1515339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Ｖた</a:t>
            </a:r>
            <a:endParaRPr lang="en-US" sz="36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Plus 40"/>
          <p:cNvSpPr/>
          <p:nvPr/>
        </p:nvSpPr>
        <p:spPr>
          <a:xfrm>
            <a:off x="6346825" y="636588"/>
            <a:ext cx="457200" cy="419100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525714" y="3325813"/>
            <a:ext cx="5240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Trước khi chơi tenis, tôi ăn cơm trưa.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65389" y="4257675"/>
            <a:ext cx="524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Sau khi ăn cơm trưa, tôi chơi tenis.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67200" y="3581401"/>
            <a:ext cx="1676400" cy="52387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217989" y="4572001"/>
            <a:ext cx="2090737" cy="52387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129088" y="5562601"/>
            <a:ext cx="2386012" cy="5238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864100" y="5105400"/>
            <a:ext cx="400050" cy="457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19400" y="6221414"/>
            <a:ext cx="6248400" cy="52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昼ご飯のあとで、テニスをします。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129088" y="6221414"/>
            <a:ext cx="1738312" cy="52228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803448" y="1290143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あとで</a:t>
            </a:r>
            <a:endParaRPr lang="en-US" sz="36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93674" y="1303998"/>
            <a:ext cx="1515339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Ｎの</a:t>
            </a:r>
            <a:endParaRPr lang="en-US" sz="36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5" name="Plus 54"/>
          <p:cNvSpPr/>
          <p:nvPr/>
        </p:nvSpPr>
        <p:spPr>
          <a:xfrm>
            <a:off x="6346825" y="1477963"/>
            <a:ext cx="457200" cy="417512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Callout 55"/>
          <p:cNvSpPr/>
          <p:nvPr/>
        </p:nvSpPr>
        <p:spPr>
          <a:xfrm rot="380232">
            <a:off x="7124700" y="2722563"/>
            <a:ext cx="3390900" cy="1676400"/>
          </a:xfrm>
          <a:prstGeom prst="wedgeEllipseCallout">
            <a:avLst>
              <a:gd name="adj1" fmla="val -69879"/>
              <a:gd name="adj2" fmla="val 751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ý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endParaRPr lang="en-US" sz="2000" dirty="0"/>
          </a:p>
        </p:txBody>
      </p:sp>
      <p:sp>
        <p:nvSpPr>
          <p:cNvPr id="57" name="Oval Callout 56"/>
          <p:cNvSpPr/>
          <p:nvPr/>
        </p:nvSpPr>
        <p:spPr>
          <a:xfrm rot="20913599">
            <a:off x="1517650" y="2247900"/>
            <a:ext cx="3390900" cy="1676400"/>
          </a:xfrm>
          <a:prstGeom prst="wedgeEllipseCallout">
            <a:avLst>
              <a:gd name="adj1" fmla="val 13847"/>
              <a:gd name="adj2" fmla="val 15498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ý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(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43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42" grpId="0"/>
      <p:bldP spid="43" grpId="0"/>
      <p:bldP spid="45" grpId="0" animBg="1"/>
      <p:bldP spid="47" grpId="0" animBg="1"/>
      <p:bldP spid="50" grpId="0" animBg="1"/>
      <p:bldP spid="44" grpId="0" animBg="1"/>
      <p:bldP spid="51" grpId="0" animBg="1"/>
      <p:bldP spid="52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2250" y="1948049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FF00"/>
                </a:solidFill>
              </a:rPr>
              <a:t>Sau </a:t>
            </a:r>
            <a:r>
              <a:rPr lang="en-US" altLang="en-US" i="1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Nhật.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6871" y="2317937"/>
            <a:ext cx="10082305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国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へ帰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った後で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、日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本語の勉強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を続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けるつもりです。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250" y="3161067"/>
            <a:ext cx="7716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FF00"/>
                </a:solidFill>
              </a:rPr>
              <a:t>Sau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Nhật </a:t>
            </a:r>
            <a:r>
              <a:rPr lang="en-US" altLang="en-US" dirty="0" err="1"/>
              <a:t>hôm</a:t>
            </a:r>
            <a:r>
              <a:rPr lang="en-US" altLang="en-US" dirty="0"/>
              <a:t> nay,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6871" y="3578192"/>
            <a:ext cx="11701929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今日の日本語の講義の後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で、み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なさん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はレ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ポート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を書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きます。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2250" y="4374085"/>
            <a:ext cx="832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FF00"/>
                </a:solidFill>
              </a:rPr>
              <a:t>Sau </a:t>
            </a:r>
            <a:r>
              <a:rPr lang="en-US" altLang="en-US" i="1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,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uống</a:t>
            </a:r>
            <a:r>
              <a:rPr lang="en-US" altLang="en-US" dirty="0"/>
              <a:t> 1 </a:t>
            </a:r>
            <a:r>
              <a:rPr lang="en-US" altLang="en-US" dirty="0" err="1"/>
              <a:t>chút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6872" y="4816590"/>
            <a:ext cx="9998634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仕事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が終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わった後で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、ち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ょっ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と飲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み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に行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きませんか。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6871" y="5654403"/>
            <a:ext cx="3279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FF00"/>
                </a:solidFill>
              </a:rPr>
              <a:t>Sau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2 </a:t>
            </a:r>
            <a:r>
              <a:rPr lang="en-US" altLang="en-US" dirty="0" err="1"/>
              <a:t>tháng</a:t>
            </a:r>
            <a:r>
              <a:rPr lang="en-US" altLang="en-US" dirty="0"/>
              <a:t> </a:t>
            </a:r>
            <a:r>
              <a:rPr lang="en-US" altLang="en-US" dirty="0" err="1"/>
              <a:t>nữa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cưới</a:t>
            </a:r>
            <a:r>
              <a:rPr lang="en-US" altLang="en-US" dirty="0"/>
              <a:t>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6871" y="6064624"/>
            <a:ext cx="6361488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２ヶ月後で、けっこんします。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Oval Callout 11"/>
          <p:cNvSpPr/>
          <p:nvPr/>
        </p:nvSpPr>
        <p:spPr>
          <a:xfrm rot="470855">
            <a:off x="6214305" y="5305660"/>
            <a:ext cx="2971800" cy="1323975"/>
          </a:xfrm>
          <a:prstGeom prst="wedgeEllipseCallout">
            <a:avLst>
              <a:gd name="adj1" fmla="val -168620"/>
              <a:gd name="adj2" fmla="val 923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Với</a:t>
            </a:r>
            <a:r>
              <a:rPr lang="en-US" sz="2400" dirty="0"/>
              <a:t> SỐ TỪ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9939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294</TotalTime>
  <Words>1744</Words>
  <Application>Microsoft Office PowerPoint</Application>
  <PresentationFormat>Widescreen</PresentationFormat>
  <Paragraphs>265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HGPSoeiKakugothicUB</vt:lpstr>
      <vt:lpstr>HGSeikaishotaiPRO</vt:lpstr>
      <vt:lpstr>mikachan-PB</vt:lpstr>
      <vt:lpstr>ＭＳ Ｐゴシック</vt:lpstr>
      <vt:lpstr>NtMotoyaKyotai</vt:lpstr>
      <vt:lpstr>Arial</vt:lpstr>
      <vt:lpstr>Calibri</vt:lpstr>
      <vt:lpstr>Kristen ITC</vt:lpstr>
      <vt:lpstr>Tahoma</vt:lpstr>
      <vt:lpstr>Trebuchet MS</vt:lpstr>
      <vt:lpstr>Wingdings 2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19</cp:revision>
  <dcterms:created xsi:type="dcterms:W3CDTF">2015-04-20T07:35:37Z</dcterms:created>
  <dcterms:modified xsi:type="dcterms:W3CDTF">2015-05-04T06:23:11Z</dcterms:modified>
</cp:coreProperties>
</file>