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71" r:id="rId5"/>
    <p:sldId id="268" r:id="rId6"/>
    <p:sldId id="269" r:id="rId7"/>
    <p:sldId id="270" r:id="rId8"/>
    <p:sldId id="258" r:id="rId9"/>
    <p:sldId id="273" r:id="rId10"/>
    <p:sldId id="274" r:id="rId11"/>
    <p:sldId id="276" r:id="rId12"/>
    <p:sldId id="275" r:id="rId13"/>
    <p:sldId id="277" r:id="rId14"/>
    <p:sldId id="264" r:id="rId15"/>
    <p:sldId id="279" r:id="rId16"/>
    <p:sldId id="259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4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04-May-15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04-May-15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04-May-15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04-May-15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04-May-15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04-May-15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04-May-15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04-May-15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04-May-15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04-May-15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04-May-15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04-May-15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9474845" y="5928614"/>
            <a:ext cx="25908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ysClr val="windowText" lastClr="000000"/>
                </a:solidFill>
                <a:latin typeface="Kristen ITC" panose="03050502040202030202" pitchFamily="66" charset="0"/>
              </a:rPr>
              <a:t>NGUYEN CUONG</a:t>
            </a:r>
            <a:endParaRPr lang="en-US" dirty="0">
              <a:solidFill>
                <a:sysClr val="windowText" lastClr="000000"/>
              </a:solidFill>
              <a:latin typeface="Kristen ITC" panose="03050502040202030202" pitchFamily="66" charset="0"/>
            </a:endParaRPr>
          </a:p>
        </p:txBody>
      </p:sp>
      <p:sp>
        <p:nvSpPr>
          <p:cNvPr id="4" name="Round Same Side Corner Rectangle 3"/>
          <p:cNvSpPr/>
          <p:nvPr/>
        </p:nvSpPr>
        <p:spPr>
          <a:xfrm>
            <a:off x="9474845" y="4891715"/>
            <a:ext cx="2215587" cy="846399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HGPSoeiKakugothicUB" panose="020B0900000000000000" pitchFamily="50" charset="-128"/>
                <a:ea typeface="HGPSoeiKakugothicUB" panose="020B0900000000000000" pitchFamily="50" charset="-128"/>
              </a:rPr>
              <a:t>第６課</a:t>
            </a:r>
            <a:endParaRPr lang="en-US" sz="4000" dirty="0">
              <a:latin typeface="HGPSoeiKakugothicUB" panose="020B0900000000000000" pitchFamily="50" charset="-128"/>
              <a:ea typeface="HGPSoeiKakugothicUB" panose="020B0900000000000000" pitchFamily="50" charset="-128"/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265469" y="4678807"/>
            <a:ext cx="7900470" cy="19050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旅行に行こう</a:t>
            </a:r>
            <a:endParaRPr lang="en-US" sz="96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28535">
            <a:off x="100273" y="142925"/>
            <a:ext cx="5095836" cy="12952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675" y="6309614"/>
            <a:ext cx="4539325" cy="5483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917" y="1637159"/>
            <a:ext cx="3781425" cy="2876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6134" y="1713359"/>
            <a:ext cx="3848100" cy="2800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8026" y="1576831"/>
            <a:ext cx="3497619" cy="29368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91195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stCxn id="12" idx="3"/>
            <a:endCxn id="18" idx="1"/>
          </p:cNvCxnSpPr>
          <p:nvPr/>
        </p:nvCxnSpPr>
        <p:spPr>
          <a:xfrm>
            <a:off x="4450466" y="2931289"/>
            <a:ext cx="3547640" cy="1516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3"/>
            <a:endCxn id="18" idx="1"/>
          </p:cNvCxnSpPr>
          <p:nvPr/>
        </p:nvCxnSpPr>
        <p:spPr>
          <a:xfrm flipV="1">
            <a:off x="4450466" y="4447572"/>
            <a:ext cx="3547640" cy="173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3"/>
            <a:endCxn id="18" idx="1"/>
          </p:cNvCxnSpPr>
          <p:nvPr/>
        </p:nvCxnSpPr>
        <p:spPr>
          <a:xfrm flipV="1">
            <a:off x="4450466" y="4447572"/>
            <a:ext cx="3547640" cy="15510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4606725" y="324091"/>
            <a:ext cx="3292997" cy="532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COMBINATION</a:t>
            </a:r>
            <a:endParaRPr lang="en-US" sz="3200" dirty="0"/>
          </a:p>
        </p:txBody>
      </p:sp>
      <p:sp>
        <p:nvSpPr>
          <p:cNvPr id="11" name="Rounded Rectangle 10"/>
          <p:cNvSpPr/>
          <p:nvPr/>
        </p:nvSpPr>
        <p:spPr>
          <a:xfrm>
            <a:off x="3565002" y="989635"/>
            <a:ext cx="5376442" cy="75814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KHẲNG ĐỊNH</a:t>
            </a:r>
            <a:endParaRPr lang="en-US" sz="4400" dirty="0"/>
          </a:p>
        </p:txBody>
      </p:sp>
      <p:sp>
        <p:nvSpPr>
          <p:cNvPr id="12" name="Rounded Rectangle 11"/>
          <p:cNvSpPr/>
          <p:nvPr/>
        </p:nvSpPr>
        <p:spPr>
          <a:xfrm>
            <a:off x="457200" y="2216552"/>
            <a:ext cx="3993266" cy="142947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イ</a:t>
            </a:r>
            <a:r>
              <a:rPr lang="en-US" altLang="ja-JP" sz="7200" dirty="0" err="1" smtClean="0">
                <a:latin typeface="mikachan-PB" panose="02000600000000000000" pitchFamily="2" charset="-128"/>
                <a:ea typeface="mikachan-PB" panose="02000600000000000000" pitchFamily="2" charset="-128"/>
              </a:rPr>
              <a:t>Adj</a:t>
            </a:r>
            <a:endParaRPr lang="en-US" sz="72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7200" y="3750197"/>
            <a:ext cx="3993266" cy="142947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ナ</a:t>
            </a:r>
            <a:r>
              <a:rPr lang="en-US" altLang="ja-JP" sz="7200" dirty="0" err="1" smtClean="0">
                <a:latin typeface="mikachan-PB" panose="02000600000000000000" pitchFamily="2" charset="-128"/>
                <a:ea typeface="mikachan-PB" panose="02000600000000000000" pitchFamily="2" charset="-128"/>
              </a:rPr>
              <a:t>Adj</a:t>
            </a:r>
            <a:endParaRPr lang="en-US" sz="72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0" y="5283842"/>
            <a:ext cx="3993266" cy="142947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2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V</a:t>
            </a:r>
            <a:r>
              <a:rPr lang="ja-JP" altLang="en-US" sz="72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ます</a:t>
            </a:r>
            <a:endParaRPr lang="en-US" sz="72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664597" y="2216552"/>
            <a:ext cx="3119378" cy="142947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い</a:t>
            </a:r>
            <a:endParaRPr lang="en-US" sz="72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664597" y="3750197"/>
            <a:ext cx="3119378" cy="142947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な</a:t>
            </a:r>
            <a:endParaRPr lang="en-US" sz="72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664597" y="5283842"/>
            <a:ext cx="3119378" cy="142947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dirty="0">
                <a:latin typeface="mikachan-PB" panose="02000600000000000000" pitchFamily="2" charset="-128"/>
                <a:ea typeface="mikachan-PB" panose="02000600000000000000" pitchFamily="2" charset="-128"/>
              </a:rPr>
              <a:t>～</a:t>
            </a:r>
            <a:r>
              <a:rPr lang="ja-JP" altLang="en-US" sz="72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ます</a:t>
            </a:r>
            <a:endParaRPr lang="en-US" sz="72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998106" y="3732835"/>
            <a:ext cx="4141807" cy="14294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72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そうです</a:t>
            </a:r>
            <a:endParaRPr lang="en-US" sz="72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19" name="Multiply 18"/>
          <p:cNvSpPr/>
          <p:nvPr/>
        </p:nvSpPr>
        <p:spPr>
          <a:xfrm>
            <a:off x="4172674" y="86810"/>
            <a:ext cx="4253696" cy="8547904"/>
          </a:xfrm>
          <a:prstGeom prst="mathMultiply">
            <a:avLst>
              <a:gd name="adj1" fmla="val 493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Notched Right Arrow 25"/>
          <p:cNvSpPr/>
          <p:nvPr/>
        </p:nvSpPr>
        <p:spPr>
          <a:xfrm>
            <a:off x="7899722" y="5497974"/>
            <a:ext cx="1284789" cy="1255853"/>
          </a:xfrm>
          <a:prstGeom prst="notch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CHÚ Ý: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Round Diagonal Corner Rectangle 26"/>
          <p:cNvSpPr/>
          <p:nvPr/>
        </p:nvSpPr>
        <p:spPr>
          <a:xfrm>
            <a:off x="9300258" y="5434314"/>
            <a:ext cx="2839655" cy="1279002"/>
          </a:xfrm>
          <a:prstGeom prst="round2Diag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ĐỘNG TỪ VÔ Ý CHÍ</a:t>
            </a:r>
          </a:p>
          <a:p>
            <a:pPr algn="ctr"/>
            <a:r>
              <a:rPr lang="en-US" sz="2000" dirty="0"/>
              <a:t>o</a:t>
            </a:r>
            <a:r>
              <a:rPr lang="en-US" sz="2000" dirty="0" smtClean="0"/>
              <a:t>r</a:t>
            </a:r>
          </a:p>
          <a:p>
            <a:pPr algn="ctr"/>
            <a:r>
              <a:rPr lang="en-US" sz="2000" b="1" dirty="0" smtClean="0"/>
              <a:t>ĐỘNG TỪ KHẢ NĂNG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53326305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7" presetClass="emph" presetSubtype="0" repeatCount="indefinite" fill="remove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72" dur="50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3" dur="50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" dur="50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6" grpId="0" animBg="1"/>
      <p:bldP spid="27" grpId="0" animBg="1"/>
      <p:bldP spid="2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07986" y="2337503"/>
            <a:ext cx="8424439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星が出ているので、明日はいい天気になりそうです。</a:t>
            </a:r>
            <a:endParaRPr lang="en-US" sz="28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61986" y="1935865"/>
            <a:ext cx="622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dirty="0" err="1" smtClean="0"/>
              <a:t>Vì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trời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có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sao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nên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xem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ra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coi</a:t>
            </a:r>
            <a:r>
              <a:rPr lang="en-US" altLang="ja-JP" dirty="0" smtClean="0"/>
              <a:t> bộ </a:t>
            </a:r>
            <a:r>
              <a:rPr lang="en-US" altLang="ja-JP" dirty="0" err="1" smtClean="0"/>
              <a:t>ngày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mai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trời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sẽ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đẹp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đây</a:t>
            </a:r>
            <a:r>
              <a:rPr lang="en-US" altLang="ja-JP" dirty="0" smtClean="0"/>
              <a:t>.</a:t>
            </a:r>
            <a:endParaRPr lang="en-US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7986" y="3544164"/>
            <a:ext cx="5935882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今日中にレポートが書けそうです。</a:t>
            </a:r>
            <a:endParaRPr lang="en-US" sz="28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61986" y="3174276"/>
            <a:ext cx="622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dirty="0" err="1" smtClean="0"/>
              <a:t>Xem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chừng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trong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ngày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hôm</a:t>
            </a:r>
            <a:r>
              <a:rPr lang="en-US" altLang="ja-JP" dirty="0" smtClean="0"/>
              <a:t>  nay </a:t>
            </a:r>
            <a:r>
              <a:rPr lang="en-US" altLang="ja-JP" dirty="0" err="1" smtClean="0"/>
              <a:t>có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thể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viết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được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báo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cáo</a:t>
            </a:r>
            <a:r>
              <a:rPr lang="en-US" altLang="ja-JP" dirty="0" smtClean="0"/>
              <a:t>.</a:t>
            </a:r>
            <a:endParaRPr lang="en-US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07987" y="4782575"/>
            <a:ext cx="8152434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今日はあまり忙しくないので、早く帰れそうです。</a:t>
            </a:r>
            <a:endParaRPr lang="en-US" sz="28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61985" y="4380937"/>
            <a:ext cx="71865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dirty="0" err="1" smtClean="0"/>
              <a:t>Vì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hôm</a:t>
            </a:r>
            <a:r>
              <a:rPr lang="en-US" altLang="ja-JP" dirty="0" smtClean="0"/>
              <a:t> nay </a:t>
            </a:r>
            <a:r>
              <a:rPr lang="en-US" altLang="ja-JP" dirty="0" err="1" smtClean="0"/>
              <a:t>không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bận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lắm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nên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coi</a:t>
            </a:r>
            <a:r>
              <a:rPr lang="en-US" altLang="ja-JP" dirty="0" smtClean="0"/>
              <a:t> bộ/</a:t>
            </a:r>
            <a:r>
              <a:rPr lang="en-US" altLang="ja-JP" dirty="0" err="1" smtClean="0"/>
              <a:t>xem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ra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có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thể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về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sớm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được</a:t>
            </a:r>
            <a:r>
              <a:rPr lang="en-US" altLang="ja-JP" dirty="0" smtClean="0"/>
              <a:t>.</a:t>
            </a:r>
            <a:endParaRPr lang="en-US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07986" y="5989236"/>
            <a:ext cx="707599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今日は涼しいですから、よく眠れそうです。</a:t>
            </a:r>
            <a:endParaRPr lang="en-US" sz="28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61985" y="5619348"/>
            <a:ext cx="70882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dirty="0" err="1" smtClean="0"/>
              <a:t>Vì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hôm</a:t>
            </a:r>
            <a:r>
              <a:rPr lang="en-US" altLang="ja-JP" dirty="0" smtClean="0"/>
              <a:t> nay </a:t>
            </a:r>
            <a:r>
              <a:rPr lang="en-US" altLang="ja-JP" dirty="0" err="1" smtClean="0"/>
              <a:t>mát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mẻ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nên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có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vẻ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xem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ra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coi</a:t>
            </a:r>
            <a:r>
              <a:rPr lang="en-US" altLang="ja-JP" dirty="0" smtClean="0"/>
              <a:t> bộ </a:t>
            </a:r>
            <a:r>
              <a:rPr lang="en-US" altLang="ja-JP" dirty="0" err="1" smtClean="0"/>
              <a:t>có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thể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ngủ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ngon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được</a:t>
            </a:r>
            <a:r>
              <a:rPr lang="en-US" altLang="ja-JP" dirty="0" smtClean="0"/>
              <a:t>.</a:t>
            </a:r>
            <a:endParaRPr lang="en-US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503" y="123699"/>
            <a:ext cx="2152639" cy="13200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84400026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606725" y="243070"/>
            <a:ext cx="3292997" cy="532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/>
              <a:t>COMBINATION</a:t>
            </a:r>
            <a:endParaRPr lang="en-US" sz="3200" dirty="0"/>
          </a:p>
        </p:txBody>
      </p:sp>
      <p:sp>
        <p:nvSpPr>
          <p:cNvPr id="11" name="Rounded Rectangle 10"/>
          <p:cNvSpPr/>
          <p:nvPr/>
        </p:nvSpPr>
        <p:spPr>
          <a:xfrm>
            <a:off x="3565002" y="908614"/>
            <a:ext cx="5376442" cy="75814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/>
              <a:t>PHỦ</a:t>
            </a:r>
            <a:r>
              <a:rPr lang="en-US" sz="4400" dirty="0" smtClean="0"/>
              <a:t> ĐỊNH</a:t>
            </a:r>
            <a:endParaRPr lang="en-US" sz="4400" dirty="0"/>
          </a:p>
        </p:txBody>
      </p:sp>
      <p:sp>
        <p:nvSpPr>
          <p:cNvPr id="12" name="Rounded Rectangle 11"/>
          <p:cNvSpPr/>
          <p:nvPr/>
        </p:nvSpPr>
        <p:spPr>
          <a:xfrm>
            <a:off x="457201" y="1799863"/>
            <a:ext cx="3582365" cy="142947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イ</a:t>
            </a:r>
            <a:r>
              <a:rPr lang="en-US" altLang="ja-JP" sz="7200" dirty="0" err="1" smtClean="0">
                <a:latin typeface="mikachan-PB" panose="02000600000000000000" pitchFamily="2" charset="-128"/>
                <a:ea typeface="mikachan-PB" panose="02000600000000000000" pitchFamily="2" charset="-128"/>
              </a:rPr>
              <a:t>Adj</a:t>
            </a:r>
            <a:endParaRPr lang="en-US" sz="72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7201" y="3333508"/>
            <a:ext cx="3582365" cy="142947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ナ</a:t>
            </a:r>
            <a:r>
              <a:rPr lang="en-US" altLang="ja-JP" sz="7200" dirty="0" err="1" smtClean="0">
                <a:latin typeface="mikachan-PB" panose="02000600000000000000" pitchFamily="2" charset="-128"/>
                <a:ea typeface="mikachan-PB" panose="02000600000000000000" pitchFamily="2" charset="-128"/>
              </a:rPr>
              <a:t>Adj</a:t>
            </a:r>
            <a:endParaRPr lang="en-US" sz="72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0" y="4867152"/>
            <a:ext cx="3582365" cy="194455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72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V</a:t>
            </a:r>
            <a:r>
              <a:rPr lang="ja-JP" altLang="en-US" sz="72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ます</a:t>
            </a:r>
            <a:endParaRPr lang="en-US" sz="72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664597" y="1799863"/>
            <a:ext cx="7025834" cy="142947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くなさそうです</a:t>
            </a:r>
            <a:endParaRPr lang="en-US" sz="72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664597" y="3333508"/>
            <a:ext cx="7436735" cy="142947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2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じゃなさそうです</a:t>
            </a:r>
            <a:endParaRPr lang="en-US" sz="72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664597" y="4867153"/>
            <a:ext cx="5451676" cy="61345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40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～そうにありません</a:t>
            </a:r>
            <a:endParaRPr lang="en-US" sz="40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664597" y="5532700"/>
            <a:ext cx="5451676" cy="61345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40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～そうもありません</a:t>
            </a:r>
            <a:endParaRPr lang="en-US" sz="40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664597" y="6198247"/>
            <a:ext cx="5451676" cy="61345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40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～そうにもありません</a:t>
            </a:r>
            <a:endParaRPr lang="en-US" sz="40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3" name="Chevron 2"/>
          <p:cNvSpPr/>
          <p:nvPr/>
        </p:nvSpPr>
        <p:spPr>
          <a:xfrm>
            <a:off x="4137949" y="2268638"/>
            <a:ext cx="468776" cy="613458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4137949" y="3741516"/>
            <a:ext cx="468776" cy="613458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4068501" y="4982901"/>
            <a:ext cx="596100" cy="1608880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334241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4" grpId="0" animBg="1"/>
      <p:bldP spid="3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3424" y="2343291"/>
            <a:ext cx="1040371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無料バスがあるので、ホテルまで行くのは大変じゃなさそうです。</a:t>
            </a:r>
            <a:endParaRPr lang="en-US" sz="28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7423" y="1941653"/>
            <a:ext cx="81183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dirty="0" err="1" smtClean="0"/>
              <a:t>Vì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có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buýt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miễn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phí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nên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xem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ra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coi</a:t>
            </a:r>
            <a:r>
              <a:rPr lang="en-US" altLang="ja-JP" dirty="0" smtClean="0"/>
              <a:t> bộ </a:t>
            </a:r>
            <a:r>
              <a:rPr lang="en-US" altLang="ja-JP" dirty="0" err="1" smtClean="0"/>
              <a:t>đi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đến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khách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sạn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không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vất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vả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lắm</a:t>
            </a:r>
            <a:r>
              <a:rPr lang="en-US" altLang="ja-JP" dirty="0" smtClean="0"/>
              <a:t>.</a:t>
            </a:r>
            <a:endParaRPr lang="en-US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20503" y="1104880"/>
            <a:ext cx="6323634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今年の夏はあまり暑くなさそうです。</a:t>
            </a:r>
            <a:endParaRPr lang="en-US" sz="28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74503" y="734992"/>
            <a:ext cx="622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dirty="0" err="1" smtClean="0"/>
              <a:t>Mùa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hè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năm</a:t>
            </a:r>
            <a:r>
              <a:rPr lang="en-US" altLang="ja-JP" dirty="0" smtClean="0"/>
              <a:t> nay </a:t>
            </a:r>
            <a:r>
              <a:rPr lang="en-US" altLang="ja-JP" dirty="0" err="1" smtClean="0"/>
              <a:t>xem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ra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coi</a:t>
            </a:r>
            <a:r>
              <a:rPr lang="en-US" altLang="ja-JP" dirty="0" smtClean="0"/>
              <a:t> bộ </a:t>
            </a:r>
            <a:r>
              <a:rPr lang="en-US" altLang="ja-JP" dirty="0" err="1" smtClean="0"/>
              <a:t>không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nóng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lắm</a:t>
            </a:r>
            <a:r>
              <a:rPr lang="en-US" altLang="ja-JP" dirty="0" smtClean="0"/>
              <a:t>.</a:t>
            </a:r>
            <a:endParaRPr lang="en-US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3424" y="4788363"/>
            <a:ext cx="11379843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仕事が終わっていないので、７時の約束に間に合いそうもありません。</a:t>
            </a:r>
            <a:endParaRPr lang="en-US" sz="28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7423" y="4386725"/>
            <a:ext cx="72386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dirty="0" err="1" smtClean="0"/>
              <a:t>Vì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chưa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xong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việc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nên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không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có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vẻ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gì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là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sẽ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kịp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cuộc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hẹn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lúc</a:t>
            </a:r>
            <a:r>
              <a:rPr lang="en-US" altLang="ja-JP" dirty="0" smtClean="0"/>
              <a:t> 7 </a:t>
            </a:r>
            <a:r>
              <a:rPr lang="en-US" altLang="ja-JP" dirty="0" err="1" smtClean="0"/>
              <a:t>giờ</a:t>
            </a:r>
            <a:r>
              <a:rPr lang="en-US" altLang="ja-JP" dirty="0" smtClean="0"/>
              <a:t>.</a:t>
            </a:r>
            <a:endParaRPr lang="en-US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33424" y="5995024"/>
            <a:ext cx="8297118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この本は面白くないので、売れそうにもありません。</a:t>
            </a:r>
            <a:endParaRPr lang="en-US" sz="28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87424" y="5625136"/>
            <a:ext cx="69666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dirty="0" err="1" smtClean="0"/>
              <a:t>Quyển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sách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này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không</a:t>
            </a:r>
            <a:r>
              <a:rPr lang="en-US" altLang="ja-JP" dirty="0" smtClean="0"/>
              <a:t> hay </a:t>
            </a:r>
            <a:r>
              <a:rPr lang="en-US" altLang="ja-JP" dirty="0" err="1" smtClean="0"/>
              <a:t>nên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không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có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vẻ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gì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là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sẽ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bán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được</a:t>
            </a:r>
            <a:r>
              <a:rPr lang="en-US" altLang="ja-JP" dirty="0" smtClean="0"/>
              <a:t>.</a:t>
            </a:r>
            <a:endParaRPr lang="en-US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503" y="123699"/>
            <a:ext cx="2152639" cy="13200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ounded Rectangle 11"/>
          <p:cNvSpPr/>
          <p:nvPr/>
        </p:nvSpPr>
        <p:spPr>
          <a:xfrm>
            <a:off x="233423" y="3615673"/>
            <a:ext cx="11312323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これは大きなプロジェクトなので、３人の力ではできそうにありません。</a:t>
            </a:r>
            <a:endParaRPr lang="en-US" sz="28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87424" y="3214035"/>
            <a:ext cx="876074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dirty="0" err="1" smtClean="0"/>
              <a:t>Vì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đây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là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dự</a:t>
            </a:r>
            <a:r>
              <a:rPr lang="en-US" altLang="ja-JP" dirty="0" smtClean="0"/>
              <a:t> án </a:t>
            </a:r>
            <a:r>
              <a:rPr lang="en-US" altLang="ja-JP" dirty="0" err="1" smtClean="0"/>
              <a:t>lớn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nên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với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sức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của</a:t>
            </a:r>
            <a:r>
              <a:rPr lang="en-US" altLang="ja-JP" dirty="0" smtClean="0"/>
              <a:t> 3 </a:t>
            </a:r>
            <a:r>
              <a:rPr lang="en-US" altLang="ja-JP" dirty="0" err="1" smtClean="0"/>
              <a:t>người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thì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không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có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vẻ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gì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là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có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thể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làm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được</a:t>
            </a:r>
            <a:r>
              <a:rPr lang="en-US" altLang="ja-JP" dirty="0" smtClean="0"/>
              <a:t>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3287784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2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0948052">
            <a:off x="1660525" y="355600"/>
            <a:ext cx="3867150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MẪU CÂU TIẾP VỚI ĐỘNG TỪ DẠNG -TE</a:t>
            </a:r>
            <a:endParaRPr lang="en-US" sz="28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 rot="215318">
            <a:off x="5855177" y="362465"/>
            <a:ext cx="4591401" cy="82640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Ｖ</a:t>
            </a:r>
            <a:r>
              <a:rPr lang="vi-VN" altLang="ja-JP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 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ておきます</a:t>
            </a:r>
            <a:endParaRPr lang="en-US" sz="36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52600" y="1905000"/>
            <a:ext cx="464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Những việc phải làm trước khi đi du lịch: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79564" y="2343151"/>
            <a:ext cx="6345237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旅行の前にしなければならないこと：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63714" y="3124201"/>
            <a:ext cx="4179887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パスポートをもらいます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763714" y="4343401"/>
            <a:ext cx="4179887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地図を買います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728789" y="5638801"/>
            <a:ext cx="4179887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お金を準備します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81400" y="3706814"/>
            <a:ext cx="6477000" cy="52228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パスポートを　もらって　おきます。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581400" y="4926014"/>
            <a:ext cx="6477000" cy="52228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地図を　買って　おきます。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546476" y="6221414"/>
            <a:ext cx="6511925" cy="522287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お金を　準備して　おきます。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019800" y="3200400"/>
            <a:ext cx="190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Nhận hộ chiếu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019800" y="4419600"/>
            <a:ext cx="190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Mua bản đồ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040438" y="5715000"/>
            <a:ext cx="190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Chuẩn bị tiền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360738" y="990600"/>
            <a:ext cx="5695950" cy="138588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CHUẨN BỊ TRƯỚC</a:t>
            </a:r>
          </a:p>
          <a:p>
            <a:pPr algn="ctr">
              <a:defRPr/>
            </a:pPr>
            <a:r>
              <a:rPr lang="ja-JP" altLang="en-US" sz="2800" dirty="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「事前準備」</a:t>
            </a:r>
            <a:r>
              <a:rPr lang="en-US" altLang="ja-JP" sz="2800" dirty="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/>
            </a:r>
            <a:br>
              <a:rPr lang="en-US" altLang="ja-JP" sz="2800" dirty="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</a:br>
            <a:r>
              <a:rPr lang="ja-JP" altLang="en-US" sz="2800" dirty="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（じぜんじゅんび）</a:t>
            </a:r>
            <a:endParaRPr lang="en-US" sz="28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17" name="7-Point Star 16"/>
          <p:cNvSpPr/>
          <p:nvPr/>
        </p:nvSpPr>
        <p:spPr>
          <a:xfrm>
            <a:off x="2819400" y="1184563"/>
            <a:ext cx="990600" cy="609600"/>
          </a:xfrm>
          <a:prstGeom prst="star7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9" name="Striped Right Arrow 18"/>
          <p:cNvSpPr/>
          <p:nvPr/>
        </p:nvSpPr>
        <p:spPr>
          <a:xfrm>
            <a:off x="1763064" y="3664947"/>
            <a:ext cx="1665937" cy="636888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err="1"/>
              <a:t>cách</a:t>
            </a:r>
            <a:r>
              <a:rPr lang="en-US" i="1" dirty="0"/>
              <a:t> </a:t>
            </a:r>
            <a:r>
              <a:rPr lang="en-US" i="1" dirty="0" err="1"/>
              <a:t>nói</a:t>
            </a:r>
            <a:r>
              <a:rPr lang="en-US" i="1" dirty="0"/>
              <a:t> </a:t>
            </a:r>
            <a:r>
              <a:rPr lang="en-US" i="1" dirty="0" err="1"/>
              <a:t>mới</a:t>
            </a:r>
            <a:endParaRPr lang="en-US" i="1" dirty="0"/>
          </a:p>
        </p:txBody>
      </p:sp>
      <p:sp>
        <p:nvSpPr>
          <p:cNvPr id="20" name="Striped Right Arrow 19"/>
          <p:cNvSpPr/>
          <p:nvPr/>
        </p:nvSpPr>
        <p:spPr>
          <a:xfrm>
            <a:off x="1763064" y="4866620"/>
            <a:ext cx="1665937" cy="636888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err="1"/>
              <a:t>cách</a:t>
            </a:r>
            <a:r>
              <a:rPr lang="en-US" i="1" dirty="0"/>
              <a:t> </a:t>
            </a:r>
            <a:r>
              <a:rPr lang="en-US" i="1" dirty="0" err="1"/>
              <a:t>nói</a:t>
            </a:r>
            <a:r>
              <a:rPr lang="en-US" i="1" dirty="0"/>
              <a:t> </a:t>
            </a:r>
            <a:r>
              <a:rPr lang="en-US" i="1" dirty="0" err="1"/>
              <a:t>mới</a:t>
            </a:r>
            <a:endParaRPr lang="en-US" i="1" dirty="0"/>
          </a:p>
        </p:txBody>
      </p:sp>
      <p:sp>
        <p:nvSpPr>
          <p:cNvPr id="21" name="Striped Right Arrow 20"/>
          <p:cNvSpPr/>
          <p:nvPr/>
        </p:nvSpPr>
        <p:spPr>
          <a:xfrm>
            <a:off x="1728428" y="6164279"/>
            <a:ext cx="1665937" cy="636888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err="1"/>
              <a:t>cách</a:t>
            </a:r>
            <a:r>
              <a:rPr lang="en-US" i="1" dirty="0"/>
              <a:t> </a:t>
            </a:r>
            <a:r>
              <a:rPr lang="en-US" i="1" dirty="0" err="1"/>
              <a:t>nói</a:t>
            </a:r>
            <a:r>
              <a:rPr lang="en-US" i="1" dirty="0"/>
              <a:t> </a:t>
            </a:r>
            <a:r>
              <a:rPr lang="en-US" i="1" dirty="0" err="1"/>
              <a:t>mới</a:t>
            </a:r>
            <a:endParaRPr lang="en-US" i="1" dirty="0"/>
          </a:p>
        </p:txBody>
      </p:sp>
      <p:sp>
        <p:nvSpPr>
          <p:cNvPr id="22" name="Rounded Rectangle 21"/>
          <p:cNvSpPr/>
          <p:nvPr/>
        </p:nvSpPr>
        <p:spPr>
          <a:xfrm>
            <a:off x="7315200" y="3651250"/>
            <a:ext cx="2133600" cy="636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629400" y="4873625"/>
            <a:ext cx="2368550" cy="636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802438" y="6146800"/>
            <a:ext cx="2341562" cy="636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130550" y="2451100"/>
            <a:ext cx="6165850" cy="69215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Ｖ</a:t>
            </a:r>
            <a:r>
              <a:rPr lang="vi-VN" altLang="ja-JP" sz="28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 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ておきます</a:t>
            </a:r>
            <a:endParaRPr lang="en-US" sz="28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600201" y="3214689"/>
            <a:ext cx="8901113" cy="159067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Ý nghĩa: </a:t>
            </a:r>
          </a:p>
          <a:p>
            <a:pPr algn="ctr">
              <a:defRPr/>
            </a:pPr>
            <a:r>
              <a:rPr lang="en-US" sz="28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Trước khi làm 1 việc (A) thì làm 1 việc khác (B) để phục vụ, đạt được mục đích của việc đó (A)</a:t>
            </a:r>
            <a:endParaRPr lang="en-US" sz="28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600201" y="4922839"/>
            <a:ext cx="8901113" cy="183197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Phân biệt: </a:t>
            </a:r>
          </a:p>
          <a:p>
            <a:pPr algn="ctr">
              <a:defRPr/>
            </a:pPr>
            <a:r>
              <a:rPr lang="en-US" sz="28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Mẫu câu </a:t>
            </a:r>
            <a:r>
              <a:rPr lang="ja-JP" altLang="en-US" sz="2800">
                <a:solidFill>
                  <a:srgbClr val="FFFFFF"/>
                </a:solidFill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「～まえに、～」</a:t>
            </a:r>
            <a:r>
              <a:rPr lang="en-US" altLang="ja-JP" sz="28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</a:t>
            </a:r>
            <a:r>
              <a:rPr lang="en-US" sz="28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ũng thể hiện ý làm gì trước 1 hành động nào đó nhưng không có ý “để phục vụ và đạt được muc đích” của hành động trước</a:t>
            </a:r>
            <a:endParaRPr lang="en-US" sz="28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9087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9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9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8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3424" y="2343291"/>
            <a:ext cx="1040371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無料バスがあるので、ホテルまで行くのは大変じゃなさそうです。</a:t>
            </a:r>
            <a:endParaRPr lang="en-US" sz="28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7424" y="1941653"/>
            <a:ext cx="622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dirty="0" err="1" smtClean="0"/>
              <a:t>Món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cà-ri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này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trông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ngon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quá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nhỉ</a:t>
            </a:r>
            <a:r>
              <a:rPr lang="en-US" altLang="ja-JP" dirty="0" smtClean="0"/>
              <a:t>!</a:t>
            </a:r>
            <a:endParaRPr lang="en-US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20503" y="1104880"/>
            <a:ext cx="6323634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今年の夏はあまり暑くなさそうです。</a:t>
            </a:r>
            <a:endParaRPr lang="en-US" sz="28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74503" y="734992"/>
            <a:ext cx="622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dirty="0" err="1" smtClean="0"/>
              <a:t>Cái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máy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này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trông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thì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có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vẻ</a:t>
            </a:r>
            <a:r>
              <a:rPr lang="en-US" altLang="ja-JP" dirty="0" smtClean="0"/>
              <a:t>) </a:t>
            </a:r>
            <a:r>
              <a:rPr lang="en-US" altLang="ja-JP" dirty="0" err="1" smtClean="0"/>
              <a:t>bền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nhưng</a:t>
            </a:r>
            <a:r>
              <a:rPr lang="en-US" altLang="ja-JP" dirty="0" smtClean="0"/>
              <a:t> hay/</a:t>
            </a:r>
            <a:r>
              <a:rPr lang="en-US" altLang="ja-JP" dirty="0" err="1" smtClean="0"/>
              <a:t>dễ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hỏng</a:t>
            </a:r>
            <a:r>
              <a:rPr lang="en-US" altLang="ja-JP" dirty="0" smtClean="0"/>
              <a:t>.</a:t>
            </a:r>
            <a:endParaRPr lang="en-US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3424" y="4788363"/>
            <a:ext cx="11379843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仕事が終わっていないので、７時の約束に間に合いそうもありません。</a:t>
            </a:r>
            <a:endParaRPr lang="en-US" sz="28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7424" y="4386725"/>
            <a:ext cx="622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dirty="0" err="1" smtClean="0"/>
              <a:t>Món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cà-ri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này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trông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ngon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quá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nhỉ</a:t>
            </a:r>
            <a:r>
              <a:rPr lang="en-US" altLang="ja-JP" dirty="0" smtClean="0"/>
              <a:t>!</a:t>
            </a:r>
            <a:endParaRPr lang="en-US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33424" y="5995024"/>
            <a:ext cx="8297118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この本は面白くないので、売れそうにもありません。</a:t>
            </a:r>
            <a:endParaRPr lang="en-US" sz="28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87424" y="5625136"/>
            <a:ext cx="622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dirty="0" err="1" smtClean="0"/>
              <a:t>Cái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máy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này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trông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thì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có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vẻ</a:t>
            </a:r>
            <a:r>
              <a:rPr lang="en-US" altLang="ja-JP" dirty="0" smtClean="0"/>
              <a:t>) </a:t>
            </a:r>
            <a:r>
              <a:rPr lang="en-US" altLang="ja-JP" dirty="0" err="1" smtClean="0"/>
              <a:t>bền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nhưng</a:t>
            </a:r>
            <a:r>
              <a:rPr lang="en-US" altLang="ja-JP" dirty="0" smtClean="0"/>
              <a:t> hay/</a:t>
            </a:r>
            <a:r>
              <a:rPr lang="en-US" altLang="ja-JP" dirty="0" err="1" smtClean="0"/>
              <a:t>dễ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hỏng</a:t>
            </a:r>
            <a:r>
              <a:rPr lang="en-US" altLang="ja-JP" dirty="0" smtClean="0"/>
              <a:t>.</a:t>
            </a:r>
            <a:endParaRPr lang="en-US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503" y="123699"/>
            <a:ext cx="2152639" cy="13200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ounded Rectangle 11"/>
          <p:cNvSpPr/>
          <p:nvPr/>
        </p:nvSpPr>
        <p:spPr>
          <a:xfrm>
            <a:off x="233423" y="3615673"/>
            <a:ext cx="11312323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これは大きなプロジェクトなので、３人の力ではできそうにありません。</a:t>
            </a:r>
            <a:endParaRPr lang="en-US" sz="28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87424" y="3214035"/>
            <a:ext cx="622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dirty="0" err="1" smtClean="0"/>
              <a:t>Món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cà-ri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này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trông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ngon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quá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nhỉ</a:t>
            </a:r>
            <a:r>
              <a:rPr lang="en-US" altLang="ja-JP" dirty="0" smtClean="0"/>
              <a:t>!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4614615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2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277792" y="4826643"/>
            <a:ext cx="11684643" cy="195612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/>
              <a:t>Tùy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từng</a:t>
            </a:r>
            <a:r>
              <a:rPr lang="en-US" sz="2400" dirty="0" smtClean="0"/>
              <a:t> ngữ </a:t>
            </a:r>
            <a:r>
              <a:rPr lang="en-US" sz="2400" dirty="0" err="1" smtClean="0"/>
              <a:t>cảnh</a:t>
            </a:r>
            <a:r>
              <a:rPr lang="en-US" sz="2400" dirty="0" smtClean="0"/>
              <a:t>, </a:t>
            </a:r>
            <a:r>
              <a:rPr lang="en-US" sz="2400" dirty="0" err="1" smtClean="0"/>
              <a:t>mạch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hiểu</a:t>
            </a:r>
            <a:endParaRPr lang="en-US" sz="2400" dirty="0" smtClean="0"/>
          </a:p>
          <a:p>
            <a:r>
              <a:rPr lang="en-US" sz="2400" dirty="0" smtClean="0"/>
              <a:t>sang </a:t>
            </a:r>
            <a:r>
              <a:rPr lang="en-US" sz="2400" dirty="0" err="1" smtClean="0"/>
              <a:t>một</a:t>
            </a:r>
            <a:r>
              <a:rPr lang="en-US" sz="2400" dirty="0" smtClean="0"/>
              <a:t> ý </a:t>
            </a:r>
            <a:r>
              <a:rPr lang="en-US" sz="2400" dirty="0" err="1" smtClean="0"/>
              <a:t>nghĩa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:</a:t>
            </a:r>
            <a:endParaRPr lang="en-US" sz="24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3364376" y="3635092"/>
            <a:ext cx="3748267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窓が開けてあります。</a:t>
            </a:r>
            <a:endParaRPr lang="en-US" sz="28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364376" y="2454554"/>
            <a:ext cx="3470475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窓が開いています。</a:t>
            </a:r>
            <a:endParaRPr lang="en-US" sz="28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653743" y="5461804"/>
            <a:ext cx="7944091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国の家族にあげるお土産はもう買ってあります。</a:t>
            </a:r>
            <a:endParaRPr lang="en-US" sz="28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29181" y="822856"/>
            <a:ext cx="3276599" cy="9730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40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V</a:t>
            </a:r>
            <a:r>
              <a:rPr lang="ja-JP" altLang="en-US" sz="40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てあります</a:t>
            </a:r>
            <a:endParaRPr lang="en-US" sz="40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 rot="21449344">
            <a:off x="4700303" y="518955"/>
            <a:ext cx="4645792" cy="6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ỨNG DỤNG 1: </a:t>
            </a:r>
          </a:p>
          <a:p>
            <a:r>
              <a:rPr lang="en-US" sz="2000" dirty="0" err="1" smtClean="0"/>
              <a:t>Diễn</a:t>
            </a:r>
            <a:r>
              <a:rPr lang="en-US" sz="2000" dirty="0" smtClean="0"/>
              <a:t> </a:t>
            </a:r>
            <a:r>
              <a:rPr lang="en-US" sz="2000" dirty="0" err="1" smtClean="0"/>
              <a:t>tả</a:t>
            </a:r>
            <a:r>
              <a:rPr lang="en-US" sz="2000" dirty="0" smtClean="0"/>
              <a:t> </a:t>
            </a:r>
            <a:r>
              <a:rPr lang="en-US" sz="2000" dirty="0" err="1" smtClean="0"/>
              <a:t>trạng</a:t>
            </a:r>
            <a:r>
              <a:rPr lang="en-US" sz="2000" dirty="0" smtClean="0"/>
              <a:t> </a:t>
            </a:r>
            <a:r>
              <a:rPr lang="en-US" sz="2000" dirty="0" err="1" smtClean="0"/>
              <a:t>thái</a:t>
            </a:r>
            <a:r>
              <a:rPr lang="en-US" sz="2000" dirty="0" smtClean="0"/>
              <a:t>,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hành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 rot="21449344">
            <a:off x="4489261" y="1244185"/>
            <a:ext cx="6690169" cy="86084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ỨNG DỤNG </a:t>
            </a:r>
            <a:r>
              <a:rPr lang="en-US" dirty="0" smtClean="0"/>
              <a:t>2: </a:t>
            </a:r>
          </a:p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ý “</a:t>
            </a:r>
            <a:r>
              <a:rPr lang="en-US" i="1" dirty="0" err="1" smtClean="0"/>
              <a:t>một</a:t>
            </a:r>
            <a:r>
              <a:rPr lang="en-US" i="1" dirty="0" smtClean="0"/>
              <a:t> </a:t>
            </a:r>
            <a:r>
              <a:rPr lang="en-US" i="1" dirty="0" err="1" smtClean="0"/>
              <a:t>việc</a:t>
            </a:r>
            <a:r>
              <a:rPr lang="en-US" i="1" dirty="0" smtClean="0"/>
              <a:t> </a:t>
            </a:r>
            <a:r>
              <a:rPr lang="en-US" i="1" dirty="0" err="1" smtClean="0"/>
              <a:t>gì</a:t>
            </a:r>
            <a:r>
              <a:rPr lang="en-US" i="1" dirty="0" smtClean="0"/>
              <a:t> </a:t>
            </a:r>
            <a:r>
              <a:rPr lang="en-US" i="1" dirty="0" err="1" smtClean="0"/>
              <a:t>đó</a:t>
            </a:r>
            <a:r>
              <a:rPr lang="en-US" i="1" dirty="0" smtClean="0"/>
              <a:t> </a:t>
            </a:r>
            <a:r>
              <a:rPr lang="en-US" i="1" dirty="0" err="1" smtClean="0"/>
              <a:t>đã</a:t>
            </a:r>
            <a:r>
              <a:rPr lang="en-US" i="1" dirty="0" smtClean="0"/>
              <a:t> </a:t>
            </a:r>
            <a:r>
              <a:rPr lang="en-US" i="1" dirty="0" err="1" smtClean="0"/>
              <a:t>được</a:t>
            </a:r>
            <a:r>
              <a:rPr lang="en-US" i="1" dirty="0" smtClean="0"/>
              <a:t> </a:t>
            </a:r>
            <a:r>
              <a:rPr lang="en-US" i="1" dirty="0" err="1" smtClean="0"/>
              <a:t>hoàn</a:t>
            </a:r>
            <a:r>
              <a:rPr lang="en-US" i="1" dirty="0" smtClean="0"/>
              <a:t> </a:t>
            </a:r>
            <a:r>
              <a:rPr lang="en-US" i="1" dirty="0" err="1" smtClean="0"/>
              <a:t>thành</a:t>
            </a:r>
            <a:r>
              <a:rPr lang="en-US" i="1" dirty="0" smtClean="0"/>
              <a:t>, </a:t>
            </a:r>
            <a:r>
              <a:rPr lang="en-US" i="1" dirty="0" err="1" smtClean="0"/>
              <a:t>làm</a:t>
            </a:r>
            <a:r>
              <a:rPr lang="en-US" i="1" dirty="0" smtClean="0"/>
              <a:t> </a:t>
            </a:r>
            <a:r>
              <a:rPr lang="en-US" i="1" dirty="0" err="1" smtClean="0"/>
              <a:t>sẵn</a:t>
            </a:r>
            <a:r>
              <a:rPr lang="en-US" i="1" dirty="0" smtClean="0"/>
              <a:t> </a:t>
            </a:r>
            <a:r>
              <a:rPr lang="en-US" i="1" dirty="0" err="1" smtClean="0"/>
              <a:t>để</a:t>
            </a:r>
            <a:r>
              <a:rPr lang="en-US" i="1" dirty="0" smtClean="0"/>
              <a:t> </a:t>
            </a:r>
            <a:r>
              <a:rPr lang="en-US" i="1" dirty="0" err="1" smtClean="0"/>
              <a:t>chuẩn</a:t>
            </a:r>
            <a:r>
              <a:rPr lang="en-US" i="1" dirty="0" smtClean="0"/>
              <a:t> </a:t>
            </a:r>
            <a:r>
              <a:rPr lang="en-US" i="1" dirty="0" err="1" smtClean="0"/>
              <a:t>bị</a:t>
            </a:r>
            <a:r>
              <a:rPr lang="en-US" i="1" dirty="0" smtClean="0"/>
              <a:t> </a:t>
            </a:r>
            <a:r>
              <a:rPr lang="en-US" i="1" dirty="0" err="1" smtClean="0"/>
              <a:t>cho</a:t>
            </a:r>
            <a:r>
              <a:rPr lang="en-US" i="1" dirty="0" smtClean="0"/>
              <a:t> </a:t>
            </a:r>
            <a:r>
              <a:rPr lang="en-US" i="1" dirty="0" err="1" smtClean="0"/>
              <a:t>một</a:t>
            </a:r>
            <a:r>
              <a:rPr lang="en-US" i="1" dirty="0" smtClean="0"/>
              <a:t> </a:t>
            </a:r>
            <a:r>
              <a:rPr lang="en-US" i="1" dirty="0" err="1" smtClean="0"/>
              <a:t>việc</a:t>
            </a:r>
            <a:r>
              <a:rPr lang="en-US" i="1" dirty="0" smtClean="0"/>
              <a:t> </a:t>
            </a:r>
            <a:r>
              <a:rPr lang="en-US" i="1" dirty="0" err="1" smtClean="0"/>
              <a:t>khác</a:t>
            </a:r>
            <a:r>
              <a:rPr lang="en-US" i="1" dirty="0" smtClean="0"/>
              <a:t> </a:t>
            </a:r>
            <a:r>
              <a:rPr lang="en-US" i="1" dirty="0" err="1" smtClean="0"/>
              <a:t>trong</a:t>
            </a:r>
            <a:r>
              <a:rPr lang="en-US" i="1" dirty="0" smtClean="0"/>
              <a:t> </a:t>
            </a:r>
            <a:r>
              <a:rPr lang="en-US" i="1" dirty="0" err="1" smtClean="0"/>
              <a:t>tương</a:t>
            </a:r>
            <a:r>
              <a:rPr lang="en-US" i="1" dirty="0" smtClean="0"/>
              <a:t> </a:t>
            </a:r>
            <a:r>
              <a:rPr lang="en-US" i="1" dirty="0" err="1" smtClean="0"/>
              <a:t>lai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035064" y="6193903"/>
            <a:ext cx="6393725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dirty="0" err="1" smtClean="0"/>
              <a:t>Quà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tặng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đình</a:t>
            </a:r>
            <a:r>
              <a:rPr lang="en-US" altLang="ja-JP" dirty="0" smtClean="0"/>
              <a:t> ở </a:t>
            </a:r>
            <a:r>
              <a:rPr lang="en-US" altLang="ja-JP" dirty="0" err="1" smtClean="0"/>
              <a:t>quê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đã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được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mua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FF0000"/>
                </a:solidFill>
              </a:rPr>
              <a:t>sẵn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 err="1" smtClean="0">
                <a:solidFill>
                  <a:srgbClr val="FF0000"/>
                </a:solidFill>
              </a:rPr>
              <a:t>rồi</a:t>
            </a:r>
            <a:r>
              <a:rPr lang="en-US" altLang="ja-JP" dirty="0" smtClean="0">
                <a:solidFill>
                  <a:srgbClr val="FF0000"/>
                </a:solidFill>
              </a:rPr>
              <a:t> / </a:t>
            </a:r>
            <a:r>
              <a:rPr lang="en-US" altLang="ja-JP" dirty="0" err="1" smtClean="0">
                <a:solidFill>
                  <a:srgbClr val="FF0000"/>
                </a:solidFill>
              </a:rPr>
              <a:t>mua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 err="1" smtClean="0">
                <a:solidFill>
                  <a:srgbClr val="FF0000"/>
                </a:solidFill>
              </a:rPr>
              <a:t>xong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 err="1" smtClean="0">
                <a:solidFill>
                  <a:srgbClr val="FF0000"/>
                </a:solidFill>
              </a:rPr>
              <a:t>rồi</a:t>
            </a:r>
            <a:r>
              <a:rPr lang="en-US" altLang="ja-JP" dirty="0" smtClean="0"/>
              <a:t>.</a:t>
            </a:r>
            <a:endParaRPr lang="en-US" alt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32555">
            <a:off x="501850" y="2371079"/>
            <a:ext cx="2552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7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 animBg="1"/>
      <p:bldP spid="4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3424" y="2233333"/>
            <a:ext cx="64770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起きてみると、朝食はもう作ってあった。</a:t>
            </a:r>
            <a:endParaRPr lang="en-US" sz="28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7424" y="1831695"/>
            <a:ext cx="622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dirty="0" err="1" smtClean="0"/>
              <a:t>Thức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dậy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thì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thấy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bữa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sáng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đã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được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làm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sẵn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rồi</a:t>
            </a:r>
            <a:r>
              <a:rPr lang="en-US" altLang="ja-JP" dirty="0" smtClean="0"/>
              <a:t>.</a:t>
            </a:r>
            <a:endParaRPr lang="en-US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3425" y="4678405"/>
            <a:ext cx="8453376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ホテルの予約はもうしてあるので、心配ありません。</a:t>
            </a:r>
            <a:endParaRPr lang="en-US" sz="28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7424" y="4276767"/>
            <a:ext cx="87607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 smtClean="0"/>
              <a:t>Vì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việc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đặt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phòng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khách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sạn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đã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được</a:t>
            </a:r>
            <a:r>
              <a:rPr lang="en-US" altLang="en-US" dirty="0" smtClean="0"/>
              <a:t> lo </a:t>
            </a:r>
            <a:r>
              <a:rPr lang="en-US" altLang="en-US" dirty="0" err="1" smtClean="0"/>
              <a:t>liệu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xong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xuôi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nên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không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cần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phải</a:t>
            </a:r>
            <a:r>
              <a:rPr lang="en-US" altLang="en-US" dirty="0" smtClean="0"/>
              <a:t> lo </a:t>
            </a:r>
            <a:r>
              <a:rPr lang="en-US" altLang="en-US" dirty="0" err="1" smtClean="0"/>
              <a:t>lắng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33423" y="5885066"/>
            <a:ext cx="7874643" cy="9324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パスポートはとってあったので、安心していたら、</a:t>
            </a:r>
            <a:endParaRPr lang="en-US" altLang="ja-JP" sz="2800" dirty="0" smtClean="0">
              <a:latin typeface="mikachan-P" panose="02000600000000000000" pitchFamily="2" charset="-128"/>
              <a:ea typeface="mikachan-P" panose="02000600000000000000" pitchFamily="2" charset="-128"/>
            </a:endParaRPr>
          </a:p>
          <a:p>
            <a:pPr>
              <a:defRPr/>
            </a:pPr>
            <a:r>
              <a:rPr lang="ja-JP" altLang="en-US" sz="28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ビザも必要だということが分かった。</a:t>
            </a:r>
            <a:endParaRPr lang="en-US" sz="28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87424" y="5515178"/>
            <a:ext cx="8899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dirty="0" err="1" smtClean="0"/>
              <a:t>Tôi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đã</a:t>
            </a:r>
            <a:r>
              <a:rPr lang="en-US" altLang="ja-JP" dirty="0" smtClean="0"/>
              <a:t> an </a:t>
            </a:r>
            <a:r>
              <a:rPr lang="en-US" altLang="ja-JP" dirty="0" err="1" smtClean="0"/>
              <a:t>tâm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vì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đã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lấy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xong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hộ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chiếu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nhưng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sau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đó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mới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biết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là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cũng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cần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cả</a:t>
            </a:r>
            <a:r>
              <a:rPr lang="en-US" altLang="ja-JP" dirty="0" smtClean="0"/>
              <a:t> visa </a:t>
            </a:r>
            <a:r>
              <a:rPr lang="en-US" altLang="ja-JP" dirty="0" err="1" smtClean="0"/>
              <a:t>nữa</a:t>
            </a:r>
            <a:r>
              <a:rPr lang="en-US" altLang="ja-JP" dirty="0" smtClean="0"/>
              <a:t>.</a:t>
            </a:r>
            <a:endParaRPr lang="en-US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503" y="123699"/>
            <a:ext cx="2152639" cy="13200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ounded Rectangle 11"/>
          <p:cNvSpPr/>
          <p:nvPr/>
        </p:nvSpPr>
        <p:spPr>
          <a:xfrm>
            <a:off x="233423" y="3505715"/>
            <a:ext cx="11312323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推薦状は準備してあるから、いつでも好きな時に取りに来てください。</a:t>
            </a:r>
            <a:endParaRPr lang="en-US" sz="28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87423" y="3104077"/>
            <a:ext cx="81993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dirty="0" err="1" smtClean="0"/>
              <a:t>Giấy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giới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thiệu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đã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chuẩn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bị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xong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nên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cậu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hãy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đến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lấy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bất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cứ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lúc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nào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cậu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thích</a:t>
            </a:r>
            <a:r>
              <a:rPr lang="en-US" altLang="ja-JP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4943578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 animBg="1"/>
      <p:bldP spid="8" grpId="0"/>
      <p:bldP spid="9" grpId="0" animBg="1"/>
      <p:bldP spid="10" grpId="0"/>
      <p:bldP spid="12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>
            <a:off x="9074552" y="5341716"/>
            <a:ext cx="2903316" cy="828554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HGPSoeiKakugothicUB" panose="020B0900000000000000" pitchFamily="50" charset="-128"/>
                <a:ea typeface="HGPSoeiKakugothicUB" panose="020B0900000000000000" pitchFamily="50" charset="-128"/>
              </a:rPr>
              <a:t>第４課</a:t>
            </a:r>
            <a:endParaRPr lang="en-US" sz="4000" dirty="0">
              <a:latin typeface="HGPSoeiKakugothicUB" panose="020B0900000000000000" pitchFamily="50" charset="-128"/>
              <a:ea typeface="HGPSoeiKakugothicUB" panose="020B0900000000000000" pitchFamily="50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702" y="5063924"/>
            <a:ext cx="433387" cy="747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896"/>
            <a:ext cx="1535374" cy="61346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ound Diagonal Corner Rectangle 4"/>
          <p:cNvSpPr/>
          <p:nvPr/>
        </p:nvSpPr>
        <p:spPr>
          <a:xfrm>
            <a:off x="1589863" y="5030786"/>
            <a:ext cx="6425136" cy="1450413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旅行の計画</a:t>
            </a:r>
            <a:endParaRPr lang="en-US" sz="80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047" y="138896"/>
            <a:ext cx="3933825" cy="4333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3389" y="834039"/>
            <a:ext cx="3924300" cy="3152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4731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045352"/>
            <a:ext cx="12192000" cy="28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70301" y="855905"/>
            <a:ext cx="4932784" cy="6463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どこか行きますか。</a:t>
            </a:r>
            <a:endParaRPr lang="en-US" sz="36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70301" y="1891839"/>
            <a:ext cx="4932784" cy="6463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どこか行きませんか。</a:t>
            </a:r>
            <a:endParaRPr lang="en-US" sz="36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715698" y="4599288"/>
            <a:ext cx="4932784" cy="6463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散歩に行きましょうか。</a:t>
            </a:r>
            <a:endParaRPr lang="en-US" sz="36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70300" y="3020371"/>
            <a:ext cx="4932784" cy="6463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どこか行きましょう。</a:t>
            </a:r>
            <a:endParaRPr lang="en-US" sz="36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10049" y="4599288"/>
            <a:ext cx="5608161" cy="6463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家事を手伝いましょうか。</a:t>
            </a:r>
            <a:endParaRPr lang="en-US" sz="36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9" name="Round Diagonal Corner Rectangle 8"/>
          <p:cNvSpPr/>
          <p:nvPr/>
        </p:nvSpPr>
        <p:spPr>
          <a:xfrm rot="21250298">
            <a:off x="136108" y="4101858"/>
            <a:ext cx="1990338" cy="565082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Shall</a:t>
            </a:r>
            <a:r>
              <a:rPr lang="ja-JP" altLang="en-US" sz="28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 </a:t>
            </a:r>
            <a:r>
              <a:rPr lang="en-US" altLang="ja-JP" sz="28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I…</a:t>
            </a:r>
            <a:endParaRPr lang="en-US" sz="28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 rot="347132">
            <a:off x="9984748" y="4144231"/>
            <a:ext cx="1990338" cy="565082"/>
          </a:xfrm>
          <a:prstGeom prst="round2Diag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Shall</a:t>
            </a:r>
            <a:r>
              <a:rPr lang="ja-JP" altLang="en-US" sz="28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 </a:t>
            </a:r>
            <a:r>
              <a:rPr lang="en-US" altLang="ja-JP" sz="28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We…</a:t>
            </a:r>
            <a:endParaRPr lang="en-US" sz="28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11" name="Notched Right Arrow 10"/>
          <p:cNvSpPr/>
          <p:nvPr/>
        </p:nvSpPr>
        <p:spPr>
          <a:xfrm>
            <a:off x="318304" y="5451676"/>
            <a:ext cx="1990845" cy="1232704"/>
          </a:xfrm>
          <a:prstGeom prst="notch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ANSWER</a:t>
            </a:r>
            <a:endParaRPr lang="en-US" sz="2400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375928" y="5752575"/>
            <a:ext cx="4274468" cy="6463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ええ、お願いします。</a:t>
            </a:r>
            <a:endParaRPr lang="en-US" sz="36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526662" y="5727862"/>
            <a:ext cx="4598558" cy="6463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ええ、そうしましょう。</a:t>
            </a:r>
            <a:endParaRPr lang="en-US" sz="36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746931" y="4466440"/>
            <a:ext cx="1061057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16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さん　　　　ぽ</a:t>
            </a:r>
            <a:endParaRPr lang="en-US" sz="16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059184" y="4480341"/>
            <a:ext cx="1061057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16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て　　　　　　　つだ</a:t>
            </a:r>
            <a:endParaRPr lang="en-US" sz="16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908934" y="5638179"/>
            <a:ext cx="1061057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16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ねが</a:t>
            </a:r>
            <a:endParaRPr lang="en-US" sz="16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918" y="224380"/>
            <a:ext cx="31242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4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906639" y="1914988"/>
            <a:ext cx="6744227" cy="64633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日本の大阪へ行きたいです。</a:t>
            </a:r>
            <a:endParaRPr lang="en-US" sz="36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06639" y="4646614"/>
            <a:ext cx="6744227" cy="64633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ja-JP" sz="36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ABC</a:t>
            </a:r>
            <a:r>
              <a:rPr lang="ja-JP" altLang="en-US" sz="36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ストアは値段が安いです。</a:t>
            </a:r>
            <a:endParaRPr lang="en-US" sz="36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06639" y="5995065"/>
            <a:ext cx="7670202" cy="64633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あの歌手はベトナムで一番有名です。</a:t>
            </a:r>
            <a:endParaRPr lang="en-US" sz="36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06639" y="3280801"/>
            <a:ext cx="10025650" cy="64633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今日教育の問題について皆さんに話したいです。</a:t>
            </a:r>
            <a:endParaRPr lang="en-US" sz="36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347688" y="1745711"/>
            <a:ext cx="1061057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16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おおさか</a:t>
            </a:r>
            <a:endParaRPr lang="en-US" sz="16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817159" y="3094162"/>
            <a:ext cx="518552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16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きょういく　　　　　　　　　　　　　　　もんだい　　　　　　　　　　　　　　　　　　　　　　　　　　　　　　　　　　　　　　　　　　　　　　　　　　　　　　　　　　　　　　　　　　　　　　　　　　　　みな</a:t>
            </a:r>
            <a:endParaRPr lang="en-US" sz="16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499369" y="4477337"/>
            <a:ext cx="1061057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16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ね　　　　　　だん</a:t>
            </a:r>
            <a:endParaRPr lang="en-US" sz="16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559663" y="5843150"/>
            <a:ext cx="1061057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16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いちばん</a:t>
            </a:r>
            <a:endParaRPr lang="en-US" sz="16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826" y="107968"/>
            <a:ext cx="2066925" cy="2209800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005024" y="1893620"/>
            <a:ext cx="6744227" cy="64633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 smtClean="0">
                <a:solidFill>
                  <a:srgbClr val="FF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行</a:t>
            </a:r>
            <a:r>
              <a:rPr lang="ja-JP" altLang="en-US" sz="3600" dirty="0" smtClean="0">
                <a:solidFill>
                  <a:srgbClr val="FF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きた</a:t>
            </a:r>
            <a:r>
              <a:rPr lang="ja-JP" altLang="en-US" sz="3600" dirty="0" smtClean="0">
                <a:solidFill>
                  <a:srgbClr val="FF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いのは日</a:t>
            </a:r>
            <a:r>
              <a:rPr lang="ja-JP" altLang="en-US" sz="3600" dirty="0">
                <a:solidFill>
                  <a:srgbClr val="FF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本の大</a:t>
            </a:r>
            <a:r>
              <a:rPr lang="ja-JP" altLang="en-US" sz="3600" dirty="0" smtClean="0">
                <a:solidFill>
                  <a:srgbClr val="FF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阪で</a:t>
            </a:r>
            <a:r>
              <a:rPr lang="ja-JP" altLang="en-US" sz="3600" dirty="0" smtClean="0">
                <a:solidFill>
                  <a:srgbClr val="FF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す。</a:t>
            </a:r>
            <a:endParaRPr lang="en-US" sz="3600" dirty="0">
              <a:solidFill>
                <a:srgbClr val="FF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227812" y="1760371"/>
            <a:ext cx="1061057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1600" dirty="0" smtClean="0">
                <a:solidFill>
                  <a:srgbClr val="FF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おおさか</a:t>
            </a:r>
            <a:endParaRPr lang="en-US" sz="1600" dirty="0">
              <a:solidFill>
                <a:srgbClr val="FF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10723" y="3227895"/>
            <a:ext cx="11313755" cy="64633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 smtClean="0">
                <a:solidFill>
                  <a:srgbClr val="FF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今</a:t>
            </a:r>
            <a:r>
              <a:rPr lang="ja-JP" altLang="en-US" sz="3600" dirty="0" smtClean="0">
                <a:solidFill>
                  <a:srgbClr val="FF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日皆</a:t>
            </a:r>
            <a:r>
              <a:rPr lang="ja-JP" altLang="en-US" sz="3600" dirty="0" smtClean="0">
                <a:solidFill>
                  <a:srgbClr val="FF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さんに話した</a:t>
            </a:r>
            <a:r>
              <a:rPr lang="ja-JP" altLang="en-US" sz="3600" dirty="0" smtClean="0">
                <a:solidFill>
                  <a:srgbClr val="FF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いのは教</a:t>
            </a:r>
            <a:r>
              <a:rPr lang="ja-JP" altLang="en-US" sz="3600" dirty="0">
                <a:solidFill>
                  <a:srgbClr val="FF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育の問</a:t>
            </a:r>
            <a:r>
              <a:rPr lang="ja-JP" altLang="en-US" sz="3600" dirty="0" smtClean="0">
                <a:solidFill>
                  <a:srgbClr val="FF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題（に</a:t>
            </a:r>
            <a:r>
              <a:rPr lang="ja-JP" altLang="en-US" sz="3600" dirty="0">
                <a:solidFill>
                  <a:srgbClr val="FF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つい</a:t>
            </a:r>
            <a:r>
              <a:rPr lang="ja-JP" altLang="en-US" sz="3600" dirty="0" smtClean="0">
                <a:solidFill>
                  <a:srgbClr val="FF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て）で</a:t>
            </a:r>
            <a:r>
              <a:rPr lang="ja-JP" altLang="en-US" sz="3600" dirty="0" smtClean="0">
                <a:solidFill>
                  <a:srgbClr val="FF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す。</a:t>
            </a:r>
            <a:endParaRPr lang="en-US" sz="3600" dirty="0">
              <a:solidFill>
                <a:srgbClr val="FF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744395" y="3058618"/>
            <a:ext cx="8154431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1600" dirty="0">
                <a:solidFill>
                  <a:srgbClr val="FF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みな　　　</a:t>
            </a:r>
            <a:r>
              <a:rPr lang="ja-JP" altLang="en-US" sz="1600" dirty="0" smtClean="0">
                <a:solidFill>
                  <a:srgbClr val="FF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き</a:t>
            </a:r>
            <a:r>
              <a:rPr lang="ja-JP" altLang="en-US" sz="1600" dirty="0">
                <a:solidFill>
                  <a:srgbClr val="FF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ょういく　　　　　　　　　　　　　　　もんだい　　　　　　　　　　　　　　　　　　　　　　　　　　　　　　　　　　　　　　　　　　　　　　　　　　　　　　　　　　　　　　　　　　　　　　　　　　　　</a:t>
            </a:r>
            <a:endParaRPr lang="en-US" sz="1600" dirty="0">
              <a:solidFill>
                <a:srgbClr val="FF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05024" y="4646614"/>
            <a:ext cx="6744227" cy="64633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 smtClean="0">
                <a:solidFill>
                  <a:srgbClr val="FF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値</a:t>
            </a:r>
            <a:r>
              <a:rPr lang="ja-JP" altLang="en-US" sz="3600" dirty="0" smtClean="0">
                <a:solidFill>
                  <a:srgbClr val="FF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段が安</a:t>
            </a:r>
            <a:r>
              <a:rPr lang="ja-JP" altLang="en-US" sz="3600" dirty="0" smtClean="0">
                <a:solidFill>
                  <a:srgbClr val="FF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いのは</a:t>
            </a:r>
            <a:r>
              <a:rPr lang="en-US" altLang="ja-JP" sz="3600" dirty="0" smtClean="0">
                <a:solidFill>
                  <a:srgbClr val="FF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ABC</a:t>
            </a:r>
            <a:r>
              <a:rPr lang="ja-JP" altLang="en-US" sz="3600" dirty="0">
                <a:solidFill>
                  <a:srgbClr val="FF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ストアで</a:t>
            </a:r>
            <a:r>
              <a:rPr lang="ja-JP" altLang="en-US" sz="3600" dirty="0" smtClean="0">
                <a:solidFill>
                  <a:srgbClr val="FF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す。</a:t>
            </a:r>
            <a:endParaRPr lang="en-US" sz="3600" dirty="0">
              <a:solidFill>
                <a:srgbClr val="FF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97622" y="4530243"/>
            <a:ext cx="1061057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1600" dirty="0" smtClean="0">
                <a:solidFill>
                  <a:srgbClr val="FF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ね　　　　　　だん</a:t>
            </a:r>
            <a:endParaRPr lang="en-US" sz="1600" dirty="0">
              <a:solidFill>
                <a:srgbClr val="FF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10723" y="5937602"/>
            <a:ext cx="8572463" cy="646331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600" dirty="0" smtClean="0">
                <a:solidFill>
                  <a:srgbClr val="FF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ベ</a:t>
            </a:r>
            <a:r>
              <a:rPr lang="ja-JP" altLang="en-US" sz="3600" dirty="0" smtClean="0">
                <a:solidFill>
                  <a:srgbClr val="FF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トナムで一番有</a:t>
            </a:r>
            <a:r>
              <a:rPr lang="ja-JP" altLang="en-US" sz="3600" dirty="0" smtClean="0">
                <a:solidFill>
                  <a:srgbClr val="FF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名なのあ</a:t>
            </a:r>
            <a:r>
              <a:rPr lang="ja-JP" altLang="en-US" sz="3600" dirty="0">
                <a:solidFill>
                  <a:srgbClr val="FF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の歌</a:t>
            </a:r>
            <a:r>
              <a:rPr lang="ja-JP" altLang="en-US" sz="3600" dirty="0" smtClean="0">
                <a:solidFill>
                  <a:srgbClr val="FF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手で</a:t>
            </a:r>
            <a:r>
              <a:rPr lang="ja-JP" altLang="en-US" sz="3600" dirty="0" smtClean="0">
                <a:solidFill>
                  <a:srgbClr val="FF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す。</a:t>
            </a:r>
            <a:endParaRPr lang="en-US" sz="3600" dirty="0">
              <a:solidFill>
                <a:srgbClr val="FF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175776" y="5847089"/>
            <a:ext cx="1061057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1600" dirty="0" smtClean="0">
                <a:solidFill>
                  <a:srgbClr val="FF0000"/>
                </a:solidFill>
                <a:latin typeface="mikachan-P" panose="02000600000000000000" pitchFamily="2" charset="-128"/>
                <a:ea typeface="mikachan-P" panose="02000600000000000000" pitchFamily="2" charset="-128"/>
              </a:rPr>
              <a:t>いちばん</a:t>
            </a:r>
            <a:endParaRPr lang="en-US" sz="1600" dirty="0">
              <a:solidFill>
                <a:srgbClr val="FF0000"/>
              </a:solidFill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9" name="Round Diagonal Corner Rectangle 18"/>
          <p:cNvSpPr/>
          <p:nvPr/>
        </p:nvSpPr>
        <p:spPr>
          <a:xfrm rot="21275408">
            <a:off x="2448046" y="434051"/>
            <a:ext cx="2621665" cy="862314"/>
          </a:xfrm>
          <a:prstGeom prst="round2DiagRect">
            <a:avLst/>
          </a:prstGeom>
          <a:scene3d>
            <a:camera prst="perspectiveHeroicExtremeRightFacing"/>
            <a:lightRig rig="threePt" dir="t"/>
          </a:scene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NHẤN MẠNH HƠN</a:t>
            </a:r>
            <a:endParaRPr lang="en-US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0" name="Round Diagonal Corner Rectangle 19"/>
          <p:cNvSpPr/>
          <p:nvPr/>
        </p:nvSpPr>
        <p:spPr>
          <a:xfrm rot="21275408">
            <a:off x="4510778" y="505615"/>
            <a:ext cx="2621665" cy="862314"/>
          </a:xfrm>
          <a:prstGeom prst="round2DiagRect">
            <a:avLst/>
          </a:prstGeom>
          <a:scene3d>
            <a:camera prst="perspectiveHeroicExtremeRightFacing"/>
            <a:lightRig rig="threePt" dir="t"/>
          </a:scene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TRỰC TIẾP </a:t>
            </a:r>
          </a:p>
          <a:p>
            <a:pPr algn="ctr"/>
            <a:r>
              <a:rPr 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HƠN</a:t>
            </a:r>
            <a:endParaRPr lang="en-US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146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6" grpId="0" animBg="1"/>
      <p:bldP spid="6" grpId="1" animBg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108200" y="3717925"/>
            <a:ext cx="2351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Tôi không đi đâu cả.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459288" y="3641726"/>
            <a:ext cx="5537200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わたしは　どこも　行きません。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 rot="21298948">
            <a:off x="1906588" y="185739"/>
            <a:ext cx="3605212" cy="123348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MẪU CÂU THỂ HIỆN </a:t>
            </a:r>
          </a:p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2 LÝ DO TRỞ LÊN</a:t>
            </a:r>
          </a:p>
        </p:txBody>
      </p:sp>
      <p:sp>
        <p:nvSpPr>
          <p:cNvPr id="5" name="Rounded Rectangle 4"/>
          <p:cNvSpPr/>
          <p:nvPr/>
        </p:nvSpPr>
        <p:spPr>
          <a:xfrm rot="21022207">
            <a:off x="3960487" y="600684"/>
            <a:ext cx="6301159" cy="82640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～し、～し、～ます／です。</a:t>
            </a:r>
            <a:endParaRPr lang="en-US" sz="36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443164" y="2065338"/>
            <a:ext cx="2154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Trời đang mưa.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430713" y="1987551"/>
            <a:ext cx="4464050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雨が　ふっています。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443164" y="2878138"/>
            <a:ext cx="2225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(Đã) bị cảm.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430713" y="2800351"/>
            <a:ext cx="4494212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かぜを　ひきました。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Right Arrow 9"/>
          <p:cNvSpPr/>
          <p:nvPr/>
        </p:nvSpPr>
        <p:spPr>
          <a:xfrm rot="263976">
            <a:off x="1898650" y="4130675"/>
            <a:ext cx="1849438" cy="1079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err="1"/>
              <a:t>Câu</a:t>
            </a:r>
            <a:r>
              <a:rPr lang="en-US" i="1" dirty="0"/>
              <a:t> </a:t>
            </a:r>
            <a:r>
              <a:rPr lang="en-US" i="1" dirty="0" err="1"/>
              <a:t>diễn</a:t>
            </a:r>
            <a:r>
              <a:rPr lang="en-US" i="1" dirty="0"/>
              <a:t> </a:t>
            </a:r>
          </a:p>
          <a:p>
            <a:pPr algn="ctr">
              <a:defRPr/>
            </a:pPr>
            <a:r>
              <a:rPr lang="en-US" i="1" dirty="0" err="1"/>
              <a:t>đạt</a:t>
            </a:r>
            <a:r>
              <a:rPr lang="en-US" i="1" dirty="0"/>
              <a:t> </a:t>
            </a:r>
            <a:r>
              <a:rPr lang="en-US" i="1" dirty="0" err="1"/>
              <a:t>lý</a:t>
            </a:r>
            <a:r>
              <a:rPr lang="en-US" i="1" dirty="0"/>
              <a:t> do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951288" y="4408489"/>
            <a:ext cx="4464050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雨が　ふっています。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935413" y="4994275"/>
            <a:ext cx="5065712" cy="5222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そして、かぜを　ひきました。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951289" y="5589589"/>
            <a:ext cx="6237287" cy="52228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ですから、私は　どこも　行きません。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189164" y="5157788"/>
            <a:ext cx="7559675" cy="13843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雨も　ふっているし、</a:t>
            </a:r>
            <a:endParaRPr lang="en-US" altLang="ja-JP" sz="2800" dirty="0">
              <a:latin typeface="NtMotoyaKyotai" pitchFamily="18" charset="-128"/>
              <a:ea typeface="NtMotoyaKyotai" pitchFamily="18" charset="-128"/>
            </a:endParaRPr>
          </a:p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　　　　　かぜも　ひいたし、</a:t>
            </a:r>
            <a:endParaRPr lang="en-US" altLang="ja-JP" sz="2800" dirty="0">
              <a:latin typeface="NtMotoyaKyotai" pitchFamily="18" charset="-128"/>
              <a:ea typeface="NtMotoyaKyotai" pitchFamily="18" charset="-128"/>
            </a:endParaRPr>
          </a:p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　　　　　　　私は　どこも　行きません。　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239174" y="1660525"/>
            <a:ext cx="10109803" cy="50165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8000" dirty="0">
                <a:solidFill>
                  <a:srgbClr val="FFFFFF"/>
                </a:solidFill>
                <a:latin typeface="mikachan-PB" panose="02000600000000000000" pitchFamily="2" charset="-128"/>
                <a:ea typeface="mikachan-PB" panose="02000600000000000000" pitchFamily="2" charset="-128"/>
              </a:rPr>
              <a:t>Ｖ</a:t>
            </a:r>
            <a:endParaRPr lang="en-US" altLang="ja-JP" sz="8000" dirty="0">
              <a:solidFill>
                <a:srgbClr val="FFFFFF"/>
              </a:solidFill>
              <a:latin typeface="mikachan-PB" panose="02000600000000000000" pitchFamily="2" charset="-128"/>
              <a:ea typeface="mikachan-PB" panose="02000600000000000000" pitchFamily="2" charset="-128"/>
            </a:endParaRPr>
          </a:p>
          <a:p>
            <a:pPr>
              <a:defRPr/>
            </a:pPr>
            <a:r>
              <a:rPr lang="en-US" altLang="ja-JP" sz="8000" dirty="0" err="1" smtClean="0">
                <a:solidFill>
                  <a:srgbClr val="FFFFFF"/>
                </a:solidFill>
                <a:latin typeface="mikachan-PB" panose="02000600000000000000" pitchFamily="2" charset="-128"/>
                <a:ea typeface="mikachan-PB" panose="02000600000000000000" pitchFamily="2" charset="-128"/>
              </a:rPr>
              <a:t>Adj-i</a:t>
            </a:r>
            <a:endParaRPr lang="en-US" altLang="ja-JP" sz="8000" dirty="0">
              <a:solidFill>
                <a:srgbClr val="FFFFFF"/>
              </a:solidFill>
              <a:latin typeface="mikachan-PB" panose="02000600000000000000" pitchFamily="2" charset="-128"/>
              <a:ea typeface="mikachan-PB" panose="02000600000000000000" pitchFamily="2" charset="-128"/>
            </a:endParaRPr>
          </a:p>
          <a:p>
            <a:pPr>
              <a:defRPr/>
            </a:pPr>
            <a:r>
              <a:rPr lang="en-US" altLang="ja-JP" sz="8000" dirty="0" err="1">
                <a:solidFill>
                  <a:srgbClr val="FFFFFF"/>
                </a:solidFill>
                <a:latin typeface="mikachan-PB" panose="02000600000000000000" pitchFamily="2" charset="-128"/>
                <a:ea typeface="mikachan-PB" panose="02000600000000000000" pitchFamily="2" charset="-128"/>
              </a:rPr>
              <a:t>Adj-na</a:t>
            </a:r>
            <a:endParaRPr lang="en-US" altLang="ja-JP" sz="8000" dirty="0">
              <a:solidFill>
                <a:srgbClr val="FFFFFF"/>
              </a:solidFill>
              <a:latin typeface="mikachan-PB" panose="02000600000000000000" pitchFamily="2" charset="-128"/>
              <a:ea typeface="mikachan-PB" panose="02000600000000000000" pitchFamily="2" charset="-128"/>
            </a:endParaRPr>
          </a:p>
          <a:p>
            <a:pPr>
              <a:defRPr/>
            </a:pPr>
            <a:r>
              <a:rPr lang="ja-JP" altLang="en-US" sz="8000" dirty="0">
                <a:solidFill>
                  <a:srgbClr val="FFFFFF"/>
                </a:solidFill>
                <a:latin typeface="mikachan-PB" panose="02000600000000000000" pitchFamily="2" charset="-128"/>
                <a:ea typeface="mikachan-PB" panose="02000600000000000000" pitchFamily="2" charset="-128"/>
              </a:rPr>
              <a:t>Ｎ</a:t>
            </a:r>
            <a:endParaRPr lang="en-US" sz="8000" dirty="0">
              <a:solidFill>
                <a:srgbClr val="FFFFFF"/>
              </a:solidFill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336088" y="3521075"/>
            <a:ext cx="1008062" cy="1295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ja-JP" altLang="en-US" sz="80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し</a:t>
            </a:r>
            <a:endParaRPr lang="en-US" sz="80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cxnSp>
        <p:nvCxnSpPr>
          <p:cNvPr id="26" name="Straight Arrow Connector 25"/>
          <p:cNvCxnSpPr>
            <a:endCxn id="32" idx="1"/>
          </p:cNvCxnSpPr>
          <p:nvPr/>
        </p:nvCxnSpPr>
        <p:spPr>
          <a:xfrm flipV="1">
            <a:off x="3143251" y="2433639"/>
            <a:ext cx="1712913" cy="587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5" idx="1"/>
          </p:cNvCxnSpPr>
          <p:nvPr/>
        </p:nvCxnSpPr>
        <p:spPr>
          <a:xfrm flipV="1">
            <a:off x="3573463" y="5849939"/>
            <a:ext cx="1306512" cy="1095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34" idx="1"/>
          </p:cNvCxnSpPr>
          <p:nvPr/>
        </p:nvCxnSpPr>
        <p:spPr>
          <a:xfrm flipV="1">
            <a:off x="4583113" y="4786314"/>
            <a:ext cx="296862" cy="1555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Plus 28"/>
          <p:cNvSpPr/>
          <p:nvPr/>
        </p:nvSpPr>
        <p:spPr>
          <a:xfrm>
            <a:off x="8883650" y="3913188"/>
            <a:ext cx="381000" cy="423862"/>
          </a:xfrm>
          <a:prstGeom prst="mathPl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084639" y="3521076"/>
            <a:ext cx="795337" cy="1238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856163" y="1987550"/>
            <a:ext cx="2654300" cy="8905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latin typeface="mikachan-PB" panose="02000600000000000000" pitchFamily="2" charset="-128"/>
                <a:ea typeface="mikachan-PB" panose="02000600000000000000" pitchFamily="2" charset="-128"/>
              </a:rPr>
              <a:t>（～る、～た、</a:t>
            </a:r>
            <a:endParaRPr lang="en-US" altLang="ja-JP" sz="24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  <a:p>
            <a:pPr algn="ctr">
              <a:defRPr/>
            </a:pPr>
            <a:r>
              <a:rPr lang="ja-JP" altLang="en-US" sz="2400" dirty="0">
                <a:latin typeface="mikachan-PB" panose="02000600000000000000" pitchFamily="2" charset="-128"/>
                <a:ea typeface="mikachan-PB" panose="02000600000000000000" pitchFamily="2" charset="-128"/>
              </a:rPr>
              <a:t>～ない、～ている）</a:t>
            </a:r>
            <a:endParaRPr lang="en-US" sz="10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879976" y="3170239"/>
            <a:ext cx="2652713" cy="8905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latin typeface="mikachan-PB" panose="02000600000000000000" pitchFamily="2" charset="-128"/>
                <a:ea typeface="mikachan-PB" panose="02000600000000000000" pitchFamily="2" charset="-128"/>
              </a:rPr>
              <a:t>（～い、～くない）</a:t>
            </a:r>
            <a:endParaRPr lang="en-US" sz="10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879976" y="4341814"/>
            <a:ext cx="2652713" cy="8905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latin typeface="mikachan-PB" panose="02000600000000000000" pitchFamily="2" charset="-128"/>
                <a:ea typeface="mikachan-PB" panose="02000600000000000000" pitchFamily="2" charset="-128"/>
              </a:rPr>
              <a:t>（～だ）</a:t>
            </a:r>
            <a:endParaRPr lang="en-US" sz="10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879976" y="5405439"/>
            <a:ext cx="2652713" cy="8905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latin typeface="mikachan-PB" panose="02000600000000000000" pitchFamily="2" charset="-128"/>
                <a:ea typeface="mikachan-PB" panose="02000600000000000000" pitchFamily="2" charset="-128"/>
              </a:rPr>
              <a:t>（～だ）</a:t>
            </a:r>
            <a:endParaRPr lang="en-US" sz="10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08889" y="1987551"/>
            <a:ext cx="1139825" cy="43084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anchor="ctr"/>
          <a:lstStyle/>
          <a:p>
            <a:pPr algn="ctr">
              <a:defRPr/>
            </a:pPr>
            <a:r>
              <a:rPr lang="en-US" sz="3600" dirty="0"/>
              <a:t>THỂ</a:t>
            </a:r>
          </a:p>
          <a:p>
            <a:pPr algn="ctr">
              <a:defRPr/>
            </a:pPr>
            <a:r>
              <a:rPr lang="en-US" sz="3600" dirty="0"/>
              <a:t>THƯỜNG</a:t>
            </a:r>
          </a:p>
        </p:txBody>
      </p:sp>
    </p:spTree>
    <p:extLst>
      <p:ext uri="{BB962C8B-B14F-4D97-AF65-F5344CB8AC3E}">
        <p14:creationId xmlns:p14="http://schemas.microsoft.com/office/powerpoint/2010/main" val="2844507581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6" grpId="0"/>
      <p:bldP spid="7" grpId="0" animBg="1"/>
      <p:bldP spid="8" grpId="0"/>
      <p:bldP spid="9" grpId="0" animBg="1"/>
      <p:bldP spid="10" grpId="0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23" grpId="0" animBg="1"/>
      <p:bldP spid="25" grpId="0" animBg="1"/>
      <p:bldP spid="32" grpId="0" animBg="1"/>
      <p:bldP spid="33" grpId="0" animBg="1"/>
      <p:bldP spid="34" grpId="0" animBg="1"/>
      <p:bldP spid="35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1304165">
            <a:off x="994357" y="337321"/>
            <a:ext cx="2859512" cy="82640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3600" dirty="0">
                <a:latin typeface="Tahoma" pitchFamily="34" charset="0"/>
                <a:ea typeface="Tahoma" pitchFamily="34" charset="0"/>
                <a:cs typeface="Tahoma" pitchFamily="34" charset="0"/>
              </a:rPr>
              <a:t>LUYỆN TẬP</a:t>
            </a:r>
            <a:endParaRPr lang="en-US" sz="36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035175" y="1501775"/>
            <a:ext cx="5284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Vì đau đầu,lại sốt nữa nên tôi chả đi đâu cả.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35175" y="1903413"/>
            <a:ext cx="8237538" cy="46196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頭も　痛い</a:t>
            </a:r>
            <a:r>
              <a:rPr lang="ja-JP" altLang="en-US" sz="24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し</a:t>
            </a: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、熱も　ある</a:t>
            </a:r>
            <a:r>
              <a:rPr lang="ja-JP" altLang="en-US" sz="24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し</a:t>
            </a: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、どこも　行きません。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35176" y="2667000"/>
            <a:ext cx="7732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Vì gần nhà ga, bên cạnh lại có siêu thị nên chỗ này rất thuận tiện.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35175" y="3068638"/>
            <a:ext cx="8237538" cy="46196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駅に近い</a:t>
            </a:r>
            <a:r>
              <a:rPr lang="ja-JP" altLang="en-US" sz="24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し</a:t>
            </a: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、そばにスーパーもある</a:t>
            </a:r>
            <a:r>
              <a:rPr lang="ja-JP" altLang="en-US" sz="24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し</a:t>
            </a: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、ここは便利です。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035176" y="3963988"/>
            <a:ext cx="7732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Vì hành lý nặng, trời lại mưa nữa, nên tôi đã đi bằng taxi.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035175" y="4365626"/>
            <a:ext cx="8237538" cy="4603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荷物も重い</a:t>
            </a:r>
            <a:r>
              <a:rPr lang="ja-JP" altLang="en-US" sz="24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し</a:t>
            </a: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、雨もふっている</a:t>
            </a:r>
            <a:r>
              <a:rPr lang="ja-JP" altLang="en-US" sz="24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し</a:t>
            </a: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、タクシーで行きました。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035176" y="5300664"/>
            <a:ext cx="7732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Vì không có tiền, lại không có t/g, nên không thể đi du lịch.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035175" y="5702301"/>
            <a:ext cx="8237538" cy="4619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お金もない</a:t>
            </a:r>
            <a:r>
              <a:rPr lang="ja-JP" altLang="en-US" sz="24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し</a:t>
            </a: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、時間もない</a:t>
            </a:r>
            <a:r>
              <a:rPr lang="ja-JP" altLang="en-US" sz="2400" dirty="0">
                <a:solidFill>
                  <a:srgbClr val="FF0000"/>
                </a:solidFill>
                <a:latin typeface="NtMotoyaKyotai" pitchFamily="18" charset="-128"/>
                <a:ea typeface="NtMotoyaKyotai" pitchFamily="18" charset="-128"/>
              </a:rPr>
              <a:t>し</a:t>
            </a: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、旅行に　行けません。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24575" y="3068638"/>
            <a:ext cx="374650" cy="4619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579938" y="1903413"/>
            <a:ext cx="374650" cy="4619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424113" y="1903413"/>
            <a:ext cx="373062" cy="4619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724150" y="4365626"/>
            <a:ext cx="374650" cy="4619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519613" y="4365626"/>
            <a:ext cx="374650" cy="4619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701925" y="5695951"/>
            <a:ext cx="374650" cy="4619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894263" y="5702301"/>
            <a:ext cx="374650" cy="4619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7027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179639" y="836614"/>
            <a:ext cx="411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Tại sao lại nhờ anh ta công việc này?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179639" y="1238251"/>
            <a:ext cx="8237537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どうして　かれに　この仕事を　たのむんですか。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66939" y="2451100"/>
            <a:ext cx="3233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Vì anh ấy nghiêm túc.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66938" y="2852739"/>
            <a:ext cx="4576762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かれは　まじめですから。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160588" y="3603625"/>
            <a:ext cx="5230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Vì anh ấy nghiêm túc, 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lại</a:t>
            </a:r>
            <a:r>
              <a:rPr lang="en-US" altLang="en-US">
                <a:cs typeface="Arial" panose="020B0604020202020204" pitchFamily="34" charset="0"/>
              </a:rPr>
              <a:t> có kinh nghiệm 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nữa</a:t>
            </a:r>
            <a:r>
              <a:rPr lang="en-US" altLang="en-US"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160589" y="4005264"/>
            <a:ext cx="8112125" cy="52228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かれは　まじめだし、けいけんも　ありますから。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160589" y="4972050"/>
            <a:ext cx="6167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Vì anh ấy nghiêm túc, </a:t>
            </a: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hơn nữa </a:t>
            </a:r>
            <a:r>
              <a:rPr lang="en-US" altLang="en-US">
                <a:cs typeface="Arial" panose="020B0604020202020204" pitchFamily="34" charset="0"/>
              </a:rPr>
              <a:t>lại có kinh nghiệm.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631950" y="5373689"/>
            <a:ext cx="8928100" cy="52228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かれは　まじめだし、それに　けいけんもあるんです。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76788" y="2835276"/>
            <a:ext cx="1606550" cy="55562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264651" y="3989389"/>
            <a:ext cx="1033463" cy="554037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059364" y="4005264"/>
            <a:ext cx="676275" cy="554037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508201" y="5373689"/>
            <a:ext cx="676275" cy="554037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9102725" y="5357814"/>
            <a:ext cx="1314450" cy="554037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216525" y="5387975"/>
            <a:ext cx="1284288" cy="55403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Cloud Callout 11"/>
          <p:cNvSpPr/>
          <p:nvPr/>
        </p:nvSpPr>
        <p:spPr>
          <a:xfrm rot="21368473">
            <a:off x="4016375" y="1847851"/>
            <a:ext cx="2400300" cy="760413"/>
          </a:xfrm>
          <a:prstGeom prst="cloudCallout">
            <a:avLst>
              <a:gd name="adj1" fmla="val 33414"/>
              <a:gd name="adj2" fmla="val 8707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/>
              <a:t>1 </a:t>
            </a:r>
            <a:r>
              <a:rPr lang="en-US" sz="3200" dirty="0" err="1"/>
              <a:t>lý</a:t>
            </a:r>
            <a:r>
              <a:rPr lang="en-US" sz="3200" dirty="0"/>
              <a:t> do</a:t>
            </a:r>
          </a:p>
        </p:txBody>
      </p:sp>
      <p:sp>
        <p:nvSpPr>
          <p:cNvPr id="18" name="Cloud Callout 17"/>
          <p:cNvSpPr/>
          <p:nvPr/>
        </p:nvSpPr>
        <p:spPr>
          <a:xfrm rot="369755">
            <a:off x="6880225" y="2876551"/>
            <a:ext cx="2400300" cy="1063625"/>
          </a:xfrm>
          <a:prstGeom prst="cloudCallout">
            <a:avLst>
              <a:gd name="adj1" fmla="val -90191"/>
              <a:gd name="adj2" fmla="val 8296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/>
              <a:t>2 </a:t>
            </a:r>
            <a:r>
              <a:rPr lang="en-US" sz="3200" dirty="0" err="1"/>
              <a:t>lý</a:t>
            </a:r>
            <a:r>
              <a:rPr lang="en-US" sz="3200" dirty="0"/>
              <a:t> do </a:t>
            </a:r>
            <a:r>
              <a:rPr lang="en-US" sz="3200" dirty="0" err="1"/>
              <a:t>trở</a:t>
            </a:r>
            <a:r>
              <a:rPr lang="en-US" sz="3200" dirty="0"/>
              <a:t> </a:t>
            </a:r>
            <a:r>
              <a:rPr lang="en-US" sz="3200" dirty="0" err="1"/>
              <a:t>lên</a:t>
            </a:r>
            <a:endParaRPr lang="en-US" sz="3200" dirty="0"/>
          </a:p>
        </p:txBody>
      </p:sp>
      <p:sp>
        <p:nvSpPr>
          <p:cNvPr id="19" name="Cloud Callout 18"/>
          <p:cNvSpPr/>
          <p:nvPr/>
        </p:nvSpPr>
        <p:spPr>
          <a:xfrm rot="21222396">
            <a:off x="6762750" y="5811839"/>
            <a:ext cx="2870200" cy="1062037"/>
          </a:xfrm>
          <a:prstGeom prst="cloudCallout">
            <a:avLst>
              <a:gd name="adj1" fmla="val -60660"/>
              <a:gd name="adj2" fmla="val -6245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nhấn</a:t>
            </a:r>
            <a:r>
              <a:rPr lang="en-US" sz="2400" dirty="0"/>
              <a:t> </a:t>
            </a:r>
            <a:r>
              <a:rPr lang="en-US" sz="2400" dirty="0" err="1"/>
              <a:t>mạnh</a:t>
            </a:r>
            <a:endParaRPr lang="en-US" sz="2400" dirty="0"/>
          </a:p>
        </p:txBody>
      </p:sp>
      <p:sp>
        <p:nvSpPr>
          <p:cNvPr id="20" name="Rounded Rectangle 19"/>
          <p:cNvSpPr/>
          <p:nvPr/>
        </p:nvSpPr>
        <p:spPr>
          <a:xfrm rot="585283">
            <a:off x="7567999" y="279109"/>
            <a:ext cx="2859512" cy="82640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3600" dirty="0">
                <a:latin typeface="Tahoma" pitchFamily="34" charset="0"/>
                <a:ea typeface="Tahoma" pitchFamily="34" charset="0"/>
                <a:cs typeface="Tahoma" pitchFamily="34" charset="0"/>
              </a:rPr>
              <a:t>LUYỆN TẬP</a:t>
            </a:r>
            <a:endParaRPr lang="en-US" sz="36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533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  <p:bldP spid="6" grpId="0"/>
      <p:bldP spid="7" grpId="0" animBg="1"/>
      <p:bldP spid="8" grpId="0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2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>
            <a:off x="9020063" y="5301205"/>
            <a:ext cx="2903316" cy="828554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HGPSoeiKakugothicUB" panose="020B0900000000000000" pitchFamily="50" charset="-128"/>
                <a:ea typeface="HGPSoeiKakugothicUB" panose="020B0900000000000000" pitchFamily="50" charset="-128"/>
              </a:rPr>
              <a:t>第６課</a:t>
            </a:r>
            <a:endParaRPr lang="en-US" sz="4000" dirty="0">
              <a:latin typeface="HGPSoeiKakugothicUB" panose="020B0900000000000000" pitchFamily="50" charset="-128"/>
              <a:ea typeface="HGPSoeiKakugothicUB" panose="020B0900000000000000" pitchFamily="50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896"/>
            <a:ext cx="1535374" cy="61346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ound Diagonal Corner Rectangle 3"/>
          <p:cNvSpPr/>
          <p:nvPr/>
        </p:nvSpPr>
        <p:spPr>
          <a:xfrm>
            <a:off x="1535374" y="4990275"/>
            <a:ext cx="6425136" cy="1450413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旅行の準備</a:t>
            </a:r>
            <a:endParaRPr lang="en-US" sz="80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67093">
            <a:off x="8929510" y="4965240"/>
            <a:ext cx="842962" cy="8429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090" y="321780"/>
            <a:ext cx="5806636" cy="4026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0691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3424" y="2343291"/>
            <a:ext cx="5443959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このカレーはおいしそうですね。</a:t>
            </a:r>
            <a:endParaRPr lang="en-US" sz="28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7424" y="1941653"/>
            <a:ext cx="622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dirty="0" err="1" smtClean="0"/>
              <a:t>Món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cà-ri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này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trông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ngon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quá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nhỉ</a:t>
            </a:r>
            <a:r>
              <a:rPr lang="en-US" altLang="ja-JP" dirty="0" smtClean="0"/>
              <a:t>!</a:t>
            </a:r>
            <a:endParaRPr lang="en-US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3424" y="3549952"/>
            <a:ext cx="696603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このカメラは丈夫そうだが、壊れやすい。</a:t>
            </a:r>
            <a:endParaRPr lang="en-US" sz="28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87424" y="3180064"/>
            <a:ext cx="622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dirty="0" err="1" smtClean="0"/>
              <a:t>Cái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máy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ảnh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này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trông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thì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có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vẻ</a:t>
            </a:r>
            <a:r>
              <a:rPr lang="en-US" altLang="ja-JP" dirty="0" smtClean="0"/>
              <a:t>) </a:t>
            </a:r>
            <a:r>
              <a:rPr lang="en-US" altLang="ja-JP" dirty="0" err="1" smtClean="0"/>
              <a:t>bền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nhưng</a:t>
            </a:r>
            <a:r>
              <a:rPr lang="en-US" altLang="ja-JP" dirty="0" smtClean="0"/>
              <a:t> hay/</a:t>
            </a:r>
            <a:r>
              <a:rPr lang="en-US" altLang="ja-JP" dirty="0" err="1" smtClean="0"/>
              <a:t>dễ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hỏng</a:t>
            </a:r>
            <a:r>
              <a:rPr lang="en-US" altLang="ja-JP" dirty="0" smtClean="0"/>
              <a:t>.</a:t>
            </a:r>
            <a:endParaRPr lang="en-US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3424" y="4788363"/>
            <a:ext cx="11379843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>
                <a:latin typeface="mikachan-P" panose="02000600000000000000" pitchFamily="2" charset="-128"/>
                <a:ea typeface="mikachan-P" panose="02000600000000000000" pitchFamily="2" charset="-128"/>
              </a:rPr>
              <a:t>今年</a:t>
            </a:r>
            <a:r>
              <a:rPr lang="ja-JP" altLang="en-US" sz="28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の</a:t>
            </a:r>
            <a:r>
              <a:rPr lang="ja-JP" altLang="en-US" sz="2800" dirty="0">
                <a:latin typeface="mikachan-P" panose="02000600000000000000" pitchFamily="2" charset="-128"/>
                <a:ea typeface="mikachan-P" panose="02000600000000000000" pitchFamily="2" charset="-128"/>
              </a:rPr>
              <a:t>ゴールデ</a:t>
            </a:r>
            <a:r>
              <a:rPr lang="ja-JP" altLang="en-US" sz="28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ン</a:t>
            </a:r>
            <a:r>
              <a:rPr lang="ja-JP" altLang="en-US" sz="2800" dirty="0">
                <a:latin typeface="mikachan-P" panose="02000600000000000000" pitchFamily="2" charset="-128"/>
                <a:ea typeface="mikachan-P" panose="02000600000000000000" pitchFamily="2" charset="-128"/>
              </a:rPr>
              <a:t>ウィー</a:t>
            </a:r>
            <a:r>
              <a:rPr lang="ja-JP" altLang="en-US" sz="28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クは休みが長いので、旅行する人が多そうです。</a:t>
            </a:r>
            <a:endParaRPr lang="en-US" sz="28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7423" y="4386725"/>
            <a:ext cx="9160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dirty="0" err="1" smtClean="0"/>
              <a:t>Tuần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lễ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vàng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năm</a:t>
            </a:r>
            <a:r>
              <a:rPr lang="en-US" altLang="ja-JP" dirty="0" smtClean="0"/>
              <a:t> nay </a:t>
            </a:r>
            <a:r>
              <a:rPr lang="en-US" altLang="ja-JP" dirty="0" err="1" smtClean="0"/>
              <a:t>được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nghỉ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dài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nên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FF0000"/>
                </a:solidFill>
              </a:rPr>
              <a:t>coi</a:t>
            </a:r>
            <a:r>
              <a:rPr lang="en-US" altLang="ja-JP" dirty="0" smtClean="0">
                <a:solidFill>
                  <a:srgbClr val="FF0000"/>
                </a:solidFill>
              </a:rPr>
              <a:t> bộ/</a:t>
            </a:r>
            <a:r>
              <a:rPr lang="en-US" altLang="ja-JP" dirty="0" err="1" smtClean="0">
                <a:solidFill>
                  <a:srgbClr val="FF0000"/>
                </a:solidFill>
              </a:rPr>
              <a:t>xem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 err="1" smtClean="0">
                <a:solidFill>
                  <a:srgbClr val="FF0000"/>
                </a:solidFill>
              </a:rPr>
              <a:t>ra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 err="1" smtClean="0"/>
              <a:t>số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người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đi</a:t>
            </a:r>
            <a:r>
              <a:rPr lang="en-US" altLang="ja-JP" dirty="0" smtClean="0"/>
              <a:t> du </a:t>
            </a:r>
            <a:r>
              <a:rPr lang="en-US" altLang="ja-JP" dirty="0" err="1" smtClean="0"/>
              <a:t>lịch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sẽ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đông</a:t>
            </a:r>
            <a:r>
              <a:rPr lang="en-US" altLang="ja-JP" dirty="0" smtClean="0"/>
              <a:t>.</a:t>
            </a:r>
            <a:endParaRPr lang="en-US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33423" y="5995024"/>
            <a:ext cx="8655933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来週行く山はとても高いので、登るのは大変そうです。</a:t>
            </a:r>
            <a:endParaRPr lang="en-US" sz="28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87423" y="5625136"/>
            <a:ext cx="85466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dirty="0" err="1" smtClean="0"/>
              <a:t>Ngọn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núi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tuần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sau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rất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cao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nên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solidFill>
                  <a:srgbClr val="FF0000"/>
                </a:solidFill>
              </a:rPr>
              <a:t>coi</a:t>
            </a:r>
            <a:r>
              <a:rPr lang="en-US" altLang="ja-JP" dirty="0" smtClean="0">
                <a:solidFill>
                  <a:srgbClr val="FF0000"/>
                </a:solidFill>
              </a:rPr>
              <a:t> bộ/</a:t>
            </a:r>
            <a:r>
              <a:rPr lang="en-US" altLang="ja-JP" dirty="0" err="1" smtClean="0">
                <a:solidFill>
                  <a:srgbClr val="FF0000"/>
                </a:solidFill>
              </a:rPr>
              <a:t>xem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 err="1" smtClean="0">
                <a:solidFill>
                  <a:srgbClr val="FF0000"/>
                </a:solidFill>
              </a:rPr>
              <a:t>ra</a:t>
            </a:r>
            <a:r>
              <a:rPr lang="en-US" altLang="ja-JP" dirty="0" smtClean="0">
                <a:solidFill>
                  <a:srgbClr val="FF0000"/>
                </a:solidFill>
              </a:rPr>
              <a:t>/</a:t>
            </a:r>
            <a:r>
              <a:rPr lang="en-US" altLang="ja-JP" dirty="0" err="1" smtClean="0">
                <a:solidFill>
                  <a:srgbClr val="FF0000"/>
                </a:solidFill>
              </a:rPr>
              <a:t>xem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 err="1" smtClean="0">
                <a:solidFill>
                  <a:srgbClr val="FF0000"/>
                </a:solidFill>
              </a:rPr>
              <a:t>chừng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 err="1" smtClean="0"/>
              <a:t>leo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sẽ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vất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vả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đây</a:t>
            </a:r>
            <a:r>
              <a:rPr lang="en-US" altLang="ja-JP" dirty="0" smtClean="0"/>
              <a:t>.</a:t>
            </a:r>
            <a:endParaRPr lang="en-US" altLang="en-US" dirty="0"/>
          </a:p>
        </p:txBody>
      </p:sp>
      <p:sp>
        <p:nvSpPr>
          <p:cNvPr id="11" name="Notched Right Arrow 10"/>
          <p:cNvSpPr/>
          <p:nvPr/>
        </p:nvSpPr>
        <p:spPr>
          <a:xfrm rot="21257585">
            <a:off x="1254885" y="291883"/>
            <a:ext cx="2213730" cy="908982"/>
          </a:xfrm>
          <a:prstGeom prst="notch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Ý NGHĨA 1</a:t>
            </a:r>
            <a:endParaRPr lang="en-US" dirty="0"/>
          </a:p>
        </p:txBody>
      </p:sp>
      <p:sp>
        <p:nvSpPr>
          <p:cNvPr id="12" name="Notched Right Arrow 11"/>
          <p:cNvSpPr/>
          <p:nvPr/>
        </p:nvSpPr>
        <p:spPr>
          <a:xfrm rot="21257585">
            <a:off x="2401458" y="1066065"/>
            <a:ext cx="2213730" cy="908982"/>
          </a:xfrm>
          <a:prstGeom prst="notch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Ý NGHĨA 2</a:t>
            </a:r>
            <a:endParaRPr lang="en-US" dirty="0"/>
          </a:p>
        </p:txBody>
      </p:sp>
      <p:sp>
        <p:nvSpPr>
          <p:cNvPr id="13" name="Round Diagonal Corner Rectangle 12"/>
          <p:cNvSpPr/>
          <p:nvPr/>
        </p:nvSpPr>
        <p:spPr>
          <a:xfrm>
            <a:off x="3598925" y="152319"/>
            <a:ext cx="6771991" cy="749031"/>
          </a:xfrm>
          <a:prstGeom prst="round2Diag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MIÊU TẢ TRẠNG THÁI: </a:t>
            </a:r>
            <a:br>
              <a:rPr lang="en-US" sz="2800" dirty="0" smtClean="0"/>
            </a:br>
            <a:r>
              <a:rPr lang="en-US" sz="2000" dirty="0" err="1" smtClean="0"/>
              <a:t>miêu</a:t>
            </a:r>
            <a:r>
              <a:rPr lang="en-US" sz="2000" dirty="0" smtClean="0"/>
              <a:t> </a:t>
            </a:r>
            <a:r>
              <a:rPr lang="en-US" sz="2000" dirty="0" err="1" smtClean="0"/>
              <a:t>tả</a:t>
            </a:r>
            <a:r>
              <a:rPr lang="en-US" sz="2000" dirty="0" smtClean="0"/>
              <a:t> </a:t>
            </a:r>
            <a:r>
              <a:rPr lang="en-US" sz="2000" dirty="0" err="1" smtClean="0"/>
              <a:t>tình</a:t>
            </a:r>
            <a:r>
              <a:rPr lang="en-US" sz="2000" dirty="0" smtClean="0"/>
              <a:t> </a:t>
            </a:r>
            <a:r>
              <a:rPr lang="en-US" sz="2000" dirty="0" err="1" smtClean="0"/>
              <a:t>trạng</a:t>
            </a:r>
            <a:r>
              <a:rPr lang="en-US" sz="2000" dirty="0" smtClean="0"/>
              <a:t>, </a:t>
            </a:r>
            <a:r>
              <a:rPr lang="en-US" sz="2000" dirty="0" err="1" smtClean="0"/>
              <a:t>trạng</a:t>
            </a:r>
            <a:r>
              <a:rPr lang="en-US" sz="2000" dirty="0" smtClean="0"/>
              <a:t> </a:t>
            </a:r>
            <a:r>
              <a:rPr lang="en-US" sz="2000" dirty="0" err="1" smtClean="0"/>
              <a:t>thái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ngay</a:t>
            </a:r>
            <a:r>
              <a:rPr lang="en-US" sz="2000" dirty="0" smtClean="0"/>
              <a:t> </a:t>
            </a:r>
            <a:r>
              <a:rPr lang="en-US" sz="2000" dirty="0" err="1" smtClean="0"/>
              <a:t>trước</a:t>
            </a:r>
            <a:r>
              <a:rPr lang="en-US" sz="2000" dirty="0" smtClean="0"/>
              <a:t> </a:t>
            </a:r>
            <a:r>
              <a:rPr lang="en-US" sz="2000" dirty="0" err="1" smtClean="0"/>
              <a:t>mắt</a:t>
            </a:r>
            <a:r>
              <a:rPr lang="en-US" sz="2000" dirty="0" smtClean="0"/>
              <a:t> </a:t>
            </a:r>
            <a:r>
              <a:rPr lang="en-US" sz="2000" dirty="0" err="1" smtClean="0"/>
              <a:t>lúc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endParaRPr lang="en-US" sz="2800" dirty="0"/>
          </a:p>
        </p:txBody>
      </p:sp>
      <p:sp>
        <p:nvSpPr>
          <p:cNvPr id="14" name="Round Diagonal Corner Rectangle 13"/>
          <p:cNvSpPr/>
          <p:nvPr/>
        </p:nvSpPr>
        <p:spPr>
          <a:xfrm>
            <a:off x="4654897" y="1027538"/>
            <a:ext cx="7006597" cy="749031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TRÌNH BÀY DỰ ĐOÁN: </a:t>
            </a:r>
            <a:br>
              <a:rPr lang="en-US" sz="2800" dirty="0" smtClean="0"/>
            </a:br>
            <a:r>
              <a:rPr lang="en-US" sz="2000" dirty="0" err="1" smtClean="0"/>
              <a:t>phán</a:t>
            </a:r>
            <a:r>
              <a:rPr lang="en-US" sz="2000" dirty="0" smtClean="0"/>
              <a:t> </a:t>
            </a:r>
            <a:r>
              <a:rPr lang="en-US" sz="2000" dirty="0" err="1" smtClean="0"/>
              <a:t>đoán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rằng</a:t>
            </a:r>
            <a:r>
              <a:rPr lang="en-US" sz="2000" dirty="0" smtClean="0"/>
              <a:t> </a:t>
            </a:r>
            <a:r>
              <a:rPr lang="en-US" sz="2000" dirty="0" err="1" smtClean="0"/>
              <a:t>rất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khả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xảy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sự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3594345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 animBg="1"/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283</TotalTime>
  <Words>1910</Words>
  <Application>Microsoft Office PowerPoint</Application>
  <PresentationFormat>Widescreen</PresentationFormat>
  <Paragraphs>198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HGPSoeiKakugothicUB</vt:lpstr>
      <vt:lpstr>メイリオ</vt:lpstr>
      <vt:lpstr>mikachan-P</vt:lpstr>
      <vt:lpstr>mikachan-PB</vt:lpstr>
      <vt:lpstr>NtMotoyaKyotai</vt:lpstr>
      <vt:lpstr>Arial</vt:lpstr>
      <vt:lpstr>Kristen ITC</vt:lpstr>
      <vt:lpstr>Tahoma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Cuong</dc:creator>
  <cp:lastModifiedBy>Nguyen Cuong</cp:lastModifiedBy>
  <cp:revision>34</cp:revision>
  <dcterms:created xsi:type="dcterms:W3CDTF">2015-04-20T07:58:07Z</dcterms:created>
  <dcterms:modified xsi:type="dcterms:W3CDTF">2015-05-04T07:01:22Z</dcterms:modified>
</cp:coreProperties>
</file>