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8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61" r:id="rId22"/>
    <p:sldId id="262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2906209" y="5064258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第５課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150470" y="2829365"/>
            <a:ext cx="8976168" cy="1905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石川さんの家へ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6903929" y="4521278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22" y="6309614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0" y="6387563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17" y="276406"/>
            <a:ext cx="4078327" cy="2333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421" y="221102"/>
            <a:ext cx="3194726" cy="2401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424" y="221102"/>
            <a:ext cx="3407851" cy="2516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780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48501" y="4241356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Giám đốc đã xem bộ phim này chưa ạ?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0213" y="4620767"/>
            <a:ext cx="8650288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社長は　もう　この映画を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ご覧になりましたか。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484840" y="2187131"/>
            <a:ext cx="605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Vợ của trưởng ban có biết tác phẩm này không?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80040" y="2568130"/>
            <a:ext cx="8686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課長のおくさんは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この作品を　ごぞんじですか。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65134" y="3249167"/>
            <a:ext cx="3466618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61413" y="5231955"/>
            <a:ext cx="36957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99563" y="5673281"/>
            <a:ext cx="100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らん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ular Callout 13"/>
          <p:cNvSpPr/>
          <p:nvPr/>
        </p:nvSpPr>
        <p:spPr>
          <a:xfrm rot="463191">
            <a:off x="7450540" y="1980755"/>
            <a:ext cx="3365500" cy="990600"/>
          </a:xfrm>
          <a:prstGeom prst="wedgeRoundRectCallout">
            <a:avLst>
              <a:gd name="adj1" fmla="val -43714"/>
              <a:gd name="adj2" fmla="val 10033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知っています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463191">
            <a:off x="8430189" y="5606605"/>
            <a:ext cx="2481263" cy="990600"/>
          </a:xfrm>
          <a:prstGeom prst="wedgeRoundRectCallout">
            <a:avLst>
              <a:gd name="adj1" fmla="val -89514"/>
              <a:gd name="adj2" fmla="val 407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見ます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803">
            <a:off x="478174" y="115243"/>
            <a:ext cx="1459752" cy="1724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63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/>
      <p:bldP spid="18" grpId="0" animBg="1"/>
      <p:bldP spid="12" grpId="0" animBg="1"/>
      <p:bldP spid="13" grpId="0" animBg="1"/>
      <p:bldP spid="2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31428" y="3579880"/>
            <a:ext cx="3886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#2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607215" y="1952970"/>
            <a:ext cx="38862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#3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5345" y="5183530"/>
            <a:ext cx="38862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#1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55985" y="4282733"/>
            <a:ext cx="4637088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お</a:t>
            </a:r>
            <a:r>
              <a:rPr lang="en-US" altLang="ja-JP" sz="40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ます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になる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573673" y="4517684"/>
            <a:ext cx="266700" cy="574675"/>
            <a:chOff x="3733800" y="4755921"/>
            <a:chExt cx="533401" cy="679104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733800" y="4755921"/>
              <a:ext cx="533401" cy="67910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733800" y="4859100"/>
              <a:ext cx="533401" cy="47274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527981" y="5869331"/>
            <a:ext cx="4470400" cy="842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られる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92890" y="2638590"/>
            <a:ext cx="4471988" cy="842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ごらんになる</a:t>
            </a:r>
            <a:r>
              <a:rPr lang="en-US" altLang="ja-JP" sz="40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Striped Right Arrow 10"/>
          <p:cNvSpPr/>
          <p:nvPr/>
        </p:nvSpPr>
        <p:spPr>
          <a:xfrm rot="16988783">
            <a:off x="8552078" y="3867867"/>
            <a:ext cx="5054249" cy="938645"/>
          </a:xfrm>
          <a:prstGeom prst="stripedRightArrow">
            <a:avLst>
              <a:gd name="adj1" fmla="val 55904"/>
              <a:gd name="adj2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MỨC ĐỘ LỊCH SỰ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2" y="160671"/>
            <a:ext cx="3790649" cy="1687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8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21127819">
            <a:off x="1636713" y="333375"/>
            <a:ext cx="4875212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KHIÊM NHƯỜNG NGỮ VỚI</a:t>
            </a:r>
          </a:p>
          <a:p>
            <a:pPr algn="ctr">
              <a:defRPr/>
            </a:pPr>
            <a:r>
              <a:rPr 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</a:t>
            </a:r>
            <a:endParaRPr lang="en-US" sz="3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215318">
            <a:off x="6890374" y="366366"/>
            <a:ext cx="3779406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HGMaruGothicMPRO" pitchFamily="49" charset="-128"/>
                <a:ea typeface="HGMaruGothicMPRO" pitchFamily="49" charset="-128"/>
                <a:cs typeface="Tahoma" pitchFamily="34" charset="0"/>
              </a:rPr>
              <a:t>謙譲語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】V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1226" y="3452814"/>
            <a:ext cx="4651375" cy="585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タクシーを　呼びます。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1676400" y="3560764"/>
            <a:ext cx="137160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>
                <a:latin typeface="Arial" charset="0"/>
              </a:rPr>
              <a:t>Sẽ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gọi</a:t>
            </a:r>
            <a:r>
              <a:rPr lang="en-US" dirty="0">
                <a:latin typeface="Arial" charset="0"/>
              </a:rPr>
              <a:t> taxi.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46626" y="5221288"/>
            <a:ext cx="4651375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荷物を　持ちます。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1676400" y="5329239"/>
            <a:ext cx="190500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>
                <a:latin typeface="Arial" charset="0"/>
              </a:rPr>
              <a:t>Sẽ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cầm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hành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lý</a:t>
            </a:r>
            <a:r>
              <a:rPr lang="en-US" dirty="0">
                <a:latin typeface="Arial" charset="0"/>
              </a:rPr>
              <a:t>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190864" y="1387475"/>
            <a:ext cx="3886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</a:t>
            </a:r>
            <a:r>
              <a:rPr lang="ja-JP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１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95328" y="2073275"/>
            <a:ext cx="6477272" cy="8985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gsXtreme" pitchFamily="2" charset="0"/>
                <a:ea typeface="HGPSoeiKakupoptai" pitchFamily="50" charset="-128"/>
              </a:rPr>
              <a:t>BIẾN ĐỔI ĐỘNG TỪ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6990" y="5943600"/>
            <a:ext cx="647713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荷物を　お持ちします。</a:t>
            </a:r>
            <a:endParaRPr lang="en-US" altLang="ja-JP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0864" y="4171270"/>
            <a:ext cx="647713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タクシーを　お呼びします。</a:t>
            </a:r>
            <a:endParaRPr lang="en-US" altLang="ja-JP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1324" y="4171270"/>
            <a:ext cx="232967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わたしが</a:t>
            </a:r>
            <a:endParaRPr lang="en-US" altLang="ja-JP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7314" y="5934756"/>
            <a:ext cx="232967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わたしが</a:t>
            </a:r>
            <a:endParaRPr lang="en-US" altLang="ja-JP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7400" y="4038600"/>
            <a:ext cx="863600" cy="1066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27400" y="5754688"/>
            <a:ext cx="863600" cy="1066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985964" y="3162300"/>
            <a:ext cx="8669337" cy="3619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662363" y="3489326"/>
            <a:ext cx="6781800" cy="1262063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お</a:t>
            </a:r>
            <a:r>
              <a:rPr lang="en-US" altLang="ja-JP" sz="8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ます</a:t>
            </a: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する</a:t>
            </a:r>
            <a:endParaRPr lang="en-US" sz="8800" dirty="0">
              <a:latin typeface="NtMotoyaKyotai" pitchFamily="18" charset="-128"/>
              <a:ea typeface="NtMotoyaKyotai" pitchFamily="18" charset="-128"/>
            </a:endParaRPr>
          </a:p>
        </p:txBody>
      </p: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6557963" y="4002088"/>
            <a:ext cx="533400" cy="679450"/>
            <a:chOff x="3733800" y="4755921"/>
            <a:chExt cx="533401" cy="679104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3733800" y="4755921"/>
              <a:ext cx="533401" cy="679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3733800" y="4859055"/>
              <a:ext cx="533401" cy="472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2" name="Rounded Rectangular Callout 61"/>
          <p:cNvSpPr/>
          <p:nvPr/>
        </p:nvSpPr>
        <p:spPr>
          <a:xfrm rot="285890">
            <a:off x="6043613" y="1573213"/>
            <a:ext cx="4532312" cy="1497012"/>
          </a:xfrm>
          <a:prstGeom prst="wedgeRoundRectCallout">
            <a:avLst>
              <a:gd name="adj1" fmla="val -46608"/>
              <a:gd name="adj2" fmla="val 9561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/>
              <a:t>ĐỘNG TỪ 1 ÂM TIẾT </a:t>
            </a:r>
            <a:r>
              <a:rPr lang="en-US" sz="2000" dirty="0" err="1"/>
              <a:t>như</a:t>
            </a:r>
            <a:r>
              <a:rPr lang="en-US" sz="2000" dirty="0"/>
              <a:t>: </a:t>
            </a:r>
          </a:p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ねます、います、見ます、出ます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3" name="Rounded Rectangular Callout 62"/>
          <p:cNvSpPr/>
          <p:nvPr/>
        </p:nvSpPr>
        <p:spPr>
          <a:xfrm rot="21048468">
            <a:off x="1866685" y="1699440"/>
            <a:ext cx="4029868" cy="1497013"/>
          </a:xfrm>
          <a:prstGeom prst="wedgeRoundRectCallout">
            <a:avLst>
              <a:gd name="adj1" fmla="val 50048"/>
              <a:gd name="adj2" fmla="val 953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662363" y="5248276"/>
            <a:ext cx="6781800" cy="1262063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ご</a:t>
            </a:r>
            <a:r>
              <a:rPr lang="en-US" altLang="ja-JP" sz="8800" dirty="0">
                <a:latin typeface="NtMotoyaKyotai" pitchFamily="18" charset="-128"/>
                <a:ea typeface="NtMotoyaKyotai" pitchFamily="18" charset="-128"/>
              </a:rPr>
              <a:t>N</a:t>
            </a: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する</a:t>
            </a:r>
            <a:endParaRPr lang="en-US" sz="8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092162" y="3489033"/>
            <a:ext cx="1417320" cy="1262062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和語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092162" y="5248729"/>
            <a:ext cx="1417320" cy="1262062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漢語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051050" y="3636964"/>
            <a:ext cx="160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TỪ THUẦN NHẬT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051050" y="54102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TỪ HÁN NHẬT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000250" y="43846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わ　ご</a:t>
            </a:r>
            <a:endParaRPr lang="en-US" altLang="en-US" sz="20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2001838" y="61372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かん</a:t>
            </a:r>
            <a:r>
              <a:rPr lang="en-US" altLang="ja-JP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  </a:t>
            </a:r>
            <a:r>
              <a:rPr lang="ja-JP" altLang="en-US" sz="200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altLang="en-US" sz="20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17762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25" grpId="0" animBg="1"/>
      <p:bldP spid="27" grpId="0" animBg="1"/>
      <p:bldP spid="2" grpId="0" animBg="1"/>
      <p:bldP spid="39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70" grpId="0"/>
      <p:bldP spid="71" grpId="0"/>
      <p:bldP spid="7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95600" y="2907464"/>
            <a:ext cx="2514600" cy="3714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Vâng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95600" y="4567315"/>
            <a:ext cx="320040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Vâng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09900" y="6253163"/>
            <a:ext cx="3200400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Vâng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.</a:t>
            </a:r>
          </a:p>
        </p:txBody>
      </p:sp>
      <p:sp>
        <p:nvSpPr>
          <p:cNvPr id="2" name="Right Arrow 1"/>
          <p:cNvSpPr/>
          <p:nvPr/>
        </p:nvSpPr>
        <p:spPr>
          <a:xfrm rot="309361">
            <a:off x="710106" y="2580009"/>
            <a:ext cx="1941121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KHIÊM NHƯỜNG</a:t>
            </a:r>
          </a:p>
        </p:txBody>
      </p:sp>
      <p:sp>
        <p:nvSpPr>
          <p:cNvPr id="3" name="Right Arrow 2"/>
          <p:cNvSpPr/>
          <p:nvPr/>
        </p:nvSpPr>
        <p:spPr>
          <a:xfrm rot="309361">
            <a:off x="802497" y="4291083"/>
            <a:ext cx="1848542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KHIÊM NHƯỜNG</a:t>
            </a:r>
          </a:p>
        </p:txBody>
      </p:sp>
      <p:sp>
        <p:nvSpPr>
          <p:cNvPr id="4" name="Right Arrow 3"/>
          <p:cNvSpPr/>
          <p:nvPr/>
        </p:nvSpPr>
        <p:spPr>
          <a:xfrm rot="309361">
            <a:off x="830513" y="5879897"/>
            <a:ext cx="1782292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KHIÊM NHƯỜNG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2207712"/>
            <a:ext cx="43434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105776"/>
            <a:ext cx="6400800" cy="530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ホテルを　予約してください。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09800" y="3826431"/>
            <a:ext cx="43434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!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3764040"/>
            <a:ext cx="7848600" cy="530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あの方を　しょうかいしてください。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09800" y="5463381"/>
            <a:ext cx="22860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taxi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tôi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28800" y="5449889"/>
            <a:ext cx="6324600" cy="530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タクシーを　呼んでください。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30488" y="2712200"/>
            <a:ext cx="6208712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はい、すぐ　ご予約します。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4372051"/>
            <a:ext cx="73914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はい、すぐ　ごしょうかいします。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7000" y="6056313"/>
            <a:ext cx="64008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はい、すぐ　お呼びします。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113818"/>
            <a:ext cx="2733675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30135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" grpId="0" animBg="1"/>
      <p:bldP spid="3" grpId="0" animBg="1"/>
      <p:bldP spid="4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95600" y="2900767"/>
            <a:ext cx="2840038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ạ.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57499" y="4556528"/>
            <a:ext cx="320040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ạ.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09900" y="6253163"/>
            <a:ext cx="3200400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.</a:t>
            </a:r>
          </a:p>
        </p:txBody>
      </p:sp>
      <p:sp>
        <p:nvSpPr>
          <p:cNvPr id="2" name="Right Arrow 1"/>
          <p:cNvSpPr/>
          <p:nvPr/>
        </p:nvSpPr>
        <p:spPr>
          <a:xfrm rot="309361">
            <a:off x="1604964" y="2600728"/>
            <a:ext cx="1106487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NÓI TIẾP</a:t>
            </a:r>
          </a:p>
        </p:txBody>
      </p:sp>
      <p:sp>
        <p:nvSpPr>
          <p:cNvPr id="3" name="Right Arrow 2"/>
          <p:cNvSpPr/>
          <p:nvPr/>
        </p:nvSpPr>
        <p:spPr>
          <a:xfrm rot="309361">
            <a:off x="1504949" y="4313639"/>
            <a:ext cx="1106488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NÓI TIẾP</a:t>
            </a:r>
          </a:p>
        </p:txBody>
      </p:sp>
      <p:sp>
        <p:nvSpPr>
          <p:cNvPr id="4" name="Right Arrow 3"/>
          <p:cNvSpPr/>
          <p:nvPr/>
        </p:nvSpPr>
        <p:spPr>
          <a:xfrm rot="309361">
            <a:off x="1504950" y="5910263"/>
            <a:ext cx="1106488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NÓI TIẾP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58207" y="2216952"/>
            <a:ext cx="43434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065187"/>
            <a:ext cx="7264400" cy="564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社長は　工場を　見学されるそうです。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33600" y="3806708"/>
            <a:ext cx="5599112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35113" y="3719361"/>
            <a:ext cx="9018587" cy="564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部長はパンフレットをご覧になりたいそうです。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96294" y="5454097"/>
            <a:ext cx="48768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…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5415997"/>
            <a:ext cx="7239000" cy="564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先生は　すぐ　もどられるそうです。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30488" y="2705503"/>
            <a:ext cx="6208712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では、私が　ご案内します。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28899" y="4361264"/>
            <a:ext cx="6172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では、私が　お見せします。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7000" y="6056313"/>
            <a:ext cx="77724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では、私が　ここで　お待ちします。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113818"/>
            <a:ext cx="2733675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9746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" grpId="0" animBg="1"/>
      <p:bldP spid="3" grpId="0" animBg="1"/>
      <p:bldP spid="4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587651" y="309696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NOTES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  <p:sp>
        <p:nvSpPr>
          <p:cNvPr id="3" name="Pentagon 2"/>
          <p:cNvSpPr/>
          <p:nvPr/>
        </p:nvSpPr>
        <p:spPr>
          <a:xfrm rot="21444517">
            <a:off x="690302" y="253008"/>
            <a:ext cx="7849940" cy="127304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Không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với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trường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hợp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hành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vi,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hành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động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không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liên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quan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gì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tới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đối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tượng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kính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trọng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6600" y="2070798"/>
            <a:ext cx="64008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毎日　新聞を　読みます。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45350" y="2693098"/>
            <a:ext cx="2743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お読みします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6600" y="3442398"/>
            <a:ext cx="64008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いつ　お国へ　お帰りに　なりますか。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6600" y="4140898"/>
            <a:ext cx="29718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来週　帰ります。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4925" y="4140898"/>
            <a:ext cx="2743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お帰りします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0800" y="4140898"/>
            <a:ext cx="533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B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0800" y="3442398"/>
            <a:ext cx="533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A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06665" y="4990736"/>
            <a:ext cx="8819164" cy="5718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i="1" dirty="0">
                <a:latin typeface="NtMotoyaKyotai" pitchFamily="18" charset="-128"/>
                <a:ea typeface="NtMotoyaKyotai" pitchFamily="18" charset="-128"/>
              </a:rPr>
              <a:t>（社長</a:t>
            </a:r>
            <a:r>
              <a:rPr lang="ja-JP" altLang="en-US" sz="2400" i="1" dirty="0" smtClean="0">
                <a:latin typeface="NtMotoyaKyotai" pitchFamily="18" charset="-128"/>
                <a:ea typeface="NtMotoyaKyotai" pitchFamily="18" charset="-128"/>
              </a:rPr>
              <a:t>がめ</a:t>
            </a:r>
            <a:r>
              <a:rPr lang="ja-JP" altLang="en-US" sz="2400" i="1" dirty="0">
                <a:latin typeface="NtMotoyaKyotai" pitchFamily="18" charset="-128"/>
                <a:ea typeface="NtMotoyaKyotai" pitchFamily="18" charset="-128"/>
              </a:rPr>
              <a:t>がね</a:t>
            </a:r>
            <a:r>
              <a:rPr lang="ja-JP" altLang="en-US" sz="2400" i="1" dirty="0" smtClean="0">
                <a:latin typeface="NtMotoyaKyotai" pitchFamily="18" charset="-128"/>
                <a:ea typeface="NtMotoyaKyotai" pitchFamily="18" charset="-128"/>
              </a:rPr>
              <a:t>をこ</a:t>
            </a:r>
            <a:r>
              <a:rPr lang="ja-JP" altLang="en-US" sz="2400" i="1" dirty="0">
                <a:latin typeface="NtMotoyaKyotai" pitchFamily="18" charset="-128"/>
                <a:ea typeface="NtMotoyaKyotai" pitchFamily="18" charset="-128"/>
              </a:rPr>
              <a:t>わして、新聞が　読めない</a:t>
            </a:r>
            <a:r>
              <a:rPr lang="ja-JP" altLang="en-US" sz="2400" i="1" dirty="0" smtClean="0">
                <a:latin typeface="NtMotoyaKyotai" pitchFamily="18" charset="-128"/>
                <a:ea typeface="NtMotoyaKyotai" pitchFamily="18" charset="-128"/>
              </a:rPr>
              <a:t>。そ</a:t>
            </a:r>
            <a:r>
              <a:rPr lang="ja-JP" altLang="en-US" sz="2400" i="1" dirty="0">
                <a:latin typeface="NtMotoyaKyotai" pitchFamily="18" charset="-128"/>
                <a:ea typeface="NtMotoyaKyotai" pitchFamily="18" charset="-128"/>
              </a:rPr>
              <a:t>れを見て）</a:t>
            </a:r>
            <a:endParaRPr lang="en-US" sz="2400" i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1076" y="5613400"/>
            <a:ext cx="6765925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社長、私が　新聞を　お読みしましょう。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45350" y="6261100"/>
            <a:ext cx="2743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読みます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2379617" y="1689798"/>
            <a:ext cx="1158240" cy="990600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１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Explosion 2 15"/>
          <p:cNvSpPr/>
          <p:nvPr/>
        </p:nvSpPr>
        <p:spPr>
          <a:xfrm>
            <a:off x="1595846" y="3061398"/>
            <a:ext cx="1158240" cy="990600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２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Explosion 2 16"/>
          <p:cNvSpPr/>
          <p:nvPr/>
        </p:nvSpPr>
        <p:spPr>
          <a:xfrm>
            <a:off x="1800497" y="4622800"/>
            <a:ext cx="1158240" cy="990600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３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8887959" y="6292904"/>
            <a:ext cx="594326" cy="60683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0" name="Picture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9575339" y="2664786"/>
            <a:ext cx="594326" cy="60683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8795428" y="4172703"/>
            <a:ext cx="594326" cy="60683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23" name="Striped Right Arrow 22"/>
          <p:cNvSpPr/>
          <p:nvPr/>
        </p:nvSpPr>
        <p:spPr>
          <a:xfrm>
            <a:off x="2590801" y="5562600"/>
            <a:ext cx="930275" cy="685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33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721304" y="277885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NOTES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  <p:sp>
        <p:nvSpPr>
          <p:cNvPr id="3" name="Pentagon 2"/>
          <p:cNvSpPr/>
          <p:nvPr/>
        </p:nvSpPr>
        <p:spPr>
          <a:xfrm rot="21444517">
            <a:off x="796432" y="250607"/>
            <a:ext cx="7743756" cy="127304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Không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với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trường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hợp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nói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với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người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ngoài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về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hành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vi,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hành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động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nào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đó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làm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cho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b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người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bề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trên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trong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gia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đình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65025" y="2011853"/>
            <a:ext cx="5486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父を　駅まで　お送りしました。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65025" y="2730991"/>
            <a:ext cx="5486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父を　駅まで　送りました。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Pentagon 5"/>
          <p:cNvSpPr/>
          <p:nvPr/>
        </p:nvSpPr>
        <p:spPr>
          <a:xfrm rot="21444517">
            <a:off x="543461" y="3805129"/>
            <a:ext cx="8130576" cy="1273046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Trong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trường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hợp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muốn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diễn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tả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ý “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đề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nghị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làm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gì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đó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cho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”,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người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ta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thường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KHIÊM NHƯỜNG NGỮ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hơn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là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mẫu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câu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ja-JP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「～てあげましょうか」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0765" y="5341556"/>
            <a:ext cx="7239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社長、（お）荷物をお持ちしましょうか。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10765" y="6059106"/>
            <a:ext cx="7239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社長、（お）荷物を持ってあげましょうか。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600">
            <a:off x="2607564" y="2838968"/>
            <a:ext cx="698511" cy="71628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2755804" y="1982633"/>
            <a:ext cx="594326" cy="60683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600">
            <a:off x="1861511" y="5097547"/>
            <a:ext cx="698511" cy="716284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9090447" y="6091091"/>
            <a:ext cx="594326" cy="60683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821597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1464" y="1309688"/>
          <a:ext cx="6865937" cy="531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5490"/>
                <a:gridCol w="3680447"/>
              </a:tblGrid>
              <a:tr h="5481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LỊCH SỰ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</a:rPr>
                        <a:t>（丁寧）</a:t>
                      </a:r>
                      <a:endParaRPr lang="en-US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KHIÊM NHƯỜNG NGỮ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</a:rPr>
                        <a:t>（謙譲）</a:t>
                      </a:r>
                      <a:endParaRPr lang="en-US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660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行きます（行く）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来ます（来る）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まいります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（まいる）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5481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います（いる）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おります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（おる）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274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～ています（～ている）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～ております（～ておる）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274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食べます（食べる）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いただきます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（いただく）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274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飲みます（飲む）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もらいます（もらう）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～てもらいます（～てもらう）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～ていただきます（～ていただく）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5481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言います（言う）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もうします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（もうす）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5481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します（する）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いたします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（いたす）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5481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見ます（見る）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はいけんします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（はいけんする）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  <a:tr h="5481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知っています（知っている）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（知りません）</a:t>
                      </a:r>
                      <a:endParaRPr lang="en-US" sz="10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 dirty="0" smtClean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存じ</a:t>
                      </a:r>
                      <a:r>
                        <a:rPr lang="ja-JP" sz="13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ております（存じておる）</a:t>
                      </a:r>
                      <a:endParaRPr lang="en-US" sz="1000" dirty="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3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</a:t>
                      </a:r>
                      <a:r>
                        <a:rPr lang="ja-JP" sz="1300" dirty="0" smtClean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存じ</a:t>
                      </a:r>
                      <a:r>
                        <a:rPr lang="ja-JP" sz="13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ません）</a:t>
                      </a:r>
                      <a:endParaRPr lang="en-US" sz="10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0820" marR="60820" marT="0" marB="0"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190864" y="1387475"/>
            <a:ext cx="3886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#2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127819">
            <a:off x="2111375" y="292100"/>
            <a:ext cx="4516438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KHIÊM NHƯỜNG NGỮ VỚI</a:t>
            </a:r>
          </a:p>
          <a:p>
            <a:pPr algn="ctr">
              <a:defRPr/>
            </a:pPr>
            <a:r>
              <a:rPr 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</a:t>
            </a:r>
            <a:endParaRPr lang="en-US" sz="3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215318">
            <a:off x="6243361" y="346098"/>
            <a:ext cx="4427054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HGMaruGothicMPRO" pitchFamily="49" charset="-128"/>
                <a:ea typeface="HGMaruGothicMPRO" pitchFamily="49" charset="-128"/>
                <a:cs typeface="Tahoma" pitchFamily="34" charset="0"/>
              </a:rPr>
              <a:t>謙譲語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】V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1928" y="2209800"/>
            <a:ext cx="7696472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gsXtreme" pitchFamily="2" charset="0"/>
                <a:ea typeface="HGPSoeiKakupoptai" pitchFamily="50" charset="-128"/>
              </a:rPr>
              <a:t>ĐỘNG TỪ KÍNH NGỮ ĐẶC BIỆT</a:t>
            </a:r>
          </a:p>
        </p:txBody>
      </p:sp>
      <p:sp>
        <p:nvSpPr>
          <p:cNvPr id="7" name="Explosion 2 6"/>
          <p:cNvSpPr/>
          <p:nvPr/>
        </p:nvSpPr>
        <p:spPr>
          <a:xfrm>
            <a:off x="2810692" y="2667000"/>
            <a:ext cx="7998427" cy="3733800"/>
          </a:xfrm>
          <a:prstGeom prst="irregularSeal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mbria Math" pitchFamily="18" charset="0"/>
                <a:ea typeface="Cambria Math" pitchFamily="18" charset="0"/>
              </a:rPr>
              <a:t>PHẢI HỌC THUỘC</a:t>
            </a:r>
          </a:p>
        </p:txBody>
      </p:sp>
    </p:spTree>
    <p:extLst>
      <p:ext uri="{BB962C8B-B14F-4D97-AF65-F5344CB8AC3E}">
        <p14:creationId xmlns:p14="http://schemas.microsoft.com/office/powerpoint/2010/main" val="134155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781853" y="1926037"/>
            <a:ext cx="43434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04709" y="2273461"/>
            <a:ext cx="8686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わたしは　日本の歴史について　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よく　ぞんじております。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81853" y="5277808"/>
            <a:ext cx="43434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Dạ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VN ạ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68469" y="5592501"/>
            <a:ext cx="8650288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わたしは　ベトナムの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</a:rPr>
              <a:t>Cuong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と　もうします。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81853" y="3620149"/>
            <a:ext cx="6361112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Dạ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bữa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(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cơm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68197" y="3943551"/>
            <a:ext cx="8686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わたしたちは　もう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食事を　いただきました。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43173" y="2946561"/>
            <a:ext cx="3919537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57509" y="4629351"/>
            <a:ext cx="35052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3269" y="6189401"/>
            <a:ext cx="25146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 rot="463191">
            <a:off x="8893182" y="5729775"/>
            <a:ext cx="3012409" cy="990600"/>
          </a:xfrm>
          <a:prstGeom prst="wedgeRoundRectCallout">
            <a:avLst>
              <a:gd name="adj1" fmla="val -87078"/>
              <a:gd name="adj2" fmla="val 40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言います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463191">
            <a:off x="7876971" y="3620210"/>
            <a:ext cx="3012409" cy="990600"/>
          </a:xfrm>
          <a:prstGeom prst="wedgeRoundRectCallout">
            <a:avLst>
              <a:gd name="adj1" fmla="val -48183"/>
              <a:gd name="adj2" fmla="val 805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ular Callout 13"/>
          <p:cNvSpPr/>
          <p:nvPr/>
        </p:nvSpPr>
        <p:spPr>
          <a:xfrm rot="284792">
            <a:off x="7858671" y="1827864"/>
            <a:ext cx="3733955" cy="990600"/>
          </a:xfrm>
          <a:prstGeom prst="wedgeRoundRectCallout">
            <a:avLst>
              <a:gd name="adj1" fmla="val -64013"/>
              <a:gd name="adj2" fmla="val 9002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知っています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803">
            <a:off x="478174" y="115243"/>
            <a:ext cx="1459752" cy="1724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839914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25524" y="1868208"/>
            <a:ext cx="274320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dirty="0" err="1"/>
              <a:t>Xin</a:t>
            </a:r>
            <a:r>
              <a:rPr lang="en-US" altLang="ja-JP" dirty="0"/>
              <a:t> </a:t>
            </a:r>
            <a:r>
              <a:rPr lang="en-US" altLang="ja-JP" dirty="0" err="1"/>
              <a:t>lỗi</a:t>
            </a:r>
            <a:r>
              <a:rPr lang="en-US" altLang="ja-JP" dirty="0"/>
              <a:t>, </a:t>
            </a:r>
            <a:r>
              <a:rPr lang="en-US" altLang="ja-JP" dirty="0" err="1"/>
              <a:t>tôi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</a:t>
            </a:r>
            <a:r>
              <a:rPr lang="en-US" altLang="ja-JP" dirty="0" err="1"/>
              <a:t>muộn</a:t>
            </a:r>
            <a:r>
              <a:rPr lang="en-US" altLang="ja-JP" dirty="0"/>
              <a:t>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233914" y="2198225"/>
            <a:ext cx="8686800" cy="1253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すみません、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おそく　まいりました。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09236" y="5085442"/>
            <a:ext cx="454183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(</a:t>
            </a:r>
            <a:r>
              <a:rPr lang="en-US" dirty="0" err="1"/>
              <a:t>đọc</a:t>
            </a:r>
            <a:r>
              <a:rPr lang="en-US" dirty="0"/>
              <a:t>)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qua.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40947" y="5464853"/>
            <a:ext cx="8650288" cy="1243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きのう送っていただいた　資料は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もう　拝見しました。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02202" y="3400688"/>
            <a:ext cx="40386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ở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sảnh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7402" y="3781687"/>
            <a:ext cx="8686800" cy="1253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わたしは　ロビーに　おりますから、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何か　あれば、およびください。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32025" y="2789892"/>
            <a:ext cx="29718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131272" y="3831997"/>
            <a:ext cx="1928812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38185" y="6076041"/>
            <a:ext cx="3027362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52486" y="6532723"/>
            <a:ext cx="139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はいけん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ular Callout 25"/>
          <p:cNvSpPr/>
          <p:nvPr/>
        </p:nvSpPr>
        <p:spPr>
          <a:xfrm rot="21042430">
            <a:off x="3859220" y="2206451"/>
            <a:ext cx="2171700" cy="990600"/>
          </a:xfrm>
          <a:prstGeom prst="wedgeRoundRectCallout">
            <a:avLst>
              <a:gd name="adj1" fmla="val 42370"/>
              <a:gd name="adj2" fmla="val 731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来ます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ular Callout 26"/>
          <p:cNvSpPr/>
          <p:nvPr/>
        </p:nvSpPr>
        <p:spPr>
          <a:xfrm rot="463191">
            <a:off x="9099658" y="3171231"/>
            <a:ext cx="2278512" cy="990600"/>
          </a:xfrm>
          <a:prstGeom prst="wedgeRoundRectCallout">
            <a:avLst>
              <a:gd name="adj1" fmla="val -47152"/>
              <a:gd name="adj2" fmla="val 7061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います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ular Callout 27"/>
          <p:cNvSpPr/>
          <p:nvPr/>
        </p:nvSpPr>
        <p:spPr>
          <a:xfrm rot="463191">
            <a:off x="9235875" y="5247606"/>
            <a:ext cx="2481263" cy="990600"/>
          </a:xfrm>
          <a:prstGeom prst="wedgeRoundRectCallout">
            <a:avLst>
              <a:gd name="adj1" fmla="val -82068"/>
              <a:gd name="adj2" fmla="val 7642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見ます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803">
            <a:off x="478174" y="115243"/>
            <a:ext cx="1459752" cy="1724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32977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614668" y="5503761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第７課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18" y="5225969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 Diagonal Corner Rectangle 4"/>
          <p:cNvSpPr/>
          <p:nvPr/>
        </p:nvSpPr>
        <p:spPr>
          <a:xfrm>
            <a:off x="4597278" y="5111807"/>
            <a:ext cx="7484689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初めての訪問</a:t>
            </a:r>
            <a:endParaRPr lang="en-US" sz="8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661" y="272017"/>
            <a:ext cx="3390618" cy="4351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418" y="356471"/>
            <a:ext cx="59436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556103" y="5497974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第７課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833377" y="3403587"/>
            <a:ext cx="11296891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一緒に作りましょう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093">
            <a:off x="1465550" y="5162009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419" y="138896"/>
            <a:ext cx="3697328" cy="3169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6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31523" y="3367269"/>
            <a:ext cx="1700212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きれい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1523" y="2376669"/>
            <a:ext cx="1700212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暗い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1523" y="4357869"/>
            <a:ext cx="1700212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２倍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03535" y="3367269"/>
            <a:ext cx="20574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なります。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5531735" y="2757669"/>
            <a:ext cx="2971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</p:cNvCxnSpPr>
          <p:nvPr/>
        </p:nvCxnSpPr>
        <p:spPr>
          <a:xfrm>
            <a:off x="5531735" y="3748269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5531735" y="3900669"/>
            <a:ext cx="2895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938910">
            <a:off x="6738236" y="2425882"/>
            <a:ext cx="143986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暗く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93735" y="3318057"/>
            <a:ext cx="1849438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きれいに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0771675">
            <a:off x="6476299" y="4400732"/>
            <a:ext cx="1654175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２倍に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797935" y="3362507"/>
            <a:ext cx="17526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花が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7935" y="2371907"/>
            <a:ext cx="1752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外が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97935" y="4353107"/>
            <a:ext cx="1752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コピーが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36135" y="2452869"/>
            <a:ext cx="4191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6135" y="3443469"/>
            <a:ext cx="4191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96498" y="4443594"/>
            <a:ext cx="4191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330151">
            <a:off x="6455660" y="505007"/>
            <a:ext cx="3943350" cy="1225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～く　する</a:t>
            </a:r>
            <a:endParaRPr lang="en-US" altLang="ja-JP" sz="4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～に　する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 rot="21192471">
            <a:off x="2007485" y="533583"/>
            <a:ext cx="3646488" cy="11318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 </a:t>
            </a:r>
            <a:b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TÍNH TỪ, DANH TỪ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ĐỘNG TỪ</a:t>
            </a:r>
          </a:p>
        </p:txBody>
      </p:sp>
      <p:sp>
        <p:nvSpPr>
          <p:cNvPr id="40" name="Down Arrow Callout 39"/>
          <p:cNvSpPr/>
          <p:nvPr/>
        </p:nvSpPr>
        <p:spPr>
          <a:xfrm rot="314707">
            <a:off x="8642241" y="1996802"/>
            <a:ext cx="2686437" cy="1490530"/>
          </a:xfrm>
          <a:prstGeom prst="downArrowCallou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endParaRPr lang="en-US" sz="2000" dirty="0"/>
          </a:p>
        </p:txBody>
      </p:sp>
      <p:sp>
        <p:nvSpPr>
          <p:cNvPr id="41" name="Rounded Rectangle 40"/>
          <p:cNvSpPr/>
          <p:nvPr/>
        </p:nvSpPr>
        <p:spPr>
          <a:xfrm>
            <a:off x="8509885" y="3367269"/>
            <a:ext cx="20574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します。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Up Arrow Callout 41"/>
          <p:cNvSpPr/>
          <p:nvPr/>
        </p:nvSpPr>
        <p:spPr>
          <a:xfrm rot="236069">
            <a:off x="8246158" y="4002414"/>
            <a:ext cx="3159025" cy="1828800"/>
          </a:xfrm>
          <a:prstGeom prst="upArrowCallout">
            <a:avLst>
              <a:gd name="adj1" fmla="val 14315"/>
              <a:gd name="adj2" fmla="val 20465"/>
              <a:gd name="adj3" fmla="val 25000"/>
              <a:gd name="adj4" fmla="val 64977"/>
            </a:avLst>
          </a:prstGeom>
          <a:solidFill>
            <a:schemeClr val="accent3">
              <a:lumMod val="7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ý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797935" y="3362507"/>
            <a:ext cx="17526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花を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97935" y="2371907"/>
            <a:ext cx="1752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外を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97935" y="4353107"/>
            <a:ext cx="1752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コピーを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36135" y="2452869"/>
            <a:ext cx="419100" cy="609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36135" y="3443469"/>
            <a:ext cx="419100" cy="609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96498" y="4443594"/>
            <a:ext cx="419100" cy="6096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Line Callout 3 (No Border) 3"/>
          <p:cNvSpPr/>
          <p:nvPr/>
        </p:nvSpPr>
        <p:spPr>
          <a:xfrm rot="21078674">
            <a:off x="3831523" y="1690869"/>
            <a:ext cx="3625850" cy="190500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3163"/>
              <a:gd name="adj8" fmla="val 126851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Bất kỳ </a:t>
            </a:r>
            <a:br>
              <a:rPr lang="en-US" sz="32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</a:br>
            <a:r>
              <a:rPr lang="en-US" sz="32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ĐỘNG TỪ nào cũng kết hợp được</a:t>
            </a:r>
          </a:p>
        </p:txBody>
      </p:sp>
    </p:spTree>
    <p:extLst>
      <p:ext uri="{BB962C8B-B14F-4D97-AF65-F5344CB8AC3E}">
        <p14:creationId xmlns:p14="http://schemas.microsoft.com/office/powerpoint/2010/main" val="110108759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8" grpId="1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 rot="209543">
            <a:off x="8450763" y="519928"/>
            <a:ext cx="3243074" cy="963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 DESTINE" pitchFamily="2" charset="0"/>
              </a:rPr>
              <a:t>PRACTICE</a:t>
            </a:r>
          </a:p>
        </p:txBody>
      </p: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2710365" y="1861818"/>
            <a:ext cx="5813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Hãy giảm kích cỡ copy xuống còn 1 nửa.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22990" y="2231704"/>
            <a:ext cx="8488363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コピーの大きさを　半分に　してください。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22"/>
          <p:cNvSpPr txBox="1">
            <a:spLocks noChangeArrowheads="1"/>
          </p:cNvSpPr>
          <p:nvPr/>
        </p:nvSpPr>
        <p:spPr bwMode="auto">
          <a:xfrm>
            <a:off x="2745290" y="3149279"/>
            <a:ext cx="543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Phải tiến hành chuẩn bị sớm cho buổi họp.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22989" y="3519168"/>
            <a:ext cx="8669338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会議の準備を　はやく　しなくては　だめだ。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2799265" y="4370409"/>
            <a:ext cx="641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Vì vẫn còn bẩn nên hãy dọn sạch hơn nữa đi.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70590" y="4740298"/>
            <a:ext cx="9009063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まだ　きたないので、もっと　きれいに　しろ。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2831015" y="5689927"/>
            <a:ext cx="6056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Tổ chức thi vào tuần 14 thì thế nào?.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70590" y="6059816"/>
            <a:ext cx="9009063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試験を　第１４週間に　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したら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　どうですか。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98065" y="2118993"/>
            <a:ext cx="121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NtMotoyaKyotai" panose="02020300000000000000" pitchFamily="18" charset="-128"/>
                <a:ea typeface="NtMotoyaKyotai" panose="02020300000000000000" pitchFamily="18" charset="-128"/>
              </a:rPr>
              <a:t>はんぶん</a:t>
            </a:r>
            <a:endParaRPr lang="en-US" altLang="en-US" sz="1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65990" y="3415979"/>
            <a:ext cx="1217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じゅんび</a:t>
            </a:r>
            <a:endParaRPr lang="en-US" altLang="en-US" sz="1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61077" y="6146479"/>
            <a:ext cx="900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NtMotoyaKyotai" panose="02020300000000000000" pitchFamily="18" charset="-128"/>
                <a:ea typeface="NtMotoyaKyotai" panose="02020300000000000000" pitchFamily="18" charset="-128"/>
              </a:rPr>
              <a:t>しけん</a:t>
            </a:r>
            <a:endParaRPr lang="en-US" altLang="en-US" sz="1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83490" y="6146479"/>
            <a:ext cx="900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altLang="en-US" sz="1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0872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2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6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0864" y="1387475"/>
            <a:ext cx="3886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#1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21127819">
            <a:off x="1636713" y="333375"/>
            <a:ext cx="4875212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TÔN KÍNH NGỮ VỚI</a:t>
            </a:r>
          </a:p>
          <a:p>
            <a:pPr algn="ctr">
              <a:defRPr/>
            </a:pPr>
            <a:r>
              <a:rPr 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</a:t>
            </a:r>
            <a:endParaRPr lang="en-US" sz="3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 rot="215318">
            <a:off x="6799859" y="363531"/>
            <a:ext cx="3870010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尊敬語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】V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328" y="2073275"/>
            <a:ext cx="8001272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gsXtreme" pitchFamily="2" charset="0"/>
                <a:ea typeface="HGPSoeiKakupoptai" pitchFamily="50" charset="-128"/>
              </a:rPr>
              <a:t>ĐỘNG TỪ DẠNG BỊ ĐỘNG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5113" y="2943226"/>
            <a:ext cx="3733800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帰りました。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743200" y="2989264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Đã về rồi.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752600" y="38862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Bạn tôi đã về rồi.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5826" y="3794125"/>
            <a:ext cx="4829175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友達は　帰りました。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1226" y="4603750"/>
            <a:ext cx="4829175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むすめは　帰りました。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1226" y="5410200"/>
            <a:ext cx="4829175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社長は　帰りました。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5100" y="6096001"/>
            <a:ext cx="6083300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社長は　帰られました。</a:t>
            </a:r>
            <a:endParaRPr lang="en-US" altLang="ja-JP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1770064" y="4711700"/>
            <a:ext cx="2497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Con gái tôi đã về rồi.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746250" y="5518150"/>
            <a:ext cx="2497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Giám đốc đã về rồi.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66900" y="3697288"/>
            <a:ext cx="8458200" cy="308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51164" y="4305301"/>
            <a:ext cx="6453187" cy="12620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られる</a:t>
            </a:r>
            <a:endParaRPr lang="en-US" sz="8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95500" y="5691188"/>
            <a:ext cx="8001000" cy="620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solidFill>
                  <a:srgbClr val="FFFF00"/>
                </a:solidFill>
                <a:latin typeface="NtMotoyaKyotai" pitchFamily="18" charset="-128"/>
                <a:ea typeface="NtMotoyaKyotai" pitchFamily="18" charset="-128"/>
              </a:rPr>
              <a:t>書きます</a:t>
            </a: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"/>
              </a:rPr>
              <a:t>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書かれます</a:t>
            </a: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"/>
              </a:rPr>
              <a:t>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書かれない</a:t>
            </a: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"/>
              </a:rPr>
              <a:t>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書かれて</a:t>
            </a: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"/>
              </a:rPr>
              <a:t>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書かれる</a:t>
            </a:r>
            <a:r>
              <a:rPr lang="ja-JP" altLang="en-US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"/>
              </a:rPr>
              <a:t>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書かれれば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ular Callout 22"/>
          <p:cNvSpPr/>
          <p:nvPr/>
        </p:nvSpPr>
        <p:spPr>
          <a:xfrm rot="21048468">
            <a:off x="1739901" y="2733676"/>
            <a:ext cx="3940175" cy="1497013"/>
          </a:xfrm>
          <a:prstGeom prst="wedgeRoundRectCallout">
            <a:avLst>
              <a:gd name="adj1" fmla="val 50665"/>
              <a:gd name="adj2" fmla="val 743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NAM hay NỮ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NAM hay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algn="ctr">
              <a:defRPr/>
            </a:pP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ĐỘNG </a:t>
            </a:r>
            <a:r>
              <a:rPr lang="en-US" dirty="0"/>
              <a:t>TỪ KHẢ NĂNG</a:t>
            </a:r>
          </a:p>
        </p:txBody>
      </p:sp>
      <p:sp>
        <p:nvSpPr>
          <p:cNvPr id="24" name="Rounded Rectangular Callout 23"/>
          <p:cNvSpPr/>
          <p:nvPr/>
        </p:nvSpPr>
        <p:spPr>
          <a:xfrm rot="285890">
            <a:off x="6761164" y="2644776"/>
            <a:ext cx="3940175" cy="1497013"/>
          </a:xfrm>
          <a:prstGeom prst="wedgeRoundRectCallout">
            <a:avLst>
              <a:gd name="adj1" fmla="val -49528"/>
              <a:gd name="adj2" fmla="val 735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ĐỘNG TỪ KHẢ NĂNG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</a:p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できます、わかります、いります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3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 rot="309361">
            <a:off x="366508" y="2406557"/>
            <a:ext cx="1500536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</a:t>
            </a:r>
          </a:p>
        </p:txBody>
      </p:sp>
      <p:sp>
        <p:nvSpPr>
          <p:cNvPr id="17" name="Right Arrow 16"/>
          <p:cNvSpPr/>
          <p:nvPr/>
        </p:nvSpPr>
        <p:spPr>
          <a:xfrm rot="309361">
            <a:off x="399580" y="3990736"/>
            <a:ext cx="1307431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</a:t>
            </a:r>
          </a:p>
        </p:txBody>
      </p:sp>
      <p:sp>
        <p:nvSpPr>
          <p:cNvPr id="18" name="Right Arrow 17"/>
          <p:cNvSpPr/>
          <p:nvPr/>
        </p:nvSpPr>
        <p:spPr>
          <a:xfrm rot="309361">
            <a:off x="316421" y="5715295"/>
            <a:ext cx="1481136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80572" y="239197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Đã đến Việt Nam khi nào?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3013" y="2864257"/>
            <a:ext cx="64008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いつ　ベトナムへ　来ましたか。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28800" y="4002699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tác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ai</a:t>
            </a:r>
            <a:r>
              <a:rPr lang="en-US" altLang="en-US" dirty="0"/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98248" y="4430009"/>
            <a:ext cx="7848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どなたと　いっしょに　出張しましたか。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28800" y="5573712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Tối qua đã làm thêm đến mấy giờ?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85058" y="6056313"/>
            <a:ext cx="7848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ゆうべ　何時ごろまで　残業しましたか。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8800" y="2853440"/>
            <a:ext cx="76200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いつ　ベトナムへ　来られましたか。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28800" y="4428943"/>
            <a:ext cx="87630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どなたと　いっしょに出張されましたか。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6056313"/>
            <a:ext cx="87630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ゆうべ　何時ごろまで残業されましたか。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113818"/>
            <a:ext cx="2733675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09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0864" y="1387475"/>
            <a:ext cx="3886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#2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21127819">
            <a:off x="2114550" y="333375"/>
            <a:ext cx="3919538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TÔN KÍNH NGỮ VỚI</a:t>
            </a:r>
          </a:p>
          <a:p>
            <a:pPr algn="ctr">
              <a:defRPr/>
            </a:pPr>
            <a:r>
              <a:rPr 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</a:t>
            </a:r>
            <a:endParaRPr lang="en-US" sz="3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 rot="215318">
            <a:off x="6890012" y="366355"/>
            <a:ext cx="3779768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尊敬語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】V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328" y="2073275"/>
            <a:ext cx="6477272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gsXtreme" pitchFamily="2" charset="0"/>
                <a:ea typeface="HGPSoeiKakupoptai" pitchFamily="50" charset="-128"/>
              </a:rPr>
              <a:t>BIẾN ĐỔI ĐỘNG TỪ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1226" y="2973389"/>
            <a:ext cx="5718175" cy="585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社長は　家へ　帰られました。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3760788"/>
            <a:ext cx="8610600" cy="646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社長は　お家へ　お帰りになりました。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0" y="3081339"/>
            <a:ext cx="2497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Giám đốc đã về rồi.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4648200"/>
            <a:ext cx="632460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先生はレポートを読まれました。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435601"/>
            <a:ext cx="8610600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先生はレポートをお読みになりました。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524001" y="4756150"/>
            <a:ext cx="297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Thầy giáo đã đọc báo cáo.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33393" y="2962276"/>
            <a:ext cx="8458200" cy="308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449514" y="4529138"/>
            <a:ext cx="7532687" cy="12620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お</a:t>
            </a:r>
            <a:r>
              <a:rPr lang="en-US" altLang="ja-JP" sz="8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ます</a:t>
            </a:r>
            <a:r>
              <a:rPr lang="ja-JP" altLang="en-US" sz="8800" dirty="0">
                <a:latin typeface="NtMotoyaKyotai" pitchFamily="18" charset="-128"/>
                <a:ea typeface="NtMotoyaKyotai" pitchFamily="18" charset="-128"/>
              </a:rPr>
              <a:t>になる</a:t>
            </a:r>
            <a:endParaRPr lang="en-US" sz="8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ular Callout 22"/>
          <p:cNvSpPr/>
          <p:nvPr/>
        </p:nvSpPr>
        <p:spPr>
          <a:xfrm rot="285890">
            <a:off x="6206846" y="2549906"/>
            <a:ext cx="4694351" cy="1497013"/>
          </a:xfrm>
          <a:prstGeom prst="wedgeRoundRectCallout">
            <a:avLst>
              <a:gd name="adj1" fmla="val -46608"/>
              <a:gd name="adj2" fmla="val 9561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ĐỘNG TỪ NHÓM 3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（来ます、～します）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ĐỘNG TỪ 1 ÂM TIẾT </a:t>
            </a:r>
            <a:r>
              <a:rPr lang="en-US" dirty="0" err="1"/>
              <a:t>như</a:t>
            </a:r>
            <a:r>
              <a:rPr lang="en-US" dirty="0"/>
              <a:t>: </a:t>
            </a:r>
          </a:p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ねます、います、見ます、出ます</a:t>
            </a:r>
            <a:r>
              <a:rPr lang="en-US" altLang="ja-JP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5098648" y="4716463"/>
            <a:ext cx="851704" cy="1358900"/>
            <a:chOff x="3733800" y="4755921"/>
            <a:chExt cx="533401" cy="67910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733800" y="4755921"/>
              <a:ext cx="533401" cy="67910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33800" y="4859055"/>
              <a:ext cx="533401" cy="4728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7" name="Rounded Rectangular Callout 26"/>
          <p:cNvSpPr/>
          <p:nvPr/>
        </p:nvSpPr>
        <p:spPr>
          <a:xfrm rot="21048468">
            <a:off x="1362242" y="2690898"/>
            <a:ext cx="4358622" cy="1497013"/>
          </a:xfrm>
          <a:prstGeom prst="wedgeRoundRectCallout">
            <a:avLst>
              <a:gd name="adj1" fmla="val 50048"/>
              <a:gd name="adj2" fmla="val 9533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NAM hay NỮ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NỮ hay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algn="ctr">
              <a:defRPr/>
            </a:pPr>
            <a:r>
              <a:rPr lang="en-US" dirty="0" err="1"/>
              <a:t>vì</a:t>
            </a:r>
            <a:r>
              <a:rPr lang="en-US" dirty="0"/>
              <a:t>  LỊCH SỰ HƠN, KÍNH TRỌNG HƠN 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NHẸ NHÀNG HƠN</a:t>
            </a:r>
          </a:p>
        </p:txBody>
      </p:sp>
    </p:spTree>
    <p:extLst>
      <p:ext uri="{BB962C8B-B14F-4D97-AF65-F5344CB8AC3E}">
        <p14:creationId xmlns:p14="http://schemas.microsoft.com/office/powerpoint/2010/main" val="21166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20" grpId="0" animBg="1"/>
      <p:bldP spid="21" grpId="0" animBg="1"/>
      <p:bldP spid="23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 rot="309361">
            <a:off x="548717" y="2535791"/>
            <a:ext cx="1615030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 #1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55650" y="207883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Đã đọc báo cáo chưa?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26243" y="1976124"/>
            <a:ext cx="6400800" cy="6100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もう　レポートを　読みましたか。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35843" y="2662382"/>
            <a:ext cx="72390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もうレポートを読まれましたか。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 rot="309361">
            <a:off x="970195" y="5191238"/>
            <a:ext cx="1615031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</a:t>
            </a:r>
            <a:r>
              <a:rPr lang="vi-VN" sz="1400" dirty="0"/>
              <a:t> </a:t>
            </a:r>
            <a:r>
              <a:rPr lang="en-US" sz="1400" dirty="0"/>
              <a:t>#1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94719" y="4663549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Khoảng mấy giờ về?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65312" y="4591257"/>
            <a:ext cx="4800600" cy="551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何時ごろ　帰りますか。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78112" y="5220460"/>
            <a:ext cx="60198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何時ごろ　帰られますか。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ight Arrow 12"/>
          <p:cNvSpPr/>
          <p:nvPr/>
        </p:nvSpPr>
        <p:spPr>
          <a:xfrm rot="309361">
            <a:off x="548717" y="3450191"/>
            <a:ext cx="1615030" cy="762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 #2</a:t>
            </a:r>
          </a:p>
        </p:txBody>
      </p:sp>
      <p:sp>
        <p:nvSpPr>
          <p:cNvPr id="14" name="Right Arrow 13"/>
          <p:cNvSpPr/>
          <p:nvPr/>
        </p:nvSpPr>
        <p:spPr>
          <a:xfrm rot="309361">
            <a:off x="1032110" y="5819888"/>
            <a:ext cx="1615030" cy="762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 #2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12043" y="3521220"/>
            <a:ext cx="8153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もうレポートをお読みになりましたか。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54312" y="6041198"/>
            <a:ext cx="7188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何時ごろ　お帰りになりますか。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113818"/>
            <a:ext cx="2733675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2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 rot="309361">
            <a:off x="1055995" y="2492917"/>
            <a:ext cx="1557986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 #1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77342" y="2072168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Đã gọi anh Tanaka.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30416" y="2041173"/>
            <a:ext cx="6400800" cy="500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田中さんを　呼びました。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74979" y="2617979"/>
            <a:ext cx="6805612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田中さんを　呼ばれました。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 rot="309361">
            <a:off x="885083" y="5140145"/>
            <a:ext cx="1827827" cy="762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</a:t>
            </a:r>
            <a:r>
              <a:rPr lang="vi-VN" sz="1400" dirty="0"/>
              <a:t> </a:t>
            </a:r>
            <a:r>
              <a:rPr lang="en-US" sz="1400" dirty="0"/>
              <a:t>#1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19313" y="4676298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Đã gọi điện thoại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90713" y="4641789"/>
            <a:ext cx="4800600" cy="500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電話を　かけました。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03513" y="5220182"/>
            <a:ext cx="6019800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電話を　かけられました。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ight Arrow 12"/>
          <p:cNvSpPr/>
          <p:nvPr/>
        </p:nvSpPr>
        <p:spPr>
          <a:xfrm rot="309361">
            <a:off x="1055996" y="3407317"/>
            <a:ext cx="1557985" cy="762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 #2</a:t>
            </a:r>
          </a:p>
        </p:txBody>
      </p:sp>
      <p:sp>
        <p:nvSpPr>
          <p:cNvPr id="14" name="Right Arrow 13"/>
          <p:cNvSpPr/>
          <p:nvPr/>
        </p:nvSpPr>
        <p:spPr>
          <a:xfrm rot="309361">
            <a:off x="946999" y="5768795"/>
            <a:ext cx="1827825" cy="762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TÔN KÍNH #2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751180" y="3476817"/>
            <a:ext cx="7666037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田中さんを　お呼びになりました。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79713" y="6040920"/>
            <a:ext cx="7188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電話を　おかけになりました。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113818"/>
            <a:ext cx="2733675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8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1" y="1628776"/>
          <a:ext cx="8150225" cy="522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343"/>
                <a:gridCol w="4368882"/>
              </a:tblGrid>
              <a:tr h="622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LỊCH SỰ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</a:rPr>
                        <a:t>（丁寧）</a:t>
                      </a:r>
                      <a:endParaRPr lang="en-US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TÔN KÍNH NGỮ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</a:rPr>
                        <a:t>（尊敬）</a:t>
                      </a:r>
                      <a:endParaRPr lang="en-US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299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行きます（行く）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いらっしゃいます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（いらっしゃる）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299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来ます（来る）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います（いる）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～ています（～ている）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～ていらっしゃいます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299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食べます（食べる）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めしあがります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（めしあがる）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322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飲みます（飲む）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言いま（言う）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おっしゃいます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（おっしゃる）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622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します（する）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なさいます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（なさる）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622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見ます（見る）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ご</a:t>
                      </a:r>
                      <a:r>
                        <a:rPr lang="ja-JP" sz="1500" dirty="0" smtClean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覧に</a:t>
                      </a: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なります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（ご</a:t>
                      </a:r>
                      <a:r>
                        <a:rPr lang="ja-JP" sz="1500" dirty="0" smtClean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覧に</a:t>
                      </a: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なる）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2993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知っています（知っている）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ご</a:t>
                      </a:r>
                      <a:r>
                        <a:rPr lang="ja-JP" sz="1500" dirty="0" smtClean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存じ</a:t>
                      </a: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です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  <a:tr h="622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くれます（くれる）</a:t>
                      </a:r>
                      <a:endParaRPr lang="en-US" sz="110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くださいます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1500" dirty="0">
                          <a:effectLst/>
                          <a:latin typeface="NtMotoyaKyotai" pitchFamily="18" charset="-128"/>
                          <a:ea typeface="NtMotoyaKyotai" pitchFamily="18" charset="-128"/>
                        </a:rPr>
                        <a:t>（くださる）</a:t>
                      </a:r>
                      <a:endParaRPr lang="en-US" sz="1100" dirty="0">
                        <a:effectLst/>
                        <a:latin typeface="NtMotoyaKyotai" pitchFamily="18" charset="-128"/>
                        <a:ea typeface="NtMotoyaKyotai" pitchFamily="18" charset="-128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190864" y="1387475"/>
            <a:ext cx="3886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CASE #3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SoeiKakupoptai" pitchFamily="50" charset="-128"/>
              <a:ea typeface="HGPSoeiKakupoptai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21127819">
            <a:off x="2114550" y="333375"/>
            <a:ext cx="3919538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KÍNH NGỮ VỚI</a:t>
            </a:r>
          </a:p>
          <a:p>
            <a:pPr algn="ctr">
              <a:defRPr/>
            </a:pPr>
            <a:r>
              <a:rPr 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</a:t>
            </a:r>
            <a:endParaRPr lang="en-US" sz="36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 rot="215318">
            <a:off x="6243361" y="346098"/>
            <a:ext cx="4427054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敬語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】V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1928" y="2209800"/>
            <a:ext cx="7696472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gsXtreme" pitchFamily="2" charset="0"/>
                <a:ea typeface="HGPSoeiKakupoptai" pitchFamily="50" charset="-128"/>
              </a:rPr>
              <a:t>ĐỘNG TỪ KÍNH NGỮ ĐẶC BIỆT</a:t>
            </a:r>
          </a:p>
        </p:txBody>
      </p:sp>
      <p:sp>
        <p:nvSpPr>
          <p:cNvPr id="6" name="Explosion 2 5"/>
          <p:cNvSpPr/>
          <p:nvPr/>
        </p:nvSpPr>
        <p:spPr>
          <a:xfrm>
            <a:off x="2810692" y="2667000"/>
            <a:ext cx="7998427" cy="3733800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PHẢI HỌC THUỘC</a:t>
            </a:r>
          </a:p>
        </p:txBody>
      </p:sp>
    </p:spTree>
    <p:extLst>
      <p:ext uri="{BB962C8B-B14F-4D97-AF65-F5344CB8AC3E}">
        <p14:creationId xmlns:p14="http://schemas.microsoft.com/office/powerpoint/2010/main" val="31633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27276" y="2265346"/>
            <a:ext cx="434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Hôm</a:t>
            </a:r>
            <a:r>
              <a:rPr lang="en-US" altLang="en-US" dirty="0"/>
              <a:t> qua,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đốc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988" y="2644757"/>
            <a:ext cx="8650288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社長は　きのう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何を　おっしゃましたか。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65702" y="3241657"/>
            <a:ext cx="3341687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 rot="463191">
            <a:off x="6608964" y="3630595"/>
            <a:ext cx="2481263" cy="990600"/>
          </a:xfrm>
          <a:prstGeom prst="wedgeRoundRectCallout">
            <a:avLst>
              <a:gd name="adj1" fmla="val -89514"/>
              <a:gd name="adj2" fmla="val 407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言います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7276" y="4607774"/>
            <a:ext cx="510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/>
              <a:t>Nghe</a:t>
            </a:r>
            <a:r>
              <a:rPr lang="en-US" altLang="ja-JP" dirty="0"/>
              <a:t> </a:t>
            </a:r>
            <a:r>
              <a:rPr lang="en-US" altLang="ja-JP" dirty="0" err="1"/>
              <a:t>nói</a:t>
            </a:r>
            <a:r>
              <a:rPr lang="en-US" altLang="ja-JP" dirty="0"/>
              <a:t> </a:t>
            </a:r>
            <a:r>
              <a:rPr lang="en-US" altLang="ja-JP" dirty="0" err="1"/>
              <a:t>trưởng</a:t>
            </a:r>
            <a:r>
              <a:rPr lang="en-US" altLang="ja-JP" dirty="0"/>
              <a:t> </a:t>
            </a:r>
            <a:r>
              <a:rPr lang="en-US" altLang="ja-JP" dirty="0" err="1"/>
              <a:t>phòng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uống</a:t>
            </a:r>
            <a:r>
              <a:rPr lang="en-US" altLang="ja-JP" dirty="0"/>
              <a:t> </a:t>
            </a:r>
            <a:r>
              <a:rPr lang="en-US" altLang="ja-JP" dirty="0" err="1"/>
              <a:t>rượu</a:t>
            </a:r>
            <a:r>
              <a:rPr lang="en-US" altLang="ja-JP" dirty="0"/>
              <a:t>.</a:t>
            </a:r>
            <a:endParaRPr lang="en-US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22476" y="4988774"/>
            <a:ext cx="8686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部長は　お酒を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めしあがらないそうです。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46476" y="5674574"/>
            <a:ext cx="32766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 rot="21042430">
            <a:off x="479626" y="4628412"/>
            <a:ext cx="2171700" cy="990600"/>
          </a:xfrm>
          <a:prstGeom prst="wedgeRoundRectCallout">
            <a:avLst>
              <a:gd name="adj1" fmla="val 42370"/>
              <a:gd name="adj2" fmla="val 731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飲みます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803">
            <a:off x="478174" y="115243"/>
            <a:ext cx="1459752" cy="1724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1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0" grpId="0" animBg="1"/>
      <p:bldP spid="21" grpId="0" animBg="1"/>
      <p:bldP spid="14" grpId="0"/>
      <p:bldP spid="15" grpId="0" animBg="1"/>
      <p:bldP spid="16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83</TotalTime>
  <Words>1859</Words>
  <Application>Microsoft Office PowerPoint</Application>
  <PresentationFormat>Widescreen</PresentationFormat>
  <Paragraphs>314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4" baseType="lpstr">
      <vt:lpstr>DigifaceWide</vt:lpstr>
      <vt:lpstr>HGMaruGothicMPRO</vt:lpstr>
      <vt:lpstr>HGPSoeiKakugothicUB</vt:lpstr>
      <vt:lpstr>HGPSoeiKakupoptai</vt:lpstr>
      <vt:lpstr>mikachan-PB</vt:lpstr>
      <vt:lpstr>ＭＳ ゴシック</vt:lpstr>
      <vt:lpstr>MS Mincho</vt:lpstr>
      <vt:lpstr>NtMotoyaKyotai</vt:lpstr>
      <vt:lpstr>TagsXtreme</vt:lpstr>
      <vt:lpstr>AR DESTINE</vt:lpstr>
      <vt:lpstr>Arial</vt:lpstr>
      <vt:lpstr>Calibri</vt:lpstr>
      <vt:lpstr>Cambria Math</vt:lpstr>
      <vt:lpstr>Century Gothic</vt:lpstr>
      <vt:lpstr>Kristen ITC</vt:lpstr>
      <vt:lpstr>Tahoma</vt:lpstr>
      <vt:lpstr>Times New Roman</vt:lpstr>
      <vt:lpstr>Verdana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10</cp:revision>
  <dcterms:created xsi:type="dcterms:W3CDTF">2015-04-20T07:55:00Z</dcterms:created>
  <dcterms:modified xsi:type="dcterms:W3CDTF">2015-05-04T02:23:52Z</dcterms:modified>
</cp:coreProperties>
</file>