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56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627D-C54D-43D0-AEF3-B77831705F1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DA05-A15F-4924-A8CE-9AB589F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jpe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3.png"/><Relationship Id="rId7" Type="http://schemas.openxmlformats.org/officeDocument/2006/relationships/image" Target="../media/image2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10" Type="http://schemas.openxmlformats.org/officeDocument/2006/relationships/image" Target="../media/image23.jpg"/><Relationship Id="rId4" Type="http://schemas.openxmlformats.org/officeDocument/2006/relationships/image" Target="../media/image14.png"/><Relationship Id="rId9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jpe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24.jp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jpeg"/><Relationship Id="rId12" Type="http://schemas.openxmlformats.org/officeDocument/2006/relationships/image" Target="../media/image11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4.png"/><Relationship Id="rId11" Type="http://schemas.openxmlformats.org/officeDocument/2006/relationships/image" Target="../media/image26.jpg"/><Relationship Id="rId5" Type="http://schemas.openxmlformats.org/officeDocument/2006/relationships/image" Target="../media/image13.png"/><Relationship Id="rId10" Type="http://schemas.openxmlformats.org/officeDocument/2006/relationships/image" Target="../media/image25.jp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985421" y="275208"/>
            <a:ext cx="10218198" cy="633865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7361" y="493585"/>
            <a:ext cx="2024111" cy="12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36" y="476559"/>
            <a:ext cx="2024111" cy="12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1C7A5-0CF5-4563-B799-0D4AD7315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2015906"/>
            <a:ext cx="3944440" cy="1778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2FCC48-D50C-4243-9EBE-97444EC9C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66" y="2014400"/>
            <a:ext cx="5717972" cy="1778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F6F5F9-249C-42DC-A102-4E0696B93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3907397"/>
            <a:ext cx="3944440" cy="17782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1207362" y="5798888"/>
            <a:ext cx="3944439" cy="593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5265175" y="3907397"/>
            <a:ext cx="5717972" cy="2484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</a:t>
            </a:r>
            <a:r>
              <a:rPr lang="ja-JP" altLang="en-US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新しい</a:t>
            </a:r>
            <a:r>
              <a:rPr lang="ja-JP" altLang="en-US" sz="8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一歩</a:t>
            </a:r>
            <a:endParaRPr lang="en-US" sz="8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339424" y="539021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0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V</a:t>
            </a:r>
            <a:r>
              <a:rPr lang="ja-JP" alt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普通形          </a:t>
            </a:r>
            <a:r>
              <a:rPr lang="en-US" altLang="ja-JP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VÌ</a:t>
            </a:r>
            <a:endParaRPr lang="ja-JP" altLang="en-US" sz="6000" b="1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DE8B73-3595-41FD-9378-675A1C631233}"/>
              </a:ext>
            </a:extLst>
          </p:cNvPr>
          <p:cNvSpPr/>
          <p:nvPr/>
        </p:nvSpPr>
        <p:spPr>
          <a:xfrm>
            <a:off x="6807213" y="127786"/>
            <a:ext cx="32456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80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ABFA2-8537-4548-8CBC-510714C985B8}"/>
              </a:ext>
            </a:extLst>
          </p:cNvPr>
          <p:cNvSpPr txBox="1"/>
          <p:nvPr/>
        </p:nvSpPr>
        <p:spPr>
          <a:xfrm>
            <a:off x="1414878" y="2729147"/>
            <a:ext cx="936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6000" b="1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　な</a:t>
            </a:r>
            <a:r>
              <a:rPr lang="en-US" altLang="ja-JP" sz="6000" b="1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A, N</a:t>
            </a:r>
            <a:r>
              <a:rPr lang="ja-JP" altLang="en-US" sz="6000" b="1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　　は</a:t>
            </a:r>
            <a:r>
              <a:rPr lang="en-US" altLang="ja-JP" sz="6000" b="1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ja-JP" altLang="en-US" sz="6000" b="1" strike="sngStrike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だ</a:t>
            </a:r>
            <a:r>
              <a:rPr lang="en-US" altLang="ja-JP" sz="6000" b="1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 </a:t>
            </a:r>
            <a:r>
              <a:rPr lang="ja-JP" altLang="en-US" sz="6000" b="1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→　な</a:t>
            </a:r>
            <a:endParaRPr lang="en-US" sz="6000" b="1" dirty="0">
              <a:highlight>
                <a:srgbClr val="FF0000"/>
              </a:highligh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7B503-26B6-49BF-962B-7882F61D13E5}"/>
              </a:ext>
            </a:extLst>
          </p:cNvPr>
          <p:cNvSpPr txBox="1"/>
          <p:nvPr/>
        </p:nvSpPr>
        <p:spPr>
          <a:xfrm>
            <a:off x="985094" y="4210237"/>
            <a:ext cx="294931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ひま</a:t>
            </a:r>
            <a:r>
              <a:rPr lang="ja-JP" altLang="en-US" sz="4500" b="1" strike="sngStrike" dirty="0">
                <a:latin typeface="游明朝" panose="02020400000000000000" pitchFamily="18" charset="-128"/>
                <a:ea typeface="游明朝" panose="02020400000000000000" pitchFamily="18" charset="-128"/>
              </a:rPr>
              <a:t>だ</a:t>
            </a:r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endParaRPr lang="en-US" sz="45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1A3A17-7B3C-4F1E-B0DD-61A0997967BB}"/>
              </a:ext>
            </a:extLst>
          </p:cNvPr>
          <p:cNvSpPr txBox="1"/>
          <p:nvPr/>
        </p:nvSpPr>
        <p:spPr>
          <a:xfrm>
            <a:off x="5137371" y="4210236"/>
            <a:ext cx="60935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→ 　　ひま</a:t>
            </a:r>
            <a:r>
              <a:rPr lang="ja-JP" altLang="en-US" sz="4500" b="1" dirty="0">
                <a:highlight>
                  <a:srgbClr val="FF00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な</a:t>
            </a:r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45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BA531-C942-4C81-AAA4-01DC0482D584}"/>
              </a:ext>
            </a:extLst>
          </p:cNvPr>
          <p:cNvSpPr txBox="1"/>
          <p:nvPr/>
        </p:nvSpPr>
        <p:spPr>
          <a:xfrm>
            <a:off x="985094" y="4867101"/>
            <a:ext cx="60935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じゅぎょう</a:t>
            </a:r>
            <a:r>
              <a:rPr lang="ja-JP" altLang="en-US" sz="4500" b="1" strike="sngStrike" dirty="0">
                <a:latin typeface="游明朝" panose="02020400000000000000" pitchFamily="18" charset="-128"/>
                <a:ea typeface="游明朝" panose="02020400000000000000" pitchFamily="18" charset="-128"/>
              </a:rPr>
              <a:t>だ</a:t>
            </a:r>
            <a:endParaRPr lang="en-US" sz="45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F6BA4-0DD7-4B8B-BFCC-4DB85187E7D7}"/>
              </a:ext>
            </a:extLst>
          </p:cNvPr>
          <p:cNvSpPr txBox="1"/>
          <p:nvPr/>
        </p:nvSpPr>
        <p:spPr>
          <a:xfrm>
            <a:off x="5137371" y="4867101"/>
            <a:ext cx="60935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→ 　じゅぎょう</a:t>
            </a:r>
            <a:r>
              <a:rPr lang="ja-JP" altLang="en-US" sz="4500" b="1" dirty="0">
                <a:highlight>
                  <a:srgbClr val="FF00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な</a:t>
            </a:r>
            <a:r>
              <a:rPr lang="ja-JP" altLang="en-US" sz="45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45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V</a:t>
            </a:r>
            <a:r>
              <a:rPr lang="ja-JP" alt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普通形          </a:t>
            </a:r>
            <a:r>
              <a:rPr lang="en-US" altLang="ja-JP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VÌ</a:t>
            </a:r>
            <a:endParaRPr lang="ja-JP" altLang="en-US" sz="6000" b="1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DE8B73-3595-41FD-9378-675A1C631233}"/>
              </a:ext>
            </a:extLst>
          </p:cNvPr>
          <p:cNvSpPr/>
          <p:nvPr/>
        </p:nvSpPr>
        <p:spPr>
          <a:xfrm>
            <a:off x="6807213" y="127786"/>
            <a:ext cx="32456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80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17D6E4-1EA0-4247-82C1-C7A8B3CF1C7E}"/>
              </a:ext>
            </a:extLst>
          </p:cNvPr>
          <p:cNvSpPr/>
          <p:nvPr/>
        </p:nvSpPr>
        <p:spPr>
          <a:xfrm>
            <a:off x="1325666" y="2480706"/>
            <a:ext cx="2446743" cy="1079239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から</a:t>
            </a:r>
            <a:endParaRPr lang="en-US" sz="8000" dirty="0"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FBC013-195B-4EE3-986B-481EE5721D7A}"/>
              </a:ext>
            </a:extLst>
          </p:cNvPr>
          <p:cNvSpPr/>
          <p:nvPr/>
        </p:nvSpPr>
        <p:spPr>
          <a:xfrm>
            <a:off x="6849116" y="2495696"/>
            <a:ext cx="2446743" cy="1079239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ので</a:t>
            </a:r>
            <a:endParaRPr lang="en-US" sz="8000" dirty="0"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942FD021-80CA-4DB9-8405-209E273C3AE5}"/>
              </a:ext>
            </a:extLst>
          </p:cNvPr>
          <p:cNvSpPr/>
          <p:nvPr/>
        </p:nvSpPr>
        <p:spPr>
          <a:xfrm>
            <a:off x="6268137" y="3680174"/>
            <a:ext cx="4740173" cy="607195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3000" b="1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1. </a:t>
            </a:r>
            <a:r>
              <a:rPr lang="en-US" sz="3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</a:t>
            </a:r>
            <a:r>
              <a:rPr lang="vi-VN" sz="30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ang tính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khách</a:t>
            </a:r>
            <a:r>
              <a:rPr lang="vi-V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quan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9" name="Rounded Rectangle 8">
            <a:extLst>
              <a:ext uri="{FF2B5EF4-FFF2-40B4-BE49-F238E27FC236}">
                <a16:creationId xmlns:a16="http://schemas.microsoft.com/office/drawing/2014/main" id="{4BF1FE11-8A5D-4C24-A42A-39501D862ECA}"/>
              </a:ext>
            </a:extLst>
          </p:cNvPr>
          <p:cNvSpPr/>
          <p:nvPr/>
        </p:nvSpPr>
        <p:spPr>
          <a:xfrm>
            <a:off x="6268139" y="4392608"/>
            <a:ext cx="4740172" cy="108927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800" dirty="0">
                <a:cs typeface="Arial" panose="020B0604020202020204" pitchFamily="34" charset="0"/>
              </a:rPr>
              <a:t>hể hiện mối quan hệ nguyên nhân – kết quả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433897AC-72C3-4CB0-880F-87F178E7288F}"/>
              </a:ext>
            </a:extLst>
          </p:cNvPr>
          <p:cNvSpPr/>
          <p:nvPr/>
        </p:nvSpPr>
        <p:spPr>
          <a:xfrm>
            <a:off x="763981" y="3680174"/>
            <a:ext cx="4500475" cy="6071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1. </a:t>
            </a:r>
            <a:r>
              <a:rPr lang="en-US" sz="32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</a:t>
            </a:r>
            <a:r>
              <a:rPr lang="vi-VN" sz="3200" dirty="0">
                <a:ea typeface="Yu Mincho" panose="02020400000000000000" pitchFamily="18" charset="-128"/>
                <a:cs typeface="Arial" panose="020B0604020202020204" pitchFamily="34" charset="0"/>
              </a:rPr>
              <a:t>ang tính 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chủ quan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1" name="Rounded Rectangle 8">
            <a:extLst>
              <a:ext uri="{FF2B5EF4-FFF2-40B4-BE49-F238E27FC236}">
                <a16:creationId xmlns:a16="http://schemas.microsoft.com/office/drawing/2014/main" id="{55A0513C-564B-453C-9541-8C5EEAF7DBCD}"/>
              </a:ext>
            </a:extLst>
          </p:cNvPr>
          <p:cNvSpPr/>
          <p:nvPr/>
        </p:nvSpPr>
        <p:spPr>
          <a:xfrm>
            <a:off x="763983" y="4392608"/>
            <a:ext cx="4500475" cy="108927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2. </a:t>
            </a:r>
            <a:r>
              <a:rPr lang="en-US" sz="28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</a:t>
            </a:r>
            <a:r>
              <a:rPr lang="vi-VN" sz="2800" dirty="0">
                <a:ea typeface="Yu Mincho" panose="02020400000000000000" pitchFamily="18" charset="-128"/>
                <a:cs typeface="Arial" panose="020B0604020202020204" pitchFamily="34" charset="0"/>
              </a:rPr>
              <a:t>hể hiện cảm xúc người nói</a:t>
            </a:r>
            <a:endParaRPr lang="en-US" sz="2800" dirty="0"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7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V</a:t>
            </a:r>
            <a:r>
              <a:rPr lang="ja-JP" alt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普通形          </a:t>
            </a:r>
            <a:r>
              <a:rPr lang="en-US" altLang="ja-JP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sz="6000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VÌ</a:t>
            </a:r>
            <a:endParaRPr lang="ja-JP" altLang="en-US" sz="6000" b="1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DE8B73-3595-41FD-9378-675A1C631233}"/>
              </a:ext>
            </a:extLst>
          </p:cNvPr>
          <p:cNvSpPr/>
          <p:nvPr/>
        </p:nvSpPr>
        <p:spPr>
          <a:xfrm>
            <a:off x="6807213" y="127786"/>
            <a:ext cx="32456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ので</a:t>
            </a:r>
            <a:endParaRPr lang="en-US" sz="80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AAB8E7-E5D7-4B3F-A918-DDF183EDB64A}"/>
              </a:ext>
            </a:extLst>
          </p:cNvPr>
          <p:cNvSpPr/>
          <p:nvPr/>
        </p:nvSpPr>
        <p:spPr>
          <a:xfrm>
            <a:off x="2304554" y="2033147"/>
            <a:ext cx="7470557" cy="16444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ので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được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</a:t>
            </a:r>
            <a:r>
              <a:rPr lang="vi-V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ử dụng trong các biểu đạt, trình bày lý do, lập luận khi xin phép nhằm tạo sắc thái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NHẸ NHÀNG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F5F9FB-C32A-47E7-BAEC-8D62857FAAB6}"/>
              </a:ext>
            </a:extLst>
          </p:cNvPr>
          <p:cNvSpPr/>
          <p:nvPr/>
        </p:nvSpPr>
        <p:spPr>
          <a:xfrm>
            <a:off x="2304554" y="4625269"/>
            <a:ext cx="7470557" cy="16444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THẾ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ので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sẽ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mang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ý </a:t>
            </a:r>
            <a:r>
              <a:rPr lang="en-US" altLang="ja-JP" sz="3000" b="1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NHÚN NHƯỜNG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mang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lại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cảm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giác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altLang="ja-JP" sz="3000" b="1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NHẸ NHÀNG </a:t>
            </a:r>
            <a:r>
              <a:rPr lang="en-US" altLang="ja-JP" sz="3000" dirty="0" err="1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hơn</a:t>
            </a:r>
            <a:r>
              <a:rPr lang="en-US" altLang="ja-JP" sz="3000" dirty="0"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2C4BFC-D4CC-45FC-BDBF-520C07138A38}"/>
              </a:ext>
            </a:extLst>
          </p:cNvPr>
          <p:cNvSpPr/>
          <p:nvPr/>
        </p:nvSpPr>
        <p:spPr>
          <a:xfrm rot="5400000">
            <a:off x="5565985" y="3427892"/>
            <a:ext cx="947693" cy="1447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練習</a:t>
            </a:r>
            <a:endParaRPr lang="ja-JP" alt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E9D1F6-2E59-4EB1-8B43-E7CC7BF128ED}"/>
              </a:ext>
            </a:extLst>
          </p:cNvPr>
          <p:cNvSpPr/>
          <p:nvPr/>
        </p:nvSpPr>
        <p:spPr>
          <a:xfrm>
            <a:off x="516268" y="2079665"/>
            <a:ext cx="9389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1.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Vì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vi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ệc ri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êng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tôi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tr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ở về nh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à s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ớm được kh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ông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  <a:endParaRPr lang="en-US" altLang="ja-JP" sz="2800" dirty="0">
              <a:solidFill>
                <a:srgbClr val="202124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13FF6-0D4F-4D77-85F8-BA006D43AF6C}"/>
              </a:ext>
            </a:extLst>
          </p:cNvPr>
          <p:cNvSpPr/>
          <p:nvPr/>
        </p:nvSpPr>
        <p:spPr>
          <a:xfrm>
            <a:off x="567492" y="2698051"/>
            <a:ext cx="891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用事がある</a:t>
            </a:r>
            <a:r>
              <a:rPr lang="en-US" altLang="ja-JP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____</a:t>
            </a:r>
            <a:r>
              <a:rPr lang="ja-JP" altLang="en-US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、早く帰ってもいいですか。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50633-C796-4E09-B6AA-D5ECA3C91A43}"/>
              </a:ext>
            </a:extLst>
          </p:cNvPr>
          <p:cNvSpPr/>
          <p:nvPr/>
        </p:nvSpPr>
        <p:spPr>
          <a:xfrm>
            <a:off x="516269" y="3610970"/>
            <a:ext cx="11324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Vì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hi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ểu tiếng Nhật, vui l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òng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nói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b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ằng tiếng anh được kh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ông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A2BAFF-9F3D-4299-A94C-071AA7CF4143}"/>
              </a:ext>
            </a:extLst>
          </p:cNvPr>
          <p:cNvSpPr/>
          <p:nvPr/>
        </p:nvSpPr>
        <p:spPr>
          <a:xfrm>
            <a:off x="516268" y="4208546"/>
            <a:ext cx="11324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日本語が　わからない</a:t>
            </a:r>
            <a:r>
              <a:rPr lang="en-US" altLang="ja-JP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____</a:t>
            </a:r>
            <a:r>
              <a:rPr lang="ja-JP" altLang="en-US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、英語で　話していただけませんか。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234D7-7DBD-44A8-B199-3011F6A064DB}"/>
              </a:ext>
            </a:extLst>
          </p:cNvPr>
          <p:cNvSpPr/>
          <p:nvPr/>
        </p:nvSpPr>
        <p:spPr>
          <a:xfrm>
            <a:off x="516268" y="5043458"/>
            <a:ext cx="877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3.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Cu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ối tuần, vì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ảnh rỗi t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ôi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mu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ốn đi mua sắm.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A8F868-EEFA-4E02-A841-D3323B27AE3B}"/>
              </a:ext>
            </a:extLst>
          </p:cNvPr>
          <p:cNvSpPr/>
          <p:nvPr/>
        </p:nvSpPr>
        <p:spPr>
          <a:xfrm>
            <a:off x="516268" y="5668683"/>
            <a:ext cx="891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prstClr val="black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週末は　暇な</a:t>
            </a:r>
            <a:r>
              <a:rPr lang="en-US" altLang="ja-JP" sz="2800" dirty="0">
                <a:solidFill>
                  <a:srgbClr val="202124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____</a:t>
            </a:r>
            <a:r>
              <a:rPr lang="ja-JP" altLang="en-US" sz="2800" dirty="0">
                <a:solidFill>
                  <a:prstClr val="black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、買い物に行きたいです。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6F2B4C-C785-4D7C-BAD0-C0626B6F6097}"/>
              </a:ext>
            </a:extLst>
          </p:cNvPr>
          <p:cNvSpPr/>
          <p:nvPr/>
        </p:nvSpPr>
        <p:spPr>
          <a:xfrm>
            <a:off x="2304554" y="2708398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96D0F9-63ED-402E-8814-D74436008D85}"/>
              </a:ext>
            </a:extLst>
          </p:cNvPr>
          <p:cNvSpPr/>
          <p:nvPr/>
        </p:nvSpPr>
        <p:spPr>
          <a:xfrm>
            <a:off x="4033385" y="4207626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9D1461-F7E4-40DD-981F-9AB1F9CB26A1}"/>
              </a:ext>
            </a:extLst>
          </p:cNvPr>
          <p:cNvSpPr/>
          <p:nvPr/>
        </p:nvSpPr>
        <p:spPr>
          <a:xfrm>
            <a:off x="2612092" y="5668683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0" b="1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 defTabSz="914400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練習</a:t>
            </a:r>
          </a:p>
          <a:p>
            <a:pPr algn="ctr"/>
            <a:endParaRPr lang="ja-JP" altLang="en-US" sz="6000" b="1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E9D1F6-2E59-4EB1-8B43-E7CC7BF128ED}"/>
              </a:ext>
            </a:extLst>
          </p:cNvPr>
          <p:cNvSpPr/>
          <p:nvPr/>
        </p:nvSpPr>
        <p:spPr>
          <a:xfrm>
            <a:off x="516268" y="2079665"/>
            <a:ext cx="11108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4.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chìa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khóa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vào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13FF6-0D4F-4D77-85F8-BA006D43AF6C}"/>
              </a:ext>
            </a:extLst>
          </p:cNvPr>
          <p:cNvSpPr/>
          <p:nvPr/>
        </p:nvSpPr>
        <p:spPr>
          <a:xfrm>
            <a:off x="567491" y="2698051"/>
            <a:ext cx="10094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prstClr val="black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カギが　ない</a:t>
            </a:r>
            <a:r>
              <a:rPr lang="en-US" altLang="ja-JP" sz="2800" dirty="0">
                <a:solidFill>
                  <a:srgbClr val="202124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</a:t>
            </a:r>
            <a:r>
              <a:rPr lang="ja-JP" altLang="en-US" sz="2800" dirty="0">
                <a:solidFill>
                  <a:prstClr val="black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、部屋に　入ることができませんでした。</a:t>
            </a:r>
            <a:endParaRPr lang="en-US" sz="2800" dirty="0">
              <a:solidFill>
                <a:prstClr val="black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50633-C796-4E09-B6AA-D5ECA3C91A43}"/>
              </a:ext>
            </a:extLst>
          </p:cNvPr>
          <p:cNvSpPr/>
          <p:nvPr/>
        </p:nvSpPr>
        <p:spPr>
          <a:xfrm>
            <a:off x="516269" y="3610970"/>
            <a:ext cx="8059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Bé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gái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kia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đang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khóc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bị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mẹ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mắng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A2BAFF-9F3D-4299-A94C-071AA7CF4143}"/>
              </a:ext>
            </a:extLst>
          </p:cNvPr>
          <p:cNvSpPr/>
          <p:nvPr/>
        </p:nvSpPr>
        <p:spPr>
          <a:xfrm>
            <a:off x="516268" y="4208546"/>
            <a:ext cx="11324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prstClr val="black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あの女の子は　母がおかしを買わなかった</a:t>
            </a:r>
            <a:r>
              <a:rPr lang="en-US" altLang="ja-JP" sz="2800" dirty="0">
                <a:solidFill>
                  <a:srgbClr val="202124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</a:t>
            </a:r>
            <a:r>
              <a:rPr lang="ja-JP" altLang="en-US" sz="2800" dirty="0">
                <a:solidFill>
                  <a:prstClr val="black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、泣いています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234D7-7DBD-44A8-B199-3011F6A064DB}"/>
              </a:ext>
            </a:extLst>
          </p:cNvPr>
          <p:cNvSpPr/>
          <p:nvPr/>
        </p:nvSpPr>
        <p:spPr>
          <a:xfrm>
            <a:off x="516268" y="5043458"/>
            <a:ext cx="877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6.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Vì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tai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nạn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nên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muộn</a:t>
            </a:r>
            <a:r>
              <a:rPr lang="en-US" altLang="en-US" sz="28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họp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A8F868-EEFA-4E02-A841-D3323B27AE3B}"/>
              </a:ext>
            </a:extLst>
          </p:cNvPr>
          <p:cNvSpPr/>
          <p:nvPr/>
        </p:nvSpPr>
        <p:spPr>
          <a:xfrm>
            <a:off x="516268" y="5668683"/>
            <a:ext cx="891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prstClr val="black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事故が　あった</a:t>
            </a:r>
            <a:r>
              <a:rPr lang="en-US" altLang="ja-JP" sz="2800" dirty="0">
                <a:solidFill>
                  <a:srgbClr val="202124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</a:t>
            </a:r>
            <a:r>
              <a:rPr lang="ja-JP" altLang="en-US" sz="2800" dirty="0">
                <a:solidFill>
                  <a:prstClr val="black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、会議に　おくれました。</a:t>
            </a:r>
            <a:endParaRPr lang="en-US" sz="2800" dirty="0">
              <a:solidFill>
                <a:prstClr val="black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6F2B4C-C785-4D7C-BAD0-C0626B6F6097}"/>
              </a:ext>
            </a:extLst>
          </p:cNvPr>
          <p:cNvSpPr/>
          <p:nvPr/>
        </p:nvSpPr>
        <p:spPr>
          <a:xfrm>
            <a:off x="2647603" y="2704890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96D0F9-63ED-402E-8814-D74436008D85}"/>
              </a:ext>
            </a:extLst>
          </p:cNvPr>
          <p:cNvSpPr/>
          <p:nvPr/>
        </p:nvSpPr>
        <p:spPr>
          <a:xfrm>
            <a:off x="7238225" y="4207626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9D1461-F7E4-40DD-981F-9AB1F9CB26A1}"/>
              </a:ext>
            </a:extLst>
          </p:cNvPr>
          <p:cNvSpPr/>
          <p:nvPr/>
        </p:nvSpPr>
        <p:spPr>
          <a:xfrm>
            <a:off x="2976076" y="5668683"/>
            <a:ext cx="1055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ので　　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0" b="1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 defTabSz="914400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練習</a:t>
            </a:r>
          </a:p>
          <a:p>
            <a:pPr algn="ctr"/>
            <a:endParaRPr lang="ja-JP" altLang="en-US" sz="6000" b="1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F8B5C3-ED1E-4764-B586-CD531C75FF75}"/>
              </a:ext>
            </a:extLst>
          </p:cNvPr>
          <p:cNvSpPr txBox="1"/>
          <p:nvPr/>
        </p:nvSpPr>
        <p:spPr>
          <a:xfrm>
            <a:off x="644827" y="2284708"/>
            <a:ext cx="9452499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1. </a:t>
            </a:r>
            <a:r>
              <a:rPr lang="en-US" altLang="ja-JP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_______________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、窓を開けてください。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A3EDC-271C-4500-9C32-1A099261D26F}"/>
              </a:ext>
            </a:extLst>
          </p:cNvPr>
          <p:cNvSpPr txBox="1"/>
          <p:nvPr/>
        </p:nvSpPr>
        <p:spPr>
          <a:xfrm>
            <a:off x="644827" y="3269913"/>
            <a:ext cx="9996083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2. </a:t>
            </a:r>
            <a:r>
              <a:rPr lang="en-US" altLang="ja-JP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____________________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、借りてもいいですか。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1184A-6686-496A-B021-0258AA417259}"/>
              </a:ext>
            </a:extLst>
          </p:cNvPr>
          <p:cNvSpPr txBox="1"/>
          <p:nvPr/>
        </p:nvSpPr>
        <p:spPr>
          <a:xfrm>
            <a:off x="644827" y="4255118"/>
            <a:ext cx="10824492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3. </a:t>
            </a:r>
            <a:r>
              <a:rPr lang="en-US" altLang="ja-JP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______________________________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、頭が痛いです。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2239E-BE34-4299-929B-B9641B02A54C}"/>
              </a:ext>
            </a:extLst>
          </p:cNvPr>
          <p:cNvSpPr txBox="1"/>
          <p:nvPr/>
        </p:nvSpPr>
        <p:spPr>
          <a:xfrm>
            <a:off x="644827" y="5240323"/>
            <a:ext cx="10902345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4. 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来週テストがある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ので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、</a:t>
            </a:r>
            <a:r>
              <a:rPr lang="en-US" altLang="ja-JP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__________________________________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403163-6342-4948-B0E1-FE48E900E003}"/>
              </a:ext>
            </a:extLst>
          </p:cNvPr>
          <p:cNvSpPr txBox="1"/>
          <p:nvPr/>
        </p:nvSpPr>
        <p:spPr>
          <a:xfrm>
            <a:off x="1044321" y="2389096"/>
            <a:ext cx="2782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部屋が 暑い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ので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4B70D9-4A6B-4A92-9DB5-F0661045A156}"/>
              </a:ext>
            </a:extLst>
          </p:cNvPr>
          <p:cNvSpPr txBox="1"/>
          <p:nvPr/>
        </p:nvSpPr>
        <p:spPr>
          <a:xfrm>
            <a:off x="975347" y="3374302"/>
            <a:ext cx="3882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消しゴムを忘れた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ので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458F0A-A85E-45EE-848C-144BCB50026C}"/>
              </a:ext>
            </a:extLst>
          </p:cNvPr>
          <p:cNvSpPr txBox="1"/>
          <p:nvPr/>
        </p:nvSpPr>
        <p:spPr>
          <a:xfrm>
            <a:off x="1041725" y="434955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昨日、お酒をたくさん飲んだ</a:t>
            </a:r>
            <a:r>
              <a:rPr lang="ja-JP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ので</a:t>
            </a:r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D73B0B-979E-405B-971B-B66CC3C18A9C}"/>
              </a:ext>
            </a:extLst>
          </p:cNvPr>
          <p:cNvSpPr txBox="1"/>
          <p:nvPr/>
        </p:nvSpPr>
        <p:spPr>
          <a:xfrm>
            <a:off x="4966251" y="5314382"/>
            <a:ext cx="6425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今週は早くうちへ帰って、勉強します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25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0566D-0AD4-4E2F-B7D2-96D2A9297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9" y="1095690"/>
            <a:ext cx="6409129" cy="2260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F8D8E-3E62-41F3-95A3-E292421BE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3356110"/>
            <a:ext cx="6504925" cy="2406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E5726-56E0-478E-AE46-AC3091796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8815">
            <a:off x="6774706" y="2314287"/>
            <a:ext cx="5383036" cy="34096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2662B-1362-425A-BB1A-1CAB07CE6040}"/>
              </a:ext>
            </a:extLst>
          </p:cNvPr>
          <p:cNvSpPr/>
          <p:nvPr/>
        </p:nvSpPr>
        <p:spPr>
          <a:xfrm>
            <a:off x="1802709" y="5873402"/>
            <a:ext cx="4330115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聞いてみよう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300031-A235-48D7-941C-912FA4FD4182}"/>
              </a:ext>
            </a:extLst>
          </p:cNvPr>
          <p:cNvSpPr/>
          <p:nvPr/>
        </p:nvSpPr>
        <p:spPr>
          <a:xfrm>
            <a:off x="6182838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040EE8-C257-42B4-8BC0-6D000F866F72}"/>
              </a:ext>
            </a:extLst>
          </p:cNvPr>
          <p:cNvSpPr/>
          <p:nvPr/>
        </p:nvSpPr>
        <p:spPr>
          <a:xfrm>
            <a:off x="6523205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01</a:t>
            </a:r>
            <a:endParaRPr lang="en-US" altLang="ja-JP" sz="4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E8AF224B-A353-4F78-AC3E-0B11392C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D9CC83-A724-4B70-9F2A-D635481B940E}"/>
              </a:ext>
            </a:extLst>
          </p:cNvPr>
          <p:cNvSpPr/>
          <p:nvPr/>
        </p:nvSpPr>
        <p:spPr>
          <a:xfrm>
            <a:off x="6732837" y="276712"/>
            <a:ext cx="4330115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話してみよう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8BA5D7-F830-47A4-AB3B-5F14170C23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517" y="35679"/>
            <a:ext cx="799539" cy="967965"/>
          </a:xfrm>
          <a:prstGeom prst="rect">
            <a:avLst/>
          </a:prstGeom>
        </p:spPr>
      </p:pic>
      <p:pic>
        <p:nvPicPr>
          <p:cNvPr id="13" name="Picture 8" descr="Home Page - FPTU HCM">
            <a:extLst>
              <a:ext uri="{FF2B5EF4-FFF2-40B4-BE49-F238E27FC236}">
                <a16:creationId xmlns:a16="http://schemas.microsoft.com/office/drawing/2014/main" id="{B728D162-B116-42FA-A40C-0B2776BD1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618077" y="333591"/>
            <a:ext cx="3510039" cy="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01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83240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91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1.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ja-JP" alt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アルバイトを探す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BCB21-21A3-467C-83F5-9CB79FD40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1" y="1984680"/>
            <a:ext cx="5555172" cy="4364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DBCF86-B327-4FA9-A906-3524991B2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17" y="1798167"/>
            <a:ext cx="5949792" cy="45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2BF27F-0B63-4A93-8D9F-8DBB4499F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6" y="2095130"/>
            <a:ext cx="8104106" cy="434234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0</a:t>
            </a:r>
            <a:r>
              <a:rPr lang="en-US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endParaRPr lang="en-US" altLang="ja-JP" sz="4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02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612181" y="50285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1.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ja-JP" alt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アルバイトを探す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D5E30-4CAB-4460-BFD9-2B3ACA4A45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6389" b="2644"/>
          <a:stretch/>
        </p:blipFill>
        <p:spPr>
          <a:xfrm>
            <a:off x="6835806" y="3376806"/>
            <a:ext cx="5356194" cy="3488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EBD602-62D0-49CB-A7D8-074BD080B3A2}"/>
              </a:ext>
            </a:extLst>
          </p:cNvPr>
          <p:cNvSpPr txBox="1"/>
          <p:nvPr/>
        </p:nvSpPr>
        <p:spPr>
          <a:xfrm>
            <a:off x="683754" y="2114050"/>
            <a:ext cx="8209058" cy="282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A:</a:t>
            </a:r>
            <a:r>
              <a:rPr 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	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チラシを見て電話してる者です </a:t>
            </a:r>
            <a:endParaRPr lang="en-US" altLang="ja-JP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ja-JP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	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山田さんは</a:t>
            </a:r>
            <a:r>
              <a:rPr lang="ja-JP" altLang="en-US" sz="3000" dirty="0">
                <a:solidFill>
                  <a:srgbClr val="FFC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                             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か。</a:t>
            </a:r>
            <a:endParaRPr lang="en-US" altLang="ja-JP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ja-JP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店員：</a:t>
            </a:r>
            <a:r>
              <a:rPr lang="en-US" altLang="ja-JP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あ、アルバイト希望の方ですね。</a:t>
            </a:r>
            <a:r>
              <a:rPr lang="en-US" altLang="ja-JP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			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少々お待ちください。</a:t>
            </a:r>
            <a:endParaRPr lang="en-US" altLang="ja-JP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A:</a:t>
            </a:r>
            <a:r>
              <a:rPr 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	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はい。</a:t>
            </a:r>
            <a:endParaRPr lang="en-US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C55FD-319D-4106-BD83-9C4870BB51D1}"/>
              </a:ext>
            </a:extLst>
          </p:cNvPr>
          <p:cNvSpPr txBox="1"/>
          <p:nvPr/>
        </p:nvSpPr>
        <p:spPr>
          <a:xfrm>
            <a:off x="4053572" y="2728539"/>
            <a:ext cx="32349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000" b="1" dirty="0">
                <a:highlight>
                  <a:srgbClr val="FF0000"/>
                </a:highlight>
                <a:latin typeface="游明朝" panose="02020400000000000000" pitchFamily="18" charset="-128"/>
                <a:ea typeface="游明朝" panose="02020400000000000000" pitchFamily="18" charset="-128"/>
              </a:rPr>
              <a:t>いらっしゃいます</a:t>
            </a:r>
            <a:endParaRPr lang="en-US" sz="3000" b="1" dirty="0">
              <a:highlight>
                <a:srgbClr val="FF0000"/>
              </a:highligh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9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1.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ja-JP" alt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アルバイトを探す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A50203-1FE8-496A-80D5-06A96A62CDA4}"/>
              </a:ext>
            </a:extLst>
          </p:cNvPr>
          <p:cNvSpPr txBox="1"/>
          <p:nvPr/>
        </p:nvSpPr>
        <p:spPr>
          <a:xfrm>
            <a:off x="596224" y="2089401"/>
            <a:ext cx="8095014" cy="282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A:</a:t>
            </a:r>
            <a:r>
              <a:rPr 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		_________________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者です </a:t>
            </a:r>
            <a:endParaRPr lang="en-US" altLang="ja-JP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ja-JP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		_______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は</a:t>
            </a:r>
            <a:r>
              <a:rPr lang="ja-JP" altLang="en-US" sz="3000" dirty="0">
                <a:highlight>
                  <a:srgbClr val="FF0000"/>
                </a:highligh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いらっしゃいます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か。</a:t>
            </a:r>
            <a:endParaRPr lang="en-US" altLang="ja-JP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ja-JP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店員：</a:t>
            </a:r>
            <a:r>
              <a:rPr lang="en-US" altLang="ja-JP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あ、アルバイト希望の方ですね。</a:t>
            </a:r>
            <a:r>
              <a:rPr lang="en-US" altLang="ja-JP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				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少々お待ちください。</a:t>
            </a:r>
            <a:endParaRPr lang="en-US" altLang="ja-JP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A:</a:t>
            </a:r>
            <a:r>
              <a:rPr 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		</a:t>
            </a:r>
            <a:r>
              <a:rPr lang="ja-JP" altLang="en-US" sz="3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はい。</a:t>
            </a:r>
            <a:endParaRPr lang="en-US" sz="3000" dirty="0"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04A3DE-F485-4593-B745-3BB727C75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61" y="3855305"/>
            <a:ext cx="5233861" cy="29043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DB6D10-DEDA-4FEC-8E87-53A399BC5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87" y="3855306"/>
            <a:ext cx="5719422" cy="30341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9E6D11-3B96-42BF-AC5E-660E2AFA4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98" y="3782491"/>
            <a:ext cx="5586515" cy="30755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ADB23-B99F-4E1F-B93B-C7A4531CD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88" y="3818053"/>
            <a:ext cx="5586515" cy="30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0</a:t>
            </a:r>
            <a:r>
              <a:rPr lang="en-US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endParaRPr lang="en-US" altLang="ja-JP" sz="4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9B4275-414C-4382-A755-A3A918D06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3" y="1700461"/>
            <a:ext cx="7979818" cy="4880827"/>
          </a:xfrm>
          <a:prstGeom prst="rect">
            <a:avLst/>
          </a:prstGeom>
        </p:spPr>
      </p:pic>
      <p:pic>
        <p:nvPicPr>
          <p:cNvPr id="2" name="03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699059" y="51073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Động</a:t>
            </a:r>
            <a:r>
              <a:rPr lang="en-US" sz="5000" b="1" dirty="0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từ</a:t>
            </a:r>
            <a:r>
              <a:rPr lang="en-US" sz="5000" b="1" dirty="0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kính</a:t>
            </a:r>
            <a:r>
              <a:rPr lang="en-US" sz="5000" b="1" dirty="0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ngữ</a:t>
            </a:r>
            <a:r>
              <a:rPr lang="en-US" sz="5000" b="1" dirty="0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đặc</a:t>
            </a:r>
            <a:r>
              <a:rPr lang="en-US" sz="5000" b="1" dirty="0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biệt</a:t>
            </a:r>
            <a:endParaRPr lang="en-US" sz="5000" b="1" cap="none" spc="0" dirty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B9EEDD-7702-4122-A3D9-02DC9AFF9DD3}"/>
              </a:ext>
            </a:extLst>
          </p:cNvPr>
          <p:cNvSpPr/>
          <p:nvPr/>
        </p:nvSpPr>
        <p:spPr>
          <a:xfrm>
            <a:off x="1140303" y="2354604"/>
            <a:ext cx="3531569" cy="107439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いらっしゃいます</a:t>
            </a:r>
            <a:endParaRPr lang="en-US" altLang="ja-JP" sz="3000" b="1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3000" b="1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（いらっしゃる）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9F7906-9885-4B17-B9DF-4E4E3D0185BE}"/>
              </a:ext>
            </a:extLst>
          </p:cNvPr>
          <p:cNvSpPr/>
          <p:nvPr/>
        </p:nvSpPr>
        <p:spPr>
          <a:xfrm>
            <a:off x="1140303" y="3745739"/>
            <a:ext cx="3531569" cy="107439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もうします</a:t>
            </a:r>
            <a:endParaRPr lang="en-US" altLang="ja-JP" sz="3000" b="1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3000" b="1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（もうす）</a:t>
            </a:r>
            <a:endParaRPr lang="en-US" sz="3000" b="1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FF9A4B-FEB8-4F81-AD54-0041564D2682}"/>
              </a:ext>
            </a:extLst>
          </p:cNvPr>
          <p:cNvSpPr/>
          <p:nvPr/>
        </p:nvSpPr>
        <p:spPr>
          <a:xfrm>
            <a:off x="1140303" y="5105641"/>
            <a:ext cx="3531569" cy="107439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まいります</a:t>
            </a:r>
            <a:endParaRPr lang="en-US" altLang="ja-JP" sz="3000" b="1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3000" b="1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（まいる）</a:t>
            </a:r>
            <a:endParaRPr lang="en-US" sz="3000" b="1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3" name="Striped Right Arrow 5">
            <a:extLst>
              <a:ext uri="{FF2B5EF4-FFF2-40B4-BE49-F238E27FC236}">
                <a16:creationId xmlns:a16="http://schemas.microsoft.com/office/drawing/2014/main" id="{940FF688-A13A-4720-BFF4-CFFAB368D47F}"/>
              </a:ext>
            </a:extLst>
          </p:cNvPr>
          <p:cNvSpPr/>
          <p:nvPr/>
        </p:nvSpPr>
        <p:spPr>
          <a:xfrm>
            <a:off x="4671872" y="3810835"/>
            <a:ext cx="2989352" cy="98088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KHIÊM NHƯỜNG</a:t>
            </a:r>
          </a:p>
        </p:txBody>
      </p:sp>
      <p:sp>
        <p:nvSpPr>
          <p:cNvPr id="24" name="Striped Right Arrow 5">
            <a:extLst>
              <a:ext uri="{FF2B5EF4-FFF2-40B4-BE49-F238E27FC236}">
                <a16:creationId xmlns:a16="http://schemas.microsoft.com/office/drawing/2014/main" id="{5097F34C-81C2-4970-A413-2F30CF948793}"/>
              </a:ext>
            </a:extLst>
          </p:cNvPr>
          <p:cNvSpPr/>
          <p:nvPr/>
        </p:nvSpPr>
        <p:spPr>
          <a:xfrm>
            <a:off x="4671872" y="2429768"/>
            <a:ext cx="2989352" cy="98088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TÔN KÍNH</a:t>
            </a:r>
          </a:p>
        </p:txBody>
      </p:sp>
      <p:sp>
        <p:nvSpPr>
          <p:cNvPr id="25" name="Striped Right Arrow 5">
            <a:extLst>
              <a:ext uri="{FF2B5EF4-FFF2-40B4-BE49-F238E27FC236}">
                <a16:creationId xmlns:a16="http://schemas.microsoft.com/office/drawing/2014/main" id="{48647E2E-EE60-4310-9FF6-84EF857CE0B9}"/>
              </a:ext>
            </a:extLst>
          </p:cNvPr>
          <p:cNvSpPr/>
          <p:nvPr/>
        </p:nvSpPr>
        <p:spPr>
          <a:xfrm>
            <a:off x="4671872" y="5142326"/>
            <a:ext cx="2989352" cy="98088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KHIÊM NHƯỜNG</a:t>
            </a:r>
          </a:p>
        </p:txBody>
      </p: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BBFF9637-0A10-49B4-BF1B-20AFE10BB0F4}"/>
              </a:ext>
            </a:extLst>
          </p:cNvPr>
          <p:cNvSpPr/>
          <p:nvPr/>
        </p:nvSpPr>
        <p:spPr>
          <a:xfrm>
            <a:off x="7664594" y="1962410"/>
            <a:ext cx="2641600" cy="6071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います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4A58C590-BAAE-4B78-8E7E-F3D521265258}"/>
              </a:ext>
            </a:extLst>
          </p:cNvPr>
          <p:cNvSpPr/>
          <p:nvPr/>
        </p:nvSpPr>
        <p:spPr>
          <a:xfrm>
            <a:off x="7664594" y="2604878"/>
            <a:ext cx="2638229" cy="6071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来ます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7E5BC44C-BBA7-4EA3-AAD1-933AC27D0F72}"/>
              </a:ext>
            </a:extLst>
          </p:cNvPr>
          <p:cNvSpPr/>
          <p:nvPr/>
        </p:nvSpPr>
        <p:spPr>
          <a:xfrm>
            <a:off x="7661224" y="4003341"/>
            <a:ext cx="2641600" cy="6071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言います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9944AD17-B9FE-42D3-B851-FE2BE7CFAD78}"/>
              </a:ext>
            </a:extLst>
          </p:cNvPr>
          <p:cNvSpPr/>
          <p:nvPr/>
        </p:nvSpPr>
        <p:spPr>
          <a:xfrm>
            <a:off x="7661224" y="3253726"/>
            <a:ext cx="2641600" cy="6071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行きます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46887A78-A460-4BB3-A03A-F67592F664DF}"/>
              </a:ext>
            </a:extLst>
          </p:cNvPr>
          <p:cNvSpPr/>
          <p:nvPr/>
        </p:nvSpPr>
        <p:spPr>
          <a:xfrm>
            <a:off x="7661224" y="5339241"/>
            <a:ext cx="2641600" cy="6071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来ます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39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0</a:t>
            </a:r>
            <a:r>
              <a:rPr lang="en-US" altLang="ja-JP" sz="4000" b="1" dirty="0">
                <a:ln w="0"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endParaRPr lang="en-US" altLang="ja-JP" sz="4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36DFBF-0D05-4DAF-9A39-2626B1CCB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" y="1674729"/>
            <a:ext cx="5872851" cy="3760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62AC70-47BB-42B5-93A5-EDB8FD463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40" y="1674729"/>
            <a:ext cx="5872851" cy="3760612"/>
          </a:xfrm>
          <a:prstGeom prst="rect">
            <a:avLst/>
          </a:prstGeom>
        </p:spPr>
      </p:pic>
      <p:pic>
        <p:nvPicPr>
          <p:cNvPr id="2" name="04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56908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546</Words>
  <Application>Microsoft Macintosh PowerPoint</Application>
  <PresentationFormat>Widescreen</PresentationFormat>
  <Paragraphs>89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游明朝</vt:lpstr>
      <vt:lpstr>游明朝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Microsoft Office User</cp:lastModifiedBy>
  <cp:revision>74</cp:revision>
  <dcterms:created xsi:type="dcterms:W3CDTF">2021-07-23T15:08:33Z</dcterms:created>
  <dcterms:modified xsi:type="dcterms:W3CDTF">2021-07-30T15:23:45Z</dcterms:modified>
</cp:coreProperties>
</file>