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  <p:sldId id="275" r:id="rId5"/>
    <p:sldId id="262" r:id="rId6"/>
    <p:sldId id="263" r:id="rId7"/>
    <p:sldId id="276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83" r:id="rId19"/>
    <p:sldId id="277" r:id="rId20"/>
    <p:sldId id="278" r:id="rId21"/>
    <p:sldId id="279" r:id="rId22"/>
    <p:sldId id="280" r:id="rId23"/>
    <p:sldId id="281" r:id="rId24"/>
    <p:sldId id="282" r:id="rId25"/>
    <p:sldId id="287" r:id="rId26"/>
    <p:sldId id="288" r:id="rId27"/>
    <p:sldId id="289" r:id="rId28"/>
    <p:sldId id="29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76"/>
    <p:restoredTop sz="94721"/>
  </p:normalViewPr>
  <p:slideViewPr>
    <p:cSldViewPr snapToGrid="0" snapToObjects="1">
      <p:cViewPr varScale="1">
        <p:scale>
          <a:sx n="115" d="100"/>
          <a:sy n="115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C3125-BF9C-A141-8D68-C3E9E9DA3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D8521-5086-964A-BA9A-61B9C7334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7F5FC-9409-D74B-8800-B5A284082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56A7-0DC9-1246-9BBF-2B344FDE2A2E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0C0B4-1FF4-404F-96ED-5D0F46F7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C3115-471F-4E40-894D-320CC3E2E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B4AA-EB00-5544-BD47-9DE20C58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3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1F842-8FA8-FB49-A2CF-AACF83BFD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6C225-0114-AE42-9B1A-47092AF4C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94587-7E5E-2C40-9CBE-31DBBEA41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56A7-0DC9-1246-9BBF-2B344FDE2A2E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9C686-1836-814D-9838-7C64A7CC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D36A2-759A-D540-82A9-2AADC41F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B4AA-EB00-5544-BD47-9DE20C58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6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D9BCDD-6615-F447-9473-659064F10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F49FC-D5A2-EC45-BD74-3ABC6D05A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8CB62-4A43-7547-BDBB-477BC2D9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56A7-0DC9-1246-9BBF-2B344FDE2A2E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A97F2-D800-B549-AFD7-568FA9C2B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AFAD8-E002-5B46-A67E-96DD2154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B4AA-EB00-5544-BD47-9DE20C58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1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CFA4-9BD4-C24E-8999-ED367AE8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4EDAC-A941-154C-9D82-FBB169417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18E91-562B-F649-BCED-5599914A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56A7-0DC9-1246-9BBF-2B344FDE2A2E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99977-34A8-7944-8523-709A1242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FCB70-4EF2-894C-A0C0-EF5D90E0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B4AA-EB00-5544-BD47-9DE20C58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3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C6C8-2A10-144E-AA6E-76C838366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DAA72-FDFD-3549-AF95-6EDCD40CA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68574-6383-EE4F-B4A3-9C1DD105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56A7-0DC9-1246-9BBF-2B344FDE2A2E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4BC7F-2DFD-3C48-B396-F4A208BC2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337D1-6DBA-514E-B74A-DD9C82B8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B4AA-EB00-5544-BD47-9DE20C58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8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830A-E97C-4347-ADD6-5B86F4EA5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F1648-D078-1447-80BB-C3587DACD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9878E-D270-6145-A526-033F9864A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BDF59-634B-A44D-9402-396438FA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56A7-0DC9-1246-9BBF-2B344FDE2A2E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CC49D-618E-5D49-9DA4-5675C333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C5172-5C82-D04F-8418-AFA253FA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B4AA-EB00-5544-BD47-9DE20C58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9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FDB2-CCA4-3E47-A2C2-1C9FED46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4A371-B682-1D43-B104-B884B2611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CDFEA-4118-FF4A-8A16-A71D3ACCB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61F07-8F57-7F40-8F1E-9ACDCFE78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180FC7-5852-C145-88B0-9E25D3AAF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91BD01-3AE6-0A40-93BA-28F774F25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56A7-0DC9-1246-9BBF-2B344FDE2A2E}" type="datetimeFigureOut">
              <a:rPr lang="en-US" smtClean="0"/>
              <a:t>7/29/21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E671E-1D22-9D4F-8213-1ADAE733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A586C-3A18-994B-ABC3-A92BDAA8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B4AA-EB00-5544-BD47-9DE20C58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1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09D3-62D4-644B-A1D8-1852BD15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4FAC3F-5595-6147-8D6F-F7449FBD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56A7-0DC9-1246-9BBF-2B344FDE2A2E}" type="datetimeFigureOut">
              <a:rPr lang="en-US" smtClean="0"/>
              <a:t>7/29/21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A09EC-B815-1F46-A26C-1D6E3287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3D35FB-147E-964C-AA39-ECD8A123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B4AA-EB00-5544-BD47-9DE20C58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3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5A76B-0698-5447-B575-ABE6DDF8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56A7-0DC9-1246-9BBF-2B344FDE2A2E}" type="datetimeFigureOut">
              <a:rPr lang="en-US" smtClean="0"/>
              <a:t>7/29/21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4E8F3-A0C0-2642-A74C-504396B7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F3A8C-2CE0-E147-A4E4-BDF6C07AD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B4AA-EB00-5544-BD47-9DE20C58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4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3DFA5-A425-1F4F-8680-B9E6733BF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4C23D-7610-B144-B3B2-92DA8E306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4F7C7-D45B-6045-A6F3-A32E9F4B7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32543-8132-A745-98B4-2C412F0A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56A7-0DC9-1246-9BBF-2B344FDE2A2E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50F65-C396-3E46-97B5-E4312EB0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7A81F-FB5E-1E42-B317-F3C11A44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B4AA-EB00-5544-BD47-9DE20C58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6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8DF4E-12C3-034D-AD04-739449CC0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43B39B-8E39-2F49-A9F6-282BA792B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B79C8-A16C-4345-9B40-1A4D2F6B9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99FE8-F1AF-6347-BF1C-668A2DE6E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56A7-0DC9-1246-9BBF-2B344FDE2A2E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EF886-753E-F446-AB5B-4A30CA70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D245D-16C1-F34A-BAEF-9D0BB696D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B4AA-EB00-5544-BD47-9DE20C58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6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41D9C-206A-0A42-9B7B-30BF629EE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939D5-C582-A04B-8028-64167186D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13D0C-CF51-7345-A8C5-351ADC1A6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656A7-0DC9-1246-9BBF-2B344FDE2A2E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1C731-7627-EC4E-A936-610120E5D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F677F-C179-0A49-BFB1-6F554E6B2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3B4AA-EB00-5544-BD47-9DE20C58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4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tiff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tiff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tiff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tiff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tiff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tiff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3.png"/><Relationship Id="rId7" Type="http://schemas.openxmlformats.org/officeDocument/2006/relationships/image" Target="../media/image2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.jpeg"/><Relationship Id="rId4" Type="http://schemas.openxmlformats.org/officeDocument/2006/relationships/image" Target="../media/image4.png"/><Relationship Id="rId9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3.png"/><Relationship Id="rId7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CBC719E3-9077-43FA-AC10-C7F95A2FFD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25676"/>
            <a:ext cx="12199025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1FB32D-BA1B-4A35-9225-19FB5217A5F8}"/>
              </a:ext>
            </a:extLst>
          </p:cNvPr>
          <p:cNvSpPr/>
          <p:nvPr/>
        </p:nvSpPr>
        <p:spPr>
          <a:xfrm>
            <a:off x="425427" y="250301"/>
            <a:ext cx="11385395" cy="639084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36B3D20D-5140-421C-A38D-FE96B0FBAD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028941" y="412366"/>
            <a:ext cx="2024111" cy="116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E9C0801D-F1E1-43E8-9C78-181AC25E1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524" y="326323"/>
            <a:ext cx="2024111" cy="124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82590BF-EA89-4FED-A690-17ABC1C41F79}"/>
              </a:ext>
            </a:extLst>
          </p:cNvPr>
          <p:cNvSpPr/>
          <p:nvPr/>
        </p:nvSpPr>
        <p:spPr>
          <a:xfrm>
            <a:off x="7976840" y="5876701"/>
            <a:ext cx="3833982" cy="637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Bùi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Thanh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97E628-B9B3-4FB7-A195-C7E3507CB94B}"/>
              </a:ext>
            </a:extLst>
          </p:cNvPr>
          <p:cNvSpPr/>
          <p:nvPr/>
        </p:nvSpPr>
        <p:spPr>
          <a:xfrm>
            <a:off x="4483306" y="1834151"/>
            <a:ext cx="7327516" cy="1611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000">
                <a:solidFill>
                  <a:schemeClr val="tx1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第</a:t>
            </a:r>
            <a:r>
              <a:rPr lang="en-US" altLang="ja-JP" sz="5000" dirty="0">
                <a:solidFill>
                  <a:schemeClr val="tx1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 5 </a:t>
            </a:r>
            <a:r>
              <a:rPr lang="ja-JP" altLang="en-US" sz="5000">
                <a:solidFill>
                  <a:schemeClr val="tx1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課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60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游明朝" panose="02020400000000000000" pitchFamily="18" charset="-128"/>
                <a:ea typeface="游明朝" panose="02020400000000000000" pitchFamily="18" charset="-128"/>
              </a:rPr>
              <a:t>大変な</a:t>
            </a:r>
            <a:r>
              <a:rPr lang="en-US" altLang="ja-JP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游明朝" panose="02020400000000000000" pitchFamily="18" charset="-128"/>
                <a:ea typeface="游明朝" panose="02020400000000000000" pitchFamily="18" charset="-128"/>
              </a:rPr>
              <a:t>1</a:t>
            </a:r>
            <a:r>
              <a:rPr lang="ja-JP" altLang="en-US" sz="60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游明朝" panose="02020400000000000000" pitchFamily="18" charset="-128"/>
                <a:ea typeface="游明朝" panose="02020400000000000000" pitchFamily="18" charset="-128"/>
              </a:rPr>
              <a:t>日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26" name="Picture 8" descr="Home Page - FPTU HCM">
            <a:extLst>
              <a:ext uri="{FF2B5EF4-FFF2-40B4-BE49-F238E27FC236}">
                <a16:creationId xmlns:a16="http://schemas.microsoft.com/office/drawing/2014/main" id="{BAB2A5EC-44C8-4918-99E2-04E7044409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46" b="12960"/>
          <a:stretch/>
        </p:blipFill>
        <p:spPr bwMode="auto">
          <a:xfrm>
            <a:off x="3046341" y="388786"/>
            <a:ext cx="5511659" cy="116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FBE961B-AF65-B942-AEF0-B3032FB1D5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427" y="1810118"/>
            <a:ext cx="4120621" cy="47222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8BF14EA-A236-3149-88F7-16131DE44D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6048" y="3434134"/>
            <a:ext cx="3430792" cy="309819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139C1A7-1A71-CF44-963F-5D248F4795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6840" y="3445721"/>
            <a:ext cx="3833982" cy="241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30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6000" b="1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~</a:t>
            </a:r>
            <a:r>
              <a:rPr lang="ja-JP" altLang="en-US" sz="6000" b="1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て</a:t>
            </a:r>
            <a:endParaRPr lang="en-US" altLang="ja-JP" sz="6000" b="1" dirty="0">
              <a:solidFill>
                <a:srgbClr val="FF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F6A013-F3DC-BF4C-902A-DDAFE9B8D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473" y="1901258"/>
            <a:ext cx="69323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 err="1">
                <a:cs typeface="Arial" panose="020B0604020202020204" pitchFamily="34" charset="0"/>
              </a:rPr>
              <a:t>Không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thể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đi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được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vì</a:t>
            </a:r>
            <a:r>
              <a:rPr lang="en-US" altLang="en-US" sz="2800" dirty="0">
                <a:cs typeface="Arial" panose="020B0604020202020204" pitchFamily="34" charset="0"/>
              </a:rPr>
              <a:t> (</a:t>
            </a:r>
            <a:r>
              <a:rPr lang="en-US" altLang="en-US" sz="2800" dirty="0" err="1">
                <a:cs typeface="Arial" panose="020B0604020202020204" pitchFamily="34" charset="0"/>
              </a:rPr>
              <a:t>đã</a:t>
            </a:r>
            <a:r>
              <a:rPr lang="en-US" altLang="en-US" sz="2800" dirty="0">
                <a:cs typeface="Arial" panose="020B0604020202020204" pitchFamily="34" charset="0"/>
              </a:rPr>
              <a:t>) </a:t>
            </a:r>
            <a:r>
              <a:rPr lang="en-US" altLang="en-US" sz="2800" dirty="0" err="1">
                <a:cs typeface="Arial" panose="020B0604020202020204" pitchFamily="34" charset="0"/>
              </a:rPr>
              <a:t>có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hẹn</a:t>
            </a:r>
            <a:r>
              <a:rPr lang="en-US" altLang="en-US" sz="280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1640FA-EC9A-4B49-9B24-BB6C6FF1C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1511" y="3322891"/>
            <a:ext cx="54846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 err="1">
                <a:cs typeface="Arial" panose="020B0604020202020204" pitchFamily="34" charset="0"/>
              </a:rPr>
              <a:t>Khóc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vì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xem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phim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buồn</a:t>
            </a:r>
            <a:r>
              <a:rPr lang="en-US" altLang="en-US" sz="280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F6618F-0A1A-6B41-8F0B-3E66773D2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722" y="2659585"/>
            <a:ext cx="6573837" cy="52322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約束が</a:t>
            </a:r>
            <a:r>
              <a:rPr lang="ja-JP" altLang="en-US" sz="2800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あって</a:t>
            </a:r>
            <a:r>
              <a:rPr lang="ja-JP" altLang="en-US" sz="2800" dirty="0">
                <a:solidFill>
                  <a:sysClr val="windowText" lastClr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、行けません。</a:t>
            </a:r>
            <a:endParaRPr lang="en-US" sz="2800" dirty="0">
              <a:solidFill>
                <a:sysClr val="windowText" lastClr="00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674FF-D23A-4845-B17F-191FCDC53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722" y="3932485"/>
            <a:ext cx="8914838" cy="52322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悲しい映画を　</a:t>
            </a:r>
            <a:r>
              <a:rPr lang="ja-JP" altLang="en-US" sz="2800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見て</a:t>
            </a:r>
            <a:r>
              <a:rPr lang="ja-JP" altLang="en-US" sz="2800" dirty="0">
                <a:solidFill>
                  <a:sysClr val="windowText" lastClr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、泣いてしまいました。</a:t>
            </a:r>
            <a:endParaRPr lang="en-US" sz="2800" dirty="0">
              <a:solidFill>
                <a:sysClr val="windowText" lastClr="00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BEF992-C805-8F40-BCD9-CDD0B407E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759" y="4652420"/>
            <a:ext cx="6886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 err="1">
                <a:cs typeface="Arial" panose="020B0604020202020204" pitchFamily="34" charset="0"/>
              </a:rPr>
              <a:t>Đang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bị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kẹt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vì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làm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mất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chìa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khóa</a:t>
            </a:r>
            <a:r>
              <a:rPr lang="en-US" altLang="en-US" sz="280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C45388-8DA6-E64C-90BF-F76AC27D0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473" y="5461634"/>
            <a:ext cx="8539162" cy="52322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>
                <a:solidFill>
                  <a:sysClr val="windowText" lastClr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かぎを　</a:t>
            </a:r>
            <a:r>
              <a:rPr lang="ja-JP" altLang="en-US" sz="2800" dirty="0">
                <a:solidFill>
                  <a:sysClr val="windowText" lastClr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亡く</a:t>
            </a:r>
            <a:r>
              <a:rPr lang="ja-JP" altLang="en-US" sz="2800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して</a:t>
            </a:r>
            <a:r>
              <a:rPr lang="ja-JP" altLang="en-US" sz="2800" dirty="0">
                <a:solidFill>
                  <a:sysClr val="windowText" lastClr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、困っています</a:t>
            </a:r>
            <a:r>
              <a:rPr lang="ja-JP" altLang="en-US" sz="2800" b="1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。</a:t>
            </a:r>
            <a:endParaRPr lang="en-US" sz="2800" b="1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171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 animBg="1"/>
      <p:bldP spid="15" grpId="0" animBg="1"/>
      <p:bldP spid="16" grpId="0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6000" b="1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~</a:t>
            </a:r>
            <a:r>
              <a:rPr lang="ja-JP" altLang="en-US" sz="6000" b="1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て</a:t>
            </a:r>
            <a:endParaRPr lang="en-US" altLang="ja-JP" sz="6000" b="1" dirty="0">
              <a:solidFill>
                <a:srgbClr val="FF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1429CA-5BF7-7B46-B197-F357AC79A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5096" y="1882209"/>
            <a:ext cx="59345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 err="1">
                <a:cs typeface="Arial" panose="020B0604020202020204" pitchFamily="34" charset="0"/>
              </a:rPr>
              <a:t>Vì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thư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không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đến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nên</a:t>
            </a:r>
            <a:r>
              <a:rPr lang="en-US" altLang="en-US" sz="2800" dirty="0">
                <a:cs typeface="Arial" panose="020B0604020202020204" pitchFamily="34" charset="0"/>
              </a:rPr>
              <a:t> (</a:t>
            </a:r>
            <a:r>
              <a:rPr lang="en-US" altLang="en-US" sz="2800" dirty="0" err="1">
                <a:cs typeface="Arial" panose="020B0604020202020204" pitchFamily="34" charset="0"/>
              </a:rPr>
              <a:t>thấy</a:t>
            </a:r>
            <a:r>
              <a:rPr lang="en-US" altLang="en-US" sz="2800" dirty="0">
                <a:cs typeface="Arial" panose="020B0604020202020204" pitchFamily="34" charset="0"/>
              </a:rPr>
              <a:t>) </a:t>
            </a:r>
            <a:r>
              <a:rPr lang="en-US" altLang="en-US" sz="2800" dirty="0" err="1">
                <a:cs typeface="Arial" panose="020B0604020202020204" pitchFamily="34" charset="0"/>
              </a:rPr>
              <a:t>buồn</a:t>
            </a:r>
            <a:r>
              <a:rPr lang="en-US" altLang="en-US" sz="280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18822C-49F4-504C-B21D-66195CD7F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661" y="2738784"/>
            <a:ext cx="9278124" cy="64633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dirty="0">
                <a:solidFill>
                  <a:sysClr val="windowText" lastClr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手紙が　来ませんから、さびしいです。</a:t>
            </a:r>
            <a:endParaRPr lang="en-US" sz="3600" dirty="0">
              <a:solidFill>
                <a:sysClr val="windowText" lastClr="00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1BBCB1-37C5-6B44-8770-27807EB45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0392" y="4681528"/>
            <a:ext cx="7716662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dirty="0">
                <a:solidFill>
                  <a:sysClr val="windowText" lastClr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手紙が　来なくて、さびしいです。</a:t>
            </a:r>
            <a:endParaRPr lang="en-US" sz="3600" dirty="0">
              <a:solidFill>
                <a:sysClr val="windowText" lastClr="00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1A1DE1B-A23C-0B45-BFE3-09C35D5DC052}"/>
              </a:ext>
            </a:extLst>
          </p:cNvPr>
          <p:cNvSpPr/>
          <p:nvPr/>
        </p:nvSpPr>
        <p:spPr>
          <a:xfrm>
            <a:off x="4505093" y="4742755"/>
            <a:ext cx="1884556" cy="5238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800"/>
          </a:p>
        </p:txBody>
      </p:sp>
      <p:sp>
        <p:nvSpPr>
          <p:cNvPr id="22" name="Cloud Callout 21">
            <a:extLst>
              <a:ext uri="{FF2B5EF4-FFF2-40B4-BE49-F238E27FC236}">
                <a16:creationId xmlns:a16="http://schemas.microsoft.com/office/drawing/2014/main" id="{E98D57A7-828E-B04D-886F-6C5B58969DD2}"/>
              </a:ext>
            </a:extLst>
          </p:cNvPr>
          <p:cNvSpPr/>
          <p:nvPr/>
        </p:nvSpPr>
        <p:spPr>
          <a:xfrm rot="336905">
            <a:off x="7666561" y="602743"/>
            <a:ext cx="3361742" cy="1993900"/>
          </a:xfrm>
          <a:prstGeom prst="cloudCallout">
            <a:avLst>
              <a:gd name="adj1" fmla="val -11456"/>
              <a:gd name="adj2" fmla="val -8064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i="1" dirty="0"/>
              <a:t>1 </a:t>
            </a:r>
            <a:r>
              <a:rPr lang="en-US" sz="2800" i="1" dirty="0" err="1"/>
              <a:t>kiểu</a:t>
            </a:r>
            <a:r>
              <a:rPr lang="en-US" sz="2800" i="1" dirty="0"/>
              <a:t> </a:t>
            </a:r>
          </a:p>
          <a:p>
            <a:pPr algn="ctr">
              <a:defRPr/>
            </a:pPr>
            <a:r>
              <a:rPr lang="en-US" sz="2800" i="1" dirty="0" err="1"/>
              <a:t>phủ</a:t>
            </a:r>
            <a:r>
              <a:rPr lang="en-US" sz="2800" i="1" dirty="0"/>
              <a:t> </a:t>
            </a:r>
            <a:r>
              <a:rPr lang="en-US" sz="2800" i="1" dirty="0" err="1"/>
              <a:t>định</a:t>
            </a:r>
            <a:r>
              <a:rPr lang="en-US" sz="2800" i="1" dirty="0"/>
              <a:t> </a:t>
            </a:r>
            <a:r>
              <a:rPr lang="en-US" sz="2800" i="1" dirty="0" err="1"/>
              <a:t>nữa</a:t>
            </a:r>
            <a:r>
              <a:rPr lang="en-US" sz="2800" i="1" dirty="0"/>
              <a:t> </a:t>
            </a:r>
            <a:r>
              <a:rPr lang="en-US" sz="2800" i="1" dirty="0" err="1"/>
              <a:t>của</a:t>
            </a:r>
            <a:r>
              <a:rPr lang="en-US" sz="2800" i="1" dirty="0"/>
              <a:t> V-</a:t>
            </a:r>
            <a:r>
              <a:rPr lang="en-US" sz="2800" i="1" dirty="0" err="1"/>
              <a:t>te</a:t>
            </a:r>
            <a:endParaRPr lang="en-US" sz="2800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050561-76F9-514D-9514-4188E2D3E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7668" y="3467892"/>
            <a:ext cx="7716663" cy="64633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dirty="0">
                <a:solidFill>
                  <a:sysClr val="windowText" lastClr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手紙が　来ないので、さびしいです。</a:t>
            </a:r>
            <a:endParaRPr lang="en-US" sz="3600" dirty="0">
              <a:solidFill>
                <a:sysClr val="windowText" lastClr="00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25" name="Striped Right Arrow 24">
            <a:extLst>
              <a:ext uri="{FF2B5EF4-FFF2-40B4-BE49-F238E27FC236}">
                <a16:creationId xmlns:a16="http://schemas.microsoft.com/office/drawing/2014/main" id="{71DC0191-4333-7E4A-92FD-D55FA55349F0}"/>
              </a:ext>
            </a:extLst>
          </p:cNvPr>
          <p:cNvSpPr/>
          <p:nvPr/>
        </p:nvSpPr>
        <p:spPr>
          <a:xfrm rot="595655">
            <a:off x="24747" y="4217844"/>
            <a:ext cx="2436406" cy="1334752"/>
          </a:xfrm>
          <a:prstGeom prst="strip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err="1"/>
              <a:t>cách</a:t>
            </a:r>
            <a:r>
              <a:rPr lang="en-US" sz="2400" b="1" dirty="0"/>
              <a:t> </a:t>
            </a:r>
            <a:r>
              <a:rPr lang="en-US" sz="2400" b="1" dirty="0" err="1"/>
              <a:t>nói</a:t>
            </a:r>
            <a:r>
              <a:rPr lang="en-US" sz="2400" b="1" dirty="0"/>
              <a:t> </a:t>
            </a:r>
            <a:r>
              <a:rPr lang="en-US" sz="2400" b="1" dirty="0" err="1"/>
              <a:t>mới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0848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8" grpId="0" animBg="1"/>
      <p:bldP spid="20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6000" b="1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~</a:t>
            </a:r>
            <a:r>
              <a:rPr lang="ja-JP" altLang="en-US" sz="6000" b="1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て</a:t>
            </a:r>
            <a:endParaRPr lang="en-US" altLang="ja-JP" sz="6000" b="1" dirty="0">
              <a:solidFill>
                <a:srgbClr val="FF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9C6640D-B0AA-F34F-89E9-2B7C4B6B1BC8}"/>
              </a:ext>
            </a:extLst>
          </p:cNvPr>
          <p:cNvSpPr/>
          <p:nvPr/>
        </p:nvSpPr>
        <p:spPr>
          <a:xfrm rot="20948052">
            <a:off x="47864" y="2009405"/>
            <a:ext cx="3939159" cy="882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CÁCH THỂ HIỆN </a:t>
            </a:r>
          </a:p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LÝ DO</a:t>
            </a:r>
            <a:endParaRPr lang="en-US" sz="28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0E784B-8BE2-6941-B7F0-E290A6BD1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701" y="3106244"/>
            <a:ext cx="7087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 err="1">
                <a:cs typeface="Arial" panose="020B0604020202020204" pitchFamily="34" charset="0"/>
              </a:rPr>
              <a:t>Vì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không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có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tiền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nên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không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mua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được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gì</a:t>
            </a:r>
            <a:r>
              <a:rPr lang="en-US" altLang="en-US" sz="280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38D1B-0CA1-2547-AB44-9FF320F25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700" y="3864142"/>
            <a:ext cx="9990811" cy="64633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dirty="0">
                <a:solidFill>
                  <a:sysClr val="windowText" lastClr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お金が　ありませんから、何も　買えません</a:t>
            </a: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2A7D6-18B4-8047-9701-0FD7A2197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2856" y="5668801"/>
            <a:ext cx="8437349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dirty="0">
                <a:solidFill>
                  <a:sysClr val="windowText" lastClr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お金が　なくて、何も　買えません</a:t>
            </a: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63DE549-E09D-2248-8345-A449FE9B024C}"/>
              </a:ext>
            </a:extLst>
          </p:cNvPr>
          <p:cNvSpPr/>
          <p:nvPr/>
        </p:nvSpPr>
        <p:spPr>
          <a:xfrm>
            <a:off x="4037843" y="5730028"/>
            <a:ext cx="1282700" cy="5238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Cloud Callout 21">
            <a:extLst>
              <a:ext uri="{FF2B5EF4-FFF2-40B4-BE49-F238E27FC236}">
                <a16:creationId xmlns:a16="http://schemas.microsoft.com/office/drawing/2014/main" id="{7CF068B0-8244-0140-8EF0-F165891B33D0}"/>
              </a:ext>
            </a:extLst>
          </p:cNvPr>
          <p:cNvSpPr/>
          <p:nvPr/>
        </p:nvSpPr>
        <p:spPr>
          <a:xfrm rot="336905">
            <a:off x="8890027" y="2166212"/>
            <a:ext cx="3173224" cy="1993900"/>
          </a:xfrm>
          <a:prstGeom prst="cloudCallout">
            <a:avLst>
              <a:gd name="adj1" fmla="val -11456"/>
              <a:gd name="adj2" fmla="val -8064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i="1" dirty="0"/>
              <a:t>1 </a:t>
            </a:r>
            <a:r>
              <a:rPr lang="en-US" sz="2800" i="1" dirty="0" err="1"/>
              <a:t>kiểu</a:t>
            </a:r>
            <a:r>
              <a:rPr lang="en-US" sz="2800" i="1" dirty="0"/>
              <a:t> </a:t>
            </a:r>
          </a:p>
          <a:p>
            <a:pPr algn="ctr">
              <a:defRPr/>
            </a:pPr>
            <a:r>
              <a:rPr lang="en-US" sz="2800" i="1" dirty="0" err="1"/>
              <a:t>phủ</a:t>
            </a:r>
            <a:r>
              <a:rPr lang="en-US" sz="2800" i="1" dirty="0"/>
              <a:t> </a:t>
            </a:r>
            <a:r>
              <a:rPr lang="en-US" sz="2800" i="1" dirty="0" err="1"/>
              <a:t>định</a:t>
            </a:r>
            <a:r>
              <a:rPr lang="en-US" sz="2800" i="1" dirty="0"/>
              <a:t> </a:t>
            </a:r>
            <a:r>
              <a:rPr lang="en-US" sz="2800" i="1" dirty="0" err="1"/>
              <a:t>nữa</a:t>
            </a:r>
            <a:r>
              <a:rPr lang="en-US" sz="2800" i="1" dirty="0"/>
              <a:t> </a:t>
            </a:r>
            <a:r>
              <a:rPr lang="en-US" sz="2800" i="1" dirty="0" err="1"/>
              <a:t>của</a:t>
            </a:r>
            <a:r>
              <a:rPr lang="en-US" sz="2800" i="1" dirty="0"/>
              <a:t> V-</a:t>
            </a:r>
            <a:r>
              <a:rPr lang="en-US" sz="2800" i="1" dirty="0" err="1"/>
              <a:t>te</a:t>
            </a:r>
            <a:endParaRPr lang="en-US" sz="2800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0A136F-FFEC-2147-9BF8-154F3670D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701" y="4758714"/>
            <a:ext cx="6519213" cy="5232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お金が　ないので、何も　買えません。</a:t>
            </a:r>
            <a:endParaRPr lang="en-US" sz="2800" dirty="0">
              <a:solidFill>
                <a:sysClr val="windowText" lastClr="00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6F1DBD2-5213-1443-8E74-C0A49B76C26C}"/>
              </a:ext>
            </a:extLst>
          </p:cNvPr>
          <p:cNvSpPr/>
          <p:nvPr/>
        </p:nvSpPr>
        <p:spPr>
          <a:xfrm rot="215318">
            <a:off x="4559975" y="1740384"/>
            <a:ext cx="4858397" cy="826403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Ｖ</a:t>
            </a:r>
            <a:r>
              <a:rPr lang="en-US" altLang="ja-JP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【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～なくて</a:t>
            </a:r>
            <a:r>
              <a:rPr lang="en-US" altLang="ja-JP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】</a:t>
            </a:r>
            <a:endParaRPr lang="en-US" sz="36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28" name="Striped Right Arrow 27">
            <a:extLst>
              <a:ext uri="{FF2B5EF4-FFF2-40B4-BE49-F238E27FC236}">
                <a16:creationId xmlns:a16="http://schemas.microsoft.com/office/drawing/2014/main" id="{C265D0FC-D8BA-4346-89C2-794A89EA5C55}"/>
              </a:ext>
            </a:extLst>
          </p:cNvPr>
          <p:cNvSpPr/>
          <p:nvPr/>
        </p:nvSpPr>
        <p:spPr>
          <a:xfrm rot="595655">
            <a:off x="-11253" y="5117545"/>
            <a:ext cx="2107298" cy="1334752"/>
          </a:xfrm>
          <a:prstGeom prst="strip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err="1"/>
              <a:t>cách</a:t>
            </a:r>
            <a:r>
              <a:rPr lang="en-US" sz="2000" b="1" dirty="0"/>
              <a:t> </a:t>
            </a:r>
            <a:r>
              <a:rPr lang="en-US" sz="2000" b="1" dirty="0" err="1"/>
              <a:t>nói</a:t>
            </a:r>
            <a:r>
              <a:rPr lang="en-US" sz="2000" b="1" dirty="0"/>
              <a:t> </a:t>
            </a:r>
            <a:r>
              <a:rPr lang="en-US" sz="2000" b="1" dirty="0" err="1"/>
              <a:t>mới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9828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  <p:bldP spid="17" grpId="0" animBg="1"/>
      <p:bldP spid="19" grpId="0" animBg="1"/>
      <p:bldP spid="21" grpId="0" animBg="1"/>
      <p:bldP spid="22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6000" b="1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~</a:t>
            </a:r>
            <a:r>
              <a:rPr lang="ja-JP" altLang="en-US" sz="6000" b="1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て</a:t>
            </a:r>
            <a:endParaRPr lang="en-US" altLang="ja-JP" sz="6000" b="1" dirty="0">
              <a:solidFill>
                <a:srgbClr val="FF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6E21BC-B9C4-8D46-B716-E47D435CA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58" y="1817490"/>
            <a:ext cx="53625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err="1">
                <a:cs typeface="Arial" panose="020B0604020202020204" pitchFamily="34" charset="0"/>
              </a:rPr>
              <a:t>Đã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bị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muộn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vì</a:t>
            </a:r>
            <a:r>
              <a:rPr lang="en-US" altLang="en-US" sz="2400" dirty="0">
                <a:cs typeface="Arial" panose="020B0604020202020204" pitchFamily="34" charset="0"/>
              </a:rPr>
              <a:t> taxi </a:t>
            </a:r>
            <a:r>
              <a:rPr lang="en-US" altLang="en-US" sz="2400" dirty="0" err="1">
                <a:cs typeface="Arial" panose="020B0604020202020204" pitchFamily="34" charset="0"/>
              </a:rPr>
              <a:t>không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đến</a:t>
            </a:r>
            <a:r>
              <a:rPr lang="en-US" altLang="en-US" sz="240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AAC9BF-E03B-9049-A934-4506A5158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119" y="3091407"/>
            <a:ext cx="5562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err="1">
                <a:cs typeface="Arial" panose="020B0604020202020204" pitchFamily="34" charset="0"/>
              </a:rPr>
              <a:t>Không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mua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được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thứ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mong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muốn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vì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không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có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tiền</a:t>
            </a:r>
            <a:r>
              <a:rPr lang="en-US" altLang="en-US" sz="240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45B72-6E1E-3942-A6E8-75A3B0A33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688" y="4272121"/>
            <a:ext cx="85558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err="1">
                <a:cs typeface="Arial" panose="020B0604020202020204" pitchFamily="34" charset="0"/>
              </a:rPr>
              <a:t>Không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thao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tác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được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vì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không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hiểu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tiếng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Nhật</a:t>
            </a:r>
            <a:r>
              <a:rPr lang="en-US" altLang="en-US" sz="240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0A3E30-2F52-254F-B048-D262FFD36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095" y="5697521"/>
            <a:ext cx="53609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err="1">
                <a:cs typeface="Arial" panose="020B0604020202020204" pitchFamily="34" charset="0"/>
              </a:rPr>
              <a:t>Buồn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vì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không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có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người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có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thể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nói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chuyện</a:t>
            </a:r>
            <a:r>
              <a:rPr lang="en-US" altLang="en-US" sz="240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FD5269-325B-9746-9BE9-2BF689F78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58" y="2338931"/>
            <a:ext cx="8836025" cy="64611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dirty="0">
                <a:solidFill>
                  <a:sysClr val="windowText" lastClr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タクシーが　来</a:t>
            </a:r>
            <a:r>
              <a:rPr lang="ja-JP" altLang="en-US" sz="3600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なくて</a:t>
            </a:r>
            <a:r>
              <a:rPr lang="ja-JP" altLang="en-US" sz="3600" dirty="0">
                <a:solidFill>
                  <a:sysClr val="windowText" lastClr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、おくれました。</a:t>
            </a:r>
            <a:endParaRPr lang="en-US" sz="3600" dirty="0">
              <a:solidFill>
                <a:sysClr val="windowText" lastClr="00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64DE89-CED3-4A4F-83B9-741698DAA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095" y="3548607"/>
            <a:ext cx="10024378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dirty="0">
                <a:solidFill>
                  <a:sysClr val="windowText" lastClr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お金が　</a:t>
            </a:r>
            <a:r>
              <a:rPr lang="ja-JP" altLang="en-US" sz="3600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なくて</a:t>
            </a:r>
            <a:r>
              <a:rPr lang="ja-JP" altLang="en-US" sz="3600" dirty="0">
                <a:solidFill>
                  <a:sysClr val="windowText" lastClr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、欲しい物が買えませんでした</a:t>
            </a:r>
            <a:r>
              <a:rPr lang="ja-JP" altLang="en-US" sz="36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。</a:t>
            </a:r>
            <a:endParaRPr lang="en-US" sz="36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9C0171-9B61-194A-960E-1069F19E6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095" y="4810970"/>
            <a:ext cx="10099614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dirty="0">
                <a:solidFill>
                  <a:sysClr val="windowText" lastClr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日本語が　分から</a:t>
            </a:r>
            <a:r>
              <a:rPr lang="ja-JP" altLang="en-US" sz="3600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なくて</a:t>
            </a:r>
            <a:r>
              <a:rPr lang="ja-JP" altLang="en-US" sz="3600" dirty="0">
                <a:solidFill>
                  <a:sysClr val="windowText" lastClr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、操作できません。</a:t>
            </a:r>
            <a:endParaRPr lang="en-US" sz="3600" dirty="0">
              <a:solidFill>
                <a:sysClr val="windowText" lastClr="00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36EF29-E62F-7F4A-B284-516EC0E1B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095" y="6113020"/>
            <a:ext cx="8836025" cy="64611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dirty="0">
                <a:solidFill>
                  <a:sysClr val="windowText" lastClr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話せる人が　い</a:t>
            </a:r>
            <a:r>
              <a:rPr lang="ja-JP" altLang="en-US" sz="3600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なくて</a:t>
            </a:r>
            <a:r>
              <a:rPr lang="ja-JP" altLang="en-US" sz="3600" dirty="0">
                <a:solidFill>
                  <a:sysClr val="windowText" lastClr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、さびしいです。</a:t>
            </a:r>
            <a:endParaRPr lang="en-US" sz="3600" dirty="0">
              <a:solidFill>
                <a:sysClr val="windowText" lastClr="00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497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  <p:bldP spid="15" grpId="0"/>
      <p:bldP spid="16" grpId="0" animBg="1"/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6000" b="1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~</a:t>
            </a:r>
            <a:r>
              <a:rPr lang="ja-JP" altLang="en-US" sz="6000" b="1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て</a:t>
            </a:r>
            <a:endParaRPr lang="en-US" altLang="ja-JP" sz="6000" b="1" dirty="0">
              <a:solidFill>
                <a:srgbClr val="FF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C3C09DD-C541-9E43-A486-CBEB5C5271FB}"/>
              </a:ext>
            </a:extLst>
          </p:cNvPr>
          <p:cNvGrpSpPr/>
          <p:nvPr/>
        </p:nvGrpSpPr>
        <p:grpSpPr>
          <a:xfrm>
            <a:off x="1666307" y="2187209"/>
            <a:ext cx="8643260" cy="4335204"/>
            <a:chOff x="1744365" y="939671"/>
            <a:chExt cx="8643260" cy="558117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4FF9C27F-0E5F-6F4A-9698-6AD56EFACCCF}"/>
                </a:ext>
              </a:extLst>
            </p:cNvPr>
            <p:cNvSpPr/>
            <p:nvPr/>
          </p:nvSpPr>
          <p:spPr>
            <a:xfrm>
              <a:off x="3888058" y="2474198"/>
              <a:ext cx="4572000" cy="9906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sz="3200" dirty="0">
                  <a:latin typeface="NtMotoyaKyotai" pitchFamily="18" charset="-128"/>
                  <a:ea typeface="NtMotoyaKyotai" pitchFamily="18" charset="-128"/>
                </a:rPr>
                <a:t>VERB </a:t>
              </a:r>
              <a:r>
                <a:rPr lang="en-US" altLang="ja-JP" sz="3200" dirty="0">
                  <a:latin typeface="NtMotoyaKyotai" pitchFamily="18" charset="-128"/>
                  <a:ea typeface="NtMotoyaKyotai" pitchFamily="18" charset="-128"/>
                  <a:sym typeface="Wingdings 2"/>
                </a:rPr>
                <a:t></a:t>
              </a:r>
              <a:r>
                <a:rPr lang="ja-JP" altLang="en-US" sz="3200" dirty="0">
                  <a:latin typeface="NtMotoyaKyotai" pitchFamily="18" charset="-128"/>
                  <a:ea typeface="NtMotoyaKyotai" pitchFamily="18" charset="-128"/>
                </a:rPr>
                <a:t>て形</a:t>
              </a:r>
              <a:endParaRPr lang="en-US" sz="3200" dirty="0">
                <a:latin typeface="NtMotoyaKyotai" pitchFamily="18" charset="-128"/>
                <a:ea typeface="NtMotoyaKyotai" pitchFamily="18" charset="-128"/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B3B2F9A1-DDAF-5842-98BC-AA9DE05A2B7B}"/>
                </a:ext>
              </a:extLst>
            </p:cNvPr>
            <p:cNvSpPr/>
            <p:nvPr/>
          </p:nvSpPr>
          <p:spPr>
            <a:xfrm>
              <a:off x="1744365" y="3957755"/>
              <a:ext cx="3581400" cy="9906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sz="3200" dirty="0">
                  <a:solidFill>
                    <a:srgbClr val="FFFFFF"/>
                  </a:solidFill>
                  <a:latin typeface="Tahoma" pitchFamily="34" charset="0"/>
                  <a:cs typeface="Tahoma" pitchFamily="34" charset="0"/>
                </a:rPr>
                <a:t>KHẲNG ĐỊNH</a:t>
              </a:r>
              <a:endParaRPr lang="en-US" sz="3200" dirty="0">
                <a:solidFill>
                  <a:srgbClr val="FFFFFF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34390B1E-9416-5944-B465-EBD692B8EAE2}"/>
                </a:ext>
              </a:extLst>
            </p:cNvPr>
            <p:cNvSpPr/>
            <p:nvPr/>
          </p:nvSpPr>
          <p:spPr>
            <a:xfrm>
              <a:off x="1785628" y="5471709"/>
              <a:ext cx="3581400" cy="9906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sz="3200">
                  <a:solidFill>
                    <a:srgbClr val="FFFFFF"/>
                  </a:solidFill>
                  <a:latin typeface="Tahoma" pitchFamily="34" charset="0"/>
                  <a:cs typeface="Tahoma" pitchFamily="34" charset="0"/>
                </a:rPr>
                <a:t>PHỦ ĐỊNH</a:t>
              </a:r>
              <a:endParaRPr lang="en-US" sz="3200">
                <a:solidFill>
                  <a:srgbClr val="FFFFFF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5657D0A-C924-1648-A1B4-EC129CB0EF47}"/>
                </a:ext>
              </a:extLst>
            </p:cNvPr>
            <p:cNvSpPr/>
            <p:nvPr/>
          </p:nvSpPr>
          <p:spPr>
            <a:xfrm>
              <a:off x="6776318" y="3957755"/>
              <a:ext cx="3581400" cy="9906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3200" dirty="0">
                  <a:latin typeface="NtMotoyaKyotai" pitchFamily="18" charset="-128"/>
                  <a:ea typeface="NtMotoyaKyotai" pitchFamily="18" charset="-128"/>
                </a:rPr>
                <a:t>Ｖて、～</a:t>
              </a:r>
              <a:endParaRPr lang="en-US" sz="32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4A23B656-9928-DA46-BD9E-8C76E2E7E7CD}"/>
                </a:ext>
              </a:extLst>
            </p:cNvPr>
            <p:cNvSpPr/>
            <p:nvPr/>
          </p:nvSpPr>
          <p:spPr>
            <a:xfrm>
              <a:off x="6806225" y="5530243"/>
              <a:ext cx="3581400" cy="9906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3200" dirty="0">
                  <a:latin typeface="NtMotoyaKyotai" pitchFamily="18" charset="-128"/>
                  <a:ea typeface="NtMotoyaKyotai" pitchFamily="18" charset="-128"/>
                </a:rPr>
                <a:t>Ｖなくて、～</a:t>
              </a:r>
              <a:endParaRPr lang="en-US" sz="32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FDE19C1C-8F90-424A-BB1A-147C35958FDD}"/>
                </a:ext>
              </a:extLst>
            </p:cNvPr>
            <p:cNvSpPr/>
            <p:nvPr/>
          </p:nvSpPr>
          <p:spPr>
            <a:xfrm>
              <a:off x="2649228" y="939671"/>
              <a:ext cx="7239000" cy="11811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sz="3200">
                  <a:solidFill>
                    <a:srgbClr val="FFFFFF"/>
                  </a:solidFill>
                  <a:latin typeface="Tahoma" pitchFamily="34" charset="0"/>
                  <a:cs typeface="Tahoma" pitchFamily="34" charset="0"/>
                </a:rPr>
                <a:t>CÁCH TẠO CÂU LÝ DO </a:t>
              </a:r>
            </a:p>
            <a:p>
              <a:pPr algn="ctr">
                <a:defRPr/>
              </a:pPr>
              <a:r>
                <a:rPr lang="en-US" altLang="ja-JP" sz="3200">
                  <a:solidFill>
                    <a:srgbClr val="FFFFFF"/>
                  </a:solidFill>
                  <a:latin typeface="Tahoma" pitchFamily="34" charset="0"/>
                  <a:cs typeface="Tahoma" pitchFamily="34" charset="0"/>
                </a:rPr>
                <a:t>VỚI ĐỘNG TỪ</a:t>
              </a:r>
              <a:endParaRPr lang="en-US" sz="3200">
                <a:solidFill>
                  <a:srgbClr val="FFFFFF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endParaRPr>
            </a:p>
          </p:txBody>
        </p:sp>
        <p:sp>
          <p:nvSpPr>
            <p:cNvPr id="19" name="Striped Right Arrow 18">
              <a:extLst>
                <a:ext uri="{FF2B5EF4-FFF2-40B4-BE49-F238E27FC236}">
                  <a16:creationId xmlns:a16="http://schemas.microsoft.com/office/drawing/2014/main" id="{C1C14D15-5E1A-5241-ADB7-7D182142C71E}"/>
                </a:ext>
              </a:extLst>
            </p:cNvPr>
            <p:cNvSpPr/>
            <p:nvPr/>
          </p:nvSpPr>
          <p:spPr>
            <a:xfrm>
              <a:off x="5670041" y="4186354"/>
              <a:ext cx="762000" cy="533400"/>
            </a:xfrm>
            <a:prstGeom prst="striped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200"/>
            </a:p>
          </p:txBody>
        </p:sp>
        <p:sp>
          <p:nvSpPr>
            <p:cNvPr id="20" name="Striped Right Arrow 19">
              <a:extLst>
                <a:ext uri="{FF2B5EF4-FFF2-40B4-BE49-F238E27FC236}">
                  <a16:creationId xmlns:a16="http://schemas.microsoft.com/office/drawing/2014/main" id="{9AF1791B-D05D-4940-87E4-3A5F060E02B0}"/>
                </a:ext>
              </a:extLst>
            </p:cNvPr>
            <p:cNvSpPr/>
            <p:nvPr/>
          </p:nvSpPr>
          <p:spPr>
            <a:xfrm>
              <a:off x="5697638" y="5758586"/>
              <a:ext cx="762000" cy="533400"/>
            </a:xfrm>
            <a:prstGeom prst="striped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847676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6588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6000" b="1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~</a:t>
            </a:r>
            <a:r>
              <a:rPr lang="ja-JP" altLang="en-US" sz="6000" b="1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て</a:t>
            </a:r>
            <a:endParaRPr lang="en-US" altLang="ja-JP" sz="6000" b="1" dirty="0">
              <a:solidFill>
                <a:srgbClr val="FF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16E52D6-4929-7D46-86C2-9389558E230E}"/>
              </a:ext>
            </a:extLst>
          </p:cNvPr>
          <p:cNvSpPr/>
          <p:nvPr/>
        </p:nvSpPr>
        <p:spPr>
          <a:xfrm rot="21304165">
            <a:off x="463263" y="1888328"/>
            <a:ext cx="2859512" cy="826403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CHÚ Ý</a:t>
            </a:r>
            <a:endParaRPr lang="en-US" sz="40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DDB97B9-A1F2-6F4E-9339-71C6D15114C4}"/>
              </a:ext>
            </a:extLst>
          </p:cNvPr>
          <p:cNvSpPr/>
          <p:nvPr/>
        </p:nvSpPr>
        <p:spPr>
          <a:xfrm>
            <a:off x="2912637" y="2758508"/>
            <a:ext cx="7993063" cy="1494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vế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6948F30-E0B3-3247-A5A0-614F0F388254}"/>
              </a:ext>
            </a:extLst>
          </p:cNvPr>
          <p:cNvSpPr/>
          <p:nvPr/>
        </p:nvSpPr>
        <p:spPr>
          <a:xfrm>
            <a:off x="2912637" y="4434955"/>
            <a:ext cx="7993063" cy="149426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vế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39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6000" b="1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~</a:t>
            </a:r>
            <a:r>
              <a:rPr lang="ja-JP" altLang="en-US" sz="6000" b="1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て</a:t>
            </a:r>
            <a:endParaRPr lang="en-US" altLang="ja-JP" sz="6000" b="1" dirty="0">
              <a:solidFill>
                <a:srgbClr val="FF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B7AA6CD-A0CD-874D-8A62-04037C613995}"/>
              </a:ext>
            </a:extLst>
          </p:cNvPr>
          <p:cNvSpPr/>
          <p:nvPr/>
        </p:nvSpPr>
        <p:spPr>
          <a:xfrm>
            <a:off x="2517568" y="2631688"/>
            <a:ext cx="8679397" cy="125808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Vế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nhờ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vả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khiến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hô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hào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78A5D82-DC7E-714D-B1BD-B61ADD1B1198}"/>
              </a:ext>
            </a:extLst>
          </p:cNvPr>
          <p:cNvSpPr/>
          <p:nvPr/>
        </p:nvSpPr>
        <p:spPr>
          <a:xfrm>
            <a:off x="2517568" y="4226312"/>
            <a:ext cx="8788625" cy="24712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vế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vô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xúc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>
              <a:defRPr/>
            </a:pPr>
            <a:r>
              <a:rPr lang="ja-JP" altLang="en-US" sz="2800">
                <a:solidFill>
                  <a:schemeClr val="tx1"/>
                </a:solidFill>
                <a:latin typeface="Yu Mincho" panose="02020400000000000000" pitchFamily="18" charset="-128"/>
                <a:ea typeface="Yu Mincho" panose="02020400000000000000" pitchFamily="18" charset="-128"/>
                <a:cs typeface="Tahoma" pitchFamily="34" charset="0"/>
              </a:rPr>
              <a:t>びっくり</a:t>
            </a:r>
            <a:r>
              <a:rPr lang="ja-JP" altLang="en-US" sz="2800" dirty="0">
                <a:solidFill>
                  <a:schemeClr val="tx1"/>
                </a:solidFill>
                <a:latin typeface="Yu Mincho" panose="02020400000000000000" pitchFamily="18" charset="-128"/>
                <a:ea typeface="Yu Mincho" panose="02020400000000000000" pitchFamily="18" charset="-128"/>
                <a:cs typeface="Tahoma" pitchFamily="34" charset="0"/>
              </a:rPr>
              <a:t>する、心配する、安心する、なく、わらう、</a:t>
            </a:r>
            <a:endParaRPr lang="en-US" altLang="ja-JP" sz="2800" dirty="0">
              <a:solidFill>
                <a:schemeClr val="tx1"/>
              </a:solidFill>
              <a:latin typeface="Yu Mincho" panose="02020400000000000000" pitchFamily="18" charset="-128"/>
              <a:ea typeface="Yu Mincho" panose="02020400000000000000" pitchFamily="18" charset="-128"/>
              <a:cs typeface="Tahoma" pitchFamily="34" charset="0"/>
            </a:endParaRPr>
          </a:p>
          <a:p>
            <a:pPr algn="ctr">
              <a:defRPr/>
            </a:pPr>
            <a:r>
              <a:rPr lang="ja-JP" altLang="en-US" sz="2800" dirty="0">
                <a:solidFill>
                  <a:schemeClr val="tx1"/>
                </a:solidFill>
                <a:latin typeface="Yu Mincho" panose="02020400000000000000" pitchFamily="18" charset="-128"/>
                <a:ea typeface="Yu Mincho" panose="02020400000000000000" pitchFamily="18" charset="-128"/>
                <a:cs typeface="Tahoma" pitchFamily="34" charset="0"/>
              </a:rPr>
              <a:t>うれしい、さびしい、ざんねんだ</a:t>
            </a:r>
            <a:endParaRPr lang="en-US" sz="2800" dirty="0">
              <a:solidFill>
                <a:schemeClr val="tx1"/>
              </a:solidFill>
              <a:latin typeface="Yu Mincho" panose="02020400000000000000" pitchFamily="18" charset="-128"/>
              <a:ea typeface="Yu Mincho" panose="02020400000000000000" pitchFamily="18" charset="-128"/>
              <a:cs typeface="Tahoma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AFA6D6D-2105-264A-8A54-D2152E8DFA40}"/>
              </a:ext>
            </a:extLst>
          </p:cNvPr>
          <p:cNvSpPr/>
          <p:nvPr/>
        </p:nvSpPr>
        <p:spPr>
          <a:xfrm rot="20581050">
            <a:off x="63300" y="2041104"/>
            <a:ext cx="2632110" cy="826403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CHÚ Ý</a:t>
            </a:r>
            <a:endParaRPr lang="en-US" sz="40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5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0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6000" b="1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~</a:t>
            </a:r>
            <a:r>
              <a:rPr lang="ja-JP" altLang="en-US" sz="6000" b="1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て</a:t>
            </a:r>
            <a:endParaRPr lang="en-US" altLang="ja-JP" sz="6000" b="1" dirty="0">
              <a:solidFill>
                <a:srgbClr val="FF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D808CDC-5B52-854E-924E-9A6FC6C014F8}"/>
              </a:ext>
            </a:extLst>
          </p:cNvPr>
          <p:cNvGrpSpPr/>
          <p:nvPr/>
        </p:nvGrpSpPr>
        <p:grpSpPr>
          <a:xfrm>
            <a:off x="1140303" y="2307063"/>
            <a:ext cx="8898841" cy="3368676"/>
            <a:chOff x="1569134" y="355600"/>
            <a:chExt cx="8898841" cy="3368676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3DF681A-81BD-7B43-96EC-9E06481D7C9A}"/>
                </a:ext>
              </a:extLst>
            </p:cNvPr>
            <p:cNvSpPr/>
            <p:nvPr/>
          </p:nvSpPr>
          <p:spPr>
            <a:xfrm rot="20948052">
              <a:off x="1660525" y="355600"/>
              <a:ext cx="3867150" cy="1066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  <a:latin typeface="Tahoma" pitchFamily="34" charset="0"/>
                  <a:cs typeface="Tahoma" pitchFamily="34" charset="0"/>
                </a:rPr>
                <a:t>CÁCH THỂ HIỆN 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  <a:latin typeface="Tahoma" pitchFamily="34" charset="0"/>
                  <a:cs typeface="Tahoma" pitchFamily="34" charset="0"/>
                </a:rPr>
                <a:t>LÝ DO</a:t>
              </a:r>
              <a:endParaRPr lang="en-US" sz="28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8006214-F29F-E447-BB88-D4BFDB5D82E4}"/>
                </a:ext>
              </a:extLst>
            </p:cNvPr>
            <p:cNvSpPr/>
            <p:nvPr/>
          </p:nvSpPr>
          <p:spPr>
            <a:xfrm rot="215318">
              <a:off x="5842355" y="362063"/>
              <a:ext cx="4591401" cy="1236119"/>
            </a:xfrm>
            <a:prstGeom prst="round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  <a:reflection blurRad="6350" stA="50000" endA="300" endPos="55500" dist="50800" dir="5400000" sy="-100000" algn="bl" rotWithShape="0"/>
              <a:softEdge rad="12700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3600" dirty="0">
                  <a:latin typeface="NtMotoyaKyotai" pitchFamily="18" charset="-128"/>
                  <a:ea typeface="NtMotoyaKyotai" pitchFamily="18" charset="-128"/>
                  <a:cs typeface="Tahoma" pitchFamily="34" charset="0"/>
                </a:rPr>
                <a:t>い</a:t>
              </a:r>
              <a:r>
                <a:rPr lang="en-US" altLang="ja-JP" sz="3600" dirty="0">
                  <a:latin typeface="NtMotoyaKyotai" pitchFamily="18" charset="-128"/>
                  <a:ea typeface="NtMotoyaKyotai" pitchFamily="18" charset="-128"/>
                  <a:cs typeface="Tahoma" pitchFamily="34" charset="0"/>
                </a:rPr>
                <a:t>-</a:t>
              </a:r>
              <a:r>
                <a:rPr lang="en-US" altLang="ja-JP" sz="3600" dirty="0" err="1">
                  <a:latin typeface="NtMotoyaKyotai" pitchFamily="18" charset="-128"/>
                  <a:ea typeface="NtMotoyaKyotai" pitchFamily="18" charset="-128"/>
                  <a:cs typeface="Tahoma" pitchFamily="34" charset="0"/>
                </a:rPr>
                <a:t>adj</a:t>
              </a:r>
              <a:r>
                <a:rPr lang="en-US" altLang="ja-JP" sz="3600" dirty="0">
                  <a:latin typeface="NtMotoyaKyotai" pitchFamily="18" charset="-128"/>
                  <a:ea typeface="NtMotoyaKyotai" pitchFamily="18" charset="-128"/>
                  <a:cs typeface="Tahoma" pitchFamily="34" charset="0"/>
                </a:rPr>
                <a:t> </a:t>
              </a:r>
              <a:r>
                <a:rPr lang="en-US" altLang="ja-JP" sz="3600" dirty="0">
                  <a:latin typeface="NtMotoyaKyotai" pitchFamily="18" charset="-128"/>
                  <a:ea typeface="NtMotoyaKyotai" pitchFamily="18" charset="-128"/>
                  <a:cs typeface="Tahoma" pitchFamily="34" charset="0"/>
                  <a:sym typeface="Wingdings 2"/>
                </a:rPr>
                <a:t></a:t>
              </a:r>
              <a:r>
                <a:rPr lang="ja-JP" altLang="en-US" sz="3600" dirty="0">
                  <a:latin typeface="NtMotoyaKyotai" pitchFamily="18" charset="-128"/>
                  <a:ea typeface="NtMotoyaKyotai" pitchFamily="18" charset="-128"/>
                  <a:cs typeface="Tahoma" pitchFamily="34" charset="0"/>
                </a:rPr>
                <a:t>「～くて」</a:t>
              </a:r>
              <a:endParaRPr lang="vi-VN" altLang="ja-JP" sz="3600" dirty="0">
                <a:latin typeface="NtMotoyaKyotai" pitchFamily="18" charset="-128"/>
                <a:ea typeface="NtMotoyaKyotai" pitchFamily="18" charset="-128"/>
                <a:cs typeface="Tahoma" pitchFamily="34" charset="0"/>
              </a:endParaRPr>
            </a:p>
            <a:p>
              <a:pPr algn="ctr">
                <a:defRPr/>
              </a:pPr>
              <a:r>
                <a:rPr lang="ja-JP" altLang="en-US" sz="3600" dirty="0">
                  <a:latin typeface="NtMotoyaKyotai" pitchFamily="18" charset="-128"/>
                  <a:ea typeface="NtMotoyaKyotai" pitchFamily="18" charset="-128"/>
                  <a:cs typeface="Tahoma" pitchFamily="34" charset="0"/>
                </a:rPr>
                <a:t>な</a:t>
              </a:r>
              <a:r>
                <a:rPr lang="vi-VN" altLang="ja-JP" sz="3600" dirty="0">
                  <a:latin typeface="NtMotoyaKyotai" pitchFamily="18" charset="-128"/>
                  <a:ea typeface="NtMotoyaKyotai" pitchFamily="18" charset="-128"/>
                  <a:cs typeface="Tahoma" pitchFamily="34" charset="0"/>
                </a:rPr>
                <a:t>-adj</a:t>
              </a:r>
              <a:r>
                <a:rPr lang="en-US" altLang="ja-JP" sz="3600" dirty="0">
                  <a:latin typeface="NtMotoyaKyotai" pitchFamily="18" charset="-128"/>
                  <a:ea typeface="NtMotoyaKyotai" pitchFamily="18" charset="-128"/>
                  <a:cs typeface="Tahoma" pitchFamily="34" charset="0"/>
                </a:rPr>
                <a:t> </a:t>
              </a:r>
              <a:r>
                <a:rPr lang="en-US" altLang="ja-JP" sz="3600" dirty="0">
                  <a:latin typeface="NtMotoyaKyotai" pitchFamily="18" charset="-128"/>
                  <a:ea typeface="NtMotoyaKyotai" pitchFamily="18" charset="-128"/>
                  <a:cs typeface="Tahoma" pitchFamily="34" charset="0"/>
                  <a:sym typeface="Wingdings 2"/>
                </a:rPr>
                <a:t></a:t>
              </a:r>
              <a:r>
                <a:rPr lang="ja-JP" altLang="en-US" sz="3600" dirty="0">
                  <a:latin typeface="NtMotoyaKyotai" pitchFamily="18" charset="-128"/>
                  <a:ea typeface="NtMotoyaKyotai" pitchFamily="18" charset="-128"/>
                  <a:cs typeface="Tahoma" pitchFamily="34" charset="0"/>
                </a:rPr>
                <a:t>「～で」</a:t>
              </a:r>
              <a:endParaRPr lang="en-US" sz="3600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AB5C10-6F3C-284A-BC1F-55AAAB69B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1905000"/>
              <a:ext cx="4191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cs typeface="Arial" panose="020B0604020202020204" pitchFamily="34" charset="0"/>
                </a:rPr>
                <a:t>Tối qua không ngủ được vì nóng quá.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B275A3-1988-B44B-8AFC-7F954733F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563" y="2343151"/>
              <a:ext cx="8888412" cy="523875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ja-JP" altLang="en-US" sz="2800" dirty="0">
                  <a:solidFill>
                    <a:sysClr val="windowText" lastClr="000000"/>
                  </a:solidFill>
                  <a:latin typeface="NtMotoyaKyotai" pitchFamily="18" charset="-128"/>
                  <a:ea typeface="NtMotoyaKyotai" pitchFamily="18" charset="-128"/>
                </a:rPr>
                <a:t>ゆうべは　暑かったですから、ねられませんでした。</a:t>
              </a:r>
              <a:endParaRPr 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CBA00AD-4167-4B47-B293-E26EF9947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4863" y="3200401"/>
              <a:ext cx="6902450" cy="523875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ja-JP" altLang="en-US" sz="2800" dirty="0">
                  <a:solidFill>
                    <a:sysClr val="windowText" lastClr="000000"/>
                  </a:solidFill>
                  <a:latin typeface="NtMotoyaKyotai" pitchFamily="18" charset="-128"/>
                  <a:ea typeface="NtMotoyaKyotai" pitchFamily="18" charset="-128"/>
                </a:rPr>
                <a:t>ゆうべは　暑くて、ねられませんでした。</a:t>
              </a:r>
              <a:endParaRPr 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BFDE2FC0-0B17-944C-A4E9-7D051153C595}"/>
                </a:ext>
              </a:extLst>
            </p:cNvPr>
            <p:cNvSpPr/>
            <p:nvPr/>
          </p:nvSpPr>
          <p:spPr>
            <a:xfrm>
              <a:off x="3441700" y="2343151"/>
              <a:ext cx="2959100" cy="523875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E24209A-65F1-9748-ABC9-7DD041BCD42B}"/>
                </a:ext>
              </a:extLst>
            </p:cNvPr>
            <p:cNvSpPr/>
            <p:nvPr/>
          </p:nvSpPr>
          <p:spPr>
            <a:xfrm>
              <a:off x="5083176" y="3200401"/>
              <a:ext cx="1408113" cy="52387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Striped Right Arrow 18">
              <a:extLst>
                <a:ext uri="{FF2B5EF4-FFF2-40B4-BE49-F238E27FC236}">
                  <a16:creationId xmlns:a16="http://schemas.microsoft.com/office/drawing/2014/main" id="{EA855E0C-E847-7544-8253-C99DC21BCC3A}"/>
                </a:ext>
              </a:extLst>
            </p:cNvPr>
            <p:cNvSpPr/>
            <p:nvPr/>
          </p:nvSpPr>
          <p:spPr>
            <a:xfrm rot="595655">
              <a:off x="1569134" y="2965895"/>
              <a:ext cx="1758160" cy="676275"/>
            </a:xfrm>
            <a:prstGeom prst="striped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err="1"/>
                <a:t>cách</a:t>
              </a:r>
              <a:r>
                <a:rPr lang="en-US" dirty="0"/>
                <a:t> </a:t>
              </a:r>
              <a:r>
                <a:rPr lang="en-US" dirty="0" err="1"/>
                <a:t>nói</a:t>
              </a:r>
              <a:r>
                <a:rPr lang="en-US" dirty="0"/>
                <a:t> </a:t>
              </a:r>
              <a:r>
                <a:rPr lang="en-US" dirty="0" err="1"/>
                <a:t>mới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61420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6000" b="1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~</a:t>
            </a:r>
            <a:r>
              <a:rPr lang="ja-JP" altLang="en-US" sz="6000" b="1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て</a:t>
            </a:r>
            <a:endParaRPr lang="en-US" altLang="ja-JP" sz="6000" b="1" dirty="0">
              <a:solidFill>
                <a:srgbClr val="FF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7AA6655-ED2A-C74B-BD8F-280D7441F200}"/>
              </a:ext>
            </a:extLst>
          </p:cNvPr>
          <p:cNvSpPr/>
          <p:nvPr/>
        </p:nvSpPr>
        <p:spPr>
          <a:xfrm rot="20948052">
            <a:off x="290075" y="2187817"/>
            <a:ext cx="3867150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CÁCH THỂ HIỆN </a:t>
            </a:r>
          </a:p>
          <a:p>
            <a:pPr algn="ctr">
              <a:defRPr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LÝ DO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C3D6C18-CF69-5949-869F-D0E4E81EAAE2}"/>
              </a:ext>
            </a:extLst>
          </p:cNvPr>
          <p:cNvSpPr/>
          <p:nvPr/>
        </p:nvSpPr>
        <p:spPr>
          <a:xfrm rot="215318">
            <a:off x="4838038" y="1931398"/>
            <a:ext cx="3641283" cy="1236119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solidFill>
                  <a:schemeClr val="tx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  <a:sym typeface="Wingdings 2"/>
              </a:rPr>
              <a:t>Ｎ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  <a:cs typeface="Tahoma" pitchFamily="34" charset="0"/>
                <a:sym typeface="Wingdings 2"/>
              </a:rPr>
              <a:t> </a:t>
            </a:r>
            <a:r>
              <a:rPr lang="vi-VN" altLang="ja-JP" sz="36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  <a:sym typeface="Wingdings 2"/>
              </a:rPr>
              <a:t></a:t>
            </a:r>
            <a:r>
              <a:rPr lang="ja-JP" altLang="en-US" sz="36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「～で」</a:t>
            </a:r>
            <a:endParaRPr lang="en-US" sz="3600" dirty="0">
              <a:solidFill>
                <a:schemeClr val="tx1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14" name="Oval Callout 13">
            <a:extLst>
              <a:ext uri="{FF2B5EF4-FFF2-40B4-BE49-F238E27FC236}">
                <a16:creationId xmlns:a16="http://schemas.microsoft.com/office/drawing/2014/main" id="{ACFA4EB5-E736-C946-B974-FA93A55DDFC5}"/>
              </a:ext>
            </a:extLst>
          </p:cNvPr>
          <p:cNvSpPr/>
          <p:nvPr/>
        </p:nvSpPr>
        <p:spPr>
          <a:xfrm rot="359387">
            <a:off x="8600619" y="2571694"/>
            <a:ext cx="3505200" cy="1835150"/>
          </a:xfrm>
          <a:prstGeom prst="wedgeEllipseCallout">
            <a:avLst>
              <a:gd name="adj1" fmla="val -50707"/>
              <a:gd name="adj2" fmla="val -620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i="1" dirty="0"/>
              <a:t>Hay </a:t>
            </a:r>
            <a:r>
              <a:rPr lang="en-US" sz="2000" i="1" dirty="0" err="1"/>
              <a:t>dùng</a:t>
            </a:r>
            <a:r>
              <a:rPr lang="en-US" sz="2000" i="1" dirty="0"/>
              <a:t> </a:t>
            </a:r>
            <a:r>
              <a:rPr lang="en-US" sz="2000" i="1" dirty="0" err="1"/>
              <a:t>với</a:t>
            </a:r>
            <a:r>
              <a:rPr lang="en-US" sz="2000" i="1" dirty="0"/>
              <a:t> </a:t>
            </a:r>
            <a:r>
              <a:rPr lang="en-US" sz="2000" i="1" dirty="0" err="1"/>
              <a:t>những</a:t>
            </a:r>
            <a:r>
              <a:rPr lang="en-US" sz="2000" i="1" dirty="0"/>
              <a:t> </a:t>
            </a:r>
            <a:r>
              <a:rPr lang="en-US" sz="2000" i="1" dirty="0" err="1"/>
              <a:t>sự</a:t>
            </a:r>
            <a:r>
              <a:rPr lang="en-US" sz="2000" i="1" dirty="0"/>
              <a:t> </a:t>
            </a:r>
            <a:r>
              <a:rPr lang="en-US" sz="2000" i="1" dirty="0" err="1"/>
              <a:t>việc</a:t>
            </a:r>
            <a:r>
              <a:rPr lang="en-US" sz="2000" i="1" dirty="0"/>
              <a:t> </a:t>
            </a:r>
            <a:r>
              <a:rPr lang="en-US" sz="2000" i="1" dirty="0" err="1"/>
              <a:t>không</a:t>
            </a:r>
            <a:r>
              <a:rPr lang="en-US" sz="2000" i="1" dirty="0"/>
              <a:t> </a:t>
            </a:r>
            <a:r>
              <a:rPr lang="en-US" sz="2000" i="1" dirty="0" err="1"/>
              <a:t>tốt</a:t>
            </a:r>
            <a:r>
              <a:rPr lang="en-US" sz="2000" i="1" dirty="0"/>
              <a:t> </a:t>
            </a:r>
            <a:r>
              <a:rPr lang="en-US" sz="2000" i="1" dirty="0" err="1"/>
              <a:t>như</a:t>
            </a:r>
            <a:r>
              <a:rPr lang="en-US" sz="2000" i="1" dirty="0"/>
              <a:t> </a:t>
            </a:r>
            <a:r>
              <a:rPr lang="en-US" sz="2000" i="1" dirty="0" err="1"/>
              <a:t>động</a:t>
            </a:r>
            <a:r>
              <a:rPr lang="en-US" sz="2000" i="1" dirty="0"/>
              <a:t> </a:t>
            </a:r>
            <a:r>
              <a:rPr lang="en-US" sz="2000" i="1" dirty="0" err="1"/>
              <a:t>đắt</a:t>
            </a:r>
            <a:r>
              <a:rPr lang="en-US" sz="2000" i="1" dirty="0"/>
              <a:t>, </a:t>
            </a:r>
            <a:r>
              <a:rPr lang="en-US" sz="2000" i="1" dirty="0" err="1"/>
              <a:t>thiên</a:t>
            </a:r>
            <a:r>
              <a:rPr lang="en-US" sz="2000" i="1" dirty="0"/>
              <a:t> tai, </a:t>
            </a:r>
            <a:r>
              <a:rPr lang="en-US" sz="2000" i="1" dirty="0" err="1"/>
              <a:t>hỏa</a:t>
            </a:r>
            <a:r>
              <a:rPr lang="en-US" sz="2000" i="1" dirty="0"/>
              <a:t> </a:t>
            </a:r>
            <a:r>
              <a:rPr lang="en-US" sz="2000" i="1" dirty="0" err="1"/>
              <a:t>hoạn</a:t>
            </a:r>
            <a:r>
              <a:rPr lang="en-US" sz="2000" i="1" dirty="0"/>
              <a:t>, </a:t>
            </a:r>
            <a:r>
              <a:rPr lang="en-US" sz="2000" i="1" dirty="0" err="1"/>
              <a:t>bão</a:t>
            </a:r>
            <a:r>
              <a:rPr lang="en-US" sz="2000" i="1" dirty="0"/>
              <a:t>, </a:t>
            </a:r>
          </a:p>
          <a:p>
            <a:pPr algn="ctr">
              <a:defRPr/>
            </a:pPr>
            <a:r>
              <a:rPr lang="en-US" sz="2000" i="1" dirty="0" err="1"/>
              <a:t>bệnh</a:t>
            </a:r>
            <a:r>
              <a:rPr lang="en-US" sz="2000" i="1" dirty="0"/>
              <a:t> </a:t>
            </a:r>
            <a:r>
              <a:rPr lang="en-US" sz="2000" i="1" dirty="0" err="1"/>
              <a:t>tật</a:t>
            </a:r>
            <a:r>
              <a:rPr lang="en-US" sz="2000" i="1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2D0EB5-3F08-F04D-A6FA-55B15D1F2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951" y="4273971"/>
            <a:ext cx="7315889" cy="52387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交通事故</a:t>
            </a:r>
            <a:r>
              <a:rPr lang="ja-JP" altLang="en-US" sz="2800">
                <a:solidFill>
                  <a:sysClr val="windowText" lastClr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で　人</a:t>
            </a:r>
            <a:r>
              <a:rPr lang="en-US" altLang="ja-JP" sz="2800" dirty="0">
                <a:solidFill>
                  <a:sysClr val="windowText" lastClr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 </a:t>
            </a:r>
            <a:r>
              <a:rPr lang="ja-JP" altLang="en-US" sz="2800">
                <a:solidFill>
                  <a:sysClr val="windowText" lastClr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が　</a:t>
            </a:r>
            <a:r>
              <a:rPr lang="ja-JP" altLang="en-US" sz="2800" dirty="0">
                <a:solidFill>
                  <a:sysClr val="windowText" lastClr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しにました。</a:t>
            </a:r>
            <a:endParaRPr lang="en-US" sz="2800" dirty="0">
              <a:solidFill>
                <a:sysClr val="windowText" lastClr="00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75EC42-9253-F248-BE3B-3EDCD645A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952" y="5773115"/>
            <a:ext cx="7315888" cy="52387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atin typeface="Yu Mincho" panose="02020400000000000000" pitchFamily="18" charset="-128"/>
                <a:ea typeface="Yu Mincho" panose="02020400000000000000" pitchFamily="18" charset="-128"/>
              </a:rPr>
              <a:t>買い物で　銀座へ　行きました</a:t>
            </a: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F4F3D1D-0614-7848-92D5-29E1636BDA10}"/>
              </a:ext>
            </a:extLst>
          </p:cNvPr>
          <p:cNvSpPr/>
          <p:nvPr/>
        </p:nvSpPr>
        <p:spPr>
          <a:xfrm>
            <a:off x="1593850" y="5773115"/>
            <a:ext cx="1791194" cy="5232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80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11C39D2-AC38-4946-8002-21C2728C6708}"/>
              </a:ext>
            </a:extLst>
          </p:cNvPr>
          <p:cNvSpPr/>
          <p:nvPr/>
        </p:nvSpPr>
        <p:spPr>
          <a:xfrm>
            <a:off x="1510952" y="4273971"/>
            <a:ext cx="2637302" cy="49630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C8E395-54A3-FE42-9318-1C044723F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423" y="3524727"/>
            <a:ext cx="62392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cs typeface="Arial" panose="020B0604020202020204" pitchFamily="34" charset="0"/>
              </a:rPr>
              <a:t>(</a:t>
            </a:r>
            <a:r>
              <a:rPr lang="en-US" altLang="en-US" sz="2800" dirty="0" err="1">
                <a:cs typeface="Arial" panose="020B0604020202020204" pitchFamily="34" charset="0"/>
              </a:rPr>
              <a:t>Có</a:t>
            </a:r>
            <a:r>
              <a:rPr lang="en-US" altLang="en-US" sz="2800" dirty="0">
                <a:cs typeface="Arial" panose="020B0604020202020204" pitchFamily="34" charset="0"/>
              </a:rPr>
              <a:t>) </a:t>
            </a:r>
            <a:r>
              <a:rPr lang="en-US" altLang="en-US" sz="2800" dirty="0" err="1">
                <a:cs typeface="Arial" panose="020B0604020202020204" pitchFamily="34" charset="0"/>
              </a:rPr>
              <a:t>người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chết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vì</a:t>
            </a:r>
            <a:r>
              <a:rPr lang="en-US" altLang="en-US" sz="2800" dirty="0">
                <a:cs typeface="Arial" panose="020B0604020202020204" pitchFamily="34" charset="0"/>
              </a:rPr>
              <a:t> tai </a:t>
            </a:r>
            <a:r>
              <a:rPr lang="en-US" altLang="en-US" sz="2800" dirty="0" err="1">
                <a:cs typeface="Arial" panose="020B0604020202020204" pitchFamily="34" charset="0"/>
              </a:rPr>
              <a:t>nạn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giao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thông</a:t>
            </a:r>
            <a:r>
              <a:rPr lang="en-US" altLang="en-US" sz="280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2B730-6287-0C4B-AA01-347512CE8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277" y="5109969"/>
            <a:ext cx="55656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cs typeface="Arial" panose="020B0604020202020204" pitchFamily="34" charset="0"/>
              </a:rPr>
              <a:t>( </a:t>
            </a:r>
            <a:r>
              <a:rPr lang="en-US" altLang="en-US" sz="2800" dirty="0" err="1">
                <a:cs typeface="Arial" panose="020B0604020202020204" pitchFamily="34" charset="0"/>
              </a:rPr>
              <a:t>Tôi</a:t>
            </a:r>
            <a:r>
              <a:rPr lang="en-US" altLang="en-US" sz="2800" dirty="0">
                <a:cs typeface="Arial" panose="020B0604020202020204" pitchFamily="34" charset="0"/>
              </a:rPr>
              <a:t>) </a:t>
            </a:r>
            <a:r>
              <a:rPr lang="en-US" altLang="en-US" sz="2800" dirty="0" err="1">
                <a:cs typeface="Arial" panose="020B0604020202020204" pitchFamily="34" charset="0"/>
              </a:rPr>
              <a:t>đi</a:t>
            </a:r>
            <a:r>
              <a:rPr lang="en-US" altLang="en-US" sz="2800" dirty="0">
                <a:cs typeface="Arial" panose="020B0604020202020204" pitchFamily="34" charset="0"/>
              </a:rPr>
              <a:t> Ginza </a:t>
            </a:r>
            <a:r>
              <a:rPr lang="en-US" altLang="en-US" sz="2800" dirty="0" err="1">
                <a:solidFill>
                  <a:srgbClr val="FF0000"/>
                </a:solidFill>
                <a:cs typeface="Arial" panose="020B0604020202020204" pitchFamily="34" charset="0"/>
              </a:rPr>
              <a:t>vì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mua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sắm</a:t>
            </a:r>
            <a:r>
              <a:rPr lang="en-US" altLang="en-US" sz="2800" dirty="0"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364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sz="6000" b="1">
                <a:solidFill>
                  <a:schemeClr val="accent2"/>
                </a:solidFill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練習</a:t>
            </a:r>
            <a:endParaRPr lang="en-US" altLang="ja-JP" sz="6000" b="1" dirty="0">
              <a:solidFill>
                <a:schemeClr val="accent2"/>
              </a:solidFill>
              <a:latin typeface="Yu Mincho" panose="02020400000000000000" pitchFamily="18" charset="-128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B7215624-4A62-3344-8D0B-C5B529B64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06" y="1889033"/>
            <a:ext cx="10058401" cy="453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vi-VN" altLang="en-US" sz="2800" dirty="0"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Vì có tai nạn nên xe điện đến trễ.</a:t>
            </a:r>
          </a:p>
          <a:p>
            <a:pPr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vi-VN" altLang="en-US" sz="2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事故があっ</a:t>
            </a:r>
            <a:r>
              <a:rPr lang="vi-VN" alt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て</a:t>
            </a:r>
            <a:r>
              <a:rPr lang="vi-VN" altLang="en-US" sz="2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、電車が　遅れてしまいました。</a:t>
            </a:r>
            <a:endParaRPr lang="vi-VN" altLang="en-US" sz="2800" dirty="0">
              <a:ea typeface="Yu Mincho" panose="02020400000000000000" pitchFamily="18" charset="-128"/>
            </a:endParaRPr>
          </a:p>
          <a:p>
            <a:pPr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vi-VN" altLang="en-US" sz="2800" dirty="0"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Vì chậm trễ cuộc họp nên bị giám đốc mắng.</a:t>
            </a:r>
          </a:p>
          <a:p>
            <a:pPr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vi-VN" altLang="en-US" sz="2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会議に遅れ</a:t>
            </a:r>
            <a:r>
              <a:rPr lang="vi-VN" alt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て</a:t>
            </a:r>
            <a:r>
              <a:rPr lang="vi-VN" altLang="en-US" sz="2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社長に　叱れました。</a:t>
            </a:r>
          </a:p>
          <a:p>
            <a:pPr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vi-VN" altLang="en-US" sz="2800" dirty="0"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Vì thời tiết không tốt, nên không thể nhìn thấy núi Phú Sĩ.</a:t>
            </a:r>
          </a:p>
          <a:p>
            <a:pPr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vi-VN" altLang="en-US" sz="2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天気がよくなく</a:t>
            </a:r>
            <a:r>
              <a:rPr lang="vi-VN" alt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て</a:t>
            </a:r>
            <a:r>
              <a:rPr lang="vi-VN" altLang="en-US" sz="2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、富士山が　見えませんでした。</a:t>
            </a:r>
            <a:endParaRPr lang="vi-VN" altLang="en-US" sz="2800" dirty="0"/>
          </a:p>
          <a:p>
            <a:pPr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vi-V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57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ja-JP" sz="6000" b="1" cap="none" spc="0" dirty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2 </a:t>
            </a:r>
            <a:r>
              <a:rPr lang="ja-JP" altLang="en-US" sz="6000" b="1" cap="none" spc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駅で</a:t>
            </a:r>
            <a:endParaRPr lang="en-US" sz="6000" b="1" cap="none" spc="0" dirty="0">
              <a:ln/>
              <a:solidFill>
                <a:schemeClr val="bg1"/>
              </a:solidFill>
              <a:effectLst/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3348AE6-73B3-4349-A629-7F0A278FB00C}"/>
              </a:ext>
            </a:extLst>
          </p:cNvPr>
          <p:cNvGrpSpPr/>
          <p:nvPr/>
        </p:nvGrpSpPr>
        <p:grpSpPr>
          <a:xfrm>
            <a:off x="246419" y="1641658"/>
            <a:ext cx="11414175" cy="5062756"/>
            <a:chOff x="603258" y="2756678"/>
            <a:chExt cx="11414175" cy="506275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146E98D-D42F-1642-9A70-F2D2A0E54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3258" y="2915679"/>
              <a:ext cx="5887984" cy="474475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BA008E6-AE39-1A45-8A3B-BC2DBF146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03186" y="2756678"/>
              <a:ext cx="5314247" cy="50627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4401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vi-VN" altLang="ja-JP" sz="6000" b="1" dirty="0"/>
          </a:p>
          <a:p>
            <a:pPr lvl="0" algn="ctr"/>
            <a:r>
              <a:rPr lang="ja-JP" altLang="en-US" sz="6000" b="1">
                <a:solidFill>
                  <a:schemeClr val="accent2"/>
                </a:solidFill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練習</a:t>
            </a:r>
            <a:endParaRPr lang="en-US" altLang="ja-JP" sz="6000" b="1" dirty="0">
              <a:solidFill>
                <a:schemeClr val="accent2"/>
              </a:solidFill>
              <a:latin typeface="Yu Mincho" panose="02020400000000000000" pitchFamily="18" charset="-128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lvl="0" algn="ctr"/>
            <a:endParaRPr lang="en-US" sz="6000" dirty="0"/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8FC53A1-8C8B-9F49-A4B9-5D088DFBF3DF}"/>
              </a:ext>
            </a:extLst>
          </p:cNvPr>
          <p:cNvSpPr/>
          <p:nvPr/>
        </p:nvSpPr>
        <p:spPr>
          <a:xfrm>
            <a:off x="758283" y="2157081"/>
            <a:ext cx="9188605" cy="3905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vi-VN" altLang="en-US" sz="2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Do bản đồ phức tạp nên không hiểu.</a:t>
            </a:r>
            <a:endParaRPr lang="vi-VN" altLang="en-US" sz="2800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vi-VN" altLang="en-US" sz="2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地図が　複雑(ふくざつ)</a:t>
            </a:r>
            <a:r>
              <a:rPr lang="vi-VN" alt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で</a:t>
            </a:r>
            <a:r>
              <a:rPr lang="vi-VN" altLang="en-US" sz="2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、わかりません。</a:t>
            </a:r>
            <a:endParaRPr lang="vi-VN" altLang="en-US" sz="2800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vi-VN" altLang="en-US" sz="2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Vì uống quá nhiều rượu nên tâm trạng không tốt.</a:t>
            </a:r>
            <a:endParaRPr lang="vi-VN" altLang="en-US" sz="2800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vi-VN" altLang="en-US" sz="2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お酒を飲みすぎ</a:t>
            </a:r>
            <a:r>
              <a:rPr lang="vi-VN" alt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て</a:t>
            </a:r>
            <a:r>
              <a:rPr lang="vi-VN" altLang="en-US" sz="2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、気持ちが　悪くなりました。</a:t>
            </a:r>
            <a:endParaRPr lang="vi-VN" altLang="en-US" sz="2800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vi-VN" altLang="en-US" sz="2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Do không biết cách đi đến nhà ga, nên khá bối rối.</a:t>
            </a:r>
            <a:endParaRPr lang="vi-VN" altLang="en-US" sz="2800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vi-VN" altLang="en-US" sz="2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駅への行き方がわからなく</a:t>
            </a:r>
            <a:r>
              <a:rPr lang="vi-VN" alt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て</a:t>
            </a:r>
            <a:r>
              <a:rPr lang="vi-VN" altLang="en-US" sz="2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、困りました。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7643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言ってみよう　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(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別冊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)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BD127B-63A0-534E-B567-7FBA3C129B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3278" y="2186652"/>
            <a:ext cx="2800815" cy="236312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589BD1-18D9-DB44-BF69-977A78D5E8F5}"/>
              </a:ext>
            </a:extLst>
          </p:cNvPr>
          <p:cNvSpPr/>
          <p:nvPr/>
        </p:nvSpPr>
        <p:spPr>
          <a:xfrm>
            <a:off x="1140303" y="2591195"/>
            <a:ext cx="8985003" cy="2610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/>
              <a:t>  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道に迷いました　・　大変でした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sym typeface="Wingdings" pitchFamily="2" charset="2"/>
              </a:rPr>
              <a:t>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道に迷って、大変でした。</a:t>
            </a:r>
            <a:endParaRPr lang="en-US" altLang="ja-JP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行き方がわかりませんでした　・　困りました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sym typeface="Wingdings" pitchFamily="2" charset="2"/>
              </a:rPr>
              <a:t>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行き方がわからなくて、因りました。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460D1CB3-F134-4843-918A-7A70457ECD25}"/>
              </a:ext>
            </a:extLst>
          </p:cNvPr>
          <p:cNvSpPr/>
          <p:nvPr/>
        </p:nvSpPr>
        <p:spPr>
          <a:xfrm>
            <a:off x="146208" y="2566568"/>
            <a:ext cx="882595" cy="499347"/>
          </a:xfrm>
          <a:prstGeom prst="homePlate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>
                <a:solidFill>
                  <a:schemeClr val="tx1"/>
                </a:solidFill>
              </a:rPr>
              <a:t>例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C50C8112-8E3F-7A4C-B8A7-A5621293CACA}"/>
              </a:ext>
            </a:extLst>
          </p:cNvPr>
          <p:cNvSpPr/>
          <p:nvPr/>
        </p:nvSpPr>
        <p:spPr>
          <a:xfrm>
            <a:off x="146208" y="4039681"/>
            <a:ext cx="882595" cy="499347"/>
          </a:xfrm>
          <a:prstGeom prst="homePlate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>
                <a:solidFill>
                  <a:schemeClr val="tx1"/>
                </a:solidFill>
              </a:rPr>
              <a:t>例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212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0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言ってみよう　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(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別冊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)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748AE5-39A6-B349-8D56-9297A7C72170}"/>
              </a:ext>
            </a:extLst>
          </p:cNvPr>
          <p:cNvSpPr/>
          <p:nvPr/>
        </p:nvSpPr>
        <p:spPr>
          <a:xfrm>
            <a:off x="224191" y="1835192"/>
            <a:ext cx="10716321" cy="5635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①　電車が急に止まりました　・　びっくりしました　</a:t>
            </a:r>
            <a:endParaRPr lang="vi-VN" altLang="ja-JP" sz="2800" dirty="0"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sym typeface="Wingdings" pitchFamily="2" charset="2"/>
              </a:rPr>
              <a:t>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②　すぐ財布が見つかりました　・　よかったです　</a:t>
            </a:r>
            <a:endParaRPr lang="vi-VN" altLang="ja-JP" sz="2800" dirty="0"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sym typeface="Wingdings" pitchFamily="2" charset="2"/>
              </a:rPr>
              <a:t></a:t>
            </a:r>
          </a:p>
          <a:p>
            <a:pPr>
              <a:lnSpc>
                <a:spcPct val="150000"/>
              </a:lnSpc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③　電車にかばんを忘れました　・　困りました</a:t>
            </a:r>
            <a:endParaRPr lang="vi-VN" altLang="ja-JP" sz="2800" dirty="0">
              <a:latin typeface="MS PMincho" panose="02020600040205080304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sym typeface="Wingdings" pitchFamily="2" charset="2"/>
              </a:rPr>
              <a:t>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④　鍵をなくしました　・　困っています</a:t>
            </a:r>
            <a:endParaRPr lang="vi-VN" altLang="ja-JP" sz="2800" dirty="0">
              <a:latin typeface="MS PMincho" panose="02020600040205080304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MS PMincho" panose="02020600040205080304" pitchFamily="18" charset="-128"/>
                <a:ea typeface="MS PMincho" panose="02020600040205080304" pitchFamily="18" charset="-128"/>
                <a:sym typeface="Wingdings" pitchFamily="2" charset="2"/>
              </a:rPr>
              <a:t></a:t>
            </a:r>
            <a:endParaRPr lang="en-US" sz="28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BFBA77-FBD1-C14C-A86F-7AFA5A2BD0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5419" y="1674729"/>
            <a:ext cx="2780372" cy="246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12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言ってみよう　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(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別冊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)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82A4D5B-E163-A341-BA38-ED9D694F49BC}"/>
              </a:ext>
            </a:extLst>
          </p:cNvPr>
          <p:cNvSpPr/>
          <p:nvPr/>
        </p:nvSpPr>
        <p:spPr>
          <a:xfrm>
            <a:off x="146209" y="2251915"/>
            <a:ext cx="9217099" cy="3674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⑤　長い時間立っていました　・　疲れました</a:t>
            </a:r>
            <a:r>
              <a:rPr lang="vi-VN" altLang="ja-JP" sz="2800" dirty="0">
                <a:latin typeface="MS PMincho" panose="02020600040205080304" pitchFamily="18" charset="-128"/>
                <a:ea typeface="Yu Mincho" panose="02020400000000000000" pitchFamily="18" charset="-128"/>
              </a:rPr>
              <a:t>	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sym typeface="Wingdings" pitchFamily="2" charset="2"/>
              </a:rPr>
              <a:t>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⑥　終点まで行ってしまいました　・　困りました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sym typeface="Wingdings" pitchFamily="2" charset="2"/>
              </a:rPr>
              <a:t></a:t>
            </a:r>
          </a:p>
          <a:p>
            <a:pPr>
              <a:lnSpc>
                <a:spcPct val="150000"/>
              </a:lnSpc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⑦　すぐ電車が動きました　・　安心しました　</a:t>
            </a:r>
            <a:r>
              <a:rPr lang="vi-VN" altLang="ja-JP" sz="2800" dirty="0">
                <a:latin typeface="MS PMincho" panose="02020600040205080304" pitchFamily="18" charset="-128"/>
                <a:ea typeface="Yu Mincho" panose="02020400000000000000" pitchFamily="18" charset="-128"/>
              </a:rPr>
              <a:t>	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sym typeface="Wingdings" pitchFamily="2" charset="2"/>
              </a:rPr>
              <a:t>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⑧　パーティーに行けません　・　残念です　</a:t>
            </a:r>
            <a:r>
              <a:rPr lang="vi-VN" altLang="ja-JP" sz="2800" dirty="0">
                <a:latin typeface="MS PMincho" panose="02020600040205080304" pitchFamily="18" charset="-128"/>
                <a:ea typeface="Yu Mincho" panose="02020400000000000000" pitchFamily="18" charset="-128"/>
              </a:rPr>
              <a:t>	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sym typeface="Wingdings" pitchFamily="2" charset="2"/>
              </a:rPr>
              <a:t>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⑨　長い時間座れませんでした ・ 大変でした　</a:t>
            </a:r>
            <a:r>
              <a:rPr lang="vi-VN" altLang="ja-JP" sz="2800" dirty="0">
                <a:latin typeface="MS PMincho" panose="02020600040205080304" pitchFamily="18" charset="-128"/>
                <a:ea typeface="Yu Mincho" panose="02020400000000000000" pitchFamily="18" charset="-128"/>
              </a:rPr>
              <a:t>	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sym typeface="Wingdings" pitchFamily="2" charset="2"/>
              </a:rPr>
              <a:t>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endParaRPr lang="en-US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527E1F-6580-9142-A9A8-033CE580CC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5698" y="1674729"/>
            <a:ext cx="2600093" cy="246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08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言ってみよう　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(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別冊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)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668A5A-64F5-0040-86DD-F20481160245}"/>
              </a:ext>
            </a:extLst>
          </p:cNvPr>
          <p:cNvSpPr/>
          <p:nvPr/>
        </p:nvSpPr>
        <p:spPr>
          <a:xfrm>
            <a:off x="1106786" y="1486420"/>
            <a:ext cx="10613146" cy="5560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>
                <a:latin typeface="MS PMincho" panose="02020600040205080304" pitchFamily="18" charset="-128"/>
                <a:ea typeface="MS PMincho" panose="02020600040205080304" pitchFamily="18" charset="-128"/>
              </a:rPr>
              <a:t>財布をなくしました。何も買えませんでした</a:t>
            </a:r>
            <a:endParaRPr lang="en-US" altLang="ja-JP" sz="24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MS PMincho" panose="02020600040205080304" pitchFamily="18" charset="-128"/>
                <a:ea typeface="MS PMincho" panose="02020600040205080304" pitchFamily="18" charset="-128"/>
              </a:rPr>
              <a:t>            </a:t>
            </a:r>
            <a:r>
              <a:rPr lang="en-US" sz="2400" dirty="0">
                <a:latin typeface="MS PMincho" panose="02020600040205080304" pitchFamily="18" charset="-128"/>
                <a:ea typeface="MS PMincho" panose="02020600040205080304" pitchFamily="18" charset="-128"/>
                <a:sym typeface="Wingdings" pitchFamily="2" charset="2"/>
              </a:rPr>
              <a:t></a:t>
            </a:r>
            <a:r>
              <a:rPr lang="ja-JP" altLang="en-US" sz="2400">
                <a:latin typeface="MS PMincho" panose="02020600040205080304" pitchFamily="18" charset="-128"/>
                <a:ea typeface="MS PMincho" panose="02020600040205080304" pitchFamily="18" charset="-128"/>
              </a:rPr>
              <a:t>財布をなくして、何も買えませんでした。</a:t>
            </a:r>
            <a:endParaRPr lang="en-US" sz="24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>
                <a:latin typeface="MS PMincho" panose="02020600040205080304" pitchFamily="18" charset="-128"/>
                <a:ea typeface="MS PMincho" panose="02020600040205080304" pitchFamily="18" charset="-128"/>
              </a:rPr>
              <a:t>① 道に迷いました ・</a:t>
            </a:r>
            <a:r>
              <a:rPr lang="en-US" sz="2400" dirty="0">
                <a:latin typeface="MS PMincho" panose="02020600040205080304" pitchFamily="18" charset="-128"/>
                <a:ea typeface="MS PMincho" panose="02020600040205080304" pitchFamily="18" charset="-128"/>
              </a:rPr>
              <a:t> 4</a:t>
            </a:r>
            <a:r>
              <a:rPr lang="ja-JP" altLang="en-US" sz="2400">
                <a:latin typeface="MS PMincho" panose="02020600040205080304" pitchFamily="18" charset="-128"/>
                <a:ea typeface="MS PMincho" panose="02020600040205080304" pitchFamily="18" charset="-128"/>
              </a:rPr>
              <a:t>時までに渋谷駅へ行くことができません　</a:t>
            </a:r>
            <a:endParaRPr lang="en-US" altLang="ja-JP" sz="24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MS PMincho" panose="02020600040205080304" pitchFamily="18" charset="-128"/>
                <a:ea typeface="MS PMincho" panose="02020600040205080304" pitchFamily="18" charset="-128"/>
                <a:sym typeface="Wingdings" pitchFamily="2" charset="2"/>
              </a:rPr>
              <a:t></a:t>
            </a:r>
            <a:endParaRPr lang="en-US" sz="24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>
                <a:latin typeface="MS PMincho" panose="02020600040205080304" pitchFamily="18" charset="-128"/>
                <a:ea typeface="MS PMincho" panose="02020600040205080304" pitchFamily="18" charset="-128"/>
              </a:rPr>
              <a:t>② 携帯電話をなくしました ・ 連絡することができません</a:t>
            </a:r>
            <a:endParaRPr lang="en-US" altLang="ja-JP" sz="24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MS PMincho" panose="02020600040205080304" pitchFamily="18" charset="-128"/>
                <a:ea typeface="MS PMincho" panose="02020600040205080304" pitchFamily="18" charset="-128"/>
                <a:sym typeface="Wingdings" pitchFamily="2" charset="2"/>
              </a:rPr>
              <a:t></a:t>
            </a:r>
            <a:endParaRPr lang="en-US" sz="24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>
                <a:latin typeface="MS PMincho" panose="02020600040205080304" pitchFamily="18" charset="-128"/>
                <a:ea typeface="MS PMincho" panose="02020600040205080304" pitchFamily="18" charset="-128"/>
              </a:rPr>
              <a:t>③ 電車が動きません ・ 学校に行くことができません　</a:t>
            </a:r>
            <a:endParaRPr lang="en-US" altLang="ja-JP" sz="24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MS PMincho" panose="02020600040205080304" pitchFamily="18" charset="-128"/>
                <a:ea typeface="MS PMincho" panose="02020600040205080304" pitchFamily="18" charset="-128"/>
                <a:sym typeface="Wingdings" pitchFamily="2" charset="2"/>
              </a:rPr>
              <a:t></a:t>
            </a:r>
            <a:endParaRPr lang="en-US" sz="24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>
                <a:latin typeface="MS PMincho" panose="02020600040205080304" pitchFamily="18" charset="-128"/>
                <a:ea typeface="MS PMincho" panose="02020600040205080304" pitchFamily="18" charset="-128"/>
              </a:rPr>
              <a:t>④ 約束の時間に間に合いませんでした・映画が見られませんでした　</a:t>
            </a:r>
            <a:endParaRPr lang="en-US" altLang="ja-JP" sz="24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MS PMincho" panose="02020600040205080304" pitchFamily="18" charset="-128"/>
                <a:ea typeface="MS PMincho" panose="02020600040205080304" pitchFamily="18" charset="-128"/>
                <a:sym typeface="Wingdings" pitchFamily="2" charset="2"/>
              </a:rPr>
              <a:t></a:t>
            </a:r>
            <a:endParaRPr lang="en-US" sz="2400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479A7A-0237-714B-A419-3B553ED413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2768" y="1839951"/>
            <a:ext cx="2763023" cy="2565906"/>
          </a:xfrm>
          <a:prstGeom prst="rect">
            <a:avLst/>
          </a:prstGeom>
        </p:spPr>
      </p:pic>
      <p:sp>
        <p:nvSpPr>
          <p:cNvPr id="15" name="Pentagon 14">
            <a:extLst>
              <a:ext uri="{FF2B5EF4-FFF2-40B4-BE49-F238E27FC236}">
                <a16:creationId xmlns:a16="http://schemas.microsoft.com/office/drawing/2014/main" id="{BA5FD03B-9465-934F-9652-74D7B1F7AB93}"/>
              </a:ext>
            </a:extLst>
          </p:cNvPr>
          <p:cNvSpPr/>
          <p:nvPr/>
        </p:nvSpPr>
        <p:spPr>
          <a:xfrm>
            <a:off x="185200" y="1630243"/>
            <a:ext cx="882595" cy="499347"/>
          </a:xfrm>
          <a:prstGeom prst="homePlate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>
                <a:solidFill>
                  <a:schemeClr val="tx1"/>
                </a:solidFill>
              </a:rPr>
              <a:t>例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180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5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言ってみよう　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(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別冊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)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EDDEBE1-2516-0846-9045-A16C876E5CEF}"/>
              </a:ext>
            </a:extLst>
          </p:cNvPr>
          <p:cNvSpPr/>
          <p:nvPr/>
        </p:nvSpPr>
        <p:spPr>
          <a:xfrm>
            <a:off x="224191" y="1985768"/>
            <a:ext cx="9645805" cy="454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/>
              <a:t>　　　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電車が止まりました・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</a:rPr>
              <a:t>1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時間待ちました</a:t>
            </a:r>
            <a:endParaRPr lang="en-US" altLang="ja-JP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</a:rPr>
              <a:t>          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sym typeface="Wingdings" pitchFamily="2" charset="2"/>
              </a:rPr>
              <a:t>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　電車が止まって、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</a:rPr>
              <a:t>1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時間待ちました。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① 事故がありました ・ 遅刻してしまいました　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sym typeface="Wingdings" pitchFamily="2" charset="2"/>
              </a:rPr>
              <a:t>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② 寝坊しました ・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</a:rPr>
              <a:t> 7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時の特急に乗れませんでした　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sym typeface="Wingdings" pitchFamily="2" charset="2"/>
              </a:rPr>
              <a:t>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③ 財布を忘れました・店に戻りました　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sym typeface="Wingdings" pitchFamily="2" charset="2"/>
              </a:rPr>
              <a:t>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④ 出口がわかりませんでした ・ たくさん歩きました　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sym typeface="Wingdings" pitchFamily="2" charset="2"/>
              </a:rPr>
              <a:t>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⑤ 終竜に乗れませんでした ・ タクシーで帰りました　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sym typeface="Wingdings" pitchFamily="2" charset="2"/>
              </a:rPr>
              <a:t>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54ECF9-6986-CD4E-AADA-5856CF2C51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5698" y="1614760"/>
            <a:ext cx="2600093" cy="2466508"/>
          </a:xfrm>
          <a:prstGeom prst="rect">
            <a:avLst/>
          </a:prstGeom>
        </p:spPr>
      </p:pic>
      <p:sp>
        <p:nvSpPr>
          <p:cNvPr id="15" name="Pentagon 14">
            <a:extLst>
              <a:ext uri="{FF2B5EF4-FFF2-40B4-BE49-F238E27FC236}">
                <a16:creationId xmlns:a16="http://schemas.microsoft.com/office/drawing/2014/main" id="{009E3C33-0B6E-404E-AEB1-1D3B38B5E7E2}"/>
              </a:ext>
            </a:extLst>
          </p:cNvPr>
          <p:cNvSpPr/>
          <p:nvPr/>
        </p:nvSpPr>
        <p:spPr>
          <a:xfrm>
            <a:off x="146209" y="2089401"/>
            <a:ext cx="882595" cy="499347"/>
          </a:xfrm>
          <a:prstGeom prst="homePlate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>
                <a:solidFill>
                  <a:schemeClr val="tx1"/>
                </a:solidFill>
              </a:rPr>
              <a:t>例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154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言ってみよう　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(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別冊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)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88283CB-081C-994F-886B-D900A1A68176}"/>
              </a:ext>
            </a:extLst>
          </p:cNvPr>
          <p:cNvSpPr/>
          <p:nvPr/>
        </p:nvSpPr>
        <p:spPr>
          <a:xfrm>
            <a:off x="1028804" y="1926479"/>
            <a:ext cx="8151542" cy="4409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ja-JP" altLang="en-US" sz="2800">
                <a:latin typeface="MS PMincho" panose="02020600040205080304" pitchFamily="18" charset="-128"/>
                <a:ea typeface="MS PMincho" panose="02020600040205080304" pitchFamily="18" charset="-128"/>
                <a:cs typeface="Times New Roman" panose="02020603050405020304" pitchFamily="18" charset="0"/>
              </a:rPr>
              <a:t>アナウンスが速いです・聞き取れません</a:t>
            </a:r>
            <a:endParaRPr lang="en-US" sz="2800" dirty="0">
              <a:latin typeface="MS PMincho" panose="02020600040205080304" pitchFamily="18" charset="-128"/>
              <a:ea typeface="MS PMincho" panose="02020600040205080304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800" dirty="0">
                <a:latin typeface="MS PMincho" panose="02020600040205080304" pitchFamily="18" charset="-128"/>
                <a:ea typeface="MS PMincho" panose="02020600040205080304" pitchFamily="18" charset="-128"/>
                <a:cs typeface="Calibri Light" panose="020F0302020204030204" pitchFamily="34" charset="0"/>
                <a:sym typeface="Wingdings" pitchFamily="2" charset="2"/>
              </a:rPr>
              <a:t></a:t>
            </a:r>
            <a:r>
              <a:rPr lang="ja-JP" altLang="en-US" sz="2800">
                <a:latin typeface="MS PMincho" panose="02020600040205080304" pitchFamily="18" charset="-128"/>
                <a:ea typeface="MS PMincho" panose="02020600040205080304" pitchFamily="18" charset="-128"/>
                <a:cs typeface="Times New Roman" panose="02020603050405020304" pitchFamily="18" charset="0"/>
              </a:rPr>
              <a:t>アナウンスが速く</a:t>
            </a:r>
            <a:r>
              <a:rPr lang="ja-JP" altLang="en-US" sz="2800">
                <a:highlight>
                  <a:srgbClr val="FFFF00"/>
                </a:highlight>
                <a:latin typeface="MS PMincho" panose="02020600040205080304" pitchFamily="18" charset="-128"/>
                <a:ea typeface="MS PMincho" panose="02020600040205080304" pitchFamily="18" charset="-128"/>
                <a:cs typeface="Times New Roman" panose="02020603050405020304" pitchFamily="18" charset="0"/>
              </a:rPr>
              <a:t>て</a:t>
            </a:r>
            <a:r>
              <a:rPr lang="ja-JP" altLang="en-US" sz="2800">
                <a:latin typeface="MS PMincho" panose="02020600040205080304" pitchFamily="18" charset="-128"/>
                <a:ea typeface="MS PMincho" panose="02020600040205080304" pitchFamily="18" charset="-128"/>
                <a:cs typeface="Times New Roman" panose="02020603050405020304" pitchFamily="18" charset="0"/>
              </a:rPr>
              <a:t>、聞き取れません。</a:t>
            </a:r>
            <a:endParaRPr lang="en-US" sz="2800" dirty="0">
              <a:latin typeface="MS PMincho" panose="02020600040205080304" pitchFamily="18" charset="-128"/>
              <a:ea typeface="MS PMincho" panose="02020600040205080304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ja-JP" altLang="en-US" sz="2800">
                <a:latin typeface="MS PMincho" panose="02020600040205080304" pitchFamily="18" charset="-128"/>
                <a:ea typeface="MS PMincho" panose="02020600040205080304" pitchFamily="18" charset="-128"/>
                <a:cs typeface="Times New Roman" panose="02020603050405020304" pitchFamily="18" charset="0"/>
              </a:rPr>
              <a:t>① 漢字が難しいです ・ メールが読めません　</a:t>
            </a:r>
            <a:r>
              <a:rPr lang="en-US" sz="2800" dirty="0">
                <a:latin typeface="MS PMincho" panose="02020600040205080304" pitchFamily="18" charset="-128"/>
                <a:ea typeface="MS PMincho" panose="02020600040205080304" pitchFamily="18" charset="-128"/>
                <a:cs typeface="Calibri Light" panose="020F0302020204030204" pitchFamily="34" charset="0"/>
                <a:sym typeface="Wingdings" pitchFamily="2" charset="2"/>
              </a:rPr>
              <a:t></a:t>
            </a:r>
            <a:endParaRPr lang="en-US" sz="2800" dirty="0">
              <a:latin typeface="MS PMincho" panose="02020600040205080304" pitchFamily="18" charset="-128"/>
              <a:ea typeface="MS PMincho" panose="02020600040205080304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ja-JP" altLang="en-US" sz="2800">
                <a:latin typeface="MS PMincho" panose="02020600040205080304" pitchFamily="18" charset="-128"/>
                <a:ea typeface="MS PMincho" panose="02020600040205080304" pitchFamily="18" charset="-128"/>
                <a:cs typeface="Times New Roman" panose="02020603050405020304" pitchFamily="18" charset="0"/>
              </a:rPr>
              <a:t>② 暑いです。寝られません　</a:t>
            </a:r>
            <a:r>
              <a:rPr lang="en-US" sz="2800" dirty="0">
                <a:latin typeface="MS PMincho" panose="02020600040205080304" pitchFamily="18" charset="-128"/>
                <a:ea typeface="MS PMincho" panose="02020600040205080304" pitchFamily="18" charset="-128"/>
                <a:cs typeface="Calibri Light" panose="020F0302020204030204" pitchFamily="34" charset="0"/>
                <a:sym typeface="Wingdings" pitchFamily="2" charset="2"/>
              </a:rPr>
              <a:t></a:t>
            </a:r>
            <a:endParaRPr lang="en-US" sz="2800" dirty="0">
              <a:latin typeface="MS PMincho" panose="02020600040205080304" pitchFamily="18" charset="-128"/>
              <a:ea typeface="MS PMincho" panose="02020600040205080304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ja-JP" altLang="en-US" sz="2800">
                <a:latin typeface="MS PMincho" panose="02020600040205080304" pitchFamily="18" charset="-128"/>
                <a:ea typeface="MS PMincho" panose="02020600040205080304" pitchFamily="18" charset="-128"/>
                <a:cs typeface="Times New Roman" panose="02020603050405020304" pitchFamily="18" charset="0"/>
              </a:rPr>
              <a:t>③ 地図が複雑です・わかりません　</a:t>
            </a:r>
            <a:r>
              <a:rPr lang="en-US" sz="2800" dirty="0">
                <a:latin typeface="MS PMincho" panose="02020600040205080304" pitchFamily="18" charset="-128"/>
                <a:ea typeface="MS PMincho" panose="02020600040205080304" pitchFamily="18" charset="-128"/>
                <a:cs typeface="Calibri Light" panose="020F0302020204030204" pitchFamily="34" charset="0"/>
                <a:sym typeface="Wingdings" pitchFamily="2" charset="2"/>
              </a:rPr>
              <a:t></a:t>
            </a:r>
            <a:endParaRPr lang="en-US" sz="2800" dirty="0">
              <a:latin typeface="MS PMincho" panose="02020600040205080304" pitchFamily="18" charset="-128"/>
              <a:ea typeface="MS PMincho" panose="02020600040205080304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ja-JP" altLang="en-US" sz="2800">
                <a:latin typeface="MS PMincho" panose="02020600040205080304" pitchFamily="18" charset="-128"/>
                <a:ea typeface="MS PMincho" panose="02020600040205080304" pitchFamily="18" charset="-128"/>
                <a:cs typeface="Times New Roman" panose="02020603050405020304" pitchFamily="18" charset="0"/>
              </a:rPr>
              <a:t>④ 乗り換えが大変です・困りました　</a:t>
            </a:r>
            <a:r>
              <a:rPr lang="en-US" sz="2800" dirty="0">
                <a:latin typeface="MS PMincho" panose="02020600040205080304" pitchFamily="18" charset="-128"/>
                <a:ea typeface="MS PMincho" panose="02020600040205080304" pitchFamily="18" charset="-128"/>
                <a:cs typeface="Calibri Light" panose="020F0302020204030204" pitchFamily="34" charset="0"/>
                <a:sym typeface="Wingdings" pitchFamily="2" charset="2"/>
              </a:rPr>
              <a:t></a:t>
            </a:r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AF00AAF-21A3-0D42-A333-854B34E228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0118" y="1674729"/>
            <a:ext cx="2745674" cy="2466508"/>
          </a:xfrm>
          <a:prstGeom prst="rect">
            <a:avLst/>
          </a:prstGeom>
        </p:spPr>
      </p:pic>
      <p:sp>
        <p:nvSpPr>
          <p:cNvPr id="15" name="Pentagon 14">
            <a:extLst>
              <a:ext uri="{FF2B5EF4-FFF2-40B4-BE49-F238E27FC236}">
                <a16:creationId xmlns:a16="http://schemas.microsoft.com/office/drawing/2014/main" id="{B11FB783-3C25-E449-84A2-8D27DACA1327}"/>
              </a:ext>
            </a:extLst>
          </p:cNvPr>
          <p:cNvSpPr/>
          <p:nvPr/>
        </p:nvSpPr>
        <p:spPr>
          <a:xfrm>
            <a:off x="146209" y="2089401"/>
            <a:ext cx="882595" cy="499347"/>
          </a:xfrm>
          <a:prstGeom prst="homePlate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>
                <a:solidFill>
                  <a:schemeClr val="tx1"/>
                </a:solidFill>
              </a:rPr>
              <a:t>例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47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言ってみよう　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(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本冊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)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08080F-E2D9-4F43-B2A0-E57DE4DF40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8137" y="1603824"/>
            <a:ext cx="5767654" cy="376775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E9FEDBB-DAE6-754C-A718-CA43F431F8CC}"/>
              </a:ext>
            </a:extLst>
          </p:cNvPr>
          <p:cNvSpPr/>
          <p:nvPr/>
        </p:nvSpPr>
        <p:spPr>
          <a:xfrm>
            <a:off x="0" y="3501483"/>
            <a:ext cx="6446865" cy="2814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vi-VN" sz="2000" b="1" dirty="0">
                <a:solidFill>
                  <a:srgbClr val="FF0000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A: </a:t>
            </a:r>
            <a:r>
              <a:rPr lang="ja-JP" altLang="en-US" sz="200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遅れ</a:t>
            </a:r>
            <a:r>
              <a:rPr lang="ja-JP" altLang="en-US" sz="2000">
                <a:highlight>
                  <a:srgbClr val="FFFF00"/>
                </a:highlight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て</a:t>
            </a:r>
            <a:r>
              <a:rPr lang="ja-JP" altLang="en-US" sz="200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すみません</a:t>
            </a:r>
            <a:endParaRPr lang="en-US" sz="20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vi-VN" sz="2000" b="1" dirty="0">
                <a:solidFill>
                  <a:srgbClr val="FF0000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B: </a:t>
            </a:r>
            <a:r>
              <a:rPr lang="ja-JP" altLang="en-US" sz="200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いいえ</a:t>
            </a:r>
            <a:endParaRPr lang="en-US" sz="20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vi-VN" sz="2000" b="1" dirty="0">
                <a:solidFill>
                  <a:srgbClr val="FF0000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A: </a:t>
            </a:r>
            <a:r>
              <a:rPr lang="ja-JP" altLang="en-US" sz="2000" u="sng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電車に間違え</a:t>
            </a:r>
            <a:r>
              <a:rPr lang="ja-JP" altLang="en-US" sz="2000" u="sng">
                <a:highlight>
                  <a:srgbClr val="FFFF00"/>
                </a:highlight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て</a:t>
            </a:r>
            <a:r>
              <a:rPr lang="ja-JP" altLang="en-US" sz="200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、</a:t>
            </a:r>
            <a:r>
              <a:rPr lang="ja-JP" altLang="en-US" sz="2000" u="sng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渋谷まで行ってしまった</a:t>
            </a:r>
            <a:r>
              <a:rPr lang="ja-JP" altLang="en-US" sz="200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んです。</a:t>
            </a:r>
            <a:endParaRPr lang="en-US" sz="20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vi-VN" sz="2000" b="1" dirty="0">
                <a:solidFill>
                  <a:srgbClr val="FF0000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B: </a:t>
            </a:r>
            <a:r>
              <a:rPr lang="ja-JP" altLang="en-US" sz="200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そうですか。</a:t>
            </a:r>
            <a:endParaRPr lang="en-US" sz="20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vi-VN" sz="2000" b="1" dirty="0">
                <a:solidFill>
                  <a:srgbClr val="FF0000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A: </a:t>
            </a:r>
            <a:r>
              <a:rPr lang="ja-JP" altLang="en-US" sz="2000" u="sng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さくら駅で電車が止まらなく</a:t>
            </a:r>
            <a:r>
              <a:rPr lang="ja-JP" altLang="en-US" sz="2000" u="sng">
                <a:highlight>
                  <a:srgbClr val="FFFF00"/>
                </a:highlight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て</a:t>
            </a:r>
            <a:r>
              <a:rPr lang="ja-JP" altLang="en-US" sz="200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、</a:t>
            </a:r>
            <a:r>
              <a:rPr lang="ja-JP" altLang="en-US" sz="2000" u="sng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びっくりしました</a:t>
            </a:r>
            <a:r>
              <a:rPr lang="ja-JP" altLang="en-US" sz="200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。</a:t>
            </a:r>
            <a:endParaRPr lang="en-US" sz="20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vi-VN" sz="2000" b="1" dirty="0">
                <a:solidFill>
                  <a:srgbClr val="FF0000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B: </a:t>
            </a:r>
            <a:r>
              <a:rPr lang="ja-JP" altLang="en-US" sz="2000" u="sng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大変でしたね。喫茶店で少し休みましょう</a:t>
            </a:r>
            <a:r>
              <a:rPr lang="ja-JP" altLang="en-US" sz="200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。</a:t>
            </a:r>
            <a:endParaRPr lang="en-US" sz="20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E80CEA1B-E335-F04E-8625-4A63F346EDC2}"/>
              </a:ext>
            </a:extLst>
          </p:cNvPr>
          <p:cNvSpPr/>
          <p:nvPr/>
        </p:nvSpPr>
        <p:spPr>
          <a:xfrm>
            <a:off x="146209" y="2813826"/>
            <a:ext cx="882595" cy="499347"/>
          </a:xfrm>
          <a:prstGeom prst="homePlate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>
                <a:solidFill>
                  <a:schemeClr val="tx1"/>
                </a:solidFill>
              </a:rPr>
              <a:t>例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687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言ってみよう　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(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本冊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)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F8414F-6EB1-7C4F-87ED-59C98710F2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1119" y="3155795"/>
            <a:ext cx="8001000" cy="32227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334F68-1C1F-B845-8B5B-3CCFDA78ED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1119" y="3155794"/>
            <a:ext cx="8090210" cy="32227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37A811-30CB-5E4A-A331-DFFDB795C8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0329" y="2895569"/>
            <a:ext cx="8001000" cy="374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4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vi-VN" altLang="ja-JP" sz="6000" b="1" dirty="0"/>
          </a:p>
          <a:p>
            <a:pPr algn="ctr"/>
            <a:r>
              <a:rPr lang="ja-JP" altLang="en-US" sz="6000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チャレンジ </a:t>
            </a:r>
            <a:r>
              <a:rPr lang="en-US" altLang="ja-JP" sz="6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1</a:t>
            </a:r>
            <a:endParaRPr lang="en-US" sz="6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  <a:p>
            <a:pPr lvl="0" algn="ctr"/>
            <a:endParaRPr lang="en-US" sz="6000" dirty="0"/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78CFBC-A5DB-42F4-9BF8-5B7BBD2C4A5E}"/>
              </a:ext>
            </a:extLst>
          </p:cNvPr>
          <p:cNvSpPr/>
          <p:nvPr/>
        </p:nvSpPr>
        <p:spPr>
          <a:xfrm>
            <a:off x="1854959" y="5873402"/>
            <a:ext cx="268044" cy="70788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3B01459-1DCE-4723-817D-FA675383B560}"/>
              </a:ext>
            </a:extLst>
          </p:cNvPr>
          <p:cNvSpPr/>
          <p:nvPr/>
        </p:nvSpPr>
        <p:spPr>
          <a:xfrm>
            <a:off x="2195326" y="5873402"/>
            <a:ext cx="1494830" cy="70788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</a:t>
            </a:r>
            <a:r>
              <a:rPr lang="vi-VN" altLang="ja-JP" sz="4000" b="1" cap="none" spc="0" dirty="0">
                <a:ln w="0"/>
                <a:solidFill>
                  <a:schemeClr val="bg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62</a:t>
            </a:r>
            <a:endParaRPr lang="en-US" altLang="ja-JP" sz="4000" b="1" cap="none" spc="0" dirty="0">
              <a:ln w="0"/>
              <a:solidFill>
                <a:schemeClr val="bg1"/>
              </a:solidFill>
              <a:latin typeface="Arial" panose="020B060402020202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20" name="Picture 2" descr="Kỷ Lục Quay Đĩa Bản Ghi Vinyl Âm - Miễn Phí vector hình ảnh trên Pixabay">
            <a:extLst>
              <a:ext uri="{FF2B5EF4-FFF2-40B4-BE49-F238E27FC236}">
                <a16:creationId xmlns:a16="http://schemas.microsoft.com/office/drawing/2014/main" id="{096FDB08-0A22-4117-AC1E-A970DA6A8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12" y="5515863"/>
            <a:ext cx="1167528" cy="106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49F6EF7-BB75-3544-A477-CF553F868E14}"/>
              </a:ext>
            </a:extLst>
          </p:cNvPr>
          <p:cNvGrpSpPr/>
          <p:nvPr/>
        </p:nvGrpSpPr>
        <p:grpSpPr>
          <a:xfrm>
            <a:off x="133971" y="2230546"/>
            <a:ext cx="11957147" cy="3302000"/>
            <a:chOff x="5763985" y="1778000"/>
            <a:chExt cx="6101458" cy="33020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D4C995C-A212-3C48-BE42-119A7C5E9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63985" y="1778000"/>
              <a:ext cx="2264624" cy="33020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D23B29F-4F33-8645-9D29-86F979BD9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28609" y="1778000"/>
              <a:ext cx="1744669" cy="33020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7361B68-8941-1049-A583-A87CD4791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73278" y="1778000"/>
              <a:ext cx="2092165" cy="330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0986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348772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Aft>
                <a:spcPts val="0"/>
              </a:spcAft>
            </a:pPr>
            <a:r>
              <a:rPr lang="vi-VN" sz="6000" b="1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</a:t>
            </a:r>
            <a:r>
              <a:rPr lang="ja-JP" altLang="en-US" sz="6000" b="1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ていただけませんか</a:t>
            </a:r>
            <a:endParaRPr lang="vi-VN" altLang="ja-JP" sz="6000" b="1" dirty="0">
              <a:solidFill>
                <a:srgbClr val="FF0000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FF9D40-E497-4C44-8211-3D2BC463C810}"/>
              </a:ext>
            </a:extLst>
          </p:cNvPr>
          <p:cNvSpPr/>
          <p:nvPr/>
        </p:nvSpPr>
        <p:spPr>
          <a:xfrm>
            <a:off x="1048215" y="3105835"/>
            <a:ext cx="10136457" cy="1077218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vi-VN" sz="3200" b="1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Cho tôi ~ được không?</a:t>
            </a:r>
            <a:endParaRPr lang="en-US" sz="32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228600">
              <a:spcAft>
                <a:spcPts val="0"/>
              </a:spcAft>
            </a:pPr>
            <a:r>
              <a:rPr lang="vi-VN" sz="3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Mẫu câu đề nghị có mức độ lịch sự cao hơn V</a:t>
            </a:r>
            <a:r>
              <a:rPr lang="ja-JP" altLang="en-US" sz="320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てください。</a:t>
            </a:r>
            <a:endParaRPr lang="en-US" sz="32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45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Aft>
                <a:spcPts val="0"/>
              </a:spcAft>
            </a:pPr>
            <a:r>
              <a:rPr lang="vi-VN" sz="6000" b="1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</a:t>
            </a:r>
            <a:r>
              <a:rPr lang="ja-JP" altLang="en-US" sz="6000" b="1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ていただけませんか</a:t>
            </a:r>
            <a:endParaRPr lang="vi-VN" altLang="ja-JP" sz="6000" b="1" dirty="0">
              <a:solidFill>
                <a:srgbClr val="FF0000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DEF3635-D935-9F4C-802D-3D8822F233AB}"/>
              </a:ext>
            </a:extLst>
          </p:cNvPr>
          <p:cNvSpPr/>
          <p:nvPr/>
        </p:nvSpPr>
        <p:spPr>
          <a:xfrm>
            <a:off x="1140303" y="2223155"/>
            <a:ext cx="8617014" cy="3908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800" dirty="0"/>
              <a:t>Bạn lấy giúp tôi cái điện thoại có được không? 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電話を取っ</a:t>
            </a:r>
            <a:r>
              <a:rPr lang="ja-JP" altLang="en-US" sz="280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ていただけませんか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。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vi-VN" sz="2800" dirty="0"/>
              <a:t>Bạn vẽ bản đồ giúp tôi có được không?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vi-VN" sz="2800" dirty="0"/>
              <a:t> 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地図を書い</a:t>
            </a:r>
            <a:r>
              <a:rPr lang="ja-JP" altLang="en-US" sz="280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ていただけませんか</a:t>
            </a:r>
            <a:r>
              <a:rPr lang="ja-JP" altLang="en-US" sz="2800">
                <a:solidFill>
                  <a:srgbClr val="FF0000"/>
                </a:solidFill>
              </a:rPr>
              <a:t>。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vi-VN" sz="2800" dirty="0"/>
              <a:t>Xin lỗi, cho tôi mượn từ điển được không?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すみません、辞書を貸し</a:t>
            </a:r>
            <a:r>
              <a:rPr lang="ja-JP" altLang="en-US" sz="280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ていただけませんか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。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91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vi-VN" altLang="ja-JP" sz="6000" b="1" dirty="0"/>
          </a:p>
          <a:p>
            <a:pPr lvl="0" algn="ctr"/>
            <a:endParaRPr lang="en-US" sz="6000" dirty="0"/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A511D8BE-8179-6B44-9047-6948ED7F24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1171" y="1685995"/>
            <a:ext cx="6531595" cy="4607393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23AD7FDC-BA04-624E-99F5-DE2327413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191" y="1899427"/>
            <a:ext cx="5022463" cy="3902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vi-V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</a:t>
            </a:r>
            <a:r>
              <a:rPr lang="vi-VN" altLang="en-US" sz="2800" b="1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:</a:t>
            </a:r>
            <a:r>
              <a:rPr lang="vi-V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altLang="en-US" sz="2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あのう、すみません。</a:t>
            </a:r>
            <a:endParaRPr lang="vi-VN" altLang="en-US" sz="2800" dirty="0"/>
          </a:p>
          <a:p>
            <a:pPr algn="l"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vi-V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</a:t>
            </a:r>
            <a:r>
              <a:rPr lang="vi-VN" altLang="en-US" sz="2800" b="1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:</a:t>
            </a:r>
            <a:r>
              <a:rPr lang="vi-VN" altLang="en-US" sz="2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はい。</a:t>
            </a:r>
            <a:endParaRPr lang="vi-VN" altLang="en-US" sz="2800" dirty="0"/>
          </a:p>
          <a:p>
            <a:pPr algn="l"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vi-V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</a:t>
            </a:r>
            <a:r>
              <a:rPr lang="vi-VN" altLang="en-US" sz="2800" b="1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:</a:t>
            </a:r>
            <a:r>
              <a:rPr lang="vi-VN" altLang="en-US" sz="2800" u="sng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浅草(あさくさ)への行き方がわからない</a:t>
            </a:r>
            <a:r>
              <a:rPr lang="vi-VN" altLang="en-US" sz="2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んですが、</a:t>
            </a:r>
            <a:r>
              <a:rPr lang="vi-VN" altLang="en-US" sz="2800" u="sng" dirty="0">
                <a:highlight>
                  <a:srgbClr val="FFFF00"/>
                </a:highlight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教え</a:t>
            </a:r>
            <a:r>
              <a:rPr lang="vi-VN" altLang="en-US" sz="2800" u="sng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て</a:t>
            </a:r>
            <a:r>
              <a:rPr lang="vi-VN" altLang="en-US" sz="280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いただけませんか。</a:t>
            </a:r>
            <a:endParaRPr lang="vi-VN" altLang="en-US" sz="2800" dirty="0">
              <a:highlight>
                <a:srgbClr val="FFFF00"/>
              </a:highlight>
            </a:endParaRPr>
          </a:p>
          <a:p>
            <a:pPr algn="l"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vi-V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</a:t>
            </a:r>
            <a:r>
              <a:rPr lang="vi-VN" altLang="en-US" sz="2800" b="1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:</a:t>
            </a:r>
            <a:r>
              <a:rPr lang="vi-VN" altLang="en-US" sz="2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ええ、いいですよ。</a:t>
            </a:r>
            <a:endParaRPr lang="vi-VN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246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vi-VN" altLang="ja-JP" sz="6000" b="1" dirty="0"/>
          </a:p>
          <a:p>
            <a:pPr algn="ctr"/>
            <a:r>
              <a:rPr lang="ja-JP" altLang="en-US" sz="6000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チャレンジ </a:t>
            </a:r>
            <a:r>
              <a:rPr lang="en-US" altLang="ja-JP" sz="6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2</a:t>
            </a:r>
            <a:endParaRPr lang="en-US" sz="6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  <a:p>
            <a:pPr lvl="0" algn="ctr"/>
            <a:endParaRPr lang="en-US" sz="6000" dirty="0"/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78CFBC-A5DB-42F4-9BF8-5B7BBD2C4A5E}"/>
              </a:ext>
            </a:extLst>
          </p:cNvPr>
          <p:cNvSpPr/>
          <p:nvPr/>
        </p:nvSpPr>
        <p:spPr>
          <a:xfrm>
            <a:off x="1854959" y="5873402"/>
            <a:ext cx="268044" cy="70788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3B01459-1DCE-4723-817D-FA675383B560}"/>
              </a:ext>
            </a:extLst>
          </p:cNvPr>
          <p:cNvSpPr/>
          <p:nvPr/>
        </p:nvSpPr>
        <p:spPr>
          <a:xfrm>
            <a:off x="2195326" y="5873402"/>
            <a:ext cx="1494830" cy="70788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</a:t>
            </a:r>
            <a:r>
              <a:rPr lang="vi-VN" altLang="ja-JP" sz="4000" b="1" cap="none" spc="0" dirty="0">
                <a:ln w="0"/>
                <a:solidFill>
                  <a:schemeClr val="bg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63</a:t>
            </a:r>
            <a:endParaRPr lang="en-US" altLang="ja-JP" sz="4000" b="1" cap="none" spc="0" dirty="0">
              <a:ln w="0"/>
              <a:solidFill>
                <a:schemeClr val="bg1"/>
              </a:solidFill>
              <a:latin typeface="Arial" panose="020B060402020202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20" name="Picture 2" descr="Kỷ Lục Quay Đĩa Bản Ghi Vinyl Âm - Miễn Phí vector hình ảnh trên Pixabay">
            <a:extLst>
              <a:ext uri="{FF2B5EF4-FFF2-40B4-BE49-F238E27FC236}">
                <a16:creationId xmlns:a16="http://schemas.microsoft.com/office/drawing/2014/main" id="{096FDB08-0A22-4117-AC1E-A970DA6A8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12" y="5515863"/>
            <a:ext cx="1167528" cy="106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9625042-A017-934F-94D1-8D0D6AEE6744}"/>
              </a:ext>
            </a:extLst>
          </p:cNvPr>
          <p:cNvGrpSpPr/>
          <p:nvPr/>
        </p:nvGrpSpPr>
        <p:grpSpPr>
          <a:xfrm>
            <a:off x="511313" y="1954914"/>
            <a:ext cx="11083771" cy="3560948"/>
            <a:chOff x="496444" y="1921460"/>
            <a:chExt cx="11083771" cy="330200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B7078C1-A12F-4440-BE04-39AB2982C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6444" y="1921460"/>
              <a:ext cx="5599555" cy="33020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CFD1EE4-1D4B-EC41-AEF3-E7D5FD8D5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96000" y="1921460"/>
              <a:ext cx="5484215" cy="330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506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vi-VN" altLang="ja-JP" sz="6000" b="1" dirty="0"/>
          </a:p>
          <a:p>
            <a:pPr lvl="0" algn="ctr"/>
            <a:r>
              <a:rPr lang="en-US" sz="6000" b="1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~</a:t>
            </a:r>
            <a:r>
              <a:rPr lang="ja-JP" altLang="en-US" sz="6000" b="1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て</a:t>
            </a:r>
            <a:endParaRPr lang="en-US" altLang="ja-JP" sz="6000" b="1" dirty="0">
              <a:solidFill>
                <a:srgbClr val="FF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lvl="0" algn="ctr"/>
            <a:endParaRPr lang="en-US" sz="6000" dirty="0"/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281F5C-71B4-ED4F-92E2-DDE57AAA3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326" y="1940426"/>
            <a:ext cx="67000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 err="1">
                <a:cs typeface="Arial" panose="020B0604020202020204" pitchFamily="34" charset="0"/>
              </a:rPr>
              <a:t>Vì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đã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đọc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thư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nên</a:t>
            </a:r>
            <a:r>
              <a:rPr lang="en-US" altLang="en-US" sz="2800" dirty="0">
                <a:cs typeface="Arial" panose="020B0604020202020204" pitchFamily="34" charset="0"/>
              </a:rPr>
              <a:t> (</a:t>
            </a:r>
            <a:r>
              <a:rPr lang="en-US" altLang="en-US" sz="2800" dirty="0" err="1">
                <a:cs typeface="Arial" panose="020B0604020202020204" pitchFamily="34" charset="0"/>
              </a:rPr>
              <a:t>thấy</a:t>
            </a:r>
            <a:r>
              <a:rPr lang="en-US" altLang="en-US" sz="2800" dirty="0">
                <a:cs typeface="Arial" panose="020B0604020202020204" pitchFamily="34" charset="0"/>
              </a:rPr>
              <a:t>) </a:t>
            </a:r>
            <a:r>
              <a:rPr lang="en-US" altLang="en-US" sz="2800" dirty="0" err="1">
                <a:cs typeface="Arial" panose="020B0604020202020204" pitchFamily="34" charset="0"/>
              </a:rPr>
              <a:t>yên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tâm</a:t>
            </a:r>
            <a:r>
              <a:rPr lang="en-US" altLang="en-US" sz="280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B909BE-69C9-814C-A866-78CB142D4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67" y="2605404"/>
            <a:ext cx="8854591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200" dirty="0">
                <a:solidFill>
                  <a:sysClr val="windowText" lastClr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手紙を　読みましたから、安心しました。</a:t>
            </a:r>
            <a:endParaRPr lang="en-US" sz="3200" dirty="0">
              <a:solidFill>
                <a:sysClr val="windowText" lastClr="00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B8F03C-751C-074F-8BC4-489309E9C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0483" y="4311696"/>
            <a:ext cx="7600580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3200">
                <a:solidFill>
                  <a:sysClr val="windowText" lastClr="000000"/>
                </a:solidFill>
                <a:latin typeface="Yu Mincho" panose="02020400000000000000" pitchFamily="18" charset="-128"/>
                <a:ea typeface="Yu Mincho" panose="02020400000000000000" pitchFamily="1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ja-JP" altLang="en-US" dirty="0"/>
              <a:t>手紙を　読</a:t>
            </a:r>
            <a:r>
              <a:rPr lang="ja-JP" altLang="en-US" dirty="0">
                <a:solidFill>
                  <a:srgbClr val="FF0000"/>
                </a:solidFill>
              </a:rPr>
              <a:t>んで</a:t>
            </a:r>
            <a:r>
              <a:rPr lang="ja-JP" altLang="en-US" dirty="0"/>
              <a:t>、安心しました。</a:t>
            </a:r>
            <a:endParaRPr lang="en-US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4458BDE-FE28-FA48-8A87-DFD64B3AB62A}"/>
              </a:ext>
            </a:extLst>
          </p:cNvPr>
          <p:cNvSpPr/>
          <p:nvPr/>
        </p:nvSpPr>
        <p:spPr>
          <a:xfrm>
            <a:off x="4670425" y="4361637"/>
            <a:ext cx="1425575" cy="5238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Striped Right Arrow 21">
            <a:extLst>
              <a:ext uri="{FF2B5EF4-FFF2-40B4-BE49-F238E27FC236}">
                <a16:creationId xmlns:a16="http://schemas.microsoft.com/office/drawing/2014/main" id="{BA6EF685-6C05-D546-879A-A771DA1F7CBB}"/>
              </a:ext>
            </a:extLst>
          </p:cNvPr>
          <p:cNvSpPr/>
          <p:nvPr/>
        </p:nvSpPr>
        <p:spPr>
          <a:xfrm rot="595655">
            <a:off x="131547" y="3538232"/>
            <a:ext cx="2294995" cy="1158118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err="1"/>
              <a:t>cách</a:t>
            </a:r>
            <a:r>
              <a:rPr lang="en-US" sz="2000" b="1" dirty="0"/>
              <a:t> </a:t>
            </a:r>
            <a:r>
              <a:rPr lang="en-US" sz="2000" b="1" dirty="0" err="1"/>
              <a:t>nói</a:t>
            </a:r>
            <a:r>
              <a:rPr lang="en-US" sz="2000" b="1" dirty="0"/>
              <a:t> </a:t>
            </a:r>
            <a:r>
              <a:rPr lang="en-US" sz="2000" b="1" dirty="0" err="1"/>
              <a:t>mới</a:t>
            </a:r>
            <a:endParaRPr lang="en-US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052AE6-2E2E-684E-871D-F23D528BB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0483" y="5412752"/>
            <a:ext cx="59101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 err="1">
                <a:cs typeface="Arial" panose="020B0604020202020204" pitchFamily="34" charset="0"/>
              </a:rPr>
              <a:t>Thấy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yên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tâm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vì</a:t>
            </a:r>
            <a:r>
              <a:rPr lang="en-US" altLang="en-US" sz="2800" dirty="0">
                <a:cs typeface="Arial" panose="020B0604020202020204" pitchFamily="34" charset="0"/>
              </a:rPr>
              <a:t>/</a:t>
            </a:r>
            <a:r>
              <a:rPr lang="en-US" altLang="en-US" sz="2800" dirty="0" err="1">
                <a:cs typeface="Arial" panose="020B0604020202020204" pitchFamily="34" charset="0"/>
              </a:rPr>
              <a:t>sau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khi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đọc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thư</a:t>
            </a:r>
            <a:r>
              <a:rPr lang="en-US" altLang="en-US" sz="2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5750C2-038C-F841-8304-E8F2E4217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0483" y="3364509"/>
            <a:ext cx="7600581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3200">
                <a:solidFill>
                  <a:sysClr val="windowText" lastClr="000000"/>
                </a:solidFill>
                <a:latin typeface="Yu Mincho" panose="02020400000000000000" pitchFamily="18" charset="-128"/>
                <a:ea typeface="Yu Mincho" panose="02020400000000000000" pitchFamily="1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ja-JP" altLang="en-US" dirty="0"/>
              <a:t>手紙を　読んだので、安心しました。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2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8" grpId="0" animBg="1"/>
      <p:bldP spid="20" grpId="0" animBg="1"/>
      <p:bldP spid="24" grpId="0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6000" b="1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~</a:t>
            </a:r>
            <a:r>
              <a:rPr lang="ja-JP" altLang="en-US" sz="6000" b="1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て</a:t>
            </a:r>
            <a:endParaRPr lang="en-US" altLang="ja-JP" sz="6000" b="1" dirty="0">
              <a:solidFill>
                <a:srgbClr val="FF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5682422-0452-1947-B602-97F1F890A213}"/>
              </a:ext>
            </a:extLst>
          </p:cNvPr>
          <p:cNvSpPr/>
          <p:nvPr/>
        </p:nvSpPr>
        <p:spPr>
          <a:xfrm rot="20948052">
            <a:off x="86723" y="1998180"/>
            <a:ext cx="3867150" cy="89010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CÁCH THỂ HIỆN </a:t>
            </a:r>
          </a:p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LÝ DO</a:t>
            </a:r>
            <a:endParaRPr lang="en-US" sz="28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C50A792-4881-9948-ABCF-0DB8C75B85E5}"/>
              </a:ext>
            </a:extLst>
          </p:cNvPr>
          <p:cNvSpPr/>
          <p:nvPr/>
        </p:nvSpPr>
        <p:spPr>
          <a:xfrm rot="215318">
            <a:off x="6739334" y="1920467"/>
            <a:ext cx="4591401" cy="826403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Ｖ</a:t>
            </a:r>
            <a:r>
              <a:rPr lang="vi-VN" altLang="ja-JP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 </a:t>
            </a:r>
            <a:r>
              <a:rPr lang="vi-VN" altLang="ja-JP" sz="3600" dirty="0">
                <a:latin typeface="NtMotoyaKyotai" pitchFamily="18" charset="-128"/>
                <a:ea typeface="NtMotoyaKyotai" pitchFamily="18" charset="-128"/>
                <a:cs typeface="Tahoma" pitchFamily="34" charset="0"/>
                <a:sym typeface="Wingdings 2"/>
              </a:rPr>
              <a:t></a:t>
            </a:r>
            <a:r>
              <a:rPr lang="en-US" altLang="ja-JP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【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て形</a:t>
            </a:r>
            <a:r>
              <a:rPr lang="en-US" altLang="ja-JP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】</a:t>
            </a:r>
            <a:endParaRPr lang="en-US" sz="36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999061-4B16-6843-AFFA-52D7A27B6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2856" y="3056492"/>
            <a:ext cx="68338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 err="1">
                <a:cs typeface="Arial" panose="020B0604020202020204" pitchFamily="34" charset="0"/>
              </a:rPr>
              <a:t>Vì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đã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uống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thuốc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nên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đã</a:t>
            </a:r>
            <a:r>
              <a:rPr lang="en-US" altLang="en-US" sz="2800" dirty="0">
                <a:cs typeface="Arial" panose="020B0604020202020204" pitchFamily="34" charset="0"/>
              </a:rPr>
              <a:t> (</a:t>
            </a:r>
            <a:r>
              <a:rPr lang="en-US" altLang="en-US" sz="2800" dirty="0" err="1">
                <a:cs typeface="Arial" panose="020B0604020202020204" pitchFamily="34" charset="0"/>
              </a:rPr>
              <a:t>trở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nên</a:t>
            </a:r>
            <a:r>
              <a:rPr lang="en-US" altLang="en-US" sz="2800" dirty="0">
                <a:cs typeface="Arial" panose="020B0604020202020204" pitchFamily="34" charset="0"/>
              </a:rPr>
              <a:t>) </a:t>
            </a:r>
            <a:r>
              <a:rPr lang="en-US" altLang="en-US" sz="2800" dirty="0" err="1">
                <a:cs typeface="Arial" panose="020B0604020202020204" pitchFamily="34" charset="0"/>
              </a:rPr>
              <a:t>khỏe</a:t>
            </a:r>
            <a:r>
              <a:rPr lang="en-US" altLang="en-US" sz="280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B23319-A315-4F44-971A-A94EBC1FB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298" y="3877881"/>
            <a:ext cx="7252213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薬を　飲みましたから、元気になりました。</a:t>
            </a:r>
            <a:endParaRPr lang="en-US" sz="2800" dirty="0">
              <a:solidFill>
                <a:sysClr val="windowText" lastClr="00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70DC5A-C550-6241-9E0E-AE66CF4FD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298" y="5466647"/>
            <a:ext cx="6292850" cy="52387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薬を　</a:t>
            </a:r>
            <a:r>
              <a:rPr lang="ja-JP" altLang="en-US" sz="2800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飲んで</a:t>
            </a:r>
            <a:r>
              <a:rPr lang="ja-JP" altLang="en-US" sz="2800" dirty="0">
                <a:solidFill>
                  <a:sysClr val="windowText" lastClr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、元気に　なりました。</a:t>
            </a:r>
            <a:endParaRPr lang="en-US" sz="2800" dirty="0">
              <a:solidFill>
                <a:sysClr val="windowText" lastClr="00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D1C7D88-10F8-8542-BE86-1DE7DD490AA3}"/>
              </a:ext>
            </a:extLst>
          </p:cNvPr>
          <p:cNvSpPr/>
          <p:nvPr/>
        </p:nvSpPr>
        <p:spPr>
          <a:xfrm>
            <a:off x="2960648" y="5462809"/>
            <a:ext cx="1423988" cy="5238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triped Right Arrow 22">
            <a:extLst>
              <a:ext uri="{FF2B5EF4-FFF2-40B4-BE49-F238E27FC236}">
                <a16:creationId xmlns:a16="http://schemas.microsoft.com/office/drawing/2014/main" id="{FB0FA0B7-6C0F-8B4F-9776-15CC815EF41A}"/>
              </a:ext>
            </a:extLst>
          </p:cNvPr>
          <p:cNvSpPr/>
          <p:nvPr/>
        </p:nvSpPr>
        <p:spPr>
          <a:xfrm rot="595655">
            <a:off x="52676" y="4700264"/>
            <a:ext cx="1980747" cy="1295955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/>
              <a:t>cách</a:t>
            </a:r>
            <a:r>
              <a:rPr lang="en-US" b="1" dirty="0"/>
              <a:t> </a:t>
            </a:r>
            <a:r>
              <a:rPr lang="en-US" b="1" dirty="0" err="1"/>
              <a:t>nói</a:t>
            </a:r>
            <a:r>
              <a:rPr lang="en-US" b="1" dirty="0"/>
              <a:t> </a:t>
            </a:r>
            <a:r>
              <a:rPr lang="en-US" b="1" dirty="0" err="1"/>
              <a:t>mới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CE2C36-BF2B-6840-B59A-4F4575342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2855" y="6261682"/>
            <a:ext cx="63743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cs typeface="Arial" panose="020B0604020202020204" pitchFamily="34" charset="0"/>
              </a:rPr>
              <a:t>(</a:t>
            </a:r>
            <a:r>
              <a:rPr lang="en-US" altLang="en-US" sz="2800" dirty="0" err="1">
                <a:cs typeface="Arial" panose="020B0604020202020204" pitchFamily="34" charset="0"/>
              </a:rPr>
              <a:t>Trở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nên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khỏe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vì</a:t>
            </a:r>
            <a:r>
              <a:rPr lang="en-US" altLang="en-US" sz="2800" dirty="0">
                <a:cs typeface="Arial" panose="020B0604020202020204" pitchFamily="34" charset="0"/>
              </a:rPr>
              <a:t>/</a:t>
            </a:r>
            <a:r>
              <a:rPr lang="en-US" altLang="en-US" sz="2800" dirty="0" err="1">
                <a:cs typeface="Arial" panose="020B0604020202020204" pitchFamily="34" charset="0"/>
              </a:rPr>
              <a:t>sau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khi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uống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thuốc</a:t>
            </a:r>
            <a:r>
              <a:rPr lang="en-US" altLang="en-US" sz="2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05C549-52CC-1944-A00B-80CCD32A8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298" y="4691121"/>
            <a:ext cx="6577807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薬を　飲んだので、元気になりました。</a:t>
            </a:r>
            <a:endParaRPr lang="en-US" sz="2800" dirty="0">
              <a:solidFill>
                <a:sysClr val="windowText" lastClr="00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06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  <p:bldP spid="17" grpId="0" animBg="1"/>
      <p:bldP spid="19" grpId="0" animBg="1"/>
      <p:bldP spid="21" grpId="0" animBg="1"/>
      <p:bldP spid="25" grpId="0"/>
      <p:bldP spid="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1220</Words>
  <Application>Microsoft Macintosh PowerPoint</Application>
  <PresentationFormat>Widescreen</PresentationFormat>
  <Paragraphs>189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MS PMincho</vt:lpstr>
      <vt:lpstr>NtMotoyaKyotai</vt:lpstr>
      <vt:lpstr>Yu Mincho</vt:lpstr>
      <vt:lpstr>Yu Mincho</vt:lpstr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</dc:title>
  <dc:creator>Microsoft Office User</dc:creator>
  <cp:lastModifiedBy>Microsoft Office User</cp:lastModifiedBy>
  <cp:revision>46</cp:revision>
  <dcterms:created xsi:type="dcterms:W3CDTF">2021-07-25T09:24:20Z</dcterms:created>
  <dcterms:modified xsi:type="dcterms:W3CDTF">2021-07-29T04:55:46Z</dcterms:modified>
</cp:coreProperties>
</file>