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3" r:id="rId4"/>
    <p:sldId id="257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4" r:id="rId16"/>
    <p:sldId id="265" r:id="rId17"/>
    <p:sldId id="279" r:id="rId18"/>
    <p:sldId id="266" r:id="rId19"/>
    <p:sldId id="267" r:id="rId20"/>
    <p:sldId id="269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88825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274" autoAdjust="0"/>
  </p:normalViewPr>
  <p:slideViewPr>
    <p:cSldViewPr>
      <p:cViewPr varScale="1">
        <p:scale>
          <a:sx n="64" d="100"/>
          <a:sy n="64" d="100"/>
        </p:scale>
        <p:origin x="132" y="4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24-Mar-15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24-Mar-15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24-Mar-15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24-Mar-15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01265" y="945524"/>
            <a:ext cx="93726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私の生活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549980" y="5253149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en-US" altLang="ja-JP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12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43699" y="1097924"/>
            <a:ext cx="3416301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SSoeiKakupoptai" panose="040B0A00000000000000" pitchFamily="50" charset="-128"/>
                <a:ea typeface="HGSSoeiKakupoptai" panose="040B0A00000000000000" pitchFamily="50" charset="-128"/>
              </a:rPr>
              <a:t>せい　かつ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381000"/>
            <a:ext cx="1419225" cy="604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30259">
            <a:off x="2211063" y="20051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7183811" y="4141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25700" y="1168885"/>
            <a:ext cx="3527425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SỬ DỤNG 4.1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44636" y="1725104"/>
            <a:ext cx="8640960" cy="22633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60313" y="1946760"/>
            <a:ext cx="7977187" cy="181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nhờ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vả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yêu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cầu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ai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làm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ja-JP" sz="2800" i="1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ja-JP" sz="2800" i="1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trình</a:t>
            </a:r>
            <a:r>
              <a:rPr lang="en-US" altLang="ja-JP" sz="2800" i="1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bày</a:t>
            </a:r>
            <a:r>
              <a:rPr lang="en-US" altLang="ja-JP" sz="2800" i="1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altLang="ja-JP" sz="2800" i="1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2800" i="1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do)</a:t>
            </a:r>
          </a:p>
          <a:p>
            <a:pPr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	[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～んですが、～て　ください。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  <a:p>
            <a:pPr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	[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～んですが、～て　くださいませんか。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76138" y="4408972"/>
            <a:ext cx="4540250" cy="368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Hỏi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đường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siêu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thị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biết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đường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55500" y="4985235"/>
            <a:ext cx="5461000" cy="52228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C000"/>
                </a:solidFill>
                <a:latin typeface="NtMotoyaKyotai" pitchFamily="18" charset="-128"/>
                <a:ea typeface="NtMotoyaKyotai" pitchFamily="1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ja-JP" altLang="en-US" dirty="0"/>
              <a:t>スーパーへ　行きたいんですが、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20650" y="5632935"/>
            <a:ext cx="4359275" cy="5222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道を　教えてください。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06363" y="6263172"/>
            <a:ext cx="5343525" cy="5222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道を　教えてくださいませんか。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75000" y="4940785"/>
            <a:ext cx="1655763" cy="647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 rot="595706">
            <a:off x="8089575" y="4978885"/>
            <a:ext cx="2905125" cy="1455737"/>
          </a:xfrm>
          <a:prstGeom prst="cloudCallout">
            <a:avLst>
              <a:gd name="adj1" fmla="val -58901"/>
              <a:gd name="adj2" fmla="val 572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Nhờ</a:t>
            </a:r>
            <a:r>
              <a:rPr lang="en-US" sz="2400" dirty="0"/>
              <a:t> </a:t>
            </a:r>
            <a:r>
              <a:rPr lang="en-US" sz="2400" dirty="0" err="1"/>
              <a:t>cậy</a:t>
            </a:r>
            <a:r>
              <a:rPr lang="en-US" sz="2400" dirty="0"/>
              <a:t>, </a:t>
            </a:r>
          </a:p>
          <a:p>
            <a:pPr algn="ctr">
              <a:defRPr/>
            </a:pPr>
            <a:r>
              <a:rPr lang="en-US" sz="2400" dirty="0" err="1"/>
              <a:t>mệnh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</p:txBody>
      </p:sp>
      <p:sp>
        <p:nvSpPr>
          <p:cNvPr id="13" name="Cloud Callout 12"/>
          <p:cNvSpPr/>
          <p:nvPr/>
        </p:nvSpPr>
        <p:spPr>
          <a:xfrm rot="322479">
            <a:off x="7175175" y="3573947"/>
            <a:ext cx="3365500" cy="1416050"/>
          </a:xfrm>
          <a:prstGeom prst="cloudCallout">
            <a:avLst>
              <a:gd name="adj1" fmla="val -43357"/>
              <a:gd name="adj2" fmla="val 559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</a:p>
          <a:p>
            <a:pPr algn="ctr">
              <a:defRPr/>
            </a:pPr>
            <a:r>
              <a:rPr lang="en-US" sz="2400" dirty="0" err="1"/>
              <a:t>lý</a:t>
            </a:r>
            <a:r>
              <a:rPr lang="en-US" sz="2400" dirty="0"/>
              <a:t> do,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9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51012" y="566738"/>
            <a:ext cx="4216400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Nhờ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dạy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cách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đọc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chữ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Hán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51012" y="1143000"/>
            <a:ext cx="83216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この漢字の　読み方が　わからないんですが、</a:t>
            </a:r>
            <a:endParaRPr lang="en-US" altLang="ja-JP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	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教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え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て　く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ださいません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か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1012" y="5229225"/>
            <a:ext cx="85375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コピー機の　使い方が　わからないんですが、</a:t>
            </a:r>
            <a:endParaRPr lang="en-US" altLang="ja-JP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この資料を　こ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ぴーしてくださいませんか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1012" y="2438400"/>
            <a:ext cx="4576762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Nhờ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sửa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máy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tính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bật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lên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được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51012" y="3014663"/>
            <a:ext cx="8321675" cy="954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パソコンが　つかないんですが、</a:t>
            </a:r>
            <a:endParaRPr lang="en-US" altLang="ja-JP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なおしてくださいませんか。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51012" y="4670425"/>
            <a:ext cx="65214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Nhờ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copy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tài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liệu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biết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cách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sử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dụng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máy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photocopy)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80074" y="1143000"/>
            <a:ext cx="3455988" cy="4778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1287" y="3014663"/>
            <a:ext cx="3168650" cy="4778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73724" y="5229225"/>
            <a:ext cx="3455988" cy="4762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51012" y="1671638"/>
            <a:ext cx="832167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800" dirty="0" smtClean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55774" y="3527425"/>
            <a:ext cx="8321675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800" dirty="0" smtClean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1012" y="5751513"/>
            <a:ext cx="853757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2800" dirty="0" smtClean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37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21330259">
            <a:off x="1601463" y="22591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 rot="215318">
            <a:off x="6574211" y="4395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16100" y="1121260"/>
            <a:ext cx="3382963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SỬ DỤNG 4.2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83777" y="1678496"/>
            <a:ext cx="8143478" cy="21913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77725" y="1856272"/>
            <a:ext cx="7523163" cy="181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hỏi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phương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pháp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làm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hay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xin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lời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khuyên</a:t>
            </a:r>
            <a:endParaRPr lang="en-US" altLang="ja-JP" sz="2800" dirty="0" smtClean="0">
              <a:solidFill>
                <a:sysClr val="windowText" lastClr="000000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trình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bày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2800" i="1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do, </a:t>
            </a:r>
            <a:r>
              <a:rPr lang="en-US" altLang="ja-JP" sz="2800" i="1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tình</a:t>
            </a:r>
            <a:r>
              <a:rPr lang="en-US" altLang="ja-JP" sz="2800" i="1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i="1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trạng</a:t>
            </a:r>
            <a:r>
              <a:rPr lang="en-US" altLang="ja-JP" sz="2800" i="1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[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～んですが、～たら　いいですか。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566538" y="4434372"/>
            <a:ext cx="5800725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Hỏi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chỗ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mua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đồng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hồ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vì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không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biết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mua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ở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đâu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thì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cs typeface="Arial" charset="0"/>
              </a:rPr>
              <a:t>tốt</a:t>
            </a:r>
            <a:r>
              <a:rPr lang="en-US" i="1" dirty="0" smtClean="0">
                <a:solidFill>
                  <a:schemeClr val="bg1"/>
                </a:solidFill>
                <a:cs typeface="Arial" charset="0"/>
              </a:rPr>
              <a:t>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45900" y="5010635"/>
            <a:ext cx="4670425" cy="52228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C000"/>
                </a:solidFill>
                <a:latin typeface="NtMotoyaKyotai" pitchFamily="18" charset="-128"/>
                <a:ea typeface="NtMotoyaKyotai" pitchFamily="1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ja-JP" altLang="en-US" dirty="0"/>
              <a:t>時計を　買いたいんですが、</a:t>
            </a:r>
            <a:endParaRPr lang="en-US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111050" y="5658335"/>
            <a:ext cx="5472113" cy="5222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どこで　買ったら　いいですか。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96763" y="6288572"/>
            <a:ext cx="6142037" cy="5222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いい店を　教えてくださいませんか。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66900" y="4966185"/>
            <a:ext cx="1641475" cy="647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Cloud Callout 35"/>
          <p:cNvSpPr/>
          <p:nvPr/>
        </p:nvSpPr>
        <p:spPr>
          <a:xfrm rot="595706">
            <a:off x="6897363" y="4237522"/>
            <a:ext cx="3516312" cy="1814513"/>
          </a:xfrm>
          <a:prstGeom prst="cloudCallout">
            <a:avLst>
              <a:gd name="adj1" fmla="val -29416"/>
              <a:gd name="adj2" fmla="val 644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,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, </a:t>
            </a:r>
            <a:r>
              <a:rPr lang="en-US" sz="2400" dirty="0" err="1"/>
              <a:t>xin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khuyên</a:t>
            </a:r>
            <a:endParaRPr lang="en-US" sz="2400" dirty="0"/>
          </a:p>
        </p:txBody>
      </p:sp>
      <p:sp>
        <p:nvSpPr>
          <p:cNvPr id="37" name="Cloud Callout 36"/>
          <p:cNvSpPr/>
          <p:nvPr/>
        </p:nvSpPr>
        <p:spPr>
          <a:xfrm rot="21378340">
            <a:off x="1150613" y="3599347"/>
            <a:ext cx="3367087" cy="1416050"/>
          </a:xfrm>
          <a:prstGeom prst="cloudCallout">
            <a:avLst>
              <a:gd name="adj1" fmla="val 56004"/>
              <a:gd name="adj2" fmla="val 544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</a:p>
          <a:p>
            <a:pPr algn="ctr">
              <a:defRPr/>
            </a:pPr>
            <a:r>
              <a:rPr lang="en-US" sz="2400" dirty="0" err="1"/>
              <a:t>lý</a:t>
            </a:r>
            <a:r>
              <a:rPr lang="en-US" sz="2400" dirty="0"/>
              <a:t> do,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4298625" y="5594835"/>
            <a:ext cx="3076575" cy="649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26050" y="639777"/>
            <a:ext cx="4859337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(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sứ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hỏi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đi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126050" y="1216039"/>
            <a:ext cx="83216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日本大使館へ　行きたいん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ですが、</a:t>
            </a:r>
            <a:endParaRPr lang="en-US" altLang="ja-JP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どう　行ったら　いいですか。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26050" y="5302264"/>
            <a:ext cx="8537575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FPT</a:t>
            </a:r>
            <a:r>
              <a:rPr lang="ja-JP" altLang="en-US" sz="280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大学の電話番号を　知りたいん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ですが、</a:t>
            </a:r>
            <a:endParaRPr lang="en-US" altLang="ja-JP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ja-JP" altLang="en-US" sz="280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</a:t>
            </a:r>
            <a:r>
              <a:rPr lang="ja-JP" altLang="en-US" sz="280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　　　　　だれに　聞いたら　いいですか。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26050" y="2511439"/>
            <a:ext cx="50736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(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hỏi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mua</a:t>
            </a:r>
            <a:r>
              <a:rPr lang="en-US" dirty="0">
                <a:sym typeface="Wingdings" pitchFamily="2" charset="2"/>
              </a:rPr>
              <a:t> ở </a:t>
            </a:r>
            <a:r>
              <a:rPr lang="en-US" dirty="0" err="1">
                <a:sym typeface="Wingdings" pitchFamily="2" charset="2"/>
              </a:rPr>
              <a:t>đâu</a:t>
            </a:r>
            <a:r>
              <a:rPr lang="en-US" dirty="0"/>
              <a:t>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26050" y="3087702"/>
            <a:ext cx="8321675" cy="954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安い　パソコンを　買いたいん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ですが、</a:t>
            </a:r>
            <a:endParaRPr lang="en-US" altLang="ja-JP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</a:t>
            </a:r>
            <a:r>
              <a:rPr lang="ja-JP" altLang="en-US" sz="280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どこで　買ったら　いいですか。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26050" y="4743464"/>
            <a:ext cx="65214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(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FU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hỏi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ai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56512" y="1233502"/>
            <a:ext cx="3455988" cy="4778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70887" y="3090877"/>
            <a:ext cx="3168650" cy="4778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48762" y="5302264"/>
            <a:ext cx="3455988" cy="4762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20884710">
            <a:off x="777267" y="2370472"/>
            <a:ext cx="9048890" cy="11079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6600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Arial" charset="0"/>
              </a:rPr>
              <a:t>どうしたらいいですか。</a:t>
            </a:r>
            <a:endParaRPr lang="en-US" sz="6600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894038" y="53740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</a:t>
            </a:r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２</a:t>
            </a:r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4710" y="1751057"/>
            <a:ext cx="5857257" cy="23860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アドバイス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1830151" y="1509695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3359367" y="13204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２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664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36812" y="1828800"/>
            <a:ext cx="7924800" cy="814387"/>
            <a:chOff x="914400" y="1842494"/>
            <a:chExt cx="7924800" cy="814326"/>
          </a:xfrm>
        </p:grpSpPr>
        <p:sp>
          <p:nvSpPr>
            <p:cNvPr id="3" name="TextBox 4"/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7772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ja-JP" altLang="en-US" sz="2800">
                  <a:latin typeface="NtMotoyaKyotai" panose="02020200000000000000" pitchFamily="18" charset="-128"/>
                  <a:ea typeface="NtMotoyaKyotai" panose="02020200000000000000" pitchFamily="18" charset="-128"/>
                </a:rPr>
                <a:t>今朝から　頭が　痛くて、熱も　あるんです。</a:t>
              </a:r>
              <a:endParaRPr lang="en-US" sz="2800">
                <a:latin typeface="NtMotoyaKyotai" panose="02020200000000000000" pitchFamily="18" charset="-128"/>
                <a:ea typeface="NtMotoyaKyotai" panose="02020200000000000000" pitchFamily="18" charset="-128"/>
              </a:endParaRPr>
            </a:p>
          </p:txBody>
        </p:sp>
        <p:sp>
          <p:nvSpPr>
            <p:cNvPr id="4" name="TextBox 6"/>
            <p:cNvSpPr txBox="1">
              <a:spLocks noChangeArrowheads="1"/>
            </p:cNvSpPr>
            <p:nvPr/>
          </p:nvSpPr>
          <p:spPr bwMode="auto">
            <a:xfrm>
              <a:off x="1066800" y="1842494"/>
              <a:ext cx="7772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ja-JP" altLang="en-US">
                  <a:latin typeface="NtMotoyaKyotai" panose="02020200000000000000" pitchFamily="18" charset="-128"/>
                  <a:ea typeface="NtMotoyaKyotai" panose="02020200000000000000" pitchFamily="18" charset="-128"/>
                </a:rPr>
                <a:t>けさ　　　　　あたま　　いた　　　　ねつ</a:t>
              </a:r>
              <a:endParaRPr lang="en-US" sz="2400">
                <a:latin typeface="NtMotoyaKyotai" panose="02020200000000000000" pitchFamily="18" charset="-128"/>
                <a:ea typeface="NtMotoyaKyotai" panose="02020200000000000000" pitchFamily="18" charset="-128"/>
              </a:endParaRPr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22612" y="2841625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すぐ　くすりを　飲んで　ください。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03562" y="3805237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はやく　帰って　ください。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03562" y="4772025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病院へ　行って　ください。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3612" y="3338512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Hãy uống thuốc ngay.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03612" y="4310062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Hãy về sớm.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94087" y="5300662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Hãy đi đến bệnh viện.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113087" y="5781675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会社を　休んで　ください。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03612" y="6310312"/>
            <a:ext cx="1760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Hãy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làm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0212" y="2841625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94312" y="3805237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264150" y="4772025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294312" y="5786437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Preparation 16"/>
          <p:cNvSpPr/>
          <p:nvPr/>
        </p:nvSpPr>
        <p:spPr>
          <a:xfrm rot="824982">
            <a:off x="8359247" y="3580994"/>
            <a:ext cx="3062288" cy="1660525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,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 rot="21006708">
            <a:off x="2056034" y="291455"/>
            <a:ext cx="2684463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KHUYÊN NHỦ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 rot="414564">
            <a:off x="5010931" y="566802"/>
            <a:ext cx="496968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V-</a:t>
            </a: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た </a:t>
            </a:r>
            <a:r>
              <a:rPr lang="ja-JP" altLang="en-US" sz="28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＋</a:t>
            </a: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 ほうが　いい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984375" y="3338512"/>
            <a:ext cx="311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uống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thuốc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ngay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933575" y="4310062"/>
            <a:ext cx="311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về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sớm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84375" y="5300662"/>
            <a:ext cx="311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bệnh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viện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984374" y="6302023"/>
            <a:ext cx="250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làm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7212" y="2792412"/>
            <a:ext cx="8534400" cy="58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すぐ　くすりを　飲んだ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0" y="3754437"/>
            <a:ext cx="7038975" cy="58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はやく　帰った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5000" y="4716462"/>
            <a:ext cx="7038975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病院へ　行った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7700" y="5738812"/>
            <a:ext cx="7038975" cy="585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会社を　休んだ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94612" y="5740400"/>
            <a:ext cx="2892425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と　思います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08687" y="2643187"/>
            <a:ext cx="4352925" cy="8953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2474325" y="1710977"/>
            <a:ext cx="7924800" cy="814387"/>
            <a:chOff x="914400" y="1842494"/>
            <a:chExt cx="7924800" cy="814326"/>
          </a:xfrm>
        </p:grpSpPr>
        <p:sp>
          <p:nvSpPr>
            <p:cNvPr id="32" name="TextBox 4"/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7772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ja-JP" altLang="en-US" sz="2800">
                  <a:latin typeface="NtMotoyaKyotai" panose="02020200000000000000" pitchFamily="18" charset="-128"/>
                  <a:ea typeface="NtMotoyaKyotai" panose="02020200000000000000" pitchFamily="18" charset="-128"/>
                </a:rPr>
                <a:t>今朝から　頭が　痛くて、熱も　あるんです。</a:t>
              </a:r>
              <a:endParaRPr lang="en-US" sz="2800">
                <a:latin typeface="NtMotoyaKyotai" panose="02020200000000000000" pitchFamily="18" charset="-128"/>
                <a:ea typeface="NtMotoyaKyotai" panose="02020200000000000000" pitchFamily="18" charset="-128"/>
              </a:endParaRPr>
            </a:p>
          </p:txBody>
        </p:sp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1066800" y="1842494"/>
              <a:ext cx="7772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ja-JP" altLang="en-US">
                  <a:latin typeface="NtMotoyaKyotai" panose="02020200000000000000" pitchFamily="18" charset="-128"/>
                  <a:ea typeface="NtMotoyaKyotai" panose="02020200000000000000" pitchFamily="18" charset="-128"/>
                </a:rPr>
                <a:t>けさ　　　　　あたま　　いた　　　　ねつ</a:t>
              </a:r>
              <a:endParaRPr lang="en-US" sz="2400">
                <a:latin typeface="NtMotoyaKyotai" panose="02020200000000000000" pitchFamily="18" charset="-128"/>
                <a:ea typeface="NtMotoyaKyotai" panose="02020200000000000000" pitchFamily="18" charset="-128"/>
              </a:endParaRPr>
            </a:p>
          </p:txBody>
        </p:sp>
      </p:grpSp>
      <p:sp>
        <p:nvSpPr>
          <p:cNvPr id="34" name="Rounded Rectangle 33"/>
          <p:cNvSpPr/>
          <p:nvPr/>
        </p:nvSpPr>
        <p:spPr>
          <a:xfrm rot="21006708">
            <a:off x="2010775" y="336202"/>
            <a:ext cx="3049588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KHUYÊN NHỦ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 rot="414564">
            <a:off x="5047109" y="471088"/>
            <a:ext cx="533725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V-</a:t>
            </a: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ない </a:t>
            </a:r>
            <a:r>
              <a:rPr lang="ja-JP" altLang="en-US" sz="28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＋</a:t>
            </a: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 ほうが　いい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21888" y="3220689"/>
            <a:ext cx="2586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tắm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052050" y="4250977"/>
            <a:ext cx="311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uống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rượu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21888" y="5201889"/>
            <a:ext cx="3881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ra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ngoài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021888" y="6192489"/>
            <a:ext cx="3881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làm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20288" y="2687289"/>
            <a:ext cx="7847012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おふろに　入らない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5213" y="3703289"/>
            <a:ext cx="7453312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お酒を　飲まない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2513" y="4693889"/>
            <a:ext cx="7038975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でかけない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1155" y="5675808"/>
            <a:ext cx="7582487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会社へ　行かない　ほうが　いいです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36525" y="2611089"/>
            <a:ext cx="4800600" cy="7334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2474" y="685800"/>
            <a:ext cx="495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luyện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tập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Nhật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nhiều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vào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2474" y="2038350"/>
            <a:ext cx="495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về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nhà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1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mình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vào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ban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đêm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2474" y="33528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Trẻ</a:t>
            </a:r>
            <a:r>
              <a:rPr lang="en-US" altLang="ja-JP" sz="2000" dirty="0" smtClean="0">
                <a:latin typeface="Calibri" panose="020F0502020204030204" pitchFamily="34" charset="0"/>
                <a:cs typeface="Tahoma" panose="020B0604030504040204" pitchFamily="34" charset="0"/>
              </a:rPr>
              <a:t> con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hút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thuốc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lá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2474" y="493395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Chúng</a:t>
            </a:r>
            <a:r>
              <a:rPr lang="en-US" altLang="ja-JP" sz="2000" dirty="0" smtClean="0">
                <a:latin typeface="Calibri" panose="020F0502020204030204" pitchFamily="34" charset="0"/>
                <a:cs typeface="Tahoma" panose="020B0604030504040204" pitchFamily="34" charset="0"/>
              </a:rPr>
              <a:t> ta </a:t>
            </a:r>
            <a:r>
              <a:rPr lang="en-US" altLang="ja-JP" sz="2000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nói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chuyện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bằng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Nhật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hàng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Calibri" panose="020F050202020403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549" y="1090613"/>
            <a:ext cx="8532813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たくさん　日本語を　練習した　ほうが　いいです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2" y="2438400"/>
            <a:ext cx="8532812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夜　一人で　家へ　帰らない　ほうが　いいです。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12" y="3752850"/>
            <a:ext cx="85328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子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供は　タバコを　吸わないほうが　い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いです。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124" y="5432425"/>
            <a:ext cx="936148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私たちは　毎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日　日本語で　話した　ほうが　い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いです。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1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894038" y="53740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</a:t>
            </a:r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２</a:t>
            </a:r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4710" y="1751057"/>
            <a:ext cx="5857257" cy="23860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病院で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1830151" y="1509695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3359367" y="13204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３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3500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346199" y="1143000"/>
            <a:ext cx="8654284" cy="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957388" y="1068388"/>
            <a:ext cx="788" cy="22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995988" y="1068388"/>
            <a:ext cx="788" cy="22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977188" y="1068388"/>
            <a:ext cx="788" cy="22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727199" y="685800"/>
            <a:ext cx="85591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９じ</a:t>
            </a:r>
            <a:endParaRPr lang="en-US" sz="180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5689599" y="685800"/>
            <a:ext cx="85591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５じ</a:t>
            </a:r>
            <a:endParaRPr lang="en-US" sz="1800"/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7670799" y="685800"/>
            <a:ext cx="85591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７じ</a:t>
            </a:r>
            <a:endParaRPr 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89198" y="1219200"/>
            <a:ext cx="3423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しごとを　します</a:t>
            </a:r>
            <a:endParaRPr lang="en-US" sz="18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89599" y="1219200"/>
            <a:ext cx="665714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し</a:t>
            </a:r>
            <a:endParaRPr lang="en-US" altLang="ja-JP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ご</a:t>
            </a:r>
            <a:endParaRPr lang="en-US" altLang="ja-JP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と</a:t>
            </a:r>
            <a:endParaRPr lang="en-US" altLang="ja-JP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が</a:t>
            </a:r>
            <a:endParaRPr lang="en-US" altLang="ja-JP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81968" y="1232659"/>
            <a:ext cx="66571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お</a:t>
            </a:r>
            <a:endParaRPr lang="en-US" altLang="ja-JP" sz="1800" dirty="0" smtClean="0"/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わ</a:t>
            </a:r>
            <a:endParaRPr lang="en-US" altLang="ja-JP" sz="1800" dirty="0" smtClean="0"/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り</a:t>
            </a:r>
            <a:endParaRPr lang="en-US" altLang="ja-JP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ま</a:t>
            </a:r>
            <a:endParaRPr lang="en-US" altLang="ja-JP" sz="18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す</a:t>
            </a:r>
            <a:endParaRPr lang="en-US" sz="18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914631" y="1219200"/>
            <a:ext cx="209224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ビールを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のみます</a:t>
            </a:r>
            <a:endParaRPr lang="en-US" sz="18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1174" y="2895600"/>
            <a:ext cx="11222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しごとが　終わります。それから、ビールを　飲みます。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31812" y="3810000"/>
            <a:ext cx="11222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しごとが　終わって、（それから）ビールを　飲みます。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4512" y="4800600"/>
            <a:ext cx="11222038" cy="5842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>
                <a:latin typeface="+mj-ea"/>
                <a:ea typeface="+mj-ea"/>
              </a:rPr>
              <a:t>しごとが　終わってから、　ビールを　飲みます。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6612" y="4800600"/>
            <a:ext cx="1600199" cy="584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17812" y="2706688"/>
            <a:ext cx="2238549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お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817812" y="3621088"/>
            <a:ext cx="2314749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お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20" name="Oval Callout 19"/>
          <p:cNvSpPr/>
          <p:nvPr/>
        </p:nvSpPr>
        <p:spPr>
          <a:xfrm rot="397190">
            <a:off x="5252469" y="5528411"/>
            <a:ext cx="3251301" cy="981075"/>
          </a:xfrm>
          <a:prstGeom prst="wedgeEllipseCallout">
            <a:avLst>
              <a:gd name="adj1" fmla="val -69220"/>
              <a:gd name="adj2" fmla="val -4588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4000" dirty="0"/>
              <a:t>SAU KHI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78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894038" y="53740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</a:t>
            </a:r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２</a:t>
            </a:r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4710" y="1751057"/>
            <a:ext cx="5857257" cy="23860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色々な趣味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1830151" y="1509695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3359367" y="13204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033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4212" y="1017587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昼ごはんを　食べ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 smtClean="0">
                <a:latin typeface="+mj-ea"/>
                <a:ea typeface="+mj-ea"/>
              </a:rPr>
              <a:t>、少</a:t>
            </a:r>
            <a:r>
              <a:rPr lang="ja-JP" altLang="en-US" sz="3200" dirty="0">
                <a:latin typeface="+mj-ea"/>
                <a:ea typeface="+mj-ea"/>
              </a:rPr>
              <a:t>し　休みます。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65212" y="825342"/>
            <a:ext cx="716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ひる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た</a:t>
            </a:r>
            <a:r>
              <a:rPr lang="en-US" altLang="ja-JP" sz="1600" dirty="0">
                <a:latin typeface="+mj-ea"/>
                <a:ea typeface="+mj-ea"/>
              </a:rPr>
              <a:t>			</a:t>
            </a:r>
            <a:r>
              <a:rPr lang="ja-JP" altLang="en-US" sz="1600" dirty="0" smtClean="0">
                <a:latin typeface="+mj-ea"/>
                <a:ea typeface="+mj-ea"/>
              </a:rPr>
              <a:t>　す</a:t>
            </a:r>
            <a:r>
              <a:rPr lang="ja-JP" altLang="en-US" sz="1600" dirty="0">
                <a:latin typeface="+mj-ea"/>
                <a:ea typeface="+mj-ea"/>
              </a:rPr>
              <a:t>こ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　　　や</a:t>
            </a:r>
            <a:r>
              <a:rPr lang="ja-JP" altLang="en-US" sz="1600" dirty="0">
                <a:latin typeface="+mj-ea"/>
                <a:ea typeface="+mj-ea"/>
              </a:rPr>
              <a:t>す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4212" y="2541587"/>
            <a:ext cx="1043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勉強が　終わっ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 smtClean="0">
                <a:latin typeface="+mj-ea"/>
                <a:ea typeface="+mj-ea"/>
              </a:rPr>
              <a:t>、す</a:t>
            </a:r>
            <a:r>
              <a:rPr lang="ja-JP" altLang="en-US" sz="3200" dirty="0">
                <a:latin typeface="+mj-ea"/>
                <a:ea typeface="+mj-ea"/>
              </a:rPr>
              <a:t>ぐ　家へ　帰ります。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1412" y="2362200"/>
            <a:ext cx="853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べんきょう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 smtClean="0">
                <a:latin typeface="+mj-ea"/>
                <a:ea typeface="+mj-ea"/>
              </a:rPr>
              <a:t>お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　　</a:t>
            </a:r>
            <a:r>
              <a:rPr lang="en-US" altLang="ja-JP" sz="1600" dirty="0">
                <a:latin typeface="+mj-ea"/>
                <a:ea typeface="+mj-ea"/>
              </a:rPr>
              <a:t>			</a:t>
            </a:r>
            <a:r>
              <a:rPr lang="ja-JP" altLang="en-US" sz="1600" dirty="0">
                <a:latin typeface="+mj-ea"/>
                <a:ea typeface="+mj-ea"/>
              </a:rPr>
              <a:t>　　</a:t>
            </a:r>
            <a:r>
              <a:rPr lang="ja-JP" altLang="en-US" sz="1600" dirty="0" smtClean="0">
                <a:latin typeface="+mj-ea"/>
                <a:ea typeface="+mj-ea"/>
              </a:rPr>
              <a:t>う</a:t>
            </a:r>
            <a:r>
              <a:rPr lang="ja-JP" altLang="en-US" sz="1600" dirty="0">
                <a:latin typeface="+mj-ea"/>
                <a:ea typeface="+mj-ea"/>
              </a:rPr>
              <a:t>ち　　　　</a:t>
            </a:r>
            <a:r>
              <a:rPr lang="ja-JP" altLang="en-US" sz="1600" dirty="0" smtClean="0">
                <a:latin typeface="+mj-ea"/>
                <a:ea typeface="+mj-ea"/>
              </a:rPr>
              <a:t>か</a:t>
            </a:r>
            <a:r>
              <a:rPr lang="ja-JP" altLang="en-US" sz="1600" dirty="0">
                <a:latin typeface="+mj-ea"/>
                <a:ea typeface="+mj-ea"/>
              </a:rPr>
              <a:t>え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3549" y="4283075"/>
            <a:ext cx="81534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シャワーを　浴び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 smtClean="0">
                <a:latin typeface="+mj-ea"/>
                <a:ea typeface="+mj-ea"/>
              </a:rPr>
              <a:t>、食</a:t>
            </a:r>
            <a:r>
              <a:rPr lang="ja-JP" altLang="en-US" sz="3200" dirty="0">
                <a:latin typeface="+mj-ea"/>
                <a:ea typeface="+mj-ea"/>
              </a:rPr>
              <a:t>事します。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51212" y="4106069"/>
            <a:ext cx="480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あ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</a:t>
            </a:r>
            <a:r>
              <a:rPr lang="ja-JP" altLang="en-US" sz="1600" dirty="0" smtClean="0">
                <a:latin typeface="+mj-ea"/>
                <a:ea typeface="+mj-ea"/>
              </a:rPr>
              <a:t>　　　　し</a:t>
            </a:r>
            <a:r>
              <a:rPr lang="ja-JP" altLang="en-US" sz="1600" dirty="0">
                <a:latin typeface="+mj-ea"/>
                <a:ea typeface="+mj-ea"/>
              </a:rPr>
              <a:t>ょ</a:t>
            </a:r>
            <a:r>
              <a:rPr lang="ja-JP" altLang="en-US" sz="1600" dirty="0" smtClean="0">
                <a:latin typeface="+mj-ea"/>
                <a:ea typeface="+mj-ea"/>
              </a:rPr>
              <a:t>くじ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46212" y="1601787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>
                <a:latin typeface="Arial" panose="020B0604020202020204" pitchFamily="34" charset="0"/>
              </a:rPr>
              <a:t>Sau khi ăn cơm trưa, tôi nghỉ ngơi 1 chút.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35112" y="3049587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>
                <a:latin typeface="Arial" panose="020B0604020202020204" pitchFamily="34" charset="0"/>
              </a:rPr>
              <a:t>Sau khi học xong, tôi sẽ về nhà ngay.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2412" y="4830762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>
                <a:latin typeface="Arial" panose="020B0604020202020204" pitchFamily="34" charset="0"/>
              </a:rPr>
              <a:t>Sau khi tắm, tôi ăn cơm</a:t>
            </a:r>
          </a:p>
        </p:txBody>
      </p:sp>
    </p:spTree>
    <p:extLst>
      <p:ext uri="{BB962C8B-B14F-4D97-AF65-F5344CB8AC3E}">
        <p14:creationId xmlns:p14="http://schemas.microsoft.com/office/powerpoint/2010/main" val="405428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92199" y="546100"/>
            <a:ext cx="37951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国へ　帰ります。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374620" y="532826"/>
            <a:ext cx="3795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すぐ　結婚します。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95386" y="1322388"/>
            <a:ext cx="7818437" cy="584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+mj-ea"/>
                <a:ea typeface="+mj-ea"/>
              </a:rPr>
              <a:t>国へ　帰っ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、すぐ　結婚します。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20799" y="368300"/>
            <a:ext cx="828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くに</a:t>
            </a:r>
            <a:r>
              <a:rPr lang="en-US" altLang="ja-JP" sz="1600">
                <a:latin typeface="+mj-ea"/>
                <a:ea typeface="+mj-ea"/>
              </a:rPr>
              <a:t>	</a:t>
            </a:r>
            <a:r>
              <a:rPr lang="ja-JP" altLang="en-US" sz="1600">
                <a:latin typeface="+mj-ea"/>
                <a:ea typeface="+mj-ea"/>
              </a:rPr>
              <a:t>　かえ</a:t>
            </a:r>
            <a:r>
              <a:rPr lang="en-US" altLang="ja-JP" sz="1600">
                <a:latin typeface="+mj-ea"/>
                <a:ea typeface="+mj-ea"/>
              </a:rPr>
              <a:t>			</a:t>
            </a:r>
            <a:r>
              <a:rPr lang="ja-JP" altLang="en-US" sz="1600">
                <a:latin typeface="+mj-ea"/>
                <a:ea typeface="+mj-ea"/>
              </a:rPr>
              <a:t>　　　けっこん</a:t>
            </a:r>
            <a:r>
              <a:rPr lang="en-US" altLang="ja-JP" sz="1600">
                <a:latin typeface="+mj-ea"/>
                <a:ea typeface="+mj-ea"/>
              </a:rPr>
              <a:t>		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32012" y="1130300"/>
            <a:ext cx="828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くに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　</a:t>
            </a:r>
            <a:r>
              <a:rPr lang="ja-JP" altLang="en-US" sz="1600" dirty="0" smtClean="0">
                <a:latin typeface="+mj-ea"/>
                <a:ea typeface="+mj-ea"/>
              </a:rPr>
              <a:t>　か</a:t>
            </a:r>
            <a:r>
              <a:rPr lang="ja-JP" altLang="en-US" sz="1600" dirty="0">
                <a:latin typeface="+mj-ea"/>
                <a:ea typeface="+mj-ea"/>
              </a:rPr>
              <a:t>え</a:t>
            </a:r>
            <a:r>
              <a:rPr lang="en-US" altLang="ja-JP" sz="1600" dirty="0">
                <a:latin typeface="+mj-ea"/>
                <a:ea typeface="+mj-ea"/>
              </a:rPr>
              <a:t>			</a:t>
            </a:r>
            <a:r>
              <a:rPr lang="ja-JP" altLang="en-US" sz="1600" dirty="0">
                <a:latin typeface="+mj-ea"/>
                <a:ea typeface="+mj-ea"/>
              </a:rPr>
              <a:t>　　　</a:t>
            </a:r>
            <a:r>
              <a:rPr lang="ja-JP" altLang="en-US" sz="1600" dirty="0" smtClean="0">
                <a:latin typeface="+mj-ea"/>
                <a:ea typeface="+mj-ea"/>
              </a:rPr>
              <a:t>　　　け</a:t>
            </a:r>
            <a:r>
              <a:rPr lang="ja-JP" altLang="en-US" sz="1600" dirty="0">
                <a:latin typeface="+mj-ea"/>
                <a:ea typeface="+mj-ea"/>
              </a:rPr>
              <a:t>っこん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9187" y="2222500"/>
            <a:ext cx="37951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食事をします。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09699" y="2044700"/>
            <a:ext cx="828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しょくじ</a:t>
            </a:r>
            <a:r>
              <a:rPr lang="en-US" altLang="ja-JP" sz="1600" dirty="0">
                <a:latin typeface="+mj-ea"/>
                <a:ea typeface="+mj-ea"/>
              </a:rPr>
              <a:t>			</a:t>
            </a:r>
            <a:r>
              <a:rPr lang="ja-JP" altLang="en-US" sz="1600" dirty="0">
                <a:latin typeface="+mj-ea"/>
                <a:ea typeface="+mj-ea"/>
              </a:rPr>
              <a:t>　すこ　　　</a:t>
            </a:r>
            <a:r>
              <a:rPr lang="ja-JP" altLang="en-US" sz="1600" dirty="0" smtClean="0">
                <a:latin typeface="+mj-ea"/>
                <a:ea typeface="+mj-ea"/>
              </a:rPr>
              <a:t>　や</a:t>
            </a:r>
            <a:r>
              <a:rPr lang="ja-JP" altLang="en-US" sz="1600" dirty="0">
                <a:latin typeface="+mj-ea"/>
                <a:ea typeface="+mj-ea"/>
              </a:rPr>
              <a:t>す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87799" y="2233613"/>
            <a:ext cx="526150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+mj-ea"/>
                <a:ea typeface="+mj-ea"/>
              </a:rPr>
              <a:t>少し　休んでください。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68398" y="2984500"/>
            <a:ext cx="8432801" cy="584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+mj-ea"/>
                <a:ea typeface="+mj-ea"/>
              </a:rPr>
              <a:t>食事を　し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、少し　休んでください。</a:t>
            </a:r>
            <a:endParaRPr lang="en-US" sz="32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06599" y="2797175"/>
            <a:ext cx="8280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しょくじ</a:t>
            </a:r>
            <a:r>
              <a:rPr lang="en-US" altLang="ja-JP" sz="1600">
                <a:latin typeface="+mj-ea"/>
                <a:ea typeface="+mj-ea"/>
              </a:rPr>
              <a:t>			</a:t>
            </a:r>
            <a:r>
              <a:rPr lang="ja-JP" altLang="en-US" sz="1600">
                <a:latin typeface="+mj-ea"/>
                <a:ea typeface="+mj-ea"/>
              </a:rPr>
              <a:t>　　すこ　　　　やす</a:t>
            </a:r>
            <a:r>
              <a:rPr lang="en-US" altLang="ja-JP" sz="1600">
                <a:latin typeface="+mj-ea"/>
                <a:ea typeface="+mj-ea"/>
              </a:rPr>
              <a:t>		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95386" y="3898900"/>
            <a:ext cx="60934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恋人に　手紙を　書きました。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95386" y="3721100"/>
            <a:ext cx="7446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こいびと　　　　　</a:t>
            </a:r>
            <a:r>
              <a:rPr lang="ja-JP" altLang="en-US" sz="1600" dirty="0" smtClean="0">
                <a:latin typeface="+mj-ea"/>
                <a:ea typeface="+mj-ea"/>
              </a:rPr>
              <a:t>て</a:t>
            </a:r>
            <a:r>
              <a:rPr lang="ja-JP" altLang="en-US" sz="1600" dirty="0">
                <a:latin typeface="+mj-ea"/>
                <a:ea typeface="+mj-ea"/>
              </a:rPr>
              <a:t>　がみ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　</a:t>
            </a:r>
            <a:r>
              <a:rPr lang="ja-JP" altLang="en-US" sz="1600" dirty="0" smtClean="0">
                <a:latin typeface="+mj-ea"/>
                <a:ea typeface="+mj-ea"/>
              </a:rPr>
              <a:t>　　か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　　ね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6198" y="3910013"/>
            <a:ext cx="2587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寝ました。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68398" y="4660900"/>
            <a:ext cx="8432801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+mj-ea"/>
                <a:ea typeface="+mj-ea"/>
              </a:rPr>
              <a:t>恋人に　手紙を　書い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　寝ました。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73199" y="4508500"/>
            <a:ext cx="7778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こいびと　　　　</a:t>
            </a:r>
            <a:r>
              <a:rPr lang="ja-JP" altLang="en-US" sz="1600" dirty="0" smtClean="0">
                <a:latin typeface="+mj-ea"/>
                <a:ea typeface="+mj-ea"/>
              </a:rPr>
              <a:t>て</a:t>
            </a:r>
            <a:r>
              <a:rPr lang="ja-JP" altLang="en-US" sz="1600" dirty="0">
                <a:latin typeface="+mj-ea"/>
                <a:ea typeface="+mj-ea"/>
              </a:rPr>
              <a:t>　がみ</a:t>
            </a:r>
            <a:r>
              <a:rPr lang="en-US" altLang="ja-JP" sz="1600" dirty="0">
                <a:latin typeface="+mj-ea"/>
                <a:ea typeface="+mj-ea"/>
              </a:rPr>
              <a:t>	</a:t>
            </a:r>
            <a:r>
              <a:rPr lang="ja-JP" altLang="en-US" sz="1600" dirty="0">
                <a:latin typeface="+mj-ea"/>
                <a:ea typeface="+mj-ea"/>
              </a:rPr>
              <a:t>　</a:t>
            </a:r>
            <a:r>
              <a:rPr lang="ja-JP" altLang="en-US" sz="1600" dirty="0" smtClean="0">
                <a:latin typeface="+mj-ea"/>
                <a:ea typeface="+mj-ea"/>
              </a:rPr>
              <a:t>　　か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　　</a:t>
            </a:r>
            <a:r>
              <a:rPr lang="ja-JP" altLang="en-US" sz="1600" dirty="0" smtClean="0">
                <a:latin typeface="+mj-ea"/>
                <a:ea typeface="+mj-ea"/>
              </a:rPr>
              <a:t>　　　ね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47786" y="5575300"/>
            <a:ext cx="41959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実習が　終わります。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96998" y="5397500"/>
            <a:ext cx="74178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j-ea"/>
                <a:ea typeface="+mj-ea"/>
              </a:rPr>
              <a:t>じっしゅう　　　　　お　</a:t>
            </a:r>
            <a:r>
              <a:rPr lang="en-US" altLang="ja-JP" sz="1600">
                <a:latin typeface="+mj-ea"/>
                <a:ea typeface="+mj-ea"/>
              </a:rPr>
              <a:t>			</a:t>
            </a:r>
            <a:r>
              <a:rPr lang="ja-JP" altLang="en-US" sz="1600">
                <a:latin typeface="+mj-ea"/>
                <a:ea typeface="+mj-ea"/>
              </a:rPr>
              <a:t>くに　　　　　かえ</a:t>
            </a:r>
            <a:endParaRPr lang="en-US" sz="1600">
              <a:latin typeface="+mj-ea"/>
              <a:ea typeface="+mj-ea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902198" y="5586413"/>
            <a:ext cx="4398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+mj-ea"/>
                <a:ea typeface="+mj-ea"/>
              </a:rPr>
              <a:t>国へ　帰りたいです。</a:t>
            </a:r>
            <a:endParaRPr lang="en-US" sz="1800">
              <a:latin typeface="+mj-ea"/>
              <a:ea typeface="+mj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19187" y="6261100"/>
            <a:ext cx="8482012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+mj-ea"/>
                <a:ea typeface="+mj-ea"/>
              </a:rPr>
              <a:t>実習が　終わっ</a:t>
            </a:r>
            <a:r>
              <a:rPr lang="ja-JP" altLang="en-US" sz="3200" dirty="0">
                <a:solidFill>
                  <a:srgbClr val="FFFF00"/>
                </a:solidFill>
                <a:latin typeface="+mj-ea"/>
                <a:ea typeface="+mj-ea"/>
              </a:rPr>
              <a:t>てから</a:t>
            </a:r>
            <a:r>
              <a:rPr lang="ja-JP" altLang="en-US" sz="3200" dirty="0">
                <a:latin typeface="+mj-ea"/>
                <a:ea typeface="+mj-ea"/>
              </a:rPr>
              <a:t>、国へ　帰りたいです。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119187" y="6097172"/>
            <a:ext cx="74178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じっしゅう　　　</a:t>
            </a:r>
            <a:r>
              <a:rPr lang="ja-JP" altLang="en-US" sz="1600" dirty="0" smtClean="0">
                <a:latin typeface="+mj-ea"/>
                <a:ea typeface="+mj-ea"/>
              </a:rPr>
              <a:t>お</a:t>
            </a:r>
            <a:r>
              <a:rPr lang="ja-JP" altLang="en-US" sz="1600" dirty="0">
                <a:latin typeface="+mj-ea"/>
                <a:ea typeface="+mj-ea"/>
              </a:rPr>
              <a:t>　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 smtClean="0">
                <a:latin typeface="+mj-ea"/>
                <a:ea typeface="+mj-ea"/>
              </a:rPr>
              <a:t>　　　　く</a:t>
            </a:r>
            <a:r>
              <a:rPr lang="ja-JP" altLang="en-US" sz="1600" dirty="0">
                <a:latin typeface="+mj-ea"/>
                <a:ea typeface="+mj-ea"/>
              </a:rPr>
              <a:t>に　　　　</a:t>
            </a:r>
            <a:r>
              <a:rPr lang="ja-JP" altLang="en-US" sz="1600" dirty="0" smtClean="0">
                <a:latin typeface="+mj-ea"/>
                <a:ea typeface="+mj-ea"/>
              </a:rPr>
              <a:t>か</a:t>
            </a:r>
            <a:r>
              <a:rPr lang="ja-JP" altLang="en-US" sz="1600" dirty="0">
                <a:latin typeface="+mj-ea"/>
                <a:ea typeface="+mj-ea"/>
              </a:rPr>
              <a:t>え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72212" y="1296403"/>
            <a:ext cx="2242608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27748" y="2959100"/>
            <a:ext cx="3018896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77881" y="4608554"/>
            <a:ext cx="1983846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34172" y="6236275"/>
            <a:ext cx="2846388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865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903412" y="1600200"/>
            <a:ext cx="7772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2474912" y="1562100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6590506" y="1561306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132012" y="91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６時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246812" y="91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７時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827212" y="1752600"/>
            <a:ext cx="1524000" cy="12001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シャワーを</a:t>
            </a:r>
            <a:endParaRPr lang="en-US" altLang="ja-JP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あびます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018212" y="1752600"/>
            <a:ext cx="1447800" cy="8302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しょくじ</a:t>
            </a:r>
            <a:endParaRPr lang="en-US" altLang="ja-JP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します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1217612" y="33528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シャワーを　浴びてから、食事します。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89412" y="2894806"/>
            <a:ext cx="5272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 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し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ょくじ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1636712" y="4648200"/>
            <a:ext cx="8496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食事するまえに、シャワーを　浴びます。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293812" y="4189413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し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ょくじ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		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   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あ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03612" y="5562600"/>
            <a:ext cx="5257800" cy="76944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4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4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るまえに、～。</a:t>
            </a:r>
            <a:endParaRPr lang="en-US" sz="44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6246812" y="1828800"/>
            <a:ext cx="1066800" cy="461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ねる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1554162" y="3378201"/>
            <a:ext cx="784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寝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るまえに、シャワーを　浴びます。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1556543" y="2951325"/>
            <a:ext cx="9380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ね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		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　　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　あ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7612" y="1066800"/>
            <a:ext cx="838200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明日</a:t>
            </a:r>
            <a:endParaRPr lang="en-US" sz="24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612" y="304800"/>
            <a:ext cx="1311275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きのう</a:t>
            </a:r>
            <a:endParaRPr lang="en-US" sz="24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8887" y="4648200"/>
            <a:ext cx="2498725" cy="6096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Cloud Callout 19"/>
          <p:cNvSpPr/>
          <p:nvPr/>
        </p:nvSpPr>
        <p:spPr>
          <a:xfrm rot="21272047">
            <a:off x="820278" y="4822826"/>
            <a:ext cx="2895601" cy="1447800"/>
          </a:xfrm>
          <a:prstGeom prst="cloudCallout">
            <a:avLst>
              <a:gd name="adj1" fmla="val 50336"/>
              <a:gd name="adj2" fmla="val 446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Trước khi…</a:t>
            </a:r>
          </a:p>
        </p:txBody>
      </p:sp>
    </p:spTree>
    <p:extLst>
      <p:ext uri="{BB962C8B-B14F-4D97-AF65-F5344CB8AC3E}">
        <p14:creationId xmlns:p14="http://schemas.microsoft.com/office/powerpoint/2010/main" val="32686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2" grpId="0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1979612" y="569912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ご飯を食べます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6305991" y="586580"/>
            <a:ext cx="327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薬を飲みます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62002" y="696687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2741612" y="1447800"/>
            <a:ext cx="784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ご飯を食べるまえに、薬を飲みます。</a:t>
            </a:r>
            <a:endParaRPr lang="en-US" sz="36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2004067" y="3249612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国へ帰ります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6270985" y="3256284"/>
            <a:ext cx="396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お土産を 買います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804385" y="2799084"/>
            <a:ext cx="1398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みやげ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32379" y="338137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842267" y="4203700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国へ帰るまえに、お土産を 買います。</a:t>
            </a:r>
            <a:endParaRPr lang="en-US" sz="36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6804667" y="3748087"/>
            <a:ext cx="1246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みやげ　</a:t>
            </a:r>
            <a:r>
              <a:rPr lang="ja-JP" altLang="en-US" sz="40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513013" y="322262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はん　た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6229792" y="356393"/>
            <a:ext cx="2590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くすり　の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3122612" y="1200150"/>
            <a:ext cx="281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はん　た</a:t>
            </a:r>
            <a:endParaRPr lang="en-US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994525" y="1217612"/>
            <a:ext cx="2224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くすり　の</a:t>
            </a:r>
            <a:endParaRPr lang="en-US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2156468" y="2971800"/>
            <a:ext cx="2667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くに　かえ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269648" y="2978472"/>
            <a:ext cx="2224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13668" y="3895725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くに　かえ</a:t>
            </a:r>
            <a:endParaRPr lang="en-US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8314380" y="3930650"/>
            <a:ext cx="2224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endParaRPr lang="en-US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741612" y="2214644"/>
            <a:ext cx="784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薬</a:t>
            </a:r>
            <a:r>
              <a:rPr lang="ja-JP" altLang="en-US" sz="36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を</a:t>
            </a:r>
            <a:r>
              <a:rPr lang="ja-JP" altLang="en-US" sz="3600" dirty="0" smtClean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飲んでから、ご飯を食べます。</a:t>
            </a:r>
            <a:endParaRPr lang="en-US" sz="36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2776055" y="5100917"/>
            <a:ext cx="769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</a:t>
            </a:r>
            <a:r>
              <a:rPr lang="ja-JP" altLang="en-US" sz="36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土産を </a:t>
            </a:r>
            <a:r>
              <a:rPr lang="ja-JP" altLang="en-US" sz="3600" dirty="0" smtClean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買ってから、国へ帰ります。</a:t>
            </a:r>
            <a:endParaRPr lang="en-US" sz="36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1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208212" y="1600200"/>
            <a:ext cx="7772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2779712" y="1562100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6895306" y="1561306"/>
            <a:ext cx="228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36812" y="91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６時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51612" y="91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７時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132012" y="1752600"/>
            <a:ext cx="1524000" cy="12001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シャワーを</a:t>
            </a:r>
            <a:endParaRPr lang="en-US" altLang="ja-JP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あびます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323012" y="1752600"/>
            <a:ext cx="1905000" cy="461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晩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ごはん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1979612" y="46482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食事のまえに、シャワーを　浴びます。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979612" y="4191000"/>
            <a:ext cx="906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しょくじ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				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あ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93218" y="5562600"/>
            <a:ext cx="5487194" cy="76944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ja-JP" sz="4400" dirty="0" smtClean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N</a:t>
            </a:r>
            <a:r>
              <a:rPr lang="ja-JP" altLang="en-US" sz="4400" dirty="0" smtClean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＋</a:t>
            </a:r>
            <a:r>
              <a:rPr lang="ja-JP" altLang="en-US" sz="44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のまえに、</a:t>
            </a:r>
            <a:r>
              <a:rPr lang="ja-JP" altLang="en-US" sz="4400" dirty="0" smtClean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～</a:t>
            </a:r>
            <a:endParaRPr lang="en-US" sz="44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6323012" y="2286000"/>
            <a:ext cx="1905000" cy="461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し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ょくじ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1751012" y="35052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晩ご飯のまえに、シャワーを　浴びます。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1636712" y="30480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ばん　はん　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				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あ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 rot="21303156">
            <a:off x="8416409" y="1672699"/>
            <a:ext cx="1905000" cy="917079"/>
          </a:xfrm>
          <a:prstGeom prst="wav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DANH TỪ</a:t>
            </a:r>
            <a:endParaRPr lang="en-US" dirty="0" smtClean="0">
              <a:solidFill>
                <a:srgbClr val="FFFF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836612" y="1143000"/>
            <a:ext cx="404619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実習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4418011" y="1143000"/>
            <a:ext cx="5754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日本語を勉強します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08011" y="2173288"/>
            <a:ext cx="11689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1598611" y="2020888"/>
            <a:ext cx="9261289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実習のまえに、日本語を 勉強します。</a:t>
            </a:r>
            <a:endParaRPr lang="en-US" sz="36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912812" y="3429000"/>
            <a:ext cx="404619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旅行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4113212" y="3429000"/>
            <a:ext cx="693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あたらし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いかばんを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360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買います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827212" y="4445466"/>
            <a:ext cx="998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旅行のまえに</a:t>
            </a:r>
            <a:r>
              <a:rPr lang="ja-JP" altLang="en-US" sz="3600" dirty="0" smtClean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、あたらし</a:t>
            </a:r>
            <a:r>
              <a:rPr lang="ja-JP" altLang="en-US" sz="36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いかばんを　</a:t>
            </a:r>
            <a:r>
              <a:rPr lang="ja-JP" altLang="en-US" sz="3600" dirty="0" smtClean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買います。</a:t>
            </a:r>
            <a:endParaRPr lang="en-US" sz="36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055811" y="685800"/>
            <a:ext cx="191565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じっしゅう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6704012" y="685800"/>
            <a:ext cx="179068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　</a:t>
            </a: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7008812" y="1570038"/>
            <a:ext cx="180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　</a:t>
            </a:r>
            <a:r>
              <a:rPr lang="ja-JP" altLang="en-US" sz="4000" dirty="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 dirty="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055811" y="1554163"/>
            <a:ext cx="206805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じっしゅう　</a:t>
            </a:r>
            <a:r>
              <a:rPr lang="ja-JP" altLang="en-US" sz="40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208211" y="2971800"/>
            <a:ext cx="206805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りょこう　</a:t>
            </a:r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1598612" y="3962400"/>
            <a:ext cx="179830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りょこう　</a:t>
            </a:r>
            <a:r>
              <a:rPr lang="ja-JP" altLang="en-US" sz="4000">
                <a:solidFill>
                  <a:srgbClr val="FFFF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endParaRPr lang="en-US" sz="4000">
              <a:solidFill>
                <a:srgbClr val="FFFF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2161" y="4514056"/>
            <a:ext cx="11689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4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84212" y="1017587"/>
            <a:ext cx="1104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latin typeface="+mj-ea"/>
                <a:ea typeface="+mj-ea"/>
              </a:rPr>
              <a:t>日本語を勉強する　前に、英語を３年間　勉強しました。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13412" y="825342"/>
            <a:ext cx="251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latin typeface="+mj-ea"/>
                <a:ea typeface="+mj-ea"/>
              </a:rPr>
              <a:t>えいご　　　　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84212" y="2541587"/>
            <a:ext cx="1043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latin typeface="+mj-ea"/>
                <a:ea typeface="+mj-ea"/>
              </a:rPr>
              <a:t>毎日、晩ご飯の前に　宿題を　しています。　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970212" y="2362200"/>
            <a:ext cx="670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latin typeface="+mj-ea"/>
                <a:ea typeface="+mj-ea"/>
              </a:rPr>
              <a:t>ばん　　はん　　　　　　　しゅくだい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3549" y="4283075"/>
            <a:ext cx="99742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latin typeface="+mj-ea"/>
                <a:ea typeface="+mj-ea"/>
              </a:rPr>
              <a:t>１年前に　初めて　日本へ　行ってきました。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351212" y="4106069"/>
            <a:ext cx="480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+mj-ea"/>
                <a:ea typeface="+mj-ea"/>
              </a:rPr>
              <a:t>あ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r>
              <a:rPr lang="ja-JP" altLang="en-US" sz="1600" dirty="0">
                <a:latin typeface="+mj-ea"/>
                <a:ea typeface="+mj-ea"/>
              </a:rPr>
              <a:t>　　　</a:t>
            </a:r>
            <a:r>
              <a:rPr lang="ja-JP" altLang="en-US" sz="1600" dirty="0" smtClean="0">
                <a:latin typeface="+mj-ea"/>
                <a:ea typeface="+mj-ea"/>
              </a:rPr>
              <a:t>　　　　し</a:t>
            </a:r>
            <a:r>
              <a:rPr lang="ja-JP" altLang="en-US" sz="1600" dirty="0">
                <a:latin typeface="+mj-ea"/>
                <a:ea typeface="+mj-ea"/>
              </a:rPr>
              <a:t>ょ</a:t>
            </a:r>
            <a:r>
              <a:rPr lang="ja-JP" altLang="en-US" sz="1600" dirty="0" smtClean="0">
                <a:latin typeface="+mj-ea"/>
                <a:ea typeface="+mj-ea"/>
              </a:rPr>
              <a:t>くじ</a:t>
            </a:r>
            <a:r>
              <a:rPr lang="en-US" altLang="ja-JP" sz="1600" dirty="0">
                <a:latin typeface="+mj-ea"/>
                <a:ea typeface="+mj-ea"/>
              </a:rPr>
              <a:t>		</a:t>
            </a:r>
            <a:endParaRPr lang="en-US" sz="16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46212" y="1601787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 smtClean="0">
                <a:latin typeface="Arial" panose="020B0604020202020204" pitchFamily="34" charset="0"/>
              </a:rPr>
              <a:t>Trước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khi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học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tiếng</a:t>
            </a:r>
            <a:r>
              <a:rPr lang="en-US" sz="2000" i="1" dirty="0" smtClean="0">
                <a:latin typeface="Arial" panose="020B0604020202020204" pitchFamily="34" charset="0"/>
              </a:rPr>
              <a:t> Nhật, </a:t>
            </a:r>
            <a:r>
              <a:rPr lang="en-US" sz="2000" i="1" dirty="0" err="1" smtClean="0">
                <a:latin typeface="Arial" panose="020B0604020202020204" pitchFamily="34" charset="0"/>
              </a:rPr>
              <a:t>tôi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đã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học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tiếng</a:t>
            </a:r>
            <a:r>
              <a:rPr lang="en-US" sz="2000" i="1" dirty="0" smtClean="0">
                <a:latin typeface="Arial" panose="020B0604020202020204" pitchFamily="34" charset="0"/>
              </a:rPr>
              <a:t> Anh 3 </a:t>
            </a:r>
            <a:r>
              <a:rPr lang="en-US" sz="2000" i="1" dirty="0" err="1" smtClean="0">
                <a:latin typeface="Arial" panose="020B0604020202020204" pitchFamily="34" charset="0"/>
              </a:rPr>
              <a:t>năm</a:t>
            </a:r>
            <a:endParaRPr lang="en-US" sz="2000" i="1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535112" y="3049587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 smtClean="0">
                <a:latin typeface="Arial" panose="020B0604020202020204" pitchFamily="34" charset="0"/>
              </a:rPr>
              <a:t>Ngày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nào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tôi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cũng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làm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bài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tập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trước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bữa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cơm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tối</a:t>
            </a:r>
            <a:r>
              <a:rPr lang="en-US" sz="2000" i="1" dirty="0" smtClean="0">
                <a:latin typeface="Arial" panose="020B0604020202020204" pitchFamily="34" charset="0"/>
              </a:rPr>
              <a:t>.</a:t>
            </a:r>
            <a:endParaRPr lang="en-US" sz="2000" i="1" dirty="0"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22412" y="4830762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smtClean="0">
                <a:latin typeface="Arial" panose="020B0604020202020204" pitchFamily="34" charset="0"/>
              </a:rPr>
              <a:t>1 </a:t>
            </a:r>
            <a:r>
              <a:rPr lang="en-US" sz="2000" i="1" dirty="0" err="1" smtClean="0">
                <a:latin typeface="Arial" panose="020B0604020202020204" pitchFamily="34" charset="0"/>
              </a:rPr>
              <a:t>năm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trước</a:t>
            </a:r>
            <a:r>
              <a:rPr lang="en-US" sz="2000" i="1" dirty="0" smtClean="0">
                <a:latin typeface="Arial" panose="020B0604020202020204" pitchFamily="34" charset="0"/>
              </a:rPr>
              <a:t>, </a:t>
            </a:r>
            <a:r>
              <a:rPr lang="en-US" sz="2000" i="1" dirty="0" err="1" smtClean="0">
                <a:latin typeface="Arial" panose="020B0604020202020204" pitchFamily="34" charset="0"/>
              </a:rPr>
              <a:t>tôi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đã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lần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đầu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tiên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</a:rPr>
              <a:t>đi</a:t>
            </a:r>
            <a:r>
              <a:rPr lang="en-US" sz="2000" i="1" dirty="0" smtClean="0">
                <a:latin typeface="Arial" panose="020B0604020202020204" pitchFamily="34" charset="0"/>
              </a:rPr>
              <a:t> Nhật </a:t>
            </a:r>
            <a:r>
              <a:rPr lang="en-US" sz="2000" i="1" dirty="0" err="1" smtClean="0">
                <a:latin typeface="Arial" panose="020B0604020202020204" pitchFamily="34" charset="0"/>
              </a:rPr>
              <a:t>Bản</a:t>
            </a:r>
            <a:r>
              <a:rPr lang="en-US" sz="2000" i="1" dirty="0" smtClean="0">
                <a:latin typeface="Arial" panose="020B0604020202020204" pitchFamily="34" charset="0"/>
              </a:rPr>
              <a:t>.</a:t>
            </a:r>
            <a:endParaRPr lang="en-US" sz="20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9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120987" y="1548606"/>
            <a:ext cx="2514600" cy="518953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4413" y="1668462"/>
            <a:ext cx="365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Đi chơi.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48975" y="2116137"/>
            <a:ext cx="39560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遊びに　行きます。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50600" y="2692400"/>
            <a:ext cx="365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Không biết tiếng Anh.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5163" y="3140075"/>
            <a:ext cx="39798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英語が　分かりません。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50600" y="3773487"/>
            <a:ext cx="365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Tiếng Nhật khó.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5163" y="4221162"/>
            <a:ext cx="39798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日本語が　難しいです。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50600" y="4837112"/>
            <a:ext cx="365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Bố tôi khỏe.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5163" y="5284787"/>
            <a:ext cx="3660775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父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は　元気です。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50600" y="5880100"/>
            <a:ext cx="365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Anh ấy là người Nhật.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5163" y="6308725"/>
            <a:ext cx="366077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かれは　日本人です。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 rot="21330259">
            <a:off x="1068063" y="19685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215318">
            <a:off x="7361285" y="409343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399212" y="2106612"/>
            <a:ext cx="4124325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遊びに　行くんです。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99212" y="3132137"/>
            <a:ext cx="4572000" cy="5222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英語が　分か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らないんです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399212" y="4211637"/>
            <a:ext cx="4321175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日本語が　難しいんです。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399212" y="5275262"/>
            <a:ext cx="3805238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父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は　元気なんです。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399212" y="6299200"/>
            <a:ext cx="4321175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かれは　日本人なんです。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30259">
            <a:off x="1204833" y="258828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7077773" y="4141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91112" y="1250641"/>
            <a:ext cx="2590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CHIA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1400" y="1703872"/>
            <a:ext cx="10310812" cy="50165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8000" dirty="0"/>
              <a:t>Ｖ</a:t>
            </a:r>
            <a:endParaRPr lang="en-US" altLang="ja-JP" sz="8000" dirty="0"/>
          </a:p>
          <a:p>
            <a:pPr>
              <a:defRPr/>
            </a:pPr>
            <a:r>
              <a:rPr lang="en-US" altLang="ja-JP" sz="8000" dirty="0" err="1" smtClean="0"/>
              <a:t>Adj</a:t>
            </a:r>
            <a:r>
              <a:rPr lang="en-US" altLang="ja-JP" sz="8000" dirty="0" smtClean="0"/>
              <a:t>-i</a:t>
            </a:r>
            <a:endParaRPr lang="en-US" altLang="ja-JP" sz="8000" dirty="0"/>
          </a:p>
          <a:p>
            <a:pPr>
              <a:defRPr/>
            </a:pPr>
            <a:r>
              <a:rPr lang="en-US" altLang="ja-JP" sz="8000" dirty="0" err="1"/>
              <a:t>Adj-na</a:t>
            </a:r>
            <a:endParaRPr lang="en-US" altLang="ja-JP" sz="8000" dirty="0"/>
          </a:p>
          <a:p>
            <a:pPr>
              <a:defRPr/>
            </a:pPr>
            <a:r>
              <a:rPr lang="ja-JP" altLang="en-US" sz="8000" dirty="0"/>
              <a:t>Ｎ</a:t>
            </a:r>
            <a:endParaRPr lang="en-US" sz="8000" dirty="0"/>
          </a:p>
        </p:txBody>
      </p:sp>
      <p:sp>
        <p:nvSpPr>
          <p:cNvPr id="6" name="Rounded Rectangle 5"/>
          <p:cNvSpPr/>
          <p:nvPr/>
        </p:nvSpPr>
        <p:spPr>
          <a:xfrm>
            <a:off x="5157787" y="2515085"/>
            <a:ext cx="2281238" cy="1173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THỂ</a:t>
            </a:r>
          </a:p>
          <a:p>
            <a:pPr algn="ctr">
              <a:defRPr/>
            </a:pPr>
            <a:r>
              <a:rPr lang="en-US" sz="3200" dirty="0"/>
              <a:t>THƯỜNG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6612" y="3564422"/>
            <a:ext cx="227965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んです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6812" y="2438400"/>
            <a:ext cx="2720975" cy="664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43134" y="5659922"/>
            <a:ext cx="2514653" cy="588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03700" y="4953000"/>
            <a:ext cx="954087" cy="2163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Plus 10"/>
          <p:cNvSpPr/>
          <p:nvPr/>
        </p:nvSpPr>
        <p:spPr>
          <a:xfrm>
            <a:off x="8075612" y="3945422"/>
            <a:ext cx="381000" cy="423863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7412" y="3256447"/>
            <a:ext cx="1730375" cy="553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65724" y="4818547"/>
            <a:ext cx="2833687" cy="11747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THỂ THƯỜNG</a:t>
            </a:r>
          </a:p>
          <a:p>
            <a:pPr algn="ctr">
              <a:defRPr/>
            </a:pPr>
            <a:r>
              <a:rPr lang="en-US" sz="3200" dirty="0"/>
              <a:t>+ [</a:t>
            </a:r>
            <a:r>
              <a:rPr lang="en-US" sz="3200" dirty="0" err="1"/>
              <a:t>na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30259">
            <a:off x="1789112" y="20051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6761860" y="4141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03749" y="1168885"/>
            <a:ext cx="2951163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Ý NGHĨA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32212" y="1626085"/>
            <a:ext cx="4694237" cy="6334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2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/>
              <a:t>[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～です、～ます</a:t>
            </a:r>
            <a:r>
              <a:rPr lang="en-US" sz="2000" dirty="0"/>
              <a:t>] </a:t>
            </a:r>
            <a:r>
              <a:rPr lang="en-US" sz="2000" dirty="0" err="1"/>
              <a:t>và</a:t>
            </a:r>
            <a:r>
              <a:rPr lang="en-US" sz="2000" dirty="0"/>
              <a:t> [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～んです</a:t>
            </a:r>
            <a:r>
              <a:rPr lang="en-US" sz="2000" dirty="0"/>
              <a:t>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06537" y="2392847"/>
            <a:ext cx="2376487" cy="503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[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～です、～ます</a:t>
            </a:r>
            <a:r>
              <a:rPr lang="en-US" dirty="0"/>
              <a:t>]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06537" y="4048610"/>
            <a:ext cx="2376487" cy="5032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[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～んです</a:t>
            </a:r>
            <a:r>
              <a:rPr lang="en-US" dirty="0"/>
              <a:t>]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0812" y="2392847"/>
            <a:ext cx="6402387" cy="503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</a:p>
          <a:p>
            <a:pPr algn="ctr"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nói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0812" y="4020035"/>
            <a:ext cx="7391400" cy="5699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nói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06537" y="4624872"/>
            <a:ext cx="280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latin typeface="NtMotoyaKyotai" pitchFamily="18" charset="-128"/>
                <a:ea typeface="NtMotoyaKyotai" pitchFamily="18" charset="-128"/>
              </a:rPr>
              <a:t>あの人は　日本人です。</a:t>
            </a:r>
            <a:endParaRPr lang="en-US" sz="20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06537" y="4616935"/>
            <a:ext cx="3271837" cy="40005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あの人は　日本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人なんで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す。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06537" y="5201135"/>
            <a:ext cx="280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今</a:t>
            </a:r>
            <a:r>
              <a:rPr lang="ja-JP" altLang="en-US" sz="2000" dirty="0" smtClean="0">
                <a:latin typeface="NtMotoyaKyotai" pitchFamily="18" charset="-128"/>
                <a:ea typeface="NtMotoyaKyotai" pitchFamily="18" charset="-128"/>
              </a:rPr>
              <a:t>朝５時に起きました。</a:t>
            </a:r>
            <a:endParaRPr lang="en-US" sz="20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06537" y="5193197"/>
            <a:ext cx="3271837" cy="40005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今朝５時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に　起きたんで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す。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06537" y="5775810"/>
            <a:ext cx="3240087" cy="4016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latin typeface="NtMotoyaKyotai" pitchFamily="18" charset="-128"/>
                <a:ea typeface="NtMotoyaKyotai" pitchFamily="18" charset="-128"/>
              </a:rPr>
              <a:t>きのういそがしかったです。</a:t>
            </a:r>
            <a:endParaRPr lang="en-US" sz="20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06537" y="5769460"/>
            <a:ext cx="3570287" cy="40005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きのういそがしかっ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たんで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す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35112" y="6312385"/>
            <a:ext cx="280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latin typeface="NtMotoyaKyotai" pitchFamily="18" charset="-128"/>
                <a:ea typeface="NtMotoyaKyotai" pitchFamily="18" charset="-128"/>
              </a:rPr>
              <a:t>これは　何ですか。</a:t>
            </a:r>
            <a:endParaRPr lang="en-US" sz="20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35112" y="6306035"/>
            <a:ext cx="3271837" cy="40005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これは　何なんですか。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512887" y="2984985"/>
            <a:ext cx="661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わたしは　田中です。大学で日本語を教えています。</a:t>
            </a:r>
            <a:endParaRPr lang="en-US" sz="20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41462" y="3472347"/>
            <a:ext cx="6618287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Ａ：きのう何時にねましたか。</a:t>
            </a:r>
            <a:r>
              <a:rPr lang="en-US" altLang="ja-JP" sz="20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…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Ｂ：１２時にねました。</a:t>
            </a:r>
            <a:endParaRPr lang="en-US" sz="20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62524" y="4624872"/>
            <a:ext cx="5400675" cy="3921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FFC000"/>
                </a:solidFill>
              </a:rPr>
              <a:t>(</a:t>
            </a:r>
            <a:r>
              <a:rPr lang="en-US" i="1" dirty="0" err="1">
                <a:solidFill>
                  <a:srgbClr val="FFC000"/>
                </a:solidFill>
              </a:rPr>
              <a:t>Có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thể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bạn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nghĩ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là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người</a:t>
            </a:r>
            <a:r>
              <a:rPr lang="en-US" i="1" dirty="0">
                <a:solidFill>
                  <a:srgbClr val="FFC000"/>
                </a:solidFill>
              </a:rPr>
              <a:t> HQ </a:t>
            </a:r>
            <a:r>
              <a:rPr lang="en-US" i="1" dirty="0" err="1">
                <a:solidFill>
                  <a:srgbClr val="FFC000"/>
                </a:solidFill>
              </a:rPr>
              <a:t>nhưng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thực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tế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là</a:t>
            </a:r>
            <a:r>
              <a:rPr lang="en-US" i="1" dirty="0">
                <a:solidFill>
                  <a:srgbClr val="FFC000"/>
                </a:solidFill>
              </a:rPr>
              <a:t>…)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67287" y="5193197"/>
            <a:ext cx="5400675" cy="3937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FFC000"/>
                </a:solidFill>
              </a:rPr>
              <a:t>(</a:t>
            </a:r>
            <a:r>
              <a:rPr lang="en-US" i="1" dirty="0" err="1">
                <a:solidFill>
                  <a:srgbClr val="FFC000"/>
                </a:solidFill>
              </a:rPr>
              <a:t>Vì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thế</a:t>
            </a:r>
            <a:r>
              <a:rPr lang="en-US" i="1" dirty="0">
                <a:solidFill>
                  <a:srgbClr val="FFC000"/>
                </a:solidFill>
              </a:rPr>
              <a:t>, </a:t>
            </a:r>
            <a:r>
              <a:rPr lang="en-US" i="1" dirty="0" err="1">
                <a:solidFill>
                  <a:srgbClr val="FFC000"/>
                </a:solidFill>
              </a:rPr>
              <a:t>bây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giờ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tôi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vẫn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buồn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ngủ</a:t>
            </a:r>
            <a:r>
              <a:rPr lang="en-US" i="1" dirty="0">
                <a:solidFill>
                  <a:srgbClr val="FFC000"/>
                </a:solidFill>
              </a:rPr>
              <a:t>…)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22887" y="5769460"/>
            <a:ext cx="5045075" cy="3937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FFC000"/>
                </a:solidFill>
              </a:rPr>
              <a:t>(</a:t>
            </a:r>
            <a:r>
              <a:rPr lang="en-US" i="1" dirty="0" err="1">
                <a:solidFill>
                  <a:srgbClr val="FFC000"/>
                </a:solidFill>
              </a:rPr>
              <a:t>Vì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vậy</a:t>
            </a:r>
            <a:r>
              <a:rPr lang="en-US" i="1" dirty="0">
                <a:solidFill>
                  <a:srgbClr val="FFC000"/>
                </a:solidFill>
              </a:rPr>
              <a:t>, </a:t>
            </a:r>
            <a:r>
              <a:rPr lang="en-US" i="1" dirty="0" err="1">
                <a:solidFill>
                  <a:srgbClr val="FFC000"/>
                </a:solidFill>
              </a:rPr>
              <a:t>bây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giờ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tôi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rất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mệt</a:t>
            </a:r>
            <a:r>
              <a:rPr lang="en-US" i="1" dirty="0">
                <a:solidFill>
                  <a:srgbClr val="FFC000"/>
                </a:solidFill>
              </a:rPr>
              <a:t>…)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67287" y="6306035"/>
            <a:ext cx="5400675" cy="3937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FFC000"/>
                </a:solidFill>
              </a:rPr>
              <a:t>(</a:t>
            </a:r>
            <a:r>
              <a:rPr lang="en-US" i="1" dirty="0" err="1">
                <a:solidFill>
                  <a:srgbClr val="FFC000"/>
                </a:solidFill>
              </a:rPr>
              <a:t>Nghĩ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mãi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mà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không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ra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nó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là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cái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gì</a:t>
            </a:r>
            <a:r>
              <a:rPr lang="en-US" i="1" dirty="0">
                <a:solidFill>
                  <a:srgbClr val="FFC000"/>
                </a:solidFill>
              </a:rPr>
              <a:t>. </a:t>
            </a:r>
            <a:r>
              <a:rPr lang="en-US" i="1" dirty="0" err="1">
                <a:solidFill>
                  <a:srgbClr val="FFC000"/>
                </a:solidFill>
              </a:rPr>
              <a:t>Tôi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rất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muốn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biết</a:t>
            </a:r>
            <a:r>
              <a:rPr lang="en-US" i="1" dirty="0">
                <a:solidFill>
                  <a:srgbClr val="FFC000"/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3919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71449" y="2075789"/>
            <a:ext cx="6624638" cy="18303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5137" y="4195102"/>
            <a:ext cx="4903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Cà vạt đẹp quá nhỉ. Cậu (đã) mua ở đâu đấy?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60374" y="2350427"/>
            <a:ext cx="6119813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hỏi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nghi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vấn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+ [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んですか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1330259">
            <a:off x="1830062" y="347002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rot="215318">
            <a:off x="6802810" y="560620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60374" y="3042577"/>
            <a:ext cx="6119813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 trả lời bằng thể [</a:t>
            </a:r>
            <a:r>
              <a:rPr lang="ja-JP" altLang="en-US" sz="280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です、ます</a:t>
            </a:r>
            <a:r>
              <a:rPr lang="en-US" altLang="ja-JP" sz="280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44699" y="1518577"/>
            <a:ext cx="2951163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SỬ DỤNG 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22124" y="5377789"/>
            <a:ext cx="490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cs typeface="Arial" panose="020B0604020202020204" pitchFamily="34" charset="0"/>
              </a:rPr>
              <a:t>Tớ (đã) mua ở Hong Kong.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74512" y="4576102"/>
            <a:ext cx="39560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いいネクタイですね。</a:t>
            </a:r>
            <a:endParaRPr lang="en-US" sz="28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74512" y="5850864"/>
            <a:ext cx="4570412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ホンコンで　買いました。</a:t>
            </a:r>
            <a:endParaRPr lang="en-US" sz="28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40037" y="4576102"/>
            <a:ext cx="4603750" cy="52387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b="1" dirty="0" smtClean="0">
                <a:solidFill>
                  <a:srgbClr val="FFC000"/>
                </a:solidFill>
                <a:latin typeface="NtMotoyaKyotai" pitchFamily="18" charset="-128"/>
                <a:ea typeface="NtMotoyaKyotai" pitchFamily="18" charset="-128"/>
              </a:rPr>
              <a:t>どこで　買ったんですか。</a:t>
            </a:r>
            <a:endParaRPr lang="en-US" sz="2800" b="1" dirty="0" smtClean="0">
              <a:solidFill>
                <a:srgbClr val="FFC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Cloud Callout 12"/>
          <p:cNvSpPr/>
          <p:nvPr/>
        </p:nvSpPr>
        <p:spPr>
          <a:xfrm rot="21231018">
            <a:off x="1388737" y="1494764"/>
            <a:ext cx="2317750" cy="1055688"/>
          </a:xfrm>
          <a:prstGeom prst="cloudCallout">
            <a:avLst>
              <a:gd name="adj1" fmla="val 17177"/>
              <a:gd name="adj2" fmla="val 692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Hiếu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, </a:t>
            </a:r>
          </a:p>
          <a:p>
            <a:pPr algn="ctr">
              <a:defRPr/>
            </a:pPr>
            <a:r>
              <a:rPr lang="en-US" dirty="0" err="1"/>
              <a:t>tò</a:t>
            </a:r>
            <a:r>
              <a:rPr lang="en-US" dirty="0"/>
              <a:t> </a:t>
            </a:r>
            <a:r>
              <a:rPr lang="en-US" dirty="0" err="1"/>
              <a:t>mò</a:t>
            </a:r>
            <a:r>
              <a:rPr lang="en-US" dirty="0"/>
              <a:t>, </a:t>
            </a:r>
          </a:p>
          <a:p>
            <a:pPr algn="ctr">
              <a:defRPr/>
            </a:pP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 rot="695147">
            <a:off x="8237212" y="3360077"/>
            <a:ext cx="2317750" cy="1055687"/>
          </a:xfrm>
          <a:prstGeom prst="cloudCallout">
            <a:avLst>
              <a:gd name="adj1" fmla="val -73561"/>
              <a:gd name="adj2" fmla="val 16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5787" y="1069975"/>
            <a:ext cx="459422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Tiếng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Nhật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giỏi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.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Học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ở 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đâu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? 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Học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ở FU)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5786" y="3949700"/>
            <a:ext cx="482282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Đồng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hồ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đẹp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.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Của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nước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nào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? 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Của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Nhật)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5162" y="4525962"/>
            <a:ext cx="74501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いい時計ですね。どこの　時計なんですか。</a:t>
            </a:r>
            <a:endParaRPr lang="en-US" sz="28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82674" y="5370512"/>
            <a:ext cx="3273425" cy="523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日本の　時計です。</a:t>
            </a:r>
            <a:endParaRPr lang="en-US" sz="28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5787" y="1646237"/>
            <a:ext cx="8537575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日本語が　上手ですね。どこで　勉強したんですか。</a:t>
            </a:r>
            <a:endParaRPr lang="en-US" sz="28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89012" y="2438400"/>
            <a:ext cx="5238750" cy="5222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ＦＰＴ大学で　勉強しました。</a:t>
            </a:r>
            <a:endParaRPr lang="en-US" sz="28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7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30259">
            <a:off x="1952625" y="225910"/>
            <a:ext cx="4833937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CÁCH NÓI</a:t>
            </a:r>
          </a:p>
          <a:p>
            <a:pPr algn="ctr"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DÙNG TRONG HỘI THOẠI</a:t>
            </a:r>
          </a:p>
        </p:txBody>
      </p:sp>
      <p:sp>
        <p:nvSpPr>
          <p:cNvPr id="3" name="Rounded Rectangle 2"/>
          <p:cNvSpPr/>
          <p:nvPr/>
        </p:nvSpPr>
        <p:spPr>
          <a:xfrm rot="215318">
            <a:off x="6925373" y="439528"/>
            <a:ext cx="3330445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～んです。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67262" y="1397485"/>
            <a:ext cx="2951163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CÁCH SỬ DỤNG 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94012" y="1954697"/>
            <a:ext cx="6624638" cy="18303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95637" y="2392847"/>
            <a:ext cx="6121400" cy="954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bổ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sung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do,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giải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80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thích</a:t>
            </a:r>
            <a:endParaRPr lang="en-US" altLang="ja-JP" sz="2800" dirty="0" smtClean="0">
              <a:solidFill>
                <a:sysClr val="windowText" lastClr="000000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[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～です、ます／～んです。</a:t>
            </a:r>
            <a:r>
              <a:rPr lang="en-US" altLang="ja-JP" sz="280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]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17700" y="4074010"/>
            <a:ext cx="245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Tôi không đi dự tiệc.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98612" y="4455010"/>
            <a:ext cx="64087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わたしは　パーティーに　行きません。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70162" y="5132872"/>
            <a:ext cx="284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Vì tôi có hẹn gặp bạn tôi.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49487" y="5513872"/>
            <a:ext cx="777398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友だちに　会う　やくそくが　ありますから。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49487" y="5513872"/>
            <a:ext cx="7773988" cy="52387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C000"/>
                </a:solidFill>
                <a:latin typeface="NtMotoyaKyotai" pitchFamily="18" charset="-128"/>
                <a:ea typeface="NtMotoyaKyotai" pitchFamily="1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ja-JP" altLang="en-US" dirty="0"/>
              <a:t>友だちに　会う　やくそくが　あるんです。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91000" y="4074010"/>
            <a:ext cx="245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( Câu kết luận)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67325" y="5132872"/>
            <a:ext cx="245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Wingdings" panose="05000000000000000000" pitchFamily="2" charset="2"/>
              </a:rPr>
              <a:t>( Câu lý do)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07350" y="5502760"/>
            <a:ext cx="1309687" cy="534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Cloud Callout 14"/>
          <p:cNvSpPr/>
          <p:nvPr/>
        </p:nvSpPr>
        <p:spPr>
          <a:xfrm rot="448557">
            <a:off x="8661400" y="4258160"/>
            <a:ext cx="1973262" cy="1058862"/>
          </a:xfrm>
          <a:prstGeom prst="cloudCallout">
            <a:avLst>
              <a:gd name="adj1" fmla="val -27759"/>
              <a:gd name="adj2" fmla="val 7121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i="1" dirty="0" err="1">
                <a:solidFill>
                  <a:sysClr val="windowText" lastClr="000000"/>
                </a:solidFill>
              </a:rPr>
              <a:t>Vì</a:t>
            </a:r>
            <a:r>
              <a:rPr lang="en-US" sz="3200" i="1" dirty="0">
                <a:solidFill>
                  <a:sysClr val="windowText" lastClr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3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0" grpId="1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7038" y="620713"/>
            <a:ext cx="5224462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Chủ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nhật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HP. 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con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bị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ốm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7038" y="3500438"/>
            <a:ext cx="522446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(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Đã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không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liện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lạc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với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anh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Ly. 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Vì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đã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quên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charset="0"/>
              </a:rPr>
              <a:t>))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6413" y="4076700"/>
            <a:ext cx="59372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りーさんに　れんらくしましたか。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6775" y="4921250"/>
            <a:ext cx="7450138" cy="9540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リーさんに　れんらくしませんでした。</a:t>
            </a:r>
            <a:endParaRPr lang="en-US" altLang="ja-JP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		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忘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れたんで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す。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7038" y="1196975"/>
            <a:ext cx="5224462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日曜日　ＨＰへ　行きますか。</a:t>
            </a:r>
            <a:endParaRPr lang="en-US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650" y="1989138"/>
            <a:ext cx="7632700" cy="9540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日曜日　ＨＰへ　行きません。</a:t>
            </a:r>
            <a:endParaRPr lang="en-US" altLang="ja-JP" sz="2800" dirty="0" smtClean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子</a:t>
            </a: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どもが　病気なんです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384216">
            <a:off x="7203460" y="175029"/>
            <a:ext cx="3816350" cy="14668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endParaRPr lang="en-US" sz="3600" dirty="0"/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～んですから。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8837612" y="620713"/>
            <a:ext cx="792163" cy="1195388"/>
          </a:xfrm>
          <a:prstGeom prst="mathMultiply">
            <a:avLst>
              <a:gd name="adj1" fmla="val 7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8&quot; unique_id=&quot;33077&quot;&gt;&lt;/object&gt;&lt;object type=&quot;2&quot; unique_id=&quot;33078&quot;&gt;&lt;object type=&quot;3&quot; unique_id=&quot;33079&quot;&gt;&lt;property id=&quot;20148&quot; value=&quot;5&quot;/&gt;&lt;property id=&quot;20300&quot; value=&quot;Slide 1&quot;/&gt;&lt;property id=&quot;20307&quot; value=&quot;256&quot;/&gt;&lt;/object&gt;&lt;object type=&quot;3&quot; unique_id=&quot;33080&quot;&gt;&lt;property id=&quot;20148&quot; value=&quot;5&quot;/&gt;&lt;property id=&quot;20300&quot; value=&quot;Slide 3&quot;/&gt;&lt;property id=&quot;20307&quot; value=&quot;257&quot;/&gt;&lt;/object&gt;&lt;object type=&quot;3&quot; unique_id=&quot;33081&quot;&gt;&lt;property id=&quot;20148&quot; value=&quot;5&quot;/&gt;&lt;property id=&quot;20300&quot; value=&quot;Slide 4&quot;/&gt;&lt;property id=&quot;20307&quot; value=&quot;262&quot;/&gt;&lt;/object&gt;&lt;object type=&quot;3&quot; unique_id=&quot;33197&quot;&gt;&lt;property id=&quot;20148&quot; value=&quot;5&quot;/&gt;&lt;property id=&quot;20300&quot; value=&quot;Slide 2&quot;/&gt;&lt;property id=&quot;20307&quot; value=&quot;263&quot;/&gt;&lt;/object&gt;&lt;object type=&quot;3&quot; unique_id=&quot;33198&quot;&gt;&lt;property id=&quot;20148&quot; value=&quot;5&quot;/&gt;&lt;property id=&quot;20300&quot; value=&quot;Slide 5&quot;/&gt;&lt;property id=&quot;20307&quot; value=&quot;270&quot;/&gt;&lt;/object&gt;&lt;object type=&quot;3&quot; unique_id=&quot;33199&quot;&gt;&lt;property id=&quot;20148&quot; value=&quot;5&quot;/&gt;&lt;property id=&quot;20300&quot; value=&quot;Slide 6&quot;/&gt;&lt;property id=&quot;20307&quot; value=&quot;271&quot;/&gt;&lt;/object&gt;&lt;object type=&quot;3&quot; unique_id=&quot;33200&quot;&gt;&lt;property id=&quot;20148&quot; value=&quot;5&quot;/&gt;&lt;property id=&quot;20300&quot; value=&quot;Slide 7&quot;/&gt;&lt;property id=&quot;20307&quot; value=&quot;272&quot;/&gt;&lt;/object&gt;&lt;object type=&quot;3&quot; unique_id=&quot;33201&quot;&gt;&lt;property id=&quot;20148&quot; value=&quot;5&quot;/&gt;&lt;property id=&quot;20300&quot; value=&quot;Slide 8&quot;/&gt;&lt;property id=&quot;20307&quot; value=&quot;273&quot;/&gt;&lt;/object&gt;&lt;object type=&quot;3&quot; unique_id=&quot;33202&quot;&gt;&lt;property id=&quot;20148&quot; value=&quot;5&quot;/&gt;&lt;property id=&quot;20300&quot; value=&quot;Slide 9&quot;/&gt;&lt;property id=&quot;20307&quot; value=&quot;274&quot;/&gt;&lt;/object&gt;&lt;object type=&quot;3&quot; unique_id=&quot;33203&quot;&gt;&lt;property id=&quot;20148&quot; value=&quot;5&quot;/&gt;&lt;property id=&quot;20300&quot; value=&quot;Slide 10&quot;/&gt;&lt;property id=&quot;20307&quot; value=&quot;275&quot;/&gt;&lt;/object&gt;&lt;object type=&quot;3&quot; unique_id=&quot;33204&quot;&gt;&lt;property id=&quot;20148&quot; value=&quot;5&quot;/&gt;&lt;property id=&quot;20300&quot; value=&quot;Slide 11&quot;/&gt;&lt;property id=&quot;20307&quot; value=&quot;276&quot;/&gt;&lt;/object&gt;&lt;object type=&quot;3&quot; unique_id=&quot;33205&quot;&gt;&lt;property id=&quot;20148&quot; value=&quot;5&quot;/&gt;&lt;property id=&quot;20300&quot; value=&quot;Slide 14&quot;/&gt;&lt;property id=&quot;20307&quot; value=&quot;264&quot;/&gt;&lt;/object&gt;&lt;object type=&quot;3&quot; unique_id=&quot;33206&quot;&gt;&lt;property id=&quot;20148&quot; value=&quot;5&quot;/&gt;&lt;property id=&quot;20300&quot; value=&quot;Slide 15&quot;/&gt;&lt;property id=&quot;20307&quot; value=&quot;265&quot;/&gt;&lt;/object&gt;&lt;object type=&quot;3&quot; unique_id=&quot;33207&quot;&gt;&lt;property id=&quot;20148&quot; value=&quot;5&quot;/&gt;&lt;property id=&quot;20300&quot; value=&quot;Slide 17&quot;/&gt;&lt;property id=&quot;20307&quot; value=&quot;266&quot;/&gt;&lt;/object&gt;&lt;object type=&quot;3&quot; unique_id=&quot;33208&quot;&gt;&lt;property id=&quot;20148&quot; value=&quot;5&quot;/&gt;&lt;property id=&quot;20300&quot; value=&quot;Slide 19&quot;/&gt;&lt;property id=&quot;20307&quot; value=&quot;267&quot;/&gt;&lt;/object&gt;&lt;object type=&quot;3&quot; unique_id=&quot;33210&quot;&gt;&lt;property id=&quot;20148&quot; value=&quot;5&quot;/&gt;&lt;property id=&quot;20300&quot; value=&quot;Slide 20&quot;/&gt;&lt;property id=&quot;20307&quot; value=&quot;269&quot;/&gt;&lt;/object&gt;&lt;object type=&quot;3&quot; unique_id=&quot;34236&quot;&gt;&lt;property id=&quot;20148&quot; value=&quot;5&quot;/&gt;&lt;property id=&quot;20300&quot; value=&quot;Slide 12&quot;/&gt;&lt;property id=&quot;20307&quot; value=&quot;277&quot;/&gt;&lt;/object&gt;&lt;object type=&quot;3&quot; unique_id=&quot;34237&quot;&gt;&lt;property id=&quot;20148&quot; value=&quot;5&quot;/&gt;&lt;property id=&quot;20300&quot; value=&quot;Slide 13&quot;/&gt;&lt;property id=&quot;20307&quot; value=&quot;278&quot;/&gt;&lt;/object&gt;&lt;object type=&quot;3&quot; unique_id=&quot;34238&quot;&gt;&lt;property id=&quot;20148&quot; value=&quot;5&quot;/&gt;&lt;property id=&quot;20300&quot; value=&quot;Slide 16&quot;/&gt;&lt;property id=&quot;20307&quot; value=&quot;279&quot;/&gt;&lt;/object&gt;&lt;object type=&quot;3&quot; unique_id=&quot;34239&quot;&gt;&lt;property id=&quot;20148&quot; value=&quot;5&quot;/&gt;&lt;property id=&quot;20300&quot; value=&quot;Slide 18&quot;/&gt;&lt;property id=&quot;20307&quot; value=&quot;280&quot;/&gt;&lt;/object&gt;&lt;object type=&quot;3&quot; unique_id=&quot;34240&quot;&gt;&lt;property id=&quot;20148&quot; value=&quot;5&quot;/&gt;&lt;property id=&quot;20300&quot; value=&quot;Slide 21&quot;/&gt;&lt;property id=&quot;20307&quot; value=&quot;281&quot;/&gt;&lt;/object&gt;&lt;object type=&quot;3&quot; unique_id=&quot;34241&quot;&gt;&lt;property id=&quot;20148&quot; value=&quot;5&quot;/&gt;&lt;property id=&quot;20300&quot; value=&quot;Slide 22&quot;/&gt;&lt;property id=&quot;20307&quot; value=&quot;282&quot;/&gt;&lt;/object&gt;&lt;object type=&quot;3&quot; unique_id=&quot;34242&quot;&gt;&lt;property id=&quot;20148&quot; value=&quot;5&quot;/&gt;&lt;property id=&quot;20300&quot; value=&quot;Slide 23&quot;/&gt;&lt;property id=&quot;20307&quot; value=&quot;283&quot;/&gt;&lt;/object&gt;&lt;object type=&quot;3&quot; unique_id=&quot;34243&quot;&gt;&lt;property id=&quot;20148&quot; value=&quot;5&quot;/&gt;&lt;property id=&quot;20300&quot; value=&quot;Slide 24&quot;/&gt;&lt;property id=&quot;20307&quot; value=&quot;284&quot;/&gt;&lt;/object&gt;&lt;object type=&quot;3&quot; unique_id=&quot;34244&quot;&gt;&lt;property id=&quot;20148&quot; value=&quot;5&quot;/&gt;&lt;property id=&quot;20300&quot; value=&quot;Slide 25&quot;/&gt;&lt;property id=&quot;20307&quot; value=&quot;285&quot;/&gt;&lt;/object&gt;&lt;object type=&quot;3&quot; unique_id=&quot;34245&quot;&gt;&lt;property id=&quot;20148&quot; value=&quot;5&quot;/&gt;&lt;property id=&quot;20300&quot; value=&quot;Slide 26&quot;/&gt;&lt;property id=&quot;20307&quot; value=&quot;28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1676</Words>
  <Application>Microsoft Office PowerPoint</Application>
  <PresentationFormat>Custom</PresentationFormat>
  <Paragraphs>328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HGｺﾞｼｯｸM</vt:lpstr>
      <vt:lpstr>HG丸ｺﾞｼｯｸM-PRO</vt:lpstr>
      <vt:lpstr>HGPSoeiKakupoptai</vt:lpstr>
      <vt:lpstr>HGSeikaishotaiPRO</vt:lpstr>
      <vt:lpstr>HGSoeiKakupoptai</vt:lpstr>
      <vt:lpstr>HGSSoeiKakupoptai</vt:lpstr>
      <vt:lpstr>Kozuka Mincho Pro H</vt:lpstr>
      <vt:lpstr>ＭＳ Ｐゴシック</vt:lpstr>
      <vt:lpstr>NtMotoyaKyotai</vt:lpstr>
      <vt:lpstr>Arial</vt:lpstr>
      <vt:lpstr>Calibri</vt:lpstr>
      <vt:lpstr>Century Schoolbook</vt:lpstr>
      <vt:lpstr>Consolas</vt:lpstr>
      <vt:lpstr>Corbel</vt:lpstr>
      <vt:lpstr>Tahoma</vt:lpstr>
      <vt:lpstr>Wingdings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2014-12-30T09:38:06Z</dcterms:created>
  <dcterms:modified xsi:type="dcterms:W3CDTF">2015-03-24T06:15:22Z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