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9" r:id="rId4"/>
    <p:sldId id="263" r:id="rId5"/>
    <p:sldId id="25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1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02581-C56E-417C-A5B8-9272F74C9ED0}" type="datetimeFigureOut">
              <a:rPr lang="en-US" smtClean="0"/>
              <a:t>27-Mar-15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5D13F-4590-409B-8A9D-FDBD52D6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E04D48-F2BF-499C-AA35-1B1EE56AD63A}" type="slidenum">
              <a:rPr 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6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8D1241-F249-41F0-9E47-DBDBA53E272A}" type="slidenum">
              <a:rPr 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6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472D15-9D33-4546-BBD1-04A874139554}" type="slidenum">
              <a:rPr 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A5D890-7C39-4D64-9D01-142241E0A036}" type="slidenum">
              <a:rPr 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2B0984-C752-4774-BAA3-E2C049937B8B}" type="slidenum">
              <a:rPr 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4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210CE7-AC53-4DB9-A2C5-F39598EE4033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10574-C928-496B-8E6D-B2D6DDB59774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3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00BB02-66A9-4B5B-84FE-0898FE9840ED}" type="slidenum">
              <a:rPr 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8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C0026A-50B0-4F5F-BA18-B3AEB1DB6263}" type="slidenum">
              <a:rPr 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9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2D88F2-65DF-441A-8E09-F3C8F2EA62F3}" type="slidenum">
              <a:rPr 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4E0EB1-5B73-4284-86A3-2A8B75220638}" type="slidenum">
              <a:rPr 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3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74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3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392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0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73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0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9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27-Mar-15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27-Mar-15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b="0" i="0" u="none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27-Mar-15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1265" y="945524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私のすすめ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549980" y="5253149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en-US" altLang="ja-JP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13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3810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20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71238" y="1779783"/>
            <a:ext cx="7058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Okonomiyaki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171237" y="3024061"/>
            <a:ext cx="7058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Samsung V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71236" y="4434237"/>
            <a:ext cx="7058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Bạch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Mai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71236" y="5898435"/>
            <a:ext cx="7058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ty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Yabashi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834550" y="1092603"/>
            <a:ext cx="9895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お好み焼きという料理が好きです。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34550" y="2361760"/>
            <a:ext cx="9895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きのう、</a:t>
            </a:r>
            <a:r>
              <a:rPr lang="en-US" altLang="ja-JP" sz="3600" dirty="0" err="1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SamsungV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という電話を買いました。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834550" y="3749013"/>
            <a:ext cx="9895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母は</a:t>
            </a:r>
            <a:r>
              <a:rPr lang="en-US" altLang="ja-JP" sz="3600" dirty="0" err="1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BachMai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という病院で働いています。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4550" y="5207423"/>
            <a:ext cx="9895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ヤバシという日本の会社を知っていますか。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1220145" y="885319"/>
            <a:ext cx="2667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この　　　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6295644" y="2181125"/>
            <a:ext cx="2667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でんわ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4962144" y="3564069"/>
            <a:ext cx="2667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びょういん　はたら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6389224" y="5062990"/>
            <a:ext cx="2573419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し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156656"/>
            <a:ext cx="3124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第１３課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84710" y="1295400"/>
            <a:ext cx="7416590" cy="31114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おすすめ</a:t>
            </a:r>
            <a:r>
              <a:rPr lang="en-US" altLang="ja-JP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/>
            </a:r>
            <a:br>
              <a:rPr lang="en-US" altLang="ja-JP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</a:br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します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1621084" y="1054058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20796065">
            <a:off x="3211743" y="925941"/>
            <a:ext cx="548672" cy="12177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  <p:sp>
        <p:nvSpPr>
          <p:cNvPr id="2" name="TextBox 1"/>
          <p:cNvSpPr txBox="1"/>
          <p:nvPr/>
        </p:nvSpPr>
        <p:spPr>
          <a:xfrm rot="20930724">
            <a:off x="176388" y="4532692"/>
            <a:ext cx="4140924" cy="92333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atin typeface="Tahoma" pitchFamily="34" charset="0"/>
                <a:cs typeface="Tahoma" pitchFamily="34" charset="0"/>
              </a:rPr>
              <a:t>ĐỊNH NGỮ</a:t>
            </a:r>
          </a:p>
        </p:txBody>
      </p:sp>
    </p:spTree>
    <p:extLst>
      <p:ext uri="{BB962C8B-B14F-4D97-AF65-F5344CB8AC3E}">
        <p14:creationId xmlns:p14="http://schemas.microsoft.com/office/powerpoint/2010/main" val="5024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2667000" y="1066801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本です。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2590800" y="1905001"/>
            <a:ext cx="464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先生の　本です。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590800" y="2743201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おもしろい　本です。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590800" y="3657601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きれいな　本です。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2286000" y="4724401"/>
            <a:ext cx="7924800" cy="6461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Trebuchet MS" pitchFamily="34" charset="0"/>
              </a:rPr>
              <a:t>これは　日本で　買った　本です。</a:t>
            </a:r>
            <a:endParaRPr lang="en-US" sz="36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62400" y="1905000"/>
            <a:ext cx="1295400" cy="533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38600" y="2743200"/>
            <a:ext cx="1905000" cy="533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62400" y="3657600"/>
            <a:ext cx="1676400" cy="533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98925" y="1524000"/>
            <a:ext cx="5334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715000" y="4572001"/>
            <a:ext cx="1981200" cy="950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38600" y="838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ほん</a:t>
            </a: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72100" y="172085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ほん</a:t>
            </a: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96000" y="255905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ほん</a:t>
            </a: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1200" y="350043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ほん</a:t>
            </a: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72400" y="4419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ほん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32238" y="1720850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せんせい</a:t>
            </a: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60838" y="4419600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に　ほん</a:t>
            </a: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57900" y="4419600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3" grpId="0"/>
      <p:bldP spid="12294" grpId="0" animBg="1"/>
      <p:bldP spid="7" grpId="0" animBg="1"/>
      <p:bldP spid="8" grpId="0" animBg="1"/>
      <p:bldP spid="9" grpId="0" animBg="1"/>
      <p:bldP spid="14" grpId="0" animBg="1"/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7"/>
          <p:cNvSpPr txBox="1">
            <a:spLocks noChangeArrowheads="1"/>
          </p:cNvSpPr>
          <p:nvPr/>
        </p:nvSpPr>
        <p:spPr bwMode="auto">
          <a:xfrm>
            <a:off x="2819400" y="4953001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日本で　買った　本です。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3200400" y="1447801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　　　日本で　買いました。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3200400" y="457201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　　　　　　　　本です。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2590800" y="457201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①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2590800" y="1447801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②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19" name="TextBox 12"/>
          <p:cNvSpPr txBox="1">
            <a:spLocks noChangeArrowheads="1"/>
          </p:cNvSpPr>
          <p:nvPr/>
        </p:nvSpPr>
        <p:spPr bwMode="auto">
          <a:xfrm>
            <a:off x="1828800" y="2590801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①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2819400" y="2590801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②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" name="Plus 15"/>
          <p:cNvSpPr/>
          <p:nvPr/>
        </p:nvSpPr>
        <p:spPr>
          <a:xfrm>
            <a:off x="2362200" y="2667000"/>
            <a:ext cx="457200" cy="38100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096000" y="2590800"/>
            <a:ext cx="533400" cy="2209800"/>
          </a:xfrm>
          <a:prstGeom prst="downArrow">
            <a:avLst>
              <a:gd name="adj1" fmla="val 50000"/>
              <a:gd name="adj2" fmla="val 94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3" name="TextBox 17"/>
          <p:cNvSpPr txBox="1">
            <a:spLocks noChangeArrowheads="1"/>
          </p:cNvSpPr>
          <p:nvPr/>
        </p:nvSpPr>
        <p:spPr bwMode="auto">
          <a:xfrm>
            <a:off x="3200400" y="2057401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　　　山田さんに　かりました。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3324" name="TextBox 18"/>
          <p:cNvSpPr txBox="1">
            <a:spLocks noChangeArrowheads="1"/>
          </p:cNvSpPr>
          <p:nvPr/>
        </p:nvSpPr>
        <p:spPr bwMode="auto">
          <a:xfrm>
            <a:off x="2819400" y="5715001"/>
            <a:ext cx="647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Trebuchet MS" panose="020B0603020202020204" pitchFamily="34" charset="0"/>
              </a:rPr>
              <a:t>これは　山田さんに　かりた　本です。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51325" y="4953000"/>
            <a:ext cx="3352800" cy="533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267200" y="5715000"/>
            <a:ext cx="4038600" cy="5334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75125" y="5638800"/>
            <a:ext cx="3505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4876800"/>
            <a:ext cx="2971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7772400" y="3657600"/>
            <a:ext cx="2667000" cy="1295400"/>
          </a:xfrm>
          <a:prstGeom prst="wedgeEllipseCallout">
            <a:avLst>
              <a:gd name="adj1" fmla="val -55690"/>
              <a:gd name="adj2" fmla="val 5661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7772400" y="3657600"/>
            <a:ext cx="2667000" cy="1295400"/>
          </a:xfrm>
          <a:prstGeom prst="wedgeEllipseCallout">
            <a:avLst>
              <a:gd name="adj1" fmla="val -32261"/>
              <a:gd name="adj2" fmla="val 10367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i="1" dirty="0"/>
              <a:t>1 </a:t>
            </a:r>
            <a:r>
              <a:rPr lang="en-US" sz="3200" i="1" dirty="0" err="1"/>
              <a:t>danh</a:t>
            </a:r>
            <a:r>
              <a:rPr lang="en-US" sz="3200" i="1" dirty="0"/>
              <a:t> </a:t>
            </a:r>
            <a:r>
              <a:rPr lang="en-US" sz="3200" i="1" dirty="0" err="1"/>
              <a:t>từ</a:t>
            </a:r>
            <a:endParaRPr lang="en-US" sz="3200" i="1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67600" y="27305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ほん</a:t>
            </a: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41814" y="1263650"/>
            <a:ext cx="2897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にほん　　　か</a:t>
            </a: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41814" y="4692650"/>
            <a:ext cx="3506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にほん　　　か　　　　　ほん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7" grpId="0"/>
      <p:bldP spid="13318" grpId="0"/>
      <p:bldP spid="13319" grpId="0"/>
      <p:bldP spid="13320" grpId="0"/>
      <p:bldP spid="17" grpId="0" animBg="1"/>
      <p:bldP spid="13323" grpId="0"/>
      <p:bldP spid="13324" grpId="0"/>
      <p:bldP spid="20" grpId="0" animBg="1"/>
      <p:bldP spid="21" grpId="0" animBg="1"/>
      <p:bldP spid="22" grpId="0" animBg="1"/>
      <p:bldP spid="23" grpId="0" animBg="1"/>
      <p:bldP spid="18" grpId="0" animBg="1"/>
      <p:bldP spid="19" grpId="0" animBg="1"/>
      <p:bldP spid="24" grpId="0"/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787400"/>
            <a:ext cx="9817100" cy="5892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3687763" y="1104901"/>
            <a:ext cx="7620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800">
                <a:solidFill>
                  <a:srgbClr val="000000"/>
                </a:solidFill>
                <a:latin typeface="Trebuchet MS" pitchFamily="34" charset="0"/>
              </a:rPr>
              <a:t>N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8839200" y="3162301"/>
            <a:ext cx="7620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800">
                <a:solidFill>
                  <a:srgbClr val="000000"/>
                </a:solidFill>
                <a:latin typeface="Trebuchet MS" pitchFamily="34" charset="0"/>
              </a:rPr>
              <a:t>N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849563" y="2171701"/>
            <a:ext cx="16002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err="1"/>
              <a:t>i-Adj</a:t>
            </a:r>
            <a:endParaRPr lang="en-US" sz="48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362200" y="3771901"/>
            <a:ext cx="21336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 err="1"/>
              <a:t>na-Adj</a:t>
            </a:r>
            <a:endParaRPr lang="en-US" sz="4800" dirty="0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3687763" y="4914901"/>
            <a:ext cx="7620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800">
                <a:solidFill>
                  <a:srgbClr val="000000"/>
                </a:solidFill>
                <a:latin typeface="Trebuchet MS" pitchFamily="34" charset="0"/>
              </a:rPr>
              <a:t>V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376488" y="3529013"/>
            <a:ext cx="4725988" cy="301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905501" y="3581401"/>
            <a:ext cx="4800600" cy="31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6400800" y="1104901"/>
            <a:ext cx="76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Trebuchet MS" panose="020B0603020202020204" pitchFamily="34" charset="0"/>
              </a:rPr>
              <a:t>の</a:t>
            </a:r>
            <a:endParaRPr lang="en-US" sz="4800">
              <a:latin typeface="Trebuchet MS" panose="020B0603020202020204" pitchFamily="34" charset="0"/>
            </a:endParaRP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821363" y="2171701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Trebuchet MS" panose="020B0603020202020204" pitchFamily="34" charset="0"/>
              </a:rPr>
              <a:t>～い</a:t>
            </a:r>
            <a:endParaRPr lang="en-US" sz="4800">
              <a:latin typeface="Trebuchet MS" panose="020B0603020202020204" pitchFamily="34" charset="0"/>
            </a:endParaRPr>
          </a:p>
        </p:txBody>
      </p:sp>
      <p:sp>
        <p:nvSpPr>
          <p:cNvPr id="14347" name="TextBox 12"/>
          <p:cNvSpPr txBox="1">
            <a:spLocks noChangeArrowheads="1"/>
          </p:cNvSpPr>
          <p:nvPr/>
        </p:nvSpPr>
        <p:spPr bwMode="auto">
          <a:xfrm>
            <a:off x="5791200" y="3771901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Trebuchet MS" panose="020B0603020202020204" pitchFamily="34" charset="0"/>
              </a:rPr>
              <a:t>～な</a:t>
            </a:r>
            <a:endParaRPr lang="en-US" sz="4800">
              <a:latin typeface="Trebuchet MS" panose="020B0603020202020204" pitchFamily="34" charset="0"/>
            </a:endParaRPr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5562600" y="4991101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>
                <a:latin typeface="Trebuchet MS" panose="020B0603020202020204" pitchFamily="34" charset="0"/>
              </a:rPr>
              <a:t>thường</a:t>
            </a:r>
          </a:p>
        </p:txBody>
      </p:sp>
      <p:sp>
        <p:nvSpPr>
          <p:cNvPr id="14349" name="TextBox 15"/>
          <p:cNvSpPr txBox="1">
            <a:spLocks noChangeArrowheads="1"/>
          </p:cNvSpPr>
          <p:nvPr/>
        </p:nvSpPr>
        <p:spPr bwMode="auto">
          <a:xfrm>
            <a:off x="5257800" y="293370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>
                <a:latin typeface="Trebuchet MS" panose="020B0603020202020204" pitchFamily="34" charset="0"/>
              </a:rPr>
              <a:t>～い、～くない、</a:t>
            </a:r>
            <a:endParaRPr lang="en-US" altLang="ja-JP" sz="1600">
              <a:latin typeface="Trebuchet MS" panose="020B0603020202020204" pitchFamily="34" charset="0"/>
            </a:endParaRPr>
          </a:p>
          <a:p>
            <a:pPr eaLnBrk="1" hangingPunct="1"/>
            <a:r>
              <a:rPr lang="ja-JP" altLang="en-US" sz="1600">
                <a:latin typeface="Trebuchet MS" panose="020B0603020202020204" pitchFamily="34" charset="0"/>
              </a:rPr>
              <a:t>～かった、～くなかった）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4350" name="TextBox 16"/>
          <p:cNvSpPr txBox="1">
            <a:spLocks noChangeArrowheads="1"/>
          </p:cNvSpPr>
          <p:nvPr/>
        </p:nvSpPr>
        <p:spPr bwMode="auto">
          <a:xfrm>
            <a:off x="5257800" y="560070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>
                <a:latin typeface="Trebuchet MS" panose="020B0603020202020204" pitchFamily="34" charset="0"/>
              </a:rPr>
              <a:t>～る、～た、～ている</a:t>
            </a:r>
            <a:endParaRPr lang="en-US" altLang="ja-JP" sz="1600">
              <a:latin typeface="Trebuchet MS" panose="020B0603020202020204" pitchFamily="34" charset="0"/>
            </a:endParaRPr>
          </a:p>
          <a:p>
            <a:pPr eaLnBrk="1" hangingPunct="1"/>
            <a:r>
              <a:rPr lang="ja-JP" altLang="en-US" sz="1600">
                <a:latin typeface="Trebuchet MS" panose="020B0603020202020204" pitchFamily="34" charset="0"/>
              </a:rPr>
              <a:t>～ない、～なかった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2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40" grpId="0" animBg="1"/>
      <p:bldP spid="14341" grpId="0" animBg="1"/>
      <p:bldP spid="14342" grpId="0" animBg="1"/>
      <p:bldP spid="14345" grpId="0"/>
      <p:bldP spid="14346" grpId="0"/>
      <p:bldP spid="14347" grpId="0"/>
      <p:bldP spid="14348" grpId="0"/>
      <p:bldP spid="14349" grpId="0"/>
      <p:bldP spid="143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8077200" y="914401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カメラ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8077200" y="2362201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女の人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8077200" y="3962401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しゃしん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8229600" y="5486401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歌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2438400" y="914401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こいびとに　あげます。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2133600" y="2362201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ペキンから　来ました。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2590800" y="3962401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東京で　取りました。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2209800" y="5486401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きのう　歌いませんでした。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5370" name="TextBox 5"/>
          <p:cNvSpPr txBox="1">
            <a:spLocks noChangeArrowheads="1"/>
          </p:cNvSpPr>
          <p:nvPr/>
        </p:nvSpPr>
        <p:spPr bwMode="auto">
          <a:xfrm>
            <a:off x="6705600" y="1609726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新しい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71" name="TextBox 5"/>
          <p:cNvSpPr txBox="1">
            <a:spLocks noChangeArrowheads="1"/>
          </p:cNvSpPr>
          <p:nvPr/>
        </p:nvSpPr>
        <p:spPr bwMode="auto">
          <a:xfrm>
            <a:off x="6400800" y="3048001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きれいな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73" name="TextBox 5"/>
          <p:cNvSpPr txBox="1">
            <a:spLocks noChangeArrowheads="1"/>
          </p:cNvSpPr>
          <p:nvPr/>
        </p:nvSpPr>
        <p:spPr bwMode="auto">
          <a:xfrm>
            <a:off x="6934200" y="6105526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新しい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048000" y="1600201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こいびとに　あげる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86000" y="1752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8077200" y="1600201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カメラ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8077200" y="3048001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女の人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3276600" y="3048001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ペキンから　来た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90800" y="3124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8077200" y="4648201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しゃしん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3733800" y="464820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東京で　取った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400800" y="4648201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きれいな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6670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8229600" y="6096001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歌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3124200" y="6096001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きのう　歌わなかった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362200" y="6248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53200" y="14160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あたら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316413" y="21955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き</a:t>
            </a: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86400" y="2863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き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438400" y="3778250"/>
            <a:ext cx="312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とうきょう　　と</a:t>
            </a: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81400" y="4486275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とうきょう　　と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68701" y="5314950"/>
            <a:ext cx="74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うた</a:t>
            </a: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169276" y="5273675"/>
            <a:ext cx="74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/>
              <a:t>うた</a:t>
            </a: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83101" y="5918200"/>
            <a:ext cx="74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うた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120063" y="5945189"/>
            <a:ext cx="74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うた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6" name="Picture 2" descr="Kết quả hình ảnh cho pract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625" y="107951"/>
            <a:ext cx="2535700" cy="11498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5" grpId="0"/>
      <p:bldP spid="15366" grpId="0"/>
      <p:bldP spid="15367" grpId="0"/>
      <p:bldP spid="15368" grpId="0"/>
      <p:bldP spid="15369" grpId="0"/>
      <p:bldP spid="15370" grpId="0"/>
      <p:bldP spid="15371" grpId="0"/>
      <p:bldP spid="15373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7543800" y="1381126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カメラ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7620000" y="2828926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女の人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239000" y="4429126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しゃしん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772400" y="5953126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歌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3886200" y="1381126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こいびとに　あげる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4114800" y="2828926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ペキンから　来た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4191000" y="4429126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東京で　取った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3962400" y="5953126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きのう　歌わなかった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①これは　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です。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16395" name="TextBox 5"/>
          <p:cNvSpPr txBox="1">
            <a:spLocks noChangeArrowheads="1"/>
          </p:cNvSpPr>
          <p:nvPr/>
        </p:nvSpPr>
        <p:spPr bwMode="auto">
          <a:xfrm>
            <a:off x="2514600" y="13716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6" name="TextBox 5"/>
          <p:cNvSpPr txBox="1">
            <a:spLocks noChangeArrowheads="1"/>
          </p:cNvSpPr>
          <p:nvPr/>
        </p:nvSpPr>
        <p:spPr bwMode="auto">
          <a:xfrm>
            <a:off x="8839200" y="13843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7" name="TextBox 5"/>
          <p:cNvSpPr txBox="1">
            <a:spLocks noChangeArrowheads="1"/>
          </p:cNvSpPr>
          <p:nvPr/>
        </p:nvSpPr>
        <p:spPr bwMode="auto">
          <a:xfrm>
            <a:off x="2590800" y="280670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8" name="TextBox 5"/>
          <p:cNvSpPr txBox="1">
            <a:spLocks noChangeArrowheads="1"/>
          </p:cNvSpPr>
          <p:nvPr/>
        </p:nvSpPr>
        <p:spPr bwMode="auto">
          <a:xfrm>
            <a:off x="8915400" y="28194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399" name="TextBox 5"/>
          <p:cNvSpPr txBox="1">
            <a:spLocks noChangeArrowheads="1"/>
          </p:cNvSpPr>
          <p:nvPr/>
        </p:nvSpPr>
        <p:spPr bwMode="auto">
          <a:xfrm>
            <a:off x="2590800" y="440690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400" name="TextBox 5"/>
          <p:cNvSpPr txBox="1">
            <a:spLocks noChangeArrowheads="1"/>
          </p:cNvSpPr>
          <p:nvPr/>
        </p:nvSpPr>
        <p:spPr bwMode="auto">
          <a:xfrm>
            <a:off x="8915400" y="44196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401" name="TextBox 5"/>
          <p:cNvSpPr txBox="1">
            <a:spLocks noChangeArrowheads="1"/>
          </p:cNvSpPr>
          <p:nvPr/>
        </p:nvSpPr>
        <p:spPr bwMode="auto">
          <a:xfrm>
            <a:off x="2667000" y="59436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6402" name="TextBox 5"/>
          <p:cNvSpPr txBox="1">
            <a:spLocks noChangeArrowheads="1"/>
          </p:cNvSpPr>
          <p:nvPr/>
        </p:nvSpPr>
        <p:spPr bwMode="auto">
          <a:xfrm>
            <a:off x="8229600" y="59563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1852614"/>
            <a:ext cx="4724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3352800"/>
            <a:ext cx="44958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18000" y="4927600"/>
            <a:ext cx="44958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38600" y="6477000"/>
            <a:ext cx="41910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 rot="379294">
            <a:off x="8229600" y="152400"/>
            <a:ext cx="2286000" cy="1219200"/>
          </a:xfrm>
          <a:prstGeom prst="wedgeEllipseCallout">
            <a:avLst>
              <a:gd name="adj1" fmla="val -159370"/>
              <a:gd name="adj2" fmla="val 22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“VỊ NGỮ”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  <p:bldP spid="16389" grpId="0"/>
      <p:bldP spid="16390" grpId="0"/>
      <p:bldP spid="16391" grpId="0"/>
      <p:bldP spid="16392" grpId="0"/>
      <p:bldP spid="16393" grpId="0"/>
      <p:bldP spid="10" grpId="0" animBg="1"/>
      <p:bldP spid="16395" grpId="0"/>
      <p:bldP spid="16396" grpId="0"/>
      <p:bldP spid="16397" grpId="0"/>
      <p:bldP spid="16398" grpId="0"/>
      <p:bldP spid="16399" grpId="0"/>
      <p:bldP spid="16400" grpId="0"/>
      <p:bldP spid="16401" grpId="0"/>
      <p:bldP spid="16402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7239000" y="2828926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しゃしん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7620000" y="4808539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歌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4191000" y="2828926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東京で　とった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3962400" y="4810126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きのう　歌わなかった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981200" y="767786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①これは　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です。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2590800" y="280670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7416" name="TextBox 5"/>
          <p:cNvSpPr txBox="1">
            <a:spLocks noChangeArrowheads="1"/>
          </p:cNvSpPr>
          <p:nvPr/>
        </p:nvSpPr>
        <p:spPr bwMode="auto">
          <a:xfrm>
            <a:off x="8915400" y="28194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7417" name="TextBox 5"/>
          <p:cNvSpPr txBox="1">
            <a:spLocks noChangeArrowheads="1"/>
          </p:cNvSpPr>
          <p:nvPr/>
        </p:nvSpPr>
        <p:spPr bwMode="auto">
          <a:xfrm>
            <a:off x="2667000" y="48006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7418" name="TextBox 5"/>
          <p:cNvSpPr txBox="1">
            <a:spLocks noChangeArrowheads="1"/>
          </p:cNvSpPr>
          <p:nvPr/>
        </p:nvSpPr>
        <p:spPr bwMode="auto">
          <a:xfrm>
            <a:off x="8229600" y="4813301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18000" y="3327400"/>
            <a:ext cx="44958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38600" y="5334000"/>
            <a:ext cx="40386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514600" y="1682186"/>
            <a:ext cx="64770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①これは　（～が）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です。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17422" name="TextBox 5"/>
          <p:cNvSpPr txBox="1">
            <a:spLocks noChangeArrowheads="1"/>
          </p:cNvSpPr>
          <p:nvPr/>
        </p:nvSpPr>
        <p:spPr bwMode="auto">
          <a:xfrm>
            <a:off x="3505200" y="3429000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Trebuchet MS" panose="020B0603020202020204" pitchFamily="34" charset="0"/>
              </a:rPr>
              <a:t>（私は　このしゃしんを　とりました）</a:t>
            </a:r>
            <a:endParaRPr lang="en-US" sz="2000">
              <a:latin typeface="Trebuchet MS" panose="020B0603020202020204" pitchFamily="34" charset="0"/>
            </a:endParaRPr>
          </a:p>
        </p:txBody>
      </p:sp>
      <p:sp>
        <p:nvSpPr>
          <p:cNvPr id="17423" name="TextBox 5"/>
          <p:cNvSpPr txBox="1">
            <a:spLocks noChangeArrowheads="1"/>
          </p:cNvSpPr>
          <p:nvPr/>
        </p:nvSpPr>
        <p:spPr bwMode="auto">
          <a:xfrm>
            <a:off x="3505200" y="5410200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Trebuchet MS" panose="020B0603020202020204" pitchFamily="34" charset="0"/>
              </a:rPr>
              <a:t>（彼女は　この歌を　歌いませんでした）</a:t>
            </a:r>
            <a:endParaRPr lang="en-US" sz="2000">
              <a:latin typeface="Trebuchet MS" panose="020B0603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828800" y="3962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5" name="TextBox 5"/>
          <p:cNvSpPr txBox="1">
            <a:spLocks noChangeArrowheads="1"/>
          </p:cNvSpPr>
          <p:nvPr/>
        </p:nvSpPr>
        <p:spPr bwMode="auto">
          <a:xfrm>
            <a:off x="2514600" y="3949700"/>
            <a:ext cx="8153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私が　東京で　とった　しゃしん　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600200" y="5943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7" name="TextBox 5"/>
          <p:cNvSpPr txBox="1">
            <a:spLocks noChangeArrowheads="1"/>
          </p:cNvSpPr>
          <p:nvPr/>
        </p:nvSpPr>
        <p:spPr bwMode="auto">
          <a:xfrm>
            <a:off x="2133600" y="5943601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彼女が　きのう　歌わなかった　歌　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87800" y="3962400"/>
            <a:ext cx="457200" cy="4572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657600" y="5969000"/>
            <a:ext cx="685800" cy="4572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78313" y="3886200"/>
            <a:ext cx="609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67200" y="5867400"/>
            <a:ext cx="609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00400" y="3886200"/>
            <a:ext cx="609600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19400" y="5867400"/>
            <a:ext cx="609600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3" grpId="0"/>
      <p:bldP spid="17415" grpId="0"/>
      <p:bldP spid="17416" grpId="0"/>
      <p:bldP spid="17417" grpId="0"/>
      <p:bldP spid="17418" grpId="0"/>
      <p:bldP spid="25" grpId="0" animBg="1"/>
      <p:bldP spid="17422" grpId="0"/>
      <p:bldP spid="17423" grpId="0"/>
      <p:bldP spid="28" grpId="0" animBg="1"/>
      <p:bldP spid="17425" grpId="0"/>
      <p:bldP spid="31" grpId="0" animBg="1"/>
      <p:bldP spid="17427" grpId="0"/>
      <p:bldP spid="33" grpId="0" animBg="1"/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2590800" y="10668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Đây là số tiền mà mẹ đã gửi cho tôi tuần trước.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2590800" y="25146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Đây là bộ phim mà em trai tôi đã xem ở rạp Dân Chủ.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2590800" y="40386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Đây là vấn đề mà chúng tôi đang nghiên cứu.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2590800" y="54102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Đây là câu hỏi mà chính phủ chưa biết câu trả lời.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905000" y="6096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先週　母が　おくった　お金です。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8439" name="TextBox 5"/>
          <p:cNvSpPr txBox="1">
            <a:spLocks noChangeArrowheads="1"/>
          </p:cNvSpPr>
          <p:nvPr/>
        </p:nvSpPr>
        <p:spPr bwMode="auto">
          <a:xfrm>
            <a:off x="1828800" y="20574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弟が　</a:t>
            </a:r>
            <a:r>
              <a:rPr lang="en-US" altLang="ja-JP" sz="2800">
                <a:latin typeface="Trebuchet MS" panose="020B0603020202020204" pitchFamily="34" charset="0"/>
              </a:rPr>
              <a:t>DC</a:t>
            </a:r>
            <a:r>
              <a:rPr lang="ja-JP" altLang="en-US" sz="2800">
                <a:latin typeface="Trebuchet MS" panose="020B0603020202020204" pitchFamily="34" charset="0"/>
              </a:rPr>
              <a:t>映画館で　見た　映画です。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8440" name="TextBox 5"/>
          <p:cNvSpPr txBox="1">
            <a:spLocks noChangeArrowheads="1"/>
          </p:cNvSpPr>
          <p:nvPr/>
        </p:nvSpPr>
        <p:spPr bwMode="auto">
          <a:xfrm>
            <a:off x="1828800" y="35814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私たちが　研究している　問題です。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8441" name="TextBox 5"/>
          <p:cNvSpPr txBox="1">
            <a:spLocks noChangeArrowheads="1"/>
          </p:cNvSpPr>
          <p:nvPr/>
        </p:nvSpPr>
        <p:spPr bwMode="auto">
          <a:xfrm>
            <a:off x="1828800" y="48768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これは　政府が　答えが　わからない　質問です。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43400" y="609600"/>
            <a:ext cx="609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00400" y="2057400"/>
            <a:ext cx="609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568700"/>
            <a:ext cx="1143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76600" y="4876800"/>
            <a:ext cx="838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43400" y="2057400"/>
            <a:ext cx="1600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52800" y="609600"/>
            <a:ext cx="838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7239000" y="990600"/>
            <a:ext cx="2133600" cy="914400"/>
          </a:xfrm>
          <a:prstGeom prst="wedgeEllipseCallout">
            <a:avLst>
              <a:gd name="adj1" fmla="val -154837"/>
              <a:gd name="adj2" fmla="val -47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7239000" y="990600"/>
            <a:ext cx="2133600" cy="914400"/>
          </a:xfrm>
          <a:prstGeom prst="wedgeEllipseCallout">
            <a:avLst>
              <a:gd name="adj1" fmla="val -207352"/>
              <a:gd name="adj2" fmla="val 8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Callout 19"/>
          <p:cNvSpPr/>
          <p:nvPr/>
        </p:nvSpPr>
        <p:spPr>
          <a:xfrm>
            <a:off x="7315200" y="990600"/>
            <a:ext cx="2133600" cy="914400"/>
          </a:xfrm>
          <a:prstGeom prst="wedgeEllipseCallout">
            <a:avLst>
              <a:gd name="adj1" fmla="val -185622"/>
              <a:gd name="adj2" fmla="val 232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7289800" y="977900"/>
            <a:ext cx="2133600" cy="914400"/>
          </a:xfrm>
          <a:prstGeom prst="wedgeEllipseCallout">
            <a:avLst>
              <a:gd name="adj1" fmla="val -200713"/>
              <a:gd name="adj2" fmla="val 379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solidFill>
                  <a:srgbClr val="FFFFFF"/>
                </a:solidFill>
              </a:rPr>
              <a:t>だれ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1676400" y="152400"/>
            <a:ext cx="1371600" cy="914400"/>
          </a:xfrm>
          <a:prstGeom prst="wedgeEllipseCallout">
            <a:avLst>
              <a:gd name="adj1" fmla="val 68784"/>
              <a:gd name="adj2" fmla="val 37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>
                <a:solidFill>
                  <a:srgbClr val="FFFFFF"/>
                </a:solidFill>
              </a:rPr>
              <a:t>いつ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1676400" y="2743200"/>
            <a:ext cx="1371600" cy="914400"/>
          </a:xfrm>
          <a:prstGeom prst="wedgeEllipseCallout">
            <a:avLst>
              <a:gd name="adj1" fmla="val 141248"/>
              <a:gd name="adj2" fmla="val -7277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>
                <a:solidFill>
                  <a:srgbClr val="FFFFFF"/>
                </a:solidFill>
              </a:rPr>
              <a:t>どこ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724400" y="1706563"/>
            <a:ext cx="434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Trebuchet MS" panose="020B0603020202020204" pitchFamily="34" charset="0"/>
              </a:rPr>
              <a:t>えいがかん　　　　　　　</a:t>
            </a:r>
            <a:r>
              <a:rPr lang="en-US" altLang="ja-JP">
                <a:latin typeface="Trebuchet MS" panose="020B0603020202020204" pitchFamily="34" charset="0"/>
              </a:rPr>
              <a:t> </a:t>
            </a:r>
            <a:r>
              <a:rPr lang="ja-JP" altLang="en-US">
                <a:latin typeface="Trebuchet MS" panose="020B0603020202020204" pitchFamily="34" charset="0"/>
              </a:rPr>
              <a:t>えいが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4724400" y="3230563"/>
            <a:ext cx="434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Trebuchet MS" panose="020B0603020202020204" pitchFamily="34" charset="0"/>
              </a:rPr>
              <a:t>　けんきゅう　　　　　　もんだい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3032126" y="4541838"/>
            <a:ext cx="672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Trebuchet MS" panose="020B0603020202020204" pitchFamily="34" charset="0"/>
              </a:rPr>
              <a:t>　せいふ　　　こた　　　　　　　　　　　　　しつもん</a:t>
            </a:r>
            <a:endParaRPr lang="en-US" sz="2800">
              <a:latin typeface="Trebuchet MS" panose="020B0603020202020204" pitchFamily="34" charset="0"/>
            </a:endParaRPr>
          </a:p>
        </p:txBody>
      </p:sp>
      <p:pic>
        <p:nvPicPr>
          <p:cNvPr id="2050" name="Picture 2" descr="Kết quả hình ảnh cho pract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8263"/>
            <a:ext cx="2500312" cy="1133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  <p:bldP spid="18437" grpId="0"/>
      <p:bldP spid="18438" grpId="0"/>
      <p:bldP spid="18439" grpId="0"/>
      <p:bldP spid="18440" grpId="0"/>
      <p:bldP spid="1844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②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は　～です。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379294">
            <a:off x="8229600" y="152400"/>
            <a:ext cx="2286000" cy="1219200"/>
          </a:xfrm>
          <a:prstGeom prst="wedgeEllipseCallout">
            <a:avLst>
              <a:gd name="adj1" fmla="val -159370"/>
              <a:gd name="adj2" fmla="val 22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“CHỦ NGỮ”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endParaRPr lang="en-US" b="1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2590800" y="23622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Người ở đằng kia là anh Tanaka.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1905000" y="1905001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あそこに　いる　人は　田中さんです。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2590800" y="35052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Cái cặp mà mua ở Nhật là cái này.</a:t>
            </a:r>
          </a:p>
        </p:txBody>
      </p:sp>
      <p:sp>
        <p:nvSpPr>
          <p:cNvPr id="19463" name="TextBox 5"/>
          <p:cNvSpPr txBox="1">
            <a:spLocks noChangeArrowheads="1"/>
          </p:cNvSpPr>
          <p:nvPr/>
        </p:nvSpPr>
        <p:spPr bwMode="auto">
          <a:xfrm>
            <a:off x="1905000" y="30480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日本で　買った　かばんは　これです。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2590800" y="48006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Nơi mà bạn A đang sống là chỗ này.</a:t>
            </a:r>
          </a:p>
        </p:txBody>
      </p:sp>
      <p:sp>
        <p:nvSpPr>
          <p:cNvPr id="19465" name="TextBox 5"/>
          <p:cNvSpPr txBox="1">
            <a:spLocks noChangeArrowheads="1"/>
          </p:cNvSpPr>
          <p:nvPr/>
        </p:nvSpPr>
        <p:spPr bwMode="auto">
          <a:xfrm>
            <a:off x="1905000" y="43434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Trebuchet MS" panose="020B0603020202020204" pitchFamily="34" charset="0"/>
              </a:rPr>
              <a:t>A</a:t>
            </a:r>
            <a:r>
              <a:rPr lang="ja-JP" altLang="en-US" sz="2800">
                <a:latin typeface="Trebuchet MS" panose="020B0603020202020204" pitchFamily="34" charset="0"/>
              </a:rPr>
              <a:t>さんが　すんでいる　こころは　ここです。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9466" name="TextBox 9"/>
          <p:cNvSpPr txBox="1">
            <a:spLocks noChangeArrowheads="1"/>
          </p:cNvSpPr>
          <p:nvPr/>
        </p:nvSpPr>
        <p:spPr bwMode="auto">
          <a:xfrm>
            <a:off x="2590800" y="59436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Thời gian làm bài thi là 2 tiếng.</a:t>
            </a:r>
          </a:p>
        </p:txBody>
      </p:sp>
      <p:sp>
        <p:nvSpPr>
          <p:cNvPr id="19467" name="TextBox 5"/>
          <p:cNvSpPr txBox="1">
            <a:spLocks noChangeArrowheads="1"/>
          </p:cNvSpPr>
          <p:nvPr/>
        </p:nvSpPr>
        <p:spPr bwMode="auto">
          <a:xfrm>
            <a:off x="1905000" y="54864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しけんを　する　時間は　２時間です。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590800" y="1143001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１．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【</a:t>
            </a:r>
            <a:r>
              <a:rPr lang="en-US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định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 </a:t>
            </a:r>
            <a:r>
              <a:rPr lang="en-US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ngữ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】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は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【N】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です。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42000" y="1930400"/>
            <a:ext cx="15240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53200" y="3048000"/>
            <a:ext cx="8382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67600" y="4356100"/>
            <a:ext cx="8382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5511800"/>
            <a:ext cx="11430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Callout 16"/>
          <p:cNvSpPr/>
          <p:nvPr/>
        </p:nvSpPr>
        <p:spPr>
          <a:xfrm rot="163920">
            <a:off x="8686800" y="1676400"/>
            <a:ext cx="1600200" cy="990600"/>
          </a:xfrm>
          <a:prstGeom prst="wedgeEllipseCallout">
            <a:avLst>
              <a:gd name="adj1" fmla="val -128146"/>
              <a:gd name="adj2" fmla="val 2464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solidFill>
                  <a:srgbClr val="FFFFFF"/>
                </a:solidFill>
              </a:rPr>
              <a:t>だれ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 rot="163920">
            <a:off x="9045575" y="2857500"/>
            <a:ext cx="1600200" cy="990600"/>
          </a:xfrm>
          <a:prstGeom prst="wedgeEllipseCallout">
            <a:avLst>
              <a:gd name="adj1" fmla="val -151658"/>
              <a:gd name="adj2" fmla="val 33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solidFill>
                  <a:srgbClr val="FFFFFF"/>
                </a:solidFill>
              </a:rPr>
              <a:t>どれ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 rot="163920">
            <a:off x="9045575" y="3924300"/>
            <a:ext cx="1600200" cy="990600"/>
          </a:xfrm>
          <a:prstGeom prst="wedgeEllipseCallout">
            <a:avLst>
              <a:gd name="adj1" fmla="val -90501"/>
              <a:gd name="adj2" fmla="val 4022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solidFill>
                  <a:srgbClr val="FFFFFF"/>
                </a:solidFill>
              </a:rPr>
              <a:t>どこ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 rot="163920">
            <a:off x="8175626" y="5840413"/>
            <a:ext cx="2036763" cy="990600"/>
          </a:xfrm>
          <a:prstGeom prst="wedgeEllipseCallout">
            <a:avLst>
              <a:gd name="adj1" fmla="val -94809"/>
              <a:gd name="adj2" fmla="val -4107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何時間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3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第１３課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経験から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836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②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は　～です。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379294">
            <a:off x="8229600" y="152400"/>
            <a:ext cx="2286000" cy="1219200"/>
          </a:xfrm>
          <a:prstGeom prst="wedgeEllipseCallout">
            <a:avLst>
              <a:gd name="adj1" fmla="val -159370"/>
              <a:gd name="adj2" fmla="val 22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“CHỦ NGỮ”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endParaRPr lang="en-US" b="1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590800" y="23622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hay.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1905000" y="19050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きのう　見た　えいがは　おもしろかった　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2590800" y="35052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Cái cặp mà mua ở Nhật không tốt lắm.</a:t>
            </a:r>
          </a:p>
        </p:txBody>
      </p:sp>
      <p:sp>
        <p:nvSpPr>
          <p:cNvPr id="20487" name="TextBox 5"/>
          <p:cNvSpPr txBox="1">
            <a:spLocks noChangeArrowheads="1"/>
          </p:cNvSpPr>
          <p:nvPr/>
        </p:nvSpPr>
        <p:spPr bwMode="auto">
          <a:xfrm>
            <a:off x="1905000" y="30480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日本で　買った　かばんは　あまり　よくないです。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2590800" y="4800600"/>
            <a:ext cx="487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Nơi mà bạn A đang sống là rất nhộn nhịp.</a:t>
            </a:r>
          </a:p>
        </p:txBody>
      </p:sp>
      <p:sp>
        <p:nvSpPr>
          <p:cNvPr id="20489" name="TextBox 5"/>
          <p:cNvSpPr txBox="1">
            <a:spLocks noChangeArrowheads="1"/>
          </p:cNvSpPr>
          <p:nvPr/>
        </p:nvSpPr>
        <p:spPr bwMode="auto">
          <a:xfrm>
            <a:off x="1905000" y="43434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Trebuchet MS" panose="020B0603020202020204" pitchFamily="34" charset="0"/>
              </a:rPr>
              <a:t>A</a:t>
            </a:r>
            <a:r>
              <a:rPr lang="ja-JP" altLang="en-US" sz="2800" dirty="0">
                <a:latin typeface="Trebuchet MS" panose="020B0603020202020204" pitchFamily="34" charset="0"/>
              </a:rPr>
              <a:t>さんが　すんでいる</a:t>
            </a:r>
            <a:r>
              <a:rPr lang="ja-JP" altLang="en-US" sz="2800">
                <a:latin typeface="Trebuchet MS" panose="020B0603020202020204" pitchFamily="34" charset="0"/>
              </a:rPr>
              <a:t>　</a:t>
            </a:r>
            <a:r>
              <a:rPr lang="ja-JP" altLang="en-US" sz="2800" smtClean="0">
                <a:latin typeface="Trebuchet MS" panose="020B0603020202020204" pitchFamily="34" charset="0"/>
              </a:rPr>
              <a:t>とこ</a:t>
            </a:r>
            <a:r>
              <a:rPr lang="ja-JP" altLang="en-US" sz="2800" dirty="0">
                <a:latin typeface="Trebuchet MS" panose="020B0603020202020204" pitchFamily="34" charset="0"/>
              </a:rPr>
              <a:t>ろは　にぎやか　です。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0490" name="TextBox 9"/>
          <p:cNvSpPr txBox="1">
            <a:spLocks noChangeArrowheads="1"/>
          </p:cNvSpPr>
          <p:nvPr/>
        </p:nvSpPr>
        <p:spPr bwMode="auto">
          <a:xfrm>
            <a:off x="2565400" y="59436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Thời gian làm bài thi hơi ngắn.</a:t>
            </a:r>
          </a:p>
        </p:txBody>
      </p:sp>
      <p:sp>
        <p:nvSpPr>
          <p:cNvPr id="20491" name="TextBox 5"/>
          <p:cNvSpPr txBox="1">
            <a:spLocks noChangeArrowheads="1"/>
          </p:cNvSpPr>
          <p:nvPr/>
        </p:nvSpPr>
        <p:spPr bwMode="auto">
          <a:xfrm>
            <a:off x="1905000" y="54864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しけんを　する　時間は　ちょっと　短い　です。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590800" y="1143001"/>
            <a:ext cx="5534628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２．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【</a:t>
            </a:r>
            <a:r>
              <a:rPr lang="en-US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định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 </a:t>
            </a:r>
            <a:r>
              <a:rPr lang="en-US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ngữ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】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は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【</a:t>
            </a:r>
            <a:r>
              <a:rPr lang="en-US" altLang="ja-JP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Adj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】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です。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1930400"/>
            <a:ext cx="25908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53200" y="3048000"/>
            <a:ext cx="29718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67600" y="4356100"/>
            <a:ext cx="15240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23000" y="5511800"/>
            <a:ext cx="25908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8763000" y="5638800"/>
            <a:ext cx="1752600" cy="914400"/>
          </a:xfrm>
          <a:prstGeom prst="wedgeEllipseCallout">
            <a:avLst>
              <a:gd name="adj1" fmla="val -57355"/>
              <a:gd name="adj2" fmla="val -13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8763000" y="5638800"/>
            <a:ext cx="1752600" cy="914400"/>
          </a:xfrm>
          <a:prstGeom prst="wedgeEllipseCallout">
            <a:avLst>
              <a:gd name="adj1" fmla="val -61703"/>
              <a:gd name="adj2" fmla="val -28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8763000" y="5638800"/>
            <a:ext cx="1752600" cy="914400"/>
          </a:xfrm>
          <a:prstGeom prst="wedgeEllipseCallout">
            <a:avLst>
              <a:gd name="adj1" fmla="val -56486"/>
              <a:gd name="adj2" fmla="val -40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Callout 19"/>
          <p:cNvSpPr/>
          <p:nvPr/>
        </p:nvSpPr>
        <p:spPr>
          <a:xfrm>
            <a:off x="8763000" y="5638800"/>
            <a:ext cx="1752600" cy="914400"/>
          </a:xfrm>
          <a:prstGeom prst="wedgeEllipseCallout">
            <a:avLst>
              <a:gd name="adj1" fmla="val -80834"/>
              <a:gd name="adj2" fmla="val -7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solidFill>
                  <a:srgbClr val="000000"/>
                </a:solidFill>
              </a:rPr>
              <a:t>どう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  <p:bldP spid="20488" grpId="0"/>
      <p:bldP spid="20489" grpId="0"/>
      <p:bldP spid="20490" grpId="0"/>
      <p:bldP spid="2049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②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は　～です。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379294">
            <a:off x="8229600" y="152400"/>
            <a:ext cx="2286000" cy="1219200"/>
          </a:xfrm>
          <a:prstGeom prst="wedgeEllipseCallout">
            <a:avLst>
              <a:gd name="adj1" fmla="val -159370"/>
              <a:gd name="adj2" fmla="val 22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“CHỦ NGỮ”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endParaRPr lang="en-US" b="1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590800" y="33528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Người tôi gặp hôm qua đang dạy tại đại học  FPT.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1905000" y="28956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きのう　会った人は　ＦＵで　教えています。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2590800" y="44958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Nhà máy tôi thăm quan tuần trước đang sản xuất ô tô.</a:t>
            </a:r>
          </a:p>
        </p:txBody>
      </p:sp>
      <p:sp>
        <p:nvSpPr>
          <p:cNvPr id="20487" name="TextBox 5"/>
          <p:cNvSpPr txBox="1">
            <a:spLocks noChangeArrowheads="1"/>
          </p:cNvSpPr>
          <p:nvPr/>
        </p:nvSpPr>
        <p:spPr bwMode="auto">
          <a:xfrm>
            <a:off x="1905000" y="403860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先週　見学した工場は　自動車を　作っています。</a:t>
            </a:r>
            <a:endParaRPr lang="en-US" sz="2800">
              <a:latin typeface="Trebuchet MS" panose="020B0603020202020204" pitchFamily="34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590800" y="1143001"/>
            <a:ext cx="5257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３．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【</a:t>
            </a:r>
            <a:r>
              <a:rPr lang="en-US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định</a:t>
            </a: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 ngữ】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は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【V】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</a:rPr>
              <a:t>です。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8000" y="2921000"/>
            <a:ext cx="25908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791200" y="4038600"/>
            <a:ext cx="42672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61722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③～は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【định ngữ】</a:t>
            </a:r>
            <a:r>
              <a:rPr lang="ja-JP" altLang="en-US" sz="2800">
                <a:solidFill>
                  <a:srgbClr val="FFFFFF"/>
                </a:solidFill>
                <a:latin typeface="Trebuchet MS" pitchFamily="34" charset="0"/>
              </a:rPr>
              <a:t>を／へ／に</a:t>
            </a: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…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379294">
            <a:off x="8397875" y="152400"/>
            <a:ext cx="2286000" cy="1219200"/>
          </a:xfrm>
          <a:prstGeom prst="wedgeEllipseCallout">
            <a:avLst>
              <a:gd name="adj1" fmla="val -87662"/>
              <a:gd name="adj2" fmla="val 1020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Đóng</a:t>
            </a:r>
            <a:r>
              <a:rPr lang="en-US" b="1" dirty="0"/>
              <a:t>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“TÂN NGỮ”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endParaRPr lang="en-US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90800" y="33528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Hôm qua, tôi đã thăm quan nhà máy, nơi bạn A đang thực tập.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276600" y="2895601"/>
            <a:ext cx="563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きのう　工場を　見学しました。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3600" y="1981201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Ａさんは　（そこで）実習しています。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62600" y="1752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  <a:latin typeface="Trebuchet MS" panose="020B0603020202020204" pitchFamily="34" charset="0"/>
              </a:rPr>
              <a:t>じっしゅう</a:t>
            </a:r>
            <a:endParaRPr lang="en-US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Flowchart: Merge 8"/>
          <p:cNvSpPr/>
          <p:nvPr/>
        </p:nvSpPr>
        <p:spPr>
          <a:xfrm>
            <a:off x="2590800" y="2484438"/>
            <a:ext cx="5334000" cy="411162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1905000" y="4343400"/>
            <a:ext cx="838200" cy="533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2971800" y="4343401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きのう（わたしは）　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172200" y="5816601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工場を　見学しました。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2800" y="5181601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Ａさんが　実習している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53000" y="49530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  <a:latin typeface="Trebuchet MS" panose="020B0603020202020204" pitchFamily="34" charset="0"/>
              </a:rPr>
              <a:t>じっしゅう</a:t>
            </a:r>
            <a:endParaRPr lang="en-US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8200" y="2895600"/>
            <a:ext cx="990600" cy="53340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9" grpId="0" animBg="1"/>
      <p:bldP spid="11" grpId="0"/>
      <p:bldP spid="12" grpId="0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31088" y="1520646"/>
            <a:ext cx="746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Hãy gửi cho tôi cái file mà hôm qua bạn nhận được từ anh Tanaka.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97688" y="987246"/>
            <a:ext cx="891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きのう　田中さんに　もらった　ファイルを　送ってください。</a:t>
            </a:r>
            <a:r>
              <a:rPr lang="ja-JP" alt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　</a:t>
            </a:r>
            <a:endParaRPr lang="en-US" sz="28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31088" y="2663646"/>
            <a:ext cx="746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Bạn có biết người đang nói chuyện với thầy Kamo không?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97688" y="2130246"/>
            <a:ext cx="891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カモ先生と　話している　人を　知っていますか。</a:t>
            </a:r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　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31088" y="3871732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Hôm qua tôi đã đi đến công ty nơi bạn B đang làm việc.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7688" y="3338333"/>
            <a:ext cx="891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Ｂさんが　働いている　会社へ　きのう　行きました。</a:t>
            </a:r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　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31088" y="5892620"/>
            <a:ext cx="8077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Tahoma" panose="020B0604030504040204" pitchFamily="34" charset="0"/>
                <a:cs typeface="Tahoma" panose="020B0604030504040204" pitchFamily="34" charset="0"/>
              </a:rPr>
              <a:t>Tôi muốn tặng cho chị Kimura, người đang dạy tiếng Nhật cho em trai tôi chiếc đồng hồ tôi mua bên Nhật năm ngoái.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79288" y="5395733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時計を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36488" y="4816296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木村さんに</a:t>
            </a:r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　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22288" y="5349696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あげたいです。</a:t>
            </a:r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93088" y="5395733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きょねん　日本で　買った　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15326" y="4862333"/>
            <a:ext cx="434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弟に　日本語を　教えている</a:t>
            </a:r>
            <a:endParaRPr lang="en-US" sz="28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04052" y="4832171"/>
            <a:ext cx="1417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（私は）</a:t>
            </a:r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89" y="144463"/>
            <a:ext cx="1716911" cy="1515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31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5638800" cy="523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800">
                <a:solidFill>
                  <a:srgbClr val="FFFFFF"/>
                </a:solidFill>
                <a:latin typeface="Trebuchet MS" pitchFamily="34" charset="0"/>
              </a:rPr>
              <a:t>Một số biểu hiện hay với định ngữ</a:t>
            </a:r>
            <a:endParaRPr lang="en-US" sz="28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48400" y="1524001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時間　</a:t>
            </a:r>
            <a:endParaRPr lang="en-US" altLang="ja-JP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8400" y="2667001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やくそく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5400" y="3733801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機会／チャンス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48400" y="4876801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0000"/>
                </a:solidFill>
                <a:latin typeface="Trebuchet MS" panose="020B0603020202020204" pitchFamily="34" charset="0"/>
              </a:rPr>
              <a:t>お金　</a:t>
            </a:r>
            <a:endParaRPr lang="en-US" altLang="ja-JP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2057400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Không có thời gian xem tivi.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0" y="3276600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Có hẹn đi chơi với bạn.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0" y="4343400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Không có cơ hội sử dụng tiếng Nhật.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0" y="5410200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Muốn có tiền đi du lịch Nhật Bản.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29000" y="1539875"/>
            <a:ext cx="2819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テレビを　見る　</a:t>
            </a:r>
            <a:endParaRPr lang="en-US" altLang="ja-JP" sz="240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70725" y="152400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が　ありません。　</a:t>
            </a:r>
            <a:endParaRPr lang="en-US" altLang="ja-JP" sz="2400"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76400" y="2667001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Trebuchet MS" panose="020B0603020202020204" pitchFamily="34" charset="0"/>
              </a:rPr>
              <a:t>友だちと　あそびに　行く</a:t>
            </a:r>
            <a:endParaRPr lang="en-US" altLang="ja-JP" sz="2800" dirty="0">
              <a:latin typeface="Trebuchet MS" panose="020B0603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88275" y="266700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が　あります。　</a:t>
            </a:r>
            <a:endParaRPr lang="en-US" altLang="ja-JP" sz="2400"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828800" y="3733801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日本語を　つかう</a:t>
            </a:r>
            <a:endParaRPr lang="en-US" altLang="ja-JP" sz="2800"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48600" y="373380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が　ありません。　</a:t>
            </a:r>
            <a:endParaRPr lang="en-US" altLang="ja-JP" sz="2400"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438400" y="4876801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日本へ　旅行　に行く</a:t>
            </a:r>
            <a:endParaRPr lang="en-US" altLang="ja-JP" sz="280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162800" y="487680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rebuchet MS" panose="020B0603020202020204" pitchFamily="34" charset="0"/>
              </a:rPr>
              <a:t>が　ほしいです。　</a:t>
            </a:r>
            <a:endParaRPr lang="en-US" altLang="ja-JP" sz="2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81200" y="304801"/>
            <a:ext cx="5638800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800" dirty="0" err="1" smtClean="0">
                <a:solidFill>
                  <a:srgbClr val="FFFFFF"/>
                </a:solidFill>
                <a:latin typeface="Trebuchet MS" pitchFamily="34" charset="0"/>
              </a:rPr>
              <a:t>Câu</a:t>
            </a:r>
            <a:r>
              <a:rPr lang="en-US" altLang="ja-JP" sz="2800" dirty="0" smtClean="0">
                <a:solidFill>
                  <a:srgbClr val="FFFFFF"/>
                </a:solidFill>
                <a:latin typeface="Trebuchet MS" pitchFamily="34" charset="0"/>
              </a:rPr>
              <a:t> </a:t>
            </a:r>
            <a:r>
              <a:rPr lang="en-US" altLang="ja-JP" sz="2800" dirty="0" err="1" smtClean="0">
                <a:solidFill>
                  <a:srgbClr val="FFFFFF"/>
                </a:solidFill>
                <a:latin typeface="Trebuchet MS" pitchFamily="34" charset="0"/>
              </a:rPr>
              <a:t>dịch</a:t>
            </a:r>
            <a:r>
              <a:rPr lang="en-US" altLang="ja-JP" sz="2800" dirty="0" smtClean="0">
                <a:solidFill>
                  <a:srgbClr val="FFFFFF"/>
                </a:solidFill>
                <a:latin typeface="Trebuchet MS" pitchFamily="34" charset="0"/>
              </a:rPr>
              <a:t> </a:t>
            </a:r>
            <a:r>
              <a:rPr lang="en-US" altLang="ja-JP" sz="2800" dirty="0" err="1" smtClean="0">
                <a:solidFill>
                  <a:srgbClr val="FFFFFF"/>
                </a:solidFill>
                <a:latin typeface="Trebuchet MS" pitchFamily="34" charset="0"/>
              </a:rPr>
              <a:t>rất</a:t>
            </a:r>
            <a:r>
              <a:rPr lang="en-US" altLang="ja-JP" sz="2800" dirty="0" smtClean="0">
                <a:solidFill>
                  <a:srgbClr val="FFFFFF"/>
                </a:solidFill>
                <a:latin typeface="Trebuchet MS" pitchFamily="34" charset="0"/>
              </a:rPr>
              <a:t> </a:t>
            </a:r>
            <a:r>
              <a:rPr lang="en-US" altLang="ja-JP" sz="2800" dirty="0" err="1" smtClean="0">
                <a:solidFill>
                  <a:srgbClr val="FFFFFF"/>
                </a:solidFill>
                <a:latin typeface="Trebuchet MS" pitchFamily="34" charset="0"/>
              </a:rPr>
              <a:t>đểu</a:t>
            </a:r>
            <a:r>
              <a:rPr lang="en-US" altLang="ja-JP" sz="2800" dirty="0" smtClean="0">
                <a:solidFill>
                  <a:srgbClr val="FFFFFF"/>
                </a:solidFill>
                <a:latin typeface="Trebuchet MS" pitchFamily="34" charset="0"/>
              </a:rPr>
              <a:t> </a:t>
            </a:r>
            <a:r>
              <a:rPr lang="en-US" altLang="ja-JP" sz="2800" dirty="0" err="1" smtClean="0">
                <a:solidFill>
                  <a:srgbClr val="FFFFFF"/>
                </a:solidFill>
                <a:latin typeface="Trebuchet MS" pitchFamily="34" charset="0"/>
              </a:rPr>
              <a:t>của</a:t>
            </a:r>
            <a:r>
              <a:rPr lang="en-US" altLang="ja-JP" sz="2800" dirty="0" smtClean="0">
                <a:solidFill>
                  <a:srgbClr val="FFFFFF"/>
                </a:solidFill>
                <a:latin typeface="Trebuchet MS" pitchFamily="34" charset="0"/>
              </a:rPr>
              <a:t> Trọng-san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9897" y="1902941"/>
            <a:ext cx="115721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HN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sv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sz="3200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200" i="1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94270" y="3599936"/>
            <a:ext cx="111334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Trebuchet MS" panose="020B0603020202020204" pitchFamily="34" charset="0"/>
              </a:rPr>
              <a:t>これは</a:t>
            </a:r>
            <a:endParaRPr lang="en-US" altLang="ja-JP" sz="280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ja-JP" sz="2800" dirty="0" smtClean="0">
                <a:latin typeface="Trebuchet MS" panose="020B0603020202020204" pitchFamily="34" charset="0"/>
              </a:rPr>
              <a:t>	</a:t>
            </a:r>
            <a:r>
              <a:rPr lang="ja-JP" altLang="en-US" sz="2800" dirty="0" smtClean="0">
                <a:latin typeface="Trebuchet MS" panose="020B0603020202020204" pitchFamily="34" charset="0"/>
              </a:rPr>
              <a:t>きのう同じ部屋に住んでいる二人の友だちと３人で</a:t>
            </a:r>
            <a:endParaRPr lang="en-US" altLang="ja-JP" sz="280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ja-JP" sz="2800" dirty="0" smtClean="0">
                <a:latin typeface="Trebuchet MS" panose="020B0603020202020204" pitchFamily="34" charset="0"/>
              </a:rPr>
              <a:t>							</a:t>
            </a:r>
            <a:r>
              <a:rPr lang="ja-JP" altLang="en-US" sz="2800" dirty="0" smtClean="0">
                <a:latin typeface="Trebuchet MS" panose="020B0603020202020204" pitchFamily="34" charset="0"/>
              </a:rPr>
              <a:t>女の学生がたくさんいるハノイ大学へ</a:t>
            </a:r>
            <a:endParaRPr lang="en-US" altLang="ja-JP" sz="280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ja-JP" sz="2800" dirty="0">
                <a:latin typeface="Trebuchet MS" panose="020B0603020202020204" pitchFamily="34" charset="0"/>
              </a:rPr>
              <a:t>	</a:t>
            </a:r>
            <a:r>
              <a:rPr lang="en-US" altLang="ja-JP" sz="2800" dirty="0" smtClean="0">
                <a:latin typeface="Trebuchet MS" panose="020B0603020202020204" pitchFamily="34" charset="0"/>
              </a:rPr>
              <a:t>														</a:t>
            </a:r>
            <a:r>
              <a:rPr lang="ja-JP" altLang="en-US" sz="2800" dirty="0" smtClean="0">
                <a:latin typeface="Trebuchet MS" panose="020B0603020202020204" pitchFamily="34" charset="0"/>
              </a:rPr>
              <a:t>買いに行った願書です。</a:t>
            </a:r>
            <a:endParaRPr lang="en-US" altLang="ja-JP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5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第１３課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09" y="1468826"/>
            <a:ext cx="7060990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教えて</a:t>
            </a:r>
            <a:r>
              <a:rPr lang="en-US" altLang="ja-JP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/>
            </a:r>
            <a:br>
              <a:rPr lang="en-US" altLang="ja-JP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</a:br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ください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26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iped Right Arrow 11"/>
          <p:cNvSpPr/>
          <p:nvPr/>
        </p:nvSpPr>
        <p:spPr>
          <a:xfrm>
            <a:off x="5516381" y="2603500"/>
            <a:ext cx="2908092" cy="4037556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ANSWER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26035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100" y="349159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100" y="441163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100" y="5329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 Kim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100" y="627172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 Kim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33"/>
          <p:cNvSpPr txBox="1">
            <a:spLocks noChangeArrowheads="1"/>
          </p:cNvSpPr>
          <p:nvPr/>
        </p:nvSpPr>
        <p:spPr bwMode="auto">
          <a:xfrm>
            <a:off x="1181100" y="2463347"/>
            <a:ext cx="4114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結婚していますか。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1181100" y="3384161"/>
            <a:ext cx="411480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車を持っていますか。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4361" y="5006051"/>
            <a:ext cx="6554971" cy="1027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3"/>
          <p:cNvSpPr txBox="1">
            <a:spLocks noChangeArrowheads="1"/>
          </p:cNvSpPr>
          <p:nvPr/>
        </p:nvSpPr>
        <p:spPr bwMode="auto">
          <a:xfrm>
            <a:off x="1181099" y="4303909"/>
            <a:ext cx="4755005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どこに住んでいますか。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1181098" y="5192004"/>
            <a:ext cx="578932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キムさんを知っていますか。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181098" y="6111752"/>
            <a:ext cx="578932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キムさんは何を着ていますか。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53828" y="4710897"/>
            <a:ext cx="4913453" cy="147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7102217" y="4807120"/>
            <a:ext cx="4114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はい、知っています。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7102217" y="5492872"/>
            <a:ext cx="411480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いいえ、知りません。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974361" y="434715"/>
            <a:ext cx="3597639" cy="1753849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TỔNG HỢP MẪU CÂU</a:t>
            </a:r>
          </a:p>
          <a:p>
            <a:pPr algn="ctr"/>
            <a:r>
              <a:rPr lang="ja-JP" altLang="en-US" dirty="0" smtClean="0"/>
              <a:t>「～ています」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 rot="21297040">
            <a:off x="4594402" y="209041"/>
            <a:ext cx="6036907" cy="77521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Hành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ngay</a:t>
            </a:r>
            <a:r>
              <a:rPr lang="en-US" sz="2800" dirty="0" smtClean="0"/>
              <a:t> </a:t>
            </a:r>
            <a:r>
              <a:rPr lang="en-US" sz="2800" dirty="0" err="1" smtClean="0"/>
              <a:t>lúc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endParaRPr lang="en-US" sz="2800" dirty="0"/>
          </a:p>
        </p:txBody>
      </p:sp>
      <p:sp>
        <p:nvSpPr>
          <p:cNvPr id="17" name="Pentagon 16"/>
          <p:cNvSpPr/>
          <p:nvPr/>
        </p:nvSpPr>
        <p:spPr>
          <a:xfrm rot="21286033">
            <a:off x="4948185" y="973126"/>
            <a:ext cx="7050415" cy="703343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Hành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tục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thói</a:t>
            </a:r>
            <a:r>
              <a:rPr lang="en-US" sz="2800" dirty="0" smtClean="0"/>
              <a:t> </a:t>
            </a:r>
            <a:r>
              <a:rPr lang="en-US" sz="2800" dirty="0" err="1" smtClean="0"/>
              <a:t>quen</a:t>
            </a:r>
            <a:endParaRPr lang="en-US" sz="2800" dirty="0"/>
          </a:p>
        </p:txBody>
      </p:sp>
      <p:sp>
        <p:nvSpPr>
          <p:cNvPr id="18" name="Pentagon 17"/>
          <p:cNvSpPr/>
          <p:nvPr/>
        </p:nvSpPr>
        <p:spPr>
          <a:xfrm rot="21286033">
            <a:off x="5320421" y="1765525"/>
            <a:ext cx="6074455" cy="81532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khứ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kéo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0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/>
      <p:bldP spid="5" grpId="0"/>
      <p:bldP spid="6" grpId="0"/>
      <p:bldP spid="7" grpId="0"/>
      <p:bldP spid="2" grpId="0" animBg="1"/>
      <p:bldP spid="8" grpId="0" animBg="1"/>
      <p:bldP spid="19" grpId="0" animBg="1"/>
      <p:bldP spid="9" grpId="0" animBg="1"/>
      <p:bldP spid="10" grpId="0" animBg="1"/>
      <p:bldP spid="11" grpId="0" animBg="1"/>
      <p:bldP spid="2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39800" y="355600"/>
            <a:ext cx="7772400" cy="1974059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mẫu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cs typeface="Tahoma" pitchFamily="34" charset="0"/>
              </a:rPr>
            </a:br>
            <a:r>
              <a:rPr lang="en-US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dirty="0" err="1" smtClean="0">
                <a:latin typeface="Tahoma" pitchFamily="34" charset="0"/>
                <a:cs typeface="Tahoma" pitchFamily="34" charset="0"/>
              </a:rPr>
              <a:t>Động</a:t>
            </a:r>
            <a:r>
              <a:rPr dirty="0" smtClean="0">
                <a:latin typeface="Tahoma" pitchFamily="34" charset="0"/>
                <a:cs typeface="Tahoma" pitchFamily="34" charset="0"/>
              </a:rPr>
              <a:t> </a:t>
            </a:r>
            <a:r>
              <a:rPr dirty="0" err="1" smtClean="0">
                <a:latin typeface="Tahoma" pitchFamily="34" charset="0"/>
                <a:cs typeface="Tahoma" pitchFamily="34" charset="0"/>
              </a:rPr>
              <a:t>từ</a:t>
            </a:r>
            <a:r>
              <a:rPr dirty="0" smtClean="0">
                <a:latin typeface="Tahoma" pitchFamily="34" charset="0"/>
                <a:cs typeface="Tahoma" pitchFamily="34" charset="0"/>
              </a:rPr>
              <a:t> </a:t>
            </a:r>
            <a:r>
              <a:rPr dirty="0" err="1" smtClean="0">
                <a:latin typeface="Tahoma" pitchFamily="34" charset="0"/>
                <a:cs typeface="Tahoma" pitchFamily="34" charset="0"/>
              </a:rPr>
              <a:t>dạng</a:t>
            </a:r>
            <a:r>
              <a:rPr dirty="0" smtClean="0">
                <a:latin typeface="Tahoma" pitchFamily="34" charset="0"/>
                <a:cs typeface="Tahoma" pitchFamily="34" charset="0"/>
              </a:rPr>
              <a:t> -ta</a:t>
            </a:r>
            <a:br>
              <a:rPr dirty="0" smtClean="0">
                <a:latin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i="1" dirty="0" err="1" smtClean="0">
                <a:latin typeface="Tahoma" pitchFamily="34" charset="0"/>
                <a:cs typeface="Tahoma" pitchFamily="34" charset="0"/>
              </a:rPr>
              <a:t>tiếp</a:t>
            </a:r>
            <a:r>
              <a:rPr lang="en-US" i="1" dirty="0" smtClean="0">
                <a:latin typeface="Tahoma" pitchFamily="34" charset="0"/>
                <a:cs typeface="Tahoma" pitchFamily="34" charset="0"/>
              </a:rPr>
              <a:t>)</a:t>
            </a:r>
            <a:endParaRPr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2845" y="2612220"/>
            <a:ext cx="2514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CÁCH CHIA</a:t>
            </a:r>
          </a:p>
        </p:txBody>
      </p:sp>
      <p:sp>
        <p:nvSpPr>
          <p:cNvPr id="4" name="TextBox 3"/>
          <p:cNvSpPr txBox="1"/>
          <p:nvPr/>
        </p:nvSpPr>
        <p:spPr>
          <a:xfrm rot="413154">
            <a:off x="2016239" y="4155004"/>
            <a:ext cx="8427812" cy="193899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Tahoma" pitchFamily="34" charset="0"/>
                <a:cs typeface="Tahoma" pitchFamily="34" charset="0"/>
              </a:rPr>
              <a:t>GIỐNG  HỆT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Tahoma" pitchFamily="34" charset="0"/>
                <a:cs typeface="Tahoma" pitchFamily="34" charset="0"/>
              </a:rPr>
              <a:t>ĐỘNG TỪ DẠNG -TE</a:t>
            </a:r>
          </a:p>
        </p:txBody>
      </p:sp>
    </p:spTree>
    <p:extLst>
      <p:ext uri="{BB962C8B-B14F-4D97-AF65-F5344CB8AC3E}">
        <p14:creationId xmlns:p14="http://schemas.microsoft.com/office/powerpoint/2010/main" val="189887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908858" y="1134319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ngoái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908858" y="3363169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Tuần trước tôi đã gặp TGĐ Bình tại tòa nhà FPT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832658" y="5496769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Hôm qua tôi đã ăn món Tenpura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908858" y="619969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去年の５月　日本へ　行きました。</a:t>
            </a:r>
            <a:endParaRPr lang="en-US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832658" y="372319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きょねん　　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604058" y="2829769"/>
            <a:ext cx="838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　</a:t>
            </a:r>
            <a:r>
              <a:rPr lang="en-US" altLang="ja-JP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FPT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ビルで　</a:t>
            </a:r>
            <a:r>
              <a:rPr lang="en-US" altLang="ja-JP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Binh</a:t>
            </a: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社長に　会いました。</a:t>
            </a:r>
            <a:endParaRPr lang="en-US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604058" y="2582119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せんしゅう　　　　　　　　　　　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し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ゃちょう　        あ　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832658" y="4963369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昨日　てんぷらを　食べました。</a:t>
            </a:r>
            <a:endParaRPr lang="en-US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1756458" y="4715719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　　　　　　　　　　　た　　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128058" y="1591519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  <a:sym typeface="Wingdings 2" panose="05020102010507070707" pitchFamily="18" charset="2"/>
              </a:rPr>
              <a:t> </a:t>
            </a:r>
            <a:r>
              <a:rPr lang="en-US" sz="2000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2000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sz="2000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2747058" y="3801319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  <a:sym typeface="Wingdings 2" panose="05020102010507070707" pitchFamily="18" charset="2"/>
              </a:rPr>
              <a:t> </a:t>
            </a:r>
            <a:r>
              <a:rPr lang="en-US" sz="2000" i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tôi đã từng gặp Mr. Bình)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518458" y="5934919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  <a:sym typeface="Wingdings 2" panose="05020102010507070707" pitchFamily="18" charset="2"/>
              </a:rPr>
              <a:t> </a:t>
            </a:r>
            <a:r>
              <a:rPr lang="en-US" sz="2000" i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tôi đã từng ăn món Tenpura)</a:t>
            </a:r>
          </a:p>
        </p:txBody>
      </p:sp>
    </p:spTree>
    <p:extLst>
      <p:ext uri="{BB962C8B-B14F-4D97-AF65-F5344CB8AC3E}">
        <p14:creationId xmlns:p14="http://schemas.microsoft.com/office/powerpoint/2010/main" val="26506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500" y="876300"/>
            <a:ext cx="7543800" cy="708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143000" indent="-11430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Mẫu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câu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Miêu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tả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việc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gì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đó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đã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từng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làm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diễn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đạt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2000" dirty="0" smtClean="0">
                <a:latin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Tahoma" pitchFamily="34" charset="0"/>
                <a:cs typeface="Tahoma" pitchFamily="34" charset="0"/>
              </a:rPr>
              <a:t>1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kinh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nghiệm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1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việc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đã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trải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qua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trong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quá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khứ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1100" y="2019300"/>
            <a:ext cx="5257800" cy="584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b="1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　ことが　あります。</a:t>
            </a:r>
            <a:endParaRPr lang="en-US" sz="3200" b="1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08100" y="352425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308100" y="474345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Mr. Bình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231900" y="60579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Tenpura</a:t>
            </a:r>
            <a:endParaRPr 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231900" y="299085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An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さんは　日本へ　行ったことがあります。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927100" y="41529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（私は）</a:t>
            </a:r>
            <a:r>
              <a:rPr lang="en-US" altLang="ja-JP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Binh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社長に　会ったことがあります。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927100" y="5524500"/>
            <a:ext cx="853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（私は）てんぷらを　食べたことがあります。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Cloud Callout 9"/>
          <p:cNvSpPr/>
          <p:nvPr/>
        </p:nvSpPr>
        <p:spPr>
          <a:xfrm rot="719371">
            <a:off x="8050072" y="834745"/>
            <a:ext cx="2807368" cy="1527737"/>
          </a:xfrm>
          <a:prstGeom prst="cloudCallout">
            <a:avLst>
              <a:gd name="adj1" fmla="val -85952"/>
              <a:gd name="adj2" fmla="val 610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latin typeface="Tahoma" pitchFamily="34" charset="0"/>
                <a:cs typeface="Tahoma" pitchFamily="34" charset="0"/>
              </a:rPr>
              <a:t>Đã</a:t>
            </a:r>
            <a:r>
              <a:rPr lang="en-US" sz="32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latin typeface="Tahoma" pitchFamily="34" charset="0"/>
                <a:cs typeface="Tahoma" pitchFamily="34" charset="0"/>
              </a:rPr>
              <a:t>từng</a:t>
            </a:r>
            <a:endParaRPr lang="en-US" sz="3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0000" y="2990850"/>
            <a:ext cx="4483100" cy="6096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41900" y="4152900"/>
            <a:ext cx="4483100" cy="6096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41900" y="5524500"/>
            <a:ext cx="4419600" cy="6096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080000" y="2790825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3048000" y="3952875"/>
            <a:ext cx="299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しゃちょう　　    あ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041900" y="5308600"/>
            <a:ext cx="63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927100" y="581025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お酒　飲みます</a:t>
            </a:r>
            <a:endParaRPr lang="en-US" sz="3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927100" y="2714625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たばこ　吸います</a:t>
            </a:r>
            <a:endParaRPr lang="en-US" sz="3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927100" y="4949825"/>
            <a:ext cx="662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日本人と　日本語で　話します</a:t>
            </a:r>
            <a:endParaRPr lang="en-US" sz="3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155700" y="1190625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お酒を　飲んだことが　あります。</a:t>
            </a:r>
            <a:endParaRPr lang="en-US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1155700" y="3400425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たばこを　吸ったことが　あります。</a:t>
            </a:r>
            <a:endParaRPr lang="en-US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155700" y="5559425"/>
            <a:ext cx="868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日本人と日本語で　話したことが</a:t>
            </a:r>
            <a:r>
              <a:rPr lang="en-US" altLang="ja-JP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155700" y="1901825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お酒を　飲んだことが　あ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り</a:t>
            </a:r>
            <a:r>
              <a:rPr lang="ja-JP" altLang="en-US" sz="320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ません。</a:t>
            </a:r>
            <a:endParaRPr lang="en-US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1155700" y="4111625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たばこを　吸ったことが　ありません。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1155700" y="6245225"/>
            <a:ext cx="868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日本人と日本語で　話したことが ありません。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584700" y="504825"/>
            <a:ext cx="1676400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sz="2400" i="1" smtClean="0">
                <a:solidFill>
                  <a:srgbClr val="FFFFFF"/>
                </a:solidFill>
                <a:latin typeface="Tahoma" panose="020B0604030504040204" pitchFamily="34" charset="0"/>
                <a:ea typeface="HGGothicM" panose="020B0609000000000000" pitchFamily="49" charset="-128"/>
                <a:cs typeface="Tahoma" panose="020B0604030504040204" pitchFamily="34" charset="0"/>
              </a:rPr>
              <a:t>đã từng…</a:t>
            </a: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6489700" y="504825"/>
            <a:ext cx="1981200" cy="461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sz="2400" i="1" smtClean="0">
                <a:solidFill>
                  <a:srgbClr val="FFFFFF"/>
                </a:solidFill>
                <a:latin typeface="Tahoma" panose="020B0604030504040204" pitchFamily="34" charset="0"/>
                <a:ea typeface="HGGothicM" panose="020B0609000000000000" pitchFamily="49" charset="-128"/>
                <a:cs typeface="Tahoma" panose="020B0604030504040204" pitchFamily="34" charset="0"/>
              </a:rPr>
              <a:t>chưa từng…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92163" y="1357313"/>
            <a:ext cx="381000" cy="292100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1270000" y="352425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さけ　</a:t>
            </a:r>
            <a:r>
              <a:rPr lang="vi-VN" altLang="ja-JP" sz="20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  </a:t>
            </a:r>
            <a:r>
              <a:rPr lang="ja-JP" altLang="en-US" sz="20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の</a:t>
            </a:r>
            <a:endParaRPr lang="en-US" sz="20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11213" y="3546475"/>
            <a:ext cx="381000" cy="292100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74700" y="5705475"/>
            <a:ext cx="381000" cy="292100"/>
          </a:xfrm>
          <a:prstGeom prst="rightArrow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2641600" y="2554287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す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4965700" y="47498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はな</a:t>
            </a:r>
            <a:endParaRPr lang="en-US" sz="20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744538" y="2028825"/>
            <a:ext cx="381000" cy="292100"/>
          </a:xfrm>
          <a:prstGeom prst="rightArrow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63588" y="4217988"/>
            <a:ext cx="381000" cy="292100"/>
          </a:xfrm>
          <a:prstGeom prst="rightArrow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7075" y="6376988"/>
            <a:ext cx="381000" cy="292100"/>
          </a:xfrm>
          <a:prstGeom prst="rightArrow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679700" y="1901825"/>
            <a:ext cx="5384800" cy="6127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68104" y="4097338"/>
            <a:ext cx="5213908" cy="6127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660899" y="6245225"/>
            <a:ext cx="5229225" cy="6127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679700" y="1165225"/>
            <a:ext cx="4991100" cy="6127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238500" y="3386138"/>
            <a:ext cx="4826000" cy="6127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660900" y="5541963"/>
            <a:ext cx="4711700" cy="6111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84300" y="228600"/>
            <a:ext cx="44958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～たことがあります。</a:t>
            </a:r>
            <a:endParaRPr lang="en-US" sz="32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84300" y="990600"/>
            <a:ext cx="44958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～たことがありません。</a:t>
            </a:r>
            <a:endParaRPr lang="en-US" sz="32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32500" y="304800"/>
            <a:ext cx="6096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032500" y="1066800"/>
            <a:ext cx="6096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6870700" y="3048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800" i="1">
                <a:latin typeface="Tahoma" panose="020B0604030504040204" pitchFamily="34" charset="0"/>
                <a:cs typeface="Tahoma" panose="020B0604030504040204" pitchFamily="34" charset="0"/>
              </a:rPr>
              <a:t>đã từng…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6870700" y="10668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800" i="1">
                <a:latin typeface="Tahoma" panose="020B0604030504040204" pitchFamily="34" charset="0"/>
                <a:cs typeface="Tahoma" panose="020B0604030504040204" pitchFamily="34" charset="0"/>
              </a:rPr>
              <a:t>chưa từng…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4300" y="1752600"/>
            <a:ext cx="44958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～たことがありますか。</a:t>
            </a:r>
            <a:endParaRPr lang="en-US" sz="32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6032500" y="1828800"/>
            <a:ext cx="6096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" name="TextBox 11"/>
          <p:cNvSpPr txBox="1">
            <a:spLocks noChangeArrowheads="1"/>
          </p:cNvSpPr>
          <p:nvPr/>
        </p:nvSpPr>
        <p:spPr bwMode="auto">
          <a:xfrm>
            <a:off x="6870700" y="182880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800" i="1">
                <a:latin typeface="Tahoma" panose="020B0604030504040204" pitchFamily="34" charset="0"/>
                <a:cs typeface="Tahoma" panose="020B0604030504040204" pitchFamily="34" charset="0"/>
              </a:rPr>
              <a:t>đã từng…chưa?</a:t>
            </a:r>
          </a:p>
        </p:txBody>
      </p:sp>
      <p:sp>
        <p:nvSpPr>
          <p:cNvPr id="52" name="TextBox 12"/>
          <p:cNvSpPr txBox="1">
            <a:spLocks noChangeArrowheads="1"/>
          </p:cNvSpPr>
          <p:nvPr/>
        </p:nvSpPr>
        <p:spPr bwMode="auto">
          <a:xfrm>
            <a:off x="2374900" y="26670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  <a:cs typeface="Tahoma" panose="020B0604030504040204" pitchFamily="34" charset="0"/>
              </a:rPr>
              <a:t>Bạn đã từng đi Nhật bao giờ chưa?</a:t>
            </a:r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2146300" y="31242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日本へ　行ったことが　ありますか。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1308100" y="3886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</a:t>
            </a:r>
            <a:r>
              <a:rPr lang="en-US" altLang="ja-JP" sz="32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[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（日本へ）行ったことが</a:t>
            </a:r>
            <a:r>
              <a:rPr lang="en-US" altLang="ja-JP" sz="32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]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あります。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5" name="TextBox 15"/>
          <p:cNvSpPr txBox="1">
            <a:spLocks noChangeArrowheads="1"/>
          </p:cNvSpPr>
          <p:nvPr/>
        </p:nvSpPr>
        <p:spPr bwMode="auto">
          <a:xfrm>
            <a:off x="1308100" y="54102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</a:t>
            </a:r>
            <a:r>
              <a:rPr lang="en-US" altLang="ja-JP" sz="32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[ (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日本へ</a:t>
            </a:r>
            <a:r>
              <a:rPr lang="en-US" altLang="ja-JP" sz="32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)</a:t>
            </a:r>
            <a:r>
              <a:rPr lang="en-US" altLang="ja-JP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行ったことが</a:t>
            </a:r>
            <a:r>
              <a:rPr lang="en-US" altLang="ja-JP" sz="32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]</a:t>
            </a:r>
            <a:r>
              <a:rPr lang="en-US" altLang="ja-JP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 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ありません。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1308100" y="4495800"/>
            <a:ext cx="525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はい、ことが　あります。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7" name="TextBox 17"/>
          <p:cNvSpPr txBox="1">
            <a:spLocks noChangeArrowheads="1"/>
          </p:cNvSpPr>
          <p:nvPr/>
        </p:nvSpPr>
        <p:spPr bwMode="auto">
          <a:xfrm>
            <a:off x="1308100" y="6002338"/>
            <a:ext cx="6019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いいえ、ことが　ありません。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5880100" y="4419600"/>
            <a:ext cx="1066800" cy="914400"/>
          </a:xfrm>
          <a:prstGeom prst="mathMultiply">
            <a:avLst>
              <a:gd name="adj1" fmla="val 19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6642100" y="5791200"/>
            <a:ext cx="1066800" cy="914400"/>
          </a:xfrm>
          <a:prstGeom prst="mathMultiply">
            <a:avLst>
              <a:gd name="adj1" fmla="val 196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2527300" y="3886200"/>
            <a:ext cx="49530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１度（１回）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1" name="TextBox 22"/>
          <p:cNvSpPr txBox="1">
            <a:spLocks noChangeArrowheads="1"/>
          </p:cNvSpPr>
          <p:nvPr/>
        </p:nvSpPr>
        <p:spPr bwMode="auto">
          <a:xfrm>
            <a:off x="2679700" y="4370388"/>
            <a:ext cx="464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２度（２回）</a:t>
            </a:r>
            <a:endParaRPr lang="en-US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2" name="TextBox 23"/>
          <p:cNvSpPr txBox="1">
            <a:spLocks noChangeArrowheads="1"/>
          </p:cNvSpPr>
          <p:nvPr/>
        </p:nvSpPr>
        <p:spPr bwMode="auto">
          <a:xfrm>
            <a:off x="2946400" y="4879975"/>
            <a:ext cx="4838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なんども（なんかいも）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3" name="TextBox 24"/>
          <p:cNvSpPr txBox="1">
            <a:spLocks noChangeArrowheads="1"/>
          </p:cNvSpPr>
          <p:nvPr/>
        </p:nvSpPr>
        <p:spPr bwMode="auto">
          <a:xfrm>
            <a:off x="2908300" y="5435600"/>
            <a:ext cx="4648200" cy="5842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１度も（１回も）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4" name="TextBox 25"/>
          <p:cNvSpPr txBox="1">
            <a:spLocks noChangeArrowheads="1"/>
          </p:cNvSpPr>
          <p:nvPr/>
        </p:nvSpPr>
        <p:spPr bwMode="auto">
          <a:xfrm>
            <a:off x="2908300" y="6121400"/>
            <a:ext cx="4648200" cy="5842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ぜんぜん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3760788" y="3657600"/>
            <a:ext cx="2667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いちど　　いっかい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2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6" grpId="1"/>
      <p:bldP spid="57" grpId="0"/>
      <p:bldP spid="57" grpId="1"/>
      <p:bldP spid="60" grpId="0" animBg="1"/>
      <p:bldP spid="61" grpId="0"/>
      <p:bldP spid="62" grpId="0"/>
      <p:bldP spid="63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09" y="853034"/>
            <a:ext cx="3467100" cy="131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25" y="853034"/>
            <a:ext cx="192473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09" y="4687296"/>
            <a:ext cx="3409950" cy="1343025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905208" y="2441054"/>
            <a:ext cx="52900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ここは　ホテルです。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905208" y="3235532"/>
            <a:ext cx="846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ここは　日光ハノイ</a:t>
            </a:r>
            <a:r>
              <a:rPr lang="ja-JP" altLang="en-US" sz="3600" b="1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という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ホテルです。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589322" y="4629857"/>
            <a:ext cx="52900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ここは　山です。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89322" y="5424335"/>
            <a:ext cx="6789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ここは　富士山</a:t>
            </a:r>
            <a:r>
              <a:rPr lang="ja-JP" altLang="en-US" sz="3600" b="1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という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山です。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4071" y="3235532"/>
            <a:ext cx="1475772" cy="64633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78730" y="5424334"/>
            <a:ext cx="1475772" cy="64633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 rot="190868">
            <a:off x="7073355" y="335666"/>
            <a:ext cx="4767546" cy="2428553"/>
          </a:xfrm>
          <a:prstGeom prst="wedgeEllipseCallout">
            <a:avLst>
              <a:gd name="adj1" fmla="val -43828"/>
              <a:gd name="adj2" fmla="val 747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 rot="190868">
            <a:off x="7073354" y="335666"/>
            <a:ext cx="4767546" cy="2428553"/>
          </a:xfrm>
          <a:prstGeom prst="wedgeEllipseCallout">
            <a:avLst>
              <a:gd name="adj1" fmla="val -60782"/>
              <a:gd name="adj2" fmla="val 1673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800" b="1" i="1" dirty="0" err="1" smtClean="0"/>
              <a:t>Có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tên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gọi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là</a:t>
            </a:r>
            <a:r>
              <a:rPr lang="en-US" sz="2800" b="1" i="1" dirty="0" smtClean="0"/>
              <a:t>…</a:t>
            </a:r>
          </a:p>
          <a:p>
            <a:pPr algn="ctr"/>
            <a:r>
              <a:rPr lang="en-US" sz="2800" b="1" i="1" dirty="0" err="1" smtClean="0"/>
              <a:t>Được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gọi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là</a:t>
            </a:r>
            <a:r>
              <a:rPr lang="en-US" sz="2800" b="1" i="1" dirty="0" smtClean="0"/>
              <a:t>…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Dùng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để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định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nghĩa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rõ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hơn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về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đối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tượng</a:t>
            </a:r>
            <a:endParaRPr lang="en-US" sz="2800" dirty="0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282409" y="3822715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sạn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NIKKO HANOI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178237" y="6013227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ngọn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núi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Núi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Phú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Sỹ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815125" y="3028782"/>
            <a:ext cx="1260374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にっこう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3499034" y="5227498"/>
            <a:ext cx="1703785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ふ　じ　さん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4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8&quot; unique_id=&quot;32947&quot;&gt;&lt;/object&gt;&lt;object type=&quot;2&quot; unique_id=&quot;32948&quot;&gt;&lt;object type=&quot;3&quot; unique_id=&quot;32949&quot;&gt;&lt;property id=&quot;20148&quot; value=&quot;5&quot;/&gt;&lt;property id=&quot;20300&quot; value=&quot;Slide 1&quot;/&gt;&lt;property id=&quot;20307&quot; value=&quot;256&quot;/&gt;&lt;/object&gt;&lt;object type=&quot;3&quot; unique_id=&quot;32950&quot;&gt;&lt;property id=&quot;20148&quot; value=&quot;5&quot;/&gt;&lt;property id=&quot;20300&quot; value=&quot;Slide 4 - &amp;quot;Động từ dạng -ta và các mẫu câu&amp;quot;&quot;/&gt;&lt;property id=&quot;20307&quot; value=&quot;257&quot;/&gt;&lt;/object&gt;&lt;object type=&quot;3&quot; unique_id=&quot;32951&quot;&gt;&lt;property id=&quot;20148&quot; value=&quot;5&quot;/&gt;&lt;property id=&quot;20300&quot; value=&quot;Slide 26&quot;/&gt;&lt;property id=&quot;20307&quot; value=&quot;258&quot;/&gt;&lt;/object&gt;&lt;object type=&quot;3&quot; unique_id=&quot;33037&quot;&gt;&lt;property id=&quot;20148&quot; value=&quot;5&quot;/&gt;&lt;property id=&quot;20300&quot; value=&quot;Slide 2&quot;/&gt;&lt;property id=&quot;20307&quot; value=&quot;259&quot;/&gt;&lt;/object&gt;&lt;object type=&quot;3&quot; unique_id=&quot;33038&quot;&gt;&lt;property id=&quot;20148&quot; value=&quot;5&quot;/&gt;&lt;property id=&quot;20300&quot; value=&quot;Slide 12&quot;/&gt;&lt;property id=&quot;20307&quot; value=&quot;260&quot;/&gt;&lt;/object&gt;&lt;object type=&quot;3&quot; unique_id=&quot;33039&quot;&gt;&lt;property id=&quot;20148&quot; value=&quot;5&quot;/&gt;&lt;property id=&quot;20300&quot; value=&quot;Slide 27&quot;/&gt;&lt;property id=&quot;20307&quot; value=&quot;261&quot;/&gt;&lt;/object&gt;&lt;object type=&quot;3&quot; unique_id=&quot;33040&quot;&gt;&lt;property id=&quot;20148&quot; value=&quot;5&quot;/&gt;&lt;property id=&quot;20300&quot; value=&quot;Slide 28&quot;/&gt;&lt;property id=&quot;20307&quot; value=&quot;262&quot;/&gt;&lt;/object&gt;&lt;object type=&quot;3&quot; unique_id=&quot;34652&quot;&gt;&lt;property id=&quot;20148&quot; value=&quot;5&quot;/&gt;&lt;property id=&quot;20300&quot; value=&quot;Slide 3&quot;/&gt;&lt;property id=&quot;20307&quot; value=&quot;263&quot;/&gt;&lt;/object&gt;&lt;object type=&quot;3&quot; unique_id=&quot;34653&quot;&gt;&lt;property id=&quot;20148&quot; value=&quot;5&quot;/&gt;&lt;property id=&quot;20300&quot; value=&quot;Slide 5&quot;/&gt;&lt;property id=&quot;20307&quot; value=&quot;268&quot;/&gt;&lt;/object&gt;&lt;object type=&quot;3&quot; unique_id=&quot;34654&quot;&gt;&lt;property id=&quot;20148&quot; value=&quot;5&quot;/&gt;&lt;property id=&quot;20300&quot; value=&quot;Slide 6&quot;/&gt;&lt;property id=&quot;20307&quot; value=&quot;269&quot;/&gt;&lt;/object&gt;&lt;object type=&quot;3&quot; unique_id=&quot;34655&quot;&gt;&lt;property id=&quot;20148&quot; value=&quot;5&quot;/&gt;&lt;property id=&quot;20300&quot; value=&quot;Slide 7&quot;/&gt;&lt;property id=&quot;20307&quot; value=&quot;270&quot;/&gt;&lt;/object&gt;&lt;object type=&quot;3&quot; unique_id=&quot;34656&quot;&gt;&lt;property id=&quot;20148&quot; value=&quot;5&quot;/&gt;&lt;property id=&quot;20300&quot; value=&quot;Slide 8&quot;/&gt;&lt;property id=&quot;20307&quot; value=&quot;271&quot;/&gt;&lt;/object&gt;&lt;object type=&quot;3&quot; unique_id=&quot;35560&quot;&gt;&lt;property id=&quot;20148&quot; value=&quot;5&quot;/&gt;&lt;property id=&quot;20300&quot; value=&quot;Slide 9&quot;/&gt;&lt;property id=&quot;20307&quot; value=&quot;272&quot;/&gt;&lt;/object&gt;&lt;object type=&quot;3&quot; unique_id=&quot;35561&quot;&gt;&lt;property id=&quot;20148&quot; value=&quot;5&quot;/&gt;&lt;property id=&quot;20300&quot; value=&quot;Slide 10&quot;/&gt;&lt;property id=&quot;20307&quot; value=&quot;273&quot;/&gt;&lt;/object&gt;&lt;object type=&quot;3&quot; unique_id=&quot;35562&quot;&gt;&lt;property id=&quot;20148&quot; value=&quot;5&quot;/&gt;&lt;property id=&quot;20300&quot; value=&quot;Slide 11&quot;/&gt;&lt;property id=&quot;20307&quot; value=&quot;275&quot;/&gt;&lt;/object&gt;&lt;object type=&quot;3&quot; unique_id=&quot;35563&quot;&gt;&lt;property id=&quot;20148&quot; value=&quot;5&quot;/&gt;&lt;property id=&quot;20300&quot; value=&quot;Slide 13&quot;/&gt;&lt;property id=&quot;20307&quot; value=&quot;276&quot;/&gt;&lt;/object&gt;&lt;object type=&quot;3&quot; unique_id=&quot;35564&quot;&gt;&lt;property id=&quot;20148&quot; value=&quot;5&quot;/&gt;&lt;property id=&quot;20300&quot; value=&quot;Slide 14&quot;/&gt;&lt;property id=&quot;20307&quot; value=&quot;277&quot;/&gt;&lt;/object&gt;&lt;object type=&quot;3&quot; unique_id=&quot;35565&quot;&gt;&lt;property id=&quot;20148&quot; value=&quot;5&quot;/&gt;&lt;property id=&quot;20300&quot; value=&quot;Slide 15&quot;/&gt;&lt;property id=&quot;20307&quot; value=&quot;278&quot;/&gt;&lt;/object&gt;&lt;object type=&quot;3&quot; unique_id=&quot;35566&quot;&gt;&lt;property id=&quot;20148&quot; value=&quot;5&quot;/&gt;&lt;property id=&quot;20300&quot; value=&quot;Slide 16&quot;/&gt;&lt;property id=&quot;20307&quot; value=&quot;279&quot;/&gt;&lt;/object&gt;&lt;object type=&quot;3&quot; unique_id=&quot;35567&quot;&gt;&lt;property id=&quot;20148&quot; value=&quot;5&quot;/&gt;&lt;property id=&quot;20300&quot; value=&quot;Slide 17&quot;/&gt;&lt;property id=&quot;20307&quot; value=&quot;280&quot;/&gt;&lt;/object&gt;&lt;object type=&quot;3&quot; unique_id=&quot;35568&quot;&gt;&lt;property id=&quot;20148&quot; value=&quot;5&quot;/&gt;&lt;property id=&quot;20300&quot; value=&quot;Slide 18&quot;/&gt;&lt;property id=&quot;20307&quot; value=&quot;281&quot;/&gt;&lt;/object&gt;&lt;object type=&quot;3&quot; unique_id=&quot;35569&quot;&gt;&lt;property id=&quot;20148&quot; value=&quot;5&quot;/&gt;&lt;property id=&quot;20300&quot; value=&quot;Slide 19&quot;/&gt;&lt;property id=&quot;20307&quot; value=&quot;282&quot;/&gt;&lt;/object&gt;&lt;object type=&quot;3&quot; unique_id=&quot;35570&quot;&gt;&lt;property id=&quot;20148&quot; value=&quot;5&quot;/&gt;&lt;property id=&quot;20300&quot; value=&quot;Slide 20&quot;/&gt;&lt;property id=&quot;20307&quot; value=&quot;283&quot;/&gt;&lt;/object&gt;&lt;object type=&quot;3&quot; unique_id=&quot;35571&quot;&gt;&lt;property id=&quot;20148&quot; value=&quot;5&quot;/&gt;&lt;property id=&quot;20300&quot; value=&quot;Slide 21&quot;/&gt;&lt;property id=&quot;20307&quot; value=&quot;284&quot;/&gt;&lt;/object&gt;&lt;object type=&quot;3&quot; unique_id=&quot;35572&quot;&gt;&lt;property id=&quot;20148&quot; value=&quot;5&quot;/&gt;&lt;property id=&quot;20300&quot; value=&quot;Slide 22&quot;/&gt;&lt;property id=&quot;20307&quot; value=&quot;285&quot;/&gt;&lt;/object&gt;&lt;object type=&quot;3&quot; unique_id=&quot;35573&quot;&gt;&lt;property id=&quot;20148&quot; value=&quot;5&quot;/&gt;&lt;property id=&quot;20300&quot; value=&quot;Slide 23&quot;/&gt;&lt;property id=&quot;20307&quot; value=&quot;286&quot;/&gt;&lt;/object&gt;&lt;object type=&quot;3&quot; unique_id=&quot;35574&quot;&gt;&lt;property id=&quot;20148&quot; value=&quot;5&quot;/&gt;&lt;property id=&quot;20300&quot; value=&quot;Slide 24&quot;/&gt;&lt;property id=&quot;20307&quot; value=&quot;287&quot;/&gt;&lt;/object&gt;&lt;object type=&quot;3&quot; unique_id=&quot;35575&quot;&gt;&lt;property id=&quot;20148&quot; value=&quot;5&quot;/&gt;&lt;property id=&quot;20300&quot; value=&quot;Slide 25&quot;/&gt;&lt;property id=&quot;20307&quot; value=&quot;28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3029</TotalTime>
  <Words>1638</Words>
  <Application>Microsoft Office PowerPoint</Application>
  <PresentationFormat>Widescreen</PresentationFormat>
  <Paragraphs>324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HGGothicM</vt:lpstr>
      <vt:lpstr>HGPSoeiKakupoptai</vt:lpstr>
      <vt:lpstr>HGSeikaishotaiPRO</vt:lpstr>
      <vt:lpstr>HGSoeiKakupoptai</vt:lpstr>
      <vt:lpstr>Kozuka Mincho Pro H</vt:lpstr>
      <vt:lpstr>メイリオ</vt:lpstr>
      <vt:lpstr>mikachan</vt:lpstr>
      <vt:lpstr>NtMotoyaKyotai</vt:lpstr>
      <vt:lpstr>Arial</vt:lpstr>
      <vt:lpstr>Calibri</vt:lpstr>
      <vt:lpstr>Tahoma</vt:lpstr>
      <vt:lpstr>Trebuchet MS</vt:lpstr>
      <vt:lpstr>Tw Cen MT</vt:lpstr>
      <vt:lpstr>Tw Cen MT Condensed</vt:lpstr>
      <vt:lpstr>Wingdings</vt:lpstr>
      <vt:lpstr>Wingdings 2</vt:lpstr>
      <vt:lpstr>Wingdings 3</vt:lpstr>
      <vt:lpstr>Integral</vt:lpstr>
      <vt:lpstr>1_Integral</vt:lpstr>
      <vt:lpstr>PowerPoint Presentation</vt:lpstr>
      <vt:lpstr>PowerPoint Presentation</vt:lpstr>
      <vt:lpstr>PowerPoint Presentation</vt:lpstr>
      <vt:lpstr>các mẫu câu vớI Động từ dạng -ta (tiếp)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36</cp:revision>
  <dcterms:created xsi:type="dcterms:W3CDTF">2014-12-30T09:36:17Z</dcterms:created>
  <dcterms:modified xsi:type="dcterms:W3CDTF">2015-03-27T07:03:18Z</dcterms:modified>
</cp:coreProperties>
</file>