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2"/>
  </p:sldMasterIdLst>
  <p:notesMasterIdLst>
    <p:notesMasterId r:id="rId27"/>
  </p:notesMasterIdLst>
  <p:handoutMasterIdLst>
    <p:handoutMasterId r:id="rId28"/>
  </p:handoutMasterIdLst>
  <p:sldIdLst>
    <p:sldId id="267" r:id="rId3"/>
    <p:sldId id="269" r:id="rId4"/>
    <p:sldId id="278" r:id="rId5"/>
    <p:sldId id="285" r:id="rId6"/>
    <p:sldId id="286" r:id="rId7"/>
    <p:sldId id="287" r:id="rId8"/>
    <p:sldId id="288" r:id="rId9"/>
    <p:sldId id="283" r:id="rId10"/>
    <p:sldId id="271" r:id="rId11"/>
    <p:sldId id="289" r:id="rId12"/>
    <p:sldId id="290" r:id="rId13"/>
    <p:sldId id="291" r:id="rId14"/>
    <p:sldId id="292" r:id="rId15"/>
    <p:sldId id="293" r:id="rId16"/>
    <p:sldId id="284" r:id="rId17"/>
    <p:sldId id="272" r:id="rId18"/>
    <p:sldId id="296" r:id="rId19"/>
    <p:sldId id="295" r:id="rId20"/>
    <p:sldId id="297" r:id="rId21"/>
    <p:sldId id="298" r:id="rId22"/>
    <p:sldId id="299" r:id="rId23"/>
    <p:sldId id="300" r:id="rId24"/>
    <p:sldId id="301" r:id="rId25"/>
    <p:sldId id="302" r:id="rId26"/>
  </p:sldIdLst>
  <p:sldSz cx="12188825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>
      <p:cViewPr varScale="1">
        <p:scale>
          <a:sx n="66" d="100"/>
          <a:sy n="66" d="100"/>
        </p:scale>
        <p:origin x="679" y="3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02-Apr-15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02-Apr-15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02-Apr-15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02-Apr-15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02-Apr-15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02-Apr-15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02-Apr-15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02-Apr-15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02-Apr-15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02-Apr-15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02-Apr-15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02-Apr-15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02-Apr-15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b="0" i="0" u="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02-Apr-15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70012" y="1752600"/>
            <a:ext cx="9372600" cy="29908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国の習慣</a:t>
            </a:r>
            <a:endParaRPr lang="en-US" sz="13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18012" y="609600"/>
            <a:ext cx="2501370" cy="7817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第</a:t>
            </a:r>
            <a:r>
              <a:rPr lang="en-US" altLang="ja-JP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14</a:t>
            </a:r>
            <a:r>
              <a:rPr lang="ja-JP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課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1" y="304800"/>
            <a:ext cx="1419225" cy="6041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ounded Rectangle 5"/>
          <p:cNvSpPr/>
          <p:nvPr/>
        </p:nvSpPr>
        <p:spPr>
          <a:xfrm>
            <a:off x="2789236" y="1905000"/>
            <a:ext cx="7115175" cy="781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くに　　　　　しゅう　かん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92349" y="1457325"/>
            <a:ext cx="6019800" cy="52387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80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きょうしつで　ねても　いいです。</a:t>
            </a:r>
            <a:endParaRPr lang="en-US" sz="280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82662" y="849313"/>
            <a:ext cx="2833687" cy="52387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8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きょうしつで　</a:t>
            </a:r>
            <a:endParaRPr lang="en-US" sz="2800" b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41762" y="849313"/>
            <a:ext cx="1931987" cy="52387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8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ねます　</a:t>
            </a:r>
            <a:endParaRPr lang="en-US" sz="2800" b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4412" y="2133600"/>
            <a:ext cx="6019800" cy="5238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80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きょうしつで　ねては　いけません。</a:t>
            </a:r>
            <a:endParaRPr lang="en-US" sz="280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49" y="1490663"/>
            <a:ext cx="488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49" y="2133600"/>
            <a:ext cx="495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92349" y="3895725"/>
            <a:ext cx="7391400" cy="52228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8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こどもは　たばこを　すっても　いいです。</a:t>
            </a:r>
            <a:endParaRPr lang="en-US" sz="28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82662" y="3287713"/>
            <a:ext cx="2833687" cy="52228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8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こども　</a:t>
            </a:r>
            <a:endParaRPr lang="en-US" sz="2800" b="1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941762" y="3287713"/>
            <a:ext cx="3532187" cy="52228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たばこを　すいます　</a:t>
            </a:r>
            <a:endParaRPr lang="en-US" sz="2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84412" y="4572000"/>
            <a:ext cx="7399337" cy="5238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8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こどもは　たばこを　すっては　いけません。</a:t>
            </a:r>
            <a:endParaRPr lang="en-US" sz="28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49" y="3929063"/>
            <a:ext cx="488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49" y="4572000"/>
            <a:ext cx="495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9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3"/>
          <p:cNvSpPr txBox="1">
            <a:spLocks noChangeArrowheads="1"/>
          </p:cNvSpPr>
          <p:nvPr/>
        </p:nvSpPr>
        <p:spPr bwMode="auto">
          <a:xfrm>
            <a:off x="2411911" y="3102319"/>
            <a:ext cx="45207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err="1" smtClean="0">
                <a:latin typeface="Arial" panose="020B0604020202020204" pitchFamily="34" charset="0"/>
              </a:rPr>
              <a:t>Khi</a:t>
            </a:r>
            <a:r>
              <a:rPr lang="en-US" sz="1800" dirty="0" smtClean="0">
                <a:latin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</a:rPr>
              <a:t>kiểm</a:t>
            </a:r>
            <a:r>
              <a:rPr lang="en-US" sz="1800" dirty="0" smtClean="0">
                <a:latin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</a:rPr>
              <a:t>tra</a:t>
            </a:r>
            <a:r>
              <a:rPr lang="en-US" sz="1800" dirty="0" smtClean="0">
                <a:latin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</a:rPr>
              <a:t>sử</a:t>
            </a:r>
            <a:r>
              <a:rPr lang="en-US" sz="1800" dirty="0" smtClean="0">
                <a:latin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</a:rPr>
              <a:t>dụng</a:t>
            </a:r>
            <a:r>
              <a:rPr lang="en-US" sz="1800" dirty="0" smtClean="0">
                <a:latin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</a:rPr>
              <a:t>máy</a:t>
            </a:r>
            <a:r>
              <a:rPr lang="en-US" sz="1800" dirty="0" smtClean="0">
                <a:latin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</a:rPr>
              <a:t>tính</a:t>
            </a:r>
            <a:r>
              <a:rPr lang="en-US" sz="1800" dirty="0" smtClean="0">
                <a:latin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cũng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</a:rPr>
              <a:t>.</a:t>
            </a:r>
            <a:endParaRPr 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954711" y="3492844"/>
            <a:ext cx="8315325" cy="52387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テスト</a:t>
            </a:r>
            <a:r>
              <a:rPr lang="ja-JP" altLang="en-US" sz="28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のとき　パソコンを　つかってもいいです。</a:t>
            </a:r>
            <a:endParaRPr lang="en-US" sz="28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" name="TextBox 33"/>
          <p:cNvSpPr txBox="1">
            <a:spLocks noChangeArrowheads="1"/>
          </p:cNvSpPr>
          <p:nvPr/>
        </p:nvSpPr>
        <p:spPr bwMode="auto">
          <a:xfrm>
            <a:off x="2411911" y="4141628"/>
            <a:ext cx="70353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1800" dirty="0" err="1">
                <a:latin typeface="Arial" panose="020B0604020202020204" pitchFamily="34" charset="0"/>
              </a:rPr>
              <a:t>Khi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kiểm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tra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không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được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phép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</a:rPr>
              <a:t>sử</a:t>
            </a:r>
            <a:r>
              <a:rPr lang="en-US" sz="1800" dirty="0" smtClean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máy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</a:rPr>
              <a:t>tính</a:t>
            </a:r>
            <a:r>
              <a:rPr lang="en-US" sz="1800" dirty="0" smtClean="0">
                <a:latin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54711" y="4532153"/>
            <a:ext cx="8543925" cy="5238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テストのとき　パソコン</a:t>
            </a:r>
            <a:r>
              <a:rPr lang="ja-JP" altLang="en-US" sz="28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を　つ</a:t>
            </a:r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かっては</a:t>
            </a:r>
            <a:r>
              <a:rPr lang="ja-JP" altLang="en-US" sz="28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いけません。</a:t>
            </a:r>
            <a:endParaRPr lang="en-US" sz="28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 rot="21251738">
            <a:off x="2018956" y="585390"/>
            <a:ext cx="3471959" cy="9541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FFFFFF"/>
                </a:solidFill>
                <a:latin typeface="Tahoma" charset="0"/>
                <a:cs typeface="Tahoma" charset="0"/>
              </a:rPr>
              <a:t>MẪU CÂU 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FF0000"/>
                </a:solidFill>
                <a:latin typeface="Tahoma" charset="0"/>
                <a:cs typeface="Tahoma" charset="0"/>
              </a:rPr>
              <a:t>“</a:t>
            </a:r>
            <a:r>
              <a:rPr lang="en-US" sz="2400" dirty="0" err="1" smtClean="0">
                <a:solidFill>
                  <a:srgbClr val="FF0000"/>
                </a:solidFill>
                <a:latin typeface="Tahoma" charset="0"/>
                <a:cs typeface="Tahoma" charset="0"/>
              </a:rPr>
              <a:t>phải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  <a:cs typeface="Tahoma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charset="0"/>
                <a:cs typeface="Tahoma" charset="0"/>
              </a:rPr>
              <a:t>làm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  <a:cs typeface="Tahoma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charset="0"/>
                <a:cs typeface="Tahoma" charset="0"/>
              </a:rPr>
              <a:t>gì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  <a:cs typeface="Tahoma" charset="0"/>
              </a:rPr>
              <a:t>”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 rot="210808">
            <a:off x="5944591" y="590407"/>
            <a:ext cx="5646881" cy="584775"/>
          </a:xfrm>
          <a:prstGeom prst="rect">
            <a:avLst/>
          </a:prstGeom>
          <a:ln/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NtMotoyaKyotai" pitchFamily="18" charset="-128"/>
                <a:ea typeface="NtMotoyaKyotai" pitchFamily="18" charset="-128"/>
              </a:rPr>
              <a:t>Ｖなければ　なりません。</a:t>
            </a:r>
            <a:endParaRPr lang="en-US" sz="3200" dirty="0" smtClean="0"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Cloud Callout 8"/>
          <p:cNvSpPr/>
          <p:nvPr/>
        </p:nvSpPr>
        <p:spPr>
          <a:xfrm rot="539651">
            <a:off x="8057061" y="1632294"/>
            <a:ext cx="2778125" cy="1155700"/>
          </a:xfrm>
          <a:prstGeom prst="cloudCallout">
            <a:avLst>
              <a:gd name="adj1" fmla="val -57235"/>
              <a:gd name="adj2" fmla="val -7357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en-US" dirty="0"/>
          </a:p>
          <a:p>
            <a:pPr algn="ctr" eaLnBrk="1" hangingPunct="1">
              <a:defRPr/>
            </a:pPr>
            <a:r>
              <a:rPr lang="en-US" dirty="0" smtClean="0"/>
              <a:t>“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làm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thì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vi-VN" dirty="0">
              <a:solidFill>
                <a:srgbClr val="FF0000"/>
              </a:solidFill>
            </a:endParaRPr>
          </a:p>
          <a:p>
            <a:pPr algn="ctr" eaLnBrk="1" hangingPunct="1">
              <a:defRPr/>
            </a:pPr>
            <a:r>
              <a:rPr lang="vi-VN" dirty="0">
                <a:solidFill>
                  <a:srgbClr val="FF0000"/>
                </a:solidFill>
              </a:rPr>
              <a:t>không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/>
              <a:t>”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536236" y="3467987"/>
            <a:ext cx="3139576" cy="54451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627812" y="4521041"/>
            <a:ext cx="3733800" cy="54451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5632">
            <a:off x="812838" y="1827186"/>
            <a:ext cx="1807148" cy="1198218"/>
          </a:xfrm>
          <a:prstGeom prst="rect">
            <a:avLst/>
          </a:prstGeom>
        </p:spPr>
      </p:pic>
      <p:sp>
        <p:nvSpPr>
          <p:cNvPr id="13" name="TextBox 33"/>
          <p:cNvSpPr txBox="1">
            <a:spLocks noChangeArrowheads="1"/>
          </p:cNvSpPr>
          <p:nvPr/>
        </p:nvSpPr>
        <p:spPr bwMode="auto">
          <a:xfrm>
            <a:off x="2411911" y="5211099"/>
            <a:ext cx="549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1800" dirty="0" err="1">
                <a:latin typeface="Arial" panose="020B0604020202020204" pitchFamily="34" charset="0"/>
              </a:rPr>
              <a:t>Khi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kiểm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tra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phải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</a:rPr>
              <a:t>sử</a:t>
            </a:r>
            <a:r>
              <a:rPr lang="en-US" sz="1800" dirty="0" smtClean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máy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954711" y="5601624"/>
            <a:ext cx="9245101" cy="523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テストのとき　パソコンを</a:t>
            </a:r>
            <a:r>
              <a:rPr lang="ja-JP" altLang="en-US" sz="28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　つかわなければなりません。</a:t>
            </a:r>
            <a:endParaRPr lang="en-US" sz="28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627811" y="5592099"/>
            <a:ext cx="4280633" cy="5445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9" grpId="0" animBg="1"/>
      <p:bldP spid="10" grpId="0" animBg="1"/>
      <p:bldP spid="11" grpId="0" animBg="1"/>
      <p:bldP spid="13" grpId="0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154819">
            <a:off x="528286" y="146542"/>
            <a:ext cx="2550989" cy="6467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DigifaceWide" pitchFamily="2" charset="0"/>
              </a:rPr>
              <a:t>PRACTICE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DigifaceWide" pitchFamily="2" charset="0"/>
            </a:endParaRPr>
          </a:p>
        </p:txBody>
      </p:sp>
      <p:sp>
        <p:nvSpPr>
          <p:cNvPr id="3" name="TextBox 38"/>
          <p:cNvSpPr txBox="1">
            <a:spLocks noChangeArrowheads="1"/>
          </p:cNvSpPr>
          <p:nvPr/>
        </p:nvSpPr>
        <p:spPr bwMode="auto">
          <a:xfrm>
            <a:off x="804863" y="977900"/>
            <a:ext cx="2014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かきます</a:t>
            </a:r>
            <a:endParaRPr lang="en-US" altLang="ja-JP" sz="32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300537" y="1157288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5" name="TextBox 38"/>
          <p:cNvSpPr txBox="1">
            <a:spLocks noChangeArrowheads="1"/>
          </p:cNvSpPr>
          <p:nvPr/>
        </p:nvSpPr>
        <p:spPr bwMode="auto">
          <a:xfrm>
            <a:off x="5138737" y="969963"/>
            <a:ext cx="4876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書かなければなりません</a:t>
            </a:r>
            <a:endParaRPr lang="en-US" altLang="ja-JP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5256212" y="76835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</a:t>
            </a:r>
            <a:endParaRPr lang="en-US" sz="20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TextBox 38"/>
          <p:cNvSpPr txBox="1">
            <a:spLocks noChangeArrowheads="1"/>
          </p:cNvSpPr>
          <p:nvPr/>
        </p:nvSpPr>
        <p:spPr bwMode="auto">
          <a:xfrm>
            <a:off x="876300" y="1892300"/>
            <a:ext cx="1943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のみます</a:t>
            </a:r>
            <a:endParaRPr lang="en-US" altLang="ja-JP" sz="32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300537" y="2071688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TextBox 38"/>
          <p:cNvSpPr txBox="1">
            <a:spLocks noChangeArrowheads="1"/>
          </p:cNvSpPr>
          <p:nvPr/>
        </p:nvSpPr>
        <p:spPr bwMode="auto">
          <a:xfrm>
            <a:off x="5138737" y="1881188"/>
            <a:ext cx="4876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飲まなければなりません</a:t>
            </a:r>
            <a:endParaRPr lang="en-US" altLang="ja-JP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0" name="TextBox 38"/>
          <p:cNvSpPr txBox="1">
            <a:spLocks noChangeArrowheads="1"/>
          </p:cNvSpPr>
          <p:nvPr/>
        </p:nvSpPr>
        <p:spPr bwMode="auto">
          <a:xfrm>
            <a:off x="5256212" y="1681163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の</a:t>
            </a:r>
            <a:endParaRPr lang="en-US" sz="20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38"/>
          <p:cNvSpPr txBox="1">
            <a:spLocks noChangeArrowheads="1"/>
          </p:cNvSpPr>
          <p:nvPr/>
        </p:nvSpPr>
        <p:spPr bwMode="auto">
          <a:xfrm>
            <a:off x="787400" y="2806700"/>
            <a:ext cx="24876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かえります</a:t>
            </a:r>
            <a:endParaRPr lang="en-US" altLang="ja-JP" sz="32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300537" y="2986088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TextBox 38"/>
          <p:cNvSpPr txBox="1">
            <a:spLocks noChangeArrowheads="1"/>
          </p:cNvSpPr>
          <p:nvPr/>
        </p:nvSpPr>
        <p:spPr bwMode="auto">
          <a:xfrm>
            <a:off x="5138737" y="2830513"/>
            <a:ext cx="4876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帰らなければなりません</a:t>
            </a:r>
            <a:endParaRPr lang="en-US" altLang="ja-JP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4" name="TextBox 38"/>
          <p:cNvSpPr txBox="1">
            <a:spLocks noChangeArrowheads="1"/>
          </p:cNvSpPr>
          <p:nvPr/>
        </p:nvSpPr>
        <p:spPr bwMode="auto">
          <a:xfrm>
            <a:off x="5062537" y="2630488"/>
            <a:ext cx="879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かえ</a:t>
            </a:r>
            <a:endParaRPr lang="en-US" sz="20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TextBox 38"/>
          <p:cNvSpPr txBox="1">
            <a:spLocks noChangeArrowheads="1"/>
          </p:cNvSpPr>
          <p:nvPr/>
        </p:nvSpPr>
        <p:spPr bwMode="auto">
          <a:xfrm>
            <a:off x="787400" y="3722688"/>
            <a:ext cx="24876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はなします</a:t>
            </a:r>
            <a:endParaRPr lang="en-US" altLang="ja-JP" sz="32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300537" y="3900488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TextBox 38"/>
          <p:cNvSpPr txBox="1">
            <a:spLocks noChangeArrowheads="1"/>
          </p:cNvSpPr>
          <p:nvPr/>
        </p:nvSpPr>
        <p:spPr bwMode="auto">
          <a:xfrm>
            <a:off x="5138737" y="3748088"/>
            <a:ext cx="487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話さなければなりません</a:t>
            </a:r>
            <a:endParaRPr lang="en-US" altLang="ja-JP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8" name="TextBox 38"/>
          <p:cNvSpPr txBox="1">
            <a:spLocks noChangeArrowheads="1"/>
          </p:cNvSpPr>
          <p:nvPr/>
        </p:nvSpPr>
        <p:spPr bwMode="auto">
          <a:xfrm>
            <a:off x="5062537" y="3546475"/>
            <a:ext cx="879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はな</a:t>
            </a:r>
            <a:endParaRPr lang="en-US" sz="20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9" name="TextBox 38"/>
          <p:cNvSpPr txBox="1">
            <a:spLocks noChangeArrowheads="1"/>
          </p:cNvSpPr>
          <p:nvPr/>
        </p:nvSpPr>
        <p:spPr bwMode="auto">
          <a:xfrm>
            <a:off x="1635125" y="4637088"/>
            <a:ext cx="17938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きます</a:t>
            </a:r>
            <a:endParaRPr lang="en-US" altLang="ja-JP" sz="32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0" name="TextBox 38"/>
          <p:cNvSpPr txBox="1">
            <a:spLocks noChangeArrowheads="1"/>
          </p:cNvSpPr>
          <p:nvPr/>
        </p:nvSpPr>
        <p:spPr bwMode="auto">
          <a:xfrm>
            <a:off x="5062537" y="4662488"/>
            <a:ext cx="495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来なければなりません</a:t>
            </a:r>
            <a:endParaRPr lang="en-US" altLang="ja-JP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1" name="TextBox 38"/>
          <p:cNvSpPr txBox="1">
            <a:spLocks noChangeArrowheads="1"/>
          </p:cNvSpPr>
          <p:nvPr/>
        </p:nvSpPr>
        <p:spPr bwMode="auto">
          <a:xfrm>
            <a:off x="5089525" y="4460875"/>
            <a:ext cx="881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こ</a:t>
            </a:r>
            <a:endParaRPr lang="en-US" sz="20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4300537" y="4814888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TextBox 42"/>
          <p:cNvSpPr txBox="1">
            <a:spLocks noChangeArrowheads="1"/>
          </p:cNvSpPr>
          <p:nvPr/>
        </p:nvSpPr>
        <p:spPr bwMode="auto">
          <a:xfrm>
            <a:off x="496888" y="5475288"/>
            <a:ext cx="2778124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勉強します</a:t>
            </a:r>
            <a:endParaRPr lang="en-US" altLang="ja-JP" sz="32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4" name="TextBox 38"/>
          <p:cNvSpPr txBox="1">
            <a:spLocks noChangeArrowheads="1"/>
          </p:cNvSpPr>
          <p:nvPr/>
        </p:nvSpPr>
        <p:spPr bwMode="auto">
          <a:xfrm>
            <a:off x="5062537" y="5500688"/>
            <a:ext cx="525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勉強しなければなりません</a:t>
            </a:r>
            <a:endParaRPr lang="en-US" altLang="ja-JP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5" name="TextBox 38"/>
          <p:cNvSpPr txBox="1">
            <a:spLocks noChangeArrowheads="1"/>
          </p:cNvSpPr>
          <p:nvPr/>
        </p:nvSpPr>
        <p:spPr bwMode="auto">
          <a:xfrm>
            <a:off x="4833937" y="5299075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べんきょう</a:t>
            </a:r>
            <a:endParaRPr lang="en-US" sz="20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300537" y="5653088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TextBox 38"/>
          <p:cNvSpPr txBox="1">
            <a:spLocks noChangeArrowheads="1"/>
          </p:cNvSpPr>
          <p:nvPr/>
        </p:nvSpPr>
        <p:spPr bwMode="auto">
          <a:xfrm>
            <a:off x="457200" y="5272088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べんきょう</a:t>
            </a:r>
            <a:endParaRPr lang="en-US" sz="20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8" name="TextBox 38"/>
          <p:cNvSpPr txBox="1">
            <a:spLocks noChangeArrowheads="1"/>
          </p:cNvSpPr>
          <p:nvPr/>
        </p:nvSpPr>
        <p:spPr bwMode="auto">
          <a:xfrm>
            <a:off x="2057400" y="984250"/>
            <a:ext cx="182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名前を</a:t>
            </a:r>
            <a:endParaRPr lang="en-US" altLang="ja-JP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9" name="TextBox 38"/>
          <p:cNvSpPr txBox="1">
            <a:spLocks noChangeArrowheads="1"/>
          </p:cNvSpPr>
          <p:nvPr/>
        </p:nvSpPr>
        <p:spPr bwMode="auto">
          <a:xfrm>
            <a:off x="2133600" y="754063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なまえ</a:t>
            </a:r>
            <a:endParaRPr lang="en-US" sz="20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0" name="TextBox 38"/>
          <p:cNvSpPr txBox="1">
            <a:spLocks noChangeArrowheads="1"/>
          </p:cNvSpPr>
          <p:nvPr/>
        </p:nvSpPr>
        <p:spPr bwMode="auto">
          <a:xfrm>
            <a:off x="2397125" y="1889125"/>
            <a:ext cx="11842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薬を</a:t>
            </a:r>
            <a:endParaRPr lang="en-US" altLang="ja-JP" sz="32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1" name="TextBox 38"/>
          <p:cNvSpPr txBox="1">
            <a:spLocks noChangeArrowheads="1"/>
          </p:cNvSpPr>
          <p:nvPr/>
        </p:nvSpPr>
        <p:spPr bwMode="auto">
          <a:xfrm>
            <a:off x="2230438" y="1660525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くすり</a:t>
            </a:r>
            <a:endParaRPr lang="en-US" sz="20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2" name="TextBox 38"/>
          <p:cNvSpPr txBox="1">
            <a:spLocks noChangeArrowheads="1"/>
          </p:cNvSpPr>
          <p:nvPr/>
        </p:nvSpPr>
        <p:spPr bwMode="auto">
          <a:xfrm>
            <a:off x="1566863" y="2817813"/>
            <a:ext cx="213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早く家へ</a:t>
            </a:r>
            <a:endParaRPr lang="en-US" altLang="ja-JP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3" name="TextBox 38"/>
          <p:cNvSpPr txBox="1">
            <a:spLocks noChangeArrowheads="1"/>
          </p:cNvSpPr>
          <p:nvPr/>
        </p:nvSpPr>
        <p:spPr bwMode="auto">
          <a:xfrm>
            <a:off x="1600200" y="2587625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はや</a:t>
            </a:r>
            <a:endParaRPr lang="en-US" sz="20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4" name="TextBox 38"/>
          <p:cNvSpPr txBox="1">
            <a:spLocks noChangeArrowheads="1"/>
          </p:cNvSpPr>
          <p:nvPr/>
        </p:nvSpPr>
        <p:spPr bwMode="auto">
          <a:xfrm>
            <a:off x="876300" y="3697288"/>
            <a:ext cx="2057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日本語で</a:t>
            </a:r>
            <a:endParaRPr lang="en-US" altLang="ja-JP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017588" y="4664075"/>
            <a:ext cx="2508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８時までに</a:t>
            </a:r>
            <a:endParaRPr lang="en-US" altLang="ja-JP" sz="32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6" name="TextBox 38"/>
          <p:cNvSpPr txBox="1">
            <a:spLocks noChangeArrowheads="1"/>
          </p:cNvSpPr>
          <p:nvPr/>
        </p:nvSpPr>
        <p:spPr bwMode="auto">
          <a:xfrm>
            <a:off x="1447800" y="5500688"/>
            <a:ext cx="2057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日本語を</a:t>
            </a:r>
            <a:endParaRPr lang="en-US" altLang="ja-JP" sz="32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7" name="TextBox 38"/>
          <p:cNvSpPr txBox="1">
            <a:spLocks noChangeArrowheads="1"/>
          </p:cNvSpPr>
          <p:nvPr/>
        </p:nvSpPr>
        <p:spPr bwMode="auto">
          <a:xfrm>
            <a:off x="9651999" y="977900"/>
            <a:ext cx="1184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か。</a:t>
            </a:r>
            <a:endParaRPr lang="en-US" altLang="ja-JP" sz="32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8" name="TextBox 38"/>
          <p:cNvSpPr txBox="1">
            <a:spLocks noChangeArrowheads="1"/>
          </p:cNvSpPr>
          <p:nvPr/>
        </p:nvSpPr>
        <p:spPr bwMode="auto">
          <a:xfrm>
            <a:off x="9651999" y="1876425"/>
            <a:ext cx="1184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か。</a:t>
            </a:r>
            <a:endParaRPr lang="en-US" altLang="ja-JP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9651999" y="2841625"/>
            <a:ext cx="1184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か。</a:t>
            </a:r>
            <a:endParaRPr lang="en-US" altLang="ja-JP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0" name="TextBox 38"/>
          <p:cNvSpPr txBox="1">
            <a:spLocks noChangeArrowheads="1"/>
          </p:cNvSpPr>
          <p:nvPr/>
        </p:nvSpPr>
        <p:spPr bwMode="auto">
          <a:xfrm>
            <a:off x="9651999" y="3756025"/>
            <a:ext cx="1184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か。</a:t>
            </a:r>
            <a:endParaRPr lang="en-US" altLang="ja-JP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1" name="TextBox 38"/>
          <p:cNvSpPr txBox="1">
            <a:spLocks noChangeArrowheads="1"/>
          </p:cNvSpPr>
          <p:nvPr/>
        </p:nvSpPr>
        <p:spPr bwMode="auto">
          <a:xfrm>
            <a:off x="9159874" y="4670425"/>
            <a:ext cx="1184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か。</a:t>
            </a:r>
            <a:endParaRPr lang="en-US" altLang="ja-JP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2" name="TextBox 38"/>
          <p:cNvSpPr txBox="1">
            <a:spLocks noChangeArrowheads="1"/>
          </p:cNvSpPr>
          <p:nvPr/>
        </p:nvSpPr>
        <p:spPr bwMode="auto">
          <a:xfrm>
            <a:off x="9998074" y="5508625"/>
            <a:ext cx="1184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か。</a:t>
            </a:r>
            <a:endParaRPr lang="en-US" altLang="ja-JP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55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4" grpId="1" animBg="1"/>
      <p:bldP spid="5" grpId="0"/>
      <p:bldP spid="6" grpId="0"/>
      <p:bldP spid="7" grpId="0"/>
      <p:bldP spid="7" grpId="1"/>
      <p:bldP spid="8" grpId="0" animBg="1"/>
      <p:bldP spid="8" grpId="1" animBg="1"/>
      <p:bldP spid="9" grpId="0"/>
      <p:bldP spid="10" grpId="0"/>
      <p:bldP spid="11" grpId="0"/>
      <p:bldP spid="11" grpId="1"/>
      <p:bldP spid="12" grpId="0" animBg="1"/>
      <p:bldP spid="12" grpId="1" animBg="1"/>
      <p:bldP spid="13" grpId="0"/>
      <p:bldP spid="14" grpId="0"/>
      <p:bldP spid="15" grpId="0"/>
      <p:bldP spid="15" grpId="1"/>
      <p:bldP spid="16" grpId="0" animBg="1"/>
      <p:bldP spid="16" grpId="1" animBg="1"/>
      <p:bldP spid="17" grpId="0"/>
      <p:bldP spid="18" grpId="0"/>
      <p:bldP spid="19" grpId="0"/>
      <p:bldP spid="19" grpId="1"/>
      <p:bldP spid="20" grpId="0"/>
      <p:bldP spid="21" grpId="0"/>
      <p:bldP spid="22" grpId="0" animBg="1"/>
      <p:bldP spid="22" grpId="1" animBg="1"/>
      <p:bldP spid="23" grpId="0"/>
      <p:bldP spid="23" grpId="1"/>
      <p:bldP spid="24" grpId="0"/>
      <p:bldP spid="25" grpId="0"/>
      <p:bldP spid="26" grpId="0" animBg="1"/>
      <p:bldP spid="26" grpId="1" animBg="1"/>
      <p:bldP spid="27" grpId="0"/>
      <p:bldP spid="27" grpId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8"/>
          <p:cNvSpPr txBox="1">
            <a:spLocks noChangeArrowheads="1"/>
          </p:cNvSpPr>
          <p:nvPr/>
        </p:nvSpPr>
        <p:spPr bwMode="auto">
          <a:xfrm>
            <a:off x="1598612" y="803275"/>
            <a:ext cx="7315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名前を　書かなければなりませんか。</a:t>
            </a:r>
            <a:endParaRPr lang="en-US" altLang="ja-JP" sz="320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" name="TextBox 38"/>
          <p:cNvSpPr txBox="1">
            <a:spLocks noChangeArrowheads="1"/>
          </p:cNvSpPr>
          <p:nvPr/>
        </p:nvSpPr>
        <p:spPr bwMode="auto">
          <a:xfrm>
            <a:off x="1693862" y="603250"/>
            <a:ext cx="3241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なまえ　　　  か</a:t>
            </a:r>
            <a:endParaRPr lang="en-US" sz="200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" name="TextBox 38"/>
          <p:cNvSpPr txBox="1">
            <a:spLocks noChangeArrowheads="1"/>
          </p:cNvSpPr>
          <p:nvPr/>
        </p:nvSpPr>
        <p:spPr bwMode="auto">
          <a:xfrm>
            <a:off x="1751012" y="3529013"/>
            <a:ext cx="74676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薬を　飲まなければなりませんか。</a:t>
            </a:r>
            <a:endParaRPr lang="en-US" altLang="ja-JP" sz="320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" name="TextBox 38"/>
          <p:cNvSpPr txBox="1">
            <a:spLocks noChangeArrowheads="1"/>
          </p:cNvSpPr>
          <p:nvPr/>
        </p:nvSpPr>
        <p:spPr bwMode="auto">
          <a:xfrm>
            <a:off x="1674812" y="3328988"/>
            <a:ext cx="369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  くすり　　</a:t>
            </a:r>
            <a:r>
              <a:rPr lang="ja-JP" altLang="en-US" sz="2000" dirty="0" smtClean="0">
                <a:solidFill>
                  <a:srgbClr val="002060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の</a:t>
            </a:r>
            <a:endParaRPr lang="en-US" sz="2000" dirty="0">
              <a:solidFill>
                <a:srgbClr val="002060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2208212" y="1524000"/>
            <a:ext cx="7315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はい、書かなければなりません。</a:t>
            </a:r>
            <a:endParaRPr lang="en-US" altLang="ja-JP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TextBox 38"/>
          <p:cNvSpPr txBox="1">
            <a:spLocks noChangeArrowheads="1"/>
          </p:cNvSpPr>
          <p:nvPr/>
        </p:nvSpPr>
        <p:spPr bwMode="auto">
          <a:xfrm>
            <a:off x="2513012" y="4343400"/>
            <a:ext cx="7315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はい、飲まなければなりません。</a:t>
            </a:r>
            <a:endParaRPr lang="en-US" altLang="ja-JP" sz="32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8" name="TextBox 38"/>
          <p:cNvSpPr txBox="1">
            <a:spLocks noChangeArrowheads="1"/>
          </p:cNvSpPr>
          <p:nvPr/>
        </p:nvSpPr>
        <p:spPr bwMode="auto">
          <a:xfrm>
            <a:off x="2132012" y="22860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いいえ、</a:t>
            </a:r>
            <a:endParaRPr lang="en-US" altLang="ja-JP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9" name="TextBox 38"/>
          <p:cNvSpPr txBox="1">
            <a:spLocks noChangeArrowheads="1"/>
          </p:cNvSpPr>
          <p:nvPr/>
        </p:nvSpPr>
        <p:spPr bwMode="auto">
          <a:xfrm>
            <a:off x="2513012" y="5029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いいえ、</a:t>
            </a:r>
            <a:endParaRPr lang="en-US" altLang="ja-JP" sz="32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0" name="TextBox 38"/>
          <p:cNvSpPr txBox="1">
            <a:spLocks noChangeArrowheads="1"/>
          </p:cNvSpPr>
          <p:nvPr/>
        </p:nvSpPr>
        <p:spPr bwMode="auto">
          <a:xfrm>
            <a:off x="3808412" y="2286000"/>
            <a:ext cx="533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書かなくてもいいです。</a:t>
            </a:r>
            <a:endParaRPr lang="en-US" altLang="ja-JP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38"/>
          <p:cNvSpPr txBox="1">
            <a:spLocks noChangeArrowheads="1"/>
          </p:cNvSpPr>
          <p:nvPr/>
        </p:nvSpPr>
        <p:spPr bwMode="auto">
          <a:xfrm>
            <a:off x="4189412" y="5029200"/>
            <a:ext cx="5410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2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飲まなくてもいいです。</a:t>
            </a:r>
            <a:endParaRPr lang="en-US" altLang="ja-JP" sz="32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741862" y="2846388"/>
            <a:ext cx="2438400" cy="15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18012" y="5562600"/>
            <a:ext cx="24384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808412" y="2286000"/>
            <a:ext cx="3505200" cy="68580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13212" y="5029200"/>
            <a:ext cx="3505200" cy="68580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132012" y="381000"/>
            <a:ext cx="304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sz="1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Có phải viết tên không?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79812" y="3211513"/>
            <a:ext cx="3048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sz="1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Có phải uống thuốc không?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8338" y="4404575"/>
            <a:ext cx="10813943" cy="1931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05654" y="4908825"/>
            <a:ext cx="623920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54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V</a:t>
            </a:r>
            <a:r>
              <a:rPr lang="ja-JP" altLang="en-US" sz="54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なくてもいいです</a:t>
            </a:r>
            <a:endParaRPr lang="en-US" sz="5400" dirty="0"/>
          </a:p>
        </p:txBody>
      </p:sp>
      <p:sp>
        <p:nvSpPr>
          <p:cNvPr id="20" name="Round Diagonal Corner Rectangle 19"/>
          <p:cNvSpPr/>
          <p:nvPr/>
        </p:nvSpPr>
        <p:spPr>
          <a:xfrm rot="21087816">
            <a:off x="729754" y="4535701"/>
            <a:ext cx="1803042" cy="486052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endParaRPr lang="en-US" dirty="0"/>
          </a:p>
        </p:txBody>
      </p:sp>
      <p:sp>
        <p:nvSpPr>
          <p:cNvPr id="21" name="Round Diagonal Corner Rectangle 20"/>
          <p:cNvSpPr/>
          <p:nvPr/>
        </p:nvSpPr>
        <p:spPr>
          <a:xfrm rot="21087816">
            <a:off x="8464626" y="4934108"/>
            <a:ext cx="3155611" cy="1229587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ý: </a:t>
            </a:r>
          </a:p>
          <a:p>
            <a:pPr algn="ctr"/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làm</a:t>
            </a:r>
            <a:r>
              <a:rPr lang="en-US" b="1" dirty="0" smtClean="0"/>
              <a:t> </a:t>
            </a:r>
            <a:r>
              <a:rPr lang="en-US" b="1" dirty="0" err="1" smtClean="0"/>
              <a:t>gì</a:t>
            </a:r>
            <a:r>
              <a:rPr lang="en-US" b="1" dirty="0" smtClean="0"/>
              <a:t> </a:t>
            </a:r>
            <a:r>
              <a:rPr lang="en-US" b="1" dirty="0" err="1" smtClean="0"/>
              <a:t>cũng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endParaRPr lang="en-US" b="1" dirty="0" smtClean="0"/>
          </a:p>
          <a:p>
            <a:pPr algn="ctr"/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làm</a:t>
            </a:r>
            <a:r>
              <a:rPr lang="en-US" b="1" dirty="0" smtClean="0"/>
              <a:t> </a:t>
            </a:r>
            <a:r>
              <a:rPr lang="en-US" b="1" dirty="0" err="1" smtClean="0"/>
              <a:t>gì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074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8"/>
          <p:cNvSpPr txBox="1">
            <a:spLocks noChangeArrowheads="1"/>
          </p:cNvSpPr>
          <p:nvPr/>
        </p:nvSpPr>
        <p:spPr bwMode="auto">
          <a:xfrm>
            <a:off x="1481137" y="450850"/>
            <a:ext cx="3165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本を返します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" name="TextBox 38"/>
          <p:cNvSpPr txBox="1">
            <a:spLocks noChangeArrowheads="1"/>
          </p:cNvSpPr>
          <p:nvPr/>
        </p:nvSpPr>
        <p:spPr bwMode="auto">
          <a:xfrm>
            <a:off x="2436812" y="287338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かえ</a:t>
            </a:r>
            <a:endParaRPr lang="en-US" sz="20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903412" y="1295400"/>
            <a:ext cx="914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5" name="TextBox 38"/>
          <p:cNvSpPr txBox="1">
            <a:spLocks noChangeArrowheads="1"/>
          </p:cNvSpPr>
          <p:nvPr/>
        </p:nvSpPr>
        <p:spPr bwMode="auto">
          <a:xfrm>
            <a:off x="2055812" y="1066800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ja-JP" sz="2000">
                <a:latin typeface="Tahoma" panose="020B0604030504040204" pitchFamily="34" charset="0"/>
                <a:cs typeface="Tahoma" panose="020B0604030504040204" pitchFamily="34" charset="0"/>
              </a:rPr>
              <a:t>hãy</a:t>
            </a:r>
            <a:endParaRPr lang="en-US" sz="2000">
              <a:latin typeface="Tahoma" panose="020B0604030504040204" pitchFamily="34" charset="0"/>
              <a:ea typeface="HGGothicM" panose="020B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2894012" y="1143000"/>
            <a:ext cx="5105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本を　返してください。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TextBox 38"/>
          <p:cNvSpPr txBox="1">
            <a:spLocks noChangeArrowheads="1"/>
          </p:cNvSpPr>
          <p:nvPr/>
        </p:nvSpPr>
        <p:spPr bwMode="auto">
          <a:xfrm>
            <a:off x="4113212" y="979488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かえ</a:t>
            </a:r>
            <a:endParaRPr lang="en-US" sz="20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827212" y="2971800"/>
            <a:ext cx="914400" cy="4572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TextBox 38"/>
          <p:cNvSpPr txBox="1">
            <a:spLocks noChangeArrowheads="1"/>
          </p:cNvSpPr>
          <p:nvPr/>
        </p:nvSpPr>
        <p:spPr bwMode="auto">
          <a:xfrm>
            <a:off x="1903412" y="2667000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sz="2000">
                <a:latin typeface="Tahoma" panose="020B0604030504040204" pitchFamily="34" charset="0"/>
                <a:ea typeface="HGGothicM" panose="020B0609000000000000" pitchFamily="49" charset="-128"/>
                <a:cs typeface="Tahoma" panose="020B0604030504040204" pitchFamily="34" charset="0"/>
              </a:rPr>
              <a:t>phải</a:t>
            </a:r>
          </a:p>
        </p:txBody>
      </p:sp>
      <p:sp>
        <p:nvSpPr>
          <p:cNvPr id="10" name="TextBox 38"/>
          <p:cNvSpPr txBox="1">
            <a:spLocks noChangeArrowheads="1"/>
          </p:cNvSpPr>
          <p:nvPr/>
        </p:nvSpPr>
        <p:spPr bwMode="auto">
          <a:xfrm>
            <a:off x="2817812" y="2859088"/>
            <a:ext cx="6781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本を　返さなければなりません。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38"/>
          <p:cNvSpPr txBox="1">
            <a:spLocks noChangeArrowheads="1"/>
          </p:cNvSpPr>
          <p:nvPr/>
        </p:nvSpPr>
        <p:spPr bwMode="auto">
          <a:xfrm>
            <a:off x="4113212" y="2695575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かえ</a:t>
            </a:r>
            <a:endParaRPr lang="en-US" sz="20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827212" y="4764088"/>
            <a:ext cx="914400" cy="4572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TextBox 38"/>
          <p:cNvSpPr txBox="1">
            <a:spLocks noChangeArrowheads="1"/>
          </p:cNvSpPr>
          <p:nvPr/>
        </p:nvSpPr>
        <p:spPr bwMode="auto">
          <a:xfrm>
            <a:off x="1370012" y="4535488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sz="2000">
                <a:latin typeface="Tahoma" panose="020B0604030504040204" pitchFamily="34" charset="0"/>
                <a:ea typeface="HGGothicM" panose="020B0609000000000000" pitchFamily="49" charset="-128"/>
                <a:cs typeface="Tahoma" panose="020B0604030504040204" pitchFamily="34" charset="0"/>
              </a:rPr>
              <a:t>không cần</a:t>
            </a:r>
          </a:p>
        </p:txBody>
      </p:sp>
      <p:sp>
        <p:nvSpPr>
          <p:cNvPr id="14" name="TextBox 38"/>
          <p:cNvSpPr txBox="1">
            <a:spLocks noChangeArrowheads="1"/>
          </p:cNvSpPr>
          <p:nvPr/>
        </p:nvSpPr>
        <p:spPr bwMode="auto">
          <a:xfrm>
            <a:off x="2817812" y="4611688"/>
            <a:ext cx="6781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本を　返さなくてもいいです。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TextBox 38"/>
          <p:cNvSpPr txBox="1">
            <a:spLocks noChangeArrowheads="1"/>
          </p:cNvSpPr>
          <p:nvPr/>
        </p:nvSpPr>
        <p:spPr bwMode="auto">
          <a:xfrm>
            <a:off x="4113212" y="4448175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かえ</a:t>
            </a:r>
            <a:endParaRPr lang="en-US" sz="20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TextBox 38"/>
          <p:cNvSpPr txBox="1">
            <a:spLocks noChangeArrowheads="1"/>
          </p:cNvSpPr>
          <p:nvPr/>
        </p:nvSpPr>
        <p:spPr bwMode="auto">
          <a:xfrm>
            <a:off x="5484812" y="457200"/>
            <a:ext cx="358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日よう日</a:t>
            </a:r>
            <a:r>
              <a:rPr lang="en-US" altLang="ja-JP" sz="36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  </a:t>
            </a: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働く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7" name="TextBox 38"/>
          <p:cNvSpPr txBox="1">
            <a:spLocks noChangeArrowheads="1"/>
          </p:cNvSpPr>
          <p:nvPr/>
        </p:nvSpPr>
        <p:spPr bwMode="auto">
          <a:xfrm>
            <a:off x="7466012" y="293688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はたら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8" name="TextBox 38"/>
          <p:cNvSpPr txBox="1">
            <a:spLocks noChangeArrowheads="1"/>
          </p:cNvSpPr>
          <p:nvPr/>
        </p:nvSpPr>
        <p:spPr bwMode="auto">
          <a:xfrm>
            <a:off x="2894012" y="1981200"/>
            <a:ext cx="6400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日土よう日　働いてください。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9" name="TextBox 38"/>
          <p:cNvSpPr txBox="1">
            <a:spLocks noChangeArrowheads="1"/>
          </p:cNvSpPr>
          <p:nvPr/>
        </p:nvSpPr>
        <p:spPr bwMode="auto">
          <a:xfrm>
            <a:off x="5561012" y="1817688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はたら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0" name="TextBox 38"/>
          <p:cNvSpPr txBox="1">
            <a:spLocks noChangeArrowheads="1"/>
          </p:cNvSpPr>
          <p:nvPr/>
        </p:nvSpPr>
        <p:spPr bwMode="auto">
          <a:xfrm>
            <a:off x="2817812" y="3657600"/>
            <a:ext cx="8229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日よう日　働かなければなりません。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1" name="TextBox 38"/>
          <p:cNvSpPr txBox="1">
            <a:spLocks noChangeArrowheads="1"/>
          </p:cNvSpPr>
          <p:nvPr/>
        </p:nvSpPr>
        <p:spPr bwMode="auto">
          <a:xfrm>
            <a:off x="5027612" y="3494088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はたら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2" name="TextBox 38"/>
          <p:cNvSpPr txBox="1">
            <a:spLocks noChangeArrowheads="1"/>
          </p:cNvSpPr>
          <p:nvPr/>
        </p:nvSpPr>
        <p:spPr bwMode="auto">
          <a:xfrm>
            <a:off x="2817812" y="5334000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36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日よう日　働かなくてもいいです。</a:t>
            </a:r>
            <a:endParaRPr lang="en-US" sz="36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3" name="TextBox 38"/>
          <p:cNvSpPr txBox="1">
            <a:spLocks noChangeArrowheads="1"/>
          </p:cNvSpPr>
          <p:nvPr/>
        </p:nvSpPr>
        <p:spPr bwMode="auto">
          <a:xfrm>
            <a:off x="5027612" y="5170488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11163" indent="-342900">
              <a:spcBef>
                <a:spcPts val="700"/>
              </a:spcBef>
              <a:buSzPct val="95000"/>
              <a:buFont typeface="Wingdings" panose="05000000000000000000" pitchFamily="2" charset="2"/>
              <a:buChar char=""/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8925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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376238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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568325">
              <a:spcBef>
                <a:spcPct val="20000"/>
              </a:spcBef>
              <a:buClr>
                <a:srgbClr val="A28E6A"/>
              </a:buClr>
              <a:buFont typeface="Wingdings 3" panose="05040102010807070707" pitchFamily="18" charset="2"/>
              <a:buChar char=""/>
              <a:defRPr sz="22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785813">
              <a:spcBef>
                <a:spcPct val="20000"/>
              </a:spcBef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7858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28E6A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ja-JP" altLang="en-US" sz="2000" dirty="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はたら</a:t>
            </a:r>
            <a:endParaRPr lang="en-US" sz="2000" dirty="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4" name="TextBox 38"/>
          <p:cNvSpPr txBox="1">
            <a:spLocks noChangeArrowheads="1"/>
          </p:cNvSpPr>
          <p:nvPr/>
        </p:nvSpPr>
        <p:spPr bwMode="auto">
          <a:xfrm>
            <a:off x="1370012" y="6019800"/>
            <a:ext cx="5334000" cy="64611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3600">
                <a:solidFill>
                  <a:srgbClr val="FFFFFF"/>
                </a:solidFill>
                <a:latin typeface="NtMotoyaKyotai" panose="02020300000000000000" pitchFamily="18" charset="-128"/>
                <a:ea typeface="NtMotoyaKyotai" panose="02020300000000000000" pitchFamily="18" charset="-128"/>
                <a:cs typeface="Tahoma" pitchFamily="34" charset="0"/>
              </a:rPr>
              <a:t>～なくてもいいですか。</a:t>
            </a:r>
            <a:endParaRPr lang="en-US" sz="3600">
              <a:solidFill>
                <a:srgbClr val="FFFFFF"/>
              </a:solidFill>
              <a:latin typeface="NtMotoyaKyotai" panose="02020300000000000000" pitchFamily="18" charset="-128"/>
              <a:ea typeface="NtMotoyaKyotai" panose="02020300000000000000" pitchFamily="18" charset="-128"/>
              <a:cs typeface="Tahoma" pitchFamily="34" charset="0"/>
            </a:endParaRPr>
          </a:p>
        </p:txBody>
      </p:sp>
      <p:sp>
        <p:nvSpPr>
          <p:cNvPr id="25" name="Rounded Rectangular Callout 24"/>
          <p:cNvSpPr/>
          <p:nvPr/>
        </p:nvSpPr>
        <p:spPr>
          <a:xfrm rot="986413">
            <a:off x="7177087" y="5065713"/>
            <a:ext cx="2573338" cy="1128712"/>
          </a:xfrm>
          <a:prstGeom prst="wedgeRoundRectCallout">
            <a:avLst>
              <a:gd name="adj1" fmla="val -57025"/>
              <a:gd name="adj2" fmla="val 10087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 err="1">
                <a:latin typeface="Tahoma" pitchFamily="34" charset="0"/>
                <a:cs typeface="Tahoma" pitchFamily="34" charset="0"/>
              </a:rPr>
              <a:t>Câu</a:t>
            </a:r>
            <a:r>
              <a:rPr lang="en-US" sz="28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cs typeface="Tahoma" pitchFamily="34" charset="0"/>
              </a:rPr>
              <a:t>xin</a:t>
            </a:r>
            <a:r>
              <a:rPr lang="en-US" sz="28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cs typeface="Tahoma" pitchFamily="34" charset="0"/>
              </a:rPr>
              <a:t>phép</a:t>
            </a:r>
            <a:r>
              <a:rPr lang="en-US" sz="2800" dirty="0">
                <a:latin typeface="Tahoma" pitchFamily="34" charset="0"/>
                <a:cs typeface="Tahoma" pitchFamily="34" charset="0"/>
              </a:rPr>
              <a:t> </a:t>
            </a:r>
          </a:p>
          <a:p>
            <a:pPr algn="ctr" eaLnBrk="1" hangingPunct="1">
              <a:defRPr/>
            </a:pPr>
            <a:r>
              <a:rPr lang="en-US" sz="2800" dirty="0" err="1">
                <a:latin typeface="Tahoma" pitchFamily="34" charset="0"/>
                <a:cs typeface="Tahoma" pitchFamily="34" charset="0"/>
              </a:rPr>
              <a:t>không</a:t>
            </a:r>
            <a:r>
              <a:rPr lang="en-US" sz="28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cs typeface="Tahoma" pitchFamily="34" charset="0"/>
              </a:rPr>
              <a:t>làm</a:t>
            </a:r>
            <a:r>
              <a:rPr lang="en-US" sz="28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cs typeface="Tahoma" pitchFamily="34" charset="0"/>
              </a:rPr>
              <a:t>gì</a:t>
            </a:r>
            <a:endParaRPr lang="en-US" sz="28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6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1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2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/>
      <p:bldP spid="7" grpId="0"/>
      <p:bldP spid="8" grpId="0" animBg="1"/>
      <p:bldP spid="9" grpId="0"/>
      <p:bldP spid="10" grpId="0"/>
      <p:bldP spid="11" grpId="0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606" y="121567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ed Rectangle 2"/>
          <p:cNvSpPr/>
          <p:nvPr/>
        </p:nvSpPr>
        <p:spPr>
          <a:xfrm>
            <a:off x="3732212" y="4038600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第１４課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17761" y="381000"/>
            <a:ext cx="9267651" cy="29733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私の意見</a:t>
            </a:r>
            <a:endParaRPr lang="en-US" sz="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20688987">
            <a:off x="643906" y="3379813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 rot="20796065">
            <a:off x="2114648" y="3128260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/>
              <a:t>３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4949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284412" y="2495550"/>
            <a:ext cx="563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i="1">
                <a:latin typeface="Tahoma" panose="020B0604030504040204" pitchFamily="34" charset="0"/>
                <a:cs typeface="Tahoma" panose="020B0604030504040204" pitchFamily="34" charset="0"/>
              </a:rPr>
              <a:t>Mọi người trong gia đình đều khỏe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360612" y="3638550"/>
            <a:ext cx="563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i="1">
                <a:latin typeface="Tahoma" panose="020B0604030504040204" pitchFamily="34" charset="0"/>
                <a:cs typeface="Tahoma" panose="020B0604030504040204" pitchFamily="34" charset="0"/>
              </a:rPr>
              <a:t>Tối nay trời (sẽ) mưa.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360612" y="4933950"/>
            <a:ext cx="563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i="1">
                <a:latin typeface="Tahoma" panose="020B0604030504040204" pitchFamily="34" charset="0"/>
                <a:cs typeface="Tahoma" panose="020B0604030504040204" pitchFamily="34" charset="0"/>
              </a:rPr>
              <a:t>Ngày mai trời đẹp.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2360612" y="6153150"/>
            <a:ext cx="563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i="1">
                <a:latin typeface="Tahoma" panose="020B0604030504040204" pitchFamily="34" charset="0"/>
                <a:cs typeface="Tahoma" panose="020B0604030504040204" pitchFamily="34" charset="0"/>
              </a:rPr>
              <a:t>Kỳ thi tuần sau khó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2284412" y="196215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家族のみなさんは　元気です。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2284412" y="318135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今晩　雨が　ふります。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2284412" y="447675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明日は　いい天気です。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1903412" y="5695950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来週の　試験は　むずかしいです。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08612" y="1905000"/>
            <a:ext cx="1676400" cy="609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1812" y="3124200"/>
            <a:ext cx="1676400" cy="609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32212" y="4419600"/>
            <a:ext cx="2286000" cy="609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22812" y="5638800"/>
            <a:ext cx="2743200" cy="609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65212" y="304800"/>
            <a:ext cx="4495800" cy="83026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1.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Cách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diễn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đạt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quan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điểm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suy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nghĩ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của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bản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thân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789612" y="533400"/>
            <a:ext cx="609600" cy="457200"/>
          </a:xfrm>
          <a:prstGeom prst="righ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51612" y="381000"/>
            <a:ext cx="2133600" cy="7080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ahoma" pitchFamily="34" charset="0"/>
                <a:cs typeface="Tahoma" pitchFamily="34" charset="0"/>
              </a:rPr>
              <a:t>Tôi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nghĩ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rằng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ahoma" pitchFamily="34" charset="0"/>
                <a:cs typeface="Tahoma" pitchFamily="34" charset="0"/>
              </a:rPr>
              <a:t>Tôi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cho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rằng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70112" y="1313164"/>
            <a:ext cx="8686800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solidFill>
                  <a:srgbClr val="FFFFFF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（私は）</a:t>
            </a:r>
            <a:r>
              <a:rPr lang="en-US" altLang="ja-JP" sz="280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【sentence </a:t>
            </a:r>
            <a:r>
              <a:rPr lang="en-US" altLang="ja-JP" sz="280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thể thường</a:t>
            </a:r>
            <a:r>
              <a:rPr lang="en-US" altLang="ja-JP" sz="280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】</a:t>
            </a:r>
            <a:r>
              <a:rPr lang="ja-JP" altLang="en-US" sz="2800">
                <a:solidFill>
                  <a:srgbClr val="FFFFFF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とおもいます</a:t>
            </a:r>
            <a:r>
              <a:rPr lang="ja-JP" altLang="en-US" sz="280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。</a:t>
            </a:r>
            <a:endParaRPr lang="en-US" sz="2800">
              <a:solidFill>
                <a:srgbClr val="FFFFFF"/>
              </a:solidFill>
              <a:latin typeface="Tahoma" panose="020B0604030504040204" pitchFamily="34" charset="0"/>
              <a:ea typeface="HGGothicM" panose="020B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708025" y="2470150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Tôi nghĩ rằng</a:t>
            </a: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784225" y="3640138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Tôi nghĩ rằng</a:t>
            </a:r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708025" y="4948238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Tôi nghĩ rằng</a:t>
            </a:r>
          </a:p>
        </p:txBody>
      </p:sp>
      <p:sp>
        <p:nvSpPr>
          <p:cNvPr id="22" name="TextBox 22"/>
          <p:cNvSpPr txBox="1">
            <a:spLocks noChangeArrowheads="1"/>
          </p:cNvSpPr>
          <p:nvPr/>
        </p:nvSpPr>
        <p:spPr bwMode="auto">
          <a:xfrm>
            <a:off x="722312" y="6153150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Tôi</a:t>
            </a:r>
            <a:r>
              <a:rPr lang="en-US" sz="20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nghĩ</a:t>
            </a:r>
            <a:r>
              <a:rPr lang="en-US" sz="2000" i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rằng</a:t>
            </a:r>
            <a:endParaRPr lang="en-US" sz="2000" i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760412" y="19812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 smtClean="0">
                <a:solidFill>
                  <a:schemeClr val="tx1">
                    <a:lumMod val="95000"/>
                  </a:schemeClr>
                </a:solidFill>
                <a:latin typeface="NtMotoyaKyotai" pitchFamily="18" charset="-128"/>
                <a:ea typeface="NtMotoyaKyotai" pitchFamily="18" charset="-128"/>
                <a:cs typeface="Tahoma" charset="0"/>
              </a:rPr>
              <a:t>（私は）</a:t>
            </a:r>
            <a:endParaRPr lang="en-US" sz="2800" dirty="0" smtClean="0">
              <a:solidFill>
                <a:schemeClr val="tx1">
                  <a:lumMod val="95000"/>
                </a:schemeClr>
              </a:solidFill>
              <a:latin typeface="NtMotoyaKyotai" pitchFamily="18" charset="-128"/>
              <a:ea typeface="NtMotoyaKyotai" pitchFamily="18" charset="-128"/>
              <a:cs typeface="Tahoma" charset="0"/>
            </a:endParaRPr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7847012" y="19812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smtClean="0">
                <a:solidFill>
                  <a:schemeClr val="tx1">
                    <a:lumMod val="95000"/>
                  </a:schemeClr>
                </a:solidFill>
                <a:latin typeface="NtMotoyaKyotai" pitchFamily="18" charset="-128"/>
                <a:ea typeface="NtMotoyaKyotai" pitchFamily="18" charset="-128"/>
                <a:cs typeface="Tahoma" charset="0"/>
              </a:rPr>
              <a:t>思います。</a:t>
            </a:r>
            <a:endParaRPr lang="en-US" sz="2800" smtClean="0">
              <a:solidFill>
                <a:schemeClr val="tx1">
                  <a:lumMod val="95000"/>
                </a:schemeClr>
              </a:solidFill>
              <a:latin typeface="NtMotoyaKyotai" pitchFamily="18" charset="-128"/>
              <a:ea typeface="NtMotoyaKyotai" pitchFamily="18" charset="-128"/>
              <a:cs typeface="Tahom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4812" y="1966913"/>
            <a:ext cx="1752600" cy="51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元気だ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26" name="TextBox 26"/>
          <p:cNvSpPr txBox="1">
            <a:spLocks noChangeArrowheads="1"/>
          </p:cNvSpPr>
          <p:nvPr/>
        </p:nvSpPr>
        <p:spPr bwMode="auto">
          <a:xfrm>
            <a:off x="7313612" y="19812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と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27" name="TextBox 27"/>
          <p:cNvSpPr txBox="1">
            <a:spLocks noChangeArrowheads="1"/>
          </p:cNvSpPr>
          <p:nvPr/>
        </p:nvSpPr>
        <p:spPr bwMode="auto">
          <a:xfrm>
            <a:off x="760412" y="32004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smtClean="0">
                <a:solidFill>
                  <a:schemeClr val="tx1">
                    <a:lumMod val="95000"/>
                  </a:schemeClr>
                </a:solidFill>
                <a:latin typeface="NtMotoyaKyotai" pitchFamily="18" charset="-128"/>
                <a:ea typeface="NtMotoyaKyotai" pitchFamily="18" charset="-128"/>
                <a:cs typeface="Tahoma" charset="0"/>
              </a:rPr>
              <a:t>（私は）</a:t>
            </a:r>
            <a:endParaRPr lang="en-US" sz="2800" smtClean="0">
              <a:solidFill>
                <a:schemeClr val="tx1">
                  <a:lumMod val="95000"/>
                </a:schemeClr>
              </a:solidFill>
              <a:latin typeface="NtMotoyaKyotai" pitchFamily="18" charset="-128"/>
              <a:ea typeface="NtMotoyaKyotai" pitchFamily="18" charset="-128"/>
              <a:cs typeface="Tahoma" charset="0"/>
            </a:endParaRPr>
          </a:p>
        </p:txBody>
      </p:sp>
      <p:sp>
        <p:nvSpPr>
          <p:cNvPr id="28" name="TextBox 28"/>
          <p:cNvSpPr txBox="1">
            <a:spLocks noChangeArrowheads="1"/>
          </p:cNvSpPr>
          <p:nvPr/>
        </p:nvSpPr>
        <p:spPr bwMode="auto">
          <a:xfrm>
            <a:off x="6780212" y="32004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smtClean="0">
                <a:solidFill>
                  <a:schemeClr val="tx1">
                    <a:lumMod val="95000"/>
                  </a:schemeClr>
                </a:solidFill>
                <a:latin typeface="NtMotoyaKyotai" pitchFamily="18" charset="-128"/>
                <a:ea typeface="NtMotoyaKyotai" pitchFamily="18" charset="-128"/>
                <a:cs typeface="Tahoma" charset="0"/>
              </a:rPr>
              <a:t>思います。</a:t>
            </a:r>
            <a:endParaRPr lang="en-US" sz="2800" smtClean="0">
              <a:solidFill>
                <a:schemeClr val="tx1">
                  <a:lumMod val="95000"/>
                </a:schemeClr>
              </a:solidFill>
              <a:latin typeface="NtMotoyaKyotai" pitchFamily="18" charset="-128"/>
              <a:ea typeface="NtMotoyaKyotai" pitchFamily="18" charset="-128"/>
              <a:cs typeface="Tahoma" charset="0"/>
            </a:endParaRPr>
          </a:p>
        </p:txBody>
      </p:sp>
      <p:sp>
        <p:nvSpPr>
          <p:cNvPr id="29" name="TextBox 29"/>
          <p:cNvSpPr txBox="1">
            <a:spLocks noChangeArrowheads="1"/>
          </p:cNvSpPr>
          <p:nvPr/>
        </p:nvSpPr>
        <p:spPr bwMode="auto">
          <a:xfrm>
            <a:off x="6246812" y="32004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と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18012" y="3200400"/>
            <a:ext cx="1676400" cy="5191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ふる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31" name="TextBox 31"/>
          <p:cNvSpPr txBox="1">
            <a:spLocks noChangeArrowheads="1"/>
          </p:cNvSpPr>
          <p:nvPr/>
        </p:nvSpPr>
        <p:spPr bwMode="auto">
          <a:xfrm>
            <a:off x="760412" y="44958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smtClean="0">
                <a:solidFill>
                  <a:schemeClr val="tx1">
                    <a:lumMod val="95000"/>
                  </a:schemeClr>
                </a:solidFill>
                <a:latin typeface="NtMotoyaKyotai" pitchFamily="18" charset="-128"/>
                <a:ea typeface="NtMotoyaKyotai" pitchFamily="18" charset="-128"/>
                <a:cs typeface="Tahoma" charset="0"/>
              </a:rPr>
              <a:t>（私は）</a:t>
            </a:r>
            <a:endParaRPr lang="en-US" sz="2800" smtClean="0">
              <a:solidFill>
                <a:schemeClr val="tx1">
                  <a:lumMod val="95000"/>
                </a:schemeClr>
              </a:solidFill>
              <a:latin typeface="NtMotoyaKyotai" pitchFamily="18" charset="-128"/>
              <a:ea typeface="NtMotoyaKyotai" pitchFamily="18" charset="-128"/>
              <a:cs typeface="Tahoma" charset="0"/>
            </a:endParaRPr>
          </a:p>
        </p:txBody>
      </p:sp>
      <p:sp>
        <p:nvSpPr>
          <p:cNvPr id="32" name="TextBox 32"/>
          <p:cNvSpPr txBox="1">
            <a:spLocks noChangeArrowheads="1"/>
          </p:cNvSpPr>
          <p:nvPr/>
        </p:nvSpPr>
        <p:spPr bwMode="auto">
          <a:xfrm>
            <a:off x="6780212" y="44958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smtClean="0">
                <a:solidFill>
                  <a:schemeClr val="tx1">
                    <a:lumMod val="95000"/>
                  </a:schemeClr>
                </a:solidFill>
                <a:latin typeface="NtMotoyaKyotai" pitchFamily="18" charset="-128"/>
                <a:ea typeface="NtMotoyaKyotai" pitchFamily="18" charset="-128"/>
                <a:cs typeface="Tahoma" charset="0"/>
              </a:rPr>
              <a:t>思います。</a:t>
            </a:r>
            <a:endParaRPr lang="en-US" sz="2800" smtClean="0">
              <a:solidFill>
                <a:schemeClr val="tx1">
                  <a:lumMod val="95000"/>
                </a:schemeClr>
              </a:solidFill>
              <a:latin typeface="NtMotoyaKyotai" pitchFamily="18" charset="-128"/>
              <a:ea typeface="NtMotoyaKyotai" pitchFamily="18" charset="-128"/>
              <a:cs typeface="Tahoma" charset="0"/>
            </a:endParaRPr>
          </a:p>
        </p:txBody>
      </p:sp>
      <p:sp>
        <p:nvSpPr>
          <p:cNvPr id="33" name="TextBox 33"/>
          <p:cNvSpPr txBox="1">
            <a:spLocks noChangeArrowheads="1"/>
          </p:cNvSpPr>
          <p:nvPr/>
        </p:nvSpPr>
        <p:spPr bwMode="auto">
          <a:xfrm>
            <a:off x="6246812" y="44958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と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08412" y="4464050"/>
            <a:ext cx="2286000" cy="5191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2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いい天気だ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35" name="TextBox 35"/>
          <p:cNvSpPr txBox="1">
            <a:spLocks noChangeArrowheads="1"/>
          </p:cNvSpPr>
          <p:nvPr/>
        </p:nvSpPr>
        <p:spPr bwMode="auto">
          <a:xfrm>
            <a:off x="608012" y="568483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smtClean="0">
                <a:solidFill>
                  <a:schemeClr val="tx1">
                    <a:lumMod val="95000"/>
                  </a:schemeClr>
                </a:solidFill>
                <a:latin typeface="NtMotoyaKyotai" pitchFamily="18" charset="-128"/>
                <a:ea typeface="NtMotoyaKyotai" pitchFamily="18" charset="-128"/>
                <a:cs typeface="Tahoma" charset="0"/>
              </a:rPr>
              <a:t>（私は）</a:t>
            </a:r>
            <a:endParaRPr lang="en-US" sz="2800" smtClean="0">
              <a:solidFill>
                <a:schemeClr val="tx1">
                  <a:lumMod val="95000"/>
                </a:schemeClr>
              </a:solidFill>
              <a:latin typeface="NtMotoyaKyotai" pitchFamily="18" charset="-128"/>
              <a:ea typeface="NtMotoyaKyotai" pitchFamily="18" charset="-128"/>
              <a:cs typeface="Tahoma" charset="0"/>
            </a:endParaRPr>
          </a:p>
        </p:txBody>
      </p:sp>
      <p:sp>
        <p:nvSpPr>
          <p:cNvPr id="36" name="TextBox 36"/>
          <p:cNvSpPr txBox="1">
            <a:spLocks noChangeArrowheads="1"/>
          </p:cNvSpPr>
          <p:nvPr/>
        </p:nvSpPr>
        <p:spPr bwMode="auto">
          <a:xfrm>
            <a:off x="7923212" y="571341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smtClean="0">
                <a:solidFill>
                  <a:schemeClr val="tx1">
                    <a:lumMod val="95000"/>
                  </a:schemeClr>
                </a:solidFill>
                <a:latin typeface="NtMotoyaKyotai" pitchFamily="18" charset="-128"/>
                <a:ea typeface="NtMotoyaKyotai" pitchFamily="18" charset="-128"/>
                <a:cs typeface="Tahoma" charset="0"/>
              </a:rPr>
              <a:t>思います。</a:t>
            </a:r>
            <a:endParaRPr lang="en-US" sz="2800" smtClean="0">
              <a:solidFill>
                <a:schemeClr val="tx1">
                  <a:lumMod val="95000"/>
                </a:schemeClr>
              </a:solidFill>
              <a:latin typeface="NtMotoyaKyotai" pitchFamily="18" charset="-128"/>
              <a:ea typeface="NtMotoyaKyotai" pitchFamily="18" charset="-128"/>
              <a:cs typeface="Tahoma" charset="0"/>
            </a:endParaRPr>
          </a:p>
        </p:txBody>
      </p:sp>
      <p:sp>
        <p:nvSpPr>
          <p:cNvPr id="37" name="TextBox 37"/>
          <p:cNvSpPr txBox="1">
            <a:spLocks noChangeArrowheads="1"/>
          </p:cNvSpPr>
          <p:nvPr/>
        </p:nvSpPr>
        <p:spPr bwMode="auto">
          <a:xfrm>
            <a:off x="7389812" y="571341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と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92650" y="5700713"/>
            <a:ext cx="2773362" cy="51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むずかしい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313612" y="1981200"/>
            <a:ext cx="533400" cy="6096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246812" y="3124200"/>
            <a:ext cx="533400" cy="6096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6246812" y="4419600"/>
            <a:ext cx="533400" cy="6096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389812" y="5715000"/>
            <a:ext cx="533400" cy="6096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Oval Callout 42"/>
          <p:cNvSpPr/>
          <p:nvPr/>
        </p:nvSpPr>
        <p:spPr>
          <a:xfrm rot="387798">
            <a:off x="7881937" y="2595563"/>
            <a:ext cx="1497013" cy="838200"/>
          </a:xfrm>
          <a:prstGeom prst="wedgeEllipseCallout">
            <a:avLst>
              <a:gd name="adj1" fmla="val -68225"/>
              <a:gd name="adj2" fmla="val -3943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FFFF00"/>
                </a:solidFill>
                <a:latin typeface="Tahoma" pitchFamily="34" charset="0"/>
                <a:cs typeface="Tahoma" pitchFamily="34" charset="0"/>
              </a:rPr>
              <a:t>rằng</a:t>
            </a:r>
            <a:endParaRPr lang="en-US" sz="2400" dirty="0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5561012" y="2438400"/>
            <a:ext cx="11430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4494212" y="3657600"/>
            <a:ext cx="6858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3960812" y="4953000"/>
            <a:ext cx="17526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5256212" y="6172200"/>
            <a:ext cx="17526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800" decel="100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800" decel="100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800" decel="100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6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7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8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/>
      <p:bldP spid="27" grpId="0"/>
      <p:bldP spid="28" grpId="0"/>
      <p:bldP spid="29" grpId="0"/>
      <p:bldP spid="30" grpId="0" animBg="1"/>
      <p:bldP spid="31" grpId="0"/>
      <p:bldP spid="32" grpId="0"/>
      <p:bldP spid="33" grpId="0"/>
      <p:bldP spid="34" grpId="0" animBg="1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6212" y="228600"/>
            <a:ext cx="4495800" cy="83026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1.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Cách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diễn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đạt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quan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điểm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suy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nghĩ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của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bản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thân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170612" y="457200"/>
            <a:ext cx="609600" cy="457200"/>
          </a:xfrm>
          <a:prstGeom prst="rightArrow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32612" y="304800"/>
            <a:ext cx="2133600" cy="7080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ahoma" pitchFamily="34" charset="0"/>
                <a:cs typeface="Tahoma" pitchFamily="34" charset="0"/>
              </a:rPr>
              <a:t>Tôi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nghĩ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rằng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ahoma" pitchFamily="34" charset="0"/>
                <a:cs typeface="Tahoma" pitchFamily="34" charset="0"/>
              </a:rPr>
              <a:t>Tôi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cho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rằng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3812" y="1295400"/>
            <a:ext cx="8534400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solidFill>
                  <a:srgbClr val="FFFFFF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（私は）</a:t>
            </a:r>
            <a:r>
              <a:rPr lang="en-US" altLang="ja-JP" sz="280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【sentence </a:t>
            </a:r>
            <a:r>
              <a:rPr lang="en-US" altLang="ja-JP" sz="280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thể thường</a:t>
            </a:r>
            <a:r>
              <a:rPr lang="en-US" altLang="ja-JP" sz="280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】</a:t>
            </a:r>
            <a:r>
              <a:rPr lang="ja-JP" altLang="en-US" sz="2800">
                <a:solidFill>
                  <a:srgbClr val="FFFFFF"/>
                </a:solidFill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とおもいます。</a:t>
            </a:r>
            <a:endParaRPr lang="en-US" sz="2800">
              <a:solidFill>
                <a:srgbClr val="FFFFFF"/>
              </a:solidFill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10133012" y="2971800"/>
            <a:ext cx="6858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b="1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と</a:t>
            </a:r>
            <a:endParaRPr lang="en-US" altLang="ja-JP" sz="2800" b="1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eaLnBrk="1" hangingPunct="1"/>
            <a:r>
              <a:rPr lang="ja-JP" altLang="en-US" sz="2800" b="1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お</a:t>
            </a:r>
            <a:endParaRPr lang="en-US" altLang="ja-JP" sz="2800" b="1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eaLnBrk="1" hangingPunct="1"/>
            <a:r>
              <a:rPr lang="ja-JP" altLang="en-US" sz="2800" b="1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も</a:t>
            </a:r>
            <a:endParaRPr lang="en-US" altLang="ja-JP" sz="2800" b="1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eaLnBrk="1" hangingPunct="1"/>
            <a:r>
              <a:rPr lang="ja-JP" altLang="en-US" sz="2800" b="1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い</a:t>
            </a:r>
            <a:endParaRPr lang="en-US" altLang="ja-JP" sz="2800" b="1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eaLnBrk="1" hangingPunct="1"/>
            <a:r>
              <a:rPr lang="ja-JP" altLang="en-US" sz="2800" b="1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ま</a:t>
            </a:r>
            <a:endParaRPr lang="en-US" altLang="ja-JP" sz="2800" b="1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eaLnBrk="1" hangingPunct="1"/>
            <a:r>
              <a:rPr lang="ja-JP" altLang="en-US" sz="2800" b="1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す</a:t>
            </a:r>
            <a:endParaRPr lang="en-US" altLang="ja-JP" sz="2800" b="1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 eaLnBrk="1" hangingPunct="1"/>
            <a:r>
              <a:rPr lang="ja-JP" altLang="en-US" sz="2800" b="1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。</a:t>
            </a:r>
            <a:endParaRPr lang="en-US" sz="2800" b="1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40"/>
          <p:cNvSpPr txBox="1">
            <a:spLocks noChangeArrowheads="1"/>
          </p:cNvSpPr>
          <p:nvPr/>
        </p:nvSpPr>
        <p:spPr bwMode="auto">
          <a:xfrm>
            <a:off x="1446212" y="21336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V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1446212" y="3514725"/>
            <a:ext cx="838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i-Adj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42"/>
          <p:cNvSpPr txBox="1">
            <a:spLocks noChangeArrowheads="1"/>
          </p:cNvSpPr>
          <p:nvPr/>
        </p:nvSpPr>
        <p:spPr bwMode="auto">
          <a:xfrm>
            <a:off x="1446212" y="4989513"/>
            <a:ext cx="990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na-Adj</a:t>
            </a:r>
          </a:p>
        </p:txBody>
      </p:sp>
      <p:sp>
        <p:nvSpPr>
          <p:cNvPr id="10" name="TextBox 43"/>
          <p:cNvSpPr txBox="1">
            <a:spLocks noChangeArrowheads="1"/>
          </p:cNvSpPr>
          <p:nvPr/>
        </p:nvSpPr>
        <p:spPr bwMode="auto">
          <a:xfrm>
            <a:off x="1446212" y="6132513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N</a:t>
            </a:r>
          </a:p>
        </p:txBody>
      </p:sp>
      <p:sp>
        <p:nvSpPr>
          <p:cNvPr id="11" name="TextBox 44"/>
          <p:cNvSpPr txBox="1">
            <a:spLocks noChangeArrowheads="1"/>
          </p:cNvSpPr>
          <p:nvPr/>
        </p:nvSpPr>
        <p:spPr bwMode="auto">
          <a:xfrm>
            <a:off x="3884612" y="213360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いく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45"/>
          <p:cNvSpPr txBox="1">
            <a:spLocks noChangeArrowheads="1"/>
          </p:cNvSpPr>
          <p:nvPr/>
        </p:nvSpPr>
        <p:spPr bwMode="auto">
          <a:xfrm>
            <a:off x="3884612" y="2752725"/>
            <a:ext cx="190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いかない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46"/>
          <p:cNvSpPr txBox="1">
            <a:spLocks noChangeArrowheads="1"/>
          </p:cNvSpPr>
          <p:nvPr/>
        </p:nvSpPr>
        <p:spPr bwMode="auto">
          <a:xfrm>
            <a:off x="6170612" y="213360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いった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47"/>
          <p:cNvSpPr txBox="1">
            <a:spLocks noChangeArrowheads="1"/>
          </p:cNvSpPr>
          <p:nvPr/>
        </p:nvSpPr>
        <p:spPr bwMode="auto">
          <a:xfrm>
            <a:off x="6170612" y="2743200"/>
            <a:ext cx="2514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いかなかった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48"/>
          <p:cNvSpPr txBox="1">
            <a:spLocks noChangeArrowheads="1"/>
          </p:cNvSpPr>
          <p:nvPr/>
        </p:nvSpPr>
        <p:spPr bwMode="auto">
          <a:xfrm>
            <a:off x="3960812" y="3667125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たかい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49"/>
          <p:cNvSpPr txBox="1">
            <a:spLocks noChangeArrowheads="1"/>
          </p:cNvSpPr>
          <p:nvPr/>
        </p:nvSpPr>
        <p:spPr bwMode="auto">
          <a:xfrm>
            <a:off x="3960812" y="4276725"/>
            <a:ext cx="198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たかくない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7" name="TextBox 50"/>
          <p:cNvSpPr txBox="1">
            <a:spLocks noChangeArrowheads="1"/>
          </p:cNvSpPr>
          <p:nvPr/>
        </p:nvSpPr>
        <p:spPr bwMode="auto">
          <a:xfrm>
            <a:off x="6094412" y="3667125"/>
            <a:ext cx="205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たかかった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TextBox 51"/>
          <p:cNvSpPr txBox="1">
            <a:spLocks noChangeArrowheads="1"/>
          </p:cNvSpPr>
          <p:nvPr/>
        </p:nvSpPr>
        <p:spPr bwMode="auto">
          <a:xfrm>
            <a:off x="6094412" y="4276725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たかくなかった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9" name="TextBox 52"/>
          <p:cNvSpPr txBox="1">
            <a:spLocks noChangeArrowheads="1"/>
          </p:cNvSpPr>
          <p:nvPr/>
        </p:nvSpPr>
        <p:spPr bwMode="auto">
          <a:xfrm>
            <a:off x="3960812" y="5141913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あめだ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TextBox 53"/>
          <p:cNvSpPr txBox="1">
            <a:spLocks noChangeArrowheads="1"/>
          </p:cNvSpPr>
          <p:nvPr/>
        </p:nvSpPr>
        <p:spPr bwMode="auto">
          <a:xfrm>
            <a:off x="3960812" y="5751513"/>
            <a:ext cx="243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あめじゃない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1" name="TextBox 54"/>
          <p:cNvSpPr txBox="1">
            <a:spLocks noChangeArrowheads="1"/>
          </p:cNvSpPr>
          <p:nvPr/>
        </p:nvSpPr>
        <p:spPr bwMode="auto">
          <a:xfrm>
            <a:off x="6551612" y="5141913"/>
            <a:ext cx="228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</a:rPr>
              <a:t>あめだった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2" name="TextBox 55"/>
          <p:cNvSpPr txBox="1">
            <a:spLocks noChangeArrowheads="1"/>
          </p:cNvSpPr>
          <p:nvPr/>
        </p:nvSpPr>
        <p:spPr bwMode="auto">
          <a:xfrm>
            <a:off x="6551612" y="5751513"/>
            <a:ext cx="31257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あめじゃなかった</a:t>
            </a:r>
            <a:endParaRPr lang="en-US" sz="2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89212" y="3581400"/>
            <a:ext cx="1143000" cy="727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Thể</a:t>
            </a:r>
          </a:p>
          <a:p>
            <a:pPr eaLnBrk="1" hangingPunct="1"/>
            <a:r>
              <a:rPr lang="en-US" sz="2000">
                <a:solidFill>
                  <a:srgbClr val="000000"/>
                </a:solidFill>
                <a:latin typeface="Tahoma" panose="020B0604030504040204" pitchFamily="34" charset="0"/>
                <a:ea typeface="HGGothicM" panose="020B0609000000000000" pitchFamily="49" charset="-128"/>
                <a:cs typeface="Tahoma" panose="020B0604030504040204" pitchFamily="34" charset="0"/>
              </a:rPr>
              <a:t>Thường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75406" y="4418806"/>
            <a:ext cx="426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1674019" y="4418806"/>
            <a:ext cx="42672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triped Right Arrow 25"/>
          <p:cNvSpPr/>
          <p:nvPr/>
        </p:nvSpPr>
        <p:spPr>
          <a:xfrm>
            <a:off x="2284412" y="3733800"/>
            <a:ext cx="304800" cy="533400"/>
          </a:xfrm>
          <a:prstGeom prst="strip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1522412" y="3352800"/>
            <a:ext cx="83058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22412" y="4953000"/>
            <a:ext cx="83058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7771606" y="4418806"/>
            <a:ext cx="426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23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35833">
            <a:off x="7233333" y="87625"/>
            <a:ext cx="2953340" cy="76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DigifaceWide" pitchFamily="2" charset="0"/>
              </a:rPr>
              <a:t>PRACTICE</a:t>
            </a:r>
            <a:endParaRPr 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DigifaceWide" pitchFamily="2" charset="0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2132012" y="1025323"/>
            <a:ext cx="563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i="1">
                <a:latin typeface="Tahoma" panose="020B0604030504040204" pitchFamily="34" charset="0"/>
                <a:cs typeface="Tahoma" panose="020B0604030504040204" pitchFamily="34" charset="0"/>
              </a:rPr>
              <a:t>Thầy Thành đang ở trong phòng họp.</a:t>
            </a: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208212" y="2492173"/>
            <a:ext cx="563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i="1">
                <a:latin typeface="Tahoma" panose="020B0604030504040204" pitchFamily="34" charset="0"/>
                <a:cs typeface="Tahoma" panose="020B0604030504040204" pitchFamily="34" charset="0"/>
              </a:rPr>
              <a:t>Ngày mai Ban A sẽ không đến trung tâm</a:t>
            </a: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208212" y="4168573"/>
            <a:ext cx="563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i="1">
                <a:latin typeface="Tahoma" panose="020B0604030504040204" pitchFamily="34" charset="0"/>
                <a:cs typeface="Tahoma" panose="020B0604030504040204" pitchFamily="34" charset="0"/>
              </a:rPr>
              <a:t>Anh Tanaka đã về nhà rồi.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2208212" y="5673523"/>
            <a:ext cx="563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i="1">
                <a:latin typeface="Tahoma" panose="020B0604030504040204" pitchFamily="34" charset="0"/>
                <a:cs typeface="Tahoma" panose="020B0604030504040204" pitchFamily="34" charset="0"/>
              </a:rPr>
              <a:t>Từ nhà đến trường mất 30’ đi xe đạp.</a:t>
            </a: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132012" y="568123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Thanh</a:t>
            </a:r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先生は　会議室に　います。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2132012" y="2034973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明日　Ａさんは　センターへ　来ません。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2132012" y="3711373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田中さんは　家へ　帰りました。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1827212" y="5216323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家から　学校まで　自転車で　３０分かかります。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1394946">
            <a:off x="1249362" y="85523"/>
            <a:ext cx="1981200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ahoma" pitchFamily="34" charset="0"/>
                <a:cs typeface="Tahoma" pitchFamily="34" charset="0"/>
              </a:rPr>
              <a:t>Tôi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nghĩ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rằng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…</a:t>
            </a:r>
          </a:p>
        </p:txBody>
      </p:sp>
      <p:sp>
        <p:nvSpPr>
          <p:cNvPr id="12" name="Curved Right Arrow 11"/>
          <p:cNvSpPr/>
          <p:nvPr/>
        </p:nvSpPr>
        <p:spPr>
          <a:xfrm rot="20442933">
            <a:off x="1338262" y="652261"/>
            <a:ext cx="609600" cy="1295400"/>
          </a:xfrm>
          <a:prstGeom prst="curvedRightArrow">
            <a:avLst>
              <a:gd name="adj1" fmla="val 25000"/>
              <a:gd name="adj2" fmla="val 40245"/>
              <a:gd name="adj3" fmla="val 51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4812" y="1434898"/>
            <a:ext cx="8458200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800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（私は）</a:t>
            </a:r>
            <a:r>
              <a:rPr lang="en-US" altLang="ja-JP" sz="2800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Thanh</a:t>
            </a:r>
            <a:r>
              <a:rPr lang="ja-JP" altLang="en-US" sz="2800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先生は　会議室にいるとおもいます。</a:t>
            </a:r>
            <a:endParaRPr lang="en-US" sz="2800" dirty="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4" name="Curved Right Arrow 13"/>
          <p:cNvSpPr/>
          <p:nvPr/>
        </p:nvSpPr>
        <p:spPr>
          <a:xfrm rot="20442933">
            <a:off x="1117599" y="718936"/>
            <a:ext cx="784226" cy="2622550"/>
          </a:xfrm>
          <a:prstGeom prst="curvedRightArrow">
            <a:avLst>
              <a:gd name="adj1" fmla="val 25000"/>
              <a:gd name="adj2" fmla="val 51312"/>
              <a:gd name="adj3" fmla="val 52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3812" y="3025573"/>
            <a:ext cx="8839200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8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（私は）明日Ａさんはセンターへ来ないとおもいます。</a:t>
            </a:r>
            <a:endParaRPr lang="en-US" sz="280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9612" y="4549573"/>
            <a:ext cx="7696200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8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（私は）田中さんは家へ帰ったとおもいます。</a:t>
            </a:r>
            <a:endParaRPr lang="en-US" sz="2800" dirty="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7" name="Curved Right Arrow 16"/>
          <p:cNvSpPr/>
          <p:nvPr/>
        </p:nvSpPr>
        <p:spPr>
          <a:xfrm rot="20442933">
            <a:off x="1533525" y="601461"/>
            <a:ext cx="739775" cy="4344987"/>
          </a:xfrm>
          <a:prstGeom prst="curvedRightArrow">
            <a:avLst>
              <a:gd name="adj1" fmla="val 25000"/>
              <a:gd name="adj2" fmla="val 51312"/>
              <a:gd name="adj3" fmla="val 52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32012" y="6073573"/>
            <a:ext cx="7467600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8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（私は）～３０分　かかる　とおもいます。</a:t>
            </a:r>
            <a:endParaRPr lang="en-US" sz="2800" dirty="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9" name="Curved Right Arrow 18"/>
          <p:cNvSpPr/>
          <p:nvPr/>
        </p:nvSpPr>
        <p:spPr>
          <a:xfrm rot="20442933">
            <a:off x="2108200" y="530023"/>
            <a:ext cx="808037" cy="5997575"/>
          </a:xfrm>
          <a:prstGeom prst="curvedRightArrow">
            <a:avLst>
              <a:gd name="adj1" fmla="val 25000"/>
              <a:gd name="adj2" fmla="val 51312"/>
              <a:gd name="adj3" fmla="val 52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3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35833">
            <a:off x="7766733" y="262452"/>
            <a:ext cx="2953340" cy="76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DigifaceWide" pitchFamily="2" charset="0"/>
              </a:rPr>
              <a:t>PRACTICE</a:t>
            </a:r>
            <a:endParaRPr 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DigifaceWide" pitchFamily="2" charset="0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3503612" y="1143000"/>
            <a:ext cx="563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i="1">
                <a:latin typeface="Tahoma" panose="020B0604030504040204" pitchFamily="34" charset="0"/>
                <a:cs typeface="Tahoma" panose="020B0604030504040204" pitchFamily="34" charset="0"/>
              </a:rPr>
              <a:t>Thầy Kamo đẹp trai.</a:t>
            </a: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503612" y="2724150"/>
            <a:ext cx="563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i="1">
                <a:latin typeface="Tahoma" panose="020B0604030504040204" pitchFamily="34" charset="0"/>
                <a:cs typeface="Tahoma" panose="020B0604030504040204" pitchFamily="34" charset="0"/>
              </a:rPr>
              <a:t>Bạn A trẻ hơn bạn B.</a:t>
            </a: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3503612" y="4324350"/>
            <a:ext cx="563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i="1">
                <a:latin typeface="Tahoma" panose="020B0604030504040204" pitchFamily="34" charset="0"/>
                <a:cs typeface="Tahoma" panose="020B0604030504040204" pitchFamily="34" charset="0"/>
              </a:rPr>
              <a:t>Kỳ thi tiếng Nhật tuần trước không khó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3503612" y="5791200"/>
            <a:ext cx="563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i="1">
                <a:latin typeface="Tahoma" panose="020B0604030504040204" pitchFamily="34" charset="0"/>
                <a:cs typeface="Tahoma" panose="020B0604030504040204" pitchFamily="34" charset="0"/>
              </a:rPr>
              <a:t>Anh ấy là người Nhật</a:t>
            </a:r>
          </a:p>
        </p:txBody>
      </p:sp>
      <p:sp>
        <p:nvSpPr>
          <p:cNvPr id="7" name="TextBox 6"/>
          <p:cNvSpPr txBox="1"/>
          <p:nvPr/>
        </p:nvSpPr>
        <p:spPr>
          <a:xfrm rot="21433019">
            <a:off x="1782762" y="260350"/>
            <a:ext cx="1981200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ahoma" pitchFamily="34" charset="0"/>
                <a:cs typeface="Tahoma" pitchFamily="34" charset="0"/>
              </a:rPr>
              <a:t>Tôi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nghĩ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rằng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3012" y="1524000"/>
            <a:ext cx="8153400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8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（私は）</a:t>
            </a:r>
            <a:r>
              <a:rPr lang="en-US" altLang="ja-JP" sz="2800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Kamo</a:t>
            </a:r>
            <a:r>
              <a:rPr lang="ja-JP" altLang="en-US" sz="28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先生は　ハンサムだとおもいます。</a:t>
            </a:r>
            <a:endParaRPr lang="en-US" sz="2800" dirty="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9" name="Curved Right Arrow 8"/>
          <p:cNvSpPr/>
          <p:nvPr/>
        </p:nvSpPr>
        <p:spPr>
          <a:xfrm rot="20442933">
            <a:off x="1650999" y="893763"/>
            <a:ext cx="784226" cy="2622550"/>
          </a:xfrm>
          <a:prstGeom prst="curvedRightArrow">
            <a:avLst>
              <a:gd name="adj1" fmla="val 25000"/>
              <a:gd name="adj2" fmla="val 51312"/>
              <a:gd name="adj3" fmla="val 52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7212" y="3200400"/>
            <a:ext cx="8839200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8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（私は）Ａさんは　Ｂさんより　わかいとおもいます。</a:t>
            </a:r>
            <a:endParaRPr lang="en-US" sz="2800" dirty="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2012" y="4724400"/>
            <a:ext cx="8458200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8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（私は）～　むずかしくなかった　とおもいます。</a:t>
            </a:r>
            <a:endParaRPr lang="en-US" sz="280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2" name="Curved Right Arrow 11"/>
          <p:cNvSpPr/>
          <p:nvPr/>
        </p:nvSpPr>
        <p:spPr>
          <a:xfrm rot="20442933">
            <a:off x="2066925" y="776288"/>
            <a:ext cx="739775" cy="4344987"/>
          </a:xfrm>
          <a:prstGeom prst="curvedRightArrow">
            <a:avLst>
              <a:gd name="adj1" fmla="val 25000"/>
              <a:gd name="adj2" fmla="val 51312"/>
              <a:gd name="adj3" fmla="val 52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4412" y="6248400"/>
            <a:ext cx="7620000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800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（私は）かれは　日本人だ　とおもいます。</a:t>
            </a:r>
            <a:endParaRPr lang="en-US" sz="2800" dirty="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4" name="Curved Right Arrow 13"/>
          <p:cNvSpPr/>
          <p:nvPr/>
        </p:nvSpPr>
        <p:spPr>
          <a:xfrm rot="20442933">
            <a:off x="2081212" y="712788"/>
            <a:ext cx="787400" cy="5829300"/>
          </a:xfrm>
          <a:prstGeom prst="curvedRightArrow">
            <a:avLst>
              <a:gd name="adj1" fmla="val 25000"/>
              <a:gd name="adj2" fmla="val 51312"/>
              <a:gd name="adj3" fmla="val 52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3503612" y="695325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Kamo</a:t>
            </a:r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先生は　ハンサムです。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3503612" y="2286000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Ａさんは　Ｂさんより　わかいです。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2436812" y="386715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先週の　日本語試験は　むずかしくなかったです。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3503612" y="5334000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かれは　日本人です。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9" name="Curved Right Arrow 18"/>
          <p:cNvSpPr/>
          <p:nvPr/>
        </p:nvSpPr>
        <p:spPr>
          <a:xfrm rot="20543840">
            <a:off x="1858962" y="812800"/>
            <a:ext cx="533400" cy="1295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1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8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606" y="121567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ed Rectangle 2"/>
          <p:cNvSpPr/>
          <p:nvPr/>
        </p:nvSpPr>
        <p:spPr>
          <a:xfrm>
            <a:off x="3732212" y="4038600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第１４課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17761" y="381000"/>
            <a:ext cx="9267651" cy="29733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初めて見た！</a:t>
            </a:r>
            <a:endParaRPr lang="en-US" altLang="ja-JP" sz="9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 algn="ctr"/>
            <a:r>
              <a:rPr lang="ja-JP" alt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初</a:t>
            </a:r>
            <a:r>
              <a:rPr lang="ja-JP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めて</a:t>
            </a:r>
            <a:r>
              <a:rPr lang="ja-JP" alt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聞</a:t>
            </a:r>
            <a:r>
              <a:rPr lang="ja-JP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いた</a:t>
            </a:r>
            <a:r>
              <a:rPr lang="ja-JP" alt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！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20688987">
            <a:off x="643906" y="3379813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 rot="20796065">
            <a:off x="2114648" y="3128260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/>
              <a:t>１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3412" y="609600"/>
            <a:ext cx="1981200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CÂU HỎI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113212" y="3276600"/>
            <a:ext cx="609600" cy="381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0012" y="3200400"/>
            <a:ext cx="3200400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ahoma" pitchFamily="34" charset="0"/>
                <a:cs typeface="Tahoma" pitchFamily="34" charset="0"/>
              </a:rPr>
              <a:t>Bạn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nghĩ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như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thế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nào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0412" y="3810000"/>
            <a:ext cx="4419600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どう　おもいますか。</a:t>
            </a:r>
            <a:endParaRPr lang="en-US" sz="280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7212" y="4572000"/>
            <a:ext cx="2286000" cy="4619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4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～に　ついて</a:t>
            </a:r>
            <a:endParaRPr lang="en-US" sz="240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7612" y="4572000"/>
            <a:ext cx="2286000" cy="495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ja-JP" sz="240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ja-JP" altLang="en-US" sz="240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～</a:t>
            </a:r>
            <a:endParaRPr lang="en-US" sz="2400">
              <a:solidFill>
                <a:srgbClr val="FFFFFF"/>
              </a:solidFill>
              <a:latin typeface="Tahoma" panose="020B0604030504040204" pitchFamily="34" charset="0"/>
              <a:ea typeface="HGGothicM" panose="020B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189412" y="4572000"/>
            <a:ext cx="609600" cy="381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113212" y="685800"/>
            <a:ext cx="609600" cy="381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51412" y="609600"/>
            <a:ext cx="3200400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ahoma" pitchFamily="34" charset="0"/>
                <a:cs typeface="Tahoma" pitchFamily="34" charset="0"/>
              </a:rPr>
              <a:t>Bạn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có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nghĩ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là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…?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0412" y="1219200"/>
            <a:ext cx="4419600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～とおもいますか。</a:t>
            </a:r>
            <a:endParaRPr lang="en-US" sz="2800" dirty="0">
              <a:solidFill>
                <a:srgbClr val="FFFFFF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2" name="TextBox 31"/>
          <p:cNvSpPr txBox="1">
            <a:spLocks noChangeArrowheads="1"/>
          </p:cNvSpPr>
          <p:nvPr/>
        </p:nvSpPr>
        <p:spPr bwMode="auto">
          <a:xfrm>
            <a:off x="2436812" y="19812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Kamo</a:t>
            </a:r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先生は　ハンサムだと　おもいますか。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3" name="TextBox 32"/>
          <p:cNvSpPr txBox="1">
            <a:spLocks noChangeArrowheads="1"/>
          </p:cNvSpPr>
          <p:nvPr/>
        </p:nvSpPr>
        <p:spPr bwMode="auto">
          <a:xfrm>
            <a:off x="3503612" y="2590800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…</a:t>
            </a:r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はい、ハンサムだと　おもいます。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4" name="TextBox 33"/>
          <p:cNvSpPr txBox="1">
            <a:spLocks noChangeArrowheads="1"/>
          </p:cNvSpPr>
          <p:nvPr/>
        </p:nvSpPr>
        <p:spPr bwMode="auto">
          <a:xfrm>
            <a:off x="1979612" y="52578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きょうは　日本のさくら　について　話します。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TextBox 34"/>
          <p:cNvSpPr txBox="1">
            <a:spLocks noChangeArrowheads="1"/>
          </p:cNvSpPr>
          <p:nvPr/>
        </p:nvSpPr>
        <p:spPr bwMode="auto">
          <a:xfrm>
            <a:off x="1979612" y="58674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日本のさくら　について　どう　おもいますか。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323012" y="5715000"/>
            <a:ext cx="13716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0412" y="6324600"/>
            <a:ext cx="13716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67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1352698">
            <a:off x="2005012" y="1574800"/>
            <a:ext cx="1981200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CHÚ Ý 1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690812" y="24892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A</a:t>
            </a:r>
            <a:r>
              <a:rPr lang="en-US" altLang="ja-JP" sz="2800">
                <a:latin typeface="HGGothicM" panose="020B0609000000000000" pitchFamily="49" charset="-128"/>
                <a:cs typeface="Tahoma" panose="020B0604030504040204" pitchFamily="34" charset="0"/>
              </a:rPr>
              <a:t>:</a:t>
            </a:r>
            <a:r>
              <a:rPr lang="en-US" altLang="ja-JP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 Kamo</a:t>
            </a:r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先生について　どう　　おもいますか。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690812" y="3098800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B</a:t>
            </a:r>
            <a:r>
              <a:rPr lang="en-US" altLang="ja-JP" sz="2800">
                <a:latin typeface="HGGothicM" panose="020B0609000000000000" pitchFamily="49" charset="-128"/>
                <a:cs typeface="Tahoma" panose="020B0604030504040204" pitchFamily="34" charset="0"/>
              </a:rPr>
              <a:t>:</a:t>
            </a:r>
            <a:r>
              <a:rPr lang="en-US" altLang="ja-JP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親切だと　おもいます。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90812" y="3708400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C</a:t>
            </a:r>
            <a:r>
              <a:rPr lang="en-US" altLang="ja-JP" sz="2800">
                <a:latin typeface="HGGothicM" panose="020B0609000000000000" pitchFamily="49" charset="-128"/>
                <a:cs typeface="Tahoma" panose="020B0604030504040204" pitchFamily="34" charset="0"/>
              </a:rPr>
              <a:t>:</a:t>
            </a:r>
            <a:r>
              <a:rPr lang="en-US" altLang="ja-JP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私は　そう　　おもいます。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90812" y="4318000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A</a:t>
            </a:r>
            <a:r>
              <a:rPr lang="en-US" altLang="ja-JP" sz="2800">
                <a:latin typeface="HGGothicM" panose="020B0609000000000000" pitchFamily="49" charset="-128"/>
                <a:cs typeface="Tahoma" panose="020B0604030504040204" pitchFamily="34" charset="0"/>
              </a:rPr>
              <a:t>: </a:t>
            </a:r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私も　そう（だと）　おもいます。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690812" y="4927600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D</a:t>
            </a:r>
            <a:r>
              <a:rPr lang="en-US" altLang="ja-JP" sz="2800">
                <a:latin typeface="HGGothicM" panose="020B0609000000000000" pitchFamily="49" charset="-128"/>
                <a:cs typeface="Tahoma" panose="020B0604030504040204" pitchFamily="34" charset="0"/>
              </a:rPr>
              <a:t>:</a:t>
            </a:r>
            <a:r>
              <a:rPr lang="en-US" altLang="ja-JP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私は　そう　　おもいません。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339012" y="24892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ahoma" panose="020B0604030504040204" pitchFamily="34" charset="0"/>
                <a:cs typeface="Tahoma" panose="020B0604030504040204" pitchFamily="34" charset="0"/>
              </a:rPr>
              <a:t>と</a:t>
            </a:r>
            <a:endParaRPr lang="en-US" sz="2800">
              <a:latin typeface="Tahoma" panose="020B0604030504040204" pitchFamily="34" charset="0"/>
              <a:ea typeface="HGGothicM" panose="020B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7172325" y="2336800"/>
            <a:ext cx="838200" cy="914400"/>
          </a:xfrm>
          <a:prstGeom prst="mathMultiply">
            <a:avLst>
              <a:gd name="adj1" fmla="val 384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991100" y="37084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ahoma" panose="020B0604030504040204" pitchFamily="34" charset="0"/>
                <a:cs typeface="Tahoma" panose="020B0604030504040204" pitchFamily="34" charset="0"/>
              </a:rPr>
              <a:t>と</a:t>
            </a:r>
            <a:endParaRPr lang="en-US" sz="2800">
              <a:latin typeface="Tahoma" panose="020B0604030504040204" pitchFamily="34" charset="0"/>
              <a:ea typeface="HGGothicM" panose="020B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4824412" y="3556000"/>
            <a:ext cx="838200" cy="914400"/>
          </a:xfrm>
          <a:prstGeom prst="mathMultiply">
            <a:avLst>
              <a:gd name="adj1" fmla="val 384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53012" y="49276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Tahoma" panose="020B0604030504040204" pitchFamily="34" charset="0"/>
                <a:cs typeface="Tahoma" panose="020B0604030504040204" pitchFamily="34" charset="0"/>
              </a:rPr>
              <a:t>と</a:t>
            </a:r>
            <a:endParaRPr lang="en-US" sz="2800">
              <a:latin typeface="Tahoma" panose="020B0604030504040204" pitchFamily="34" charset="0"/>
              <a:ea typeface="HGGothicM" panose="020B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4886325" y="4775200"/>
            <a:ext cx="838200" cy="914400"/>
          </a:xfrm>
          <a:prstGeom prst="mathMultiply">
            <a:avLst>
              <a:gd name="adj1" fmla="val 384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89412" y="1981200"/>
            <a:ext cx="3505200" cy="4619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atin typeface="Tahoma" pitchFamily="34" charset="0"/>
                <a:cs typeface="Tahoma" pitchFamily="34" charset="0"/>
              </a:rPr>
              <a:t>Cách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trả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lời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ngắn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gọn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4418012" y="4191000"/>
            <a:ext cx="30480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4367212" y="4813300"/>
            <a:ext cx="41148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367212" y="5384800"/>
            <a:ext cx="3581400" cy="0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35833">
            <a:off x="7411133" y="618052"/>
            <a:ext cx="2953340" cy="76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DigifaceWide" pitchFamily="2" charset="0"/>
              </a:rPr>
              <a:t>NOTES</a:t>
            </a:r>
            <a:endParaRPr 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DigifaceWid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15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10" grpId="0"/>
      <p:bldP spid="12" grpId="0"/>
      <p:bldP spid="14" grpId="0" animBg="1"/>
      <p:bldP spid="15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1403583">
            <a:off x="2132012" y="474662"/>
            <a:ext cx="1981200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MỞ RỘNG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17812" y="3446462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明日　</a:t>
            </a:r>
            <a:r>
              <a:rPr lang="ja-JP" altLang="en-US" sz="2800"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彼女</a:t>
            </a:r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　　　　来ると　おもいます。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9212" y="1143000"/>
            <a:ext cx="6781800" cy="8318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atin typeface="Tahoma" pitchFamily="34" charset="0"/>
                <a:cs typeface="Tahoma" pitchFamily="34" charset="0"/>
              </a:rPr>
              <a:t>Có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thể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thêm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1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số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phó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từ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để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tăng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thêm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sắc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thái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biểu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hiện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của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câu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817812" y="5580062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明日　</a:t>
            </a:r>
            <a:r>
              <a:rPr lang="ja-JP" altLang="en-US" sz="2800">
                <a:latin typeface="HGSeikaishotaiPRO" panose="03000609000000000000" pitchFamily="65" charset="-128"/>
                <a:ea typeface="HGSeikaishotaiPRO" panose="03000609000000000000" pitchFamily="65" charset="-128"/>
                <a:cs typeface="Tahoma" panose="020B0604030504040204" pitchFamily="34" charset="0"/>
              </a:rPr>
              <a:t>彼女</a:t>
            </a:r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は　　　　来ると　おもいます。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5103812" y="3460750"/>
            <a:ext cx="1371600" cy="519112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28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たぶん</a:t>
            </a:r>
            <a:endParaRPr lang="en-US" sz="2800" dirty="0">
              <a:solidFill>
                <a:schemeClr val="bg1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5103812" y="5580062"/>
            <a:ext cx="1371600" cy="51911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2800" dirty="0">
                <a:solidFill>
                  <a:schemeClr val="bg1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きっと</a:t>
            </a:r>
            <a:endParaRPr lang="en-US" sz="2800" dirty="0">
              <a:solidFill>
                <a:schemeClr val="bg1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03812" y="3370262"/>
            <a:ext cx="1295400" cy="6858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103812" y="5503862"/>
            <a:ext cx="1295400" cy="6858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Callout 9"/>
          <p:cNvSpPr/>
          <p:nvPr/>
        </p:nvSpPr>
        <p:spPr>
          <a:xfrm rot="176475">
            <a:off x="6551612" y="2074862"/>
            <a:ext cx="3429000" cy="1295400"/>
          </a:xfrm>
          <a:prstGeom prst="wedgeEllipseCallout">
            <a:avLst>
              <a:gd name="adj1" fmla="val -55977"/>
              <a:gd name="adj2" fmla="val 56039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“</a:t>
            </a:r>
            <a:r>
              <a:rPr lang="en-US" sz="2400" b="1" dirty="0" err="1">
                <a:latin typeface="Tahoma" pitchFamily="34" charset="0"/>
                <a:cs typeface="Tahoma" pitchFamily="34" charset="0"/>
              </a:rPr>
              <a:t>Có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  <a:cs typeface="Tahoma" pitchFamily="34" charset="0"/>
              </a:rPr>
              <a:t>lẽ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”</a:t>
            </a:r>
          </a:p>
          <a:p>
            <a:pPr algn="ctr">
              <a:defRPr/>
            </a:pPr>
            <a:r>
              <a:rPr lang="en-US" dirty="0" err="1">
                <a:latin typeface="Tahoma" pitchFamily="34" charset="0"/>
                <a:cs typeface="Tahoma" pitchFamily="34" charset="0"/>
              </a:rPr>
              <a:t>thể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hiện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khả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năng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</a:p>
          <a:p>
            <a:pPr algn="ctr"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80% - 90%</a:t>
            </a:r>
          </a:p>
        </p:txBody>
      </p:sp>
      <p:sp>
        <p:nvSpPr>
          <p:cNvPr id="11" name="Oval Callout 10"/>
          <p:cNvSpPr/>
          <p:nvPr/>
        </p:nvSpPr>
        <p:spPr>
          <a:xfrm rot="176475">
            <a:off x="1671637" y="4143375"/>
            <a:ext cx="3429000" cy="1295400"/>
          </a:xfrm>
          <a:prstGeom prst="wedgeEllipseCallout">
            <a:avLst>
              <a:gd name="adj1" fmla="val 63568"/>
              <a:gd name="adj2" fmla="val 4662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“</a:t>
            </a:r>
            <a:r>
              <a:rPr lang="en-US" sz="2400" b="1" dirty="0" err="1">
                <a:latin typeface="Tahoma" pitchFamily="34" charset="0"/>
                <a:cs typeface="Tahoma" pitchFamily="34" charset="0"/>
              </a:rPr>
              <a:t>Nhất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  <a:cs typeface="Tahoma" pitchFamily="34" charset="0"/>
              </a:rPr>
              <a:t>định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”</a:t>
            </a:r>
          </a:p>
          <a:p>
            <a:pPr algn="ctr">
              <a:defRPr/>
            </a:pPr>
            <a:r>
              <a:rPr lang="en-US" dirty="0" err="1">
                <a:latin typeface="Tahoma" pitchFamily="34" charset="0"/>
                <a:cs typeface="Tahoma" pitchFamily="34" charset="0"/>
              </a:rPr>
              <a:t>thể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hiện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khả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năng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</a:p>
          <a:p>
            <a:pPr algn="ctr">
              <a:defRPr/>
            </a:pPr>
            <a:r>
              <a:rPr lang="en-US" dirty="0">
                <a:latin typeface="Tahoma" pitchFamily="34" charset="0"/>
                <a:cs typeface="Tahoma" pitchFamily="34" charset="0"/>
              </a:rPr>
              <a:t>95% - 99%</a:t>
            </a:r>
          </a:p>
        </p:txBody>
      </p:sp>
    </p:spTree>
    <p:extLst>
      <p:ext uri="{BB962C8B-B14F-4D97-AF65-F5344CB8AC3E}">
        <p14:creationId xmlns:p14="http://schemas.microsoft.com/office/powerpoint/2010/main" val="193627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7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17612" y="4343400"/>
            <a:ext cx="9601200" cy="21984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21445403">
            <a:off x="2208212" y="455411"/>
            <a:ext cx="1981200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CHÚ Ý 2</a:t>
            </a:r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2894012" y="1761923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A</a:t>
            </a:r>
            <a:r>
              <a:rPr lang="en-US" altLang="ja-JP" sz="2800">
                <a:latin typeface="HGGothicM" panose="020B0609000000000000" pitchFamily="49" charset="-128"/>
                <a:cs typeface="Tahoma" panose="020B0604030504040204" pitchFamily="34" charset="0"/>
              </a:rPr>
              <a:t>:</a:t>
            </a:r>
            <a:r>
              <a:rPr lang="en-US" altLang="ja-JP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日本語について　どう　おもいますか。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894012" y="2371523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B</a:t>
            </a:r>
            <a:r>
              <a:rPr lang="en-US" altLang="ja-JP" sz="2800">
                <a:latin typeface="HGGothicM" panose="020B0609000000000000" pitchFamily="49" charset="-128"/>
                <a:cs typeface="Tahoma" panose="020B0604030504040204" pitchFamily="34" charset="0"/>
              </a:rPr>
              <a:t>:</a:t>
            </a:r>
            <a:r>
              <a:rPr lang="en-US" altLang="ja-JP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むずかしいと　おもいます。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2894012" y="2981123"/>
            <a:ext cx="723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C</a:t>
            </a:r>
            <a:r>
              <a:rPr lang="en-US" altLang="ja-JP" sz="2800">
                <a:latin typeface="HGGothicM" panose="020B0609000000000000" pitchFamily="49" charset="-128"/>
                <a:cs typeface="Tahoma" panose="020B0604030504040204" pitchFamily="34" charset="0"/>
              </a:rPr>
              <a:t>: </a:t>
            </a:r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私は　むずかしくないと　おもいます。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2894012" y="3590723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D</a:t>
            </a:r>
            <a:r>
              <a:rPr lang="en-US" altLang="ja-JP" sz="2800">
                <a:latin typeface="HGGothicM" panose="020B0609000000000000" pitchFamily="49" charset="-128"/>
                <a:cs typeface="Tahoma" panose="020B0604030504040204" pitchFamily="34" charset="0"/>
              </a:rPr>
              <a:t>:</a:t>
            </a:r>
            <a:r>
              <a:rPr lang="en-US" altLang="ja-JP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 </a:t>
            </a:r>
            <a:r>
              <a:rPr lang="ja-JP" altLang="en-US" sz="2800">
                <a:latin typeface="NtMotoyaKyotai" panose="02020200000000000000" pitchFamily="18" charset="-128"/>
                <a:ea typeface="NtMotoyaKyotai" panose="02020200000000000000" pitchFamily="18" charset="-128"/>
                <a:cs typeface="Tahoma" panose="020B0604030504040204" pitchFamily="34" charset="0"/>
              </a:rPr>
              <a:t>私は　むずかしいと（は）おもいません。</a:t>
            </a:r>
            <a:endParaRPr lang="en-US" sz="2800">
              <a:latin typeface="NtMotoyaKyotai" panose="02020200000000000000" pitchFamily="18" charset="-128"/>
              <a:ea typeface="NtMotoyaKyotai" panose="02020200000000000000" pitchFamily="18" charset="-128"/>
              <a:cs typeface="Tahom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60812" y="1011036"/>
            <a:ext cx="4572000" cy="4619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atin typeface="Tahoma" pitchFamily="34" charset="0"/>
                <a:cs typeface="Tahoma" pitchFamily="34" charset="0"/>
              </a:rPr>
              <a:t>Cách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thể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hiện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ý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phủ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định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0412" y="3468486"/>
            <a:ext cx="2590800" cy="15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47012" y="4066973"/>
            <a:ext cx="20574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08212" y="2981123"/>
            <a:ext cx="609600" cy="557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①</a:t>
            </a:r>
            <a:endParaRPr lang="en-US" sz="2800">
              <a:solidFill>
                <a:srgbClr val="FFFFFF"/>
              </a:solidFill>
              <a:latin typeface="Tahoma" panose="020B0604030504040204" pitchFamily="34" charset="0"/>
              <a:ea typeface="HGGothicM" panose="020B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8212" y="3590723"/>
            <a:ext cx="609600" cy="557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②</a:t>
            </a:r>
            <a:endParaRPr lang="en-US" sz="2800">
              <a:solidFill>
                <a:srgbClr val="FFFFFF"/>
              </a:solidFill>
              <a:latin typeface="Tahoma" panose="020B0604030504040204" pitchFamily="34" charset="0"/>
              <a:ea typeface="HGGothicM" panose="020B0609000000000000" pitchFamily="49" charset="-128"/>
              <a:cs typeface="Tahom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5812" y="4581323"/>
            <a:ext cx="4572000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ahoma" pitchFamily="34" charset="0"/>
                <a:cs typeface="Tahoma" pitchFamily="34" charset="0"/>
              </a:rPr>
              <a:t>Cả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1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2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đều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có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thể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sử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dụng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.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Nhưng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60612" y="5114723"/>
            <a:ext cx="3124200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ahoma" pitchFamily="34" charset="0"/>
                <a:cs typeface="Tahoma" pitchFamily="34" charset="0"/>
              </a:rPr>
              <a:t>Cách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nói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1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phổ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biến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hơn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60612" y="5629073"/>
            <a:ext cx="8001000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ahoma" pitchFamily="34" charset="0"/>
                <a:cs typeface="Tahoma" pitchFamily="34" charset="0"/>
              </a:rPr>
              <a:t>Cách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nói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2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thường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dùng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khi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muốn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phản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đối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ý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kiến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của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người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khác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60612" y="6141836"/>
            <a:ext cx="6477000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Tahoma" pitchFamily="34" charset="0"/>
                <a:cs typeface="Tahoma" pitchFamily="34" charset="0"/>
              </a:rPr>
              <a:t>Trong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giáo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trình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này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chúng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ta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sử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dụng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cách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nói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1 </a:t>
            </a:r>
          </a:p>
        </p:txBody>
      </p:sp>
      <p:sp>
        <p:nvSpPr>
          <p:cNvPr id="26" name="Rounded Rectangle 25"/>
          <p:cNvSpPr/>
          <p:nvPr/>
        </p:nvSpPr>
        <p:spPr>
          <a:xfrm rot="235833">
            <a:off x="7614333" y="138425"/>
            <a:ext cx="2953340" cy="76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DigifaceWide" pitchFamily="2" charset="0"/>
              </a:rPr>
              <a:t>NOTES</a:t>
            </a:r>
            <a:endParaRPr 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DigifaceWid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3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  <p:bldP spid="16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67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32012" y="2387600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panose="020F0502020204030204" pitchFamily="34" charset="0"/>
                <a:cs typeface="Tahoma" panose="020B0604030504040204" pitchFamily="34" charset="0"/>
              </a:rPr>
              <a:t>Mùa xuân đến.</a:t>
            </a:r>
            <a:endParaRPr lang="en-US" sz="200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9612" y="1919288"/>
            <a:ext cx="2438400" cy="4619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春に　なります。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418012" y="2387600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panose="020F0502020204030204" pitchFamily="34" charset="0"/>
                <a:cs typeface="Tahoma" panose="020B0604030504040204" pitchFamily="34" charset="0"/>
              </a:rPr>
              <a:t>Hoa nở.</a:t>
            </a:r>
            <a:endParaRPr lang="en-US" sz="200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84612" y="258762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18012" y="1905000"/>
            <a:ext cx="2438400" cy="46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花が　さきます。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132012" y="3959225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panose="020F0502020204030204" pitchFamily="34" charset="0"/>
                <a:cs typeface="Tahoma" panose="020B0604030504040204" pitchFamily="34" charset="0"/>
              </a:rPr>
              <a:t>Luyện tập hàng ngày.</a:t>
            </a:r>
            <a:endParaRPr lang="en-US" sz="200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79612" y="3490913"/>
            <a:ext cx="2781300" cy="4619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毎日　練習します。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103812" y="3959225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panose="020F0502020204030204" pitchFamily="34" charset="0"/>
                <a:cs typeface="Tahoma" panose="020B0604030504040204" pitchFamily="34" charset="0"/>
              </a:rPr>
              <a:t>Trở nên giỏi.</a:t>
            </a:r>
            <a:endParaRPr lang="en-US" sz="200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570412" y="415925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99012" y="3476625"/>
            <a:ext cx="3352800" cy="46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上手に　なります。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132012" y="5530850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panose="020F0502020204030204" pitchFamily="34" charset="0"/>
                <a:cs typeface="Tahoma" panose="020B0604030504040204" pitchFamily="34" charset="0"/>
              </a:rPr>
              <a:t>Không có tiền.</a:t>
            </a:r>
            <a:endParaRPr lang="en-US" sz="200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612" y="5062538"/>
            <a:ext cx="3200400" cy="4619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お金が　ありません。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418012" y="5530850"/>
            <a:ext cx="304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panose="020F0502020204030204" pitchFamily="34" charset="0"/>
                <a:cs typeface="Tahoma" panose="020B0604030504040204" pitchFamily="34" charset="0"/>
              </a:rPr>
              <a:t>Không thể đi du lịch được.</a:t>
            </a:r>
            <a:endParaRPr lang="en-US" sz="200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84612" y="573087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80012" y="5048250"/>
            <a:ext cx="3048000" cy="46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旅行が　できません。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11462" y="2838450"/>
            <a:ext cx="5416550" cy="5238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春に　なると、花が　さきます。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11462" y="4491038"/>
            <a:ext cx="6788150" cy="5222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毎日練習すると、上手に　なります。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03525" y="5954713"/>
            <a:ext cx="6789737" cy="5222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お金が　ないと、旅行が　できません。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TextBox 3"/>
          <p:cNvSpPr txBox="1">
            <a:spLocks noChangeArrowheads="1"/>
          </p:cNvSpPr>
          <p:nvPr/>
        </p:nvSpPr>
        <p:spPr bwMode="auto">
          <a:xfrm rot="20849280">
            <a:off x="615976" y="379672"/>
            <a:ext cx="2819400" cy="83099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24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CÂU ĐIỀU KIỆN</a:t>
            </a:r>
            <a:br>
              <a:rPr lang="en-US" altLang="ja-JP" sz="24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altLang="ja-JP" sz="24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“</a:t>
            </a:r>
            <a:r>
              <a:rPr lang="en-US" altLang="ja-JP" sz="2400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Kiểu</a:t>
            </a:r>
            <a:r>
              <a:rPr lang="en-US" altLang="ja-JP" sz="24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I”</a:t>
            </a:r>
            <a:endParaRPr lang="en-US" sz="2400" dirty="0" smtClean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Oval Callout 26"/>
          <p:cNvSpPr/>
          <p:nvPr/>
        </p:nvSpPr>
        <p:spPr>
          <a:xfrm rot="291809">
            <a:off x="8655089" y="1683838"/>
            <a:ext cx="3276600" cy="1298575"/>
          </a:xfrm>
          <a:prstGeom prst="wedgeEllipseCallout">
            <a:avLst>
              <a:gd name="adj1" fmla="val -39564"/>
              <a:gd name="adj2" fmla="val -647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1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ở </a:t>
            </a:r>
            <a:r>
              <a:rPr lang="en-US" dirty="0" err="1"/>
              <a:t>vế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endParaRPr lang="en-US" dirty="0"/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5180012" y="374650"/>
            <a:ext cx="4876800" cy="1295400"/>
            <a:chOff x="3581400" y="152400"/>
            <a:chExt cx="4876800" cy="1295400"/>
          </a:xfrm>
        </p:grpSpPr>
        <p:sp>
          <p:nvSpPr>
            <p:cNvPr id="29" name="TextBox 3"/>
            <p:cNvSpPr txBox="1">
              <a:spLocks noChangeArrowheads="1"/>
            </p:cNvSpPr>
            <p:nvPr/>
          </p:nvSpPr>
          <p:spPr bwMode="auto">
            <a:xfrm>
              <a:off x="3976254" y="272555"/>
              <a:ext cx="1738746" cy="461665"/>
            </a:xfrm>
            <a:prstGeom prst="rect">
              <a:avLst/>
            </a:prstGeom>
            <a:noFill/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2400" dirty="0" smtClean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Tahoma" pitchFamily="34" charset="0"/>
                  <a:ea typeface="Tahoma" pitchFamily="34" charset="0"/>
                  <a:cs typeface="Tahoma" pitchFamily="34" charset="0"/>
                </a:rPr>
                <a:t>[V-</a:t>
              </a:r>
              <a:r>
                <a:rPr lang="en-US" altLang="ja-JP" sz="2400" dirty="0" err="1" smtClean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Tahoma" pitchFamily="34" charset="0"/>
                  <a:ea typeface="Tahoma" pitchFamily="34" charset="0"/>
                  <a:cs typeface="Tahoma" pitchFamily="34" charset="0"/>
                </a:rPr>
                <a:t>dict</a:t>
              </a:r>
              <a:r>
                <a:rPr lang="en-US" altLang="ja-JP" sz="2400" dirty="0" smtClean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Tahoma" pitchFamily="34" charset="0"/>
                  <a:ea typeface="Tahoma" pitchFamily="34" charset="0"/>
                  <a:cs typeface="Tahoma" pitchFamily="34" charset="0"/>
                </a:rPr>
                <a:t>]</a:t>
              </a:r>
              <a:endParaRPr lang="en-US" sz="24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0" name="TextBox 3"/>
            <p:cNvSpPr txBox="1">
              <a:spLocks noChangeArrowheads="1"/>
            </p:cNvSpPr>
            <p:nvPr/>
          </p:nvSpPr>
          <p:spPr bwMode="auto">
            <a:xfrm>
              <a:off x="3976254" y="863363"/>
              <a:ext cx="1738746" cy="461665"/>
            </a:xfrm>
            <a:prstGeom prst="rect">
              <a:avLst/>
            </a:prstGeom>
            <a:noFill/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ja-JP" sz="2400" dirty="0" smtClean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Tahoma" pitchFamily="34" charset="0"/>
                  <a:ea typeface="Tahoma" pitchFamily="34" charset="0"/>
                  <a:cs typeface="Tahoma" pitchFamily="34" charset="0"/>
                </a:rPr>
                <a:t>[V-</a:t>
              </a:r>
              <a:r>
                <a:rPr lang="ja-JP" altLang="en-US" sz="2400" dirty="0" smtClean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Tahoma" pitchFamily="34" charset="0"/>
                  <a:ea typeface="Tahoma" pitchFamily="34" charset="0"/>
                  <a:cs typeface="Tahoma" pitchFamily="34" charset="0"/>
                </a:rPr>
                <a:t>ない</a:t>
              </a:r>
              <a:r>
                <a:rPr lang="en-US" altLang="ja-JP" sz="2400" dirty="0" smtClean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Tahoma" pitchFamily="34" charset="0"/>
                  <a:ea typeface="Tahoma" pitchFamily="34" charset="0"/>
                  <a:cs typeface="Tahoma" pitchFamily="34" charset="0"/>
                </a:rPr>
                <a:t>]</a:t>
              </a:r>
              <a:endParaRPr lang="en-US" sz="24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1" name="Plus 30"/>
            <p:cNvSpPr/>
            <p:nvPr/>
          </p:nvSpPr>
          <p:spPr>
            <a:xfrm>
              <a:off x="5867400" y="503238"/>
              <a:ext cx="457200" cy="590550"/>
            </a:xfrm>
            <a:prstGeom prst="mathPlu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TextBox 3"/>
            <p:cNvSpPr txBox="1">
              <a:spLocks noChangeArrowheads="1"/>
            </p:cNvSpPr>
            <p:nvPr/>
          </p:nvSpPr>
          <p:spPr bwMode="auto">
            <a:xfrm>
              <a:off x="6456215" y="332423"/>
              <a:ext cx="1738746" cy="923330"/>
            </a:xfrm>
            <a:prstGeom prst="rect">
              <a:avLst/>
            </a:prstGeom>
            <a:noFill/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ja-JP" altLang="en-US" sz="5400" dirty="0" smtClean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Tahoma" pitchFamily="34" charset="0"/>
                  <a:ea typeface="Tahoma" pitchFamily="34" charset="0"/>
                  <a:cs typeface="Tahoma" pitchFamily="34" charset="0"/>
                </a:rPr>
                <a:t>と</a:t>
              </a:r>
              <a:endParaRPr lang="en-US" sz="54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581400" y="152400"/>
              <a:ext cx="4876800" cy="1295400"/>
            </a:xfrm>
            <a:prstGeom prst="roundRect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3884612" y="2801938"/>
            <a:ext cx="1219200" cy="5746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808412" y="4491038"/>
            <a:ext cx="1981200" cy="5746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383087" y="5916613"/>
            <a:ext cx="1219200" cy="5746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 rot="20819878">
            <a:off x="2749682" y="781373"/>
            <a:ext cx="2133600" cy="777852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/>
              <a:t>Cứ</a:t>
            </a:r>
            <a:r>
              <a:rPr lang="en-US" sz="2400" dirty="0"/>
              <a:t>…</a:t>
            </a:r>
            <a:r>
              <a:rPr lang="en-US" sz="2400" dirty="0" err="1"/>
              <a:t>thì</a:t>
            </a:r>
            <a:r>
              <a:rPr lang="en-US" sz="2400" dirty="0"/>
              <a:t>… </a:t>
            </a:r>
          </a:p>
          <a:p>
            <a:pPr algn="ctr">
              <a:defRPr/>
            </a:pPr>
            <a:r>
              <a:rPr lang="en-US" sz="2400" dirty="0" err="1"/>
              <a:t>Hễ</a:t>
            </a:r>
            <a:r>
              <a:rPr lang="en-US" sz="2400" dirty="0"/>
              <a:t>…</a:t>
            </a:r>
            <a:r>
              <a:rPr lang="en-US" sz="2400" dirty="0" err="1"/>
              <a:t>thì</a:t>
            </a: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0" grpId="0" animBg="1"/>
      <p:bldP spid="11" grpId="0"/>
      <p:bldP spid="12" grpId="0" animBg="1"/>
      <p:bldP spid="15" grpId="0"/>
      <p:bldP spid="17" grpId="0" animBg="1"/>
      <p:bldP spid="18" grpId="0"/>
      <p:bldP spid="19" grpId="0" animBg="1"/>
      <p:bldP spid="20" grpId="0"/>
      <p:bldP spid="22" grpId="0" animBg="1"/>
      <p:bldP spid="23" grpId="0" animBg="1"/>
      <p:bldP spid="24" grpId="0" animBg="1"/>
      <p:bldP spid="25" grpId="0" animBg="1"/>
      <p:bldP spid="27" grpId="0" animBg="1"/>
      <p:bldP spid="34" grpId="0" animBg="1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979612" y="2546350"/>
            <a:ext cx="586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i="1" dirty="0" err="1">
                <a:solidFill>
                  <a:srgbClr val="FF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Nếu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biết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tiếng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Nhật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thì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thể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đi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Nhật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i="1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0012" y="1981200"/>
            <a:ext cx="102870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日本語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が　わ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からない</a:t>
            </a:r>
            <a:r>
              <a:rPr lang="ja-JP" altLang="en-US" sz="28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と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、日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本へ　行くことが　できません。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79612" y="3952875"/>
            <a:ext cx="7585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i="1">
                <a:solidFill>
                  <a:srgbClr val="FF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Nếu</a:t>
            </a:r>
            <a:r>
              <a:rPr lang="en-US" altLang="ja-JP" sz="2000" i="1">
                <a:latin typeface="Calibri" panose="020F0502020204030204" pitchFamily="34" charset="0"/>
                <a:cs typeface="Tahoma" panose="020B0604030504040204" pitchFamily="34" charset="0"/>
              </a:rPr>
              <a:t> không luyện tập hơn nữa thì sẽ không trở nên giỏi được.</a:t>
            </a:r>
            <a:endParaRPr lang="en-US" sz="2000" i="1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0012" y="3429000"/>
            <a:ext cx="8458200" cy="5238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もっと　れんしゅうしない</a:t>
            </a:r>
            <a:r>
              <a:rPr lang="ja-JP" altLang="en-US" sz="28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と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、上手に　なりません。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79612" y="5394325"/>
            <a:ext cx="3903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i="1">
                <a:solidFill>
                  <a:srgbClr val="FF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Cứ</a:t>
            </a:r>
            <a:r>
              <a:rPr lang="en-US" altLang="ja-JP" sz="2000" i="1">
                <a:latin typeface="Calibri" panose="020F0502020204030204" pitchFamily="34" charset="0"/>
                <a:cs typeface="Tahoma" panose="020B0604030504040204" pitchFamily="34" charset="0"/>
              </a:rPr>
              <a:t> uống rượu là buồn ngủ.</a:t>
            </a:r>
            <a:endParaRPr lang="en-US" sz="2000" i="1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0012" y="4870450"/>
            <a:ext cx="7793038" cy="5238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お酒を　飲む</a:t>
            </a:r>
            <a:r>
              <a:rPr lang="ja-JP" altLang="en-US" sz="28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と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、ねむく　なります。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pic>
        <p:nvPicPr>
          <p:cNvPr id="1026" name="Picture 2" descr="Kết quả hình ảnh cho pract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371474"/>
            <a:ext cx="2095500" cy="12573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85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 rot="20849280">
            <a:off x="1572017" y="643248"/>
            <a:ext cx="2819400" cy="83099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24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CÂU ĐIỀU KIỆN</a:t>
            </a:r>
            <a:br>
              <a:rPr lang="en-US" altLang="ja-JP" sz="24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altLang="ja-JP" sz="24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“</a:t>
            </a:r>
            <a:r>
              <a:rPr lang="en-US" altLang="ja-JP" sz="2400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Kiểu</a:t>
            </a:r>
            <a:r>
              <a:rPr lang="en-US" altLang="ja-JP" sz="24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I”</a:t>
            </a:r>
            <a:endParaRPr lang="en-US" sz="2400" dirty="0" smtClean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5491735" y="467867"/>
            <a:ext cx="1738746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[V-</a:t>
            </a:r>
            <a:r>
              <a:rPr lang="en-US" altLang="ja-JP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dict</a:t>
            </a:r>
            <a:r>
              <a:rPr lang="en-US" altLang="ja-JP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]</a:t>
            </a:r>
            <a:endParaRPr lang="en-US" sz="24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491735" y="1058675"/>
            <a:ext cx="1738746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[V-</a:t>
            </a:r>
            <a:r>
              <a:rPr lang="ja-JP" altLang="en-US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ない</a:t>
            </a:r>
            <a:r>
              <a:rPr lang="en-US" altLang="ja-JP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]</a:t>
            </a:r>
            <a:endParaRPr lang="en-US" sz="24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Plus 4"/>
          <p:cNvSpPr/>
          <p:nvPr/>
        </p:nvSpPr>
        <p:spPr>
          <a:xfrm>
            <a:off x="7382881" y="698550"/>
            <a:ext cx="457200" cy="59055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7971696" y="527735"/>
            <a:ext cx="1738746" cy="92333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と</a:t>
            </a:r>
            <a:endParaRPr lang="en-US" sz="54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96881" y="347712"/>
            <a:ext cx="4876800" cy="1295400"/>
          </a:xfrm>
          <a:prstGeom prst="round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358143" y="1993950"/>
            <a:ext cx="4647260" cy="83099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sz="2400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MỘT SỐ CHÚ Ý </a:t>
            </a:r>
            <a:r>
              <a:rPr lang="en-US" altLang="ja-JP" sz="2400" dirty="0" err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với</a:t>
            </a:r>
            <a:endParaRPr lang="en-US" altLang="ja-JP" sz="2400" dirty="0" smtClean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 eaLnBrk="1" hangingPunct="1">
              <a:defRPr/>
            </a:pPr>
            <a:r>
              <a:rPr lang="en-US" altLang="ja-JP" sz="2400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CÂU ĐIỀU KIỆN “</a:t>
            </a:r>
            <a:r>
              <a:rPr lang="en-US" altLang="ja-JP" sz="2400" dirty="0" err="1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Kiểu</a:t>
            </a:r>
            <a:r>
              <a:rPr lang="en-US" altLang="ja-JP" sz="2400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I”</a:t>
            </a:r>
            <a:endParaRPr lang="en-US" sz="2400" dirty="0" smtClean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03412" y="3027462"/>
            <a:ext cx="9358746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defRPr/>
            </a:pPr>
            <a:r>
              <a:rPr lang="ja-JP" altLang="en-US" sz="2000" dirty="0"/>
              <a:t>①　</a:t>
            </a:r>
            <a:r>
              <a:rPr lang="vi-VN" altLang="ja-JP" sz="2000" dirty="0"/>
              <a:t>Chỉ dùng với những điều chắc chắn sẽ xảy ra </a:t>
            </a:r>
            <a:br>
              <a:rPr lang="vi-VN" altLang="ja-JP" sz="2000" dirty="0"/>
            </a:br>
            <a:r>
              <a:rPr lang="vi-VN" altLang="ja-JP" sz="2000" dirty="0"/>
              <a:t>(những quy luật tự nhiên, những điều luôn luôn tồn tại như thế...)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1903412" y="4322862"/>
            <a:ext cx="9358746" cy="1066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defRPr/>
            </a:pPr>
            <a:r>
              <a:rPr lang="ja-JP" altLang="en-US" sz="2000" dirty="0"/>
              <a:t>②　</a:t>
            </a:r>
            <a:r>
              <a:rPr lang="vi-VN" altLang="ja-JP" sz="2000" dirty="0"/>
              <a:t>Vế sau (vế kết quả) không bao giờ ở dạng ý chí, mong muốn, 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vi-VN" altLang="ja-JP" sz="2000" dirty="0" smtClean="0"/>
              <a:t>nhờ </a:t>
            </a:r>
            <a:r>
              <a:rPr lang="vi-VN" altLang="ja-JP" sz="2000" dirty="0"/>
              <a:t>vả, sai khiến...</a:t>
            </a:r>
            <a:r>
              <a:rPr lang="ja-JP" altLang="en-US" sz="2000" dirty="0">
                <a:latin typeface="NtMotoyaKyotai" pitchFamily="18" charset="-128"/>
                <a:ea typeface="NtMotoyaKyotai" pitchFamily="18" charset="-128"/>
              </a:rPr>
              <a:t>（～てください、～たい、～ほしい）</a:t>
            </a:r>
            <a:endParaRPr lang="en-US" altLang="ja-JP" sz="20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075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674812" y="2209800"/>
            <a:ext cx="617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Nếu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biết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tiếng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Nhật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thì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sẽ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b="1" i="1" dirty="0" err="1">
                <a:latin typeface="Calibri" panose="020F0502020204030204" pitchFamily="34" charset="0"/>
                <a:cs typeface="Tahoma" panose="020B0604030504040204" pitchFamily="34" charset="0"/>
              </a:rPr>
              <a:t>khó</a:t>
            </a:r>
            <a:r>
              <a:rPr lang="en-US" altLang="ja-JP" sz="2000" b="1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b="1" i="1" dirty="0" err="1">
                <a:latin typeface="Calibri" panose="020F0502020204030204" pitchFamily="34" charset="0"/>
                <a:cs typeface="Tahoma" panose="020B0604030504040204" pitchFamily="34" charset="0"/>
              </a:rPr>
              <a:t>khăn</a:t>
            </a:r>
            <a:r>
              <a:rPr lang="en-US" altLang="ja-JP" sz="2000" b="1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đấy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i="1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36712" y="3422650"/>
            <a:ext cx="617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Cứ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bấm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nút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này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phòng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sẽ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b="1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trở</a:t>
            </a:r>
            <a:r>
              <a:rPr lang="en-US" altLang="ja-JP" sz="2000" b="1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b="1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nên</a:t>
            </a:r>
            <a:r>
              <a:rPr lang="en-US" altLang="ja-JP" sz="2000" b="1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latin typeface="Calibri" panose="020F0502020204030204" pitchFamily="34" charset="0"/>
                <a:cs typeface="Tahoma" panose="020B0604030504040204" pitchFamily="34" charset="0"/>
              </a:rPr>
              <a:t>sáng</a:t>
            </a:r>
            <a:r>
              <a:rPr lang="en-US" altLang="ja-JP" sz="2000" i="1" dirty="0" smtClean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US" sz="2000" i="1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74812" y="4726920"/>
            <a:ext cx="7145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Nếu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luyện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tập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hơn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nữa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thì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sẽ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b="1" i="1" dirty="0" err="1">
                <a:latin typeface="Calibri" panose="020F0502020204030204" pitchFamily="34" charset="0"/>
                <a:cs typeface="Tahoma" panose="020B0604030504040204" pitchFamily="34" charset="0"/>
              </a:rPr>
              <a:t>không</a:t>
            </a:r>
            <a:r>
              <a:rPr lang="en-US" altLang="ja-JP" sz="2000" b="1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b="1" i="1" dirty="0" err="1">
                <a:latin typeface="Calibri" panose="020F0502020204030204" pitchFamily="34" charset="0"/>
                <a:cs typeface="Tahoma" panose="020B0604030504040204" pitchFamily="34" charset="0"/>
              </a:rPr>
              <a:t>thể</a:t>
            </a:r>
            <a:r>
              <a:rPr lang="en-US" altLang="ja-JP" sz="2000" b="1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nói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giỏi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>
                <a:latin typeface="Calibri" panose="020F0502020204030204" pitchFamily="34" charset="0"/>
                <a:cs typeface="Tahoma" panose="020B0604030504040204" pitchFamily="34" charset="0"/>
              </a:rPr>
              <a:t>được</a:t>
            </a:r>
            <a:r>
              <a:rPr lang="en-US" altLang="ja-JP" sz="2000" i="1" dirty="0">
                <a:latin typeface="Calibri" panose="020F0502020204030204" pitchFamily="34" charset="0"/>
                <a:cs typeface="Tahoma" panose="020B0604030504040204" pitchFamily="34" charset="0"/>
              </a:rPr>
              <a:t> .</a:t>
            </a:r>
            <a:endParaRPr lang="en-US" sz="2000" i="1" dirty="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7212" y="2660650"/>
            <a:ext cx="7232650" cy="5238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日本語が　分からないと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、こまり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ますよ。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7212" y="3829050"/>
            <a:ext cx="8610600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このボタンを　おすと、部屋は　明るく　な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ります。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6490" y="5196681"/>
            <a:ext cx="8997950" cy="5222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もっと練習しないと、上手に　話すことができません。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23012" y="2593975"/>
            <a:ext cx="1703388" cy="660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456612" y="3760460"/>
            <a:ext cx="1600200" cy="660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685212" y="5127625"/>
            <a:ext cx="1878012" cy="660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2" descr="Kết quả hình ảnh cho pract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062" y="457200"/>
            <a:ext cx="2095500" cy="12573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79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836612" y="2966363"/>
            <a:ext cx="10744200" cy="27617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iped Right Arrow 5"/>
          <p:cNvSpPr/>
          <p:nvPr/>
        </p:nvSpPr>
        <p:spPr>
          <a:xfrm>
            <a:off x="7389812" y="1949450"/>
            <a:ext cx="1295400" cy="86995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293812" y="2514600"/>
            <a:ext cx="5867400" cy="4000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i="1" dirty="0" err="1" smtClean="0">
                <a:solidFill>
                  <a:sysClr val="windowText" lastClr="00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Okonomiyaki</a:t>
            </a:r>
            <a:r>
              <a:rPr lang="en-US" altLang="ja-JP" sz="2000" i="1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solidFill>
                  <a:sysClr val="windowText" lastClr="00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tiếng</a:t>
            </a:r>
            <a:r>
              <a:rPr lang="en-US" altLang="ja-JP" sz="2000" i="1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Việt </a:t>
            </a:r>
            <a:r>
              <a:rPr lang="en-US" altLang="ja-JP" sz="2000" i="1" dirty="0" err="1" smtClean="0">
                <a:solidFill>
                  <a:sysClr val="windowText" lastClr="00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000" i="1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solidFill>
                  <a:sysClr val="windowText" lastClr="00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gì</a:t>
            </a:r>
            <a:r>
              <a:rPr lang="en-US" altLang="ja-JP" sz="2000" i="1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?</a:t>
            </a:r>
            <a:endParaRPr lang="en-US" sz="2000" i="1" dirty="0">
              <a:solidFill>
                <a:sysClr val="windowText" lastClr="0000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212" y="1949450"/>
            <a:ext cx="678180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「お好み焼き」はベトナム語で何ですか。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122612" y="3947180"/>
            <a:ext cx="5867400" cy="4000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 i="1" dirty="0" err="1" smtClean="0">
                <a:solidFill>
                  <a:sysClr val="windowText" lastClr="00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Okonomiyaki</a:t>
            </a:r>
            <a:r>
              <a:rPr lang="en-US" altLang="ja-JP" sz="2000" i="1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solidFill>
                  <a:sysClr val="windowText" lastClr="00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tiếng</a:t>
            </a:r>
            <a:r>
              <a:rPr lang="en-US" altLang="ja-JP" sz="2000" i="1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Việt </a:t>
            </a:r>
            <a:r>
              <a:rPr lang="en-US" altLang="ja-JP" sz="2000" i="1" dirty="0" err="1" smtClean="0">
                <a:solidFill>
                  <a:srgbClr val="00206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nói</a:t>
            </a:r>
            <a:r>
              <a:rPr lang="en-US" altLang="ja-JP" sz="2000" i="1" dirty="0" smtClean="0">
                <a:solidFill>
                  <a:srgbClr val="00206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solidFill>
                  <a:sysClr val="windowText" lastClr="00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là</a:t>
            </a:r>
            <a:r>
              <a:rPr lang="en-US" altLang="ja-JP" sz="2000" i="1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i="1" dirty="0" err="1" smtClean="0">
                <a:solidFill>
                  <a:sysClr val="windowText" lastClr="00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gì</a:t>
            </a:r>
            <a:r>
              <a:rPr lang="en-US" altLang="ja-JP" sz="2000" i="1" dirty="0" smtClean="0">
                <a:solidFill>
                  <a:sysClr val="windowText" lastClr="00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?</a:t>
            </a:r>
            <a:endParaRPr lang="en-US" sz="2000" i="1" dirty="0">
              <a:solidFill>
                <a:sysClr val="windowText" lastClr="00000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3012" y="3505200"/>
            <a:ext cx="822960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「お好み焼き」はベトナム語で</a:t>
            </a:r>
            <a:r>
              <a:rPr lang="ja-JP" altLang="en-US" sz="2800" dirty="0" smtClean="0">
                <a:solidFill>
                  <a:srgbClr val="002060"/>
                </a:solidFill>
                <a:latin typeface="NtMotoyaKyotai" pitchFamily="18" charset="-128"/>
                <a:ea typeface="NtMotoyaKyotai" pitchFamily="18" charset="-128"/>
              </a:rPr>
              <a:t>何と言います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56612" y="1949450"/>
            <a:ext cx="327660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「</a:t>
            </a:r>
            <a:r>
              <a:rPr lang="en-US" altLang="ja-JP" sz="2800" dirty="0" err="1" smtClean="0">
                <a:latin typeface="NtMotoyaKyotai" pitchFamily="18" charset="-128"/>
                <a:ea typeface="NtMotoyaKyotai" pitchFamily="18" charset="-128"/>
              </a:rPr>
              <a:t>Bánh</a:t>
            </a:r>
            <a:r>
              <a:rPr lang="en-US" altLang="ja-JP" sz="2800" dirty="0" smtClean="0">
                <a:latin typeface="NtMotoyaKyotai" pitchFamily="18" charset="-128"/>
                <a:ea typeface="NtMotoyaKyotai" pitchFamily="18" charset="-128"/>
              </a:rPr>
              <a:t> </a:t>
            </a:r>
            <a:r>
              <a:rPr lang="en-US" altLang="ja-JP" sz="2800" dirty="0" err="1" smtClean="0">
                <a:latin typeface="NtMotoyaKyotai" pitchFamily="18" charset="-128"/>
                <a:ea typeface="NtMotoyaKyotai" pitchFamily="18" charset="-128"/>
              </a:rPr>
              <a:t>xèo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」です。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Striped Right Arrow 7"/>
          <p:cNvSpPr/>
          <p:nvPr/>
        </p:nvSpPr>
        <p:spPr>
          <a:xfrm>
            <a:off x="2741612" y="4440579"/>
            <a:ext cx="1295400" cy="86995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3212" y="4613944"/>
            <a:ext cx="441960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「</a:t>
            </a:r>
            <a:r>
              <a:rPr lang="en-US" altLang="ja-JP" sz="2800" dirty="0" err="1" smtClean="0">
                <a:latin typeface="NtMotoyaKyotai" pitchFamily="18" charset="-128"/>
                <a:ea typeface="NtMotoyaKyotai" pitchFamily="18" charset="-128"/>
              </a:rPr>
              <a:t>Bánh</a:t>
            </a:r>
            <a:r>
              <a:rPr lang="en-US" altLang="ja-JP" sz="2800" dirty="0" smtClean="0">
                <a:latin typeface="NtMotoyaKyotai" pitchFamily="18" charset="-128"/>
                <a:ea typeface="NtMotoyaKyotai" pitchFamily="18" charset="-128"/>
              </a:rPr>
              <a:t> </a:t>
            </a:r>
            <a:r>
              <a:rPr lang="en-US" altLang="ja-JP" sz="2800" dirty="0" err="1" smtClean="0">
                <a:latin typeface="NtMotoyaKyotai" pitchFamily="18" charset="-128"/>
                <a:ea typeface="NtMotoyaKyotai" pitchFamily="18" charset="-128"/>
              </a:rPr>
              <a:t>xèo</a:t>
            </a: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」と言います。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5372" y="1739384"/>
            <a:ext cx="16002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dirty="0" smtClean="0">
                <a:latin typeface="NtMotoyaKyotai" pitchFamily="18" charset="-128"/>
                <a:ea typeface="NtMotoyaKyotai" pitchFamily="18" charset="-128"/>
              </a:rPr>
              <a:t>この　　や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54783" y="3296279"/>
            <a:ext cx="16002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dirty="0" smtClean="0">
                <a:latin typeface="NtMotoyaKyotai" pitchFamily="18" charset="-128"/>
                <a:ea typeface="NtMotoyaKyotai" pitchFamily="18" charset="-128"/>
              </a:rPr>
              <a:t>この　　や</a:t>
            </a:r>
            <a:endParaRPr lang="en-US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89351">
            <a:off x="651496" y="564638"/>
            <a:ext cx="4498487" cy="77295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smtClean="0"/>
              <a:t>Cách hỏi từ trong </a:t>
            </a:r>
          </a:p>
          <a:p>
            <a:pPr algn="ctr"/>
            <a:r>
              <a:rPr lang="vi-VN" sz="2800" dirty="0" smtClean="0"/>
              <a:t>thứ tiếng khác</a:t>
            </a:r>
            <a:endParaRPr lang="en-US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822484" y="3947180"/>
            <a:ext cx="10758328" cy="260601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～は～で何と言いますか。</a:t>
            </a:r>
            <a:endParaRPr lang="en-US" altLang="ja-JP" sz="5400" dirty="0" smtClean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56312" y="3946449"/>
            <a:ext cx="4495800" cy="929105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読みますか。</a:t>
            </a:r>
            <a:endParaRPr lang="en-US" altLang="ja-JP" sz="5400" dirty="0" smtClean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183663" y="5676096"/>
            <a:ext cx="4495800" cy="929105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mikachan" panose="02000609000000000000" pitchFamily="49" charset="-128"/>
                <a:ea typeface="mikachan" panose="02000609000000000000" pitchFamily="49" charset="-128"/>
              </a:rPr>
              <a:t>書き</a:t>
            </a:r>
            <a:r>
              <a:rPr lang="ja-JP" altLang="en-US" sz="54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ますか。</a:t>
            </a:r>
            <a:endParaRPr lang="en-US" altLang="ja-JP" sz="5400" dirty="0" smtClean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644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2" grpId="0"/>
      <p:bldP spid="3" grpId="0"/>
      <p:bldP spid="4" grpId="0"/>
      <p:bldP spid="5" grpId="0"/>
      <p:bldP spid="7" grpId="0"/>
      <p:bldP spid="8" grpId="0" animBg="1"/>
      <p:bldP spid="9" grpId="0"/>
      <p:bldP spid="10" grpId="0"/>
      <p:bldP spid="11" grpId="0"/>
      <p:bldP spid="13" grpId="0" animBg="1"/>
      <p:bldP spid="14" grpId="0" animBg="1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606" y="121567"/>
            <a:ext cx="1371600" cy="591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ounded Rectangle 2"/>
          <p:cNvSpPr/>
          <p:nvPr/>
        </p:nvSpPr>
        <p:spPr>
          <a:xfrm>
            <a:off x="3732212" y="4038600"/>
            <a:ext cx="4038600" cy="667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>
                <a:latin typeface="HGSoeiKakupoptai" panose="040B0A09000000000000" pitchFamily="49" charset="-128"/>
                <a:ea typeface="HGSoeiKakupoptai" panose="040B0A09000000000000" pitchFamily="49" charset="-128"/>
              </a:rPr>
              <a:t>第１４課</a:t>
            </a:r>
            <a:endParaRPr lang="en-US" sz="2800" dirty="0">
              <a:latin typeface="HGSoeiKakupoptai" panose="040B0A09000000000000" pitchFamily="49" charset="-128"/>
              <a:ea typeface="HGSoeiKakupoptai" panose="040B0A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17761" y="381000"/>
            <a:ext cx="9267651" cy="29733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ルール・マナー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 rot="20688987">
            <a:off x="643906" y="3379813"/>
            <a:ext cx="2309116" cy="11637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/>
              <a:t>パート</a:t>
            </a:r>
            <a:endParaRPr lang="en-US" sz="3600" dirty="0" smtClean="0"/>
          </a:p>
          <a:p>
            <a:r>
              <a:rPr lang="en-US" sz="3600" dirty="0" smtClean="0"/>
              <a:t>PART 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 rot="20796065">
            <a:off x="2114648" y="3128260"/>
            <a:ext cx="548672" cy="1223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/>
              <a:t>２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7134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3"/>
          <p:cNvSpPr txBox="1">
            <a:spLocks noChangeArrowheads="1"/>
          </p:cNvSpPr>
          <p:nvPr/>
        </p:nvSpPr>
        <p:spPr bwMode="auto">
          <a:xfrm>
            <a:off x="2411911" y="3102319"/>
            <a:ext cx="412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Trong lớp uống nước ngọt </a:t>
            </a: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</a:rPr>
              <a:t>cũng được</a:t>
            </a:r>
            <a:r>
              <a:rPr lang="en-US" sz="1800">
                <a:latin typeface="Arial" panose="020B0604020202020204" pitchFamily="34" charset="0"/>
              </a:rPr>
              <a:t>.</a:t>
            </a:r>
            <a:endParaRPr 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54711" y="3492844"/>
            <a:ext cx="8315325" cy="52387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8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きょうしつで　ジュースを　飲んでも　いいです。</a:t>
            </a:r>
            <a:endParaRPr lang="en-US" sz="28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TextBox 33"/>
          <p:cNvSpPr txBox="1">
            <a:spLocks noChangeArrowheads="1"/>
          </p:cNvSpPr>
          <p:nvPr/>
        </p:nvSpPr>
        <p:spPr bwMode="auto">
          <a:xfrm>
            <a:off x="2411911" y="5169244"/>
            <a:ext cx="549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Trong lớp </a:t>
            </a: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</a:rPr>
              <a:t>không được phép </a:t>
            </a:r>
            <a:r>
              <a:rPr lang="en-US" sz="1800">
                <a:latin typeface="Arial" panose="020B0604020202020204" pitchFamily="34" charset="0"/>
              </a:rPr>
              <a:t>uống nước ngọt.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954711" y="5559769"/>
            <a:ext cx="8543925" cy="5238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8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きょうしつで　ジュースを　飲んでは　いけません。</a:t>
            </a:r>
            <a:endParaRPr lang="en-US" sz="28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Down Arrow 10"/>
          <p:cNvSpPr/>
          <p:nvPr/>
        </p:nvSpPr>
        <p:spPr>
          <a:xfrm rot="893274">
            <a:off x="6809492" y="4098323"/>
            <a:ext cx="2209800" cy="149767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Trái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algn="ctr" eaLnBrk="1" hangingPunct="1">
              <a:defRPr/>
            </a:pPr>
            <a:r>
              <a:rPr lang="en-US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nghĩa</a:t>
            </a:r>
            <a:endParaRPr 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21251738">
            <a:off x="2016232" y="531654"/>
            <a:ext cx="4534655" cy="9541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FFFFFF"/>
                </a:solidFill>
                <a:latin typeface="Tahoma" charset="0"/>
                <a:cs typeface="Tahoma" charset="0"/>
              </a:rPr>
              <a:t>MẪU CÂU CẤM ĐOÁN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FF0000"/>
                </a:solidFill>
                <a:latin typeface="Tahoma" charset="0"/>
                <a:cs typeface="Tahoma" charset="0"/>
              </a:rPr>
              <a:t>“</a:t>
            </a:r>
            <a:r>
              <a:rPr lang="en-US" sz="2400" dirty="0" err="1" smtClean="0">
                <a:solidFill>
                  <a:srgbClr val="FF0000"/>
                </a:solidFill>
                <a:latin typeface="Tahoma" charset="0"/>
                <a:cs typeface="Tahoma" charset="0"/>
              </a:rPr>
              <a:t>không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  <a:cs typeface="Tahoma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charset="0"/>
                <a:cs typeface="Tahoma" charset="0"/>
              </a:rPr>
              <a:t>được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  <a:cs typeface="Tahoma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charset="0"/>
                <a:cs typeface="Tahoma" charset="0"/>
              </a:rPr>
              <a:t>phép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  <a:cs typeface="Tahoma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charset="0"/>
                <a:cs typeface="Tahoma" charset="0"/>
              </a:rPr>
              <a:t>làm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  <a:cs typeface="Tahoma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ahoma" charset="0"/>
                <a:cs typeface="Tahoma" charset="0"/>
              </a:rPr>
              <a:t>gì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  <a:cs typeface="Tahoma" charset="0"/>
              </a:rPr>
              <a:t>”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 rot="210808">
            <a:off x="6645482" y="585404"/>
            <a:ext cx="4082117" cy="584775"/>
          </a:xfrm>
          <a:prstGeom prst="rect">
            <a:avLst/>
          </a:prstGeom>
          <a:ln/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Ｖては　いけません。</a:t>
            </a:r>
            <a:endParaRPr lang="en-US" sz="32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Cloud Callout 13"/>
          <p:cNvSpPr/>
          <p:nvPr/>
        </p:nvSpPr>
        <p:spPr>
          <a:xfrm rot="539651">
            <a:off x="8057061" y="1632294"/>
            <a:ext cx="2778125" cy="1155700"/>
          </a:xfrm>
          <a:prstGeom prst="cloudCallout">
            <a:avLst>
              <a:gd name="adj1" fmla="val -57235"/>
              <a:gd name="adj2" fmla="val -7357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vi-VN" dirty="0"/>
              <a:t>Cấm đoán</a:t>
            </a:r>
            <a:endParaRPr lang="en-US" dirty="0"/>
          </a:p>
          <a:p>
            <a:pPr algn="ctr" eaLnBrk="1" hangingPunct="1">
              <a:defRPr/>
            </a:pPr>
            <a:r>
              <a:rPr lang="en-US" dirty="0"/>
              <a:t>“</a:t>
            </a:r>
            <a:r>
              <a:rPr lang="en-US" dirty="0" err="1">
                <a:solidFill>
                  <a:srgbClr val="FF0000"/>
                </a:solidFill>
              </a:rPr>
              <a:t>làm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gì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thì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vi-VN" dirty="0">
              <a:solidFill>
                <a:srgbClr val="FF0000"/>
              </a:solidFill>
            </a:endParaRPr>
          </a:p>
          <a:p>
            <a:pPr algn="ctr" eaLnBrk="1" hangingPunct="1">
              <a:defRPr/>
            </a:pPr>
            <a:r>
              <a:rPr lang="vi-VN" dirty="0">
                <a:solidFill>
                  <a:srgbClr val="FF0000"/>
                </a:solidFill>
              </a:rPr>
              <a:t>không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/>
              <a:t>”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36236" y="3472207"/>
            <a:ext cx="2763838" cy="54451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460036" y="5548657"/>
            <a:ext cx="4038600" cy="54451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4" grpId="0" animBg="1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35284&quot;&gt;&lt;/object&gt;&lt;object type=&quot;2&quot; unique_id=&quot;35285&quot;&gt;&lt;object type=&quot;3&quot; unique_id=&quot;35286&quot;&gt;&lt;property id=&quot;20148&quot; value=&quot;5&quot;/&gt;&lt;property id=&quot;20300&quot; value=&quot;Slide 1&quot;/&gt;&lt;property id=&quot;20307&quot; value=&quot;267&quot;/&gt;&lt;/object&gt;&lt;object type=&quot;3&quot; unique_id=&quot;35287&quot;&gt;&lt;property id=&quot;20148&quot; value=&quot;5&quot;/&gt;&lt;property id=&quot;20300&quot; value=&quot;Slide 3&quot;/&gt;&lt;property id=&quot;20307&quot; value=&quot;278&quot;/&gt;&lt;/object&gt;&lt;object type=&quot;3&quot; unique_id=&quot;35291&quot;&gt;&lt;property id=&quot;20148&quot; value=&quot;5&quot;/&gt;&lt;property id=&quot;20300&quot; value=&quot;Slide 2&quot;/&gt;&lt;property id=&quot;20307&quot; value=&quot;269&quot;/&gt;&lt;/object&gt;&lt;object type=&quot;3&quot; unique_id=&quot;35292&quot;&gt;&lt;property id=&quot;20148&quot; value=&quot;5&quot;/&gt;&lt;property id=&quot;20300&quot; value=&quot;Slide 9&quot;/&gt;&lt;property id=&quot;20307&quot; value=&quot;271&quot;/&gt;&lt;/object&gt;&lt;object type=&quot;3&quot; unique_id=&quot;35293&quot;&gt;&lt;property id=&quot;20148&quot; value=&quot;5&quot;/&gt;&lt;property id=&quot;20300&quot; value=&quot;Slide 17&quot;/&gt;&lt;property id=&quot;20307&quot; value=&quot;272&quot;/&gt;&lt;/object&gt;&lt;object type=&quot;3&quot; unique_id=&quot;35349&quot;&gt;&lt;property id=&quot;20148&quot; value=&quot;5&quot;/&gt;&lt;property id=&quot;20300&quot; value=&quot;Slide 8&quot;/&gt;&lt;property id=&quot;20307&quot; value=&quot;283&quot;/&gt;&lt;/object&gt;&lt;object type=&quot;3&quot; unique_id=&quot;35350&quot;&gt;&lt;property id=&quot;20148&quot; value=&quot;5&quot;/&gt;&lt;property id=&quot;20300&quot; value=&quot;Slide 16&quot;/&gt;&lt;property id=&quot;20307&quot; value=&quot;284&quot;/&gt;&lt;/object&gt;&lt;object type=&quot;3&quot; unique_id=&quot;35850&quot;&gt;&lt;property id=&quot;20148&quot; value=&quot;5&quot;/&gt;&lt;property id=&quot;20300&quot; value=&quot;Slide 4&quot;/&gt;&lt;property id=&quot;20307&quot; value=&quot;285&quot;/&gt;&lt;/object&gt;&lt;object type=&quot;3&quot; unique_id=&quot;35851&quot;&gt;&lt;property id=&quot;20148&quot; value=&quot;5&quot;/&gt;&lt;property id=&quot;20300&quot; value=&quot;Slide 5&quot;/&gt;&lt;property id=&quot;20307&quot; value=&quot;286&quot;/&gt;&lt;/object&gt;&lt;object type=&quot;3&quot; unique_id=&quot;35852&quot;&gt;&lt;property id=&quot;20148&quot; value=&quot;5&quot;/&gt;&lt;property id=&quot;20300&quot; value=&quot;Slide 6&quot;/&gt;&lt;property id=&quot;20307&quot; value=&quot;287&quot;/&gt;&lt;/object&gt;&lt;object type=&quot;3&quot; unique_id=&quot;35853&quot;&gt;&lt;property id=&quot;20148&quot; value=&quot;5&quot;/&gt;&lt;property id=&quot;20300&quot; value=&quot;Slide 7&quot;/&gt;&lt;property id=&quot;20307&quot; value=&quot;288&quot;/&gt;&lt;/object&gt;&lt;object type=&quot;3&quot; unique_id=&quot;36024&quot;&gt;&lt;property id=&quot;20148&quot; value=&quot;5&quot;/&gt;&lt;property id=&quot;20300&quot; value=&quot;Slide 10&quot;/&gt;&lt;property id=&quot;20307&quot; value=&quot;289&quot;/&gt;&lt;/object&gt;&lt;object type=&quot;3&quot; unique_id=&quot;36025&quot;&gt;&lt;property id=&quot;20148&quot; value=&quot;5&quot;/&gt;&lt;property id=&quot;20300&quot; value=&quot;Slide 11&quot;/&gt;&lt;property id=&quot;20307&quot; value=&quot;290&quot;/&gt;&lt;/object&gt;&lt;object type=&quot;3&quot; unique_id=&quot;36026&quot;&gt;&lt;property id=&quot;20148&quot; value=&quot;5&quot;/&gt;&lt;property id=&quot;20300&quot; value=&quot;Slide 12&quot;/&gt;&lt;property id=&quot;20307&quot; value=&quot;291&quot;/&gt;&lt;/object&gt;&lt;object type=&quot;3&quot; unique_id=&quot;36362&quot;&gt;&lt;property id=&quot;20148&quot; value=&quot;5&quot;/&gt;&lt;property id=&quot;20300&quot; value=&quot;Slide 13&quot;/&gt;&lt;property id=&quot;20307&quot; value=&quot;292&quot;/&gt;&lt;/object&gt;&lt;object type=&quot;3&quot; unique_id=&quot;36363&quot;&gt;&lt;property id=&quot;20148&quot; value=&quot;5&quot;/&gt;&lt;property id=&quot;20300&quot; value=&quot;Slide 14&quot;/&gt;&lt;property id=&quot;20307&quot; value=&quot;293&quot;/&gt;&lt;/object&gt;&lt;object type=&quot;3&quot; unique_id=&quot;36364&quot;&gt;&lt;property id=&quot;20148&quot; value=&quot;5&quot;/&gt;&lt;property id=&quot;20300&quot; value=&quot;Slide 15&quot;/&gt;&lt;property id=&quot;20307&quot; value=&quot;294&quot;/&gt;&lt;/object&gt;&lt;object type=&quot;3&quot; unique_id=&quot;36365&quot;&gt;&lt;property id=&quot;20148&quot; value=&quot;5&quot;/&gt;&lt;property id=&quot;20300&quot; value=&quot;Slide 18&quot;/&gt;&lt;property id=&quot;20307&quot; value=&quot;296&quot;/&gt;&lt;/object&gt;&lt;object type=&quot;3&quot; unique_id=&quot;36366&quot;&gt;&lt;property id=&quot;20148&quot; value=&quot;5&quot;/&gt;&lt;property id=&quot;20300&quot; value=&quot;Slide 19&quot;/&gt;&lt;property id=&quot;20307&quot; value=&quot;295&quot;/&gt;&lt;/object&gt;&lt;object type=&quot;3&quot; unique_id=&quot;36367&quot;&gt;&lt;property id=&quot;20148&quot; value=&quot;5&quot;/&gt;&lt;property id=&quot;20300&quot; value=&quot;Slide 20&quot;/&gt;&lt;property id=&quot;20307&quot; value=&quot;297&quot;/&gt;&lt;/object&gt;&lt;object type=&quot;3&quot; unique_id=&quot;36368&quot;&gt;&lt;property id=&quot;20148&quot; value=&quot;5&quot;/&gt;&lt;property id=&quot;20300&quot; value=&quot;Slide 21&quot;/&gt;&lt;property id=&quot;20307&quot; value=&quot;298&quot;/&gt;&lt;/object&gt;&lt;object type=&quot;3&quot; unique_id=&quot;36369&quot;&gt;&lt;property id=&quot;20148&quot; value=&quot;5&quot;/&gt;&lt;property id=&quot;20300&quot; value=&quot;Slide 22&quot;/&gt;&lt;property id=&quot;20307&quot; value=&quot;299&quot;/&gt;&lt;/object&gt;&lt;object type=&quot;3&quot; unique_id=&quot;36370&quot;&gt;&lt;property id=&quot;20148&quot; value=&quot;5&quot;/&gt;&lt;property id=&quot;20300&quot; value=&quot;Slide 23&quot;/&gt;&lt;property id=&quot;20307&quot; value=&quot;300&quot;/&gt;&lt;/object&gt;&lt;object type=&quot;3&quot; unique_id=&quot;36371&quot;&gt;&lt;property id=&quot;20148&quot; value=&quot;5&quot;/&gt;&lt;property id=&quot;20300&quot; value=&quot;Slide 24&quot;/&gt;&lt;property id=&quot;20307&quot; value=&quot;301&quot;/&gt;&lt;/object&gt;&lt;object type=&quot;3&quot; unique_id=&quot;36372&quot;&gt;&lt;property id=&quot;20148&quot; value=&quot;5&quot;/&gt;&lt;property id=&quot;20300&quot; value=&quot;Slide 25&quot;/&gt;&lt;property id=&quot;20307&quot; value=&quot;302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0</TotalTime>
  <Words>1546</Words>
  <Application>Microsoft Office PowerPoint</Application>
  <PresentationFormat>Custom</PresentationFormat>
  <Paragraphs>319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1" baseType="lpstr">
      <vt:lpstr>DigifaceWide</vt:lpstr>
      <vt:lpstr>HGGothicM</vt:lpstr>
      <vt:lpstr>HGMaruGothicMPRO</vt:lpstr>
      <vt:lpstr>HGSeikaishotaiPRO</vt:lpstr>
      <vt:lpstr>HGSoeiKakupoptai</vt:lpstr>
      <vt:lpstr>Kozuka Mincho Pro H</vt:lpstr>
      <vt:lpstr>mikachan</vt:lpstr>
      <vt:lpstr>ＭＳ ゴシック</vt:lpstr>
      <vt:lpstr>ＭＳ Ｐゴシック</vt:lpstr>
      <vt:lpstr>NtMotoyaKyotai</vt:lpstr>
      <vt:lpstr>Arial</vt:lpstr>
      <vt:lpstr>Calibri</vt:lpstr>
      <vt:lpstr>Constantia</vt:lpstr>
      <vt:lpstr>Tahoma</vt:lpstr>
      <vt:lpstr>Verdana</vt:lpstr>
      <vt:lpstr>Wingdings</vt:lpstr>
      <vt:lpstr>Books Classic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2015-01-07T01:53:43Z</dcterms:created>
  <dcterms:modified xsi:type="dcterms:W3CDTF">2015-04-02T06:20:28Z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TC028010599991</vt:lpwstr>
  </property>
</Properties>
</file>