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33"/>
  </p:notesMasterIdLst>
  <p:sldIdLst>
    <p:sldId id="256" r:id="rId8"/>
    <p:sldId id="257" r:id="rId9"/>
    <p:sldId id="274" r:id="rId10"/>
    <p:sldId id="278" r:id="rId11"/>
    <p:sldId id="279" r:id="rId12"/>
    <p:sldId id="280" r:id="rId13"/>
    <p:sldId id="277" r:id="rId14"/>
    <p:sldId id="281" r:id="rId15"/>
    <p:sldId id="282" r:id="rId16"/>
    <p:sldId id="275" r:id="rId17"/>
    <p:sldId id="283" r:id="rId18"/>
    <p:sldId id="284" r:id="rId19"/>
    <p:sldId id="285" r:id="rId20"/>
    <p:sldId id="286" r:id="rId21"/>
    <p:sldId id="27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10" autoAdjust="0"/>
  </p:normalViewPr>
  <p:slideViewPr>
    <p:cSldViewPr>
      <p:cViewPr>
        <p:scale>
          <a:sx n="66" d="100"/>
          <a:sy n="66" d="100"/>
        </p:scale>
        <p:origin x="-141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718443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Testing notes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Notes page 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10800000" flipH="1">
            <a:off x="0" y="2056789"/>
            <a:ext cx="9143999" cy="121981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9144000" cy="2133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 rot="-249176">
            <a:off x="1097760" y="3131978"/>
            <a:ext cx="7585015" cy="523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/>
          <p:nvPr/>
        </p:nvSpPr>
        <p:spPr>
          <a:xfrm rot="-240126">
            <a:off x="472191" y="24552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 rot="-244891">
            <a:off x="1031293" y="1341541"/>
            <a:ext cx="7772311" cy="14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0" name="Shape 190"/>
          <p:cNvSpPr/>
          <p:nvPr/>
        </p:nvSpPr>
        <p:spPr>
          <a:xfrm flipH="1">
            <a:off x="0" y="3511296"/>
            <a:ext cx="9143999" cy="3351847"/>
          </a:xfrm>
          <a:custGeom>
            <a:avLst/>
            <a:gdLst/>
            <a:ahLst/>
            <a:cxnLst/>
            <a:rect l="0" t="0" r="0" b="0"/>
            <a:pathLst>
              <a:path w="9144000" h="3429000" extrusionOk="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/>
          <p:nvPr/>
        </p:nvSpPr>
        <p:spPr>
          <a:xfrm rot="-283855">
            <a:off x="915995" y="3829088"/>
            <a:ext cx="6019909" cy="2880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7" name="Shape 197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0" name="Shape 20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Shape 209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5" name="Shape 215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Shape 22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5" name="Shape 22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-120001">
            <a:off x="998773" y="5784355"/>
            <a:ext cx="5570193" cy="473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7" name="Shape 22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8" name="Shape 228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9" name="Shape 229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2" name="Shape 232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3" name="Shape 233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4" name="Shape 234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5" name="Shape 235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6" name="Shape 236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0FE5EE"/>
              </a:buClr>
              <a:buFont typeface="Arial"/>
              <a:buNone/>
              <a:defRPr sz="5600" b="1" i="0" u="none" strike="noStrike" cap="none" baseline="0">
                <a:solidFill>
                  <a:srgbClr val="0FE5E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indent="0" algn="r" rtl="0">
              <a:spcBef>
                <a:spcPts val="520"/>
              </a:spcBef>
              <a:buClr>
                <a:schemeClr val="accent3"/>
              </a:buClr>
              <a:buFont typeface="Arial"/>
              <a:buNone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20"/>
              </a:spcBef>
              <a:buClr>
                <a:schemeClr val="accent2"/>
              </a:buClr>
              <a:buFont typeface="Arial"/>
              <a:buNone/>
              <a:defRPr sz="21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60"/>
              </a:spcBef>
              <a:buClr>
                <a:schemeClr val="accent5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lt2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Arial"/>
              <a:buNone/>
              <a:defRPr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11E8AD"/>
              </a:buClr>
              <a:buNone/>
              <a:defRPr sz="5600" b="1" cap="none" baseline="0">
                <a:solidFill>
                  <a:srgbClr val="11E8AD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1"/>
              </a:buClr>
              <a:buNone/>
              <a:defRPr sz="2200">
                <a:solidFill>
                  <a:schemeClr val="lt1"/>
                </a:solidFill>
              </a:defRPr>
            </a:lvl1pPr>
            <a:lvl2pPr rtl="0">
              <a:buClr>
                <a:srgbClr val="FEFEFE"/>
              </a:buClr>
              <a:buNone/>
              <a:defRPr sz="1800">
                <a:solidFill>
                  <a:srgbClr val="FEFEFE"/>
                </a:solidFill>
              </a:defRPr>
            </a:lvl2pPr>
            <a:lvl3pPr rtl="0">
              <a:buClr>
                <a:srgbClr val="FEFEFE"/>
              </a:buClr>
              <a:buNone/>
              <a:defRPr sz="1600">
                <a:solidFill>
                  <a:srgbClr val="FEFEFE"/>
                </a:solidFill>
              </a:defRPr>
            </a:lvl3pPr>
            <a:lvl4pPr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4pPr>
            <a:lvl5pPr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26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None/>
              <a:defRPr sz="1400"/>
            </a:lvl1pPr>
            <a:lvl2pPr indent="0" algn="l" rtl="0">
              <a:buNone/>
              <a:defRPr sz="1200"/>
            </a:lvl2pPr>
            <a:lvl3pPr indent="0" algn="l" rtl="0">
              <a:buNone/>
              <a:defRPr sz="1000"/>
            </a:lvl3pPr>
            <a:lvl4pPr indent="0" algn="l" rtl="0">
              <a:buNone/>
              <a:defRPr sz="900"/>
            </a:lvl4pPr>
            <a:lvl5pPr indent="0" algn="l" rtl="0"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600"/>
            </a:lvl2pPr>
            <a:lvl3pPr rtl="0">
              <a:defRPr sz="2400"/>
            </a:lvl3pPr>
            <a:lvl4pPr rtl="0">
              <a:defRPr sz="20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6" name="Shape 306"/>
          <p:cNvSpPr/>
          <p:nvPr/>
        </p:nvSpPr>
        <p:spPr>
          <a:xfrm rot="-10379999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Clr>
                <a:schemeClr val="dk2"/>
              </a:buClr>
              <a:buNone/>
              <a:defRPr sz="2000" b="1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50"/>
              </a:spcBef>
              <a:buNone/>
              <a:defRPr sz="13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rgbClr val="03576E"/>
              </a:buClr>
              <a:buFont typeface="Arial"/>
              <a:buNone/>
              <a:defRPr sz="3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4E6C">
                  <a:alpha val="44705"/>
                </a:srgbClr>
              </a:gs>
              <a:gs pos="100000">
                <a:srgbClr val="00ADB5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4" name="Shape 314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6C71">
                  <a:alpha val="29803"/>
                </a:srgbClr>
              </a:gs>
              <a:gs pos="80000">
                <a:srgbClr val="0075A2">
                  <a:alpha val="44705"/>
                </a:srgbClr>
              </a:gs>
              <a:gs pos="100000">
                <a:srgbClr val="0075A2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hape 175"/>
          <p:cNvCxnSpPr/>
          <p:nvPr/>
        </p:nvCxnSpPr>
        <p:spPr>
          <a:xfrm>
            <a:off x="76200" y="76200"/>
            <a:ext cx="0" cy="6705599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9067800" y="76200"/>
            <a:ext cx="0" cy="6705599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>
            <a:off x="533399" y="76200"/>
            <a:ext cx="0" cy="6705599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 flipH="1">
            <a:off x="914400" y="76200"/>
            <a:ext cx="152399" cy="6324600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110055" y="76200"/>
            <a:ext cx="1698625" cy="6629399"/>
          </a:xfrm>
          <a:custGeom>
            <a:avLst/>
            <a:gdLst/>
            <a:ahLst/>
            <a:cxnLst/>
            <a:rect l="0" t="0" r="0" b="0"/>
            <a:pathLst>
              <a:path w="1070" h="4154" extrusionOk="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839160" y="5486400"/>
            <a:ext cx="1181100" cy="796925"/>
          </a:xfrm>
          <a:custGeom>
            <a:avLst/>
            <a:gdLst/>
            <a:ahLst/>
            <a:cxnLst/>
            <a:rect l="0" t="0" r="0" b="0"/>
            <a:pathLst>
              <a:path w="744" h="502" extrusionOk="0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273122" y="3536950"/>
            <a:ext cx="777875" cy="2606675"/>
          </a:xfrm>
          <a:custGeom>
            <a:avLst/>
            <a:gdLst/>
            <a:ahLst/>
            <a:cxnLst/>
            <a:rect l="0" t="0" r="0" b="0"/>
            <a:pathLst>
              <a:path w="490" h="1642" extrusionOk="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 rot="-240056">
            <a:off x="1172871" y="-19227"/>
            <a:ext cx="8229556" cy="114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4E6C">
                  <a:alpha val="44705"/>
                </a:srgbClr>
              </a:gs>
              <a:gs pos="100000">
                <a:srgbClr val="00ADB5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381500" y="-7144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6C71">
                  <a:alpha val="29803"/>
                </a:srgbClr>
              </a:gs>
              <a:gs pos="80000">
                <a:srgbClr val="0075A2">
                  <a:alpha val="44705"/>
                </a:srgbClr>
              </a:gs>
              <a:gs pos="100000">
                <a:srgbClr val="0075A2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88720" marR="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3040" marR="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37360" marR="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252" name="Shape 252"/>
            <p:cNvSpPr/>
            <p:nvPr/>
          </p:nvSpPr>
          <p:spPr>
            <a:xfrm rot="-164307">
              <a:off x="-19044" y="216549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>
              <a:solidFill>
                <a:srgbClr val="089CA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228600" y="751679"/>
            <a:ext cx="8686800" cy="38965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6000" dirty="0" smtClean="0"/>
              <a:t>Linking Activities Using Intents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ubTitle" idx="1"/>
          </p:nvPr>
        </p:nvSpPr>
        <p:spPr>
          <a:xfrm>
            <a:off x="1219200" y="5364811"/>
            <a:ext cx="3733800" cy="13407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Linking Activities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29200"/>
            <a:ext cx="2286000" cy="110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Invoking Activities with a URI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More than one Activity could match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 Activity need not be in the same project as original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send data via URI parameters or “extras” Bundle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Supply a URI that indirectly refers to new Activity. The new Activity registers as target for URIs of a certain form.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Invoking Activities with a URI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(original Activity)</a:t>
            </a:r>
          </a:p>
          <a:p>
            <a:pPr lvl="3">
              <a:lnSpc>
                <a:spcPct val="11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Uri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Uri.parse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bar.example.com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/baz");</a:t>
            </a:r>
          </a:p>
          <a:p>
            <a:pPr lvl="3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new Intent(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Intent.ACTION_VIEW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3">
              <a:lnSpc>
                <a:spcPct val="110000"/>
              </a:lnSpc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 (AndroidManifest.xml)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&lt;intent-filter&gt;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&lt;action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android.intent.action.VIEW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&lt;category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android.intent.category.DEFAULT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"/&gt;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&lt;data </a:t>
            </a:r>
            <a:r>
              <a:rPr lang="en-US" sz="1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android:scheme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android:host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bar.example.com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&lt;/intent-filter&gt;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Invoking Activities with a URI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Matching the URI itself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Register for a scheme and a host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Example URI: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bar.example.com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/baz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intent-filter entry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&lt;data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android:scheme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android:host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bar.example.com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Note that the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baz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 part is arbitrary – just to make URL look better.</a:t>
            </a: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Matching the data type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Register for a MIME type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Example URIs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content:// (referring to that MIME type)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file:// (referring to that MIME type)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anything:// (the Intent can call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to specify MIME type)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intent-filter entry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&lt;data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android:mimeType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="some/type" /&gt;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&lt;data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android:mimeType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="something/*" /&gt;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Predefined Action/URI Combinations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676402"/>
          <a:ext cx="8686800" cy="495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438400"/>
                <a:gridCol w="3429000"/>
              </a:tblGrid>
              <a:tr h="525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58011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Intent.ACTION_CALL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tel:</a:t>
                      </a:r>
                      <a:r>
                        <a:rPr lang="en-US" sz="1800" i="1" dirty="0" err="1" smtClean="0"/>
                        <a:t>phone_number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phone application and calls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phone_number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Intent.ACTION_DIAL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tel:</a:t>
                      </a:r>
                      <a:r>
                        <a:rPr lang="en-US" sz="1800" i="1" dirty="0" err="1" smtClean="0"/>
                        <a:t>phone_number</a:t>
                      </a:r>
                      <a:endParaRPr lang="en-US" sz="18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phone application and dials (but doesn’t call)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phone_number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24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Intent.ACTION_DIAL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voicemail: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phone application and dials (but doesn’t call) the voice mail number.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011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Intent.ACTION_VIEW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geo:</a:t>
                      </a:r>
                      <a:r>
                        <a:rPr lang="en-US" sz="1800" i="1" dirty="0" err="1" smtClean="0"/>
                        <a:t>lat</a:t>
                      </a:r>
                      <a:r>
                        <a:rPr lang="en-US" sz="1800" dirty="0" err="1" smtClean="0"/>
                        <a:t>,</a:t>
                      </a:r>
                      <a:r>
                        <a:rPr lang="en-US" sz="1800" i="1" dirty="0" err="1" smtClean="0"/>
                        <a:t>long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maps application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centered on (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lat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Intent.ACTION_VIEW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geo:0,0?q=</a:t>
                      </a:r>
                      <a:r>
                        <a:rPr lang="en-US" sz="1800" i="1" dirty="0" smtClean="0"/>
                        <a:t>address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maps application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centered on the specified address.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1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Intent.ACTION_VIEW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</a:t>
                      </a:r>
                      <a:r>
                        <a:rPr lang="en-US" sz="1800" i="1" dirty="0" smtClean="0"/>
                        <a:t>url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https://</a:t>
                      </a:r>
                      <a:r>
                        <a:rPr lang="en-US" sz="1800" i="1" dirty="0" smtClean="0"/>
                        <a:t>url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browser application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the specified address.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1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Intent.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ACTION_WEB_SEARCH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err="1" smtClean="0"/>
                        <a:t>plain_text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browser application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uses Google search for given string.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382000" cy="1143000"/>
          </a:xfrm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Sending Data via Parameters in the URI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(original Activity)</a:t>
            </a:r>
          </a:p>
          <a:p>
            <a:pPr lvl="3">
              <a:lnSpc>
                <a:spcPct val="108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 address = </a:t>
            </a:r>
          </a:p>
          <a:p>
            <a:pPr lvl="3">
              <a:lnSpc>
                <a:spcPct val="108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"loan://coreservlets.com/calc?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loanAmount=xxx&amp;…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lvl="3">
              <a:lnSpc>
                <a:spcPct val="108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Uri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Uri.parse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(address);</a:t>
            </a:r>
          </a:p>
          <a:p>
            <a:pPr lvl="3">
              <a:lnSpc>
                <a:spcPct val="108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new Intent(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Intent.ACTION_VIEW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3">
              <a:lnSpc>
                <a:spcPct val="108000"/>
              </a:lnSpc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activityIntent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(new Activity)</a:t>
            </a:r>
          </a:p>
          <a:p>
            <a:pPr lvl="3">
              <a:lnSpc>
                <a:spcPct val="108000"/>
              </a:lnSpc>
              <a:buNone/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Uri uri = getIntent().getData();</a:t>
            </a:r>
          </a:p>
          <a:p>
            <a:pPr lvl="3">
              <a:lnSpc>
                <a:spcPct val="108000"/>
              </a:lnSpc>
              <a:buNone/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String loanAmountString = </a:t>
            </a:r>
            <a:r>
              <a:rPr lang="sv-SE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uri.getQueryParameter("loanAmount");</a:t>
            </a:r>
          </a:p>
          <a:p>
            <a:pPr lvl="3">
              <a:lnSpc>
                <a:spcPct val="108000"/>
              </a:lnSpc>
              <a:buNone/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// Convert String to number if needed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Invoking Activities with tabbed windows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tabbed windows. Each tab invokes a different Activity, or an Activity with different data. 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use class name or URI to specify Activity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Activity must be in same project as original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send data via URI parameters or “extras” Bundle</a:t>
            </a:r>
          </a:p>
          <a:p>
            <a:pPr marL="1200150" lvl="3" indent="-34290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 smtClean="0"/>
              <a:t>Extends </a:t>
            </a:r>
            <a:r>
              <a:rPr lang="en-US" dirty="0" err="1" smtClean="0"/>
              <a:t>TabActivity</a:t>
            </a:r>
            <a:r>
              <a:rPr lang="en-US" dirty="0" smtClean="0"/>
              <a:t>. Uses </a:t>
            </a:r>
            <a:r>
              <a:rPr lang="en-US" dirty="0" err="1" smtClean="0"/>
              <a:t>TabHost</a:t>
            </a:r>
            <a:r>
              <a:rPr lang="en-US" dirty="0" smtClean="0"/>
              <a:t> and </a:t>
            </a:r>
            <a:r>
              <a:rPr lang="en-US" dirty="0" err="1" smtClean="0"/>
              <a:t>TabSpec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Invoking Activities with tabbed windows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SomeActivity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TabActivity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@Override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(Bundle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Resources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getResources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TabHost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host = 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getTabHost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Intent intent1= ...; 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tabIcon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resources.getDrawable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R.drawable.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icon_name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09638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TabSpec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tab1Spec = 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host.newTabSpec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("Tab One")</a:t>
            </a:r>
          </a:p>
          <a:p>
            <a:pPr marL="909638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.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setIndicator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Text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tabIcon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09638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	.</a:t>
            </a:r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setContent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(intent1);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host.addTab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(tab1Spec);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// Repeat for other tabs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}}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Defining Tab Icons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Idea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Although it is legal to call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setIndicator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someString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the resultant tab looks bad because of blank space at top. So, more common to 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setIndicator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someString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someIcon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also 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setIndicator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someView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for fancy tabs</a:t>
            </a: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Icon option 1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 single image for the icon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image used when the tab is or is not selected</a:t>
            </a: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Icon option 2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2 similar but differently colored images for the icon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 for when selected, one for when not</a:t>
            </a:r>
          </a:p>
          <a:p>
            <a:pPr marL="909638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 1: A Single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 image file in res/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/some_icon.png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 to image with 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tabIcon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resources.getDrawable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R.drawable.some_icon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 icon in tab label with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tabSpec.setIndicator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("Some Text",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tabIcon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 2: Two Images (Normal and Selected)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 image files in </a:t>
            </a:r>
          </a:p>
          <a:p>
            <a:pPr lvl="2">
              <a:lnSpc>
                <a:spcPct val="95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/some_icon_normal.png      and</a:t>
            </a:r>
          </a:p>
          <a:p>
            <a:pPr lvl="2">
              <a:lnSpc>
                <a:spcPct val="95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/some_icon_selected.png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XML file (next page) </a:t>
            </a:r>
          </a:p>
          <a:p>
            <a:pPr lvl="2">
              <a:lnSpc>
                <a:spcPct val="95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/some_icon.xml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 to XML file with </a:t>
            </a:r>
          </a:p>
          <a:p>
            <a:pPr lvl="2">
              <a:lnSpc>
                <a:spcPct val="95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tabIcon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resources.getDrawable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R.drawable.some_icon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 icon in tab label with</a:t>
            </a:r>
          </a:p>
          <a:p>
            <a:pPr lvl="2">
              <a:lnSpc>
                <a:spcPct val="95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tabSpec.setIndicator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("Some Text",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tabIcon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Today's Agenda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447800" y="1524000"/>
            <a:ext cx="6400800" cy="495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Invoking Activities by class name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Defining dimensions in res/values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Sending data via the “extras” Bundle</a:t>
            </a:r>
          </a:p>
          <a:p>
            <a:pPr marL="457200" indent="-3810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Invoking Activities with a URI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Sending data via parameters in the URI</a:t>
            </a:r>
          </a:p>
          <a:p>
            <a:pPr marL="457200" lvl="1" indent="-3810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Invoking Activities with tabbed windows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Defining two-image icons in res/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drawable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81000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Calling Built-In Applications Using Intents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 Code for Dual-Image Icon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8153400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&lt;selector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xmlns:android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="http://..."&gt;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&lt;!-- When tab selected, use some_icon_selected.png --&gt;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&lt;item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android:drawable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some_icon_selected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android:state_selected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="true" /&gt;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&lt;!-- When tab not selected, use some_icon_normal.png --&gt;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&lt;item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android:drawable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="@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some_icon_normal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&lt;/selector&gt;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7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Calling Built-In Applications Using Intents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intent to</a:t>
            </a:r>
          </a:p>
          <a:p>
            <a:pPr marL="742950" lvl="2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activities within your own application</a:t>
            </a:r>
          </a:p>
          <a:p>
            <a:pPr marL="742950" lvl="2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activities from other applications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particular, your application can call the many built-in applications that are included with an Android device. You can simply use an Intent object to bring up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call some of the built-in applications commonly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found on an Android device?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It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Android, intents usually come in pairs: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0150" lvl="3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action describes what is to be performed, such as editing an item, viewing the content of an item, and so on.</a:t>
            </a:r>
          </a:p>
          <a:p>
            <a:pPr marL="1200150" lvl="3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 specifies what is affected, such as a person in the Contacts database. The data is specified as an Uri object.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examples of action are as follows: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ACTION_VIEW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ACTION_DIAL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ACTION_PICK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It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examples of data include the following: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www.google.com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:+651234567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:37.827500,-122.481670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://contacts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Collectively, the action and data pair describes the operation to be performed.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It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create an Intent object and then pass two arguments to its constructor, the action and the data: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= new Intent(	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android.content.Intent.ACTION_VIEW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	Uri. parse(“http://www.amazon.com”)); 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lvl="1" indent="47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android.content.Intent.ACTION_VIEW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constant actually refers to the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android.intent.action.View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” action, so the preceding could be rewritten as follows: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Intent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= new Intent(	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android.content.Intent.VIEW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			Uri. parse(“http://www.amazon.com”)); 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calls  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Intent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Intent(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android.content.Intent.ACTION_DIAL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  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Uri.parse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:+651234567”));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  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Map 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 smtClean="0"/>
              <a:t> 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Intent(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android.content.Intent.ACTION_VIEW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    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Uri.parse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(“geo:37.827500,-122.481670”));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    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Intents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Android Intent is an object carrying an intent</a:t>
            </a:r>
          </a:p>
          <a:p>
            <a:pPr marL="742950" lvl="2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message from one component to another component with-in the application or outside the application.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intents can communicate messages among any of the three core components of an application - activities, services, and broadcast receivers</a:t>
            </a:r>
          </a:p>
          <a:p>
            <a:pPr marL="342900" lvl="1" indent="-34290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“The intent itself, an Intent object, is a passive data structure holding an abstract description of an operation to be performed”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Intents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intent itself, an Intent object, is a passive data structure holding an abstract description of an operation to be performed.</a:t>
            </a:r>
          </a:p>
          <a:p>
            <a:pPr marL="742950" lvl="2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Context.startActivity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 Intent object is passed to this method to launch a new activity or get an existing activity to do something new.</a:t>
            </a:r>
          </a:p>
          <a:p>
            <a:pPr marL="742950" lvl="2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Context.startService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: The Intent object is passed to this method to initiate a service or deliver new instructions to an ongoing service.</a:t>
            </a:r>
          </a:p>
          <a:p>
            <a:pPr marL="742950" lvl="2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Context.sendBroadcast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:The Intent object is passed to this method to deliver the message to all interested broadcast receivers.</a:t>
            </a:r>
          </a:p>
          <a:p>
            <a:pPr algn="just">
              <a:lnSpc>
                <a:spcPct val="150000"/>
              </a:lnSpc>
              <a:buSzPct val="10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Intents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Intent object is a bundle of information which is used by the component that receives the intent plus information used by the Android system.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Intent object can contain the following components based on what it is communicating or going to perform: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600" cap="all" dirty="0" smtClean="0">
                <a:latin typeface="Times New Roman" pitchFamily="18" charset="0"/>
                <a:cs typeface="Times New Roman" pitchFamily="18" charset="0"/>
              </a:rPr>
              <a:t>ACTION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600" cap="all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600" cap="all" dirty="0" smtClean="0">
                <a:latin typeface="Times New Roman" pitchFamily="18" charset="0"/>
                <a:cs typeface="Times New Roman" pitchFamily="18" charset="0"/>
              </a:rPr>
              <a:t>CATEGORY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600" cap="all" dirty="0" smtClean="0">
                <a:latin typeface="Times New Roman" pitchFamily="18" charset="0"/>
                <a:cs typeface="Times New Roman" pitchFamily="18" charset="0"/>
              </a:rPr>
              <a:t>EXTRAS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600" cap="all" dirty="0" smtClean="0">
                <a:latin typeface="Times New Roman" pitchFamily="18" charset="0"/>
                <a:cs typeface="Times New Roman" pitchFamily="18" charset="0"/>
              </a:rPr>
              <a:t>FLAGS</a:t>
            </a:r>
          </a:p>
          <a:p>
            <a:pPr marL="1657350" lvl="4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600" cap="all" dirty="0" smtClean="0">
                <a:latin typeface="Times New Roman" pitchFamily="18" charset="0"/>
                <a:cs typeface="Times New Roman" pitchFamily="18" charset="0"/>
              </a:rPr>
              <a:t>COMPONENT NAME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Intents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cap="all" dirty="0" smtClean="0"/>
              <a:t>EXPLICIT INTENTS</a:t>
            </a:r>
          </a:p>
          <a:p>
            <a:pPr marL="742950" lvl="2" indent="-34290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cap="all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intents designate the target component by its name and they are typically used for application-internal messages - such as an activity starting a subordinate service or launching a sister activity.</a:t>
            </a:r>
          </a:p>
          <a:p>
            <a:pPr marL="742950" lvl="2" indent="-342900" algn="just">
              <a:spcBef>
                <a:spcPts val="60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new Intent(this,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TargetActivity.class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1600" cap="all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cap="all" dirty="0" smtClean="0"/>
              <a:t>IMPLICIT INTENTS</a:t>
            </a:r>
          </a:p>
          <a:p>
            <a:pPr marL="742950" lvl="2" indent="-34290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intents do not name a target and the field for the component name is left blank. Implicit intents are often used to activate components in other applications.</a:t>
            </a:r>
          </a:p>
          <a:p>
            <a:pPr marL="742950" lvl="2" indent="-34290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new Intent(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Intent.ACTION_VIEW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Uri.parse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("http://www.example.com"));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Invoking Activities by class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Exactly one Activity can match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Activity must be in same project as original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send data via an “extras” Bundle</a:t>
            </a:r>
          </a:p>
          <a:p>
            <a:pPr lvl="4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Intent(this,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TargetActivity.class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lvl="4" algn="just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i.putExtra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("Key1", "ABC"); </a:t>
            </a:r>
          </a:p>
          <a:p>
            <a:pPr lvl="4" algn="just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i.putExtra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("Key2", "123"); </a:t>
            </a:r>
          </a:p>
          <a:p>
            <a:pPr lvl="4" algn="just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Invoking Activities by class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>
              <a:lnSpc>
                <a:spcPct val="102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(original Activity)</a:t>
            </a:r>
          </a:p>
          <a:p>
            <a:pPr lvl="3">
              <a:lnSpc>
                <a:spcPct val="102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activityIntent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new Intent(this,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NewActivity.class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3">
              <a:lnSpc>
                <a:spcPct val="102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activityIntent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2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XML (AndroidManifest.xml)</a:t>
            </a:r>
          </a:p>
          <a:p>
            <a:pPr lvl="1">
              <a:lnSpc>
                <a:spcPct val="102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&lt;activity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=".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NewActivity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lvl="1">
              <a:lnSpc>
                <a:spcPct val="102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android:label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="@string/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some_app_name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lvl="1">
              <a:lnSpc>
                <a:spcPct val="102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&lt;intent-filter&gt;</a:t>
            </a:r>
          </a:p>
          <a:p>
            <a:pPr lvl="1">
              <a:lnSpc>
                <a:spcPct val="102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&lt;action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android.intent.action.VIEW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pPr lvl="1">
              <a:lnSpc>
                <a:spcPct val="102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&lt;category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android.intent.category.DEFAULT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"/&gt;</a:t>
            </a:r>
          </a:p>
          <a:p>
            <a:pPr lvl="1">
              <a:lnSpc>
                <a:spcPct val="102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&lt;/intent-filter&gt;</a:t>
            </a:r>
          </a:p>
          <a:p>
            <a:pPr lvl="1">
              <a:lnSpc>
                <a:spcPct val="102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&lt;/activity&gt;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Sending Data via the “Extras” Bundle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967700"/>
          </a:xfrm>
        </p:spPr>
        <p:txBody>
          <a:bodyPr/>
          <a:lstStyle/>
          <a:p>
            <a:pPr>
              <a:lnSpc>
                <a:spcPct val="102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Attach a Bundle (like a Map – see next slides) to the Intent. The Bundle will contain data to be used by the new Activity</a:t>
            </a:r>
          </a:p>
          <a:p>
            <a:pPr>
              <a:lnSpc>
                <a:spcPct val="102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lvl="2">
              <a:lnSpc>
                <a:spcPct val="85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activityIntent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Intent(this,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NewActivity.class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2">
              <a:lnSpc>
                <a:spcPct val="85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Bundle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newActivityInfo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Bundle();</a:t>
            </a:r>
          </a:p>
          <a:p>
            <a:pPr lvl="2">
              <a:lnSpc>
                <a:spcPct val="85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newActivityInfo.put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Blah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(key, value); 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putDouble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2">
              <a:lnSpc>
                <a:spcPct val="85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activityIntent.putExtras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newActivityInfo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2">
              <a:lnSpc>
                <a:spcPct val="85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activityIntent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2">
              <a:lnSpc>
                <a:spcPct val="85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85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85000"/>
              </a:lnSpc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 keys must be Strings. </a:t>
            </a:r>
          </a:p>
          <a:p>
            <a:pPr lvl="3">
              <a:lnSpc>
                <a:spcPct val="85000"/>
              </a:lnSpc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 values must be of the standard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1256</Words>
  <Application>Microsoft Office PowerPoint</Application>
  <PresentationFormat>On-screen Show (4:3)</PresentationFormat>
  <Paragraphs>231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/>
      <vt:lpstr/>
      <vt:lpstr/>
      <vt:lpstr/>
      <vt:lpstr/>
      <vt:lpstr/>
      <vt:lpstr/>
      <vt:lpstr>Linking Activities Using Intents</vt:lpstr>
      <vt:lpstr>Today's Agenda</vt:lpstr>
      <vt:lpstr>Android Intents</vt:lpstr>
      <vt:lpstr>Android Intents</vt:lpstr>
      <vt:lpstr>Android Intents Objects</vt:lpstr>
      <vt:lpstr>Types of Intents</vt:lpstr>
      <vt:lpstr>Invoking Activities by class name</vt:lpstr>
      <vt:lpstr>Invoking Activities by class name</vt:lpstr>
      <vt:lpstr>Sending Data via the “Extras” Bundle</vt:lpstr>
      <vt:lpstr>Invoking Activities with a URI</vt:lpstr>
      <vt:lpstr>Invoking Activities with a URI</vt:lpstr>
      <vt:lpstr>Invoking Activities with a URI</vt:lpstr>
      <vt:lpstr>Predefined Action/URI Combinations</vt:lpstr>
      <vt:lpstr>Sending Data via Parameters in the URI</vt:lpstr>
      <vt:lpstr>Invoking Activities with tabbed windows</vt:lpstr>
      <vt:lpstr>Invoking Activities with tabbed windows</vt:lpstr>
      <vt:lpstr>Defining Tab Icons</vt:lpstr>
      <vt:lpstr>Option 1: A Single Image</vt:lpstr>
      <vt:lpstr>Option 2: Two Images (Normal and Selected)</vt:lpstr>
      <vt:lpstr>XML Code for Dual-Image Icon</vt:lpstr>
      <vt:lpstr>Calling Built-In Applications Using Intents</vt:lpstr>
      <vt:lpstr>How It Works</vt:lpstr>
      <vt:lpstr>How It Works</vt:lpstr>
      <vt:lpstr>How It Works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</dc:title>
  <cp:lastModifiedBy>KIENLT</cp:lastModifiedBy>
  <cp:revision>268</cp:revision>
  <dcterms:modified xsi:type="dcterms:W3CDTF">2014-02-23T17:39:11Z</dcterms:modified>
</cp:coreProperties>
</file>