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Layouts/slideLayout43.xml" ContentType="application/vnd.openxmlformats-officedocument.presentationml.slideLayout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slides/slide79.xml" ContentType="application/vnd.openxmlformats-officedocument.presentationml.slide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  <p:sldMasterId id="2147483713" r:id="rId6"/>
    <p:sldMasterId id="2147483714" r:id="rId7"/>
  </p:sldMasterIdLst>
  <p:notesMasterIdLst>
    <p:notesMasterId r:id="rId97"/>
  </p:notesMasterIdLst>
  <p:sldIdLst>
    <p:sldId id="256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0" r:id="rId93"/>
    <p:sldId id="361" r:id="rId94"/>
    <p:sldId id="362" r:id="rId95"/>
    <p:sldId id="363" r:id="rId9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10" autoAdjust="0"/>
  </p:normalViewPr>
  <p:slideViewPr>
    <p:cSldViewPr>
      <p:cViewPr>
        <p:scale>
          <a:sx n="66" d="100"/>
          <a:sy n="66" d="100"/>
        </p:scale>
        <p:origin x="-1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97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slide" Target="slides/slide80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100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93" Type="http://schemas.openxmlformats.org/officeDocument/2006/relationships/slide" Target="slides/slide86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71844379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Testing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Shape 5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Shape 5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Shape 5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Shape 6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Shape 6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Shape 69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Shape 7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Shape 7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Shape 7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Shape 7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Shape 7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Shape 7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Shape 7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Shape 7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Shape 7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Shape 8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Shape 8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Shape 8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Shape 8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Shape 8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Shape 8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Shape 8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Shape 8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Shape 8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Shape 8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Shape 8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Shape 8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Shape 9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Shape 9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Shape 9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Shape 9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Shape 9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Shape 9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Shape 9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Shape 9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Shape 9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Shape 9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Shape 10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Shape 10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100000"/>
              <a:buFont typeface="Arial"/>
              <a:buNone/>
            </a:pPr>
            <a:r>
              <a:rPr lang="en"/>
              <a:t>android:textSize should be specified in dp (density-pixels), so that phones with different pixels-per-inch can be supported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57200" y="751679"/>
            <a:ext cx="8229600" cy="401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57200" y="4955189"/>
            <a:ext cx="8229600" cy="16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4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457200" y="548639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57200" y="4844510"/>
            <a:ext cx="8229600" cy="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0" name="Shape 60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 flipH="1">
            <a:off x="0" y="5883599"/>
            <a:ext cx="9144000" cy="97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4526627" y="5094446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6" name="Shape 66"/>
          <p:cNvSpPr/>
          <p:nvPr/>
        </p:nvSpPr>
        <p:spPr>
          <a:xfrm rot="10800000">
            <a:off x="4526627" y="5884005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5895635"/>
            <a:ext cx="8229600" cy="67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2400" i="1">
                <a:solidFill>
                  <a:schemeClr val="dk2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2400" i="1">
                <a:solidFill>
                  <a:schemeClr val="dk2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24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676" y="101675"/>
            <a:ext cx="9134130" cy="6739722"/>
          </a:xfrm>
          <a:custGeom>
            <a:avLst/>
            <a:gdLst/>
            <a:ahLst/>
            <a:cxnLst/>
            <a:rect l="0" t="0" r="0" b="0"/>
            <a:pathLst>
              <a:path w="9157023" h="6739723" extrusionOk="0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1" name="Shape 81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6" name="Shape 86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94" name="Shape 94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8" name="Shape 98"/>
          <p:cNvSpPr/>
          <p:nvPr/>
        </p:nvSpPr>
        <p:spPr>
          <a:xfrm rot="10800000" flipH="1">
            <a:off x="372035" y="-120"/>
            <a:ext cx="8399999" cy="13998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0"/>
            <a:ext cx="9144000" cy="4691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16" name="Shape 116"/>
          <p:cNvCxnSpPr/>
          <p:nvPr/>
        </p:nvCxnSpPr>
        <p:spPr>
          <a:xfrm>
            <a:off x="0" y="4662139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Shape 117"/>
          <p:cNvSpPr txBox="1">
            <a:spLocks noGrp="1"/>
          </p:cNvSpPr>
          <p:nvPr>
            <p:ph type="ctrTitle"/>
          </p:nvPr>
        </p:nvSpPr>
        <p:spPr>
          <a:xfrm>
            <a:off x="685800" y="2490375"/>
            <a:ext cx="7772400" cy="21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685800" y="4836035"/>
            <a:ext cx="7772400" cy="10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1" name="Shape 121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26" name="Shape 126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0" y="0"/>
            <a:ext cx="9144000" cy="15329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2" name="Shape 132"/>
          <p:cNvCxnSpPr/>
          <p:nvPr/>
        </p:nvCxnSpPr>
        <p:spPr>
          <a:xfrm>
            <a:off x="0" y="1503833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sz="1800" b="0">
                <a:solidFill>
                  <a:schemeClr val="dk2"/>
                </a:solidFill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sz="1800" b="0">
                <a:solidFill>
                  <a:schemeClr val="dk2"/>
                </a:solidFill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sz="1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274" y="0"/>
            <a:ext cx="9144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cxnSp>
        <p:nvCxnSpPr>
          <p:cNvPr id="137" name="Shape 137"/>
          <p:cNvCxnSpPr/>
          <p:nvPr/>
        </p:nvCxnSpPr>
        <p:spPr>
          <a:xfrm>
            <a:off x="0" y="5845828"/>
            <a:ext cx="9144000" cy="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4572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accent1"/>
                </a:solidFill>
              </a:defRPr>
            </a:lvl1pPr>
            <a:lvl2pPr rtl="0">
              <a:defRPr>
                <a:solidFill>
                  <a:schemeClr val="accent1"/>
                </a:solidFill>
              </a:defRPr>
            </a:lvl2pPr>
            <a:lvl3pPr rtl="0">
              <a:defRPr>
                <a:solidFill>
                  <a:schemeClr val="accent1"/>
                </a:solidFill>
              </a:defRPr>
            </a:lvl3pPr>
            <a:lvl4pPr rtl="0">
              <a:defRPr>
                <a:solidFill>
                  <a:schemeClr val="accent1"/>
                </a:solidFill>
              </a:defRPr>
            </a:lvl4pPr>
            <a:lvl5pPr rtl="0">
              <a:defRPr>
                <a:solidFill>
                  <a:schemeClr val="accent1"/>
                </a:solidFill>
              </a:defRPr>
            </a:lvl5pPr>
            <a:lvl6pPr rtl="0">
              <a:defRPr>
                <a:solidFill>
                  <a:schemeClr val="accent1"/>
                </a:solidFill>
              </a:defRPr>
            </a:lvl6pPr>
            <a:lvl7pPr rtl="0">
              <a:defRPr>
                <a:solidFill>
                  <a:schemeClr val="accent1"/>
                </a:solidFill>
              </a:defRPr>
            </a:lvl7pPr>
            <a:lvl8pPr rtl="0">
              <a:defRPr>
                <a:solidFill>
                  <a:schemeClr val="accent1"/>
                </a:solidFill>
              </a:defRPr>
            </a:lvl8pPr>
            <a:lvl9pPr rtl="0"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1pPr>
            <a:lvl2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4pPr>
            <a:lvl5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2400" b="1" i="0">
                <a:solidFill>
                  <a:schemeClr val="lt1"/>
                </a:solidFill>
              </a:defRPr>
            </a:lvl7pPr>
            <a:lvl8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marL="34290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 rot="10800000" flipH="1">
            <a:off x="0" y="2056789"/>
            <a:ext cx="9143999" cy="1219810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0" y="0"/>
            <a:ext cx="9144000" cy="2133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ubTitle" idx="1"/>
          </p:nvPr>
        </p:nvSpPr>
        <p:spPr>
          <a:xfrm rot="-249176">
            <a:off x="1097760" y="3131978"/>
            <a:ext cx="7585015" cy="52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127000" algn="l" rtl="0"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2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8" name="Shape 188"/>
          <p:cNvSpPr/>
          <p:nvPr/>
        </p:nvSpPr>
        <p:spPr>
          <a:xfrm rot="-240126">
            <a:off x="472191" y="24552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 rot="-244891">
            <a:off x="1031293" y="1341541"/>
            <a:ext cx="7772311" cy="142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4800" b="1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0" name="Shape 190"/>
          <p:cNvSpPr/>
          <p:nvPr/>
        </p:nvSpPr>
        <p:spPr>
          <a:xfrm flipH="1">
            <a:off x="0" y="3511296"/>
            <a:ext cx="9143999" cy="3351847"/>
          </a:xfrm>
          <a:custGeom>
            <a:avLst/>
            <a:gdLst/>
            <a:ahLst/>
            <a:cxnLst/>
            <a:rect l="0" t="0" r="0" b="0"/>
            <a:pathLst>
              <a:path w="9144000" h="3429000" extrusionOk="0">
                <a:moveTo>
                  <a:pt x="0" y="0"/>
                </a:moveTo>
                <a:lnTo>
                  <a:pt x="0" y="76200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762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1" name="Shape 191"/>
          <p:cNvSpPr/>
          <p:nvPr/>
        </p:nvSpPr>
        <p:spPr>
          <a:xfrm rot="-283855">
            <a:off x="915995" y="3829088"/>
            <a:ext cx="6019909" cy="2880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4" name="Shape 19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5" name="Shape 19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7" name="Shape 197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0" name="Shape 20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30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defRPr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 sz="18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rtl="0"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4" name="Shape 20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5" name="Shape 20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6" name="Shape 206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7" name="Shape 207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Shape 209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3000">
                <a:solidFill>
                  <a:schemeClr val="lt2"/>
                </a:solidFill>
              </a:defRPr>
            </a:lvl1pPr>
            <a:lvl2pPr rtl="0">
              <a:defRPr sz="2400">
                <a:solidFill>
                  <a:schemeClr val="lt2"/>
                </a:solidFill>
              </a:defRPr>
            </a:lvl2pPr>
            <a:lvl3pPr rtl="0">
              <a:defRPr sz="2400">
                <a:solidFill>
                  <a:schemeClr val="lt2"/>
                </a:solidFill>
              </a:defRPr>
            </a:lvl3pPr>
            <a:lvl4pPr rtl="0">
              <a:defRPr sz="1800">
                <a:solidFill>
                  <a:schemeClr val="lt2"/>
                </a:solidFill>
              </a:defRPr>
            </a:lvl4pPr>
            <a:lvl5pPr rtl="0">
              <a:defRPr sz="1800">
                <a:solidFill>
                  <a:schemeClr val="lt2"/>
                </a:solidFill>
              </a:defRPr>
            </a:lvl5pPr>
            <a:lvl6pPr rtl="0">
              <a:defRPr sz="1800" baseline="0">
                <a:solidFill>
                  <a:schemeClr val="lt2"/>
                </a:solidFill>
              </a:defRPr>
            </a:lvl6pPr>
            <a:lvl7pPr rtl="0">
              <a:defRPr sz="1800" baseline="0">
                <a:solidFill>
                  <a:schemeClr val="lt2"/>
                </a:solidFill>
              </a:defRPr>
            </a:lvl7pPr>
            <a:lvl8pPr rtl="0">
              <a:defRPr sz="1800" baseline="0">
                <a:solidFill>
                  <a:schemeClr val="lt2"/>
                </a:solidFill>
              </a:defRPr>
            </a:lvl8pPr>
            <a:lvl9pPr marL="3657600" indent="114300" rtl="0">
              <a:buSzPct val="100000"/>
              <a:buFont typeface="Trebuchet MS"/>
              <a:buNone/>
              <a:defRPr sz="1800"/>
            </a:lvl9pPr>
          </a:lstStyle>
          <a:p>
            <a:endParaRPr/>
          </a:p>
        </p:txBody>
      </p:sp>
      <p:sp>
        <p:nvSpPr>
          <p:cNvPr id="212" name="Shape 212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5" name="Shape 215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rot="-240126">
            <a:off x="700792" y="702629"/>
            <a:ext cx="498615" cy="448686"/>
          </a:xfrm>
          <a:prstGeom prst="star4">
            <a:avLst>
              <a:gd name="adj" fmla="val 20046"/>
            </a:avLst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 rot="-303791">
            <a:off x="1177343" y="-19952"/>
            <a:ext cx="8229612" cy="11429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>
                <a:solidFill>
                  <a:schemeClr val="lt1"/>
                </a:solidFill>
              </a:defRPr>
            </a:lvl1pPr>
            <a:lvl2pPr rtl="0">
              <a:defRPr>
                <a:solidFill>
                  <a:schemeClr val="lt1"/>
                </a:solidFill>
              </a:defRPr>
            </a:lvl2pPr>
            <a:lvl3pPr rtl="0">
              <a:defRPr>
                <a:solidFill>
                  <a:schemeClr val="lt1"/>
                </a:solidFill>
              </a:defRPr>
            </a:lvl3pPr>
            <a:lvl4pPr rtl="0">
              <a:defRPr>
                <a:solidFill>
                  <a:schemeClr val="lt1"/>
                </a:solidFill>
              </a:defRPr>
            </a:lvl4pPr>
            <a:lvl5pPr rtl="0">
              <a:defRPr>
                <a:solidFill>
                  <a:schemeClr val="lt1"/>
                </a:solidFill>
              </a:defRPr>
            </a:lvl5pPr>
            <a:lvl6pPr rtl="0">
              <a:defRPr>
                <a:solidFill>
                  <a:schemeClr val="lt1"/>
                </a:solidFill>
              </a:defRPr>
            </a:lvl6pPr>
            <a:lvl7pPr rtl="0">
              <a:defRPr>
                <a:solidFill>
                  <a:schemeClr val="lt1"/>
                </a:solidFill>
              </a:defRPr>
            </a:lvl7pPr>
            <a:lvl8pPr rtl="0">
              <a:defRPr>
                <a:solidFill>
                  <a:schemeClr val="lt1"/>
                </a:solidFill>
              </a:defRPr>
            </a:lvl8pPr>
            <a:lvl9pPr rtl="0"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0" name="Shape 220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27" name="Shape 27"/>
          <p:cNvCxnSpPr/>
          <p:nvPr/>
        </p:nvCxnSpPr>
        <p:spPr>
          <a:xfrm>
            <a:off x="457200" y="5757014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4" name="Shape 224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5" name="Shape 225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 rot="-120001">
            <a:off x="998773" y="5784355"/>
            <a:ext cx="5570193" cy="4736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66666"/>
              <a:buFont typeface="Arial"/>
              <a:buChar char="•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ourier New"/>
              <a:buChar char="o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Wingdings"/>
              <a:buChar char="§"/>
              <a:defRPr sz="1800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7" name="Shape 227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29" name="Shape 229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/>
        </p:nvSpPr>
        <p:spPr>
          <a:xfrm flipH="1">
            <a:off x="0" y="6248400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2" name="Shape 232"/>
          <p:cNvSpPr/>
          <p:nvPr/>
        </p:nvSpPr>
        <p:spPr>
          <a:xfrm rot="-120272">
            <a:off x="918043" y="6170451"/>
            <a:ext cx="7396425" cy="294012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 rot="10800000" flipH="1">
            <a:off x="0" y="-937"/>
            <a:ext cx="9143999" cy="1448737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4" name="Shape 234"/>
          <p:cNvSpPr/>
          <p:nvPr/>
        </p:nvSpPr>
        <p:spPr>
          <a:xfrm rot="10800000" flipH="1">
            <a:off x="0" y="0"/>
            <a:ext cx="9143999" cy="1366733"/>
          </a:xfrm>
          <a:custGeom>
            <a:avLst/>
            <a:gdLst/>
            <a:ahLst/>
            <a:cxnLst/>
            <a:rect l="0" t="0" r="0" b="0"/>
            <a:pathLst>
              <a:path w="9144000" h="1366734" extrusionOk="0">
                <a:moveTo>
                  <a:pt x="0" y="1366734"/>
                </a:moveTo>
                <a:lnTo>
                  <a:pt x="9144000" y="1366734"/>
                </a:lnTo>
                <a:lnTo>
                  <a:pt x="9144000" y="461859"/>
                </a:lnTo>
                <a:lnTo>
                  <a:pt x="4645763" y="157291"/>
                </a:lnTo>
                <a:lnTo>
                  <a:pt x="4638172" y="265851"/>
                </a:lnTo>
                <a:lnTo>
                  <a:pt x="836312" y="0"/>
                </a:lnTo>
                <a:lnTo>
                  <a:pt x="829113" y="102948"/>
                </a:lnTo>
                <a:lnTo>
                  <a:pt x="0" y="44971"/>
                </a:lnTo>
                <a:lnTo>
                  <a:pt x="0" y="4618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5" name="Shape 235"/>
          <p:cNvSpPr/>
          <p:nvPr/>
        </p:nvSpPr>
        <p:spPr>
          <a:xfrm rot="-120272">
            <a:off x="915325" y="6289621"/>
            <a:ext cx="7396425" cy="316143"/>
          </a:xfrm>
          <a:custGeom>
            <a:avLst/>
            <a:gdLst/>
            <a:ahLst/>
            <a:cxnLst/>
            <a:rect l="0" t="0" r="0" b="0"/>
            <a:pathLst>
              <a:path w="7391900" h="315950" extrusionOk="0">
                <a:moveTo>
                  <a:pt x="5410200" y="0"/>
                </a:moveTo>
                <a:lnTo>
                  <a:pt x="5410200" y="87350"/>
                </a:lnTo>
                <a:lnTo>
                  <a:pt x="7391900" y="87349"/>
                </a:lnTo>
                <a:lnTo>
                  <a:pt x="7391900" y="315950"/>
                </a:lnTo>
                <a:lnTo>
                  <a:pt x="1981700" y="315949"/>
                </a:lnTo>
                <a:lnTo>
                  <a:pt x="198170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236" name="Shape 236"/>
          <p:cNvSpPr/>
          <p:nvPr/>
        </p:nvSpPr>
        <p:spPr>
          <a:xfrm flipH="1">
            <a:off x="0" y="6327648"/>
            <a:ext cx="9143999" cy="532447"/>
          </a:xfrm>
          <a:custGeom>
            <a:avLst/>
            <a:gdLst/>
            <a:ahLst/>
            <a:cxnLst/>
            <a:rect l="0" t="0" r="0" b="0"/>
            <a:pathLst>
              <a:path w="9144000" h="990600" extrusionOk="0">
                <a:moveTo>
                  <a:pt x="0" y="0"/>
                </a:moveTo>
                <a:lnTo>
                  <a:pt x="0" y="381000"/>
                </a:lnTo>
                <a:lnTo>
                  <a:pt x="0" y="990600"/>
                </a:lnTo>
                <a:lnTo>
                  <a:pt x="9144000" y="990600"/>
                </a:lnTo>
                <a:lnTo>
                  <a:pt x="9144000" y="381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spcBef>
                <a:spcPts val="0"/>
              </a:spcBef>
              <a:buClr>
                <a:srgbClr val="0FE5EE"/>
              </a:buClr>
              <a:buFont typeface="Arial"/>
              <a:buNone/>
              <a:defRPr sz="5600" b="1" i="0" u="none" strike="noStrike" cap="none" baseline="0">
                <a:solidFill>
                  <a:srgbClr val="0FE5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1"/>
          </p:nvPr>
        </p:nvSpPr>
        <p:spPr>
          <a:xfrm>
            <a:off x="533400" y="3228535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45720" indent="0" algn="r" rtl="0">
              <a:spcBef>
                <a:spcPts val="520"/>
              </a:spcBef>
              <a:buClr>
                <a:schemeClr val="accent3"/>
              </a:buClr>
              <a:buFont typeface="Arial"/>
              <a:buNone/>
              <a:defRPr sz="2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ctr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ctr" rtl="0">
              <a:spcBef>
                <a:spcPts val="420"/>
              </a:spcBef>
              <a:buClr>
                <a:schemeClr val="accent2"/>
              </a:buClr>
              <a:buFont typeface="Arial"/>
              <a:buNone/>
              <a:defRPr sz="21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ctr" rtl="0">
              <a:spcBef>
                <a:spcPts val="400"/>
              </a:spcBef>
              <a:buClr>
                <a:schemeClr val="accent3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ctr" rtl="0">
              <a:spcBef>
                <a:spcPts val="400"/>
              </a:spcBef>
              <a:buClr>
                <a:schemeClr val="accent4"/>
              </a:buClr>
              <a:buFont typeface="Arial"/>
              <a:buNone/>
              <a:defRPr sz="2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ctr" rtl="0">
              <a:spcBef>
                <a:spcPts val="360"/>
              </a:spcBef>
              <a:buClr>
                <a:schemeClr val="accent5"/>
              </a:buClr>
              <a:buFont typeface="Arial"/>
              <a:buNone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6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lt2"/>
              </a:buClr>
              <a:buFont typeface="Arial"/>
              <a:buNone/>
              <a:defRPr sz="16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ctr" rtl="0">
              <a:spcBef>
                <a:spcPts val="280"/>
              </a:spcBef>
              <a:buClr>
                <a:schemeClr val="lt2"/>
              </a:buClr>
              <a:buFont typeface="Arial"/>
              <a:buNone/>
              <a:defRPr sz="1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Shape 2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" name="Shape 25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Shape 2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Head" type="secHead">
  <p:cSld name="secHea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11E8AD"/>
              </a:buClr>
              <a:buNone/>
              <a:defRPr sz="5600" b="1" cap="none" baseline="0">
                <a:solidFill>
                  <a:srgbClr val="11E8AD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Clr>
                <a:schemeClr val="lt1"/>
              </a:buClr>
              <a:buNone/>
              <a:defRPr sz="2200">
                <a:solidFill>
                  <a:schemeClr val="lt1"/>
                </a:solidFill>
              </a:defRPr>
            </a:lvl1pPr>
            <a:lvl2pPr rtl="0">
              <a:buClr>
                <a:srgbClr val="FEFEFE"/>
              </a:buClr>
              <a:buNone/>
              <a:defRPr sz="1800">
                <a:solidFill>
                  <a:srgbClr val="FEFEFE"/>
                </a:solidFill>
              </a:defRPr>
            </a:lvl2pPr>
            <a:lvl3pPr rtl="0">
              <a:buClr>
                <a:srgbClr val="FEFEFE"/>
              </a:buClr>
              <a:buNone/>
              <a:defRPr sz="1600">
                <a:solidFill>
                  <a:srgbClr val="FEFEFE"/>
                </a:solidFill>
              </a:defRPr>
            </a:lvl3pPr>
            <a:lvl4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4pPr>
            <a:lvl5pPr rtl="0">
              <a:buClr>
                <a:srgbClr val="FEFEFE"/>
              </a:buClr>
              <a:buNone/>
              <a:defRPr sz="1400">
                <a:solidFill>
                  <a:srgbClr val="FEFEFE"/>
                </a:solidFill>
              </a:defRPr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C5DCE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Obj" type="twoObj">
  <p:cSld name="twoObj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457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2"/>
          </p:nvPr>
        </p:nvSpPr>
        <p:spPr>
          <a:xfrm>
            <a:off x="4648200" y="1920084"/>
            <a:ext cx="4038599" cy="4434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6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7" cy="6593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4" cy="654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None/>
              <a:defRPr sz="2400" b="1" cap="none" baseline="0">
                <a:solidFill>
                  <a:schemeClr val="dk2"/>
                </a:solidFill>
              </a:defRPr>
            </a:lvl1pPr>
            <a:lvl2pPr rtl="0">
              <a:buNone/>
              <a:defRPr sz="2000" b="1"/>
            </a:lvl2pPr>
            <a:lvl3pPr rtl="0">
              <a:buNone/>
              <a:defRPr sz="1800" b="1"/>
            </a:lvl3pPr>
            <a:lvl4pPr rtl="0">
              <a:buNone/>
              <a:defRPr sz="1600" b="1"/>
            </a:lvl4pPr>
            <a:lvl5pPr rtl="0">
              <a:buNone/>
              <a:defRPr sz="1600" b="1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7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4" cy="3845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2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85" name="Shape 2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305799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" name="Shape 29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457200" y="150852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199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26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199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buNone/>
              <a:defRPr sz="1400"/>
            </a:lvl1pPr>
            <a:lvl2pPr indent="0" algn="l" rtl="0">
              <a:buNone/>
              <a:defRPr sz="1200"/>
            </a:lvl2pPr>
            <a:lvl3pPr indent="0" algn="l" rtl="0">
              <a:buNone/>
              <a:defRPr sz="1000"/>
            </a:lvl3pPr>
            <a:lvl4pPr indent="0" algn="l" rtl="0">
              <a:buNone/>
              <a:defRPr sz="900"/>
            </a:lvl4pPr>
            <a:lvl5pPr indent="0" algn="l" rtl="0">
              <a:buNone/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800"/>
            </a:lvl1pPr>
            <a:lvl2pPr rtl="0">
              <a:defRPr sz="2600"/>
            </a:lvl2pPr>
            <a:lvl3pPr rtl="0">
              <a:defRPr sz="2400"/>
            </a:lvl3pPr>
            <a:lvl4pPr rtl="0">
              <a:defRPr sz="2000"/>
            </a:lvl4pPr>
            <a:lvl5pPr rtl="0">
              <a:defRPr sz="18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 rot="-10380000" flipH="1">
            <a:off x="3165753" y="1108076"/>
            <a:ext cx="5257800" cy="4114799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6" name="Shape 306"/>
          <p:cNvSpPr/>
          <p:nvPr/>
        </p:nvSpPr>
        <p:spPr>
          <a:xfrm rot="-10379999" flipH="1">
            <a:off x="8004134" y="5359769"/>
            <a:ext cx="155447" cy="155447"/>
          </a:xfrm>
          <a:prstGeom prst="rtTriangle">
            <a:avLst/>
          </a:prstGeom>
          <a:solidFill>
            <a:srgbClr val="FFFFFF"/>
          </a:solidFill>
          <a:ln w="12700" cap="flat">
            <a:solidFill>
              <a:srgbClr val="FFFFFF"/>
            </a:solidFill>
            <a:prstDash val="solid"/>
            <a:bevel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609600" y="1176995"/>
            <a:ext cx="2212848" cy="15826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buClr>
                <a:schemeClr val="dk2"/>
              </a:buClr>
              <a:buNone/>
              <a:defRPr sz="2000" b="1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09600" y="2828784"/>
            <a:ext cx="2209799" cy="2179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algn="l" rtl="0">
              <a:spcBef>
                <a:spcPts val="250"/>
              </a:spcBef>
              <a:buNone/>
              <a:defRPr sz="1300"/>
            </a:lvl1pPr>
            <a:lvl2pPr rtl="0">
              <a:defRPr sz="1200"/>
            </a:lvl2pPr>
            <a:lvl3pPr rtl="0">
              <a:defRPr sz="1000"/>
            </a:lvl3pPr>
            <a:lvl4pPr rtl="0">
              <a:defRPr sz="900"/>
            </a:lvl4pPr>
            <a:lvl5pPr rtl="0">
              <a:defRPr sz="900"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Shape 3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pic" idx="2"/>
          </p:nvPr>
        </p:nvSpPr>
        <p:spPr>
          <a:xfrm rot="420000">
            <a:off x="3485792" y="1199516"/>
            <a:ext cx="4617719" cy="3931919"/>
          </a:xfrm>
          <a:prstGeom prst="rect">
            <a:avLst/>
          </a:prstGeom>
          <a:solidFill>
            <a:schemeClr val="lt2"/>
          </a:solidFill>
          <a:ln w="9525" cap="rnd">
            <a:solidFill>
              <a:srgbClr val="C0C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/>
          <a:lstStyle>
            <a:lvl1pPr marL="0" marR="0" indent="0" algn="l" rtl="0">
              <a:buClr>
                <a:srgbClr val="03576E"/>
              </a:buClr>
              <a:buFont typeface="Arial"/>
              <a:buNone/>
              <a:defRPr sz="3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Shape 313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314" name="Shape 314"/>
          <p:cNvSpPr/>
          <p:nvPr/>
        </p:nvSpPr>
        <p:spPr>
          <a:xfrm rot="10800000" flipH="1">
            <a:off x="4381500" y="6219825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 rot="5400000">
            <a:off x="2377439" y="15239"/>
            <a:ext cx="438911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Shape 3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 rot="5400000">
            <a:off x="5052218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None/>
              <a:defRPr sz="5000" b="0">
                <a:solidFill>
                  <a:schemeClr val="dk2"/>
                </a:solidFill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 rot="5400000">
            <a:off x="861218" y="510382"/>
            <a:ext cx="521176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marL="64008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marL="91440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>
                <a:solidFill>
                  <a:schemeClr val="dk1"/>
                </a:solidFill>
              </a:defRPr>
            </a:lvl3pPr>
            <a:lvl4pPr marL="118872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marL="146304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>
                <a:solidFill>
                  <a:schemeClr val="dk1"/>
                </a:solidFill>
              </a:defRPr>
            </a:lvl5pPr>
            <a:lvl6pPr marL="173736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>
                <a:solidFill>
                  <a:schemeClr val="dk1"/>
                </a:solidFill>
              </a:defRPr>
            </a:lvl6pPr>
            <a:lvl7pPr marL="192024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aseline="0">
                <a:solidFill>
                  <a:schemeClr val="dk1"/>
                </a:solidFill>
              </a:defRPr>
            </a:lvl7pPr>
            <a:lvl8pPr marL="219456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>
                <a:solidFill>
                  <a:schemeClr val="dk1"/>
                </a:solidFill>
              </a:defRPr>
            </a:lvl8pPr>
            <a:lvl9pPr marL="246888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aseline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 sz="1400">
                <a:solidFill>
                  <a:srgbClr val="000000"/>
                </a:solidFill>
              </a:defRPr>
            </a:lvl2pPr>
            <a:lvl3pPr rtl="0">
              <a:defRPr sz="1400">
                <a:solidFill>
                  <a:srgbClr val="000000"/>
                </a:solidFill>
              </a:defRPr>
            </a:lvl3pPr>
            <a:lvl4pPr rtl="0">
              <a:defRPr sz="1400">
                <a:solidFill>
                  <a:srgbClr val="000000"/>
                </a:solidFill>
              </a:defRPr>
            </a:lvl4pPr>
            <a:lvl5pPr rtl="0">
              <a:defRPr sz="1400">
                <a:solidFill>
                  <a:srgbClr val="000000"/>
                </a:solidFill>
              </a:defRPr>
            </a:lvl5pPr>
            <a:lvl6pPr rtl="0">
              <a:defRPr sz="1400">
                <a:solidFill>
                  <a:srgbClr val="000000"/>
                </a:solidFill>
              </a:defRPr>
            </a:lvl6pPr>
            <a:lvl7pPr rtl="0">
              <a:defRPr sz="1400">
                <a:solidFill>
                  <a:srgbClr val="000000"/>
                </a:solidFill>
              </a:defRPr>
            </a:lvl7pPr>
            <a:lvl8pPr rtl="0">
              <a:defRPr sz="1400">
                <a:solidFill>
                  <a:srgbClr val="000000"/>
                </a:solidFill>
              </a:defRPr>
            </a:lvl8pPr>
            <a:lvl9pPr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640080" indent="-182880" rtl="0">
              <a:spcBef>
                <a:spcPts val="480"/>
              </a:spcBef>
              <a:defRPr sz="2400"/>
            </a:lvl2pPr>
            <a:lvl3pPr marL="914400" indent="-196850" rtl="0">
              <a:spcBef>
                <a:spcPts val="420"/>
              </a:spcBef>
              <a:defRPr sz="2100"/>
            </a:lvl3pPr>
            <a:lvl4pPr marL="1188720" indent="-160019" rtl="0">
              <a:spcBef>
                <a:spcPts val="400"/>
              </a:spcBef>
              <a:defRPr sz="2000"/>
            </a:lvl4pPr>
            <a:lvl5pPr marL="1463040" indent="-167639" rtl="0">
              <a:spcBef>
                <a:spcPts val="400"/>
              </a:spcBef>
              <a:defRPr sz="2000"/>
            </a:lvl5pPr>
            <a:lvl6pPr marL="1737360" indent="-159385" rtl="0">
              <a:spcBef>
                <a:spcPts val="360"/>
              </a:spcBef>
              <a:defRPr sz="1800"/>
            </a:lvl6pPr>
            <a:lvl7pPr marL="1920240" indent="-145414" rtl="0">
              <a:spcBef>
                <a:spcPts val="320"/>
              </a:spcBef>
              <a:defRPr sz="1600"/>
            </a:lvl7pPr>
            <a:lvl8pPr marL="2194560" indent="-127635" rtl="0">
              <a:spcBef>
                <a:spcPts val="320"/>
              </a:spcBef>
              <a:defRPr sz="1600"/>
            </a:lvl8pPr>
            <a:lvl9pPr marL="2468880" indent="-128904">
              <a:spcBef>
                <a:spcPts val="280"/>
              </a:spcBef>
              <a:defRPr sz="1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rtl="0">
              <a:defRPr sz="1800">
                <a:solidFill>
                  <a:schemeClr val="dk1"/>
                </a:solidFill>
              </a:defRPr>
            </a:lvl2pPr>
            <a:lvl3pPr marL="914400" indent="0" rtl="0">
              <a:defRPr sz="1800">
                <a:solidFill>
                  <a:schemeClr val="dk1"/>
                </a:solidFill>
              </a:defRPr>
            </a:lvl3pPr>
            <a:lvl4pPr marL="1371600" indent="0" rtl="0">
              <a:defRPr sz="1800">
                <a:solidFill>
                  <a:schemeClr val="dk1"/>
                </a:solidFill>
              </a:defRPr>
            </a:lvl4pPr>
            <a:lvl5pPr marL="1828800" indent="0" rtl="0">
              <a:defRPr sz="1800">
                <a:solidFill>
                  <a:schemeClr val="dk1"/>
                </a:solidFill>
              </a:defRPr>
            </a:lvl5pPr>
            <a:lvl6pPr marL="2286000" indent="0" rtl="0">
              <a:defRPr sz="1800">
                <a:solidFill>
                  <a:schemeClr val="dk1"/>
                </a:solidFill>
              </a:defRPr>
            </a:lvl6pPr>
            <a:lvl7pPr marL="2743200" indent="0" rtl="0">
              <a:defRPr sz="1800">
                <a:solidFill>
                  <a:schemeClr val="dk1"/>
                </a:solidFill>
              </a:defRPr>
            </a:lvl7pPr>
            <a:lvl8pPr marL="3200400" indent="0" rtl="0">
              <a:defRPr sz="1800">
                <a:solidFill>
                  <a:schemeClr val="dk1"/>
                </a:solidFill>
              </a:defRPr>
            </a:lvl8pPr>
            <a:lvl9pPr marL="3657600" indent="0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marL="457200" indent="0" algn="l" rtl="0">
              <a:defRPr sz="1800">
                <a:solidFill>
                  <a:schemeClr val="dk1"/>
                </a:solidFill>
              </a:defRPr>
            </a:lvl2pPr>
            <a:lvl3pPr marL="914400" indent="0" algn="l" rtl="0">
              <a:defRPr sz="1800">
                <a:solidFill>
                  <a:schemeClr val="dk1"/>
                </a:solidFill>
              </a:defRPr>
            </a:lvl3pPr>
            <a:lvl4pPr marL="1371600" indent="0" algn="l" rtl="0">
              <a:defRPr sz="1800">
                <a:solidFill>
                  <a:schemeClr val="dk1"/>
                </a:solidFill>
              </a:defRPr>
            </a:lvl4pPr>
            <a:lvl5pPr marL="1828800" indent="0" algn="l" rtl="0">
              <a:defRPr sz="1800">
                <a:solidFill>
                  <a:schemeClr val="dk1"/>
                </a:solidFill>
              </a:defRPr>
            </a:lvl5pPr>
            <a:lvl6pPr marL="2286000" indent="0" algn="l" rtl="0">
              <a:defRPr sz="1800">
                <a:solidFill>
                  <a:schemeClr val="dk1"/>
                </a:solidFill>
              </a:defRPr>
            </a:lvl6pPr>
            <a:lvl7pPr marL="2743200" indent="0" algn="l" rtl="0">
              <a:defRPr sz="1800">
                <a:solidFill>
                  <a:schemeClr val="dk1"/>
                </a:solidFill>
              </a:defRPr>
            </a:lvl7pPr>
            <a:lvl8pPr marL="3200400" indent="0" algn="l" rtl="0">
              <a:defRPr sz="1800">
                <a:solidFill>
                  <a:schemeClr val="dk1"/>
                </a:solidFill>
              </a:defRPr>
            </a:lvl8pPr>
            <a:lvl9pPr marL="3657600" indent="0" algn="l"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>
                <a:solidFill>
                  <a:srgbClr val="DA0002"/>
                </a:solidFill>
              </a:defRPr>
            </a:lvl1pPr>
            <a:lvl2pPr rtl="0">
              <a:defRPr>
                <a:solidFill>
                  <a:srgbClr val="DA0002"/>
                </a:solidFill>
              </a:defRPr>
            </a:lvl2pPr>
            <a:lvl3pPr rtl="0">
              <a:defRPr>
                <a:solidFill>
                  <a:srgbClr val="DA0002"/>
                </a:solidFill>
              </a:defRPr>
            </a:lvl3pPr>
            <a:lvl4pPr rtl="0">
              <a:defRPr>
                <a:solidFill>
                  <a:srgbClr val="DA0002"/>
                </a:solidFill>
              </a:defRPr>
            </a:lvl4pPr>
            <a:lvl5pPr rtl="0">
              <a:defRPr>
                <a:solidFill>
                  <a:srgbClr val="DA0002"/>
                </a:solidFill>
              </a:defRPr>
            </a:lvl5pPr>
            <a:lvl6pPr rtl="0">
              <a:defRPr>
                <a:solidFill>
                  <a:srgbClr val="DA0002"/>
                </a:solidFill>
              </a:defRPr>
            </a:lvl6pPr>
            <a:lvl7pPr rtl="0">
              <a:defRPr>
                <a:solidFill>
                  <a:srgbClr val="DA0002"/>
                </a:solidFill>
              </a:defRPr>
            </a:lvl7pPr>
            <a:lvl8pPr rtl="0">
              <a:defRPr>
                <a:solidFill>
                  <a:srgbClr val="DA0002"/>
                </a:solidFill>
              </a:defRPr>
            </a:lvl8pPr>
            <a:lvl9pPr rtl="0"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cxnSp>
        <p:nvCxnSpPr>
          <p:cNvPr id="255" name="Shape 255"/>
          <p:cNvCxnSpPr/>
          <p:nvPr/>
        </p:nvCxnSpPr>
        <p:spPr>
          <a:xfrm>
            <a:off x="457200" y="1524000"/>
            <a:ext cx="8229600" cy="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 rot="10800000" flipH="1">
            <a:off x="0" y="3979800"/>
            <a:ext cx="9144000" cy="28781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3190900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2" name="Shape 42"/>
          <p:cNvSpPr/>
          <p:nvPr/>
        </p:nvSpPr>
        <p:spPr>
          <a:xfrm rot="10800000" flipH="1">
            <a:off x="0" y="39804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329190"/>
            <a:ext cx="7772400" cy="165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88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152400" algn="ctr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2400" b="0" i="1" u="none" strike="noStrike" cap="none" baseline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rot="10800000" flipH="1">
            <a:off x="0" y="1550999"/>
            <a:ext cx="9144000" cy="53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7" name="Shape 47"/>
          <p:cNvSpPr/>
          <p:nvPr/>
        </p:nvSpPr>
        <p:spPr>
          <a:xfrm flipH="1">
            <a:off x="4526627" y="761799"/>
            <a:ext cx="4617372" cy="790108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8" name="Shape 48"/>
          <p:cNvSpPr/>
          <p:nvPr/>
        </p:nvSpPr>
        <p:spPr>
          <a:xfrm rot="10800000">
            <a:off x="4526627" y="1551358"/>
            <a:ext cx="4617372" cy="759612"/>
          </a:xfrm>
          <a:custGeom>
            <a:avLst/>
            <a:gdLst/>
            <a:ahLst/>
            <a:cxnLst/>
            <a:rect l="0" t="0" r="0" b="0"/>
            <a:pathLst>
              <a:path w="4617373" h="1108924" extrusionOk="0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" name="Shape 7"/>
          <p:cNvCxnSpPr/>
          <p:nvPr/>
        </p:nvCxnSpPr>
        <p:spPr>
          <a:xfrm>
            <a:off x="457200" y="6697679"/>
            <a:ext cx="8229600" cy="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71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 b="0" i="0" u="none" strike="noStrike" cap="none" baseline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dk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hape 175"/>
          <p:cNvCxnSpPr/>
          <p:nvPr/>
        </p:nvCxnSpPr>
        <p:spPr>
          <a:xfrm>
            <a:off x="76200" y="76200"/>
            <a:ext cx="0" cy="6705599"/>
          </a:xfrm>
          <a:prstGeom prst="straightConnector1">
            <a:avLst/>
          </a:prstGeom>
          <a:noFill/>
          <a:ln w="1079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hape 176"/>
          <p:cNvCxnSpPr/>
          <p:nvPr/>
        </p:nvCxnSpPr>
        <p:spPr>
          <a:xfrm>
            <a:off x="9067800" y="76200"/>
            <a:ext cx="0" cy="6705599"/>
          </a:xfrm>
          <a:prstGeom prst="straightConnector1">
            <a:avLst/>
          </a:prstGeom>
          <a:noFill/>
          <a:ln w="1143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Shape 177"/>
          <p:cNvCxnSpPr/>
          <p:nvPr/>
        </p:nvCxnSpPr>
        <p:spPr>
          <a:xfrm>
            <a:off x="533399" y="76200"/>
            <a:ext cx="0" cy="6705599"/>
          </a:xfrm>
          <a:prstGeom prst="straightConnector1">
            <a:avLst/>
          </a:prstGeom>
          <a:noFill/>
          <a:ln w="6985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hape 178"/>
          <p:cNvCxnSpPr/>
          <p:nvPr/>
        </p:nvCxnSpPr>
        <p:spPr>
          <a:xfrm flipH="1">
            <a:off x="914400" y="76200"/>
            <a:ext cx="152399" cy="6324600"/>
          </a:xfrm>
          <a:prstGeom prst="straightConnector1">
            <a:avLst/>
          </a:prstGeom>
          <a:noFill/>
          <a:ln w="152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Shape 179"/>
          <p:cNvSpPr/>
          <p:nvPr/>
        </p:nvSpPr>
        <p:spPr>
          <a:xfrm>
            <a:off x="110055" y="76200"/>
            <a:ext cx="1698625" cy="6629399"/>
          </a:xfrm>
          <a:custGeom>
            <a:avLst/>
            <a:gdLst/>
            <a:ahLst/>
            <a:cxnLst/>
            <a:rect l="0" t="0" r="0" b="0"/>
            <a:pathLst>
              <a:path w="1070" h="4154" extrusionOk="0">
                <a:moveTo>
                  <a:pt x="4" y="0"/>
                </a:moveTo>
                <a:lnTo>
                  <a:pt x="4" y="0"/>
                </a:lnTo>
                <a:lnTo>
                  <a:pt x="2" y="74"/>
                </a:lnTo>
                <a:lnTo>
                  <a:pt x="0" y="162"/>
                </a:lnTo>
                <a:lnTo>
                  <a:pt x="0" y="280"/>
                </a:lnTo>
                <a:lnTo>
                  <a:pt x="4" y="426"/>
                </a:lnTo>
                <a:lnTo>
                  <a:pt x="10" y="594"/>
                </a:lnTo>
                <a:lnTo>
                  <a:pt x="16" y="686"/>
                </a:lnTo>
                <a:lnTo>
                  <a:pt x="22" y="782"/>
                </a:lnTo>
                <a:lnTo>
                  <a:pt x="30" y="884"/>
                </a:lnTo>
                <a:lnTo>
                  <a:pt x="42" y="990"/>
                </a:lnTo>
                <a:lnTo>
                  <a:pt x="54" y="1098"/>
                </a:lnTo>
                <a:lnTo>
                  <a:pt x="68" y="1210"/>
                </a:lnTo>
                <a:lnTo>
                  <a:pt x="86" y="1324"/>
                </a:lnTo>
                <a:lnTo>
                  <a:pt x="104" y="1442"/>
                </a:lnTo>
                <a:lnTo>
                  <a:pt x="126" y="1562"/>
                </a:lnTo>
                <a:lnTo>
                  <a:pt x="152" y="1682"/>
                </a:lnTo>
                <a:lnTo>
                  <a:pt x="178" y="1804"/>
                </a:lnTo>
                <a:lnTo>
                  <a:pt x="210" y="1928"/>
                </a:lnTo>
                <a:lnTo>
                  <a:pt x="244" y="2050"/>
                </a:lnTo>
                <a:lnTo>
                  <a:pt x="280" y="2174"/>
                </a:lnTo>
                <a:lnTo>
                  <a:pt x="322" y="2298"/>
                </a:lnTo>
                <a:lnTo>
                  <a:pt x="366" y="2420"/>
                </a:lnTo>
                <a:lnTo>
                  <a:pt x="416" y="2542"/>
                </a:lnTo>
                <a:lnTo>
                  <a:pt x="468" y="2662"/>
                </a:lnTo>
                <a:lnTo>
                  <a:pt x="496" y="2722"/>
                </a:lnTo>
                <a:lnTo>
                  <a:pt x="524" y="2780"/>
                </a:lnTo>
                <a:lnTo>
                  <a:pt x="554" y="2838"/>
                </a:lnTo>
                <a:lnTo>
                  <a:pt x="586" y="2896"/>
                </a:lnTo>
                <a:lnTo>
                  <a:pt x="586" y="2896"/>
                </a:lnTo>
                <a:lnTo>
                  <a:pt x="652" y="3018"/>
                </a:lnTo>
                <a:lnTo>
                  <a:pt x="714" y="3132"/>
                </a:lnTo>
                <a:lnTo>
                  <a:pt x="768" y="3238"/>
                </a:lnTo>
                <a:lnTo>
                  <a:pt x="816" y="3336"/>
                </a:lnTo>
                <a:lnTo>
                  <a:pt x="860" y="3426"/>
                </a:lnTo>
                <a:lnTo>
                  <a:pt x="900" y="3510"/>
                </a:lnTo>
                <a:lnTo>
                  <a:pt x="934" y="3588"/>
                </a:lnTo>
                <a:lnTo>
                  <a:pt x="964" y="3658"/>
                </a:lnTo>
                <a:lnTo>
                  <a:pt x="988" y="3724"/>
                </a:lnTo>
                <a:lnTo>
                  <a:pt x="1010" y="3782"/>
                </a:lnTo>
                <a:lnTo>
                  <a:pt x="1028" y="3836"/>
                </a:lnTo>
                <a:lnTo>
                  <a:pt x="1042" y="3884"/>
                </a:lnTo>
                <a:lnTo>
                  <a:pt x="1052" y="3926"/>
                </a:lnTo>
                <a:lnTo>
                  <a:pt x="1060" y="3964"/>
                </a:lnTo>
                <a:lnTo>
                  <a:pt x="1066" y="3998"/>
                </a:lnTo>
                <a:lnTo>
                  <a:pt x="1068" y="4028"/>
                </a:lnTo>
                <a:lnTo>
                  <a:pt x="1070" y="4054"/>
                </a:lnTo>
                <a:lnTo>
                  <a:pt x="1068" y="4074"/>
                </a:lnTo>
                <a:lnTo>
                  <a:pt x="1066" y="4094"/>
                </a:lnTo>
                <a:lnTo>
                  <a:pt x="1060" y="4108"/>
                </a:lnTo>
                <a:lnTo>
                  <a:pt x="1056" y="4122"/>
                </a:lnTo>
                <a:lnTo>
                  <a:pt x="1050" y="4132"/>
                </a:lnTo>
                <a:lnTo>
                  <a:pt x="1042" y="4138"/>
                </a:lnTo>
                <a:lnTo>
                  <a:pt x="1034" y="4144"/>
                </a:lnTo>
                <a:lnTo>
                  <a:pt x="1028" y="4148"/>
                </a:lnTo>
                <a:lnTo>
                  <a:pt x="1020" y="4152"/>
                </a:lnTo>
                <a:lnTo>
                  <a:pt x="1006" y="4154"/>
                </a:lnTo>
                <a:lnTo>
                  <a:pt x="998" y="4152"/>
                </a:lnTo>
                <a:lnTo>
                  <a:pt x="994" y="4152"/>
                </a:lnTo>
              </a:path>
            </a:pathLst>
          </a:custGeom>
          <a:noFill/>
          <a:ln w="25400" cap="flat">
            <a:solidFill>
              <a:srgbClr val="D2392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7839160" y="5486400"/>
            <a:ext cx="1181100" cy="796925"/>
          </a:xfrm>
          <a:custGeom>
            <a:avLst/>
            <a:gdLst/>
            <a:ahLst/>
            <a:cxnLst/>
            <a:rect l="0" t="0" r="0" b="0"/>
            <a:pathLst>
              <a:path w="744" h="502" extrusionOk="0">
                <a:moveTo>
                  <a:pt x="0" y="502"/>
                </a:moveTo>
                <a:lnTo>
                  <a:pt x="0" y="502"/>
                </a:lnTo>
                <a:lnTo>
                  <a:pt x="4" y="482"/>
                </a:lnTo>
                <a:lnTo>
                  <a:pt x="10" y="460"/>
                </a:lnTo>
                <a:lnTo>
                  <a:pt x="20" y="430"/>
                </a:lnTo>
                <a:lnTo>
                  <a:pt x="36" y="396"/>
                </a:lnTo>
                <a:lnTo>
                  <a:pt x="56" y="358"/>
                </a:lnTo>
                <a:lnTo>
                  <a:pt x="84" y="316"/>
                </a:lnTo>
                <a:lnTo>
                  <a:pt x="100" y="294"/>
                </a:lnTo>
                <a:lnTo>
                  <a:pt x="118" y="272"/>
                </a:lnTo>
                <a:lnTo>
                  <a:pt x="138" y="248"/>
                </a:lnTo>
                <a:lnTo>
                  <a:pt x="160" y="226"/>
                </a:lnTo>
                <a:lnTo>
                  <a:pt x="184" y="204"/>
                </a:lnTo>
                <a:lnTo>
                  <a:pt x="212" y="182"/>
                </a:lnTo>
                <a:lnTo>
                  <a:pt x="240" y="162"/>
                </a:lnTo>
                <a:lnTo>
                  <a:pt x="272" y="140"/>
                </a:lnTo>
                <a:lnTo>
                  <a:pt x="306" y="120"/>
                </a:lnTo>
                <a:lnTo>
                  <a:pt x="342" y="102"/>
                </a:lnTo>
                <a:lnTo>
                  <a:pt x="382" y="84"/>
                </a:lnTo>
                <a:lnTo>
                  <a:pt x="424" y="66"/>
                </a:lnTo>
                <a:lnTo>
                  <a:pt x="470" y="52"/>
                </a:lnTo>
                <a:lnTo>
                  <a:pt x="518" y="38"/>
                </a:lnTo>
                <a:lnTo>
                  <a:pt x="570" y="26"/>
                </a:lnTo>
                <a:lnTo>
                  <a:pt x="624" y="16"/>
                </a:lnTo>
                <a:lnTo>
                  <a:pt x="682" y="6"/>
                </a:lnTo>
                <a:lnTo>
                  <a:pt x="744" y="0"/>
                </a:lnTo>
              </a:path>
            </a:pathLst>
          </a:custGeom>
          <a:noFill/>
          <a:ln w="25400" cap="flat">
            <a:solidFill>
              <a:srgbClr val="CB281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273122" y="3536950"/>
            <a:ext cx="777875" cy="2606675"/>
          </a:xfrm>
          <a:custGeom>
            <a:avLst/>
            <a:gdLst/>
            <a:ahLst/>
            <a:cxnLst/>
            <a:rect l="0" t="0" r="0" b="0"/>
            <a:pathLst>
              <a:path w="490" h="1642" extrusionOk="0">
                <a:moveTo>
                  <a:pt x="0" y="1642"/>
                </a:moveTo>
                <a:lnTo>
                  <a:pt x="0" y="1642"/>
                </a:lnTo>
                <a:lnTo>
                  <a:pt x="24" y="1624"/>
                </a:lnTo>
                <a:lnTo>
                  <a:pt x="50" y="1600"/>
                </a:lnTo>
                <a:lnTo>
                  <a:pt x="86" y="1564"/>
                </a:lnTo>
                <a:lnTo>
                  <a:pt x="126" y="1518"/>
                </a:lnTo>
                <a:lnTo>
                  <a:pt x="148" y="1490"/>
                </a:lnTo>
                <a:lnTo>
                  <a:pt x="172" y="1458"/>
                </a:lnTo>
                <a:lnTo>
                  <a:pt x="196" y="1424"/>
                </a:lnTo>
                <a:lnTo>
                  <a:pt x="220" y="1384"/>
                </a:lnTo>
                <a:lnTo>
                  <a:pt x="244" y="1344"/>
                </a:lnTo>
                <a:lnTo>
                  <a:pt x="268" y="1298"/>
                </a:lnTo>
                <a:lnTo>
                  <a:pt x="292" y="1248"/>
                </a:lnTo>
                <a:lnTo>
                  <a:pt x="316" y="1196"/>
                </a:lnTo>
                <a:lnTo>
                  <a:pt x="340" y="1138"/>
                </a:lnTo>
                <a:lnTo>
                  <a:pt x="362" y="1078"/>
                </a:lnTo>
                <a:lnTo>
                  <a:pt x="384" y="1014"/>
                </a:lnTo>
                <a:lnTo>
                  <a:pt x="404" y="944"/>
                </a:lnTo>
                <a:lnTo>
                  <a:pt x="422" y="870"/>
                </a:lnTo>
                <a:lnTo>
                  <a:pt x="438" y="792"/>
                </a:lnTo>
                <a:lnTo>
                  <a:pt x="454" y="710"/>
                </a:lnTo>
                <a:lnTo>
                  <a:pt x="466" y="624"/>
                </a:lnTo>
                <a:lnTo>
                  <a:pt x="476" y="532"/>
                </a:lnTo>
                <a:lnTo>
                  <a:pt x="484" y="436"/>
                </a:lnTo>
                <a:lnTo>
                  <a:pt x="488" y="334"/>
                </a:lnTo>
                <a:lnTo>
                  <a:pt x="490" y="228"/>
                </a:lnTo>
                <a:lnTo>
                  <a:pt x="488" y="118"/>
                </a:lnTo>
                <a:lnTo>
                  <a:pt x="484" y="0"/>
                </a:lnTo>
              </a:path>
            </a:pathLst>
          </a:custGeom>
          <a:noFill/>
          <a:ln w="25400" cap="flat">
            <a:solidFill>
              <a:srgbClr val="D0331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 rot="-240056">
            <a:off x="1172871" y="-19227"/>
            <a:ext cx="8229556" cy="1143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0" i="0" u="none" strike="noStrike" cap="none" baseline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22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2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indent="-285750" algn="l" rtl="0">
              <a:spcBef>
                <a:spcPts val="480"/>
              </a:spcBef>
              <a:buClr>
                <a:schemeClr val="lt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143000" indent="-228600" algn="l" rtl="0">
              <a:spcBef>
                <a:spcPts val="480"/>
              </a:spcBef>
              <a:buClr>
                <a:schemeClr val="lt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6002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0574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5146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971800" indent="-228600" algn="l" rtl="0">
              <a:spcBef>
                <a:spcPts val="360"/>
              </a:spcBef>
              <a:buClr>
                <a:schemeClr val="lt2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4290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86200" indent="-228600" algn="l" rtl="0">
              <a:spcBef>
                <a:spcPts val="360"/>
              </a:spcBef>
              <a:buClr>
                <a:schemeClr val="lt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72000" b="2000"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0" t="0" r="0" b="0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4E6C">
                  <a:alpha val="44705"/>
                </a:srgbClr>
              </a:gs>
              <a:gs pos="100000">
                <a:srgbClr val="00ADB5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4381500" y="-7144"/>
            <a:ext cx="4762500" cy="638174"/>
          </a:xfrm>
          <a:custGeom>
            <a:avLst/>
            <a:gdLst/>
            <a:ahLst/>
            <a:cxnLst/>
            <a:rect l="0" t="0" r="0" b="0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6C71">
                  <a:alpha val="29803"/>
                </a:srgbClr>
              </a:gs>
              <a:gs pos="80000">
                <a:srgbClr val="0075A2">
                  <a:alpha val="44705"/>
                </a:srgbClr>
              </a:gs>
              <a:gs pos="100000">
                <a:srgbClr val="0075A2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457200" y="70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rtl="0">
              <a:defRPr/>
            </a:lvl2pPr>
            <a:lvl3pPr marL="0" marR="0" indent="0" algn="l" rtl="0">
              <a:defRPr/>
            </a:lvl3pPr>
            <a:lvl4pPr marL="0" marR="0" indent="0" algn="l" rtl="0">
              <a:defRPr/>
            </a:lvl4pPr>
            <a:lvl5pPr marL="0" marR="0" indent="0" algn="l" rtl="0">
              <a:defRPr/>
            </a:lvl5pPr>
            <a:lvl6pPr marL="0" marR="0" indent="0" algn="l" rtl="0">
              <a:defRPr/>
            </a:lvl6pPr>
            <a:lvl7pPr marL="0" marR="0" indent="0" algn="l" rtl="0">
              <a:defRPr/>
            </a:lvl7pPr>
            <a:lvl8pPr marL="0" marR="0" indent="0" algn="l" rtl="0">
              <a:defRPr/>
            </a:lvl8pPr>
            <a:lvl9pPr marL="0" marR="0" indent="0" algn="l" rtl="0">
              <a:defRPr/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indent="-179070" algn="l" rtl="0">
              <a:spcBef>
                <a:spcPts val="520"/>
              </a:spcBef>
              <a:buClr>
                <a:schemeClr val="accent3"/>
              </a:buClr>
              <a:buFont typeface="Arial"/>
              <a:buChar char="•"/>
              <a:defRPr sz="2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40080" marR="0" indent="-182880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-196850" algn="l" rtl="0">
              <a:spcBef>
                <a:spcPts val="420"/>
              </a:spcBef>
              <a:buClr>
                <a:schemeClr val="accent2"/>
              </a:buClr>
              <a:buFont typeface="Arial"/>
              <a:buChar char="•"/>
              <a:defRPr sz="2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88720" marR="0" indent="-160019" algn="l" rtl="0">
              <a:spcBef>
                <a:spcPts val="400"/>
              </a:spcBef>
              <a:buClr>
                <a:schemeClr val="accent3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63040" marR="0" indent="-167639" algn="l" rtl="0">
              <a:spcBef>
                <a:spcPts val="400"/>
              </a:spcBef>
              <a:buClr>
                <a:schemeClr val="accent4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37360" marR="0" indent="-159385" algn="l" rtl="0">
              <a:spcBef>
                <a:spcPts val="360"/>
              </a:spcBef>
              <a:buClr>
                <a:schemeClr val="accent5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920240" marR="0" indent="-145414" algn="l" rtl="0">
              <a:spcBef>
                <a:spcPts val="320"/>
              </a:spcBef>
              <a:buClr>
                <a:schemeClr val="accent6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94560" marR="0" indent="-127635" algn="l" rtl="0">
              <a:spcBef>
                <a:spcPts val="320"/>
              </a:spcBef>
              <a:buClr>
                <a:schemeClr val="dk2"/>
              </a:buClr>
              <a:buFont typeface="Arial"/>
              <a:buChar char="•"/>
              <a:defRPr sz="16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468880" marR="0" indent="-128904" algn="l" rtl="0">
              <a:spcBef>
                <a:spcPts val="280"/>
              </a:spcBef>
              <a:buClr>
                <a:schemeClr val="dk2"/>
              </a:buClr>
              <a:buFont typeface="Arial"/>
              <a:buChar char="•"/>
              <a:defRPr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7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defRPr sz="1200" b="0" i="0" u="none" strike="noStrike" cap="none" baseline="0">
                <a:solidFill>
                  <a:srgbClr val="0357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-29294" y="-16113"/>
            <a:ext cx="9198254" cy="1086266"/>
            <a:chOff x="-29322" y="-1971"/>
            <a:chExt cx="9198254" cy="1086266"/>
          </a:xfrm>
        </p:grpSpPr>
        <p:sp>
          <p:nvSpPr>
            <p:cNvPr id="252" name="Shape 252"/>
            <p:cNvSpPr/>
            <p:nvPr/>
          </p:nvSpPr>
          <p:spPr>
            <a:xfrm rot="-164307">
              <a:off x="-19044" y="216549"/>
              <a:ext cx="9163050" cy="649224"/>
            </a:xfrm>
            <a:custGeom>
              <a:avLst/>
              <a:gdLst/>
              <a:ahLst/>
              <a:cxnLst/>
              <a:rect l="0" t="0" r="0" b="0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>
              <a:solidFill>
                <a:srgbClr val="089CA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 rot="-164308">
              <a:off x="-14309" y="290002"/>
              <a:ext cx="9175811" cy="530351"/>
            </a:xfrm>
            <a:custGeom>
              <a:avLst/>
              <a:gdLst/>
              <a:ahLst/>
              <a:cxnLst/>
              <a:rect l="0" t="0" r="0" b="0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endParaRPr/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tutorials/views/hello-formstuff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ui/ui-events.html" TargetMode="External"/><Relationship Id="rId5" Type="http://schemas.openxmlformats.org/officeDocument/2006/relationships/hyperlink" Target="http://developer.android.com/guide/topics/ui/notifiers/toasts.html" TargetMode="External"/><Relationship Id="rId4" Type="http://schemas.openxmlformats.org/officeDocument/2006/relationships/hyperlink" Target="http://developer.android.com/resources/tutorials/views/hello-tablelayout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sources/articles/layout-tricks-efficiency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ctrTitle"/>
          </p:nvPr>
        </p:nvSpPr>
        <p:spPr>
          <a:xfrm>
            <a:off x="228600" y="751679"/>
            <a:ext cx="8686800" cy="389652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6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The Android User Interface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ubTitle" idx="1"/>
          </p:nvPr>
        </p:nvSpPr>
        <p:spPr>
          <a:xfrm>
            <a:off x="1219200" y="5029200"/>
            <a:ext cx="3733800" cy="152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Interface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5029200"/>
            <a:ext cx="2286000" cy="1104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layout_height/width</a:t>
            </a: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set the android:layout_height and android:layout_width attributes in the XML file for your widgets. 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b="1"/>
              <a:t>NOT </a:t>
            </a:r>
            <a:r>
              <a:rPr lang="en"/>
              <a:t>doing so is an easy way to get </a:t>
            </a:r>
            <a:r>
              <a:rPr lang="en" b="1"/>
              <a:t>Force close</a:t>
            </a:r>
          </a:p>
          <a:p>
            <a:endParaRPr lang="en" b="1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Drag and drop onto the canvas so that you don't have to worry about this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layout_height/width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Values for android:layout_height and android:layout_width</a:t>
            </a:r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"wrap_content"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big enough to hold it's contents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"match_parent"</a:t>
            </a:r>
          </a:p>
          <a:p>
            <a:pPr marL="914400" lvl="1" indent="-381000" rtl="0"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make the specified dimension as big as its parent</a:t>
            </a:r>
          </a:p>
          <a:p>
            <a:endParaRPr lang="en" sz="1800"/>
          </a:p>
          <a:p>
            <a:pPr marL="457200" lvl="0" indent="-419100" rtl="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"fill_parent"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ourier New"/>
              <a:buChar char="o"/>
            </a:pPr>
            <a:r>
              <a:rPr lang="en" sz="1800"/>
              <a:t>being deprecated, replaced by "match_parent"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TextView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experiment with some of the attributes for the TextView widget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"Hello World</a:t>
            </a:r>
            <a:r>
              <a:rPr lang="en" sz="1800" dirty="0" smtClean="0"/>
              <a:t>!"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android:textSize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"20dp"</a:t>
            </a:r>
          </a:p>
          <a:p>
            <a:pPr marL="914400" lvl="1" indent="-298450">
              <a:spcBef>
                <a:spcPts val="600"/>
              </a:spcBef>
              <a:buClr>
                <a:srgbClr val="000000"/>
              </a:buClr>
              <a:buSzPct val="61111"/>
            </a:pPr>
            <a:r>
              <a:rPr lang="en" sz="1800" dirty="0" smtClean="0"/>
              <a:t>android:textSize </a:t>
            </a:r>
            <a:r>
              <a:rPr lang="en" sz="1800" dirty="0"/>
              <a:t>should be specified in dp (density-pixels), so that phones with different pixels-per-inch can be </a:t>
            </a:r>
            <a:r>
              <a:rPr lang="en" sz="1800" dirty="0" smtClean="0"/>
              <a:t>supported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android:textStyle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"italic</a:t>
            </a:r>
            <a:r>
              <a:rPr lang="en" sz="1800" dirty="0" smtClean="0"/>
              <a:t>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android:textColor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#FFFFFF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EditText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EditText widget. EditText is a subclass of TextView.</a:t>
            </a:r>
          </a:p>
          <a:p>
            <a:pPr marL="457200" lvl="0" indent="-298450" rtl="0"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android:hint</a:t>
            </a:r>
          </a:p>
          <a:p>
            <a:pPr marL="914400" lvl="1" indent="-298450" rtl="0"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e.g. "Enter your name</a:t>
            </a:r>
            <a:r>
              <a:rPr lang="en" sz="1800" dirty="0" smtClean="0"/>
              <a:t>"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android:inputType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textCapWords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 smtClean="0"/>
              <a:t>textMultiLine</a:t>
            </a:r>
            <a:endParaRPr lang="en" sz="18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/>
              <a:t>textPassword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r>
              <a:rPr lang="en" sz="1800" dirty="0" smtClean="0"/>
              <a:t>textNumber</a:t>
            </a:r>
            <a:endParaRPr lang="en" sz="1800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1851"/>
              <a:buFont typeface="Arial"/>
              <a:buChar char="•"/>
            </a:pPr>
            <a:r>
              <a:rPr lang="en" sz="1800" dirty="0"/>
              <a:t>android:gravity</a:t>
            </a:r>
          </a:p>
          <a:p>
            <a:pPr marL="914400" lvl="1" indent="-298450">
              <a:spcBef>
                <a:spcPts val="600"/>
              </a:spcBef>
              <a:buClr>
                <a:srgbClr val="000000"/>
              </a:buClr>
              <a:buSzPct val="61111"/>
            </a:pPr>
            <a:r>
              <a:rPr lang="en" sz="1800" dirty="0"/>
              <a:t>e.g. </a:t>
            </a:r>
            <a:r>
              <a:rPr lang="en" sz="1800" dirty="0" smtClean="0"/>
              <a:t>"right</a:t>
            </a:r>
            <a:r>
              <a:rPr lang="en" sz="1800" dirty="0"/>
              <a:t>”, “center_vertical”, “top”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Courier New"/>
              <a:buChar char="o"/>
            </a:pP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 dirty="0"/>
              <a:t>Widgets - </a:t>
            </a:r>
            <a:r>
              <a:rPr lang="en" dirty="0" smtClean="0"/>
              <a:t>Gravity</a:t>
            </a:r>
            <a:endParaRPr lang="en" dirty="0"/>
          </a:p>
        </p:txBody>
      </p:sp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73100" indent="-457200">
              <a:buClr>
                <a:srgbClr val="000000"/>
              </a:buClr>
              <a:buSzPct val="61111"/>
            </a:pPr>
            <a:r>
              <a:rPr lang="en-US" dirty="0" err="1"/>
              <a:t>A</a:t>
            </a:r>
            <a:r>
              <a:rPr lang="en-US" dirty="0" err="1" smtClean="0"/>
              <a:t>ndroid:gravity</a:t>
            </a:r>
            <a:r>
              <a:rPr lang="en-US" dirty="0" smtClean="0"/>
              <a:t> </a:t>
            </a:r>
            <a:r>
              <a:rPr lang="en-US" dirty="0"/>
              <a:t>sets the gravity of the content of the View its used on.</a:t>
            </a:r>
            <a:br>
              <a:rPr lang="en-US" dirty="0"/>
            </a:br>
            <a:endParaRPr lang="en-US" dirty="0" smtClean="0"/>
          </a:p>
          <a:p>
            <a:pPr marL="673100" indent="-457200">
              <a:buClr>
                <a:srgbClr val="000000"/>
              </a:buClr>
              <a:buSzPct val="61111"/>
            </a:pPr>
            <a:r>
              <a:rPr lang="en-US" dirty="0" err="1"/>
              <a:t>A</a:t>
            </a:r>
            <a:r>
              <a:rPr lang="en-US" dirty="0" err="1" smtClean="0"/>
              <a:t>ndroid:layout_gravity</a:t>
            </a:r>
            <a:r>
              <a:rPr lang="en-US" dirty="0" smtClean="0"/>
              <a:t> </a:t>
            </a:r>
            <a:r>
              <a:rPr lang="en-US" dirty="0"/>
              <a:t>sets the gravity of the View or Layout in its parent.</a:t>
            </a:r>
            <a:br>
              <a:rPr lang="en-US" dirty="0"/>
            </a:br>
            <a:endParaRPr lang="en" dirty="0" smtClean="0"/>
          </a:p>
          <a:p>
            <a:pPr marL="215900" indent="0">
              <a:buClr>
                <a:srgbClr val="000000"/>
              </a:buClr>
              <a:buSzPct val="61111"/>
              <a:buNone/>
            </a:pPr>
            <a:endParaRPr lang="en" dirty="0"/>
          </a:p>
          <a:p>
            <a:pPr marL="215900" indent="0">
              <a:buClr>
                <a:srgbClr val="000000"/>
              </a:buClr>
              <a:buSzPct val="61111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xmlns="" val="39232903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Button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Button widget. Button is a subclass of TextView.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android:inputType</a:t>
            </a:r>
          </a:p>
          <a:p>
            <a:endParaRPr lang="en" sz="2400"/>
          </a:p>
          <a:p>
            <a:endParaRPr lang="en" sz="2400"/>
          </a:p>
          <a:p>
            <a:endParaRPr lang="en" sz="2400"/>
          </a:p>
          <a:p>
            <a:pPr marL="457200" lvl="0" indent="-29845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android:gravity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CheckBox</a:t>
            </a:r>
          </a:p>
        </p:txBody>
      </p:sp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CheckBox widget. CheckBox is a subclass of Button</a:t>
            </a:r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android:text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"I agree to the terms and conditions"</a:t>
            </a:r>
          </a:p>
          <a:p>
            <a:pPr marL="0" indent="0">
              <a:buNone/>
            </a:pPr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android:checked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"true" or "false"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sets the default value of the CheckBox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RadioGroup / RadioButton</a:t>
            </a:r>
          </a:p>
        </p:txBody>
      </p:sp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You </a:t>
            </a:r>
            <a:r>
              <a:rPr lang="en" dirty="0"/>
              <a:t>usually want to drag a RadioGroup onto the canvas first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It's easy to drag and drop or remove RadioButtons to the RadioGroup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RadioButton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RadioButton widget. RadioButton is a subclass of Button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e.g. "</a:t>
            </a:r>
            <a:r>
              <a:rPr lang="en"/>
              <a:t>Female</a:t>
            </a:r>
            <a:r>
              <a:rPr lang="en" sz="2400"/>
              <a:t>"</a:t>
            </a:r>
          </a:p>
          <a:p>
            <a:endParaRPr lang="en" sz="2400"/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android:checked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"true" or "false"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sets the default value of the </a:t>
            </a:r>
            <a:r>
              <a:rPr lang="en"/>
              <a:t>RadioButton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ToggleButton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Experimenting with the ToggleButton widget. ToggleButton is a subclass of Button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android:textOn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e.g. "</a:t>
            </a:r>
            <a:r>
              <a:rPr lang="en"/>
              <a:t>GPS Enabled"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default value is "On"</a:t>
            </a:r>
          </a:p>
          <a:p>
            <a:pPr marL="457200" lvl="0" indent="-298450" rtl="0">
              <a:spcBef>
                <a:spcPts val="480"/>
              </a:spcBef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android:textOff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e.g. "GPS Disabled"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default value is "Off"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android:checked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"true" or "false"</a:t>
            </a:r>
          </a:p>
          <a:p>
            <a:pPr marL="914400" lvl="1" indent="-298450" rtl="0">
              <a:spcBef>
                <a:spcPts val="480"/>
              </a:spcBef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/>
              <a:t>sets the default value of the </a:t>
            </a:r>
            <a:r>
              <a:rPr lang="en"/>
              <a:t>ToggleButton</a:t>
            </a:r>
          </a:p>
          <a:p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Today's Agenda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Widgets</a:t>
            </a:r>
            <a:endParaRPr lang="en" sz="2400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TextView, EditText, </a:t>
            </a:r>
            <a:endParaRPr lang="en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Buttons</a:t>
            </a:r>
            <a:r>
              <a:rPr lang="en" dirty="0">
                <a:latin typeface="Times New Roman" pitchFamily="18" charset="0"/>
                <a:cs typeface="Times New Roman" pitchFamily="18" charset="0"/>
              </a:rPr>
              <a:t>, SeekBar,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NumberPicker</a:t>
            </a:r>
            <a:endParaRPr lang="en"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Layouts</a:t>
            </a:r>
            <a:endParaRPr lang="en" sz="2400" u="sng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Times New Roman" pitchFamily="18" charset="0"/>
                <a:cs typeface="Times New Roman" pitchFamily="18" charset="0"/>
              </a:rPr>
              <a:t>LinearLayout, RelativeLayout, </a:t>
            </a:r>
            <a:r>
              <a:rPr lang="en" dirty="0" smtClean="0">
                <a:latin typeface="Times New Roman" pitchFamily="18" charset="0"/>
                <a:cs typeface="Times New Roman" pitchFamily="18" charset="0"/>
              </a:rPr>
              <a:t>TableLayout</a:t>
            </a:r>
            <a:endParaRPr lang="en" dirty="0">
              <a:latin typeface="Times New Roman" pitchFamily="18" charset="0"/>
              <a:cs typeface="Times New Roman" pitchFamily="18" charset="0"/>
              <a:hlinkClick r:id="rId4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Toasts</a:t>
            </a:r>
            <a:endParaRPr lang="en" sz="2400" u="sng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  <a:hlinkClick r:id="rId5"/>
            </a:endParaRP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u="sng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Event Handling</a:t>
            </a:r>
            <a:endParaRPr lang="en" sz="2400" u="sng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  <a:hlinkClick r:id="rId6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SeekBar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Experimenting with the SeekBar widget. 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android:max</a:t>
            </a:r>
            <a:endParaRPr lang="en" sz="24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"100"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you can't set the min, it's always 0</a:t>
            </a:r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android:progress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"50"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sets the current position of the slider on the SeekBar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RatingBar</a:t>
            </a:r>
          </a:p>
        </p:txBody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Experimenting with the RatingBar widget. 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/>
              <a:t>android:numStars</a:t>
            </a:r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e.g. "</a:t>
            </a:r>
            <a:r>
              <a:rPr lang="en" dirty="0"/>
              <a:t>6"</a:t>
            </a:r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android:rating</a:t>
            </a:r>
            <a:endParaRPr lang="en" sz="2400" dirty="0"/>
          </a:p>
          <a:p>
            <a:pPr marL="914400" lvl="1" indent="-298450" rtl="0"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e.g. "</a:t>
            </a:r>
            <a:r>
              <a:rPr lang="en" dirty="0"/>
              <a:t>3</a:t>
            </a:r>
            <a:r>
              <a:rPr lang="en" sz="2400" dirty="0"/>
              <a:t>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Courier New"/>
              <a:buChar char="o"/>
            </a:pPr>
            <a:r>
              <a:rPr lang="en" sz="2400" dirty="0"/>
              <a:t>sets the </a:t>
            </a:r>
            <a:r>
              <a:rPr lang="en" dirty="0"/>
              <a:t>default rating</a:t>
            </a:r>
          </a:p>
          <a:p>
            <a:pPr marL="457200" marR="0" lvl="0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dirty="0" smtClean="0"/>
              <a:t>android:stepSize</a:t>
            </a:r>
            <a:endParaRPr lang="en" sz="2400" dirty="0"/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e.g. "2"</a:t>
            </a:r>
          </a:p>
          <a:p>
            <a:pPr marL="914400" marR="0" lvl="1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rating is set in groups of stepSize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dirty="0"/>
              <a:t>default = "1"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
</a:t>
            </a:r>
          </a:p>
          <a:p>
            <a:endParaRPr lang="en"/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You can add multiple Layouts to the canvas!</a:t>
            </a:r>
          </a:p>
          <a:p>
            <a:endParaRPr lang="en" b="1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LinearLayout</a:t>
            </a:r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RelativeLayout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TableLayout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LinearLayout Review</a:t>
            </a:r>
          </a:p>
        </p:txBody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Only allows you to arrange widgets in a linear direction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horizontally or vertically</a:t>
            </a:r>
          </a:p>
          <a:p>
            <a:endParaRPr lang="en"/>
          </a:p>
          <a:p>
            <a:endParaRPr lang="en"/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sometimes this is all you need!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571" name="Shape 571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78" name="Shape 578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9" name="Shape 579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86" name="Shape 586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87" name="Shape 587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88" name="Shape 588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595" name="Shape 595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96" name="Shape 596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97" name="Shape 597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98" name="Shape 598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 (Vertical)</a:t>
            </a:r>
          </a:p>
        </p:txBody>
      </p:sp>
      <p:sp>
        <p:nvSpPr>
          <p:cNvPr id="604" name="Shape 60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05" name="Shape 605"/>
          <p:cNvSpPr/>
          <p:nvPr/>
        </p:nvSpPr>
        <p:spPr>
          <a:xfrm>
            <a:off x="2676625" y="17530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06" name="Shape 606"/>
          <p:cNvSpPr/>
          <p:nvPr/>
        </p:nvSpPr>
        <p:spPr>
          <a:xfrm>
            <a:off x="2676625" y="2438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07" name="Shape 607"/>
          <p:cNvSpPr/>
          <p:nvPr/>
        </p:nvSpPr>
        <p:spPr>
          <a:xfrm>
            <a:off x="2676625" y="3200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608" name="Shape 608"/>
          <p:cNvSpPr/>
          <p:nvPr/>
        </p:nvSpPr>
        <p:spPr>
          <a:xfrm>
            <a:off x="2676625" y="3962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09" name="Shape 609"/>
          <p:cNvSpPr/>
          <p:nvPr/>
        </p:nvSpPr>
        <p:spPr>
          <a:xfrm>
            <a:off x="2676625" y="4724825"/>
            <a:ext cx="1341899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 - Finding available Widgets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To </a:t>
            </a:r>
            <a:r>
              <a:rPr lang="en" dirty="0"/>
              <a:t>see some of the available Widgets, open one of the XML files in res/layout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View the XML file as Graphical Layout using the tabs at the bottom of the window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Select  a category in the left pane if necessary (e.g. Form Widgets)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LinearLayout</a:t>
            </a:r>
          </a:p>
        </p:txBody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>
                <a:solidFill>
                  <a:schemeClr val="tx1"/>
                </a:solidFill>
              </a:rPr>
              <a:t>Nesting </a:t>
            </a:r>
            <a:r>
              <a:rPr lang="en" dirty="0">
                <a:solidFill>
                  <a:schemeClr val="tx1"/>
                </a:solidFill>
              </a:rPr>
              <a:t>LinearLayouts can degrade </a:t>
            </a:r>
            <a:r>
              <a:rPr lang="en" dirty="0" smtClean="0">
                <a:solidFill>
                  <a:schemeClr val="tx1"/>
                </a:solidFill>
              </a:rPr>
              <a:t>performance</a:t>
            </a:r>
            <a:endParaRPr lang="en" dirty="0" smtClean="0">
              <a:solidFill>
                <a:schemeClr val="tx1"/>
              </a:solidFill>
              <a:hlinkClick r:id="rId3"/>
            </a:endParaRP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/>
            <a:r>
              <a:rPr lang="en-US" dirty="0"/>
              <a:t>http://developer.android.com/training/improving-layouts/optimizing-layout.html</a:t>
            </a: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endParaRPr lang="en" dirty="0" smtClean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For </a:t>
            </a:r>
            <a:r>
              <a:rPr lang="en" dirty="0"/>
              <a:t>your homeworks and projects, </a:t>
            </a:r>
            <a:r>
              <a:rPr lang="en" b="1" dirty="0"/>
              <a:t>only use LinearLayout when you have good reason to do so</a:t>
            </a:r>
          </a:p>
          <a:p>
            <a:endParaRPr lang="en" b="1" dirty="0"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Try </a:t>
            </a:r>
            <a:r>
              <a:rPr lang="en" dirty="0"/>
              <a:t>not to waste too much time on editing the Layout in the XML editor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If you want to switch from LinearLayout to another Layout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Right </a:t>
            </a:r>
            <a:r>
              <a:rPr lang="en" dirty="0"/>
              <a:t>click canvas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Change Layout...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Select a different Layout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Want </a:t>
            </a:r>
            <a:r>
              <a:rPr lang="en" dirty="0"/>
              <a:t>to add an entirely new UI?</a:t>
            </a:r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Right click your project &gt; New &gt; Android XML File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Resource Type: Layout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File: xml_file_name.xml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sz="2400" dirty="0"/>
              <a:t>Root Element: e.g. RelativeLayout</a:t>
            </a:r>
          </a:p>
          <a:p>
            <a:pPr marL="914400" lvl="1" indent="-381000" rtl="0">
              <a:spcBef>
                <a:spcPts val="48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This s</a:t>
            </a:r>
            <a:r>
              <a:rPr lang="en" sz="2400" dirty="0"/>
              <a:t>tores the new XML file in res/layout</a:t>
            </a:r>
          </a:p>
          <a:p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Allows </a:t>
            </a:r>
            <a:r>
              <a:rPr lang="en" dirty="0"/>
              <a:t>you to specify the position of one view B relative to another view A</a:t>
            </a:r>
          </a:p>
          <a:p>
            <a:endParaRPr lang="en" dirty="0"/>
          </a:p>
        </p:txBody>
      </p:sp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40" name="Shape 640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47" name="Shape 647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48" name="Shape 648"/>
          <p:cNvSpPr/>
          <p:nvPr/>
        </p:nvSpPr>
        <p:spPr>
          <a:xfrm>
            <a:off x="2676625" y="24388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55" name="Shape 655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56" name="Shape 656"/>
          <p:cNvSpPr/>
          <p:nvPr/>
        </p:nvSpPr>
        <p:spPr>
          <a:xfrm>
            <a:off x="414887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62" name="Shape 662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63" name="Shape 663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64" name="Shape 664"/>
          <p:cNvSpPr/>
          <p:nvPr/>
        </p:nvSpPr>
        <p:spPr>
          <a:xfrm>
            <a:off x="2676625" y="24388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70" name="Shape 670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71" name="Shape 671"/>
          <p:cNvSpPr/>
          <p:nvPr/>
        </p:nvSpPr>
        <p:spPr>
          <a:xfrm>
            <a:off x="267662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72" name="Shape 672"/>
          <p:cNvSpPr/>
          <p:nvPr/>
        </p:nvSpPr>
        <p:spPr>
          <a:xfrm>
            <a:off x="4148875" y="17530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78" name="Shape 678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79" name="Shape 679"/>
          <p:cNvSpPr/>
          <p:nvPr/>
        </p:nvSpPr>
        <p:spPr>
          <a:xfrm>
            <a:off x="4726600" y="39334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0" name="Shape 680"/>
          <p:cNvSpPr/>
          <p:nvPr/>
        </p:nvSpPr>
        <p:spPr>
          <a:xfrm>
            <a:off x="3524700" y="23773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</a:t>
            </a:r>
          </a:p>
        </p:txBody>
      </p:sp>
      <p:sp>
        <p:nvSpPr>
          <p:cNvPr id="450" name="Shape 4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All </a:t>
            </a:r>
            <a:r>
              <a:rPr lang="en" dirty="0"/>
              <a:t>of these widgets are subclasses of the View class (i.e., View is the base class for widgets)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Try to avoid modifying XML files directly if you can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use Forms or WYSIWYG "wizzy wig" instead</a:t>
            </a:r>
          </a:p>
          <a:p>
            <a:endParaRPr lang="en" dirty="0"/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88" name="Shape 688"/>
          <p:cNvSpPr/>
          <p:nvPr/>
        </p:nvSpPr>
        <p:spPr>
          <a:xfrm>
            <a:off x="5062150" y="192075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89" name="Shape 689"/>
          <p:cNvSpPr/>
          <p:nvPr/>
        </p:nvSpPr>
        <p:spPr>
          <a:xfrm>
            <a:off x="2890925" y="479065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0" name="Shape 690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RelativeLayout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body" idx="1"/>
          </p:nvPr>
        </p:nvSpPr>
        <p:spPr>
          <a:xfrm>
            <a:off x="2574750" y="1629400"/>
            <a:ext cx="3994500" cy="49677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 </a:t>
            </a:r>
          </a:p>
        </p:txBody>
      </p:sp>
      <p:sp>
        <p:nvSpPr>
          <p:cNvPr id="697" name="Shape 697"/>
          <p:cNvSpPr/>
          <p:nvPr/>
        </p:nvSpPr>
        <p:spPr>
          <a:xfrm>
            <a:off x="4512250" y="40825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698" name="Shape 698"/>
          <p:cNvSpPr/>
          <p:nvPr/>
        </p:nvSpPr>
        <p:spPr>
          <a:xfrm>
            <a:off x="3058650" y="2172325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2619900" y="5423075"/>
            <a:ext cx="3904199" cy="84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Many possibilities! Unlike LinearLayout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RelativeLayout</a:t>
            </a:r>
          </a:p>
        </p:txBody>
      </p:sp>
      <p:sp>
        <p:nvSpPr>
          <p:cNvPr id="705" name="Shape 7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Many more possibilities for arranging your widgets, unlike </a:t>
            </a:r>
            <a:r>
              <a:rPr lang="en" dirty="0" smtClean="0"/>
              <a:t>LinearLayout.</a:t>
            </a:r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RelativeLayout &gt; LinearLayout</a:t>
            </a:r>
          </a:p>
          <a:p>
            <a:endParaRPr lang="en" dirty="0"/>
          </a:p>
          <a:p>
            <a:endParaRPr lang="en" dirty="0"/>
          </a:p>
          <a:p>
            <a:pPr marL="457200" lvl="0" indent="-419100"/>
            <a:r>
              <a:rPr lang="en-US" u="sng" dirty="0"/>
              <a:t>http://developer.android.com/guide/topics/ui/layout/relative.html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TableLayout</a:t>
            </a:r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Displays widgets in rows and columns similar to HTML tables</a:t>
            </a:r>
          </a:p>
          <a:p>
            <a:endParaRPr lang="en" sz="2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Your TableLayout usually consists of TableRows, which lay their children out horizontally</a:t>
            </a:r>
          </a:p>
          <a:p>
            <a:endParaRPr lang="en" sz="240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/>
              <a:t>layout_width attribute of TableLayout's children are forced to be match_parent (even if you set it yourself)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/>
              <a:t>Likewise, layout_height of a TableRow is forced to be wrap_content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" name="Shape 716"/>
          <p:cNvGraphicFramePr/>
          <p:nvPr/>
        </p:nvGraphicFramePr>
        <p:xfrm>
          <a:off x="2574750" y="1629400"/>
          <a:ext cx="4005675" cy="49381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5225"/>
                <a:gridCol w="1335225"/>
                <a:gridCol w="1335225"/>
              </a:tblGrid>
              <a:tr h="5462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1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952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375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650"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" name="Shape 7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TableLayout</a:t>
            </a:r>
          </a:p>
        </p:txBody>
      </p:sp>
      <p:sp>
        <p:nvSpPr>
          <p:cNvPr id="718" name="Shape 718"/>
          <p:cNvSpPr/>
          <p:nvPr/>
        </p:nvSpPr>
        <p:spPr>
          <a:xfrm>
            <a:off x="2574750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719" name="Shape 719"/>
          <p:cNvSpPr/>
          <p:nvPr/>
        </p:nvSpPr>
        <p:spPr>
          <a:xfrm>
            <a:off x="2574750" y="21790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720" name="Shape 720"/>
          <p:cNvSpPr/>
          <p:nvPr/>
        </p:nvSpPr>
        <p:spPr>
          <a:xfrm>
            <a:off x="3911287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549775" y="1741150"/>
            <a:ext cx="1686600" cy="4004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/>
              <a:t>TableRow</a:t>
            </a:r>
          </a:p>
        </p:txBody>
      </p:sp>
      <p:sp>
        <p:nvSpPr>
          <p:cNvPr id="722" name="Shape 722"/>
          <p:cNvSpPr txBox="1"/>
          <p:nvPr/>
        </p:nvSpPr>
        <p:spPr>
          <a:xfrm>
            <a:off x="549775" y="2216206"/>
            <a:ext cx="1649100" cy="521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TableRow</a:t>
            </a:r>
          </a:p>
        </p:txBody>
      </p:sp>
      <p:sp>
        <p:nvSpPr>
          <p:cNvPr id="723" name="Shape 723"/>
          <p:cNvSpPr/>
          <p:nvPr/>
        </p:nvSpPr>
        <p:spPr>
          <a:xfrm>
            <a:off x="5254933" y="1629400"/>
            <a:ext cx="1332600" cy="5496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buClr>
                <a:srgbClr val="000000"/>
              </a:buClr>
              <a:buSzPct val="25000"/>
              <a:buFont typeface="Arial"/>
              <a:buNone/>
            </a:pPr>
            <a:r>
              <a:rPr lang="en" sz="4800" b="1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724" name="Shape 724"/>
          <p:cNvSpPr txBox="1"/>
          <p:nvPr/>
        </p:nvSpPr>
        <p:spPr>
          <a:xfrm>
            <a:off x="542128" y="2709964"/>
            <a:ext cx="1649100" cy="521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TableRow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Layouts - Oversized Layouts</a:t>
            </a:r>
          </a:p>
        </p:txBody>
      </p:sp>
      <p:sp>
        <p:nvSpPr>
          <p:cNvPr id="730" name="Shape 7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If </a:t>
            </a:r>
            <a:r>
              <a:rPr lang="en" dirty="0"/>
              <a:t>you have some widgets that aren't being displayed on the screen, it could be because there isn't enough space on the screen to show them all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You won't be able to scroll by default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Shape 7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Layouts - ScrollView</a:t>
            </a:r>
          </a:p>
        </p:txBody>
      </p:sp>
      <p:sp>
        <p:nvSpPr>
          <p:cNvPr id="736" name="Shape 7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To solve this:</a:t>
            </a:r>
          </a:p>
          <a:p>
            <a:endParaRPr lang="en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Add a ScrollView view to the root of your root layout (can be LinearLayout)</a:t>
            </a:r>
          </a:p>
          <a:p>
            <a:endParaRPr lang="en"/>
          </a:p>
          <a:p>
            <a:endParaRPr lang="en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Move your main Layout to root of the ScrollView (e.g. RelativeLayout)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49" name="Shape 749"/>
          <p:cNvSpPr/>
          <p:nvPr/>
        </p:nvSpPr>
        <p:spPr>
          <a:xfrm>
            <a:off x="2060300" y="369818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"/>
              <a:t>Main point of entry into your code. Called when the Activity is created.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56" name="Shape 756"/>
          <p:cNvSpPr/>
          <p:nvPr/>
        </p:nvSpPr>
        <p:spPr>
          <a:xfrm>
            <a:off x="1755500" y="4049579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Android needs to do who knows what before you can do anything.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Widgets - Examples</a:t>
            </a:r>
          </a:p>
        </p:txBody>
      </p:sp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TextViews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displays text in your Activity 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EditText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allows the user to enter some text</a:t>
            </a:r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Button</a:t>
            </a:r>
            <a:endParaRPr lang="en" dirty="0"/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Can be pressed by the user to perform an action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CheckBox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RadioGroup</a:t>
            </a: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ToggleButton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Shape 7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62" name="Shape 7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Finally, Java code</a:t>
            </a:r>
          </a:p>
          <a:p>
            <a:endParaRPr lang="en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/>
              <a:t>Before looking at Toasts ... let's look the autogenerated Java code.</a:t>
            </a:r>
          </a:p>
          <a:p>
            <a:endParaRPr lang="en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</p:txBody>
      </p:sp>
      <p:sp>
        <p:nvSpPr>
          <p:cNvPr id="763" name="Shape 763"/>
          <p:cNvSpPr/>
          <p:nvPr/>
        </p:nvSpPr>
        <p:spPr>
          <a:xfrm>
            <a:off x="1739125" y="4366382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layout that you want to use. This one corresponds to res/layout/main.xml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69" name="Shape 7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A </a:t>
            </a:r>
            <a:r>
              <a:rPr lang="en" dirty="0"/>
              <a:t>notification message that pops up on the screen for a few seconds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lvl="0" indent="-419100" rtl="0">
              <a:buClr>
                <a:schemeClr val="dk1"/>
              </a:buClr>
              <a:buSzPct val="277777"/>
              <a:buFont typeface="Arial"/>
              <a:buChar char="•"/>
            </a:pPr>
            <a:r>
              <a:rPr lang="en" sz="1800" dirty="0"/>
              <a:t>Add this to your code:</a:t>
            </a:r>
          </a:p>
          <a:p>
            <a:pPr marL="457200" lvl="0" indent="457200">
              <a:buNone/>
            </a:pPr>
            <a:r>
              <a:rPr lang="en" sz="1800" dirty="0"/>
              <a:t>Toast.makeText(this, "Message", Toast.LENGTH_SHORT).show();</a:t>
            </a:r>
          </a:p>
        </p:txBody>
      </p:sp>
      <p:sp>
        <p:nvSpPr>
          <p:cNvPr id="770" name="Shape 770"/>
          <p:cNvSpPr/>
          <p:nvPr/>
        </p:nvSpPr>
        <p:spPr>
          <a:xfrm>
            <a:off x="1032725" y="3185825"/>
            <a:ext cx="1905000" cy="13335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Toast</a:t>
            </a:r>
          </a:p>
        </p:txBody>
      </p:sp>
      <p:sp>
        <p:nvSpPr>
          <p:cNvPr id="776" name="Shape 7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There </a:t>
            </a:r>
            <a:r>
              <a:rPr lang="en" dirty="0"/>
              <a:t>are several reasons why your Toast won't show up on the screen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One reason is that you probably forgot the </a:t>
            </a:r>
            <a:r>
              <a:rPr lang="en" b="1" dirty="0"/>
              <a:t>.show()</a:t>
            </a:r>
            <a:r>
              <a:rPr lang="en" dirty="0"/>
              <a:t> part of the Toast code. 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Events - Event driven programming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Android is event-driven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The flow of code depends on events, unlike programs you normally write in C++</a:t>
            </a:r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If you've written JavaScript code before then you've probably done event-driven programming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examples events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Call </a:t>
            </a:r>
            <a:r>
              <a:rPr lang="en" dirty="0"/>
              <a:t>a method when the </a:t>
            </a:r>
            <a:r>
              <a:rPr lang="en" u="sng" dirty="0"/>
              <a:t>user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clicks a button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checks a checkbox</a:t>
            </a:r>
          </a:p>
          <a:p>
            <a:pPr marL="914400" lvl="1" indent="-419100" rtl="0">
              <a:buClr>
                <a:schemeClr val="dk1"/>
              </a:buClr>
              <a:buSzPct val="125000"/>
              <a:buFont typeface="Courier New"/>
              <a:buChar char="o"/>
            </a:pPr>
            <a:r>
              <a:rPr lang="en" sz="2400" dirty="0"/>
              <a:t>pulls back on and lets go of slingshot in Angry Birds</a:t>
            </a:r>
          </a:p>
          <a:p>
            <a:endParaRPr lang="en" sz="2400" dirty="0"/>
          </a:p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Call a method when the </a:t>
            </a:r>
            <a:r>
              <a:rPr lang="en" u="sng" dirty="0"/>
              <a:t>system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receives an SMS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receives a phone call</a:t>
            </a:r>
          </a:p>
          <a:p>
            <a:pPr marL="914400" lvl="1" indent="-381000" rtl="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/>
              <a:t>completely loads a web page in the browser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Events - View</a:t>
            </a:r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Every </a:t>
            </a:r>
            <a:r>
              <a:rPr lang="en" dirty="0"/>
              <a:t>View can react to the onClick event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Layouts are also Views!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Let's react to a Button click event. </a:t>
            </a:r>
          </a:p>
          <a:p>
            <a:endParaRPr lang="en" sz="240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Add a button to the canvas, and add the code in bold below to the button</a:t>
            </a:r>
          </a:p>
          <a:p>
            <a:endParaRPr lang="en" sz="24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</a:t>
            </a:r>
            <a:r>
              <a:rPr lang="en" sz="2400"/>
              <a:t>  &lt;Button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android:text="Submit"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android:layout_width="wrap_content"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android:layout_height="wrap_content"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        android:onClick="myEventHandler"</a:t>
            </a:r>
            <a:r>
              <a:rPr lang="en" sz="1800" b="1"/>
              <a:t> </a:t>
            </a:r>
            <a:r>
              <a:rPr lang="en" sz="1800"/>
              <a:t> </a:t>
            </a:r>
            <a:r>
              <a:rPr lang="en" sz="2400"/>
              <a:t>/&gt;</a:t>
            </a:r>
          </a:p>
          <a:p>
            <a:endParaRPr lang="en" sz="2400"/>
          </a:p>
        </p:txBody>
      </p:sp>
      <p:sp>
        <p:nvSpPr>
          <p:cNvPr id="800" name="Shape 8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Let's react to a Button click event. </a:t>
            </a:r>
          </a:p>
          <a:p>
            <a:endParaRPr lang="en" sz="240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/>
              <a:t>Add a button to the canvas, and add the code in bold below to the button</a:t>
            </a:r>
          </a:p>
          <a:p>
            <a:endParaRPr lang="en" sz="24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</a:t>
            </a:r>
            <a:r>
              <a:rPr lang="en" sz="2400"/>
              <a:t>  &lt;Button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android:text="Submit"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android:layout_width="wrap_content"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        android:layout_height="wrap_content" 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        android:onClick="myEventHandler"</a:t>
            </a:r>
            <a:r>
              <a:rPr lang="en" sz="1800" b="1"/>
              <a:t> </a:t>
            </a:r>
            <a:r>
              <a:rPr lang="en" sz="1800"/>
              <a:t> </a:t>
            </a:r>
            <a:r>
              <a:rPr lang="en" sz="2400"/>
              <a:t>/&gt;</a:t>
            </a:r>
          </a:p>
          <a:p>
            <a:endParaRPr lang="en" sz="2400"/>
          </a:p>
        </p:txBody>
      </p:sp>
      <p:sp>
        <p:nvSpPr>
          <p:cNvPr id="806" name="Shape 8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07" name="Shape 807"/>
          <p:cNvSpPr/>
          <p:nvPr/>
        </p:nvSpPr>
        <p:spPr>
          <a:xfrm>
            <a:off x="4018500" y="4406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This says to launch the myEvent method when this button is clicked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Shape 8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Let's react to a Button click event. </a:t>
            </a:r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Add the method below to your Java code</a:t>
            </a:r>
          </a:p>
          <a:p>
            <a:pPr lvl="0" indent="457200" rtl="0">
              <a:buNone/>
            </a:pPr>
            <a:r>
              <a:rPr lang="en" sz="2400" dirty="0" smtClean="0"/>
              <a:t>public </a:t>
            </a:r>
            <a:r>
              <a:rPr lang="en" sz="2400" dirty="0"/>
              <a:t>void myEventHandler(View v)</a:t>
            </a:r>
          </a:p>
          <a:p>
            <a:pPr lvl="0" indent="457200" rtl="0">
              <a:buNone/>
            </a:pPr>
            <a:r>
              <a:rPr lang="en" sz="2400" dirty="0"/>
              <a:t>{</a:t>
            </a:r>
          </a:p>
          <a:p>
            <a:pPr marL="457200" lvl="0" indent="457200" rtl="0">
              <a:buNone/>
            </a:pPr>
            <a:r>
              <a:rPr lang="en" sz="2400" dirty="0"/>
              <a:t>Toast.makeText(</a:t>
            </a:r>
          </a:p>
          <a:p>
            <a:pPr marL="914400" lvl="0" indent="457200" rtl="0">
              <a:buNone/>
            </a:pPr>
            <a:r>
              <a:rPr lang="en" sz="2400" dirty="0"/>
              <a:t>this, "You pressed a button!", </a:t>
            </a:r>
          </a:p>
          <a:p>
            <a:pPr marL="9144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Toast.LENGTH_LONG).show();</a:t>
            </a:r>
          </a:p>
          <a:p>
            <a:pPr lvl="0" indent="457200" rtl="0">
              <a:buNone/>
            </a:pPr>
            <a:r>
              <a:rPr lang="en" sz="2400" dirty="0"/>
              <a:t>}</a:t>
            </a:r>
          </a:p>
          <a:p>
            <a:endParaRPr lang="en" sz="2400" dirty="0"/>
          </a:p>
          <a:p>
            <a:endParaRPr lang="en" sz="2400" dirty="0"/>
          </a:p>
        </p:txBody>
      </p:sp>
      <p:sp>
        <p:nvSpPr>
          <p:cNvPr id="813" name="Shape 8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</a:t>
            </a:r>
            <a:r>
              <a:rPr lang="en" sz="2400" b="1"/>
              <a:t>myEventHandler</a:t>
            </a:r>
            <a:r>
              <a:rPr lang="en" sz="2400"/>
              <a:t>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19" name="Shape 8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20" name="Shape 820"/>
          <p:cNvSpPr/>
          <p:nvPr/>
        </p:nvSpPr>
        <p:spPr>
          <a:xfrm>
            <a:off x="3113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Name of the method must match the android:onClick attribute in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 smtClean="0"/>
              <a:t>Id's </a:t>
            </a:r>
            <a:r>
              <a:rPr lang="en" dirty="0"/>
              <a:t>are not required for each widget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dirty="0"/>
              <a:t>R.java stores the id's for your widgets. How </a:t>
            </a:r>
            <a:r>
              <a:rPr lang="en" dirty="0" smtClean="0"/>
              <a:t>does </a:t>
            </a:r>
            <a:r>
              <a:rPr lang="en" dirty="0"/>
              <a:t>the </a:t>
            </a:r>
            <a:r>
              <a:rPr lang="en" dirty="0" smtClean="0"/>
              <a:t>id's set and get?</a:t>
            </a:r>
            <a:endParaRPr lang="en" dirty="0"/>
          </a:p>
          <a:p>
            <a:pPr marL="914400" marR="0" lvl="1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" dirty="0"/>
              <a:t>Remember, don't edit the R.java file!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Shape 8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b="1"/>
              <a:t>public </a:t>
            </a:r>
            <a:r>
              <a:rPr lang="en" sz="2400"/>
              <a:t>void myEventHandler(View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26" name="Shape 8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27" name="Shape 827"/>
          <p:cNvSpPr/>
          <p:nvPr/>
        </p:nvSpPr>
        <p:spPr>
          <a:xfrm>
            <a:off x="9038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Has to be public to be able to work. private may give you a Force close.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</a:t>
            </a:r>
            <a:r>
              <a:rPr lang="en" sz="2400" b="1"/>
              <a:t>void </a:t>
            </a:r>
            <a:r>
              <a:rPr lang="en" sz="2400"/>
              <a:t>myEventHandler(View v)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33" name="Shape 8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34" name="Shape 834"/>
          <p:cNvSpPr/>
          <p:nvPr/>
        </p:nvSpPr>
        <p:spPr>
          <a:xfrm>
            <a:off x="1589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void for onClick. Not all event-handlers should return void, however. We'll see this soon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hape 8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40" name="Shape 8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41" name="Shape 841"/>
          <p:cNvSpPr/>
          <p:nvPr/>
        </p:nvSpPr>
        <p:spPr>
          <a:xfrm>
            <a:off x="4637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View parameter is required. You may use myEventHandler to handle multiple events.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Let's react to a Button click event. </a:t>
            </a:r>
          </a:p>
          <a:p>
            <a:endParaRPr lang="en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Add the method below to your Java code</a:t>
            </a:r>
          </a:p>
          <a:p>
            <a:endParaRPr lang="en"/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Toast.makeText(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this, "You pressed a button!", </a:t>
            </a:r>
          </a:p>
          <a:p>
            <a:pPr marL="914400" lvl="0" indent="45720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Toast.LENGTH_LONG).show();</a:t>
            </a:r>
          </a:p>
          <a:p>
            <a:pPr lvl="0" indent="45720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847" name="Shape 8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Button Click</a:t>
            </a:r>
          </a:p>
        </p:txBody>
      </p:sp>
      <p:sp>
        <p:nvSpPr>
          <p:cNvPr id="848" name="Shape 848"/>
          <p:cNvSpPr/>
          <p:nvPr/>
        </p:nvSpPr>
        <p:spPr>
          <a:xfrm>
            <a:off x="4637625" y="2577357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do you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So far we've done most of our development using XML. Now we're going to really start looking at Java code.</a:t>
            </a:r>
          </a:p>
          <a:p>
            <a:endParaRPr lang="en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/>
              <a:t>We need to be able to reference our views (specified in the XML file) using Java</a:t>
            </a:r>
          </a:p>
          <a:p>
            <a:endParaRPr lang="en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Graphical Layout, right click the Button and choose Edit Id...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/>
              <a:t>set the ID to "submitButton"</a:t>
            </a:r>
          </a:p>
        </p:txBody>
      </p:sp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 smtClean="0"/>
              <a:t>Add </a:t>
            </a:r>
            <a:r>
              <a:rPr lang="en" dirty="0"/>
              <a:t>an EditText to the canvas</a:t>
            </a:r>
          </a:p>
          <a:p>
            <a:endParaRPr lang="en" dirty="0"/>
          </a:p>
          <a:p>
            <a:endParaRPr lang="en" dirty="0"/>
          </a:p>
          <a:p>
            <a:pPr marL="457200" marR="0" lvl="0" indent="-298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Set the ID to "firstname"</a:t>
            </a:r>
          </a:p>
          <a:p>
            <a:endParaRPr lang="en" dirty="0"/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61111"/>
              <a:buFont typeface="Arial"/>
              <a:buChar char="•"/>
            </a:pPr>
            <a:r>
              <a:rPr lang="en" dirty="0"/>
              <a:t>Set android:onClick="myEventHandler"</a:t>
            </a:r>
          </a:p>
        </p:txBody>
      </p:sp>
      <p:sp>
        <p:nvSpPr>
          <p:cNvPr id="860" name="Shape 8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marL="0" lvl="0" indent="0" rtl="0">
              <a:buClr>
                <a:srgbClr val="000000"/>
              </a:buClr>
              <a:buSzPct val="61111"/>
              <a:buNone/>
            </a:pPr>
            <a:r>
              <a:rPr lang="en" sz="1800"/>
              <a:t>    Button mSubmitButton;</a:t>
            </a:r>
          </a:p>
          <a:p>
            <a:pPr marL="0" lvl="0" indent="0" rtl="0">
              <a:buClr>
                <a:srgbClr val="000000"/>
              </a:buClr>
              <a:buSzPct val="61111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None/>
            </a:pPr>
            <a:r>
              <a:rPr lang="en" sz="1800"/>
              <a:t>}</a:t>
            </a:r>
          </a:p>
        </p:txBody>
      </p:sp>
      <p:sp>
        <p:nvSpPr>
          <p:cNvPr id="866" name="Shape 8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EditText mFirstName;</a:t>
            </a:r>
          </a:p>
          <a:p>
            <a:endParaRPr lang="en" sz="1800" b="1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72" name="Shape 8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73" name="Shape 873"/>
          <p:cNvSpPr/>
          <p:nvPr/>
        </p:nvSpPr>
        <p:spPr>
          <a:xfrm>
            <a:off x="3496475" y="1985550"/>
            <a:ext cx="2124599" cy="978299"/>
          </a:xfrm>
          <a:prstGeom prst="wedgeRoundRectCallout">
            <a:avLst>
              <a:gd name="adj1" fmla="val -54336"/>
              <a:gd name="adj2" fmla="val 1216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local fields for the corresponding widgets to reference them later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80" name="Shape 880"/>
          <p:cNvSpPr/>
          <p:nvPr/>
        </p:nvSpPr>
        <p:spPr>
          <a:xfrm>
            <a:off x="63241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Set the widgets. Remember we set the unique IDs for these widgets previously.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886" name="Shape 8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87" name="Shape 887"/>
          <p:cNvSpPr/>
          <p:nvPr/>
        </p:nvSpPr>
        <p:spPr>
          <a:xfrm>
            <a:off x="37333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Cast it to the correct View subclass, since findViewById returns a View.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2 ways to add a widget and set its </a:t>
            </a:r>
            <a:r>
              <a:rPr lang="en" b="1" dirty="0">
                <a:solidFill>
                  <a:srgbClr val="38761D"/>
                </a:solidFill>
              </a:rPr>
              <a:t>android:id </a:t>
            </a:r>
            <a:r>
              <a:rPr lang="en" dirty="0" smtClean="0"/>
              <a:t>value</a:t>
            </a:r>
            <a:endParaRPr lang="en" dirty="0"/>
          </a:p>
          <a:p>
            <a:pPr marL="457200" indent="-381000">
              <a:buSzPct val="100000"/>
            </a:pPr>
            <a:r>
              <a:rPr lang="en" sz="2400" dirty="0"/>
              <a:t>Using the </a:t>
            </a:r>
            <a:r>
              <a:rPr lang="en" sz="2400" b="1" dirty="0"/>
              <a:t>Graphical Layout editor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Drag and drop a widget onto the canvas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Right click on the widget and select "Edit ID..."</a:t>
            </a:r>
          </a:p>
          <a:p>
            <a:endParaRPr lang="en" dirty="0"/>
          </a:p>
          <a:p>
            <a:pPr marL="457200" indent="-381000">
              <a:buSzPct val="100000"/>
            </a:pPr>
            <a:r>
              <a:rPr lang="en" sz="2400" dirty="0"/>
              <a:t>Using the </a:t>
            </a:r>
            <a:r>
              <a:rPr lang="en" sz="2400" b="1" dirty="0"/>
              <a:t>XML editor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type the XML code needed for the widget that you want</a:t>
            </a:r>
          </a:p>
          <a:p>
            <a:pPr marL="914400" lvl="1" indent="-381000">
              <a:spcBef>
                <a:spcPts val="600"/>
              </a:spcBef>
              <a:buSzPct val="80000"/>
            </a:pPr>
            <a:r>
              <a:rPr lang="en" dirty="0"/>
              <a:t>add </a:t>
            </a:r>
            <a:r>
              <a:rPr lang="en" b="1" dirty="0">
                <a:solidFill>
                  <a:srgbClr val="38761D"/>
                </a:solidFill>
              </a:rPr>
              <a:t>android:id="@+</a:t>
            </a:r>
            <a:r>
              <a:rPr lang="en" b="1" dirty="0" smtClean="0">
                <a:solidFill>
                  <a:srgbClr val="38761D"/>
                </a:solidFill>
              </a:rPr>
              <a:t>id/id_name“ </a:t>
            </a:r>
            <a:r>
              <a:rPr lang="en" sz="2400" dirty="0" smtClean="0"/>
              <a:t>to </a:t>
            </a:r>
            <a:r>
              <a:rPr lang="en" sz="2400" dirty="0"/>
              <a:t>its attributes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public class HelloWorldActivity extends Activity {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EditText mFirstName;</a:t>
            </a:r>
          </a:p>
          <a:p>
            <a:endParaRPr lang="en" sz="1800" dirty="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dirty="0"/>
              <a:t>}</a:t>
            </a:r>
          </a:p>
        </p:txBody>
      </p:sp>
      <p:sp>
        <p:nvSpPr>
          <p:cNvPr id="893" name="Shape 8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894" name="Shape 894"/>
          <p:cNvSpPr/>
          <p:nvPr/>
        </p:nvSpPr>
        <p:spPr>
          <a:xfrm>
            <a:off x="3428550" y="3671100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Now that you can reference the views in Java, take a look at the method for the views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{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Button mSubmitButton;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EditText mFirstName;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900" name="Shape 9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01" name="Shape 901"/>
          <p:cNvSpPr/>
          <p:nvPr/>
        </p:nvSpPr>
        <p:spPr>
          <a:xfrm>
            <a:off x="3199950" y="3671100"/>
            <a:ext cx="3140400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e.g. 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mSubmitButton.setText("submit");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mSubmitButton.getText();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This is important!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marL="0" lvl="0" indent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marL="457200" lvl="0" indent="0" rtl="0">
              <a:buNone/>
            </a:pPr>
            <a:r>
              <a:rPr lang="en" sz="2400"/>
              <a:t>Toast.makeText(</a:t>
            </a:r>
          </a:p>
          <a:p>
            <a:pPr marL="914400" lvl="0" indent="0" rtl="0">
              <a:buNone/>
            </a:pPr>
            <a:r>
              <a:rPr lang="en" sz="2400"/>
              <a:t>this, "You pressed a button!", 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Toast.LENGTH_LONG).show();</a:t>
            </a:r>
          </a:p>
          <a:p>
            <a:pPr marL="0" lvl="0" indent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07" name="Shape 9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08" name="Shape 908"/>
          <p:cNvSpPr/>
          <p:nvPr/>
        </p:nvSpPr>
        <p:spPr>
          <a:xfrm>
            <a:off x="5543125" y="1645582"/>
            <a:ext cx="2124599" cy="978299"/>
          </a:xfrm>
          <a:prstGeom prst="wedgeRoundRectCallout">
            <a:avLst>
              <a:gd name="adj1" fmla="val -52943"/>
              <a:gd name="adj2" fmla="val -153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How do you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if(v == mSubmitButton) {  /* submitButton clicked */ }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else if(v == mFirstName) { /* first name clicked */ }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14" name="Shape 9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public void myEventHandler(</a:t>
            </a:r>
            <a:r>
              <a:rPr lang="en" sz="2400" b="1"/>
              <a:t>View v</a:t>
            </a:r>
            <a:r>
              <a:rPr lang="en" sz="2400"/>
              <a:t>)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{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if(v == mSubmitButton) {  /* submitButton clicked */ }</a:t>
            </a:r>
          </a:p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	else if(v == mFirstName) { /* first name clicked */ }</a:t>
            </a:r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}</a:t>
            </a:r>
          </a:p>
        </p:txBody>
      </p:sp>
      <p:sp>
        <p:nvSpPr>
          <p:cNvPr id="920" name="Shape 9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How do we know which view has been clicked?</a:t>
            </a:r>
          </a:p>
        </p:txBody>
      </p:sp>
      <p:sp>
        <p:nvSpPr>
          <p:cNvPr id="921" name="Shape 921"/>
          <p:cNvSpPr/>
          <p:nvPr/>
        </p:nvSpPr>
        <p:spPr>
          <a:xfrm>
            <a:off x="5543125" y="1645582"/>
            <a:ext cx="2124599" cy="978299"/>
          </a:xfrm>
          <a:prstGeom prst="wedgeRoundRectCallout">
            <a:avLst>
              <a:gd name="adj1" fmla="val -52943"/>
              <a:gd name="adj2" fmla="val -15334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Add this method to your class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
</a:t>
            </a:r>
          </a:p>
          <a:p>
            <a:endParaRPr lang="en" sz="2400"/>
          </a:p>
          <a:p>
            <a:endParaRPr lang="en" sz="2400"/>
          </a:p>
          <a:p>
            <a:pPr lv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You can also create a different method to handle events for different views if you want to.</a:t>
            </a:r>
          </a:p>
        </p:txBody>
      </p:sp>
      <p:sp>
        <p:nvSpPr>
          <p:cNvPr id="927" name="Shape 9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Shape 9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33" name="Shape 9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Specify the name of the method to handle the event in XML. We just did this.</a:t>
            </a:r>
          </a:p>
          <a:p>
            <a:endParaRPr lang="en" sz="2400" b="1"/>
          </a:p>
          <a:p>
            <a:endParaRPr lang="en" sz="2400" b="1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Have your Activity implement an EventListener</a:t>
            </a:r>
          </a:p>
          <a:p>
            <a:endParaRPr lang="en" sz="2400"/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Specify the name of the method to handle the event in XML. We just did this.</a:t>
            </a:r>
          </a:p>
          <a:p>
            <a:endParaRPr lang="en" sz="2400"/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Have your Activity </a:t>
            </a:r>
            <a:r>
              <a:rPr lang="en" sz="2400" b="1" u="sng"/>
              <a:t>implement</a:t>
            </a:r>
            <a:r>
              <a:rPr lang="en" sz="2400" b="1"/>
              <a:t> an EventListener</a:t>
            </a:r>
          </a:p>
          <a:p>
            <a:endParaRPr lang="en" sz="2400" b="1"/>
          </a:p>
          <a:p>
            <a:endParaRPr lang="en" sz="2400" b="1"/>
          </a:p>
          <a:p>
            <a:pPr marL="457200" lvl="0" indent="-38100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Shape 9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45" name="Shape 9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  <a:p>
            <a:endParaRPr lang="en" sz="1800"/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You should remove the android:onClick attribute from the submitButton in the XML file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51" name="Shape 9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public class HelloWorldActivity extends Activity </a:t>
            </a:r>
            <a:r>
              <a:rPr lang="en" sz="1800" b="1"/>
              <a:t>implements OnClickListener</a:t>
            </a:r>
            <a:r>
              <a:rPr lang="en" sz="1800"/>
              <a:t> {</a:t>
            </a:r>
          </a:p>
          <a:p>
            <a:pPr lvl="0" rtl="0">
              <a:buNone/>
            </a:pPr>
            <a:r>
              <a:rPr lang="en" sz="1800"/>
              <a:t>    @Override</a:t>
            </a:r>
          </a:p>
          <a:p>
            <a:pPr lvl="0" rtl="0"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mSubmitButton.setOnClickListener(this);</a:t>
            </a:r>
          </a:p>
          <a:p>
            <a:pPr lvl="0" rtl="0">
              <a:buNone/>
            </a:pPr>
            <a:r>
              <a:rPr lang="en" sz="1800"/>
              <a:t>    }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onClick(View v)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...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id's</a:t>
            </a:r>
          </a:p>
        </p:txBody>
      </p:sp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Save your file, and the id will automatically be added R.java </a:t>
            </a:r>
          </a:p>
          <a:p>
            <a:endParaRPr lang="en" dirty="0"/>
          </a:p>
          <a:p>
            <a:pPr marL="457200" lvl="0" indent="-298450" rtl="0">
              <a:buClr>
                <a:srgbClr val="000000"/>
              </a:buClr>
              <a:buSzPct val="76388"/>
              <a:buFont typeface="Arial"/>
              <a:buChar char="•"/>
            </a:pPr>
            <a:r>
              <a:rPr lang="en" sz="2400" b="1" dirty="0">
                <a:solidFill>
                  <a:srgbClr val="38761D"/>
                </a:solidFill>
              </a:rPr>
              <a:t>android:id="@+id/id_name"</a:t>
            </a:r>
          </a:p>
          <a:p>
            <a:pPr marL="914400" lvl="1" indent="-298450" rtl="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b="1" dirty="0">
                <a:solidFill>
                  <a:srgbClr val="38761D"/>
                </a:solidFill>
              </a:rPr>
              <a:t>@</a:t>
            </a:r>
            <a:r>
              <a:rPr lang="en" dirty="0"/>
              <a:t> tells the XML parser to expand the rest of the id string and treat it as an ID resource</a:t>
            </a:r>
          </a:p>
          <a:p>
            <a:pPr marL="914400" lvl="1" indent="-298450">
              <a:buClr>
                <a:srgbClr val="000000"/>
              </a:buClr>
              <a:buSzPct val="36666"/>
              <a:buFont typeface="Courier New"/>
              <a:buChar char="o"/>
            </a:pPr>
            <a:r>
              <a:rPr lang="en" b="1" dirty="0">
                <a:solidFill>
                  <a:srgbClr val="38761D"/>
                </a:solidFill>
              </a:rPr>
              <a:t>+</a:t>
            </a:r>
            <a:r>
              <a:rPr lang="en" dirty="0"/>
              <a:t> is what causes the id to be added to R.java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Implement EventListener</a:t>
            </a:r>
          </a:p>
        </p:txBody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 </a:t>
            </a:r>
            <a:r>
              <a:rPr lang="en" sz="1800" b="1"/>
              <a:t>implements OnClickListener</a:t>
            </a:r>
            <a:r>
              <a:rPr lang="en" sz="1800"/>
              <a:t>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@Override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public void onCreate(Bundle savedInstanceState)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super.onCreate(savedInstanceState);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    setContentView(R.layout.main);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</a:t>
            </a:r>
            <a:r>
              <a:rPr lang="en" sz="1800"/>
              <a:t> Button mSubmitButton = (Button) findViewById(R.id.submitButton);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 EditText mFirstName = (EditText) findViewById(R.id.firstName);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	</a:t>
            </a:r>
            <a:r>
              <a:rPr lang="en" sz="1800" b="1"/>
              <a:t> mSubmitButton.setOnClickListener(this);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</a:t>
            </a:r>
            <a:r>
              <a:rPr lang="en" sz="1800" b="1"/>
              <a:t>public void onClick(View v) {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... 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  <p:sp>
        <p:nvSpPr>
          <p:cNvPr id="958" name="Shape 958"/>
          <p:cNvSpPr/>
          <p:nvPr/>
        </p:nvSpPr>
        <p:spPr>
          <a:xfrm>
            <a:off x="1646125" y="3971975"/>
            <a:ext cx="2124599" cy="97829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What if I remove this? Try it.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Handling Events</a:t>
            </a:r>
          </a:p>
        </p:txBody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45833"/>
              <a:buNone/>
            </a:pPr>
            <a:r>
              <a:rPr lang="en" sz="2400"/>
              <a:t>There are 3 ways to incorporate EventListeners:</a:t>
            </a:r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Specify the name of the method to handle the event in XML. We just did this.</a:t>
            </a:r>
          </a:p>
          <a:p>
            <a:endParaRPr lang="en" sz="2400"/>
          </a:p>
          <a:p>
            <a:endParaRPr lang="en" sz="2400"/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2400"/>
              <a:t>Have your Activity implement an EventListener</a:t>
            </a:r>
          </a:p>
          <a:p>
            <a:endParaRPr lang="en" sz="2400"/>
          </a:p>
          <a:p>
            <a:endParaRPr lang="en" sz="2400"/>
          </a:p>
          <a:p>
            <a:pPr marL="457200" lvl="0" indent="-381000" rtl="0"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 b="1"/>
              <a:t>Create an anonymous implementation of the EventListener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Shape 9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70" name="Shape 9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Shape 9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76" name="Shape 9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  <p:sp>
        <p:nvSpPr>
          <p:cNvPr id="977" name="Shape 977"/>
          <p:cNvSpPr/>
          <p:nvPr/>
        </p:nvSpPr>
        <p:spPr>
          <a:xfrm>
            <a:off x="5480150" y="1472075"/>
            <a:ext cx="2124599" cy="978299"/>
          </a:xfrm>
          <a:prstGeom prst="wedgeRoundRectCallout">
            <a:avLst>
              <a:gd name="adj1" fmla="val -51811"/>
              <a:gd name="adj2" fmla="val -5832"/>
              <a:gd name="adj3" fmla="val 0"/>
            </a:avLst>
          </a:prstGeom>
          <a:solidFill>
            <a:srgbClr val="93C47D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Doesn't need to implement OnClickListener this time!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Button mSubmitButton = (Button) findViewById(R.id.submitButton);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EditText mFirstName = (EditText) findViewById(R.id.firstName);</a:t>
            </a:r>
          </a:p>
          <a:p>
            <a:endParaRPr lang="en" sz="1800"/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mSubmitButton.setOnClickListener( new OnClickListener() {</a:t>
            </a:r>
          </a:p>
          <a:p>
            <a:pPr marL="9144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public void onClick(View v) {</a:t>
            </a:r>
          </a:p>
          <a:p>
            <a:pPr marL="457200" lvl="0" indent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		/* submitButton clicked */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	}</a:t>
            </a:r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/>
              <a:t>	});</a:t>
            </a:r>
          </a:p>
          <a:p>
            <a:pPr lvl="0" rtl="0">
              <a:buNone/>
            </a:pPr>
            <a:r>
              <a:rPr lang="en" sz="1800"/>
              <a:t>    }</a:t>
            </a:r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Events - Anonymous Listener</a:t>
            </a:r>
          </a:p>
        </p:txBody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
A fast way to set the onClickListener:</a:t>
            </a:r>
          </a:p>
          <a:p>
            <a:endParaRPr lang="en" sz="1800"/>
          </a:p>
          <a:p>
            <a:endParaRPr lang="en"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typing “mSubmitButton.” (including the dot)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choose the “setOnClickListener” method from the list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in the parentheses, type “new “ (including the whitespace)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press Ctrl+Spacebar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select View.OnClickListener from the list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You may have to press Ctrl + o to import any missing packages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add a semicolon at the end of the autogenerated code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800"/>
              <a:t>add your code to the auto-generated methods</a:t>
            </a:r>
          </a:p>
          <a:p>
            <a:endParaRPr lang="en" sz="1800"/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995" name="Shape 9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NumberPicker </a:t>
            </a:r>
            <a:r>
              <a:rPr lang="en" sz="2400" dirty="0"/>
              <a:t>is in HoneyComb or later (Android 3.0)</a:t>
            </a:r>
          </a:p>
          <a:p>
            <a:pPr marL="457200" lvl="0" indent="-419100">
              <a:lnSpc>
                <a:spcPct val="150000"/>
              </a:lnSpc>
              <a:spcBef>
                <a:spcPts val="48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400" dirty="0" smtClean="0"/>
              <a:t>You </a:t>
            </a:r>
            <a:r>
              <a:rPr lang="en" sz="2400" dirty="0"/>
              <a:t>may get Force close if you try to manipulate it in an earlier </a:t>
            </a:r>
            <a:r>
              <a:rPr lang="en" sz="2400" dirty="0" smtClean="0"/>
              <a:t>version</a:t>
            </a:r>
          </a:p>
          <a:p>
            <a:pPr marL="457200" lvl="0" indent="-419100">
              <a:lnSpc>
                <a:spcPct val="150000"/>
              </a:lnSpc>
              <a:spcBef>
                <a:spcPts val="480"/>
              </a:spcBef>
            </a:pPr>
            <a:r>
              <a:rPr lang="en" sz="2400" dirty="0" smtClean="0"/>
              <a:t>For some reason, it doesn't seem like NumberPicker attributes can be set in XML ...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lang="en" dirty="0"/>
              <a:t>
</a:t>
            </a:r>
          </a:p>
          <a:p>
            <a:endParaRPr lang="en" dirty="0"/>
          </a:p>
          <a:p>
            <a:pPr lvl="0" rtl="0">
              <a:spcBef>
                <a:spcPts val="480"/>
              </a:spcBef>
              <a:buNone/>
            </a:pPr>
            <a:r>
              <a:rPr lang="en" dirty="0"/>
              <a:t>For some reason, it doesn't seem like NumberPicker attributes can be set in XML ...</a:t>
            </a:r>
          </a:p>
          <a:p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 - NumberPicker</a:t>
            </a:r>
          </a:p>
        </p:txBody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After adding NumberPicker with </a:t>
            </a:r>
            <a:r>
              <a:rPr lang="en" sz="1800" b="1"/>
              <a:t>android:id="@+id/agePicker"</a:t>
            </a:r>
            <a:r>
              <a:rPr lang="en" sz="1800"/>
              <a:t> to the XML file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NumberPicker mAgePicker;</a:t>
            </a:r>
          </a:p>
          <a:p>
            <a:endParaRPr lang="en" sz="1800"/>
          </a:p>
          <a:p>
            <a:pPr lvl="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class HelloWorldActivity extends Activity{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@Override</a:t>
            </a:r>
          </a:p>
          <a:p>
            <a:pPr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public void onCreate(Bundle savedInstanceState) {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super.onCreate(savedInstanceState);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setContentView(R.layout.main);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 = (NumberPicker) findViewById(R.id.agePicker);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mAgePicker.setMaxValue(120);</a:t>
            </a:r>
          </a:p>
          <a:p>
            <a:pPr marL="457200" lvl="0" indent="457200" rt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mAgePicker.setMinValue(5);</a:t>
            </a:r>
          </a:p>
          <a:p>
            <a:endParaRPr lang="en" sz="1800"/>
          </a:p>
          <a:p>
            <a:pPr lvl="0"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/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</a:t>
            </a:r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Most </a:t>
            </a:r>
            <a:r>
              <a:rPr lang="en" dirty="0"/>
              <a:t>of a widget's XML attributes can be set and get programmatically</a:t>
            </a:r>
          </a:p>
          <a:p>
            <a:endParaRPr lang="en" dirty="0"/>
          </a:p>
          <a:p>
            <a:endParaRPr lang="en" dirty="0"/>
          </a:p>
        </p:txBody>
      </p:sp>
      <p:graphicFrame>
        <p:nvGraphicFramePr>
          <p:cNvPr id="1014" name="Shape 1014"/>
          <p:cNvGraphicFramePr/>
          <p:nvPr/>
        </p:nvGraphicFramePr>
        <p:xfrm>
          <a:off x="570450" y="2990425"/>
          <a:ext cx="8217400" cy="25906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4350"/>
                <a:gridCol w="2054350"/>
                <a:gridCol w="2054350"/>
                <a:gridCol w="2054350"/>
              </a:tblGrid>
              <a:tr h="261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Example widget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XML attribute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set method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b="1"/>
                        <a:t>get method</a:t>
                      </a:r>
                    </a:p>
                  </a:txBody>
                  <a:tcPr marL="91425" marR="91425" marT="91425" marB="91425" anchor="ctr"/>
                </a:tc>
              </a:tr>
              <a:tr h="2899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EditText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android:text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setText(String)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getText()</a:t>
                      </a:r>
                    </a:p>
                  </a:txBody>
                  <a:tcPr marL="91425" marR="91425" marT="91425" marB="91425" anchor="ctr"/>
                </a:tc>
              </a:tr>
              <a:tr h="434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Button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android:onClick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setOnClickListener(OnClickListener)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-</a:t>
                      </a:r>
                    </a:p>
                  </a:txBody>
                  <a:tcPr marL="91425" marR="91425" marT="91425" marB="91425" anchor="ctr"/>
                </a:tc>
              </a:tr>
              <a:tr h="271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CheckBox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android:checked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setChecked()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isChecked()</a:t>
                      </a:r>
                    </a:p>
                  </a:txBody>
                  <a:tcPr marL="91425" marR="91425" marT="91425" marB="91425" anchor="ctr"/>
                </a:tc>
              </a:tr>
              <a:tr h="3083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android:progress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setProgress()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getProgress()</a:t>
                      </a:r>
                    </a:p>
                  </a:txBody>
                  <a:tcPr marL="91425" marR="91425" marT="91425" marB="91425" anchor="ctr"/>
                </a:tc>
              </a:tr>
              <a:tr h="317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SeekBar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android:max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setmax()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/>
                        <a:t>getMax()</a:t>
                      </a: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Widgets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 smtClean="0"/>
              <a:t>As </a:t>
            </a:r>
            <a:r>
              <a:rPr lang="en" dirty="0"/>
              <a:t>you may have noticed, you can do this for attributes other than the </a:t>
            </a:r>
            <a:r>
              <a:rPr lang="en" b="1" dirty="0">
                <a:solidFill>
                  <a:srgbClr val="38761D"/>
                </a:solidFill>
              </a:rPr>
              <a:t>android:id</a:t>
            </a:r>
            <a:r>
              <a:rPr lang="en" dirty="0"/>
              <a:t> attribute</a:t>
            </a:r>
          </a:p>
          <a:p>
            <a:endParaRPr lang="en" dirty="0"/>
          </a:p>
          <a:p>
            <a:endParaRPr lang="en" dirty="0"/>
          </a:p>
          <a:p>
            <a:pPr marL="0" lvl="0" indent="0">
              <a:buClr>
                <a:srgbClr val="000000"/>
              </a:buClr>
              <a:buSzPct val="36666"/>
              <a:buFont typeface="Arial"/>
              <a:buNone/>
            </a:pPr>
            <a:r>
              <a:rPr lang="en" dirty="0"/>
              <a:t>You can explore your options by right clicking on anything on the canvas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Custom 432">
      <a:dk1>
        <a:srgbClr val="CA0001"/>
      </a:dk1>
      <a:lt1>
        <a:srgbClr val="ECE47C"/>
      </a:lt1>
      <a:dk2>
        <a:srgbClr val="000000"/>
      </a:dk2>
      <a:lt2>
        <a:srgbClr val="FFFFFF"/>
      </a:lt2>
      <a:accent1>
        <a:srgbClr val="E26F01"/>
      </a:accent1>
      <a:accent2>
        <a:srgbClr val="723C75"/>
      </a:accent2>
      <a:accent3>
        <a:srgbClr val="69B19F"/>
      </a:accent3>
      <a:accent4>
        <a:srgbClr val="BC5828"/>
      </a:accent4>
      <a:accent5>
        <a:srgbClr val="800000"/>
      </a:accent5>
      <a:accent6>
        <a:srgbClr val="333333"/>
      </a:accent6>
      <a:hlink>
        <a:srgbClr val="ECE47C"/>
      </a:hlink>
      <a:folHlink>
        <a:srgbClr val="F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3272</Words>
  <Application>Microsoft Office PowerPoint</Application>
  <PresentationFormat>On-screen Show (4:3)</PresentationFormat>
  <Paragraphs>789</Paragraphs>
  <Slides>89</Slides>
  <Notes>89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/>
      <vt:lpstr/>
      <vt:lpstr/>
      <vt:lpstr/>
      <vt:lpstr/>
      <vt:lpstr/>
      <vt:lpstr/>
      <vt:lpstr> The Android User Interface</vt:lpstr>
      <vt:lpstr>Today's Agenda</vt:lpstr>
      <vt:lpstr>Widgets - Finding available Widgets</vt:lpstr>
      <vt:lpstr>Widgets</vt:lpstr>
      <vt:lpstr>Widgets - Examples</vt:lpstr>
      <vt:lpstr>Widgets - id's</vt:lpstr>
      <vt:lpstr>Widgets - id's</vt:lpstr>
      <vt:lpstr>Widgets - id's</vt:lpstr>
      <vt:lpstr>Widgets</vt:lpstr>
      <vt:lpstr>Widgets - layout_height/width</vt:lpstr>
      <vt:lpstr>Widgets - layout_height/width</vt:lpstr>
      <vt:lpstr>Widgets - TextView</vt:lpstr>
      <vt:lpstr>Widgets - EditText</vt:lpstr>
      <vt:lpstr>Widgets - Gravity</vt:lpstr>
      <vt:lpstr>Widgets - Button</vt:lpstr>
      <vt:lpstr>Widgets - CheckBox</vt:lpstr>
      <vt:lpstr>Widgets - RadioGroup / RadioButton</vt:lpstr>
      <vt:lpstr>Widgets - RadioButton</vt:lpstr>
      <vt:lpstr>Widgets - ToggleButton</vt:lpstr>
      <vt:lpstr>Widgets - SeekBar</vt:lpstr>
      <vt:lpstr>Widgets - RatingBar</vt:lpstr>
      <vt:lpstr>Layouts</vt:lpstr>
      <vt:lpstr>Layouts</vt:lpstr>
      <vt:lpstr>Layouts - LinearLayout Review</vt:lpstr>
      <vt:lpstr>Layouts - LinearLayout (Vertical)</vt:lpstr>
      <vt:lpstr>Layouts - LinearLayout (Vertical)</vt:lpstr>
      <vt:lpstr>Layouts - LinearLayout (Vertical)</vt:lpstr>
      <vt:lpstr>Layouts - LinearLayout (Vertical)</vt:lpstr>
      <vt:lpstr>Layouts - LinearLayout (Vertical)</vt:lpstr>
      <vt:lpstr>Layouts - LinearLayout</vt:lpstr>
      <vt:lpstr>Layouts</vt:lpstr>
      <vt:lpstr>Layouts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RelativeLayout</vt:lpstr>
      <vt:lpstr>Layouts - TableLayout</vt:lpstr>
      <vt:lpstr>Layouts - TableLayout</vt:lpstr>
      <vt:lpstr>Layouts - Oversized Layouts</vt:lpstr>
      <vt:lpstr>Layouts - ScrollView</vt:lpstr>
      <vt:lpstr>Toast</vt:lpstr>
      <vt:lpstr>Toast</vt:lpstr>
      <vt:lpstr>Toast</vt:lpstr>
      <vt:lpstr>Toast</vt:lpstr>
      <vt:lpstr>Toast</vt:lpstr>
      <vt:lpstr>Toast</vt:lpstr>
      <vt:lpstr>Events - Event driven programming</vt:lpstr>
      <vt:lpstr>Events - examples events</vt:lpstr>
      <vt:lpstr>Events - View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Button Click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 - How do we know which view has been clicked?</vt:lpstr>
      <vt:lpstr>Events</vt:lpstr>
      <vt:lpstr>Events - Handling Events</vt:lpstr>
      <vt:lpstr>Events - Handling Events</vt:lpstr>
      <vt:lpstr>Events - Implement EventListener</vt:lpstr>
      <vt:lpstr>Events - Implement EventListener</vt:lpstr>
      <vt:lpstr>Events - Implement EventListener</vt:lpstr>
      <vt:lpstr>Events - Handling Events</vt:lpstr>
      <vt:lpstr>Events - Anonymous Listener</vt:lpstr>
      <vt:lpstr>Events - Anonymous Listener</vt:lpstr>
      <vt:lpstr>Events - Anonymous Listener</vt:lpstr>
      <vt:lpstr>Events - Anonymous Listener</vt:lpstr>
      <vt:lpstr>Widgets - NumberPicker</vt:lpstr>
      <vt:lpstr>Widgets - NumberPicker</vt:lpstr>
      <vt:lpstr>Widgets - NumberPicker</vt:lpstr>
      <vt:lpstr>Widgets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Lecture 1</dc:title>
  <cp:lastModifiedBy>KIENLT</cp:lastModifiedBy>
  <cp:revision>290</cp:revision>
  <dcterms:modified xsi:type="dcterms:W3CDTF">2014-01-19T17:44:09Z</dcterms:modified>
</cp:coreProperties>
</file>