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officedocument.wordprocessingml.document" Extension="docx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wordprocessingml.document" PartName="/ppt/embeddings/Microsoft_Office_Word_Document5.docx"/>
  <Override ContentType="application/vnd.openxmlformats-officedocument.wordprocessingml.document" PartName="/ppt/embeddings/Microsoft_Office_Word_Document2.docx"/>
  <Override ContentType="application/vnd.openxmlformats-officedocument.wordprocessingml.document" PartName="/ppt/embeddings/Microsoft_Office_Word_Document6.docx"/>
  <Override ContentType="application/vnd.openxmlformats-officedocument.wordprocessingml.document" PartName="/ppt/embeddings/Microsoft_Office_Word_Document1.docx"/>
  <Override ContentType="application/vnd.openxmlformats-officedocument.wordprocessingml.document" PartName="/ppt/embeddings/Microsoft_Office_Word_Document3.docx"/>
  <Override ContentType="application/vnd.openxmlformats-officedocument.wordprocessingml.document" PartName="/ppt/embeddings/Microsoft_Office_Word_Document4.docx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Book Antiqua"/>
      <p:regular r:id="rId19"/>
      <p:bold r:id="rId20"/>
      <p:italic r:id="rId21"/>
      <p:boldItalic r:id="rId22"/>
    </p:embeddedFont>
    <p:embeddedFont>
      <p:font typeface="Sen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h93I9+jhOZAUQZTf6pmKRFy+AN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ookAntiqua-bold.fntdata"/><Relationship Id="rId22" Type="http://schemas.openxmlformats.org/officeDocument/2006/relationships/font" Target="fonts/BookAntiqua-boldItalic.fntdata"/><Relationship Id="rId21" Type="http://schemas.openxmlformats.org/officeDocument/2006/relationships/font" Target="fonts/BookAntiqua-italic.fntdata"/><Relationship Id="rId24" Type="http://schemas.openxmlformats.org/officeDocument/2006/relationships/font" Target="fonts/Sen-bold.fntdata"/><Relationship Id="rId23" Type="http://schemas.openxmlformats.org/officeDocument/2006/relationships/font" Target="fonts/Sen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BookAntiqua-regular.fntdata"/><Relationship Id="rId18" Type="http://schemas.openxmlformats.org/officeDocument/2006/relationships/slide" Target="slides/slide14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4.v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5.vml.rels><?xml version="1.0" encoding="UTF-8" standalone="yes"?>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6.v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ja-JP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Picture" showMasterSp="0">
  <p:cSld name="Title Slide with Pictur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/>
          <p:nvPr/>
        </p:nvSpPr>
        <p:spPr>
          <a:xfrm>
            <a:off x="6540503" y="0"/>
            <a:ext cx="5651496" cy="6858000"/>
          </a:xfrm>
          <a:custGeom>
            <a:rect b="b" l="l" r="r" t="t"/>
            <a:pathLst>
              <a:path extrusionOk="0" h="6858000" w="4238622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0" name="Google Shape;20;p16"/>
          <p:cNvSpPr/>
          <p:nvPr/>
        </p:nvSpPr>
        <p:spPr>
          <a:xfrm>
            <a:off x="6256868" y="0"/>
            <a:ext cx="1672169" cy="6858000"/>
          </a:xfrm>
          <a:custGeom>
            <a:rect b="b" l="l" r="r" t="t"/>
            <a:pathLst>
              <a:path extrusionOk="0" h="6858000" w="1254127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1" name="Google Shape;21;p16"/>
          <p:cNvSpPr/>
          <p:nvPr/>
        </p:nvSpPr>
        <p:spPr>
          <a:xfrm>
            <a:off x="6062136" y="0"/>
            <a:ext cx="1528232" cy="6858000"/>
          </a:xfrm>
          <a:custGeom>
            <a:rect b="b" l="l" r="r" t="t"/>
            <a:pathLst>
              <a:path extrusionOk="0" h="6858000" w="1146174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2" name="Google Shape;22;p16"/>
          <p:cNvSpPr txBox="1"/>
          <p:nvPr>
            <p:ph type="ctrTitle"/>
          </p:nvPr>
        </p:nvSpPr>
        <p:spPr>
          <a:xfrm>
            <a:off x="1295401" y="1873584"/>
            <a:ext cx="5120640" cy="2560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 Antiqua"/>
              <a:buNone/>
              <a:defRPr sz="4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" type="subTitle"/>
          </p:nvPr>
        </p:nvSpPr>
        <p:spPr>
          <a:xfrm>
            <a:off x="1295401" y="4572000"/>
            <a:ext cx="512064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16"/>
          <p:cNvSpPr/>
          <p:nvPr>
            <p:ph idx="2" type="pic"/>
          </p:nvPr>
        </p:nvSpPr>
        <p:spPr>
          <a:xfrm>
            <a:off x="6743703" y="0"/>
            <a:ext cx="5448297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36575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25" name="Google Shape;25;p16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fmla="val 9717" name="adj"/>
            </a:avLst>
          </a:prstGeom>
          <a:solidFill>
            <a:srgbClr val="A6A6A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ja-JP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NOTE: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ja-JP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change the  image on this slide, select the picture and delete it. Then click the Pictures icon in the placeholder to insert your own image.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5"/>
          <p:cNvSpPr txBox="1"/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 Antiqua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/>
          <p:nvPr>
            <p:ph idx="2" type="pic"/>
          </p:nvPr>
        </p:nvSpPr>
        <p:spPr>
          <a:xfrm>
            <a:off x="4724400" y="1828801"/>
            <a:ext cx="61722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2743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80" name="Google Shape;80;p25"/>
          <p:cNvSpPr txBox="1"/>
          <p:nvPr>
            <p:ph idx="1" type="body"/>
          </p:nvPr>
        </p:nvSpPr>
        <p:spPr>
          <a:xfrm>
            <a:off x="1295400" y="1828800"/>
            <a:ext cx="301752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25"/>
          <p:cNvSpPr txBox="1"/>
          <p:nvPr>
            <p:ph idx="10" type="dt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5"/>
          <p:cNvSpPr txBox="1"/>
          <p:nvPr>
            <p:ph idx="11" type="ftr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12" type="sldNum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Pictures with Captions">
  <p:cSld name="Two Pictures with Caption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6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86" name="Google Shape;86;p26"/>
          <p:cNvSpPr txBox="1"/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 Antiqua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6"/>
          <p:cNvSpPr txBox="1"/>
          <p:nvPr>
            <p:ph idx="1" type="body"/>
          </p:nvPr>
        </p:nvSpPr>
        <p:spPr>
          <a:xfrm>
            <a:off x="1371273" y="5333098"/>
            <a:ext cx="4420252" cy="83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8" name="Google Shape;88;p26"/>
          <p:cNvSpPr txBox="1"/>
          <p:nvPr>
            <p:ph idx="10" type="dt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6"/>
          <p:cNvSpPr txBox="1"/>
          <p:nvPr>
            <p:ph idx="11" type="ftr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6"/>
          <p:cNvSpPr txBox="1"/>
          <p:nvPr>
            <p:ph idx="12" type="sldNum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91" name="Google Shape;91;p26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92" name="Google Shape;92;p26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93" name="Google Shape;93;p26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94" name="Google Shape;94;p26"/>
          <p:cNvSpPr txBox="1"/>
          <p:nvPr>
            <p:ph idx="2" type="body"/>
          </p:nvPr>
        </p:nvSpPr>
        <p:spPr>
          <a:xfrm>
            <a:off x="6412954" y="5333098"/>
            <a:ext cx="4420252" cy="83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5" name="Google Shape;95;p26"/>
          <p:cNvSpPr/>
          <p:nvPr>
            <p:ph idx="3" type="pic"/>
          </p:nvPr>
        </p:nvSpPr>
        <p:spPr>
          <a:xfrm>
            <a:off x="1295400" y="1828801"/>
            <a:ext cx="4572000" cy="3428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2743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96" name="Google Shape;96;p26"/>
          <p:cNvSpPr/>
          <p:nvPr>
            <p:ph idx="4" type="pic"/>
          </p:nvPr>
        </p:nvSpPr>
        <p:spPr>
          <a:xfrm>
            <a:off x="6324600" y="1828801"/>
            <a:ext cx="4572000" cy="3428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2743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7"/>
          <p:cNvSpPr txBox="1"/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7"/>
          <p:cNvSpPr txBox="1"/>
          <p:nvPr>
            <p:ph idx="1" type="body"/>
          </p:nvPr>
        </p:nvSpPr>
        <p:spPr>
          <a:xfrm rot="5400000">
            <a:off x="3924300" y="-800100"/>
            <a:ext cx="4343400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27"/>
          <p:cNvSpPr txBox="1"/>
          <p:nvPr>
            <p:ph idx="10" type="dt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7"/>
          <p:cNvSpPr txBox="1"/>
          <p:nvPr>
            <p:ph idx="11" type="ftr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7"/>
          <p:cNvSpPr txBox="1"/>
          <p:nvPr>
            <p:ph idx="12" type="sldNum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"/>
          <p:cNvSpPr/>
          <p:nvPr/>
        </p:nvSpPr>
        <p:spPr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05" name="Google Shape;105;p28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06" name="Google Shape;106;p2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07" name="Google Shape;107;p28"/>
          <p:cNvSpPr txBox="1"/>
          <p:nvPr>
            <p:ph type="title"/>
          </p:nvPr>
        </p:nvSpPr>
        <p:spPr>
          <a:xfrm rot="5400000">
            <a:off x="7644754" y="2912364"/>
            <a:ext cx="5486400" cy="10332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8"/>
          <p:cNvSpPr txBox="1"/>
          <p:nvPr>
            <p:ph idx="1" type="body"/>
          </p:nvPr>
        </p:nvSpPr>
        <p:spPr>
          <a:xfrm rot="5400000">
            <a:off x="2540577" y="-559377"/>
            <a:ext cx="5486400" cy="7976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28"/>
          <p:cNvSpPr txBox="1"/>
          <p:nvPr>
            <p:ph idx="10" type="dt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8"/>
          <p:cNvSpPr txBox="1"/>
          <p:nvPr>
            <p:ph idx="11" type="ftr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8"/>
          <p:cNvSpPr txBox="1"/>
          <p:nvPr>
            <p:ph idx="12" type="sldNum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7"/>
          <p:cNvSpPr txBox="1"/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" type="body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0" type="dt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1" type="ftr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2" type="sldNum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/>
          <p:nvPr/>
        </p:nvSpPr>
        <p:spPr>
          <a:xfrm>
            <a:off x="9622368" y="0"/>
            <a:ext cx="2569632" cy="6858000"/>
          </a:xfrm>
          <a:custGeom>
            <a:rect b="b" l="l" r="r" t="t"/>
            <a:pathLst>
              <a:path extrusionOk="0" h="6858000" w="1927224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4" name="Google Shape;34;p18"/>
          <p:cNvSpPr/>
          <p:nvPr/>
        </p:nvSpPr>
        <p:spPr>
          <a:xfrm>
            <a:off x="9237132" y="0"/>
            <a:ext cx="1672169" cy="6858000"/>
          </a:xfrm>
          <a:custGeom>
            <a:rect b="b" l="l" r="r" t="t"/>
            <a:pathLst>
              <a:path extrusionOk="0" h="6858000" w="1254127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rotWithShape="0" algn="l" dist="5080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5" name="Google Shape;35;p18"/>
          <p:cNvSpPr/>
          <p:nvPr/>
        </p:nvSpPr>
        <p:spPr>
          <a:xfrm>
            <a:off x="9173633" y="0"/>
            <a:ext cx="1460499" cy="6858000"/>
          </a:xfrm>
          <a:custGeom>
            <a:rect b="b" l="l" r="r" t="t"/>
            <a:pathLst>
              <a:path extrusionOk="0" h="6858000" w="1095374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rotWithShape="0" algn="l" dist="5080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6" name="Google Shape;36;p18"/>
          <p:cNvSpPr/>
          <p:nvPr/>
        </p:nvSpPr>
        <p:spPr>
          <a:xfrm>
            <a:off x="9173633" y="0"/>
            <a:ext cx="1460499" cy="6858000"/>
          </a:xfrm>
          <a:custGeom>
            <a:rect b="b" l="l" r="r" t="t"/>
            <a:pathLst>
              <a:path extrusionOk="0" h="6858000" w="1095374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7" name="Google Shape;37;p18"/>
          <p:cNvSpPr txBox="1"/>
          <p:nvPr>
            <p:ph type="title"/>
          </p:nvPr>
        </p:nvSpPr>
        <p:spPr>
          <a:xfrm>
            <a:off x="1295398" y="2914650"/>
            <a:ext cx="8046720" cy="15573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 Antiqua"/>
              <a:buNone/>
              <a:defRPr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" type="body"/>
          </p:nvPr>
        </p:nvSpPr>
        <p:spPr>
          <a:xfrm>
            <a:off x="1295398" y="4589463"/>
            <a:ext cx="8046718" cy="1011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2000"/>
              <a:buNone/>
              <a:defRPr sz="2000">
                <a:solidFill>
                  <a:srgbClr val="999999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  <a:defRPr sz="1800">
                <a:solidFill>
                  <a:srgbClr val="999999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99999"/>
              </a:buClr>
              <a:buSzPts val="1600"/>
              <a:buNone/>
              <a:defRPr sz="1600">
                <a:solidFill>
                  <a:srgbClr val="999999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99999"/>
              </a:buClr>
              <a:buSzPts val="1600"/>
              <a:buNone/>
              <a:defRPr sz="1600">
                <a:solidFill>
                  <a:srgbClr val="999999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99999"/>
              </a:buClr>
              <a:buSzPts val="1600"/>
              <a:buNone/>
              <a:defRPr sz="1600">
                <a:solidFill>
                  <a:srgbClr val="999999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99999"/>
              </a:buClr>
              <a:buSzPts val="1600"/>
              <a:buNone/>
              <a:defRPr sz="1600">
                <a:solidFill>
                  <a:srgbClr val="999999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99999"/>
              </a:buClr>
              <a:buSzPts val="1600"/>
              <a:buNone/>
              <a:defRPr sz="1600">
                <a:solidFill>
                  <a:srgbClr val="999999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99999"/>
              </a:buClr>
              <a:buSzPts val="1600"/>
              <a:buNone/>
              <a:defRPr sz="1600">
                <a:solidFill>
                  <a:srgbClr val="999999"/>
                </a:solidFill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/>
          <p:nvPr/>
        </p:nvSpPr>
        <p:spPr>
          <a:xfrm>
            <a:off x="8429022" y="0"/>
            <a:ext cx="3762978" cy="6858000"/>
          </a:xfrm>
          <a:custGeom>
            <a:rect b="b" l="l" r="r" t="t"/>
            <a:pathLst>
              <a:path extrusionOk="0" h="6858000" w="3762978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1" name="Google Shape;41;p19"/>
          <p:cNvSpPr/>
          <p:nvPr/>
        </p:nvSpPr>
        <p:spPr>
          <a:xfrm>
            <a:off x="8145385" y="0"/>
            <a:ext cx="1672169" cy="6858000"/>
          </a:xfrm>
          <a:custGeom>
            <a:rect b="b" l="l" r="r" t="t"/>
            <a:pathLst>
              <a:path extrusionOk="0" h="6858000" w="1254127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2" name="Google Shape;42;p19"/>
          <p:cNvSpPr/>
          <p:nvPr/>
        </p:nvSpPr>
        <p:spPr>
          <a:xfrm>
            <a:off x="7950653" y="0"/>
            <a:ext cx="1528232" cy="6858000"/>
          </a:xfrm>
          <a:custGeom>
            <a:rect b="b" l="l" r="r" t="t"/>
            <a:pathLst>
              <a:path extrusionOk="0" h="6858000" w="1146174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3" name="Google Shape;43;p19"/>
          <p:cNvSpPr txBox="1"/>
          <p:nvPr>
            <p:ph type="ctrTitle"/>
          </p:nvPr>
        </p:nvSpPr>
        <p:spPr>
          <a:xfrm>
            <a:off x="1295400" y="1873584"/>
            <a:ext cx="6400800" cy="2560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 Antiqua"/>
              <a:buNone/>
              <a:defRPr sz="4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" type="subTitle"/>
          </p:nvPr>
        </p:nvSpPr>
        <p:spPr>
          <a:xfrm>
            <a:off x="1295400" y="45720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" type="body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2" type="body"/>
          </p:nvPr>
        </p:nvSpPr>
        <p:spPr>
          <a:xfrm>
            <a:off x="6324600" y="1828799"/>
            <a:ext cx="4572000" cy="4343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0" type="dt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0"/>
          <p:cNvSpPr txBox="1"/>
          <p:nvPr>
            <p:ph idx="11" type="ftr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2" type="sldNum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1"/>
          <p:cNvSpPr txBox="1"/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1"/>
          <p:cNvSpPr txBox="1"/>
          <p:nvPr>
            <p:ph idx="1" type="body"/>
          </p:nvPr>
        </p:nvSpPr>
        <p:spPr>
          <a:xfrm>
            <a:off x="1295400" y="1828800"/>
            <a:ext cx="4572000" cy="85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0" sz="2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21"/>
          <p:cNvSpPr txBox="1"/>
          <p:nvPr>
            <p:ph idx="2" type="body"/>
          </p:nvPr>
        </p:nvSpPr>
        <p:spPr>
          <a:xfrm>
            <a:off x="1295400" y="2705100"/>
            <a:ext cx="4572000" cy="3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3" type="body"/>
          </p:nvPr>
        </p:nvSpPr>
        <p:spPr>
          <a:xfrm>
            <a:off x="6324600" y="1828800"/>
            <a:ext cx="4572000" cy="847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0" sz="2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21"/>
          <p:cNvSpPr txBox="1"/>
          <p:nvPr>
            <p:ph idx="4" type="body"/>
          </p:nvPr>
        </p:nvSpPr>
        <p:spPr>
          <a:xfrm>
            <a:off x="6324600" y="2705100"/>
            <a:ext cx="4572000" cy="3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0" type="dt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1" type="ftr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2"/>
          <p:cNvSpPr txBox="1"/>
          <p:nvPr>
            <p:ph idx="12" type="sldNum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 txBox="1"/>
          <p:nvPr>
            <p:ph idx="10" type="dt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3"/>
          <p:cNvSpPr txBox="1"/>
          <p:nvPr>
            <p:ph idx="11" type="ftr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3"/>
          <p:cNvSpPr txBox="1"/>
          <p:nvPr>
            <p:ph idx="12" type="sldNum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/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 Antiqua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4728209" y="1828800"/>
            <a:ext cx="612648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55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24"/>
          <p:cNvSpPr txBox="1"/>
          <p:nvPr>
            <p:ph idx="2" type="body"/>
          </p:nvPr>
        </p:nvSpPr>
        <p:spPr>
          <a:xfrm>
            <a:off x="1295400" y="1828800"/>
            <a:ext cx="301752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24"/>
          <p:cNvSpPr txBox="1"/>
          <p:nvPr>
            <p:ph idx="10" type="dt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1" type="ftr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2" type="sldNum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1" name="Google Shape;11;p15"/>
          <p:cNvSpPr/>
          <p:nvPr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2" name="Google Shape;12;p15"/>
          <p:cNvSpPr/>
          <p:nvPr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3" name="Google Shape;13;p15"/>
          <p:cNvSpPr txBox="1"/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 Antiqua"/>
              <a:buNone/>
              <a:defRPr b="0" i="0" sz="3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15"/>
          <p:cNvSpPr txBox="1"/>
          <p:nvPr>
            <p:ph idx="1" type="body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15" name="Google Shape;15;p15"/>
          <p:cNvSpPr txBox="1"/>
          <p:nvPr>
            <p:ph idx="10" type="dt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16" name="Google Shape;16;p15"/>
          <p:cNvSpPr txBox="1"/>
          <p:nvPr>
            <p:ph idx="11" type="ftr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17" name="Google Shape;17;p15"/>
          <p:cNvSpPr txBox="1"/>
          <p:nvPr>
            <p:ph idx="12" type="sldNum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Relationship Id="rId4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Relationship Id="rId4" Type="http://schemas.openxmlformats.org/officeDocument/2006/relationships/image" Target="../media/image19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Relationship Id="rId4" Type="http://schemas.openxmlformats.org/officeDocument/2006/relationships/image" Target="../media/image20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0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vmlDrawing" Target="../drawings/vmlDrawing1.vml"/><Relationship Id="rId4" Type="http://schemas.openxmlformats.org/officeDocument/2006/relationships/image" Target="../media/image10.png"/><Relationship Id="rId5" Type="http://schemas.openxmlformats.org/officeDocument/2006/relationships/image" Target="../media/image1.gif"/><Relationship Id="rId6" Type="http://schemas.openxmlformats.org/officeDocument/2006/relationships/package" Target="../embeddings/Microsoft_Office_Word_Document1.docx"/><Relationship Id="rId7" Type="http://schemas.openxmlformats.org/officeDocument/2006/relationships/package" Target="../embeddings/Microsoft_Office_Word_Document1.docx"/><Relationship Id="rId8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vmlDrawing" Target="../drawings/vmlDrawing2.vml"/><Relationship Id="rId4" Type="http://schemas.openxmlformats.org/officeDocument/2006/relationships/image" Target="../media/image18.png"/><Relationship Id="rId5" Type="http://schemas.openxmlformats.org/officeDocument/2006/relationships/image" Target="../media/image2.gif"/><Relationship Id="rId6" Type="http://schemas.openxmlformats.org/officeDocument/2006/relationships/package" Target="../embeddings/Microsoft_Office_Word_Document2.docx"/><Relationship Id="rId7" Type="http://schemas.openxmlformats.org/officeDocument/2006/relationships/package" Target="../embeddings/Microsoft_Office_Word_Document2.docx"/><Relationship Id="rId8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vmlDrawing" Target="../drawings/vmlDrawing3.vml"/><Relationship Id="rId4" Type="http://schemas.openxmlformats.org/officeDocument/2006/relationships/image" Target="../media/image27.gif"/><Relationship Id="rId5" Type="http://schemas.openxmlformats.org/officeDocument/2006/relationships/image" Target="../media/image11.png"/><Relationship Id="rId6" Type="http://schemas.openxmlformats.org/officeDocument/2006/relationships/package" Target="../embeddings/Microsoft_Office_Word_Document3.docx"/><Relationship Id="rId7" Type="http://schemas.openxmlformats.org/officeDocument/2006/relationships/package" Target="../embeddings/Microsoft_Office_Word_Document3.docx"/><Relationship Id="rId8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vmlDrawing" Target="../drawings/vmlDrawing4.vml"/><Relationship Id="rId4" Type="http://schemas.openxmlformats.org/officeDocument/2006/relationships/image" Target="../media/image4.png"/><Relationship Id="rId5" Type="http://schemas.openxmlformats.org/officeDocument/2006/relationships/image" Target="../media/image3.gif"/><Relationship Id="rId6" Type="http://schemas.openxmlformats.org/officeDocument/2006/relationships/package" Target="../embeddings/Microsoft_Office_Word_Document4.docx"/><Relationship Id="rId7" Type="http://schemas.openxmlformats.org/officeDocument/2006/relationships/package" Target="../embeddings/Microsoft_Office_Word_Document4.docx"/><Relationship Id="rId8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vmlDrawing" Target="../drawings/vmlDrawing5.vml"/><Relationship Id="rId4" Type="http://schemas.openxmlformats.org/officeDocument/2006/relationships/image" Target="../media/image28.png"/><Relationship Id="rId5" Type="http://schemas.openxmlformats.org/officeDocument/2006/relationships/image" Target="../media/image16.gif"/><Relationship Id="rId6" Type="http://schemas.openxmlformats.org/officeDocument/2006/relationships/package" Target="../embeddings/Microsoft_Office_Word_Document5.docx"/><Relationship Id="rId7" Type="http://schemas.openxmlformats.org/officeDocument/2006/relationships/package" Target="../embeddings/Microsoft_Office_Word_Document5.docx"/><Relationship Id="rId8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vmlDrawing" Target="../drawings/vmlDrawing6.vml"/><Relationship Id="rId4" Type="http://schemas.openxmlformats.org/officeDocument/2006/relationships/image" Target="../media/image12.png"/><Relationship Id="rId5" Type="http://schemas.openxmlformats.org/officeDocument/2006/relationships/image" Target="../media/image13.gif"/><Relationship Id="rId6" Type="http://schemas.openxmlformats.org/officeDocument/2006/relationships/package" Target="../embeddings/Microsoft_Office_Word_Document6.docx"/><Relationship Id="rId7" Type="http://schemas.openxmlformats.org/officeDocument/2006/relationships/package" Target="../embeddings/Microsoft_Office_Word_Document6.docx"/><Relationship Id="rId8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9.png"/><Relationship Id="rId4" Type="http://schemas.openxmlformats.org/officeDocument/2006/relationships/image" Target="../media/image21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gif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ty street with motion blur" id="116" name="Google Shape;116;p1" title="Sample Picture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3703" y="0"/>
            <a:ext cx="544829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"/>
          <p:cNvSpPr/>
          <p:nvPr/>
        </p:nvSpPr>
        <p:spPr>
          <a:xfrm>
            <a:off x="-492363" y="1028337"/>
            <a:ext cx="7728858" cy="375775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23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漢字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1946037" y="4671368"/>
            <a:ext cx="3324119" cy="104732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40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LESSON 1</a:t>
            </a:r>
            <a:endParaRPr b="1" sz="400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19" name="Google Shape;11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7821" y="235922"/>
            <a:ext cx="2656920" cy="792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09950" y="1650250"/>
            <a:ext cx="4370401" cy="178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0"/>
          <p:cNvSpPr/>
          <p:nvPr/>
        </p:nvSpPr>
        <p:spPr>
          <a:xfrm>
            <a:off x="3776472" y="1657429"/>
            <a:ext cx="3602736" cy="2387022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endParaRPr sz="3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5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ほう</a:t>
            </a:r>
            <a:endParaRPr sz="5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rgbClr val="92D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09" name="Google Shape;309;p10"/>
          <p:cNvSpPr/>
          <p:nvPr/>
        </p:nvSpPr>
        <p:spPr>
          <a:xfrm>
            <a:off x="2260938" y="216082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事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0"/>
          <p:cNvSpPr/>
          <p:nvPr/>
        </p:nvSpPr>
        <p:spPr>
          <a:xfrm>
            <a:off x="7308451" y="200736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運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0"/>
          <p:cNvSpPr/>
          <p:nvPr/>
        </p:nvSpPr>
        <p:spPr>
          <a:xfrm>
            <a:off x="8317438" y="224682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転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0"/>
          <p:cNvSpPr/>
          <p:nvPr/>
        </p:nvSpPr>
        <p:spPr>
          <a:xfrm>
            <a:off x="3272503" y="202329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働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0"/>
          <p:cNvSpPr/>
          <p:nvPr/>
        </p:nvSpPr>
        <p:spPr>
          <a:xfrm>
            <a:off x="4281490" y="224682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教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0"/>
          <p:cNvSpPr/>
          <p:nvPr/>
        </p:nvSpPr>
        <p:spPr>
          <a:xfrm>
            <a:off x="5290477" y="224682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泳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0"/>
          <p:cNvSpPr/>
          <p:nvPr/>
        </p:nvSpPr>
        <p:spPr>
          <a:xfrm>
            <a:off x="1249373" y="224682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仕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0"/>
          <p:cNvSpPr/>
          <p:nvPr/>
        </p:nvSpPr>
        <p:spPr>
          <a:xfrm>
            <a:off x="6299464" y="216878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英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0"/>
          <p:cNvSpPr/>
          <p:nvPr/>
        </p:nvSpPr>
        <p:spPr>
          <a:xfrm>
            <a:off x="10335412" y="195639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留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0"/>
          <p:cNvSpPr/>
          <p:nvPr/>
        </p:nvSpPr>
        <p:spPr>
          <a:xfrm>
            <a:off x="9326425" y="211781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方</a:t>
            </a:r>
            <a:endParaRPr b="1" sz="66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0"/>
          <p:cNvSpPr/>
          <p:nvPr/>
        </p:nvSpPr>
        <p:spPr>
          <a:xfrm>
            <a:off x="288036" y="4846320"/>
            <a:ext cx="3017520" cy="1801368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HÁN VIỆT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PHƯƠNG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rgbClr val="92D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20" name="Google Shape;320;p10"/>
          <p:cNvSpPr/>
          <p:nvPr/>
        </p:nvSpPr>
        <p:spPr>
          <a:xfrm>
            <a:off x="3776472" y="4260666"/>
            <a:ext cx="3602736" cy="2387022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KUN</a:t>
            </a:r>
            <a:endParaRPr sz="3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5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かた</a:t>
            </a:r>
            <a:endParaRPr sz="54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rgbClr val="92D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21" name="Google Shape;321;p10"/>
          <p:cNvSpPr/>
          <p:nvPr/>
        </p:nvSpPr>
        <p:spPr>
          <a:xfrm>
            <a:off x="506936" y="1703149"/>
            <a:ext cx="2669395" cy="2774321"/>
          </a:xfrm>
          <a:prstGeom prst="frame">
            <a:avLst>
              <a:gd fmla="val 4437" name="adj1"/>
            </a:avLst>
          </a:prstGeom>
          <a:gradFill>
            <a:gsLst>
              <a:gs pos="0">
                <a:srgbClr val="F3C74A"/>
              </a:gs>
              <a:gs pos="50000">
                <a:srgbClr val="F8C70E"/>
              </a:gs>
              <a:gs pos="100000">
                <a:srgbClr val="E3B60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nihongo-net.com/wp-content/uploads/2020/08/kanji_hou_stroke_order.gif" id="322" name="Google Shape;32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095" y="1817371"/>
            <a:ext cx="2421388" cy="254127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10"/>
          <p:cNvSpPr txBox="1"/>
          <p:nvPr/>
        </p:nvSpPr>
        <p:spPr>
          <a:xfrm>
            <a:off x="2516505" y="4192905"/>
            <a:ext cx="512878" cy="1577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24" name="Google Shape;324;p10"/>
          <p:cNvSpPr/>
          <p:nvPr/>
        </p:nvSpPr>
        <p:spPr>
          <a:xfrm>
            <a:off x="7533425" y="3580374"/>
            <a:ext cx="4370400" cy="30657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C0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25" name="Google Shape;325;p10"/>
          <p:cNvSpPr txBox="1"/>
          <p:nvPr/>
        </p:nvSpPr>
        <p:spPr>
          <a:xfrm>
            <a:off x="7790225" y="3580375"/>
            <a:ext cx="3856800" cy="23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方</a:t>
            </a:r>
            <a:r>
              <a:rPr lang="ja-JP" sz="1800">
                <a:solidFill>
                  <a:srgbClr val="FF0000"/>
                </a:solidFill>
              </a:rPr>
              <a:t>(</a:t>
            </a:r>
            <a:r>
              <a:rPr lang="ja-JP" sz="9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かた</a:t>
            </a:r>
            <a:r>
              <a:rPr lang="ja-JP" sz="1800">
                <a:solidFill>
                  <a:srgbClr val="FF0000"/>
                </a:solidFill>
              </a:rPr>
              <a:t>): </a:t>
            </a:r>
            <a:r>
              <a:rPr lang="ja-JP" sz="1900">
                <a:solidFill>
                  <a:srgbClr val="FF0000"/>
                </a:solidFill>
              </a:rPr>
              <a:t>ngài, vị</a:t>
            </a:r>
            <a:endParaRPr sz="19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考</a:t>
            </a:r>
            <a:r>
              <a:rPr lang="ja-JP" sz="1800">
                <a:solidFill>
                  <a:srgbClr val="FF0000"/>
                </a:solidFill>
              </a:rPr>
              <a:t>(</a:t>
            </a:r>
            <a:r>
              <a:rPr lang="ja-JP" sz="9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かんが</a:t>
            </a:r>
            <a:r>
              <a:rPr lang="ja-JP" sz="1800">
                <a:solidFill>
                  <a:srgbClr val="FF0000"/>
                </a:solidFill>
              </a:rPr>
              <a:t>)</a:t>
            </a:r>
            <a:r>
              <a:rPr lang="ja-JP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え方</a:t>
            </a:r>
            <a:r>
              <a:rPr lang="ja-JP" sz="1800">
                <a:solidFill>
                  <a:srgbClr val="FF0000"/>
                </a:solidFill>
              </a:rPr>
              <a:t>(</a:t>
            </a:r>
            <a:r>
              <a:rPr lang="ja-JP" sz="9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かた</a:t>
            </a:r>
            <a:r>
              <a:rPr lang="ja-JP" sz="1800">
                <a:solidFill>
                  <a:srgbClr val="FF0000"/>
                </a:solidFill>
              </a:rPr>
              <a:t>): </a:t>
            </a:r>
            <a:r>
              <a:rPr lang="ja-JP" sz="1900">
                <a:solidFill>
                  <a:srgbClr val="FF0000"/>
                </a:solidFill>
              </a:rPr>
              <a:t>cách suy nghĩ</a:t>
            </a:r>
            <a:endParaRPr sz="19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ja-JP" sz="1900">
                <a:solidFill>
                  <a:srgbClr val="FF0000"/>
                </a:solidFill>
              </a:rPr>
              <a:t>上方</a:t>
            </a:r>
            <a:r>
              <a:rPr lang="ja-JP" sz="1900">
                <a:solidFill>
                  <a:srgbClr val="FF0000"/>
                </a:solidFill>
              </a:rPr>
              <a:t>（</a:t>
            </a:r>
            <a:r>
              <a:rPr lang="ja-JP" sz="9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じょうほう</a:t>
            </a:r>
            <a:r>
              <a:rPr lang="ja-JP" sz="1900">
                <a:solidFill>
                  <a:srgbClr val="FF0000"/>
                </a:solidFill>
              </a:rPr>
              <a:t>）：phía trên</a:t>
            </a:r>
            <a:endParaRPr sz="19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ja-JP" sz="1900">
                <a:solidFill>
                  <a:srgbClr val="FF0000"/>
                </a:solidFill>
              </a:rPr>
              <a:t>下方 (</a:t>
            </a:r>
            <a:r>
              <a:rPr lang="ja-JP" sz="9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か</a:t>
            </a:r>
            <a:r>
              <a:rPr lang="ja-JP" sz="9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ほう</a:t>
            </a:r>
            <a:r>
              <a:rPr lang="ja-JP" sz="1900">
                <a:solidFill>
                  <a:srgbClr val="FF0000"/>
                </a:solidFill>
              </a:rPr>
              <a:t>) : phía dưới</a:t>
            </a:r>
            <a:endParaRPr sz="19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ja-JP" sz="1900">
                <a:solidFill>
                  <a:srgbClr val="FF0000"/>
                </a:solidFill>
              </a:rPr>
              <a:t>両方（</a:t>
            </a:r>
            <a:r>
              <a:rPr lang="ja-JP" sz="9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りょうほう</a:t>
            </a:r>
            <a:r>
              <a:rPr lang="ja-JP" sz="1900">
                <a:solidFill>
                  <a:srgbClr val="FF0000"/>
                </a:solidFill>
              </a:rPr>
              <a:t>）：cả hai</a:t>
            </a:r>
            <a:endParaRPr sz="19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ja-JP" sz="1900">
                <a:solidFill>
                  <a:srgbClr val="FF0000"/>
                </a:solidFill>
              </a:rPr>
              <a:t>貴方（</a:t>
            </a:r>
            <a:r>
              <a:rPr lang="ja-JP" sz="1000">
                <a:solidFill>
                  <a:srgbClr val="FF0000"/>
                </a:solidFill>
              </a:rPr>
              <a:t>あなた</a:t>
            </a:r>
            <a:r>
              <a:rPr lang="ja-JP" sz="1900">
                <a:solidFill>
                  <a:srgbClr val="FF0000"/>
                </a:solidFill>
              </a:rPr>
              <a:t>） : Bạn (You)</a:t>
            </a:r>
            <a:endParaRPr sz="19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7425" y="1652325"/>
            <a:ext cx="4370400" cy="1157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11"/>
          <p:cNvSpPr/>
          <p:nvPr/>
        </p:nvSpPr>
        <p:spPr>
          <a:xfrm>
            <a:off x="3776472" y="1657429"/>
            <a:ext cx="3602736" cy="2387022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endParaRPr sz="3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りょう</a:t>
            </a:r>
            <a:endParaRPr sz="48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る</a:t>
            </a:r>
            <a:endParaRPr sz="48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rgbClr val="92D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32" name="Google Shape;332;p11"/>
          <p:cNvSpPr/>
          <p:nvPr/>
        </p:nvSpPr>
        <p:spPr>
          <a:xfrm>
            <a:off x="2260938" y="216082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事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1"/>
          <p:cNvSpPr/>
          <p:nvPr/>
        </p:nvSpPr>
        <p:spPr>
          <a:xfrm>
            <a:off x="7308451" y="200736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運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1"/>
          <p:cNvSpPr/>
          <p:nvPr/>
        </p:nvSpPr>
        <p:spPr>
          <a:xfrm>
            <a:off x="8317438" y="224682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転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1"/>
          <p:cNvSpPr/>
          <p:nvPr/>
        </p:nvSpPr>
        <p:spPr>
          <a:xfrm>
            <a:off x="3272503" y="202329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働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1"/>
          <p:cNvSpPr/>
          <p:nvPr/>
        </p:nvSpPr>
        <p:spPr>
          <a:xfrm>
            <a:off x="4281490" y="224682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教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1"/>
          <p:cNvSpPr/>
          <p:nvPr/>
        </p:nvSpPr>
        <p:spPr>
          <a:xfrm>
            <a:off x="5290477" y="224682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泳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1"/>
          <p:cNvSpPr/>
          <p:nvPr/>
        </p:nvSpPr>
        <p:spPr>
          <a:xfrm>
            <a:off x="1249373" y="224682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仕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1"/>
          <p:cNvSpPr/>
          <p:nvPr/>
        </p:nvSpPr>
        <p:spPr>
          <a:xfrm>
            <a:off x="6299464" y="216878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英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1"/>
          <p:cNvSpPr/>
          <p:nvPr/>
        </p:nvSpPr>
        <p:spPr>
          <a:xfrm>
            <a:off x="10335412" y="195639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留</a:t>
            </a:r>
            <a:endParaRPr b="1" sz="66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1"/>
          <p:cNvSpPr/>
          <p:nvPr/>
        </p:nvSpPr>
        <p:spPr>
          <a:xfrm>
            <a:off x="9326425" y="211781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方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1"/>
          <p:cNvSpPr/>
          <p:nvPr/>
        </p:nvSpPr>
        <p:spPr>
          <a:xfrm>
            <a:off x="288036" y="4846320"/>
            <a:ext cx="3017520" cy="1801368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HÁN VIỆT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5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LƯU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rgbClr val="92D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43" name="Google Shape;343;p11"/>
          <p:cNvSpPr/>
          <p:nvPr/>
        </p:nvSpPr>
        <p:spPr>
          <a:xfrm>
            <a:off x="506936" y="1703149"/>
            <a:ext cx="2669395" cy="2774321"/>
          </a:xfrm>
          <a:prstGeom prst="frame">
            <a:avLst>
              <a:gd fmla="val 4437" name="adj1"/>
            </a:avLst>
          </a:prstGeom>
          <a:gradFill>
            <a:gsLst>
              <a:gs pos="0">
                <a:srgbClr val="F3C74A"/>
              </a:gs>
              <a:gs pos="50000">
                <a:srgbClr val="F8C70E"/>
              </a:gs>
              <a:gs pos="100000">
                <a:srgbClr val="E3B60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troke order of 「留」" id="344" name="Google Shape;34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3255" y="1829118"/>
            <a:ext cx="2404745" cy="2529522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11"/>
          <p:cNvSpPr txBox="1"/>
          <p:nvPr/>
        </p:nvSpPr>
        <p:spPr>
          <a:xfrm>
            <a:off x="2516505" y="4192905"/>
            <a:ext cx="512878" cy="1577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46" name="Google Shape;346;p11"/>
          <p:cNvSpPr/>
          <p:nvPr/>
        </p:nvSpPr>
        <p:spPr>
          <a:xfrm>
            <a:off x="3776472" y="4260666"/>
            <a:ext cx="3602736" cy="2387022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KUN</a:t>
            </a:r>
            <a:endParaRPr sz="3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と。まる</a:t>
            </a:r>
            <a:endParaRPr sz="48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と。める</a:t>
            </a:r>
            <a:endParaRPr sz="48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rgbClr val="92D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47" name="Google Shape;347;p11"/>
          <p:cNvSpPr/>
          <p:nvPr/>
        </p:nvSpPr>
        <p:spPr>
          <a:xfrm>
            <a:off x="7533425" y="2923250"/>
            <a:ext cx="4370400" cy="38289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C0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48" name="Google Shape;348;p11"/>
          <p:cNvSpPr txBox="1"/>
          <p:nvPr/>
        </p:nvSpPr>
        <p:spPr>
          <a:xfrm>
            <a:off x="7790225" y="2982600"/>
            <a:ext cx="3856800" cy="6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保留</a:t>
            </a:r>
            <a:r>
              <a:rPr lang="ja-JP" sz="1800">
                <a:solidFill>
                  <a:srgbClr val="FF0000"/>
                </a:solidFill>
              </a:rPr>
              <a:t>(</a:t>
            </a:r>
            <a:r>
              <a:rPr lang="ja-JP" sz="9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ほりゅう</a:t>
            </a:r>
            <a:r>
              <a:rPr lang="ja-JP" sz="1800">
                <a:solidFill>
                  <a:srgbClr val="FF0000"/>
                </a:solidFill>
              </a:rPr>
              <a:t>): </a:t>
            </a:r>
            <a:r>
              <a:rPr lang="ja-JP" sz="1900">
                <a:solidFill>
                  <a:srgbClr val="FF0000"/>
                </a:solidFill>
              </a:rPr>
              <a:t>bảo lưu</a:t>
            </a:r>
            <a:endParaRPr sz="19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留学</a:t>
            </a:r>
            <a:r>
              <a:rPr lang="ja-JP" sz="1800">
                <a:solidFill>
                  <a:srgbClr val="FF0000"/>
                </a:solidFill>
              </a:rPr>
              <a:t>(</a:t>
            </a:r>
            <a:r>
              <a:rPr lang="ja-JP" sz="9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りゅうがく</a:t>
            </a:r>
            <a:r>
              <a:rPr lang="ja-JP" sz="1800">
                <a:solidFill>
                  <a:srgbClr val="FF0000"/>
                </a:solidFill>
              </a:rPr>
              <a:t>): </a:t>
            </a:r>
            <a:r>
              <a:rPr lang="ja-JP" sz="1900">
                <a:solidFill>
                  <a:srgbClr val="FF0000"/>
                </a:solidFill>
              </a:rPr>
              <a:t>du học</a:t>
            </a:r>
            <a:endParaRPr sz="19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停留所</a:t>
            </a:r>
            <a:r>
              <a:rPr lang="ja-JP" sz="1800">
                <a:solidFill>
                  <a:srgbClr val="FF0000"/>
                </a:solidFill>
              </a:rPr>
              <a:t>(</a:t>
            </a:r>
            <a:r>
              <a:rPr lang="ja-JP" sz="9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ていりゅうじょ</a:t>
            </a:r>
            <a:r>
              <a:rPr lang="ja-JP" sz="1800">
                <a:solidFill>
                  <a:srgbClr val="FF0000"/>
                </a:solidFill>
              </a:rPr>
              <a:t>): điểm dừng xe buýt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rgbClr val="FF0000"/>
                </a:solidFill>
              </a:rPr>
              <a:t>留保（</a:t>
            </a:r>
            <a:r>
              <a:rPr lang="ja-JP" sz="9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りゅうほ</a:t>
            </a:r>
            <a:r>
              <a:rPr lang="ja-JP" sz="1800">
                <a:solidFill>
                  <a:srgbClr val="FF0000"/>
                </a:solidFill>
              </a:rPr>
              <a:t>）：sự từ chối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rgbClr val="FF0000"/>
                </a:solidFill>
              </a:rPr>
              <a:t>留め（</a:t>
            </a:r>
            <a:r>
              <a:rPr lang="ja-JP" sz="9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とめ</a:t>
            </a:r>
            <a:r>
              <a:rPr lang="ja-JP" sz="1800">
                <a:solidFill>
                  <a:srgbClr val="FF0000"/>
                </a:solidFill>
              </a:rPr>
              <a:t>）：lý lẽ vững chắc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ja-JP" sz="1800">
                <a:solidFill>
                  <a:srgbClr val="FF0000"/>
                </a:solidFill>
              </a:rPr>
              <a:t>停留（</a:t>
            </a:r>
            <a:r>
              <a:rPr lang="ja-JP" sz="1000">
                <a:solidFill>
                  <a:srgbClr val="FF0000"/>
                </a:solidFill>
              </a:rPr>
              <a:t>ていりゅう</a:t>
            </a:r>
            <a:r>
              <a:rPr lang="ja-JP" sz="1800">
                <a:solidFill>
                  <a:srgbClr val="FF0000"/>
                </a:solidFill>
              </a:rPr>
              <a:t>）: Dừng lại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ja-JP" sz="1800">
                <a:solidFill>
                  <a:srgbClr val="FF0000"/>
                </a:solidFill>
              </a:rPr>
              <a:t>拘留(</a:t>
            </a:r>
            <a:r>
              <a:rPr lang="ja-JP" sz="1000">
                <a:solidFill>
                  <a:srgbClr val="FF0000"/>
                </a:solidFill>
              </a:rPr>
              <a:t>こうりゅう</a:t>
            </a:r>
            <a:r>
              <a:rPr lang="ja-JP" sz="1800">
                <a:solidFill>
                  <a:srgbClr val="FF0000"/>
                </a:solidFill>
              </a:rPr>
              <a:t>): giam giữ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ja-JP" sz="1800">
                <a:solidFill>
                  <a:srgbClr val="FF0000"/>
                </a:solidFill>
              </a:rPr>
              <a:t>在留（</a:t>
            </a:r>
            <a:r>
              <a:rPr lang="ja-JP" sz="1000">
                <a:solidFill>
                  <a:srgbClr val="FF0000"/>
                </a:solidFill>
              </a:rPr>
              <a:t>ざいりゅう</a:t>
            </a:r>
            <a:r>
              <a:rPr lang="ja-JP" sz="1800">
                <a:solidFill>
                  <a:srgbClr val="FF0000"/>
                </a:solidFill>
              </a:rPr>
              <a:t>）: nơi ở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2"/>
          <p:cNvSpPr txBox="1"/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en"/>
              <a:buNone/>
            </a:pPr>
            <a:r>
              <a:rPr lang="ja-JP">
                <a:latin typeface="Sen"/>
                <a:ea typeface="Sen"/>
                <a:cs typeface="Sen"/>
                <a:sym typeface="Sen"/>
              </a:rPr>
              <a:t>MORE KANJIs</a:t>
            </a:r>
            <a:br>
              <a:rPr lang="ja-JP">
                <a:latin typeface="Sen"/>
                <a:ea typeface="Sen"/>
                <a:cs typeface="Sen"/>
                <a:sym typeface="Sen"/>
              </a:rPr>
            </a:br>
            <a:endParaRPr/>
          </a:p>
        </p:txBody>
      </p:sp>
      <p:sp>
        <p:nvSpPr>
          <p:cNvPr id="354" name="Google Shape;354;p12"/>
          <p:cNvSpPr/>
          <p:nvPr/>
        </p:nvSpPr>
        <p:spPr>
          <a:xfrm>
            <a:off x="3776472" y="1657429"/>
            <a:ext cx="3602736" cy="2387022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endParaRPr sz="3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5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か</a:t>
            </a:r>
            <a:endParaRPr sz="5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rgbClr val="92D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55" name="Google Shape;355;p12"/>
          <p:cNvSpPr/>
          <p:nvPr/>
        </p:nvSpPr>
        <p:spPr>
          <a:xfrm>
            <a:off x="288036" y="4846320"/>
            <a:ext cx="3017520" cy="1801368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HÁN VIỆT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5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KHẢ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rgbClr val="92D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56" name="Google Shape;356;p12"/>
          <p:cNvSpPr/>
          <p:nvPr/>
        </p:nvSpPr>
        <p:spPr>
          <a:xfrm>
            <a:off x="506936" y="1703149"/>
            <a:ext cx="2669395" cy="2774321"/>
          </a:xfrm>
          <a:prstGeom prst="frame">
            <a:avLst>
              <a:gd fmla="val 4437" name="adj1"/>
            </a:avLst>
          </a:prstGeom>
          <a:gradFill>
            <a:gsLst>
              <a:gs pos="0">
                <a:srgbClr val="F3C74A"/>
              </a:gs>
              <a:gs pos="50000">
                <a:srgbClr val="F8C70E"/>
              </a:gs>
              <a:gs pos="100000">
                <a:srgbClr val="E3B60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troke order of 「可」" id="357" name="Google Shape;35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8598" y="1811442"/>
            <a:ext cx="2432511" cy="2564615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12"/>
          <p:cNvSpPr txBox="1"/>
          <p:nvPr/>
        </p:nvSpPr>
        <p:spPr>
          <a:xfrm>
            <a:off x="2516505" y="4192905"/>
            <a:ext cx="512878" cy="1577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59" name="Google Shape;359;p12"/>
          <p:cNvSpPr/>
          <p:nvPr/>
        </p:nvSpPr>
        <p:spPr>
          <a:xfrm>
            <a:off x="4799551" y="113619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可</a:t>
            </a:r>
            <a:endParaRPr b="1" sz="66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2"/>
          <p:cNvSpPr/>
          <p:nvPr/>
        </p:nvSpPr>
        <p:spPr>
          <a:xfrm>
            <a:off x="5808538" y="135972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給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2"/>
          <p:cNvSpPr/>
          <p:nvPr/>
        </p:nvSpPr>
        <p:spPr>
          <a:xfrm>
            <a:off x="7533425" y="1657431"/>
            <a:ext cx="4370400" cy="49887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ja-JP" sz="1800">
                <a:solidFill>
                  <a:srgbClr val="FF0000"/>
                </a:solidFill>
              </a:rPr>
              <a:t>可憐</a:t>
            </a:r>
            <a:r>
              <a:rPr lang="ja-JP" sz="1800">
                <a:solidFill>
                  <a:srgbClr val="FF0000"/>
                </a:solidFill>
              </a:rPr>
              <a:t>（</a:t>
            </a:r>
            <a:r>
              <a:rPr lang="ja-JP" sz="9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かれん</a:t>
            </a:r>
            <a:r>
              <a:rPr lang="ja-JP" sz="1800">
                <a:solidFill>
                  <a:srgbClr val="FF0000"/>
                </a:solidFill>
              </a:rPr>
              <a:t>）：nghèo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ja-JP" sz="1800">
                <a:solidFill>
                  <a:srgbClr val="FF0000"/>
                </a:solidFill>
              </a:rPr>
              <a:t>可動（</a:t>
            </a:r>
            <a:r>
              <a:rPr lang="ja-JP" sz="9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kadou</a:t>
            </a:r>
            <a:r>
              <a:rPr lang="ja-JP" sz="1800">
                <a:solidFill>
                  <a:srgbClr val="FF0000"/>
                </a:solidFill>
              </a:rPr>
              <a:t>）：khả động (sự chuyển động)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ja-JP" sz="1800">
                <a:solidFill>
                  <a:srgbClr val="FF0000"/>
                </a:solidFill>
              </a:rPr>
              <a:t>允可（</a:t>
            </a:r>
            <a:r>
              <a:rPr lang="ja-JP" sz="9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いんか </a:t>
            </a:r>
            <a:r>
              <a:rPr lang="ja-JP" sz="1800">
                <a:solidFill>
                  <a:srgbClr val="FF0000"/>
                </a:solidFill>
              </a:rPr>
              <a:t>）：sự cho phép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ja-JP" sz="1800">
                <a:solidFill>
                  <a:srgbClr val="FF0000"/>
                </a:solidFill>
              </a:rPr>
              <a:t>不可（</a:t>
            </a:r>
            <a:r>
              <a:rPr lang="ja-JP" sz="1000">
                <a:solidFill>
                  <a:srgbClr val="FF0000"/>
                </a:solidFill>
              </a:rPr>
              <a:t>ふか</a:t>
            </a:r>
            <a:r>
              <a:rPr lang="ja-JP" sz="1800">
                <a:solidFill>
                  <a:srgbClr val="FF0000"/>
                </a:solidFill>
              </a:rPr>
              <a:t>）: Không thể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ja-JP" sz="1800">
                <a:solidFill>
                  <a:srgbClr val="FF0000"/>
                </a:solidFill>
              </a:rPr>
              <a:t>半可（</a:t>
            </a:r>
            <a:r>
              <a:rPr lang="ja-JP" sz="1000">
                <a:solidFill>
                  <a:srgbClr val="FF0000"/>
                </a:solidFill>
              </a:rPr>
              <a:t>はんか</a:t>
            </a:r>
            <a:r>
              <a:rPr lang="ja-JP" sz="1800">
                <a:solidFill>
                  <a:srgbClr val="FF0000"/>
                </a:solidFill>
              </a:rPr>
              <a:t>）: Không đủ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ja-JP" sz="1800">
                <a:solidFill>
                  <a:srgbClr val="FF0000"/>
                </a:solidFill>
              </a:rPr>
              <a:t>可也（</a:t>
            </a:r>
            <a:r>
              <a:rPr lang="ja-JP" sz="1000">
                <a:solidFill>
                  <a:srgbClr val="FF0000"/>
                </a:solidFill>
              </a:rPr>
              <a:t>かなり</a:t>
            </a:r>
            <a:r>
              <a:rPr lang="ja-JP" sz="1800">
                <a:solidFill>
                  <a:srgbClr val="FF0000"/>
                </a:solidFill>
              </a:rPr>
              <a:t>）: tương đối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3"/>
          <p:cNvSpPr/>
          <p:nvPr/>
        </p:nvSpPr>
        <p:spPr>
          <a:xfrm>
            <a:off x="3776472" y="1657429"/>
            <a:ext cx="3602736" cy="2387022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endParaRPr sz="3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5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きゅう</a:t>
            </a:r>
            <a:endParaRPr sz="5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rgbClr val="92D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67" name="Google Shape;367;p13"/>
          <p:cNvSpPr/>
          <p:nvPr/>
        </p:nvSpPr>
        <p:spPr>
          <a:xfrm>
            <a:off x="288036" y="4846320"/>
            <a:ext cx="3017520" cy="1801368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HÁN VIỆT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5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CẤP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rgbClr val="92D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68" name="Google Shape;368;p13"/>
          <p:cNvSpPr/>
          <p:nvPr/>
        </p:nvSpPr>
        <p:spPr>
          <a:xfrm>
            <a:off x="506936" y="1703149"/>
            <a:ext cx="2669395" cy="2774321"/>
          </a:xfrm>
          <a:prstGeom prst="frame">
            <a:avLst>
              <a:gd fmla="val 4437" name="adj1"/>
            </a:avLst>
          </a:prstGeom>
          <a:gradFill>
            <a:gsLst>
              <a:gs pos="0">
                <a:srgbClr val="F3C74A"/>
              </a:gs>
              <a:gs pos="50000">
                <a:srgbClr val="F8C70E"/>
              </a:gs>
              <a:gs pos="100000">
                <a:srgbClr val="E3B60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nihongo-net.com/wp-content/uploads/2021/03/kanji_kyuu_stroke_order.gif" id="369" name="Google Shape;36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9377" y="1822295"/>
            <a:ext cx="2421733" cy="2535101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13"/>
          <p:cNvSpPr txBox="1"/>
          <p:nvPr/>
        </p:nvSpPr>
        <p:spPr>
          <a:xfrm>
            <a:off x="2516505" y="4192905"/>
            <a:ext cx="512878" cy="1577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71" name="Google Shape;371;p13"/>
          <p:cNvSpPr txBox="1"/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en"/>
              <a:buNone/>
            </a:pPr>
            <a:r>
              <a:rPr lang="ja-JP">
                <a:latin typeface="Sen"/>
                <a:ea typeface="Sen"/>
                <a:cs typeface="Sen"/>
                <a:sym typeface="Sen"/>
              </a:rPr>
              <a:t>MORE KANJIs</a:t>
            </a:r>
            <a:br>
              <a:rPr lang="ja-JP">
                <a:latin typeface="Sen"/>
                <a:ea typeface="Sen"/>
                <a:cs typeface="Sen"/>
                <a:sym typeface="Sen"/>
              </a:rPr>
            </a:br>
            <a:endParaRPr/>
          </a:p>
        </p:txBody>
      </p:sp>
      <p:sp>
        <p:nvSpPr>
          <p:cNvPr id="372" name="Google Shape;372;p13"/>
          <p:cNvSpPr/>
          <p:nvPr/>
        </p:nvSpPr>
        <p:spPr>
          <a:xfrm>
            <a:off x="4799551" y="113619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可</a:t>
            </a:r>
            <a:endParaRPr b="1" sz="66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13"/>
          <p:cNvSpPr/>
          <p:nvPr/>
        </p:nvSpPr>
        <p:spPr>
          <a:xfrm>
            <a:off x="5808538" y="135972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給</a:t>
            </a:r>
            <a:endParaRPr b="1" sz="66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13"/>
          <p:cNvSpPr/>
          <p:nvPr/>
        </p:nvSpPr>
        <p:spPr>
          <a:xfrm>
            <a:off x="7533425" y="1703156"/>
            <a:ext cx="4370400" cy="49431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ja-JP" sz="1800">
                <a:solidFill>
                  <a:srgbClr val="FF0000"/>
                </a:solidFill>
              </a:rPr>
              <a:t>供給</a:t>
            </a:r>
            <a:r>
              <a:rPr lang="ja-JP" sz="1800">
                <a:solidFill>
                  <a:srgbClr val="FF0000"/>
                </a:solidFill>
              </a:rPr>
              <a:t>（</a:t>
            </a:r>
            <a:r>
              <a:rPr lang="ja-JP" sz="9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きょうきゅう</a:t>
            </a:r>
            <a:r>
              <a:rPr lang="ja-JP" sz="1800">
                <a:solidFill>
                  <a:srgbClr val="FF0000"/>
                </a:solidFill>
              </a:rPr>
              <a:t>）：cung cấp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ja-JP" sz="1800">
                <a:solidFill>
                  <a:srgbClr val="FF0000"/>
                </a:solidFill>
              </a:rPr>
              <a:t>女給（</a:t>
            </a:r>
            <a:r>
              <a:rPr lang="ja-JP" sz="9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じょきゅう</a:t>
            </a:r>
            <a:r>
              <a:rPr lang="ja-JP" sz="1800">
                <a:solidFill>
                  <a:srgbClr val="FF0000"/>
                </a:solidFill>
              </a:rPr>
              <a:t>）：em hầu bàn 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ja-JP" sz="1800">
                <a:solidFill>
                  <a:srgbClr val="FF0000"/>
                </a:solidFill>
              </a:rPr>
              <a:t>給与（</a:t>
            </a:r>
            <a:r>
              <a:rPr lang="ja-JP" sz="9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きゅうよ</a:t>
            </a:r>
            <a:r>
              <a:rPr lang="ja-JP" sz="1800">
                <a:solidFill>
                  <a:srgbClr val="FF0000"/>
                </a:solidFill>
              </a:rPr>
              <a:t>）：tiền lương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ja-JP" sz="1800">
                <a:solidFill>
                  <a:srgbClr val="FF0000"/>
                </a:solidFill>
              </a:rPr>
              <a:t>支給（</a:t>
            </a:r>
            <a:r>
              <a:rPr lang="ja-JP" sz="9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しきゅう</a:t>
            </a:r>
            <a:r>
              <a:rPr lang="ja-JP" sz="1800">
                <a:solidFill>
                  <a:srgbClr val="FF0000"/>
                </a:solidFill>
              </a:rPr>
              <a:t>）：cung cấp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ja-JP">
                <a:solidFill>
                  <a:srgbClr val="FF0000"/>
                </a:solidFill>
              </a:rPr>
              <a:t>có mấy từ giống của má mà t kiến thì chứ khác m coi thử cái Nhân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ja-JP" sz="1800">
                <a:solidFill>
                  <a:srgbClr val="FF0000"/>
                </a:solidFill>
              </a:rPr>
              <a:t>供給（</a:t>
            </a:r>
            <a:r>
              <a:rPr lang="ja-JP" sz="1000">
                <a:solidFill>
                  <a:srgbClr val="FF0000"/>
                </a:solidFill>
              </a:rPr>
              <a:t>きょうきゅう</a:t>
            </a:r>
            <a:r>
              <a:rPr lang="ja-JP" sz="1800">
                <a:solidFill>
                  <a:srgbClr val="FF0000"/>
                </a:solidFill>
              </a:rPr>
              <a:t>）: Cung cấp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ja-JP" sz="1800">
                <a:solidFill>
                  <a:srgbClr val="FF0000"/>
                </a:solidFill>
              </a:rPr>
              <a:t>俸給（</a:t>
            </a:r>
            <a:r>
              <a:rPr lang="ja-JP" sz="1000">
                <a:solidFill>
                  <a:srgbClr val="FF0000"/>
                </a:solidFill>
              </a:rPr>
              <a:t>ほうきゅう</a:t>
            </a:r>
            <a:r>
              <a:rPr lang="ja-JP" sz="1800">
                <a:solidFill>
                  <a:srgbClr val="FF0000"/>
                </a:solidFill>
              </a:rPr>
              <a:t>）: tiền lương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ja-JP" sz="1800">
                <a:solidFill>
                  <a:srgbClr val="FF0000"/>
                </a:solidFill>
              </a:rPr>
              <a:t>加給（</a:t>
            </a:r>
            <a:r>
              <a:rPr lang="ja-JP" sz="1000">
                <a:solidFill>
                  <a:srgbClr val="FF0000"/>
                </a:solidFill>
              </a:rPr>
              <a:t>かきゅう</a:t>
            </a:r>
            <a:r>
              <a:rPr lang="ja-JP" sz="1800">
                <a:solidFill>
                  <a:srgbClr val="FF0000"/>
                </a:solidFill>
              </a:rPr>
              <a:t>）: tăng lương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ja-JP" sz="1800">
                <a:solidFill>
                  <a:srgbClr val="FF0000"/>
                </a:solidFill>
              </a:rPr>
              <a:t>年給（</a:t>
            </a:r>
            <a:r>
              <a:rPr lang="ja-JP" sz="1000">
                <a:solidFill>
                  <a:srgbClr val="FF0000"/>
                </a:solidFill>
              </a:rPr>
              <a:t>ねんきゅう</a:t>
            </a:r>
            <a:r>
              <a:rPr lang="ja-JP" sz="1800">
                <a:solidFill>
                  <a:srgbClr val="FF0000"/>
                </a:solidFill>
              </a:rPr>
              <a:t>）: Lương năm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4"/>
          <p:cNvSpPr/>
          <p:nvPr/>
        </p:nvSpPr>
        <p:spPr>
          <a:xfrm>
            <a:off x="822960" y="1924919"/>
            <a:ext cx="8586216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ja-JP" sz="6000">
                <a:solidFill>
                  <a:srgbClr val="60606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ja-JP" sz="6000">
                <a:solidFill>
                  <a:srgbClr val="606060"/>
                </a:solidFill>
                <a:latin typeface="Arial"/>
                <a:ea typeface="Arial"/>
                <a:cs typeface="Arial"/>
                <a:sym typeface="Arial"/>
              </a:rPr>
              <a:t>ありがとうございます。</a:t>
            </a:r>
            <a:br>
              <a:rPr lang="ja-JP" sz="6000">
                <a:solidFill>
                  <a:srgbClr val="606060"/>
                </a:solidFill>
                <a:latin typeface="Arial"/>
                <a:ea typeface="Arial"/>
                <a:cs typeface="Arial"/>
                <a:sym typeface="Arial"/>
              </a:rPr>
            </a:br>
            <a:endParaRPr sz="60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"/>
          <p:cNvSpPr/>
          <p:nvPr/>
        </p:nvSpPr>
        <p:spPr>
          <a:xfrm>
            <a:off x="3776472" y="1657429"/>
            <a:ext cx="3602736" cy="2387022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endParaRPr sz="3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し</a:t>
            </a:r>
            <a:endParaRPr sz="48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じ</a:t>
            </a:r>
            <a:endParaRPr sz="48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92D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25" name="Google Shape;125;p2"/>
          <p:cNvSpPr/>
          <p:nvPr/>
        </p:nvSpPr>
        <p:spPr>
          <a:xfrm>
            <a:off x="2260938" y="216082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事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"/>
          <p:cNvSpPr/>
          <p:nvPr/>
        </p:nvSpPr>
        <p:spPr>
          <a:xfrm>
            <a:off x="7308451" y="200736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運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8317438" y="224682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転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3272503" y="202329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働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4281490" y="224682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教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506936" y="1703149"/>
            <a:ext cx="2669395" cy="2774321"/>
          </a:xfrm>
          <a:prstGeom prst="frame">
            <a:avLst>
              <a:gd fmla="val 4437" name="adj1"/>
            </a:avLst>
          </a:prstGeom>
          <a:gradFill>
            <a:gsLst>
              <a:gs pos="0">
                <a:srgbClr val="F3C74A"/>
              </a:gs>
              <a:gs pos="50000">
                <a:srgbClr val="F8C70E"/>
              </a:gs>
              <a:gs pos="100000">
                <a:srgbClr val="E3B60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5290477" y="224682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泳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"/>
          <p:cNvSpPr/>
          <p:nvPr/>
        </p:nvSpPr>
        <p:spPr>
          <a:xfrm>
            <a:off x="1249373" y="224682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仕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"/>
          <p:cNvSpPr/>
          <p:nvPr/>
        </p:nvSpPr>
        <p:spPr>
          <a:xfrm>
            <a:off x="6299464" y="216878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英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"/>
          <p:cNvSpPr/>
          <p:nvPr/>
        </p:nvSpPr>
        <p:spPr>
          <a:xfrm>
            <a:off x="10335412" y="195639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留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"/>
          <p:cNvSpPr/>
          <p:nvPr/>
        </p:nvSpPr>
        <p:spPr>
          <a:xfrm>
            <a:off x="9326425" y="211781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方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7425" y="1657425"/>
            <a:ext cx="4416700" cy="149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"/>
          <p:cNvSpPr/>
          <p:nvPr/>
        </p:nvSpPr>
        <p:spPr>
          <a:xfrm>
            <a:off x="288036" y="4846320"/>
            <a:ext cx="3017520" cy="1801368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HÁN VIỆT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5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SỸ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rgbClr val="92D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descr="https://nihongo-net.com/wp-content/uploads/2020/08/kanji_tsukaeru_stroke_order.gif" id="138" name="Google Shape;138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7888" y="1823022"/>
            <a:ext cx="2420112" cy="252342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"/>
          <p:cNvSpPr txBox="1"/>
          <p:nvPr/>
        </p:nvSpPr>
        <p:spPr>
          <a:xfrm>
            <a:off x="2516505" y="4192905"/>
            <a:ext cx="512878" cy="1577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40" name="Google Shape;140;p2"/>
          <p:cNvSpPr/>
          <p:nvPr/>
        </p:nvSpPr>
        <p:spPr>
          <a:xfrm>
            <a:off x="7533425" y="3277700"/>
            <a:ext cx="4370700" cy="33687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C0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graphicFrame>
        <p:nvGraphicFramePr>
          <p:cNvPr id="141" name="Google Shape;141;p2"/>
          <p:cNvGraphicFramePr/>
          <p:nvPr/>
        </p:nvGraphicFramePr>
        <p:xfrm>
          <a:off x="7747000" y="3376575"/>
          <a:ext cx="3505200" cy="3200450"/>
        </p:xfrm>
        <a:graphic>
          <a:graphicData uri="http://schemas.openxmlformats.org/presentationml/2006/ole">
            <mc:AlternateContent>
              <mc:Choice Requires="v">
                <p:oleObj r:id="rId6" imgH="3200450" imgW="3505200" progId="Word.Document.12" spid="_x0000_s1">
                  <p:embed/>
                </p:oleObj>
              </mc:Choice>
              <mc:Fallback>
                <p:oleObj r:id="rId7" imgH="3200450" imgW="3505200" progId="Word.Document.12">
                  <p:embed/>
                  <p:pic>
                    <p:nvPicPr>
                      <p:cNvPr id="141" name="Google Shape;141;p2"/>
                      <p:cNvPicPr preferRelativeResize="0"/>
                      <p:nvPr/>
                    </p:nvPicPr>
                    <p:blipFill rotWithShape="1">
                      <a:blip r:embed="rId8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7747000" y="3376575"/>
                        <a:ext cx="3505200" cy="320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" name="Google Shape;142;p2"/>
          <p:cNvSpPr/>
          <p:nvPr/>
        </p:nvSpPr>
        <p:spPr>
          <a:xfrm>
            <a:off x="3776472" y="4260666"/>
            <a:ext cx="3602736" cy="2387022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KUN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うか。える</a:t>
            </a:r>
            <a:endParaRPr sz="48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rgbClr val="92D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33425" y="1604750"/>
            <a:ext cx="4370550" cy="15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3"/>
          <p:cNvSpPr/>
          <p:nvPr/>
        </p:nvSpPr>
        <p:spPr>
          <a:xfrm>
            <a:off x="3776472" y="1657429"/>
            <a:ext cx="3602736" cy="2387022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endParaRPr sz="3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じ</a:t>
            </a:r>
            <a:endParaRPr sz="48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ず</a:t>
            </a:r>
            <a:endParaRPr sz="48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rgbClr val="92D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49" name="Google Shape;149;p3"/>
          <p:cNvSpPr/>
          <p:nvPr/>
        </p:nvSpPr>
        <p:spPr>
          <a:xfrm>
            <a:off x="2260938" y="216082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事</a:t>
            </a:r>
            <a:endParaRPr b="1" sz="66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"/>
          <p:cNvSpPr/>
          <p:nvPr/>
        </p:nvSpPr>
        <p:spPr>
          <a:xfrm>
            <a:off x="7308451" y="200736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運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"/>
          <p:cNvSpPr/>
          <p:nvPr/>
        </p:nvSpPr>
        <p:spPr>
          <a:xfrm>
            <a:off x="8317438" y="224682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転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"/>
          <p:cNvSpPr/>
          <p:nvPr/>
        </p:nvSpPr>
        <p:spPr>
          <a:xfrm>
            <a:off x="3272503" y="202329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働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"/>
          <p:cNvSpPr/>
          <p:nvPr/>
        </p:nvSpPr>
        <p:spPr>
          <a:xfrm>
            <a:off x="4281490" y="224682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教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3"/>
          <p:cNvSpPr/>
          <p:nvPr/>
        </p:nvSpPr>
        <p:spPr>
          <a:xfrm>
            <a:off x="5290477" y="224682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泳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"/>
          <p:cNvSpPr/>
          <p:nvPr/>
        </p:nvSpPr>
        <p:spPr>
          <a:xfrm>
            <a:off x="1249373" y="224682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仕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"/>
          <p:cNvSpPr/>
          <p:nvPr/>
        </p:nvSpPr>
        <p:spPr>
          <a:xfrm>
            <a:off x="6299464" y="216878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英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"/>
          <p:cNvSpPr/>
          <p:nvPr/>
        </p:nvSpPr>
        <p:spPr>
          <a:xfrm>
            <a:off x="10335412" y="195639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留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"/>
          <p:cNvSpPr/>
          <p:nvPr/>
        </p:nvSpPr>
        <p:spPr>
          <a:xfrm>
            <a:off x="9326425" y="211781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方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"/>
          <p:cNvSpPr/>
          <p:nvPr/>
        </p:nvSpPr>
        <p:spPr>
          <a:xfrm>
            <a:off x="288036" y="4846320"/>
            <a:ext cx="3017520" cy="1801368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HÁN VIỆT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5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SỰ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rgbClr val="92D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60" name="Google Shape;160;p3"/>
          <p:cNvSpPr/>
          <p:nvPr/>
        </p:nvSpPr>
        <p:spPr>
          <a:xfrm>
            <a:off x="3776472" y="4260666"/>
            <a:ext cx="3602736" cy="2387022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KUN</a:t>
            </a:r>
            <a:endParaRPr sz="3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5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こと</a:t>
            </a:r>
            <a:endParaRPr sz="54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rgbClr val="92D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61" name="Google Shape;161;p3"/>
          <p:cNvSpPr/>
          <p:nvPr/>
        </p:nvSpPr>
        <p:spPr>
          <a:xfrm>
            <a:off x="506936" y="1703149"/>
            <a:ext cx="2669395" cy="2774321"/>
          </a:xfrm>
          <a:prstGeom prst="frame">
            <a:avLst>
              <a:gd fmla="val 4437" name="adj1"/>
            </a:avLst>
          </a:prstGeom>
          <a:gradFill>
            <a:gsLst>
              <a:gs pos="0">
                <a:srgbClr val="F3C74A"/>
              </a:gs>
              <a:gs pos="50000">
                <a:srgbClr val="F8C70E"/>
              </a:gs>
              <a:gs pos="100000">
                <a:srgbClr val="E3B60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nihongo-net.com/wp-content/uploads/2020/08/kanji_koto_stroke_order.gif" id="162" name="Google Shape;162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7888" y="1821038"/>
            <a:ext cx="2426208" cy="253760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"/>
          <p:cNvSpPr txBox="1"/>
          <p:nvPr/>
        </p:nvSpPr>
        <p:spPr>
          <a:xfrm>
            <a:off x="2516505" y="4192905"/>
            <a:ext cx="512878" cy="1577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64" name="Google Shape;164;p3"/>
          <p:cNvSpPr/>
          <p:nvPr/>
        </p:nvSpPr>
        <p:spPr>
          <a:xfrm>
            <a:off x="7533432" y="3319463"/>
            <a:ext cx="4370532" cy="3326755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C0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graphicFrame>
        <p:nvGraphicFramePr>
          <p:cNvPr id="165" name="Google Shape;165;p3"/>
          <p:cNvGraphicFramePr/>
          <p:nvPr/>
        </p:nvGraphicFramePr>
        <p:xfrm>
          <a:off x="7747000" y="3319463"/>
          <a:ext cx="3505200" cy="3313855"/>
        </p:xfrm>
        <a:graphic>
          <a:graphicData uri="http://schemas.openxmlformats.org/presentationml/2006/ole">
            <mc:AlternateContent>
              <mc:Choice Requires="v">
                <p:oleObj r:id="rId6" imgH="3313855" imgW="3505200" progId="Word.Document.12" spid="_x0000_s1">
                  <p:embed/>
                </p:oleObj>
              </mc:Choice>
              <mc:Fallback>
                <p:oleObj r:id="rId7" imgH="3313855" imgW="3505200" progId="Word.Document.12">
                  <p:embed/>
                  <p:pic>
                    <p:nvPicPr>
                      <p:cNvPr id="165" name="Google Shape;165;p3"/>
                      <p:cNvPicPr preferRelativeResize="0"/>
                      <p:nvPr/>
                    </p:nvPicPr>
                    <p:blipFill rotWithShape="1">
                      <a:blip r:embed="rId8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7747000" y="3319463"/>
                        <a:ext cx="3505200" cy="33138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"/>
          <p:cNvSpPr/>
          <p:nvPr/>
        </p:nvSpPr>
        <p:spPr>
          <a:xfrm>
            <a:off x="3776472" y="1657429"/>
            <a:ext cx="3602736" cy="2387022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endParaRPr sz="3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5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どう</a:t>
            </a:r>
            <a:endParaRPr sz="5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rgbClr val="92D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71" name="Google Shape;171;p4"/>
          <p:cNvSpPr/>
          <p:nvPr/>
        </p:nvSpPr>
        <p:spPr>
          <a:xfrm>
            <a:off x="2260938" y="216082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事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4"/>
          <p:cNvSpPr/>
          <p:nvPr/>
        </p:nvSpPr>
        <p:spPr>
          <a:xfrm>
            <a:off x="7308451" y="200736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運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4"/>
          <p:cNvSpPr/>
          <p:nvPr/>
        </p:nvSpPr>
        <p:spPr>
          <a:xfrm>
            <a:off x="8317438" y="224682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転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4"/>
          <p:cNvSpPr/>
          <p:nvPr/>
        </p:nvSpPr>
        <p:spPr>
          <a:xfrm>
            <a:off x="3272503" y="202329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働</a:t>
            </a:r>
            <a:endParaRPr b="1" sz="66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4"/>
          <p:cNvSpPr/>
          <p:nvPr/>
        </p:nvSpPr>
        <p:spPr>
          <a:xfrm>
            <a:off x="4281490" y="224682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教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4"/>
          <p:cNvSpPr/>
          <p:nvPr/>
        </p:nvSpPr>
        <p:spPr>
          <a:xfrm>
            <a:off x="5290477" y="224682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泳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4"/>
          <p:cNvSpPr/>
          <p:nvPr/>
        </p:nvSpPr>
        <p:spPr>
          <a:xfrm>
            <a:off x="1249373" y="224682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仕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4"/>
          <p:cNvSpPr/>
          <p:nvPr/>
        </p:nvSpPr>
        <p:spPr>
          <a:xfrm>
            <a:off x="6299464" y="216878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英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4"/>
          <p:cNvSpPr/>
          <p:nvPr/>
        </p:nvSpPr>
        <p:spPr>
          <a:xfrm>
            <a:off x="10335412" y="195639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留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4"/>
          <p:cNvSpPr/>
          <p:nvPr/>
        </p:nvSpPr>
        <p:spPr>
          <a:xfrm>
            <a:off x="9326425" y="211781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方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4"/>
          <p:cNvSpPr/>
          <p:nvPr/>
        </p:nvSpPr>
        <p:spPr>
          <a:xfrm>
            <a:off x="288036" y="4846320"/>
            <a:ext cx="3017520" cy="1801368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HÁN VIỆT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5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ĐỘNG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rgbClr val="92D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82" name="Google Shape;182;p4"/>
          <p:cNvSpPr/>
          <p:nvPr/>
        </p:nvSpPr>
        <p:spPr>
          <a:xfrm>
            <a:off x="3776472" y="4260666"/>
            <a:ext cx="3602736" cy="2387022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KUN</a:t>
            </a:r>
            <a:endParaRPr sz="3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はたら。く</a:t>
            </a:r>
            <a:endParaRPr sz="48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rgbClr val="92D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83" name="Google Shape;183;p4"/>
          <p:cNvSpPr/>
          <p:nvPr/>
        </p:nvSpPr>
        <p:spPr>
          <a:xfrm>
            <a:off x="506936" y="1703149"/>
            <a:ext cx="2669395" cy="2774321"/>
          </a:xfrm>
          <a:prstGeom prst="frame">
            <a:avLst>
              <a:gd fmla="val 4437" name="adj1"/>
            </a:avLst>
          </a:prstGeom>
          <a:gradFill>
            <a:gsLst>
              <a:gs pos="0">
                <a:srgbClr val="F3C74A"/>
              </a:gs>
              <a:gs pos="50000">
                <a:srgbClr val="F8C70E"/>
              </a:gs>
              <a:gs pos="100000">
                <a:srgbClr val="E3B60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8076" y="1813561"/>
            <a:ext cx="2452624" cy="2548232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4"/>
          <p:cNvSpPr txBox="1"/>
          <p:nvPr/>
        </p:nvSpPr>
        <p:spPr>
          <a:xfrm>
            <a:off x="2516505" y="4192905"/>
            <a:ext cx="512878" cy="1577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186" name="Google Shape;186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33425" y="1614350"/>
            <a:ext cx="4370699" cy="171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4"/>
          <p:cNvSpPr/>
          <p:nvPr/>
        </p:nvSpPr>
        <p:spPr>
          <a:xfrm>
            <a:off x="7533425" y="3466450"/>
            <a:ext cx="4370700" cy="31797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C0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graphicFrame>
        <p:nvGraphicFramePr>
          <p:cNvPr id="188" name="Google Shape;188;p4"/>
          <p:cNvGraphicFramePr/>
          <p:nvPr/>
        </p:nvGraphicFramePr>
        <p:xfrm>
          <a:off x="7747000" y="3686175"/>
          <a:ext cx="3505200" cy="2578100"/>
        </p:xfrm>
        <a:graphic>
          <a:graphicData uri="http://schemas.openxmlformats.org/presentationml/2006/ole">
            <mc:AlternateContent>
              <mc:Choice Requires="v">
                <p:oleObj r:id="rId6" imgH="2578100" imgW="3505200" progId="Word.Document.12" spid="_x0000_s1">
                  <p:embed/>
                </p:oleObj>
              </mc:Choice>
              <mc:Fallback>
                <p:oleObj r:id="rId7" imgH="2578100" imgW="3505200" progId="Word.Document.12">
                  <p:embed/>
                  <p:pic>
                    <p:nvPicPr>
                      <p:cNvPr id="188" name="Google Shape;188;p4"/>
                      <p:cNvPicPr preferRelativeResize="0"/>
                      <p:nvPr/>
                    </p:nvPicPr>
                    <p:blipFill rotWithShape="1">
                      <a:blip r:embed="rId8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7747000" y="3686175"/>
                        <a:ext cx="3505200" cy="257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33425" y="1542175"/>
            <a:ext cx="4370701" cy="185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5"/>
          <p:cNvSpPr/>
          <p:nvPr/>
        </p:nvSpPr>
        <p:spPr>
          <a:xfrm>
            <a:off x="3776472" y="1657429"/>
            <a:ext cx="3602736" cy="2387022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endParaRPr sz="3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5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きょう</a:t>
            </a:r>
            <a:endParaRPr sz="5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rgbClr val="92D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95" name="Google Shape;195;p5"/>
          <p:cNvSpPr/>
          <p:nvPr/>
        </p:nvSpPr>
        <p:spPr>
          <a:xfrm>
            <a:off x="2260938" y="216082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事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5"/>
          <p:cNvSpPr/>
          <p:nvPr/>
        </p:nvSpPr>
        <p:spPr>
          <a:xfrm>
            <a:off x="7308451" y="200736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運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5"/>
          <p:cNvSpPr/>
          <p:nvPr/>
        </p:nvSpPr>
        <p:spPr>
          <a:xfrm>
            <a:off x="8317438" y="224682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転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5"/>
          <p:cNvSpPr/>
          <p:nvPr/>
        </p:nvSpPr>
        <p:spPr>
          <a:xfrm>
            <a:off x="3272503" y="202329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働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5"/>
          <p:cNvSpPr/>
          <p:nvPr/>
        </p:nvSpPr>
        <p:spPr>
          <a:xfrm>
            <a:off x="4281490" y="224682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教</a:t>
            </a:r>
            <a:endParaRPr b="1" sz="66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5"/>
          <p:cNvSpPr/>
          <p:nvPr/>
        </p:nvSpPr>
        <p:spPr>
          <a:xfrm>
            <a:off x="5290477" y="224682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泳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5"/>
          <p:cNvSpPr/>
          <p:nvPr/>
        </p:nvSpPr>
        <p:spPr>
          <a:xfrm>
            <a:off x="1249373" y="224682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仕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5"/>
          <p:cNvSpPr/>
          <p:nvPr/>
        </p:nvSpPr>
        <p:spPr>
          <a:xfrm>
            <a:off x="6299464" y="216878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英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5"/>
          <p:cNvSpPr/>
          <p:nvPr/>
        </p:nvSpPr>
        <p:spPr>
          <a:xfrm>
            <a:off x="10335412" y="195639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留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5"/>
          <p:cNvSpPr/>
          <p:nvPr/>
        </p:nvSpPr>
        <p:spPr>
          <a:xfrm>
            <a:off x="9326425" y="211781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方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5"/>
          <p:cNvSpPr/>
          <p:nvPr/>
        </p:nvSpPr>
        <p:spPr>
          <a:xfrm>
            <a:off x="288036" y="4846320"/>
            <a:ext cx="3017520" cy="1801368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HÁN VIỆT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5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GIÁO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rgbClr val="92D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06" name="Google Shape;206;p5"/>
          <p:cNvSpPr/>
          <p:nvPr/>
        </p:nvSpPr>
        <p:spPr>
          <a:xfrm>
            <a:off x="3776472" y="4260666"/>
            <a:ext cx="3602736" cy="2387022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KUN</a:t>
            </a:r>
            <a:endParaRPr sz="3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おし。える</a:t>
            </a:r>
            <a:endParaRPr sz="48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おそ。わる</a:t>
            </a:r>
            <a:endParaRPr sz="48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rgbClr val="92D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07" name="Google Shape;207;p5"/>
          <p:cNvSpPr/>
          <p:nvPr/>
        </p:nvSpPr>
        <p:spPr>
          <a:xfrm>
            <a:off x="506936" y="1703149"/>
            <a:ext cx="2669395" cy="2774321"/>
          </a:xfrm>
          <a:prstGeom prst="frame">
            <a:avLst>
              <a:gd fmla="val 4437" name="adj1"/>
            </a:avLst>
          </a:prstGeom>
          <a:gradFill>
            <a:gsLst>
              <a:gs pos="0">
                <a:srgbClr val="F3C74A"/>
              </a:gs>
              <a:gs pos="50000">
                <a:srgbClr val="F8C70E"/>
              </a:gs>
              <a:gs pos="100000">
                <a:srgbClr val="E3B60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nihongo-net.com/wp-content/uploads/2020/09/kanji_oshieru_stroke_order.gif" id="208" name="Google Shape;208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7888" y="1816925"/>
            <a:ext cx="2426207" cy="2535619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5"/>
          <p:cNvSpPr txBox="1"/>
          <p:nvPr/>
        </p:nvSpPr>
        <p:spPr>
          <a:xfrm>
            <a:off x="2516505" y="4192905"/>
            <a:ext cx="512878" cy="1577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10" name="Google Shape;210;p5"/>
          <p:cNvSpPr/>
          <p:nvPr/>
        </p:nvSpPr>
        <p:spPr>
          <a:xfrm>
            <a:off x="7533425" y="3574299"/>
            <a:ext cx="4370700" cy="3072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C0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graphicFrame>
        <p:nvGraphicFramePr>
          <p:cNvPr id="211" name="Google Shape;211;p5"/>
          <p:cNvGraphicFramePr/>
          <p:nvPr/>
        </p:nvGraphicFramePr>
        <p:xfrm>
          <a:off x="7747000" y="3686175"/>
          <a:ext cx="3505200" cy="2578100"/>
        </p:xfrm>
        <a:graphic>
          <a:graphicData uri="http://schemas.openxmlformats.org/presentationml/2006/ole">
            <mc:AlternateContent>
              <mc:Choice Requires="v">
                <p:oleObj r:id="rId6" imgH="2578100" imgW="3505200" progId="Word.Document.12" spid="_x0000_s1">
                  <p:embed/>
                </p:oleObj>
              </mc:Choice>
              <mc:Fallback>
                <p:oleObj r:id="rId7" imgH="2578100" imgW="3505200" progId="Word.Document.12">
                  <p:embed/>
                  <p:pic>
                    <p:nvPicPr>
                      <p:cNvPr id="211" name="Google Shape;211;p5"/>
                      <p:cNvPicPr preferRelativeResize="0"/>
                      <p:nvPr/>
                    </p:nvPicPr>
                    <p:blipFill rotWithShape="1">
                      <a:blip r:embed="rId8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7747000" y="3686175"/>
                        <a:ext cx="3505200" cy="257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7425" y="1559675"/>
            <a:ext cx="4370700" cy="182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6"/>
          <p:cNvSpPr/>
          <p:nvPr/>
        </p:nvSpPr>
        <p:spPr>
          <a:xfrm>
            <a:off x="3776472" y="1657429"/>
            <a:ext cx="3602736" cy="2387022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endParaRPr sz="3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5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えい</a:t>
            </a:r>
            <a:endParaRPr sz="5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rgbClr val="92D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18" name="Google Shape;218;p6"/>
          <p:cNvSpPr/>
          <p:nvPr/>
        </p:nvSpPr>
        <p:spPr>
          <a:xfrm>
            <a:off x="2260938" y="216082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事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6"/>
          <p:cNvSpPr/>
          <p:nvPr/>
        </p:nvSpPr>
        <p:spPr>
          <a:xfrm>
            <a:off x="7308451" y="200736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運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6"/>
          <p:cNvSpPr/>
          <p:nvPr/>
        </p:nvSpPr>
        <p:spPr>
          <a:xfrm>
            <a:off x="8317438" y="224682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転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6"/>
          <p:cNvSpPr/>
          <p:nvPr/>
        </p:nvSpPr>
        <p:spPr>
          <a:xfrm>
            <a:off x="3272503" y="202329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働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6"/>
          <p:cNvSpPr/>
          <p:nvPr/>
        </p:nvSpPr>
        <p:spPr>
          <a:xfrm>
            <a:off x="4281490" y="224682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教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6"/>
          <p:cNvSpPr/>
          <p:nvPr/>
        </p:nvSpPr>
        <p:spPr>
          <a:xfrm>
            <a:off x="5290477" y="224682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泳</a:t>
            </a:r>
            <a:endParaRPr b="1" sz="66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6"/>
          <p:cNvSpPr/>
          <p:nvPr/>
        </p:nvSpPr>
        <p:spPr>
          <a:xfrm>
            <a:off x="1249373" y="224682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仕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6"/>
          <p:cNvSpPr/>
          <p:nvPr/>
        </p:nvSpPr>
        <p:spPr>
          <a:xfrm>
            <a:off x="6299464" y="216878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英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6"/>
          <p:cNvSpPr/>
          <p:nvPr/>
        </p:nvSpPr>
        <p:spPr>
          <a:xfrm>
            <a:off x="10335412" y="195639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留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6"/>
          <p:cNvSpPr/>
          <p:nvPr/>
        </p:nvSpPr>
        <p:spPr>
          <a:xfrm>
            <a:off x="9326425" y="211781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方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6"/>
          <p:cNvSpPr/>
          <p:nvPr/>
        </p:nvSpPr>
        <p:spPr>
          <a:xfrm>
            <a:off x="288036" y="4846320"/>
            <a:ext cx="3017520" cy="1801368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HÁN VIỆT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5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VỊNH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rgbClr val="92D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29" name="Google Shape;229;p6"/>
          <p:cNvSpPr/>
          <p:nvPr/>
        </p:nvSpPr>
        <p:spPr>
          <a:xfrm>
            <a:off x="3776472" y="4260666"/>
            <a:ext cx="3602736" cy="2387022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KUN</a:t>
            </a:r>
            <a:endParaRPr sz="3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5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およ。ぐ</a:t>
            </a:r>
            <a:endParaRPr sz="54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rgbClr val="92D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30" name="Google Shape;230;p6"/>
          <p:cNvSpPr/>
          <p:nvPr/>
        </p:nvSpPr>
        <p:spPr>
          <a:xfrm>
            <a:off x="506936" y="1703149"/>
            <a:ext cx="2669395" cy="2774321"/>
          </a:xfrm>
          <a:prstGeom prst="frame">
            <a:avLst>
              <a:gd fmla="val 4437" name="adj1"/>
            </a:avLst>
          </a:prstGeom>
          <a:gradFill>
            <a:gsLst>
              <a:gs pos="0">
                <a:srgbClr val="F3C74A"/>
              </a:gs>
              <a:gs pos="50000">
                <a:srgbClr val="F8C70E"/>
              </a:gs>
              <a:gs pos="100000">
                <a:srgbClr val="E3B60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nihongo-net.com/wp-content/uploads/2020/12/kanji_oyogu_stroke_order.gif" id="231" name="Google Shape;231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7887" y="1822704"/>
            <a:ext cx="2438401" cy="252984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6"/>
          <p:cNvSpPr txBox="1"/>
          <p:nvPr/>
        </p:nvSpPr>
        <p:spPr>
          <a:xfrm>
            <a:off x="2516505" y="4192905"/>
            <a:ext cx="512878" cy="1577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33" name="Google Shape;233;p6"/>
          <p:cNvSpPr/>
          <p:nvPr/>
        </p:nvSpPr>
        <p:spPr>
          <a:xfrm>
            <a:off x="7533425" y="3655199"/>
            <a:ext cx="4370700" cy="2991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C0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graphicFrame>
        <p:nvGraphicFramePr>
          <p:cNvPr id="234" name="Google Shape;234;p6"/>
          <p:cNvGraphicFramePr/>
          <p:nvPr/>
        </p:nvGraphicFramePr>
        <p:xfrm>
          <a:off x="7747000" y="3871913"/>
          <a:ext cx="3505200" cy="2208212"/>
        </p:xfrm>
        <a:graphic>
          <a:graphicData uri="http://schemas.openxmlformats.org/presentationml/2006/ole">
            <mc:AlternateContent>
              <mc:Choice Requires="v">
                <p:oleObj r:id="rId6" imgH="2208212" imgW="3505200" progId="Word.Document.12" spid="_x0000_s1">
                  <p:embed/>
                </p:oleObj>
              </mc:Choice>
              <mc:Fallback>
                <p:oleObj r:id="rId7" imgH="2208212" imgW="3505200" progId="Word.Document.12">
                  <p:embed/>
                  <p:pic>
                    <p:nvPicPr>
                      <p:cNvPr id="234" name="Google Shape;234;p6"/>
                      <p:cNvPicPr preferRelativeResize="0"/>
                      <p:nvPr/>
                    </p:nvPicPr>
                    <p:blipFill rotWithShape="1">
                      <a:blip r:embed="rId8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7747000" y="3871913"/>
                        <a:ext cx="3505200" cy="220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7425" y="1614725"/>
            <a:ext cx="4416700" cy="17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7"/>
          <p:cNvSpPr/>
          <p:nvPr/>
        </p:nvSpPr>
        <p:spPr>
          <a:xfrm>
            <a:off x="3776472" y="1657429"/>
            <a:ext cx="3602736" cy="2387022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endParaRPr sz="3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5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えい</a:t>
            </a:r>
            <a:endParaRPr sz="5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rgbClr val="92D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41" name="Google Shape;241;p7"/>
          <p:cNvSpPr/>
          <p:nvPr/>
        </p:nvSpPr>
        <p:spPr>
          <a:xfrm>
            <a:off x="2260938" y="216082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事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7"/>
          <p:cNvSpPr/>
          <p:nvPr/>
        </p:nvSpPr>
        <p:spPr>
          <a:xfrm>
            <a:off x="7308451" y="200736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運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7"/>
          <p:cNvSpPr/>
          <p:nvPr/>
        </p:nvSpPr>
        <p:spPr>
          <a:xfrm>
            <a:off x="8317438" y="224682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転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7"/>
          <p:cNvSpPr/>
          <p:nvPr/>
        </p:nvSpPr>
        <p:spPr>
          <a:xfrm>
            <a:off x="3272503" y="202329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働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7"/>
          <p:cNvSpPr/>
          <p:nvPr/>
        </p:nvSpPr>
        <p:spPr>
          <a:xfrm>
            <a:off x="4281490" y="224682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教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7"/>
          <p:cNvSpPr/>
          <p:nvPr/>
        </p:nvSpPr>
        <p:spPr>
          <a:xfrm>
            <a:off x="5290477" y="224682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泳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7"/>
          <p:cNvSpPr/>
          <p:nvPr/>
        </p:nvSpPr>
        <p:spPr>
          <a:xfrm>
            <a:off x="1249373" y="224682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仕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7"/>
          <p:cNvSpPr/>
          <p:nvPr/>
        </p:nvSpPr>
        <p:spPr>
          <a:xfrm>
            <a:off x="6299464" y="216878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英</a:t>
            </a:r>
            <a:endParaRPr b="1" sz="66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7"/>
          <p:cNvSpPr/>
          <p:nvPr/>
        </p:nvSpPr>
        <p:spPr>
          <a:xfrm>
            <a:off x="10335412" y="195639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留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7"/>
          <p:cNvSpPr/>
          <p:nvPr/>
        </p:nvSpPr>
        <p:spPr>
          <a:xfrm>
            <a:off x="9326425" y="211781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方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7"/>
          <p:cNvSpPr/>
          <p:nvPr/>
        </p:nvSpPr>
        <p:spPr>
          <a:xfrm>
            <a:off x="288036" y="4846320"/>
            <a:ext cx="3017520" cy="1801368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HÁN VIỆT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5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ANH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rgbClr val="92D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52" name="Google Shape;252;p7"/>
          <p:cNvSpPr/>
          <p:nvPr/>
        </p:nvSpPr>
        <p:spPr>
          <a:xfrm>
            <a:off x="506936" y="1703149"/>
            <a:ext cx="2669395" cy="2774321"/>
          </a:xfrm>
          <a:prstGeom prst="frame">
            <a:avLst>
              <a:gd fmla="val 4437" name="adj1"/>
            </a:avLst>
          </a:prstGeom>
          <a:gradFill>
            <a:gsLst>
              <a:gs pos="0">
                <a:srgbClr val="F3C74A"/>
              </a:gs>
              <a:gs pos="50000">
                <a:srgbClr val="F8C70E"/>
              </a:gs>
              <a:gs pos="100000">
                <a:srgbClr val="E3B60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nihongo-net.com/wp-content/uploads/2020/08/kanji_ei_stroke_order.gif" id="253" name="Google Shape;253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6106" y="1819410"/>
            <a:ext cx="2432054" cy="2534149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7"/>
          <p:cNvSpPr txBox="1"/>
          <p:nvPr/>
        </p:nvSpPr>
        <p:spPr>
          <a:xfrm>
            <a:off x="2516505" y="4192905"/>
            <a:ext cx="512878" cy="1577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55" name="Google Shape;255;p7"/>
          <p:cNvSpPr/>
          <p:nvPr/>
        </p:nvSpPr>
        <p:spPr>
          <a:xfrm>
            <a:off x="7533425" y="3429000"/>
            <a:ext cx="4370700" cy="32172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C0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graphicFrame>
        <p:nvGraphicFramePr>
          <p:cNvPr id="256" name="Google Shape;256;p7"/>
          <p:cNvGraphicFramePr/>
          <p:nvPr/>
        </p:nvGraphicFramePr>
        <p:xfrm>
          <a:off x="7707125" y="3939063"/>
          <a:ext cx="3505199" cy="2087561"/>
        </p:xfrm>
        <a:graphic>
          <a:graphicData uri="http://schemas.openxmlformats.org/presentationml/2006/ole">
            <mc:AlternateContent>
              <mc:Choice Requires="v">
                <p:oleObj r:id="rId6" imgH="2087561" imgW="3505199" progId="Word.Document.12" spid="_x0000_s1">
                  <p:embed/>
                </p:oleObj>
              </mc:Choice>
              <mc:Fallback>
                <p:oleObj r:id="rId7" imgH="2087561" imgW="3505199" progId="Word.Document.12">
                  <p:embed/>
                  <p:pic>
                    <p:nvPicPr>
                      <p:cNvPr id="256" name="Google Shape;256;p7"/>
                      <p:cNvPicPr preferRelativeResize="0"/>
                      <p:nvPr/>
                    </p:nvPicPr>
                    <p:blipFill rotWithShape="1">
                      <a:blip r:embed="rId8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7707125" y="3939063"/>
                        <a:ext cx="3505199" cy="20875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7425" y="1703150"/>
            <a:ext cx="4416401" cy="155662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8"/>
          <p:cNvSpPr/>
          <p:nvPr/>
        </p:nvSpPr>
        <p:spPr>
          <a:xfrm>
            <a:off x="3776472" y="1657429"/>
            <a:ext cx="3602736" cy="2387022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endParaRPr sz="3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5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うん</a:t>
            </a:r>
            <a:endParaRPr sz="5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rgbClr val="92D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63" name="Google Shape;263;p8"/>
          <p:cNvSpPr/>
          <p:nvPr/>
        </p:nvSpPr>
        <p:spPr>
          <a:xfrm>
            <a:off x="2260938" y="216082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事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8"/>
          <p:cNvSpPr/>
          <p:nvPr/>
        </p:nvSpPr>
        <p:spPr>
          <a:xfrm>
            <a:off x="7308451" y="200736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運</a:t>
            </a:r>
            <a:endParaRPr b="1" sz="66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8"/>
          <p:cNvSpPr/>
          <p:nvPr/>
        </p:nvSpPr>
        <p:spPr>
          <a:xfrm>
            <a:off x="8317438" y="224682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転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8"/>
          <p:cNvSpPr/>
          <p:nvPr/>
        </p:nvSpPr>
        <p:spPr>
          <a:xfrm>
            <a:off x="3272503" y="202329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働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8"/>
          <p:cNvSpPr/>
          <p:nvPr/>
        </p:nvSpPr>
        <p:spPr>
          <a:xfrm>
            <a:off x="4281490" y="224682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教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8"/>
          <p:cNvSpPr/>
          <p:nvPr/>
        </p:nvSpPr>
        <p:spPr>
          <a:xfrm>
            <a:off x="5290477" y="224682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泳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8"/>
          <p:cNvSpPr/>
          <p:nvPr/>
        </p:nvSpPr>
        <p:spPr>
          <a:xfrm>
            <a:off x="1249373" y="224682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仕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8"/>
          <p:cNvSpPr/>
          <p:nvPr/>
        </p:nvSpPr>
        <p:spPr>
          <a:xfrm>
            <a:off x="6299464" y="216878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英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8"/>
          <p:cNvSpPr/>
          <p:nvPr/>
        </p:nvSpPr>
        <p:spPr>
          <a:xfrm>
            <a:off x="10335412" y="195639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留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8"/>
          <p:cNvSpPr/>
          <p:nvPr/>
        </p:nvSpPr>
        <p:spPr>
          <a:xfrm>
            <a:off x="9326425" y="211781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方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8"/>
          <p:cNvSpPr/>
          <p:nvPr/>
        </p:nvSpPr>
        <p:spPr>
          <a:xfrm>
            <a:off x="288036" y="4846320"/>
            <a:ext cx="3017520" cy="1801368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HÁN VIỆT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5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VẬN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rgbClr val="92D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74" name="Google Shape;274;p8"/>
          <p:cNvSpPr/>
          <p:nvPr/>
        </p:nvSpPr>
        <p:spPr>
          <a:xfrm>
            <a:off x="3776472" y="4260666"/>
            <a:ext cx="3602736" cy="2387022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KUN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5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はこ。ぶ</a:t>
            </a:r>
            <a:endParaRPr sz="54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rgbClr val="92D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75" name="Google Shape;275;p8"/>
          <p:cNvSpPr/>
          <p:nvPr/>
        </p:nvSpPr>
        <p:spPr>
          <a:xfrm>
            <a:off x="506936" y="1703149"/>
            <a:ext cx="2669395" cy="2774321"/>
          </a:xfrm>
          <a:prstGeom prst="frame">
            <a:avLst>
              <a:gd fmla="val 4437" name="adj1"/>
            </a:avLst>
          </a:prstGeom>
          <a:gradFill>
            <a:gsLst>
              <a:gs pos="0">
                <a:srgbClr val="F3C74A"/>
              </a:gs>
              <a:gs pos="50000">
                <a:srgbClr val="F8C70E"/>
              </a:gs>
              <a:gs pos="100000">
                <a:srgbClr val="E3B60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nihongo-net.com/wp-content/uploads/2020/09/kanji_un_stroke_order-2.gif" id="276" name="Google Shape;27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3255" y="1818957"/>
            <a:ext cx="2394585" cy="2519363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8"/>
          <p:cNvSpPr txBox="1"/>
          <p:nvPr/>
        </p:nvSpPr>
        <p:spPr>
          <a:xfrm>
            <a:off x="2516505" y="4192905"/>
            <a:ext cx="512878" cy="1577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78" name="Google Shape;278;p8"/>
          <p:cNvSpPr/>
          <p:nvPr/>
        </p:nvSpPr>
        <p:spPr>
          <a:xfrm>
            <a:off x="7533432" y="3319463"/>
            <a:ext cx="4370400" cy="33267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C0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79" name="Google Shape;279;p8"/>
          <p:cNvSpPr txBox="1"/>
          <p:nvPr/>
        </p:nvSpPr>
        <p:spPr>
          <a:xfrm>
            <a:off x="7713025" y="3311575"/>
            <a:ext cx="3892800" cy="4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ja-JP" sz="19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運転</a:t>
            </a:r>
            <a:r>
              <a:rPr lang="ja-JP" sz="1900">
                <a:solidFill>
                  <a:srgbClr val="FF0000"/>
                </a:solidFill>
              </a:rPr>
              <a:t>(</a:t>
            </a:r>
            <a:r>
              <a:rPr lang="ja-JP" sz="1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うんてん</a:t>
            </a:r>
            <a:r>
              <a:rPr lang="ja-JP" sz="1900">
                <a:solidFill>
                  <a:srgbClr val="FF0000"/>
                </a:solidFill>
              </a:rPr>
              <a:t>): vận chuyển</a:t>
            </a:r>
            <a:endParaRPr sz="19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ja-JP" sz="19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運転手</a:t>
            </a:r>
            <a:r>
              <a:rPr lang="ja-JP" sz="1900">
                <a:solidFill>
                  <a:srgbClr val="FF0000"/>
                </a:solidFill>
              </a:rPr>
              <a:t>(</a:t>
            </a:r>
            <a:r>
              <a:rPr lang="ja-JP" sz="1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うんてんしゅ</a:t>
            </a:r>
            <a:r>
              <a:rPr lang="ja-JP" sz="1900">
                <a:solidFill>
                  <a:srgbClr val="FF0000"/>
                </a:solidFill>
              </a:rPr>
              <a:t>): tài xế</a:t>
            </a:r>
            <a:endParaRPr sz="19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ja-JP" sz="19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運動</a:t>
            </a:r>
            <a:r>
              <a:rPr lang="ja-JP" sz="1900">
                <a:solidFill>
                  <a:srgbClr val="FF0000"/>
                </a:solidFill>
              </a:rPr>
              <a:t>(</a:t>
            </a:r>
            <a:r>
              <a:rPr lang="ja-JP" sz="1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うんどう</a:t>
            </a:r>
            <a:r>
              <a:rPr lang="ja-JP" sz="1900">
                <a:solidFill>
                  <a:srgbClr val="FF0000"/>
                </a:solidFill>
              </a:rPr>
              <a:t>): chuy</a:t>
            </a:r>
            <a:r>
              <a:rPr lang="ja-JP" sz="19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ể</a:t>
            </a:r>
            <a:r>
              <a:rPr lang="ja-JP" sz="1900">
                <a:solidFill>
                  <a:srgbClr val="FF0000"/>
                </a:solidFill>
              </a:rPr>
              <a:t>n </a:t>
            </a:r>
            <a:r>
              <a:rPr lang="ja-JP" sz="19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độ</a:t>
            </a:r>
            <a:r>
              <a:rPr lang="ja-JP" sz="1900">
                <a:solidFill>
                  <a:srgbClr val="FF0000"/>
                </a:solidFill>
              </a:rPr>
              <a:t>ng</a:t>
            </a:r>
            <a:endParaRPr sz="19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ja-JP" sz="1900">
                <a:solidFill>
                  <a:srgbClr val="FF0000"/>
                </a:solidFill>
              </a:rPr>
              <a:t>不運（</a:t>
            </a:r>
            <a:r>
              <a:rPr lang="ja-JP" sz="1000">
                <a:solidFill>
                  <a:srgbClr val="FF0000"/>
                </a:solidFill>
              </a:rPr>
              <a:t>ふうん</a:t>
            </a:r>
            <a:r>
              <a:rPr lang="ja-JP" sz="1900">
                <a:solidFill>
                  <a:srgbClr val="FF0000"/>
                </a:solidFill>
              </a:rPr>
              <a:t>）: xui xẻo</a:t>
            </a:r>
            <a:endParaRPr sz="19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ja-JP" sz="1900">
                <a:solidFill>
                  <a:srgbClr val="FF0000"/>
                </a:solidFill>
              </a:rPr>
              <a:t>勝運（</a:t>
            </a:r>
            <a:r>
              <a:rPr lang="ja-JP" sz="1000">
                <a:solidFill>
                  <a:srgbClr val="FF0000"/>
                </a:solidFill>
              </a:rPr>
              <a:t>しょううん</a:t>
            </a:r>
            <a:r>
              <a:rPr lang="ja-JP" sz="1900">
                <a:solidFill>
                  <a:srgbClr val="FF0000"/>
                </a:solidFill>
              </a:rPr>
              <a:t>）: chúc may mắn</a:t>
            </a:r>
            <a:endParaRPr sz="19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ja-JP" sz="1900">
                <a:solidFill>
                  <a:srgbClr val="FF0000"/>
                </a:solidFill>
              </a:rPr>
              <a:t>天運（</a:t>
            </a:r>
            <a:r>
              <a:rPr lang="ja-JP" sz="1000">
                <a:solidFill>
                  <a:srgbClr val="FF0000"/>
                </a:solidFill>
              </a:rPr>
              <a:t>てんうん</a:t>
            </a:r>
            <a:r>
              <a:rPr lang="ja-JP" sz="1900">
                <a:solidFill>
                  <a:srgbClr val="FF0000"/>
                </a:solidFill>
              </a:rPr>
              <a:t>）: số trời (vận mệnh)</a:t>
            </a:r>
            <a:endParaRPr sz="19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ja-JP" sz="1900">
                <a:solidFill>
                  <a:srgbClr val="FF0000"/>
                </a:solidFill>
              </a:rPr>
              <a:t>運命（</a:t>
            </a:r>
            <a:r>
              <a:rPr lang="ja-JP" sz="1000">
                <a:solidFill>
                  <a:srgbClr val="FF0000"/>
                </a:solidFill>
              </a:rPr>
              <a:t>うんめい</a:t>
            </a:r>
            <a:r>
              <a:rPr lang="ja-JP" sz="1900">
                <a:solidFill>
                  <a:srgbClr val="FF0000"/>
                </a:solidFill>
              </a:rPr>
              <a:t>）：vận mệnh</a:t>
            </a:r>
            <a:endParaRPr sz="19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/>
          <p:nvPr/>
        </p:nvSpPr>
        <p:spPr>
          <a:xfrm>
            <a:off x="3776472" y="1657429"/>
            <a:ext cx="3602736" cy="2387022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endParaRPr sz="3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5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てん</a:t>
            </a:r>
            <a:endParaRPr sz="5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rgbClr val="92D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85" name="Google Shape;285;p9"/>
          <p:cNvSpPr/>
          <p:nvPr/>
        </p:nvSpPr>
        <p:spPr>
          <a:xfrm>
            <a:off x="2260938" y="216082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事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9"/>
          <p:cNvSpPr/>
          <p:nvPr/>
        </p:nvSpPr>
        <p:spPr>
          <a:xfrm>
            <a:off x="7308451" y="200736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運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9"/>
          <p:cNvSpPr/>
          <p:nvPr/>
        </p:nvSpPr>
        <p:spPr>
          <a:xfrm>
            <a:off x="8317438" y="224682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転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9"/>
          <p:cNvSpPr/>
          <p:nvPr/>
        </p:nvSpPr>
        <p:spPr>
          <a:xfrm>
            <a:off x="3272503" y="202329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働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9"/>
          <p:cNvSpPr/>
          <p:nvPr/>
        </p:nvSpPr>
        <p:spPr>
          <a:xfrm>
            <a:off x="4281490" y="224682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教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9"/>
          <p:cNvSpPr/>
          <p:nvPr/>
        </p:nvSpPr>
        <p:spPr>
          <a:xfrm>
            <a:off x="5290477" y="224682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泳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9"/>
          <p:cNvSpPr/>
          <p:nvPr/>
        </p:nvSpPr>
        <p:spPr>
          <a:xfrm>
            <a:off x="1249373" y="224682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仕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6299464" y="216878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英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10335412" y="195639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留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326425" y="211781"/>
            <a:ext cx="876906" cy="9240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884C"/>
              </a:gs>
              <a:gs pos="50000">
                <a:srgbClr val="F97714"/>
              </a:gs>
              <a:gs pos="100000">
                <a:srgbClr val="E3670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方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9"/>
          <p:cNvSpPr/>
          <p:nvPr/>
        </p:nvSpPr>
        <p:spPr>
          <a:xfrm>
            <a:off x="288036" y="4846320"/>
            <a:ext cx="3017520" cy="1801368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HÁN VIỆT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CHUYỂN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rgbClr val="92D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96" name="Google Shape;296;p9"/>
          <p:cNvSpPr/>
          <p:nvPr/>
        </p:nvSpPr>
        <p:spPr>
          <a:xfrm>
            <a:off x="3776472" y="4260666"/>
            <a:ext cx="3602736" cy="2387022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KUN</a:t>
            </a:r>
            <a:endParaRPr sz="3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ころ。ぶ</a:t>
            </a:r>
            <a:endParaRPr sz="48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ころ。がる</a:t>
            </a:r>
            <a:endParaRPr sz="48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rgbClr val="92D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97" name="Google Shape;297;p9"/>
          <p:cNvSpPr/>
          <p:nvPr/>
        </p:nvSpPr>
        <p:spPr>
          <a:xfrm>
            <a:off x="506936" y="1703149"/>
            <a:ext cx="2669395" cy="2774321"/>
          </a:xfrm>
          <a:prstGeom prst="frame">
            <a:avLst>
              <a:gd fmla="val 4437" name="adj1"/>
            </a:avLst>
          </a:prstGeom>
          <a:gradFill>
            <a:gsLst>
              <a:gs pos="0">
                <a:srgbClr val="F3C74A"/>
              </a:gs>
              <a:gs pos="50000">
                <a:srgbClr val="F8C70E"/>
              </a:gs>
              <a:gs pos="100000">
                <a:srgbClr val="E3B60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nihongo-net.com/wp-content/uploads/2020/09/kanji_korobu_stroke_order.gif" id="298" name="Google Shape;29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813" y="1816312"/>
            <a:ext cx="2453639" cy="2547994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9"/>
          <p:cNvSpPr txBox="1"/>
          <p:nvPr/>
        </p:nvSpPr>
        <p:spPr>
          <a:xfrm>
            <a:off x="2516505" y="4192905"/>
            <a:ext cx="512878" cy="1577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300" name="Google Shape;30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7425" y="1601425"/>
            <a:ext cx="4416399" cy="154955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9"/>
          <p:cNvSpPr/>
          <p:nvPr/>
        </p:nvSpPr>
        <p:spPr>
          <a:xfrm>
            <a:off x="7533432" y="3319463"/>
            <a:ext cx="4370400" cy="33267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C0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02" name="Google Shape;302;p9"/>
          <p:cNvSpPr txBox="1"/>
          <p:nvPr/>
        </p:nvSpPr>
        <p:spPr>
          <a:xfrm>
            <a:off x="7790225" y="3309950"/>
            <a:ext cx="3856800" cy="48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自転車</a:t>
            </a:r>
            <a:r>
              <a:rPr lang="ja-JP" sz="1800">
                <a:solidFill>
                  <a:srgbClr val="FF0000"/>
                </a:solidFill>
              </a:rPr>
              <a:t>(</a:t>
            </a:r>
            <a:r>
              <a:rPr lang="ja-JP" sz="9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じてんしゃ</a:t>
            </a:r>
            <a:r>
              <a:rPr lang="ja-JP" sz="1800">
                <a:solidFill>
                  <a:srgbClr val="FF0000"/>
                </a:solidFill>
              </a:rPr>
              <a:t>): </a:t>
            </a:r>
            <a:r>
              <a:rPr lang="ja-JP" sz="1900">
                <a:solidFill>
                  <a:srgbClr val="FF0000"/>
                </a:solidFill>
              </a:rPr>
              <a:t>xe </a:t>
            </a:r>
            <a:r>
              <a:rPr lang="ja-JP" sz="19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đạ</a:t>
            </a:r>
            <a:r>
              <a:rPr lang="ja-JP" sz="1900">
                <a:solidFill>
                  <a:srgbClr val="FF0000"/>
                </a:solidFill>
              </a:rPr>
              <a:t>p</a:t>
            </a:r>
            <a:endParaRPr sz="19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転</a:t>
            </a:r>
            <a:r>
              <a:rPr lang="ja-JP" sz="1800">
                <a:solidFill>
                  <a:srgbClr val="FF0000"/>
                </a:solidFill>
              </a:rPr>
              <a:t>(</a:t>
            </a:r>
            <a:r>
              <a:rPr lang="ja-JP" sz="9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ころ</a:t>
            </a:r>
            <a:r>
              <a:rPr lang="ja-JP" sz="1800">
                <a:solidFill>
                  <a:srgbClr val="FF0000"/>
                </a:solidFill>
              </a:rPr>
              <a:t>)</a:t>
            </a:r>
            <a:r>
              <a:rPr lang="ja-JP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がる</a:t>
            </a:r>
            <a:r>
              <a:rPr lang="ja-JP" sz="1800">
                <a:solidFill>
                  <a:srgbClr val="FF0000"/>
                </a:solidFill>
              </a:rPr>
              <a:t>: </a:t>
            </a:r>
            <a:r>
              <a:rPr lang="ja-JP" sz="1900">
                <a:solidFill>
                  <a:srgbClr val="FF0000"/>
                </a:solidFill>
              </a:rPr>
              <a:t>ngã, đỗ</a:t>
            </a:r>
            <a:endParaRPr sz="19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ja-JP" sz="1900">
                <a:solidFill>
                  <a:srgbClr val="FF0000"/>
                </a:solidFill>
              </a:rPr>
              <a:t>動転（</a:t>
            </a:r>
            <a:r>
              <a:rPr lang="ja-JP" sz="1000">
                <a:solidFill>
                  <a:srgbClr val="FF0000"/>
                </a:solidFill>
              </a:rPr>
              <a:t>どうてん</a:t>
            </a:r>
            <a:r>
              <a:rPr lang="ja-JP" sz="1900">
                <a:solidFill>
                  <a:srgbClr val="FF0000"/>
                </a:solidFill>
              </a:rPr>
              <a:t>）: di chuyển</a:t>
            </a:r>
            <a:endParaRPr sz="19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ja-JP" sz="1900">
                <a:solidFill>
                  <a:srgbClr val="FF0000"/>
                </a:solidFill>
              </a:rPr>
              <a:t>化転（</a:t>
            </a:r>
            <a:r>
              <a:rPr lang="ja-JP" sz="1000">
                <a:solidFill>
                  <a:srgbClr val="FF0000"/>
                </a:solidFill>
              </a:rPr>
              <a:t>けてん</a:t>
            </a:r>
            <a:r>
              <a:rPr lang="ja-JP" sz="1900">
                <a:solidFill>
                  <a:srgbClr val="FF0000"/>
                </a:solidFill>
              </a:rPr>
              <a:t>） : chuyển đổi</a:t>
            </a:r>
            <a:endParaRPr sz="19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ja-JP" sz="1900">
                <a:solidFill>
                  <a:srgbClr val="FF0000"/>
                </a:solidFill>
              </a:rPr>
              <a:t>転職 （</a:t>
            </a:r>
            <a:r>
              <a:rPr lang="ja-JP" sz="1000">
                <a:solidFill>
                  <a:srgbClr val="FF0000"/>
                </a:solidFill>
              </a:rPr>
              <a:t>てんしょく</a:t>
            </a:r>
            <a:r>
              <a:rPr lang="ja-JP" sz="1900">
                <a:solidFill>
                  <a:srgbClr val="FF0000"/>
                </a:solidFill>
              </a:rPr>
              <a:t>） : chuyển việc</a:t>
            </a:r>
            <a:endParaRPr sz="19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ja-JP" sz="1900">
                <a:solidFill>
                  <a:srgbClr val="FF0000"/>
                </a:solidFill>
              </a:rPr>
              <a:t>転嫁 （</a:t>
            </a:r>
            <a:r>
              <a:rPr lang="ja-JP" sz="1000">
                <a:solidFill>
                  <a:srgbClr val="FF0000"/>
                </a:solidFill>
              </a:rPr>
              <a:t>てんか</a:t>
            </a:r>
            <a:r>
              <a:rPr lang="ja-JP" sz="1900">
                <a:solidFill>
                  <a:srgbClr val="FF0000"/>
                </a:solidFill>
              </a:rPr>
              <a:t>）: đổ lỗi</a:t>
            </a:r>
            <a:endParaRPr sz="19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ja-JP" sz="1900">
                <a:solidFill>
                  <a:srgbClr val="FF0000"/>
                </a:solidFill>
              </a:rPr>
              <a:t>円転（</a:t>
            </a:r>
            <a:r>
              <a:rPr lang="ja-JP" sz="1000">
                <a:solidFill>
                  <a:srgbClr val="FF0000"/>
                </a:solidFill>
              </a:rPr>
              <a:t>えんてん</a:t>
            </a:r>
            <a:r>
              <a:rPr lang="ja-JP" sz="1900">
                <a:solidFill>
                  <a:srgbClr val="FF0000"/>
                </a:solidFill>
              </a:rPr>
              <a:t>）：cây cầu</a:t>
            </a:r>
            <a:endParaRPr sz="19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SalesDirection">
      <a:dk1>
        <a:srgbClr val="595959"/>
      </a:dk1>
      <a:lt1>
        <a:srgbClr val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ales Direction 16X9">
  <a:themeElements>
    <a:clrScheme name="SalesDirection">
      <a:dk1>
        <a:srgbClr val="595959"/>
      </a:dk1>
      <a:lt1>
        <a:srgbClr val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2014-08-30T08:46:07Z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