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5" r:id="rId5"/>
    <p:sldId id="263" r:id="rId6"/>
    <p:sldId id="264" r:id="rId7"/>
    <p:sldId id="294" r:id="rId8"/>
    <p:sldId id="295" r:id="rId9"/>
    <p:sldId id="276" r:id="rId10"/>
    <p:sldId id="266" r:id="rId11"/>
    <p:sldId id="267" r:id="rId12"/>
    <p:sldId id="268" r:id="rId13"/>
    <p:sldId id="29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A7B5-4CA6-5947-9017-BAABEF197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78020-9828-404F-9E70-C16E4C25D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9AA0-6DE2-BD40-839A-00CE47D1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1372-4235-2C46-A844-68554356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46FD-DC00-F74E-8C02-C3C7B249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3738-70D9-8E4B-9F16-C4170307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4D76-AE5D-0440-A649-F47771A62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3432-A37D-094B-9500-EAA2E919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AF76E-5A99-E540-9945-18295991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BC87-E599-8E47-868D-7DC1444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4AB35-2924-7447-95BE-9B0B75A50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1D8A7-79B7-444D-B2AD-E93A00AFD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EC6A-0121-4945-A4E7-921EA994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ED09-775B-DC4C-9DE2-E81955F9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D4E0-85F4-804B-926E-2D8475B0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8D26-397D-0741-A4EC-8D5283DE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3C77-04C3-4840-82DD-C3058F24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3E1E-9AED-5640-95B2-45ABEE71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3E28-2C39-914B-A316-D4B09F3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F7DA-4C75-B743-90F6-4D0D8281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FB52-44F8-AF4C-924B-69F6F58C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FFF9D-77BC-4D4E-8873-8757A37D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F68A-90AB-DC42-A3AF-D33245CB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BA93-890B-7A46-957F-CA1D99E7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36A1-EB6D-C74D-BC41-961C88DF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8FBF-C12C-704A-94C5-D3C20617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2C87-4C58-E44B-943D-39B7678E5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68425-59A6-D94D-B484-22AC7281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4BBB7-BEEE-0E40-9338-67ECA3EC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049C5-9E41-F14E-BFC6-7B9C3093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61333-5355-5D44-AC7E-0BB26619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7E12-60E7-E74C-A31C-B0FE6C41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9EBA5-CE92-9443-BEF3-EA202D48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6B924-3D95-814E-B376-797976E9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1D842-3E8B-C046-A07E-44C24D11C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50FFF-83FD-8543-A799-055E54A5B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87A71-DE11-AC46-B5D9-F8D14C9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E7059-66C5-104C-8A06-83CB99A0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251F-3658-334B-87A0-6B42E49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AA88-3E4D-5A42-9578-749D4189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979C5-C1C4-324E-9D7F-2FF36632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9324A-139C-D64F-90FD-6E7A1BA2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CD9E2-12E8-7849-8283-7D7AE351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6C66E-AFA6-4E41-8411-D5232361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47BC-601F-524D-A018-7A7D1001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16414-731F-2844-AC23-59811E80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E043-9D59-AE4F-B3BF-135BBDB7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0CB8-ABD7-AA44-92B2-940EAAD0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F7465-1BE1-034F-ADAA-4A820B387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3172F-DC17-8C45-94B1-9B2A2573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E52F0-1B66-B543-9E3C-69A455E2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EC6C9-015D-2740-B34B-2072441B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F2CD-1881-A040-8813-A88B2F6D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F2582-A6A3-BF40-9BB8-93043E5CA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73E5A-749F-6B4E-92BB-A1FBD3B83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AFA80-A49F-694E-B5A4-E2D98CC0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0DAF2-14BE-4843-B8DA-1DAD56C6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E5E7-A808-0042-910C-43D69F91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56039-4C43-274C-80C7-436402F7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B4D0A-FF68-E142-ACDE-92E97AF2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D1D6-D8FA-DD42-BEA0-90C98356E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967F-625C-0A47-9443-998C73CD328C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0C58-A502-8749-9A2B-AD609C9AB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4B75-60E7-254D-BF80-B97297AA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8D5C-B962-5741-A2AA-6312164F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3.png"/><Relationship Id="rId7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.jpeg"/><Relationship Id="rId4" Type="http://schemas.openxmlformats.org/officeDocument/2006/relationships/image" Target="../media/image4.png"/><Relationship Id="rId9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9.jpg"/><Relationship Id="rId4" Type="http://schemas.openxmlformats.org/officeDocument/2006/relationships/image" Target="../media/image2.png"/><Relationship Id="rId9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jpg"/><Relationship Id="rId4" Type="http://schemas.openxmlformats.org/officeDocument/2006/relationships/image" Target="../media/image2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C719E3-9077-43FA-AC10-C7F95A2F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8" y="5137"/>
            <a:ext cx="12199025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FB32D-BA1B-4A35-9225-19FB5217A5F8}"/>
              </a:ext>
            </a:extLst>
          </p:cNvPr>
          <p:cNvSpPr/>
          <p:nvPr/>
        </p:nvSpPr>
        <p:spPr>
          <a:xfrm>
            <a:off x="412594" y="238712"/>
            <a:ext cx="11385395" cy="639084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36B3D20D-5140-421C-A38D-FE96B0FBA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028941" y="412366"/>
            <a:ext cx="2024111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E9C0801D-F1E1-43E8-9C78-181AC25E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24" y="326323"/>
            <a:ext cx="2024111" cy="12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2590BF-EA89-4FED-A690-17ABC1C41F79}"/>
              </a:ext>
            </a:extLst>
          </p:cNvPr>
          <p:cNvSpPr/>
          <p:nvPr/>
        </p:nvSpPr>
        <p:spPr>
          <a:xfrm>
            <a:off x="6671442" y="5792299"/>
            <a:ext cx="5107963" cy="637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7E628-B9B3-4FB7-A195-C7E3507CB94B}"/>
              </a:ext>
            </a:extLst>
          </p:cNvPr>
          <p:cNvSpPr/>
          <p:nvPr/>
        </p:nvSpPr>
        <p:spPr>
          <a:xfrm>
            <a:off x="3362334" y="1812296"/>
            <a:ext cx="8417071" cy="1611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第</a:t>
            </a:r>
            <a:r>
              <a:rPr lang="en-US" altLang="ja-JP" sz="5000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4</a:t>
            </a:r>
            <a:r>
              <a:rPr lang="ja-JP" altLang="en-US" sz="50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課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6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住んでいる町で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6" name="Picture 8" descr="Home Page - FPTU HCM">
            <a:extLst>
              <a:ext uri="{FF2B5EF4-FFF2-40B4-BE49-F238E27FC236}">
                <a16:creationId xmlns:a16="http://schemas.microsoft.com/office/drawing/2014/main" id="{BAB2A5EC-44C8-4918-99E2-04E704440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 b="12960"/>
          <a:stretch/>
        </p:blipFill>
        <p:spPr bwMode="auto">
          <a:xfrm>
            <a:off x="3046341" y="388786"/>
            <a:ext cx="5511659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ECE25-2100-A647-8B5E-D28A0410D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351" y="3434134"/>
            <a:ext cx="3283091" cy="29879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9A2AA-0256-3142-A76B-015774D80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319" y="1812296"/>
            <a:ext cx="2968324" cy="46097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CEC688-7131-5F49-A803-145352811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1442" y="3429172"/>
            <a:ext cx="5107963" cy="23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6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265476-4FE5-A749-8C89-308021F9DD93}"/>
              </a:ext>
            </a:extLst>
          </p:cNvPr>
          <p:cNvSpPr/>
          <p:nvPr/>
        </p:nvSpPr>
        <p:spPr>
          <a:xfrm>
            <a:off x="516673" y="1925183"/>
            <a:ext cx="8616176" cy="4419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③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A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3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階建てのビルの降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　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B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3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階建て ・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 5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階建て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④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    A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1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番線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        B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1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番線 ・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 8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番線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⑤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    A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：横浜行き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        B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：横浜行き ・ 横須賀行き</a:t>
            </a:r>
            <a:endParaRPr lang="en-US" sz="2800" dirty="0">
              <a:effectLst/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86526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28D2D7-5A17-D64D-9AF7-1AC36DF96C7F}"/>
              </a:ext>
            </a:extLst>
          </p:cNvPr>
          <p:cNvSpPr/>
          <p:nvPr/>
        </p:nvSpPr>
        <p:spPr>
          <a:xfrm>
            <a:off x="683754" y="2317832"/>
            <a:ext cx="9352344" cy="2921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A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：交差点をどちらに曲がります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B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：曲がります・まっすぐ行きます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  <a:sym typeface="Wingdings" pitchFamily="2" charset="2"/>
              </a:rPr>
              <a:t> 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A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：交差点をどちらに曲がりますか。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B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：あ、曲がるんじゃなくて、まっすぐ行ってください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28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D2B252-7656-E748-8562-1DE2BB1440EC}"/>
              </a:ext>
            </a:extLst>
          </p:cNvPr>
          <p:cNvSpPr/>
          <p:nvPr/>
        </p:nvSpPr>
        <p:spPr>
          <a:xfrm>
            <a:off x="683754" y="2089401"/>
            <a:ext cx="8003697" cy="2921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①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A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：交差点をまっすぐ行きます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　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B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：まっすぐ行きます・右に曲がります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②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A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：坂を下ります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　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B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Arial Unicode MS" panose="020B0604020202020204" pitchFamily="34" charset="-128"/>
              </a:rPr>
              <a:t>：坂を下ります・上ります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024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34FC720-ADD9-5146-B83F-0F71C686276A}"/>
              </a:ext>
            </a:extLst>
          </p:cNvPr>
          <p:cNvGrpSpPr/>
          <p:nvPr/>
        </p:nvGrpSpPr>
        <p:grpSpPr>
          <a:xfrm>
            <a:off x="185200" y="1760242"/>
            <a:ext cx="11821599" cy="4931798"/>
            <a:chOff x="3110769" y="1484575"/>
            <a:chExt cx="7662812" cy="36953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E95ECE-13A9-9E4E-B798-508D1E9C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7961" y="1484575"/>
              <a:ext cx="3203182" cy="182900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45700E-2277-A443-B452-4B34BCCE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10769" y="3531349"/>
              <a:ext cx="2189359" cy="16112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27FAD9-B8E1-0A43-B799-F6731A3E4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1587" y="3543183"/>
              <a:ext cx="2635268" cy="16112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23BCD3-3070-6E4F-8418-970603CEB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38313" y="3499565"/>
              <a:ext cx="2635268" cy="1680396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101D4CAD-0A9F-1F41-815C-7BDEB2AF2A3C}"/>
              </a:ext>
            </a:extLst>
          </p:cNvPr>
          <p:cNvSpPr/>
          <p:nvPr/>
        </p:nvSpPr>
        <p:spPr>
          <a:xfrm>
            <a:off x="224191" y="4036741"/>
            <a:ext cx="578697" cy="4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9DBC3A-7BA5-044B-A6F3-A81F6E915052}"/>
              </a:ext>
            </a:extLst>
          </p:cNvPr>
          <p:cNvSpPr/>
          <p:nvPr/>
        </p:nvSpPr>
        <p:spPr>
          <a:xfrm>
            <a:off x="7832615" y="3997615"/>
            <a:ext cx="578697" cy="4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EFD10D-CB62-4048-8BEA-60EA7723203C}"/>
              </a:ext>
            </a:extLst>
          </p:cNvPr>
          <p:cNvSpPr/>
          <p:nvPr/>
        </p:nvSpPr>
        <p:spPr>
          <a:xfrm>
            <a:off x="3680307" y="4036741"/>
            <a:ext cx="578697" cy="4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1E9CE-BF8E-544C-88FC-FE35A6D9C23F}"/>
              </a:ext>
            </a:extLst>
          </p:cNvPr>
          <p:cNvSpPr txBox="1"/>
          <p:nvPr/>
        </p:nvSpPr>
        <p:spPr>
          <a:xfrm>
            <a:off x="412596" y="1828800"/>
            <a:ext cx="5207620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A:</a:t>
            </a:r>
            <a:r>
              <a:rPr lang="ja-JP" altLang="en-US" sz="2000">
                <a:latin typeface="Yu Mincho" panose="02020400000000000000" pitchFamily="18" charset="-128"/>
                <a:ea typeface="Yu Mincho" panose="02020400000000000000" pitchFamily="18" charset="-128"/>
              </a:rPr>
              <a:t>花屋から</a:t>
            </a:r>
            <a:r>
              <a:rPr lang="ja-JP" altLang="en-US" sz="2000" u="sng">
                <a:latin typeface="Yu Mincho" panose="02020400000000000000" pitchFamily="18" charset="-128"/>
                <a:ea typeface="Yu Mincho" panose="02020400000000000000" pitchFamily="18" charset="-128"/>
              </a:rPr>
              <a:t>一つ目の交差点を左に曲がる</a:t>
            </a:r>
            <a:r>
              <a:rPr lang="ja-JP" altLang="en-US" sz="2000">
                <a:latin typeface="Yu Mincho" panose="02020400000000000000" pitchFamily="18" charset="-128"/>
                <a:ea typeface="Yu Mincho" panose="02020400000000000000" pitchFamily="18" charset="-128"/>
              </a:rPr>
              <a:t>と、</a:t>
            </a:r>
            <a:r>
              <a:rPr lang="ja-JP" altLang="en-US" sz="2000" u="sng">
                <a:latin typeface="Yu Mincho" panose="02020400000000000000" pitchFamily="18" charset="-128"/>
                <a:ea typeface="Yu Mincho" panose="02020400000000000000" pitchFamily="18" charset="-128"/>
              </a:rPr>
              <a:t>右</a:t>
            </a:r>
            <a:r>
              <a:rPr lang="ja-JP" altLang="en-US" sz="2000">
                <a:latin typeface="Yu Mincho" panose="02020400000000000000" pitchFamily="18" charset="-128"/>
                <a:ea typeface="Yu Mincho" panose="02020400000000000000" pitchFamily="18" charset="-128"/>
              </a:rPr>
              <a:t>に</a:t>
            </a:r>
            <a:r>
              <a:rPr lang="ja-JP" altLang="en-US" sz="2000" u="sng">
                <a:latin typeface="Yu Mincho" panose="02020400000000000000" pitchFamily="18" charset="-128"/>
                <a:ea typeface="Yu Mincho" panose="02020400000000000000" pitchFamily="18" charset="-128"/>
              </a:rPr>
              <a:t>市民運動公園が</a:t>
            </a:r>
            <a:r>
              <a:rPr lang="ja-JP" altLang="en-US" sz="2000">
                <a:latin typeface="Yu Mincho" panose="02020400000000000000" pitchFamily="18" charset="-128"/>
                <a:ea typeface="Yu Mincho" panose="02020400000000000000" pitchFamily="18" charset="-128"/>
              </a:rPr>
              <a:t>ありますよ。</a:t>
            </a:r>
            <a:endParaRPr lang="en-US" sz="20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B:</a:t>
            </a:r>
            <a:r>
              <a:rPr lang="ja-JP" altLang="en-US" sz="20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ja-JP" altLang="en-US" sz="2000" u="sng">
                <a:latin typeface="Yu Mincho" panose="02020400000000000000" pitchFamily="18" charset="-128"/>
                <a:ea typeface="Yu Mincho" panose="02020400000000000000" pitchFamily="18" charset="-128"/>
              </a:rPr>
              <a:t>一つ目の交差点を右に曲がるんですね</a:t>
            </a:r>
            <a:r>
              <a:rPr lang="ja-JP" altLang="en-US" sz="200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sz="20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A: </a:t>
            </a:r>
            <a:r>
              <a:rPr lang="ja-JP" altLang="en-US" sz="2000" u="sng">
                <a:latin typeface="Yu Mincho" panose="02020400000000000000" pitchFamily="18" charset="-128"/>
                <a:ea typeface="Yu Mincho" panose="02020400000000000000" pitchFamily="18" charset="-128"/>
              </a:rPr>
              <a:t>右</a:t>
            </a:r>
            <a:r>
              <a:rPr lang="ja-JP" altLang="en-US" sz="2000"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じゃなくて</a:t>
            </a:r>
            <a:r>
              <a:rPr lang="ja-JP" altLang="en-US" sz="2000">
                <a:latin typeface="Yu Mincho" panose="02020400000000000000" pitchFamily="18" charset="-128"/>
                <a:ea typeface="Yu Mincho" panose="02020400000000000000" pitchFamily="18" charset="-128"/>
              </a:rPr>
              <a:t>、左ですよ。</a:t>
            </a:r>
            <a:endParaRPr lang="en-US" sz="20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206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40503" y="35210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/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やってみよう</a:t>
            </a:r>
            <a:endParaRPr lang="en-US" sz="6000" b="1" dirty="0">
              <a:ln/>
              <a:solidFill>
                <a:srgbClr val="FF0000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97EDE8-E8CA-E545-AEDD-BBC366EC3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88" y="2497866"/>
            <a:ext cx="3790248" cy="2815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CD780-8D86-7E4D-AE0F-E5B6F5FBB1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070" y="2497866"/>
            <a:ext cx="3790249" cy="2815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83197-DF55-AF49-9F9C-AB606C23CD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6667" y="2497866"/>
            <a:ext cx="3594970" cy="281518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095EDA0-EF85-DD41-AE1D-A26CD3888CD0}"/>
              </a:ext>
            </a:extLst>
          </p:cNvPr>
          <p:cNvSpPr/>
          <p:nvPr/>
        </p:nvSpPr>
        <p:spPr>
          <a:xfrm>
            <a:off x="227652" y="2029517"/>
            <a:ext cx="578697" cy="4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68092D-8CD2-884D-A21F-C1683834706D}"/>
              </a:ext>
            </a:extLst>
          </p:cNvPr>
          <p:cNvSpPr/>
          <p:nvPr/>
        </p:nvSpPr>
        <p:spPr>
          <a:xfrm>
            <a:off x="8292694" y="2010002"/>
            <a:ext cx="578697" cy="4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520260-56AC-1A48-9748-0283C1CD3A8C}"/>
              </a:ext>
            </a:extLst>
          </p:cNvPr>
          <p:cNvSpPr/>
          <p:nvPr/>
        </p:nvSpPr>
        <p:spPr>
          <a:xfrm>
            <a:off x="4307070" y="2029517"/>
            <a:ext cx="578697" cy="41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28826D-4F09-3740-AF3B-C4DF78E28F73}"/>
              </a:ext>
            </a:extLst>
          </p:cNvPr>
          <p:cNvGrpSpPr/>
          <p:nvPr/>
        </p:nvGrpSpPr>
        <p:grpSpPr>
          <a:xfrm>
            <a:off x="346271" y="5632112"/>
            <a:ext cx="3087644" cy="1065425"/>
            <a:chOff x="602512" y="5515863"/>
            <a:chExt cx="3087644" cy="106542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5E53091-B04A-434E-9F94-9BECE10F1AE1}"/>
                </a:ext>
              </a:extLst>
            </p:cNvPr>
            <p:cNvSpPr/>
            <p:nvPr/>
          </p:nvSpPr>
          <p:spPr>
            <a:xfrm>
              <a:off x="1854959" y="5873402"/>
              <a:ext cx="268044" cy="7078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7D52177-3A76-0E4D-BFDA-93B7E8A2D537}"/>
                </a:ext>
              </a:extLst>
            </p:cNvPr>
            <p:cNvSpPr/>
            <p:nvPr/>
          </p:nvSpPr>
          <p:spPr>
            <a:xfrm>
              <a:off x="2195326" y="5873402"/>
              <a:ext cx="1494830" cy="7078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cap="none" spc="0">
                  <a:ln w="0"/>
                  <a:solidFill>
                    <a:schemeClr val="tx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A</a:t>
              </a:r>
              <a:r>
                <a:rPr lang="vi-VN" altLang="ja-JP" sz="4000" b="1">
                  <a:ln w="0"/>
                  <a:solidFill>
                    <a:schemeClr val="bg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5</a:t>
              </a:r>
              <a:r>
                <a:rPr lang="en-US" altLang="ja-JP" sz="4000" b="1">
                  <a:ln w="0"/>
                  <a:solidFill>
                    <a:schemeClr val="bg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4</a:t>
              </a:r>
              <a:endParaRPr lang="en-US" altLang="ja-JP" sz="4000" b="1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endParaRPr>
            </a:p>
          </p:txBody>
        </p:sp>
        <p:pic>
          <p:nvPicPr>
            <p:cNvPr id="20" name="Picture 2" descr="Kỷ Lục Quay Đĩa Bản Ghi Vinyl Âm - Miễn Phí vector hình ảnh trên Pixabay">
              <a:extLst>
                <a:ext uri="{FF2B5EF4-FFF2-40B4-BE49-F238E27FC236}">
                  <a16:creationId xmlns:a16="http://schemas.microsoft.com/office/drawing/2014/main" id="{E394C955-F37D-AC49-845C-136D16264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12" y="5515863"/>
              <a:ext cx="1167528" cy="106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54 5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819707" y="609991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2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cap="none" spc="0">
                <a:ln/>
                <a:solidFill>
                  <a:srgbClr val="FF0000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やってみよう</a:t>
            </a:r>
            <a:endParaRPr lang="en-US" sz="6000" b="1" cap="none" spc="0" dirty="0">
              <a:ln/>
              <a:solidFill>
                <a:srgbClr val="FF0000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16675-0000-DF40-80C0-8577664AA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164" y="3817080"/>
            <a:ext cx="7840786" cy="29329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F0F77B-23BE-8D4B-9DBE-618FFA3E9ED3}"/>
              </a:ext>
            </a:extLst>
          </p:cNvPr>
          <p:cNvSpPr txBox="1"/>
          <p:nvPr/>
        </p:nvSpPr>
        <p:spPr>
          <a:xfrm>
            <a:off x="683754" y="1824154"/>
            <a:ext cx="10545524" cy="212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>
                <a:latin typeface="Yu Mincho" panose="02020400000000000000" pitchFamily="18" charset="-128"/>
                <a:ea typeface="Yu Mincho" panose="02020400000000000000" pitchFamily="18" charset="-128"/>
              </a:rPr>
              <a:t>あなたは今、さくらセンターへ行きたいですが、道がわかりません。あなたが今どこにいるか、下の絵の中から選んでください。そして、</a:t>
            </a:r>
            <a:r>
              <a:rPr lang="en-US" altLang="ja-JP" dirty="0">
                <a:latin typeface="Yu Mincho" panose="02020400000000000000" pitchFamily="18" charset="-128"/>
                <a:ea typeface="Yu Mincho" panose="02020400000000000000" pitchFamily="18" charset="-128"/>
              </a:rPr>
              <a:t>B</a:t>
            </a:r>
            <a:r>
              <a:rPr lang="ja-JP" altLang="en-US">
                <a:latin typeface="Yu Mincho" panose="02020400000000000000" pitchFamily="18" charset="-128"/>
                <a:ea typeface="Yu Mincho" panose="02020400000000000000" pitchFamily="18" charset="-128"/>
              </a:rPr>
              <a:t> さんに電話をして、そこからさくらセンターまでの道を聞いてください。</a:t>
            </a:r>
            <a:endParaRPr lang="en-US" altLang="ja-JP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>
                <a:latin typeface="Yu Mincho" panose="02020400000000000000" pitchFamily="18" charset="-128"/>
                <a:ea typeface="Yu Mincho" panose="02020400000000000000" pitchFamily="18" charset="-128"/>
              </a:rPr>
              <a:t> さんから電話が来ました。</a:t>
            </a:r>
            <a:r>
              <a:rPr lang="en-US" altLang="ja-JP" dirty="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>
                <a:latin typeface="Yu Mincho" panose="02020400000000000000" pitchFamily="18" charset="-128"/>
                <a:ea typeface="Yu Mincho" panose="02020400000000000000" pitchFamily="18" charset="-128"/>
              </a:rPr>
              <a:t>さんがいる場所を聞いてください。それから、さくらセンターまでの道を教えてください。</a:t>
            </a:r>
            <a:endParaRPr lang="en-US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DFDBD30-1E9F-1D47-A0C9-E7FEC575043D}"/>
              </a:ext>
            </a:extLst>
          </p:cNvPr>
          <p:cNvSpPr/>
          <p:nvPr/>
        </p:nvSpPr>
        <p:spPr>
          <a:xfrm>
            <a:off x="250023" y="2012464"/>
            <a:ext cx="446048" cy="3738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A</a:t>
            </a:r>
            <a:endParaRPr lang="en-US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B79D201-2CAF-A344-A4E2-8A00DE749418}"/>
              </a:ext>
            </a:extLst>
          </p:cNvPr>
          <p:cNvSpPr/>
          <p:nvPr/>
        </p:nvSpPr>
        <p:spPr>
          <a:xfrm>
            <a:off x="198962" y="3090083"/>
            <a:ext cx="446048" cy="3738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327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ja-JP" sz="6000" b="1" cap="none" spc="0" dirty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2 </a:t>
            </a:r>
            <a:r>
              <a:rPr lang="ja-JP" altLang="en-US" sz="6000" b="1" cap="none" spc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生き方を教える</a:t>
            </a:r>
            <a:endParaRPr lang="en-US" sz="6000" b="1" cap="none" spc="0" dirty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44B7D1-0BB5-AF4E-81E8-11CF6FB44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25390">
            <a:off x="347259" y="1926968"/>
            <a:ext cx="11285493" cy="46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1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5BC50A1-0EF9-C448-ADA6-7119A436C234}"/>
              </a:ext>
            </a:extLst>
          </p:cNvPr>
          <p:cNvGrpSpPr/>
          <p:nvPr/>
        </p:nvGrpSpPr>
        <p:grpSpPr>
          <a:xfrm>
            <a:off x="602512" y="5515863"/>
            <a:ext cx="3087644" cy="1065425"/>
            <a:chOff x="602512" y="5515863"/>
            <a:chExt cx="3087644" cy="106542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78CFBC-A5DB-42F4-9BF8-5B7BBD2C4A5E}"/>
                </a:ext>
              </a:extLst>
            </p:cNvPr>
            <p:cNvSpPr/>
            <p:nvPr/>
          </p:nvSpPr>
          <p:spPr>
            <a:xfrm>
              <a:off x="1854959" y="5873402"/>
              <a:ext cx="268044" cy="7078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3B01459-1DCE-4723-817D-FA675383B560}"/>
                </a:ext>
              </a:extLst>
            </p:cNvPr>
            <p:cNvSpPr/>
            <p:nvPr/>
          </p:nvSpPr>
          <p:spPr>
            <a:xfrm>
              <a:off x="2195326" y="5873402"/>
              <a:ext cx="1494830" cy="7078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cap="none" spc="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A</a:t>
              </a:r>
              <a:r>
                <a:rPr lang="vi-VN" altLang="ja-JP" sz="4000" b="1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ea typeface="Yu Mincho" panose="02020400000000000000" pitchFamily="18" charset="-128"/>
                  <a:cs typeface="Arial" panose="020B0604020202020204" pitchFamily="34" charset="0"/>
                </a:rPr>
                <a:t>53</a:t>
              </a:r>
              <a:endParaRPr lang="en-US" altLang="ja-JP" sz="4000" b="1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endParaRPr>
            </a:p>
          </p:txBody>
        </p:sp>
        <p:pic>
          <p:nvPicPr>
            <p:cNvPr id="20" name="Picture 2" descr="Kỷ Lục Quay Đĩa Bản Ghi Vinyl Âm - Miễn Phí vector hình ảnh trên Pixabay">
              <a:extLst>
                <a:ext uri="{FF2B5EF4-FFF2-40B4-BE49-F238E27FC236}">
                  <a16:creationId xmlns:a16="http://schemas.microsoft.com/office/drawing/2014/main" id="{096FDB08-0A22-4117-AC1E-A970DA6A8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12" y="5515863"/>
              <a:ext cx="1167528" cy="106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30AD7B-7BF4-DC4C-B75B-EE5C50534C52}"/>
              </a:ext>
            </a:extLst>
          </p:cNvPr>
          <p:cNvGrpSpPr/>
          <p:nvPr/>
        </p:nvGrpSpPr>
        <p:grpSpPr>
          <a:xfrm>
            <a:off x="2811409" y="1817914"/>
            <a:ext cx="9234382" cy="3867178"/>
            <a:chOff x="4630846" y="1906380"/>
            <a:chExt cx="5531174" cy="3302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3E18A1-33CC-D049-99AB-A0B5E952D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30846" y="1906380"/>
              <a:ext cx="2765587" cy="3302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A03D7B5-B21E-084D-884D-1A9DF134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96433" y="1906380"/>
              <a:ext cx="2765587" cy="3302000"/>
            </a:xfrm>
            <a:prstGeom prst="rect">
              <a:avLst/>
            </a:prstGeom>
          </p:spPr>
        </p:pic>
      </p:grpSp>
      <p:pic>
        <p:nvPicPr>
          <p:cNvPr id="3" name="53 5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236370" y="59836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en-US" sz="60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~じゃなくて、＿＿</a:t>
            </a:r>
            <a:endParaRPr lang="en-US" sz="6000" b="1" cap="none" spc="0" dirty="0">
              <a:ln/>
              <a:solidFill>
                <a:srgbClr val="FF0000"/>
              </a:solidFill>
              <a:effectLst/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4E7BEB71-A5D8-D043-AA1B-87D4B16AF75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32C4F3FA-191F-FF4D-9B59-41883BB91531}"/>
              </a:ext>
            </a:extLst>
          </p:cNvPr>
          <p:cNvSpPr/>
          <p:nvPr/>
        </p:nvSpPr>
        <p:spPr>
          <a:xfrm>
            <a:off x="222917" y="1701880"/>
            <a:ext cx="4983429" cy="1231804"/>
          </a:xfrm>
          <a:prstGeom prst="wedgeRectCallout">
            <a:avLst>
              <a:gd name="adj1" fmla="val 46388"/>
              <a:gd name="adj2" fmla="val 112855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V辞書形 </a:t>
            </a:r>
            <a:r>
              <a:rPr lang="ja-JP" altLang="vi-VN" sz="3600" b="1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ん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じゃなくて,____</a:t>
            </a:r>
            <a:endParaRPr lang="vi-VN" altLang="en-US" sz="2800" dirty="0">
              <a:solidFill>
                <a:srgbClr val="00000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7C8A35E-4E4F-3943-948A-386B1A05E370}"/>
              </a:ext>
            </a:extLst>
          </p:cNvPr>
          <p:cNvSpPr/>
          <p:nvPr/>
        </p:nvSpPr>
        <p:spPr>
          <a:xfrm>
            <a:off x="6690732" y="1739572"/>
            <a:ext cx="4869365" cy="1156419"/>
          </a:xfrm>
          <a:prstGeom prst="wedgeRectCallout">
            <a:avLst>
              <a:gd name="adj1" fmla="val -49794"/>
              <a:gd name="adj2" fmla="val 11356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48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lang="vi-VN" altLang="en-US" sz="4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じゃなくて、＿＿</a:t>
            </a:r>
            <a:endParaRPr lang="vi-VN" altLang="en-US" sz="2800" dirty="0"/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81308287-A891-AF46-BEE7-4123ADA6BF3C}"/>
              </a:ext>
            </a:extLst>
          </p:cNvPr>
          <p:cNvSpPr/>
          <p:nvPr/>
        </p:nvSpPr>
        <p:spPr>
          <a:xfrm>
            <a:off x="1133413" y="5200149"/>
            <a:ext cx="10702292" cy="1405762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solidFill>
                  <a:schemeClr val="tx1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Vế trước kết hợp với N nhưng vế sau thì rất da dạng, 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dirty="0">
                <a:solidFill>
                  <a:schemeClr val="tx1"/>
                </a:solidFill>
                <a:ea typeface="Yu Mincho" panose="02020400000000000000" pitchFamily="18" charset="-128"/>
                <a:cs typeface="Times New Roman" panose="02020603050405020304" pitchFamily="18" charset="0"/>
              </a:rPr>
              <a:t>có thể là bất kỳ kiểu câu nào</a:t>
            </a:r>
            <a:endParaRPr lang="vi-V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8430C9B-54AE-B349-A890-3474A2A1E497}"/>
              </a:ext>
            </a:extLst>
          </p:cNvPr>
          <p:cNvSpPr/>
          <p:nvPr/>
        </p:nvSpPr>
        <p:spPr>
          <a:xfrm>
            <a:off x="3738101" y="3589478"/>
            <a:ext cx="4547254" cy="1465066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làm cái này chứ không phải cái kia</a:t>
            </a:r>
          </a:p>
        </p:txBody>
      </p:sp>
    </p:spTree>
    <p:extLst>
      <p:ext uri="{BB962C8B-B14F-4D97-AF65-F5344CB8AC3E}">
        <p14:creationId xmlns:p14="http://schemas.microsoft.com/office/powerpoint/2010/main" val="196934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en-US" sz="60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~じゃなくて、＿＿</a:t>
            </a:r>
            <a:endParaRPr lang="en-US" sz="6000" b="1" dirty="0">
              <a:ln/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6611B-1A78-9948-9A33-6B1687BFC4A6}"/>
              </a:ext>
            </a:extLst>
          </p:cNvPr>
          <p:cNvSpPr txBox="1">
            <a:spLocks/>
          </p:cNvSpPr>
          <p:nvPr/>
        </p:nvSpPr>
        <p:spPr>
          <a:xfrm>
            <a:off x="224191" y="22726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Rẽ phải ở đèn tín hiệu thứ hai nhỉ?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altLang="ja-JP" sz="3000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ja-JP" altLang="en-US" sz="3000">
                <a:latin typeface="Yu Mincho" panose="02020400000000000000" pitchFamily="18" charset="-128"/>
                <a:ea typeface="Yu Mincho" panose="02020400000000000000" pitchFamily="18" charset="-128"/>
              </a:rPr>
              <a:t>二つ目信号を　右に曲がるんですね。</a:t>
            </a:r>
            <a:endParaRPr lang="en-US" sz="30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l">
              <a:lnSpc>
                <a:spcPct val="160000"/>
              </a:lnSpc>
            </a:pP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Không, không rẽ mà xin vui lòng đi thẳng.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ja-JP" altLang="en-US" sz="3000">
                <a:latin typeface="Yu Mincho" panose="02020400000000000000" pitchFamily="18" charset="-128"/>
                <a:ea typeface="Yu Mincho" panose="02020400000000000000" pitchFamily="18" charset="-128"/>
              </a:rPr>
              <a:t>＿＿いいえ、曲がるんじゃなくて、まっすぐ行ってください。</a:t>
            </a:r>
            <a:endParaRPr lang="en-US" sz="30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endParaRPr lang="en-US" dirty="0"/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2EA9ECDC-2E8D-6443-A51B-C72C40EEA17C}"/>
              </a:ext>
            </a:extLst>
          </p:cNvPr>
          <p:cNvSpPr/>
          <p:nvPr/>
        </p:nvSpPr>
        <p:spPr>
          <a:xfrm>
            <a:off x="7015975" y="1778214"/>
            <a:ext cx="4672361" cy="1572322"/>
          </a:xfrm>
          <a:prstGeom prst="wedgeRectCallout">
            <a:avLst>
              <a:gd name="adj1" fmla="val -45259"/>
              <a:gd name="adj2" fmla="val 10576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V辞書形 </a:t>
            </a:r>
            <a:r>
              <a:rPr lang="ja-JP" altLang="vi-VN" sz="2800" b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ん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じゃなくて,_____</a:t>
            </a:r>
            <a:endParaRPr lang="vi-VN" altLang="en-US" sz="2800" dirty="0">
              <a:solidFill>
                <a:srgbClr val="00000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348772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en-US" sz="60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~じゃなくて、＿＿</a:t>
            </a:r>
            <a:endParaRPr lang="en-US" sz="6000" b="1" dirty="0">
              <a:ln/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FC2A5E-DF37-A847-88FF-94F8038BF0F4}"/>
              </a:ext>
            </a:extLst>
          </p:cNvPr>
          <p:cNvSpPr txBox="1"/>
          <p:nvPr/>
        </p:nvSpPr>
        <p:spPr>
          <a:xfrm>
            <a:off x="293977" y="1953217"/>
            <a:ext cx="1160404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mỳ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soba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mỳ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ramen.</a:t>
            </a:r>
            <a:endParaRPr lang="vi-VN" altLang="ja-JP" sz="2800" dirty="0">
              <a:latin typeface="Arial" panose="020B0604020202020204" pitchFamily="34" charset="0"/>
              <a:ea typeface="mikachan-PB" panose="02000600000000000000" pitchFamily="2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ラーメン</a:t>
            </a:r>
            <a:r>
              <a:rPr lang="ja-JP" altLang="en-US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じゃなくて、そば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を食べたいです。</a:t>
            </a:r>
            <a:endParaRPr lang="vi-VN" altLang="ja-JP" sz="2800" dirty="0"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Không phải cửa Tây mà xin hãy đến cửa Nam.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西口じゃなくて、南口へ　来てください。</a:t>
            </a:r>
            <a:endParaRPr lang="vi-VN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日本じゃなくて、中国へ旅行に行くつもりです。</a:t>
            </a:r>
            <a:endParaRPr lang="vi-VN" altLang="ja-JP" sz="2800" dirty="0"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endParaRPr lang="en-US" sz="3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  <a:p>
            <a:endParaRPr lang="en-US" altLang="en-US" sz="36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  <a:p>
            <a:endParaRPr lang="en-US" sz="3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88332378-593F-FA46-844D-86F51A208E6A}"/>
              </a:ext>
            </a:extLst>
          </p:cNvPr>
          <p:cNvSpPr/>
          <p:nvPr/>
        </p:nvSpPr>
        <p:spPr>
          <a:xfrm>
            <a:off x="8270489" y="1923337"/>
            <a:ext cx="3471418" cy="1572322"/>
          </a:xfrm>
          <a:prstGeom prst="wedgeRectCallout">
            <a:avLst>
              <a:gd name="adj1" fmla="val -45259"/>
              <a:gd name="adj2" fmla="val 10576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lang="vi-VN" alt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じゃなくて、＿＿</a:t>
            </a:r>
            <a:endParaRPr lang="vi-V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216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cap="none" spc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練習</a:t>
            </a:r>
            <a:endParaRPr lang="en-US" sz="6000" b="1" cap="none" spc="0" dirty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BEAC42-D5C7-0642-A8AC-F5040C24AF72}"/>
              </a:ext>
            </a:extLst>
          </p:cNvPr>
          <p:cNvSpPr/>
          <p:nvPr/>
        </p:nvSpPr>
        <p:spPr>
          <a:xfrm>
            <a:off x="683754" y="2120872"/>
            <a:ext cx="10479268" cy="390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２つ目の交差点を左ですか。</a:t>
            </a:r>
            <a:endParaRPr lang="en-US" altLang="ja-JP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あ、</a:t>
            </a:r>
            <a:r>
              <a:rPr lang="ja-JP" altLang="en-US" sz="280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２つ目じゃなくて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、１つ目です。</a:t>
            </a:r>
            <a:endParaRPr lang="vi-VN" altLang="ja-JP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vi-VN" altLang="ja-JP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2. 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市民テニス大会の申し込みは市役所ですか。</a:t>
            </a:r>
            <a:endParaRPr lang="en-US" altLang="ja-JP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いいえ、</a:t>
            </a:r>
            <a:r>
              <a:rPr lang="ja-JP" altLang="en-US" sz="280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市役所じゃなくて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、ビッグスボツーセンターです。</a:t>
            </a:r>
            <a:endParaRPr lang="en-US" altLang="ja-JP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altLang="ja-JP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3. 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パーティーは</a:t>
            </a:r>
            <a:r>
              <a:rPr 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8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日ですか。</a:t>
            </a:r>
            <a:endParaRPr lang="en-US" altLang="ja-JP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いいえ、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8</a:t>
            </a:r>
            <a:r>
              <a:rPr lang="ja-JP" altLang="en-US" sz="280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日じゃなくて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en-US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日です。</a:t>
            </a:r>
            <a:endParaRPr lang="en-US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5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5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cap="none" spc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練習</a:t>
            </a:r>
            <a:endParaRPr lang="en-US" sz="6000" b="1" cap="none" spc="0" dirty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955CC0-538D-B04E-8793-18A7E6238900}"/>
              </a:ext>
            </a:extLst>
          </p:cNvPr>
          <p:cNvSpPr/>
          <p:nvPr/>
        </p:nvSpPr>
        <p:spPr>
          <a:xfrm>
            <a:off x="369157" y="2203246"/>
            <a:ext cx="11150053" cy="390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交差点を右に曲がるんですね。</a:t>
            </a:r>
            <a:endParaRPr lang="en-US" altLang="ja-JP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いいえ、</a:t>
            </a:r>
            <a:r>
              <a:rPr lang="ja-JP" altLang="en-US" sz="280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右に曲がるんじゃなくて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、まっすぐ行ってください。</a:t>
            </a:r>
            <a:endParaRPr lang="en-US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vi-VN" altLang="ja-JP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5. 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ボタンを押しても、おつりが出ないんですが。。。</a:t>
            </a:r>
            <a:endParaRPr lang="vi-VN" altLang="ja-JP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あ、</a:t>
            </a:r>
            <a:r>
              <a:rPr lang="ja-JP" altLang="en-US" sz="280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ボタンを押すんじゃなくて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、このレバーを回してください。</a:t>
            </a:r>
            <a:endParaRPr lang="vi-VN" altLang="ja-JP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vi-VN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6. 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もう帰るんですか。</a:t>
            </a:r>
            <a:endParaRPr lang="en-US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あ、いいえ、</a:t>
            </a:r>
            <a:r>
              <a:rPr lang="ja-JP" altLang="en-US" sz="280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帰るんじゃなくて</a:t>
            </a:r>
            <a:r>
              <a:rPr lang="ja-JP" altLang="en-US" sz="280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、ちょっとコンビニへ行ってきます。</a:t>
            </a:r>
            <a:endParaRPr lang="en-US" sz="2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1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5" y="15964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27BD42-7505-8149-8891-945A969BD270}"/>
              </a:ext>
            </a:extLst>
          </p:cNvPr>
          <p:cNvSpPr/>
          <p:nvPr/>
        </p:nvSpPr>
        <p:spPr>
          <a:xfrm>
            <a:off x="379141" y="1861558"/>
            <a:ext cx="12277492" cy="476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ja-JP" altLang="en-US" sz="2800" b="1">
                <a:latin typeface="Calibri" panose="020F0502020204030204" pitchFamily="34" charset="0"/>
                <a:ea typeface="MS Mincho" panose="02020609040205080304" pitchFamily="49" charset="-128"/>
                <a:cs typeface="Arial Unicode MS" panose="020B0604020202020204" pitchFamily="34" charset="-128"/>
              </a:rPr>
              <a:t>練習</a:t>
            </a:r>
            <a:r>
              <a:rPr lang="en-US" sz="2800" b="1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1</a:t>
            </a:r>
            <a:r>
              <a:rPr lang="ja-JP" altLang="en-US" sz="2800" b="1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　例）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A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：交差点を左</a:t>
            </a:r>
            <a:endParaRPr lang="en-US" sz="2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Arial Unicode MS" panose="020B0604020202020204" pitchFamily="34" charset="-128"/>
              </a:rPr>
              <a:t>　　　　　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B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：左　・　右</a:t>
            </a:r>
            <a:endParaRPr lang="en-US" sz="2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  <a:sym typeface="Wingdings" pitchFamily="2" charset="2"/>
              </a:rPr>
              <a:t></a:t>
            </a: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Arial Unicode MS" panose="020B0604020202020204" pitchFamily="34" charset="-128"/>
              </a:rPr>
              <a:t>　　　　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A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：交差点を左ですか。</a:t>
            </a:r>
            <a:endParaRPr lang="en-US" sz="2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Arial Unicode MS" panose="020B0604020202020204" pitchFamily="34" charset="-128"/>
              </a:rPr>
              <a:t>　　　　　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B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：いいえ、左</a:t>
            </a:r>
            <a:r>
              <a:rPr lang="ja-JP" altLang="en-US" sz="2800">
                <a:highlight>
                  <a:srgbClr val="FFFF00"/>
                </a:highlight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じゃなくて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、右です。</a:t>
            </a:r>
            <a:endParaRPr lang="en-US" sz="2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Arial Unicode MS" panose="020B0604020202020204" pitchFamily="34" charset="-128"/>
              </a:rPr>
              <a:t>①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A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：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1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つ目の交差点を左</a:t>
            </a:r>
            <a:endParaRPr lang="en-US" sz="2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Arial Unicode MS" panose="020B0604020202020204" pitchFamily="34" charset="-128"/>
              </a:rPr>
              <a:t>　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B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：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1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つ目の交差　・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2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つ目の交差点</a:t>
            </a:r>
            <a:endParaRPr lang="vi-VN" altLang="ja-JP" sz="2800" dirty="0">
              <a:latin typeface="MS Mincho" panose="02020609040205080304" pitchFamily="49" charset="-128"/>
              <a:ea typeface="MS Mincho" panose="02020609040205080304" pitchFamily="49" charset="-128"/>
              <a:cs typeface="Arial Unicode MS" panose="020B0604020202020204" pitchFamily="34" charset="-128"/>
            </a:endParaRPr>
          </a:p>
          <a:p>
            <a:pPr>
              <a:spcAft>
                <a:spcPts val="800"/>
              </a:spcAft>
            </a:pP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Arial Unicode MS" panose="020B0604020202020204" pitchFamily="34" charset="-128"/>
              </a:rPr>
              <a:t>②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A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：西口の交番の前</a:t>
            </a:r>
            <a:endParaRPr lang="en-US" sz="2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Arial Unicode MS" panose="020B0604020202020204" pitchFamily="34" charset="-128"/>
              </a:rPr>
              <a:t>　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B</a:t>
            </a:r>
            <a:r>
              <a:rPr lang="ja-JP" altLang="en-US" sz="2800">
                <a:latin typeface="MS Mincho" panose="02020609040205080304" pitchFamily="49" charset="-128"/>
                <a:ea typeface="MS Mincho" panose="02020609040205080304" pitchFamily="49" charset="-128"/>
                <a:cs typeface="Arial Unicode MS" panose="020B0604020202020204" pitchFamily="34" charset="-128"/>
              </a:rPr>
              <a:t>：西口・東ロ</a:t>
            </a:r>
            <a:endParaRPr lang="en-US" sz="2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7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672</Words>
  <Application>Microsoft Macintosh PowerPoint</Application>
  <PresentationFormat>Widescreen</PresentationFormat>
  <Paragraphs>86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mikachan-PB</vt:lpstr>
      <vt:lpstr>MS Mincho</vt:lpstr>
      <vt:lpstr>Yu Mincho</vt:lpstr>
      <vt:lpstr>Yu Mincho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2021-07-24T18:11:03Z</dcterms:created>
  <dcterms:modified xsi:type="dcterms:W3CDTF">2021-08-04T10:21:32Z</dcterms:modified>
</cp:coreProperties>
</file>