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8" r:id="rId12"/>
    <p:sldId id="269" r:id="rId13"/>
    <p:sldId id="273" r:id="rId14"/>
    <p:sldId id="274" r:id="rId15"/>
    <p:sldId id="272" r:id="rId16"/>
    <p:sldId id="282" r:id="rId17"/>
    <p:sldId id="283" r:id="rId18"/>
    <p:sldId id="284" r:id="rId19"/>
    <p:sldId id="261" r:id="rId20"/>
    <p:sldId id="262" r:id="rId21"/>
    <p:sldId id="287" r:id="rId22"/>
    <p:sldId id="291" r:id="rId23"/>
    <p:sldId id="289" r:id="rId24"/>
    <p:sldId id="292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84412" autoAdjust="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6/14/21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6/14/21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7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6/14/21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6/14/21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6/14/21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6/14/21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42663" y="509286"/>
            <a:ext cx="10660284" cy="42274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テレビ</a:t>
            </a:r>
            <a:endParaRPr lang="en-US" altLang="ja-JP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雑誌から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5723" y="4916617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15</a:t>
            </a:r>
            <a:r>
              <a:rPr lang="ja-JP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19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4"/>
          <p:cNvSpPr/>
          <p:nvPr/>
        </p:nvSpPr>
        <p:spPr>
          <a:xfrm>
            <a:off x="4027990" y="2367987"/>
            <a:ext cx="3480462" cy="781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ざっし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LOAI II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0" y="2514600"/>
            <a:ext cx="548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Nếu</a:t>
            </a:r>
            <a:r>
              <a:rPr lang="en-US" altLang="en-US"/>
              <a:t> không hiểu tiếng Nhật thì gay lắm.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5638" y="2938464"/>
            <a:ext cx="6532562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　わからないと、こまります。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8200" y="1524000"/>
            <a:ext cx="2590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CHIA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3995739"/>
            <a:ext cx="548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Nếu</a:t>
            </a:r>
            <a:r>
              <a:rPr lang="en-US" altLang="en-US"/>
              <a:t> không hiểu tiếng Nhật thì hãy hỏi thầy giáo.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76400" y="4419601"/>
            <a:ext cx="8839200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日本語がわからなかったら、先生に　聞いてください。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0" y="5443539"/>
            <a:ext cx="548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Nếu</a:t>
            </a:r>
            <a:r>
              <a:rPr lang="en-US" altLang="en-US"/>
              <a:t> mai trời mưa thì tôi sẽ không đi đâu cả.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5638" y="5867401"/>
            <a:ext cx="7142162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明日　雨がふったら、どこも　行きません。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～たら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73488" y="2938464"/>
            <a:ext cx="2239962" cy="523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22626" y="4403726"/>
            <a:ext cx="302577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33801" y="5881689"/>
            <a:ext cx="165417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64465" y="2147889"/>
            <a:ext cx="8351135" cy="425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>
                <a:latin typeface="mikachan" panose="02000609000000000000" pitchFamily="49" charset="-128"/>
                <a:ea typeface="mikachan" panose="02000609000000000000" pitchFamily="49" charset="-128"/>
              </a:rPr>
              <a:t>Ｖ</a:t>
            </a:r>
            <a:endParaRPr lang="en-US" altLang="ja-JP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en-US" altLang="ja-JP" sz="8000" dirty="0" err="1">
                <a:latin typeface="mikachan" panose="02000609000000000000" pitchFamily="49" charset="-128"/>
                <a:ea typeface="mikachan" panose="02000609000000000000" pitchFamily="49" charset="-128"/>
              </a:rPr>
              <a:t>Adj</a:t>
            </a:r>
            <a:endParaRPr lang="en-US" altLang="ja-JP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8000" dirty="0">
                <a:latin typeface="mikachan" panose="02000609000000000000" pitchFamily="49" charset="-128"/>
                <a:ea typeface="mikachan" panose="02000609000000000000" pitchFamily="49" charset="-128"/>
              </a:rPr>
              <a:t>Ｎ</a:t>
            </a:r>
            <a:endParaRPr lang="en-US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72000" y="2687639"/>
            <a:ext cx="3398136" cy="3614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dirty="0"/>
              <a:t>QUÁ</a:t>
            </a:r>
            <a:br>
              <a:rPr lang="en-US" sz="4800" dirty="0"/>
            </a:br>
            <a:r>
              <a:rPr lang="en-US" sz="4800" dirty="0"/>
              <a:t>KHỨ</a:t>
            </a:r>
            <a:br>
              <a:rPr lang="en-US" sz="4800" dirty="0"/>
            </a:br>
            <a:r>
              <a:rPr lang="en-US" sz="4800" dirty="0"/>
              <a:t>THƯỜNG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34401" y="3717926"/>
            <a:ext cx="11430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ら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3057526"/>
            <a:ext cx="685800" cy="849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17925" y="5273675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29101" y="4495801"/>
            <a:ext cx="327025" cy="42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8027045" y="4123884"/>
            <a:ext cx="381000" cy="423863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Cloud Callout 16"/>
          <p:cNvSpPr/>
          <p:nvPr/>
        </p:nvSpPr>
        <p:spPr>
          <a:xfrm rot="932570">
            <a:off x="8828566" y="1309811"/>
            <a:ext cx="2410311" cy="1825625"/>
          </a:xfrm>
          <a:prstGeom prst="cloudCallout">
            <a:avLst>
              <a:gd name="adj1" fmla="val -80888"/>
              <a:gd name="adj2" fmla="val -319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/>
              <a:t>Nếu</a:t>
            </a:r>
            <a:r>
              <a:rPr lang="en-US" sz="3200" dirty="0"/>
              <a:t>… </a:t>
            </a:r>
          </a:p>
          <a:p>
            <a:pPr algn="ctr">
              <a:defRPr/>
            </a:pPr>
            <a:r>
              <a:rPr lang="en-US" sz="3200" dirty="0" err="1"/>
              <a:t>thì</a:t>
            </a: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2267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/>
      <p:bldP spid="7" grpId="0" animBg="1"/>
      <p:bldP spid="8" grpId="0"/>
      <p:bldP spid="9" grpId="0" animBg="1"/>
      <p:bldP spid="14" grpId="0" animBg="1"/>
      <p:bldP spid="19" grpId="0" animBg="1"/>
      <p:bldP spid="21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25638" y="76201"/>
            <a:ext cx="20367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雨がふる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46276" y="1447801"/>
            <a:ext cx="20367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お金がない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5638" y="2971801"/>
            <a:ext cx="20367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やすい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5638" y="4343401"/>
            <a:ext cx="20367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ひまです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46276" y="5638801"/>
            <a:ext cx="20367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病気です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70364" y="76200"/>
            <a:ext cx="1697037" cy="3698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Trời mưa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70364" y="1443039"/>
            <a:ext cx="1697037" cy="3698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Không có tiền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70364" y="2957514"/>
            <a:ext cx="1697037" cy="3698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Rẻ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70364" y="4324350"/>
            <a:ext cx="1697037" cy="3698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Rảnh rỗi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70364" y="5634039"/>
            <a:ext cx="1697037" cy="3698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Ốm (bệnh)</a:t>
            </a:r>
          </a:p>
        </p:txBody>
      </p:sp>
      <p:sp>
        <p:nvSpPr>
          <p:cNvPr id="16" name="Striped Right Arrow 15"/>
          <p:cNvSpPr/>
          <p:nvPr/>
        </p:nvSpPr>
        <p:spPr>
          <a:xfrm>
            <a:off x="1925638" y="609600"/>
            <a:ext cx="1274762" cy="68103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52800" y="688975"/>
            <a:ext cx="2819400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雨がふったら、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1925638" y="2130425"/>
            <a:ext cx="1274762" cy="68103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52800" y="2209801"/>
            <a:ext cx="35052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お金がなかったら、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Striped Right Arrow 19"/>
          <p:cNvSpPr/>
          <p:nvPr/>
        </p:nvSpPr>
        <p:spPr>
          <a:xfrm>
            <a:off x="1925638" y="3630614"/>
            <a:ext cx="1274762" cy="681037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352800" y="3708401"/>
            <a:ext cx="28194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やすかったら、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1925638" y="4960939"/>
            <a:ext cx="1274762" cy="681037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52800" y="5038726"/>
            <a:ext cx="28194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ひまだったら、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Striped Right Arrow 23"/>
          <p:cNvSpPr/>
          <p:nvPr/>
        </p:nvSpPr>
        <p:spPr>
          <a:xfrm>
            <a:off x="1946276" y="6172200"/>
            <a:ext cx="1274763" cy="68103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ysClr val="windowText" lastClr="000000"/>
                </a:solidFill>
              </a:rPr>
              <a:t>Nếu</a:t>
            </a:r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373438" y="6251575"/>
            <a:ext cx="3332162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病気だったら、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867400" y="688975"/>
            <a:ext cx="3886200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どこも　行きません。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Striped Right Arrow 26"/>
          <p:cNvSpPr/>
          <p:nvPr/>
        </p:nvSpPr>
        <p:spPr>
          <a:xfrm>
            <a:off x="6089650" y="119064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8" name="Striped Right Arrow 27"/>
          <p:cNvSpPr/>
          <p:nvPr/>
        </p:nvSpPr>
        <p:spPr>
          <a:xfrm>
            <a:off x="6040438" y="1497014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Striped Right Arrow 28"/>
          <p:cNvSpPr/>
          <p:nvPr/>
        </p:nvSpPr>
        <p:spPr>
          <a:xfrm>
            <a:off x="6040438" y="3011489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>
            <a:off x="5992813" y="4389439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Striped Right Arrow 30"/>
          <p:cNvSpPr/>
          <p:nvPr/>
        </p:nvSpPr>
        <p:spPr>
          <a:xfrm>
            <a:off x="6034088" y="5688014"/>
            <a:ext cx="457200" cy="26193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615114" y="76200"/>
            <a:ext cx="2376487" cy="3698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Không</a:t>
            </a:r>
            <a:r>
              <a:rPr lang="en-US" altLang="ja-JP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đi</a:t>
            </a:r>
            <a:r>
              <a:rPr lang="en-US" altLang="ja-JP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đâu</a:t>
            </a:r>
            <a:r>
              <a:rPr lang="en-US" altLang="ja-JP" dirty="0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 </a:t>
            </a:r>
            <a:r>
              <a:rPr lang="en-US" altLang="ja-JP" dirty="0" err="1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cả</a:t>
            </a:r>
            <a:endParaRPr lang="en-US" dirty="0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615114" y="1443039"/>
            <a:ext cx="1697037" cy="3698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>
                <a:solidFill>
                  <a:sysClr val="windowText" lastClr="000000"/>
                </a:solidFill>
                <a:latin typeface="Tahoma" charset="0"/>
                <a:cs typeface="Tahoma" charset="0"/>
              </a:rPr>
              <a:t>Mượn bạn bè</a:t>
            </a:r>
            <a:endParaRPr lang="en-US">
              <a:solidFill>
                <a:sysClr val="windowText" lastClr="000000"/>
              </a:solidFill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615114" y="2957514"/>
            <a:ext cx="2376487" cy="3698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Mua 2 cái cũng được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615114" y="4324350"/>
            <a:ext cx="2605087" cy="3698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dirty="0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HP </a:t>
            </a:r>
            <a:r>
              <a:rPr lang="en-US" dirty="0" err="1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thôi</a:t>
            </a:r>
            <a:endParaRPr lang="en-US" dirty="0">
              <a:solidFill>
                <a:sysClr val="windowText" lastClr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15114" y="5634039"/>
            <a:ext cx="2605087" cy="3698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ysClr val="windowText" lastClr="000000"/>
                </a:solidFill>
                <a:latin typeface="Tahoma" pitchFamily="34" charset="0"/>
                <a:cs typeface="Tahoma" pitchFamily="34" charset="0"/>
              </a:rPr>
              <a:t>Hãy uống thuốc ngay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59550" y="2209801"/>
            <a:ext cx="38862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友だちに　かります。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67400" y="3708401"/>
            <a:ext cx="48006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２つ　買っても　いいです。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11850" y="5038726"/>
            <a:ext cx="4533900" cy="5238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遊びに　行きましょう。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67400" y="6251575"/>
            <a:ext cx="4800600" cy="52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すぐ　薬を飲んでください。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43166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LOAI II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48199" y="1524000"/>
            <a:ext cx="3344119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SỬ DỤNG</a:t>
            </a:r>
          </a:p>
        </p:txBody>
      </p:sp>
      <p:sp>
        <p:nvSpPr>
          <p:cNvPr id="44" name="Rounded Rectangle 43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～たら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2286000"/>
            <a:ext cx="2514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1. GIẢ ĐỊNH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133600" y="3581400"/>
            <a:ext cx="2514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2. GIẢ TƯỞNG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133600" y="4953000"/>
            <a:ext cx="2514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3. HÀNH ĐỘNG THEO </a:t>
            </a:r>
          </a:p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KẾ HOẠCH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876801" y="2286000"/>
            <a:ext cx="4930775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 việc trong tương lai mà chưa biết hoặc những sự việc có tính điều kiện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029201" y="3581400"/>
            <a:ext cx="4930775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 việc trái với hiện thực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022850" y="5219700"/>
            <a:ext cx="4929188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 việc được hoàn thành theo như 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kế hoạch đã định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95800" y="2971800"/>
            <a:ext cx="5943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「もし雨がふったら、～」、「安かったら、～」</a:t>
            </a:r>
            <a:endParaRPr lang="en-US" dirty="0">
              <a:solidFill>
                <a:schemeClr val="bg1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43400" y="4267200"/>
            <a:ext cx="6324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「もし今お金があったら、～」、「あなただったら、～」</a:t>
            </a:r>
            <a:endParaRPr lang="en-US" dirty="0">
              <a:solidFill>
                <a:schemeClr val="bg1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43601" y="5911850"/>
            <a:ext cx="32353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「実習に行ったら、～」</a:t>
            </a:r>
            <a:endParaRPr lang="en-US" dirty="0">
              <a:solidFill>
                <a:schemeClr val="bg1">
                  <a:lumMod val="7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4" name="Oval Callout 53"/>
          <p:cNvSpPr/>
          <p:nvPr/>
        </p:nvSpPr>
        <p:spPr>
          <a:xfrm rot="565037">
            <a:off x="8915400" y="5911850"/>
            <a:ext cx="1752600" cy="869950"/>
          </a:xfrm>
          <a:prstGeom prst="wedgeEllipseCallout">
            <a:avLst>
              <a:gd name="adj1" fmla="val -97750"/>
              <a:gd name="adj2" fmla="val 139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78397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LOAI II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48200" y="1371600"/>
            <a:ext cx="297180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MỘT SỐ CHÚ Ý</a:t>
            </a:r>
          </a:p>
        </p:txBody>
      </p:sp>
      <p:sp>
        <p:nvSpPr>
          <p:cNvPr id="17" name="Rounded Rectangle 16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～たら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133601" y="2438400"/>
            <a:ext cx="8781326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1.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, Danh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chia sang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dạng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quá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khứ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thường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nhưng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quá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khứ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133601" y="3505200"/>
            <a:ext cx="8781326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2. Vế sau có thể là những động từ, mẫu câu mang nghĩa ý chí, mong muốn, nhờ vả…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33601" y="4572000"/>
            <a:ext cx="878132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3. Ở cách dùng thứ 3, có thể hiểu theo nghĩa </a:t>
            </a:r>
          </a:p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“sau khi”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14551" y="5715000"/>
            <a:ext cx="878132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4. Thêm </a:t>
            </a: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もし</a:t>
            </a:r>
            <a:r>
              <a:rPr lang="en-US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ở phía trước để nhấn mạnh vế điều kiện</a:t>
            </a:r>
          </a:p>
          <a:p>
            <a:pPr algn="ctr">
              <a:defRPr/>
            </a:pPr>
            <a:r>
              <a:rPr lang="en-US" altLang="ja-JP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 </a:t>
            </a: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もし　～たら：</a:t>
            </a: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giả sử, nếu như…</a:t>
            </a:r>
            <a:endParaRPr lang="en-US" sz="24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475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35833">
            <a:off x="8923859" y="189394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JEMBOhands" pitchFamily="66" charset="0"/>
              </a:rPr>
              <a:t>PRACTICE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JEMBOhands" pitchFamily="66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28206" y="1166020"/>
            <a:ext cx="7391400" cy="10779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お金がたくさんあったら、家族と</a:t>
            </a:r>
            <a:endParaRPr lang="en-US" altLang="ja-JP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日本へ旅行したいです。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11350" y="609600"/>
            <a:ext cx="6013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Nếu có nhiều tiền, tôi muốn đi Nhật du lịch cùng gia đình.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676400" y="2957515"/>
            <a:ext cx="8375650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頭が　痛かったら、家で　休んでください。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11350" y="2406650"/>
            <a:ext cx="35750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Nếu đau đầu thì hãy nghỉ ở nhà.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676400" y="4338638"/>
            <a:ext cx="8915400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あなたは　私だったら、かれと　結</a:t>
            </a:r>
            <a:r>
              <a:rPr lang="ja-JP" altLang="en-US" sz="3200" dirty="0">
                <a:solidFill>
                  <a:sysClr val="windowText" lastClr="000000"/>
                </a:solidFill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しますか。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901826" y="3824289"/>
            <a:ext cx="43465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Nếu bạn là tôi, bạn có lấy anh ta không?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28206" y="5771356"/>
            <a:ext cx="7889875" cy="584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昼ご飯を　食べたら、すぐ　行きます。</a:t>
            </a:r>
            <a:endParaRPr lang="en-US" sz="32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901826" y="5272089"/>
            <a:ext cx="43465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(Nếu) ăn trưa xong (thì) là đi ngay.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4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63028">
            <a:off x="2049463" y="374650"/>
            <a:ext cx="3613150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ĐIỀU KIỆN NGƯỢC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76400" y="2543175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Nếu rẻ thì mua.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6400" y="2938464"/>
            <a:ext cx="3886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安かったら、買います。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91201" y="2538414"/>
            <a:ext cx="2722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Nếu đắt thì không mua.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91201" y="2933701"/>
            <a:ext cx="4551363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高かったら、買いません。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Chevron 6"/>
          <p:cNvSpPr/>
          <p:nvPr/>
        </p:nvSpPr>
        <p:spPr>
          <a:xfrm rot="16200000">
            <a:off x="5423741" y="3326842"/>
            <a:ext cx="583835" cy="133355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5458447" y="4167936"/>
            <a:ext cx="513821" cy="1361106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765676" y="4114801"/>
            <a:ext cx="1935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/>
              <a:t>Ngược </a:t>
            </a:r>
          </a:p>
          <a:p>
            <a:pPr algn="ctr" eaLnBrk="1" hangingPunct="1"/>
            <a:r>
              <a:rPr lang="vi-VN" altLang="en-US"/>
              <a:t>nghĩa</a:t>
            </a:r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09738" y="5248275"/>
            <a:ext cx="3167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/>
              <a:t>Cho dù rẻ cũng không </a:t>
            </a:r>
            <a:r>
              <a:rPr lang="en-US" altLang="en-US"/>
              <a:t>mua.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09738" y="5643564"/>
            <a:ext cx="3886200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安くても、買いません。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24538" y="5243514"/>
            <a:ext cx="272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/>
              <a:t>Cho dù đắt cũng </a:t>
            </a:r>
            <a:r>
              <a:rPr lang="en-US" altLang="en-US"/>
              <a:t>mua.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24538" y="5653089"/>
            <a:ext cx="4551362" cy="523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高くても、買います。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286000" y="3702051"/>
            <a:ext cx="533400" cy="15414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51688" y="3667126"/>
            <a:ext cx="533400" cy="154146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215318">
            <a:off x="7262392" y="327082"/>
            <a:ext cx="252113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～ても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9" name="Cloud Callout 28"/>
          <p:cNvSpPr/>
          <p:nvPr/>
        </p:nvSpPr>
        <p:spPr>
          <a:xfrm rot="20579637">
            <a:off x="3891936" y="389433"/>
            <a:ext cx="3187719" cy="1825625"/>
          </a:xfrm>
          <a:prstGeom prst="cloudCallout">
            <a:avLst>
              <a:gd name="adj1" fmla="val 64710"/>
              <a:gd name="adj2" fmla="val 51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Cho </a:t>
            </a:r>
            <a:r>
              <a:rPr lang="en-US" sz="3200" dirty="0" err="1"/>
              <a:t>dù</a:t>
            </a:r>
            <a:r>
              <a:rPr lang="en-US" sz="3200" dirty="0"/>
              <a:t>… </a:t>
            </a:r>
          </a:p>
          <a:p>
            <a:pPr algn="ctr">
              <a:defRPr/>
            </a:pPr>
            <a:r>
              <a:rPr lang="en-US" sz="3200" dirty="0" err="1"/>
              <a:t>cũng</a:t>
            </a:r>
            <a:r>
              <a:rPr lang="en-US" sz="3200" dirty="0"/>
              <a:t>…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538413" y="5632450"/>
            <a:ext cx="876300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575425" y="5638800"/>
            <a:ext cx="876300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302407">
            <a:off x="6927850" y="1289050"/>
            <a:ext cx="2590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CÁCH CHIA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943100" y="1719262"/>
            <a:ext cx="8686800" cy="488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>
                <a:latin typeface="mikachan" panose="02000609000000000000" pitchFamily="49" charset="-128"/>
                <a:ea typeface="mikachan" panose="02000609000000000000" pitchFamily="49" charset="-128"/>
              </a:rPr>
              <a:t>Ｖ</a:t>
            </a:r>
            <a:endParaRPr lang="en-US" altLang="ja-JP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en-US" altLang="ja-JP" sz="8000" dirty="0" err="1">
                <a:latin typeface="mikachan" panose="02000609000000000000" pitchFamily="49" charset="-128"/>
                <a:ea typeface="mikachan" panose="02000609000000000000" pitchFamily="49" charset="-128"/>
              </a:rPr>
              <a:t>Adj-i</a:t>
            </a:r>
            <a:endParaRPr lang="en-US" altLang="ja-JP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en-US" altLang="ja-JP" sz="8000" dirty="0" err="1">
                <a:latin typeface="mikachan" panose="02000609000000000000" pitchFamily="49" charset="-128"/>
                <a:ea typeface="mikachan" panose="02000609000000000000" pitchFamily="49" charset="-128"/>
              </a:rPr>
              <a:t>Adj-na</a:t>
            </a:r>
            <a:endParaRPr lang="en-US" altLang="ja-JP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8000" dirty="0">
                <a:latin typeface="mikachan" panose="02000609000000000000" pitchFamily="49" charset="-128"/>
                <a:ea typeface="mikachan" panose="02000609000000000000" pitchFamily="49" charset="-128"/>
              </a:rPr>
              <a:t>Ｎ</a:t>
            </a:r>
            <a:endParaRPr lang="en-US" sz="8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943600" y="2057400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/>
              <a:t>Ｖ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ても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43600" y="3171825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ea typeface="NtMotoyaKyotai" pitchFamily="18" charset="-128"/>
              </a:rPr>
              <a:t>～く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ても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43600" y="4352925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ea typeface="NtMotoyaKyotai" pitchFamily="18" charset="-128"/>
              </a:rPr>
              <a:t>～で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943600" y="5594350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ea typeface="NtMotoyaKyotai" pitchFamily="18" charset="-128"/>
              </a:rPr>
              <a:t>～で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も</a:t>
            </a:r>
            <a:endParaRPr lang="en-US" sz="6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867400" y="3276600"/>
            <a:ext cx="83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40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endParaRPr lang="en-US" altLang="en-US" sz="440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62650" y="4476750"/>
            <a:ext cx="838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400">
                <a:solidFill>
                  <a:schemeClr val="bg1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な</a:t>
            </a:r>
            <a:endParaRPr lang="en-US" altLang="en-US" sz="4400">
              <a:solidFill>
                <a:schemeClr val="bg1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3" name="Multiply 52"/>
          <p:cNvSpPr/>
          <p:nvPr/>
        </p:nvSpPr>
        <p:spPr>
          <a:xfrm>
            <a:off x="5943600" y="3190876"/>
            <a:ext cx="609600" cy="1076325"/>
          </a:xfrm>
          <a:prstGeom prst="mathMultiply">
            <a:avLst>
              <a:gd name="adj1" fmla="val 71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6005513" y="4324351"/>
            <a:ext cx="609600" cy="1076325"/>
          </a:xfrm>
          <a:prstGeom prst="mathMultiply">
            <a:avLst>
              <a:gd name="adj1" fmla="val 71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Striped Right Arrow 54"/>
          <p:cNvSpPr/>
          <p:nvPr/>
        </p:nvSpPr>
        <p:spPr>
          <a:xfrm>
            <a:off x="4191000" y="2286000"/>
            <a:ext cx="1371600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Striped Right Arrow 55"/>
          <p:cNvSpPr/>
          <p:nvPr/>
        </p:nvSpPr>
        <p:spPr>
          <a:xfrm>
            <a:off x="5048250" y="3471863"/>
            <a:ext cx="819150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Striped Right Arrow 56"/>
          <p:cNvSpPr/>
          <p:nvPr/>
        </p:nvSpPr>
        <p:spPr>
          <a:xfrm>
            <a:off x="5410201" y="4591050"/>
            <a:ext cx="504825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Striped Right Arrow 57"/>
          <p:cNvSpPr/>
          <p:nvPr/>
        </p:nvSpPr>
        <p:spPr>
          <a:xfrm>
            <a:off x="4191000" y="5816600"/>
            <a:ext cx="1371600" cy="54610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714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29" grpId="0" animBg="1"/>
      <p:bldP spid="30" grpId="0" animBg="1"/>
      <p:bldP spid="31" grpId="0" animBg="1"/>
      <p:bldP spid="3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11350" y="1085850"/>
            <a:ext cx="8604250" cy="12001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これは　先生でも　答えることが　</a:t>
            </a:r>
            <a:endParaRPr lang="en-US" altLang="ja-JP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できない　難しい問題です。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85925" y="571500"/>
            <a:ext cx="60134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Đây là vấn đề khó đến thầy giáo cũng không trả lời được.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11350" y="2914650"/>
            <a:ext cx="8604250" cy="12001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いそがしくても、明日の会議に　</a:t>
            </a:r>
            <a:endParaRPr lang="en-US" altLang="ja-JP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さんかしたいです。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685925" y="2400300"/>
            <a:ext cx="62420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bận rộn tôi cũng muốn tham gia cuộc họp ngày mai.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901826" y="4764088"/>
            <a:ext cx="8665860" cy="6461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がんばっても、上手に　なりません。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676401" y="4249739"/>
            <a:ext cx="48037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có cố gắng cũng không giỏi lên được.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901826" y="6135688"/>
            <a:ext cx="8665860" cy="6461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高くても、ほしかったら、買いますか。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76401" y="5621339"/>
            <a:ext cx="6022975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đắt nhưng nếu muốn (có) thì bạn có mua không?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520950" y="2514601"/>
            <a:ext cx="7842250" cy="646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いくら呼んでも、かれは　来ません。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511425" y="3962401"/>
            <a:ext cx="7683500" cy="646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いくら説明しても、分かりません。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511425" y="5410201"/>
            <a:ext cx="7683500" cy="646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いくら　おいしくても、食べません。</a:t>
            </a:r>
            <a:endParaRPr lang="en-US" sz="36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901826" y="4895850"/>
            <a:ext cx="62515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dù có ngon thế nào đi chăng nữa, (tôi) cũng không ăn.</a:t>
            </a:r>
            <a:endParaRPr lang="en-US" i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396396">
            <a:off x="6156325" y="342901"/>
            <a:ext cx="4230688" cy="15097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0000"/>
                </a:solidFill>
              </a:rPr>
              <a:t>Có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thể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thêm</a:t>
            </a:r>
            <a:r>
              <a:rPr lang="vi-VN" sz="2400" dirty="0">
                <a:solidFill>
                  <a:srgbClr val="000000"/>
                </a:solidFill>
              </a:rPr>
              <a:t> </a:t>
            </a:r>
            <a:r>
              <a:rPr lang="ja-JP" altLang="en-US" sz="24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いくら</a:t>
            </a:r>
            <a:r>
              <a:rPr lang="en-US" sz="24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phía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trước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để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nhấn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mạnh</a:t>
            </a:r>
            <a:r>
              <a:rPr lang="en-US" sz="2400" dirty="0">
                <a:solidFill>
                  <a:srgbClr val="000000"/>
                </a:solidFill>
              </a:rPr>
              <a:t> ý </a:t>
            </a:r>
            <a:r>
              <a:rPr lang="en-US" sz="2400" dirty="0" err="1">
                <a:solidFill>
                  <a:srgbClr val="000000"/>
                </a:solidFill>
              </a:rPr>
              <a:t>nghĩa</a:t>
            </a:r>
            <a:endParaRPr lang="vi-VN" sz="2400" dirty="0">
              <a:solidFill>
                <a:srgbClr val="000000"/>
              </a:solidFill>
            </a:endParaRPr>
          </a:p>
          <a:p>
            <a:pPr algn="ctr">
              <a:buFont typeface="Wingdings" pitchFamily="2" charset="2"/>
              <a:buChar char="à"/>
              <a:defRPr/>
            </a:pPr>
            <a:r>
              <a:rPr lang="ja-JP" altLang="en-US" sz="2400" dirty="0">
                <a:solidFill>
                  <a:srgbClr val="000000"/>
                </a:solidFill>
                <a:latin typeface="NtMotoyaKyotai" pitchFamily="18" charset="-128"/>
                <a:ea typeface="NtMotoyaKyotai" pitchFamily="18" charset="-128"/>
                <a:sym typeface="Wingdings" pitchFamily="2" charset="2"/>
              </a:rPr>
              <a:t>いくら～ても</a:t>
            </a:r>
            <a:r>
              <a:rPr lang="en-US" altLang="ja-JP" sz="2400" dirty="0">
                <a:solidFill>
                  <a:srgbClr val="00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: </a:t>
            </a:r>
          </a:p>
          <a:p>
            <a:pPr algn="ctr">
              <a:defRPr/>
            </a:pP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cho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dù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…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bao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nhiêu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đi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chăng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altLang="ja-JP" sz="20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nữa</a:t>
            </a:r>
            <a:r>
              <a:rPr lang="en-US" altLang="ja-JP" sz="2000" dirty="0">
                <a:solidFill>
                  <a:srgbClr val="FFFF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”</a:t>
            </a:r>
            <a:endParaRPr lang="en-US" sz="2000" dirty="0">
              <a:solidFill>
                <a:srgbClr val="FFFF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Striped Right Arrow 3"/>
          <p:cNvSpPr/>
          <p:nvPr/>
        </p:nvSpPr>
        <p:spPr>
          <a:xfrm rot="21337108">
            <a:off x="3294064" y="439738"/>
            <a:ext cx="2579687" cy="106680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CHÚ Ý: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29619" y="1955682"/>
            <a:ext cx="6242050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latin typeface="Tahoma" charset="0"/>
                <a:cs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i="1" dirty="0"/>
              <a:t>Cho </a:t>
            </a:r>
            <a:r>
              <a:rPr lang="en-US" altLang="ja-JP" i="1" dirty="0" err="1"/>
              <a:t>dù</a:t>
            </a:r>
            <a:r>
              <a:rPr lang="en-US" altLang="ja-JP" i="1" dirty="0"/>
              <a:t> </a:t>
            </a:r>
            <a:r>
              <a:rPr lang="en-US" altLang="ja-JP" i="1" dirty="0" err="1"/>
              <a:t>gọi</a:t>
            </a:r>
            <a:r>
              <a:rPr lang="en-US" altLang="ja-JP" i="1" dirty="0"/>
              <a:t> </a:t>
            </a:r>
            <a:r>
              <a:rPr lang="en-US" altLang="ja-JP" i="1" dirty="0" err="1"/>
              <a:t>bao</a:t>
            </a:r>
            <a:r>
              <a:rPr lang="en-US" altLang="ja-JP" i="1" dirty="0"/>
              <a:t> </a:t>
            </a:r>
            <a:r>
              <a:rPr lang="en-US" altLang="ja-JP" i="1" dirty="0" err="1"/>
              <a:t>nhiêu</a:t>
            </a:r>
            <a:r>
              <a:rPr lang="en-US" altLang="ja-JP" i="1" dirty="0"/>
              <a:t> </a:t>
            </a:r>
            <a:r>
              <a:rPr lang="en-US" altLang="ja-JP" i="1" dirty="0" err="1"/>
              <a:t>đi</a:t>
            </a:r>
            <a:r>
              <a:rPr lang="en-US" altLang="ja-JP" i="1" dirty="0"/>
              <a:t> </a:t>
            </a:r>
            <a:r>
              <a:rPr lang="en-US" altLang="ja-JP" i="1" dirty="0" err="1"/>
              <a:t>chăng</a:t>
            </a:r>
            <a:r>
              <a:rPr lang="en-US" altLang="ja-JP" i="1" dirty="0"/>
              <a:t> </a:t>
            </a:r>
            <a:r>
              <a:rPr lang="en-US" altLang="ja-JP" i="1" dirty="0" err="1"/>
              <a:t>nữa</a:t>
            </a:r>
            <a:r>
              <a:rPr lang="en-US" altLang="ja-JP" i="1" dirty="0"/>
              <a:t>, anh </a:t>
            </a:r>
            <a:r>
              <a:rPr lang="en-US" altLang="ja-JP" i="1" dirty="0" err="1"/>
              <a:t>ấy</a:t>
            </a:r>
            <a:r>
              <a:rPr lang="en-US" altLang="ja-JP" i="1" dirty="0"/>
              <a:t> </a:t>
            </a:r>
            <a:r>
              <a:rPr lang="en-US" altLang="ja-JP" i="1" dirty="0" err="1"/>
              <a:t>cũng</a:t>
            </a:r>
            <a:r>
              <a:rPr lang="en-US" altLang="ja-JP" i="1" dirty="0"/>
              <a:t> </a:t>
            </a:r>
            <a:r>
              <a:rPr lang="en-US" altLang="ja-JP" i="1" dirty="0" err="1"/>
              <a:t>không</a:t>
            </a:r>
            <a:r>
              <a:rPr lang="en-US" altLang="ja-JP" i="1" dirty="0"/>
              <a:t> </a:t>
            </a:r>
            <a:r>
              <a:rPr lang="en-US" altLang="ja-JP" i="1" dirty="0" err="1"/>
              <a:t>tới</a:t>
            </a:r>
            <a:r>
              <a:rPr lang="en-US" altLang="ja-JP" i="1" dirty="0"/>
              <a:t>.</a:t>
            </a:r>
            <a:endParaRPr lang="en-US" i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29619" y="3376613"/>
            <a:ext cx="66325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Cho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dù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có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giải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thích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bao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nhiêu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đi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chăng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nữa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,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cũng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không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 </a:t>
            </a:r>
            <a:r>
              <a:rPr lang="en-US" altLang="ja-JP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hiểu</a:t>
            </a:r>
            <a:r>
              <a:rPr lang="en-US" altLang="ja-JP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charset="0"/>
                <a:cs typeface="Tahoma" charset="0"/>
              </a:rPr>
              <a:t>.</a:t>
            </a:r>
            <a:endParaRPr lang="en-US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charset="0"/>
              <a:ea typeface="ＭＳ Ｐゴシック" pitchFamily="34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525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6" grpId="0"/>
      <p:bldP spid="3" grpId="0" animBg="1"/>
      <p:bldP spid="4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第１５課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7761" y="381000"/>
            <a:ext cx="9267651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町を歩いて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16471" y="1096120"/>
            <a:ext cx="10334122" cy="576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62325" y="398463"/>
            <a:ext cx="5359400" cy="10080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TỔNG HỢP CÁCH SỬ DỤNG CỦA</a:t>
            </a:r>
          </a:p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「～ている」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75200" y="1727382"/>
            <a:ext cx="7056437" cy="5873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今　テレビを　見ています」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75200" y="2876731"/>
            <a:ext cx="7056437" cy="5889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もう　けっこんしています」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75200" y="3967344"/>
            <a:ext cx="7056437" cy="5873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銀行で　働いています」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75200" y="5110344"/>
            <a:ext cx="7056437" cy="58896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「リーさんは　毎日　ここで　食事しています」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02625" y="2314756"/>
            <a:ext cx="5331205" cy="347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14 –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99450" y="3465694"/>
            <a:ext cx="5386466" cy="3476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15 –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99450" y="4554718"/>
            <a:ext cx="5386466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15 –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t/g </a:t>
            </a:r>
            <a:r>
              <a:rPr lang="en-US" dirty="0" err="1"/>
              <a:t>dài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399450" y="5699306"/>
            <a:ext cx="5438552" cy="34766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Bài</a:t>
            </a:r>
            <a:r>
              <a:rPr lang="en-US" dirty="0"/>
              <a:t> 28 –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,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第１５課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873" y="381000"/>
            <a:ext cx="10436733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これ、知ってる！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20948052">
            <a:off x="1665289" y="393700"/>
            <a:ext cx="4213225" cy="13017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 THÁI KẾT QUẢ CỦA HÀNH ĐỘNG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215318">
            <a:off x="6078180" y="362465"/>
            <a:ext cx="4145394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～が　～ている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52600" y="2424114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Đèn (điện) bật.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52713" y="2828926"/>
            <a:ext cx="25527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電気が つく。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52600" y="3643314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Cửa đóng.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52713" y="4048126"/>
            <a:ext cx="3124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ドアが　しまる。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2600" y="4862514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Máy tính hỏng.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652713" y="5267326"/>
            <a:ext cx="38274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パソコンが　こわれる。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060575" y="2828926"/>
            <a:ext cx="5032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今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60575" y="4048126"/>
            <a:ext cx="5032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今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60575" y="5267326"/>
            <a:ext cx="5032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今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29063" y="2828926"/>
            <a:ext cx="277971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ついています。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919539" y="4038600"/>
            <a:ext cx="3246437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しまっています。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602164" y="5267325"/>
            <a:ext cx="3246437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solidFill>
                  <a:sysClr val="windowText" lastClr="000000"/>
                </a:solidFill>
                <a:latin typeface="NtMotoyaKyotai" pitchFamily="18" charset="-128"/>
                <a:ea typeface="NtMotoyaKyotai" pitchFamily="18" charset="-128"/>
              </a:rPr>
              <a:t>こわれています。</a:t>
            </a:r>
            <a:endParaRPr lang="en-US" sz="2800" dirty="0">
              <a:solidFill>
                <a:sysClr val="windowText" lastClr="00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63938" y="2424114"/>
            <a:ext cx="413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u="sng">
                <a:solidFill>
                  <a:srgbClr val="FF0000"/>
                </a:solidFill>
                <a:cs typeface="Arial" panose="020B0604020202020204" pitchFamily="34" charset="0"/>
              </a:rPr>
              <a:t>(Bây giờ đèn đang trong trạng thái bật)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252788" y="3643314"/>
            <a:ext cx="444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u="sng">
                <a:solidFill>
                  <a:srgbClr val="FF0000"/>
                </a:solidFill>
                <a:cs typeface="Arial" panose="020B0604020202020204" pitchFamily="34" charset="0"/>
              </a:rPr>
              <a:t>(Bây giờ cửa đang trong trạng thái đóng)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36951" y="4862514"/>
            <a:ext cx="444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u="sng">
                <a:solidFill>
                  <a:srgbClr val="FF0000"/>
                </a:solidFill>
                <a:cs typeface="Arial" panose="020B0604020202020204" pitchFamily="34" charset="0"/>
              </a:rPr>
              <a:t>(Bây giờ cửa đang trong trạng thái hỏng)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724400" y="2779713"/>
            <a:ext cx="1735138" cy="635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205414" y="3943350"/>
            <a:ext cx="1735137" cy="635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40414" y="5210175"/>
            <a:ext cx="1735137" cy="6350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79398" y="1402726"/>
            <a:ext cx="4222750" cy="6318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MIÊU TẢ 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 THÁI KẾT QUẢ HÀNH ĐỘNG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47086" y="2080897"/>
            <a:ext cx="8331200" cy="8016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câu: </a:t>
            </a:r>
            <a:r>
              <a:rPr lang="ja-JP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「</a:t>
            </a: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～が　～ている」</a:t>
            </a:r>
            <a:endParaRPr lang="en-US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80361" y="2882586"/>
            <a:ext cx="8997950" cy="3900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53387" y="3633334"/>
            <a:ext cx="8631237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(1)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ở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TỰ ĐỘNG TỪ hay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>
              <a:defRPr/>
            </a:pP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tác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nhất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thời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（つく、きえる、しぬ</a:t>
            </a:r>
            <a:r>
              <a:rPr lang="en-US" altLang="ja-JP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…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）</a:t>
            </a:r>
            <a:endParaRPr lang="en-US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61723" y="3023735"/>
            <a:ext cx="2514600" cy="5175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CHÚ Ý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37512" y="4439784"/>
            <a:ext cx="8662987" cy="9731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(2)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Cũng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hợp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ở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THA ĐỘNG TỪ </a:t>
            </a:r>
            <a:b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thái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nhiều</a:t>
            </a:r>
            <a:endParaRPr lang="en-US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（しっている、もっている、わすれている、めがねをかけている、着ている</a:t>
            </a:r>
            <a:r>
              <a:rPr lang="en-US" altLang="ja-JP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…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）</a:t>
            </a:r>
            <a:endParaRPr lang="en-US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29573" y="5460548"/>
            <a:ext cx="8662988" cy="12334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(3)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Đối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những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khác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行く、来る、帰る、結</a:t>
            </a:r>
            <a:r>
              <a:rPr lang="ja-JP" altLang="en-US" dirty="0">
                <a:solidFill>
                  <a:srgbClr val="FFFFFF"/>
                </a:solidFill>
                <a:latin typeface="HGSeikaishotaiPRO" pitchFamily="65" charset="-128"/>
                <a:ea typeface="HGSeikaishotaiPRO" pitchFamily="65" charset="-128"/>
                <a:cs typeface="Tahoma" pitchFamily="34" charset="0"/>
              </a:rPr>
              <a:t>婚</a:t>
            </a:r>
            <a:r>
              <a:rPr lang="ja-JP" altLang="en-US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する</a:t>
            </a:r>
            <a:r>
              <a:rPr lang="vi-VN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 </a:t>
            </a:r>
            <a:br>
              <a:rPr lang="en-US" altLang="ja-JP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thì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này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ý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nghĩa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kết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quả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được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nhấn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mạnh</a:t>
            </a:r>
            <a:r>
              <a:rPr 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hơn</a:t>
            </a:r>
            <a:endParaRPr lang="vi-VN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・あの人は　アメリカへ　</a:t>
            </a:r>
            <a:r>
              <a:rPr lang="ja-JP" altLang="en-US" dirty="0">
                <a:solidFill>
                  <a:srgbClr val="FF0000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行っています</a:t>
            </a: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。（アメリカに</a:t>
            </a:r>
            <a:r>
              <a:rPr lang="ja-JP" altLang="en-US" dirty="0">
                <a:solidFill>
                  <a:srgbClr val="FFFFFF"/>
                </a:solidFill>
                <a:latin typeface="HGSeikaishotaiPRO" pitchFamily="65" charset="-128"/>
                <a:ea typeface="HGSeikaishotaiPRO" pitchFamily="65" charset="-128"/>
                <a:cs typeface="Tahoma" pitchFamily="34" charset="0"/>
              </a:rPr>
              <a:t>滞</a:t>
            </a: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在中）</a:t>
            </a:r>
            <a:endParaRPr lang="en-US" altLang="ja-JP" dirty="0">
              <a:solidFill>
                <a:srgbClr val="FFFFFF"/>
              </a:solidFill>
              <a:latin typeface="Tahoma" pitchFamily="34" charset="0"/>
              <a:ea typeface="NtMotoyaKyotai" pitchFamily="18" charset="-128"/>
              <a:cs typeface="Tahoma" pitchFamily="34" charset="0"/>
            </a:endParaRPr>
          </a:p>
          <a:p>
            <a:pPr algn="ctr">
              <a:defRPr/>
            </a:pP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　・あの人は　</a:t>
            </a:r>
            <a:r>
              <a:rPr lang="ja-JP" altLang="en-US" dirty="0">
                <a:solidFill>
                  <a:srgbClr val="FF0000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けっこんしています</a:t>
            </a:r>
            <a:r>
              <a:rPr lang="ja-JP" altLang="en-US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。（家内または主人が　いる）</a:t>
            </a:r>
            <a:endParaRPr lang="en-US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5654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" grpId="0" animBg="1"/>
      <p:bldP spid="25" grpId="0" animBg="1"/>
      <p:bldP spid="26" grpId="0" animBg="1"/>
      <p:bldP spid="3" grpId="0" animBg="1"/>
      <p:bldP spid="27" grpId="0" animBg="1"/>
      <p:bldP spid="28" grpId="0" animBg="1"/>
      <p:bldP spid="4" grpId="0" animBg="1"/>
      <p:bldP spid="5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28800" y="103505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Cửa (đang) khóa.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67200" y="958850"/>
            <a:ext cx="4495800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カギが　かかっています。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52600" y="2547939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Kính (bị/đang) vỡ.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91000" y="2438401"/>
            <a:ext cx="44958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ガラスが　われています。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52600" y="3978275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Đường (đang) đông.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91000" y="3868739"/>
            <a:ext cx="44958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道が　こんでいます。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600" y="5432425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Túi (bị/đang) rách.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91000" y="5322889"/>
            <a:ext cx="44958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フクロが　やぶれています。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438400" y="1485900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cs typeface="Arial" panose="020B0604020202020204" pitchFamily="34" charset="0"/>
              </a:rPr>
              <a:t>Phòng </a:t>
            </a:r>
            <a:r>
              <a:rPr lang="en-US" altLang="en-US" i="1" dirty="0" err="1">
                <a:cs typeface="Arial" panose="020B0604020202020204" pitchFamily="34" charset="0"/>
              </a:rPr>
              <a:t>của</a:t>
            </a:r>
            <a:r>
              <a:rPr lang="en-US" altLang="en-US" i="1" dirty="0">
                <a:cs typeface="Arial" panose="020B0604020202020204" pitchFamily="34" charset="0"/>
              </a:rPr>
              <a:t> anh Tanaka </a:t>
            </a:r>
            <a:r>
              <a:rPr lang="en-US" altLang="en-US" i="1" dirty="0" err="1">
                <a:cs typeface="Arial" panose="020B0604020202020204" pitchFamily="34" charset="0"/>
              </a:rPr>
              <a:t>là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cs typeface="Arial" panose="020B0604020202020204" pitchFamily="34" charset="0"/>
              </a:rPr>
              <a:t>phỏng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cs typeface="Arial" panose="020B0604020202020204" pitchFamily="34" charset="0"/>
              </a:rPr>
              <a:t>cửa</a:t>
            </a:r>
            <a:r>
              <a:rPr lang="en-US" altLang="en-US" i="1" dirty="0">
                <a:cs typeface="Arial" panose="020B0604020202020204" pitchFamily="34" charset="0"/>
              </a:rPr>
              <a:t> (</a:t>
            </a:r>
            <a:r>
              <a:rPr lang="en-US" altLang="en-US" i="1" dirty="0" err="1">
                <a:cs typeface="Arial" panose="020B0604020202020204" pitchFamily="34" charset="0"/>
              </a:rPr>
              <a:t>đang</a:t>
            </a:r>
            <a:r>
              <a:rPr lang="en-US" altLang="en-US" i="1" dirty="0">
                <a:cs typeface="Arial" panose="020B0604020202020204" pitchFamily="34" charset="0"/>
              </a:rPr>
              <a:t>) </a:t>
            </a:r>
            <a:r>
              <a:rPr lang="en-US" altLang="en-US" i="1" dirty="0" err="1">
                <a:cs typeface="Arial" panose="020B0604020202020204" pitchFamily="34" charset="0"/>
              </a:rPr>
              <a:t>khóa</a:t>
            </a:r>
            <a:r>
              <a:rPr lang="en-US" altLang="en-US" i="1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414588" y="2973389"/>
            <a:ext cx="624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cs typeface="Arial" panose="020B0604020202020204" pitchFamily="34" charset="0"/>
              </a:rPr>
              <a:t>Đừng sờ vào cửa sổ kính vỡ kia.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86014" y="4403725"/>
            <a:ext cx="3938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cs typeface="Arial" panose="020B0604020202020204" pitchFamily="34" charset="0"/>
              </a:rPr>
              <a:t>Vì đường đông nên tôi sẽ đi bộ.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03489" y="5802314"/>
            <a:ext cx="3938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cs typeface="Arial" panose="020B0604020202020204" pitchFamily="34" charset="0"/>
              </a:rPr>
              <a:t>Hãy đổi cho tôi cái túi rách này.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28801" y="1855789"/>
            <a:ext cx="8628063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田中さんの部屋は　カギがかかっている　部屋です。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676400" y="3286126"/>
            <a:ext cx="8847138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あのガラスがわれている窓に　さわらないでください。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133600" y="4724400"/>
            <a:ext cx="7086600" cy="5222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道がこんでいますから、歩いて行きます。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133600" y="6115051"/>
            <a:ext cx="7696200" cy="5238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このやぶれているフクロを　かえてください。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Notched Right Arrow 23"/>
          <p:cNvSpPr/>
          <p:nvPr/>
        </p:nvSpPr>
        <p:spPr>
          <a:xfrm rot="616099">
            <a:off x="1800103" y="1416181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616099">
            <a:off x="1824684" y="2872315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616099">
            <a:off x="1851723" y="4309310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616099">
            <a:off x="2002093" y="5738981"/>
            <a:ext cx="533400" cy="369887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948052">
            <a:off x="1665289" y="393700"/>
            <a:ext cx="4213225" cy="13017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CÂU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TRẠNG THÁI KẾT QUẢ CỦA HÀNH ĐỘNG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5964952" y="376745"/>
            <a:ext cx="4601698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この～は　～ている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2547939"/>
            <a:ext cx="289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Ghế (đang bị) hỏng.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10200" y="2471739"/>
            <a:ext cx="4495800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いすが　こわれています。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52600" y="4060825"/>
            <a:ext cx="320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ghế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này</a:t>
            </a:r>
            <a:r>
              <a:rPr lang="en-US" altLang="en-US">
                <a:cs typeface="Arial" panose="020B0604020202020204" pitchFamily="34" charset="0"/>
              </a:rPr>
              <a:t> (đang bị) hỏng.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9251" y="3935414"/>
            <a:ext cx="515937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このいすは　こわれています。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6172200" y="2471739"/>
            <a:ext cx="457200" cy="522287"/>
          </a:xfrm>
          <a:prstGeom prst="flowChartAlternate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6872288" y="3935414"/>
            <a:ext cx="457200" cy="522287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 rot="20417538">
            <a:off x="6462103" y="3022258"/>
            <a:ext cx="457200" cy="889092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loud Callout 10"/>
          <p:cNvSpPr/>
          <p:nvPr/>
        </p:nvSpPr>
        <p:spPr>
          <a:xfrm rot="21152868">
            <a:off x="2514600" y="4938713"/>
            <a:ext cx="3136900" cy="1339850"/>
          </a:xfrm>
          <a:prstGeom prst="cloudCallout">
            <a:avLst>
              <a:gd name="adj1" fmla="val 51818"/>
              <a:gd name="adj2" fmla="val -696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endParaRPr lang="en-US" sz="28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5507038" y="3935414"/>
            <a:ext cx="1365250" cy="522287"/>
          </a:xfrm>
          <a:prstGeom prst="flowChartAlternate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5837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828800" y="103505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áo sơ mi này bị rách nên không thể mặc được.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99595" y="1481139"/>
            <a:ext cx="10091236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このシャツは　やぶれていますから、着ることができません。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828800" y="3476625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Kính của cái cửa sổ này vỡ rồi nên hãy chú ý.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833564" y="3922714"/>
            <a:ext cx="8224837" cy="9540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この窓のガラスは　われていますから、</a:t>
            </a:r>
            <a:endParaRPr lang="en-US" altLang="ja-JP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気をつけてください。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828800" y="5040314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máy giặt này bị hỏng nên hãy dùng cái đằng kia.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833564" y="5486400"/>
            <a:ext cx="8224837" cy="9540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この洗</a:t>
            </a:r>
            <a:r>
              <a:rPr lang="ja-JP" altLang="en-US" sz="2800" dirty="0">
                <a:solidFill>
                  <a:schemeClr val="bg2"/>
                </a:solidFill>
                <a:latin typeface="HGSeikaishotaiPRO" pitchFamily="65" charset="-128"/>
                <a:ea typeface="HGSeikaishotaiPRO" pitchFamily="65" charset="-128"/>
              </a:rPr>
              <a:t>濯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機は　こわれていますから、</a:t>
            </a:r>
            <a:endParaRPr lang="en-US" altLang="ja-JP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en-US" altLang="ja-JP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あちらのを　使ってください。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855788" y="22860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Cái máy tính kia bị hỏng nên không dùng được.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053296" y="2732089"/>
            <a:ext cx="10237808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このパソコンは　故障していますから、使うことができません。</a:t>
            </a:r>
            <a:endParaRPr lang="en-US" sz="2800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5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TextBox 17"/>
          <p:cNvSpPr txBox="1">
            <a:spLocks noChangeArrowheads="1"/>
          </p:cNvSpPr>
          <p:nvPr/>
        </p:nvSpPr>
        <p:spPr bwMode="auto">
          <a:xfrm>
            <a:off x="1636713" y="6183313"/>
            <a:ext cx="350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Tôi nghĩ ngày mai có lẽ là lạnh.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67000" y="2209800"/>
            <a:ext cx="7391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今日は寒いですね。明日はどうでしょうか。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026" y="4876800"/>
            <a:ext cx="6200775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明日は　たぶん　寒いでしょう。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91026" y="5986463"/>
            <a:ext cx="6200775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明日は　たぶん　寒いと　思います。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7689" y="4495800"/>
            <a:ext cx="6200775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明日は　寒いそうです。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1" y="5529263"/>
            <a:ext cx="8734425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天気予報によると、明日は　寒い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そう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 rot="21205890">
            <a:off x="1665511" y="279990"/>
            <a:ext cx="4898835" cy="123264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</a:p>
          <a:p>
            <a:pPr algn="ctr" eaLnBrk="1" hangingPunct="1">
              <a:defRPr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TRUYỀN ĐẠT NỘI DUNG</a:t>
            </a:r>
          </a:p>
        </p:txBody>
      </p:sp>
      <p:sp>
        <p:nvSpPr>
          <p:cNvPr id="11" name="Rounded Rectangle 10"/>
          <p:cNvSpPr/>
          <p:nvPr/>
        </p:nvSpPr>
        <p:spPr>
          <a:xfrm rot="305856">
            <a:off x="7220982" y="386912"/>
            <a:ext cx="3231867" cy="9144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　～そうです。</a:t>
            </a:r>
            <a:endParaRPr lang="en-US" altLang="ja-JP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Cloud Callout 12"/>
          <p:cNvSpPr/>
          <p:nvPr/>
        </p:nvSpPr>
        <p:spPr>
          <a:xfrm rot="526884">
            <a:off x="7737565" y="1593989"/>
            <a:ext cx="3048000" cy="1752600"/>
          </a:xfrm>
          <a:prstGeom prst="cloudCallout">
            <a:avLst>
              <a:gd name="adj1" fmla="val -36493"/>
              <a:gd name="adj2" fmla="val -6784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Nghe</a:t>
            </a:r>
            <a:r>
              <a:rPr lang="en-US" sz="3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i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nói</a:t>
            </a:r>
            <a:r>
              <a:rPr lang="en-US" sz="3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47951" y="3276600"/>
            <a:ext cx="7980363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明日は　寒いと　天気予報で　言いました。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34" name="TextBox 1"/>
          <p:cNvSpPr txBox="1">
            <a:spLocks noChangeArrowheads="1"/>
          </p:cNvSpPr>
          <p:nvPr/>
        </p:nvSpPr>
        <p:spPr bwMode="auto">
          <a:xfrm>
            <a:off x="2362200" y="1789113"/>
            <a:ext cx="579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Hôm nay lạnh nhỉ. Ngày mai không biết thế nào nhỉ?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11313" y="2209800"/>
            <a:ext cx="9525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Q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：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11313" y="3276600"/>
            <a:ext cx="952500" cy="762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A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：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137" name="TextBox 16"/>
          <p:cNvSpPr txBox="1">
            <a:spLocks noChangeArrowheads="1"/>
          </p:cNvSpPr>
          <p:nvPr/>
        </p:nvSpPr>
        <p:spPr bwMode="auto">
          <a:xfrm>
            <a:off x="1565275" y="4965700"/>
            <a:ext cx="2547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Ngày mai có lẽ là lạnh.</a:t>
            </a:r>
          </a:p>
        </p:txBody>
      </p:sp>
      <p:sp>
        <p:nvSpPr>
          <p:cNvPr id="5139" name="TextBox 18"/>
          <p:cNvSpPr txBox="1">
            <a:spLocks noChangeArrowheads="1"/>
          </p:cNvSpPr>
          <p:nvPr/>
        </p:nvSpPr>
        <p:spPr bwMode="auto">
          <a:xfrm>
            <a:off x="3133725" y="5194300"/>
            <a:ext cx="350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chemeClr val="accent3"/>
                </a:solidFill>
              </a:rPr>
              <a:t>Nghe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>
                <a:solidFill>
                  <a:schemeClr val="accent3"/>
                </a:solidFill>
              </a:rPr>
              <a:t>nói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lạnh</a:t>
            </a:r>
            <a:r>
              <a:rPr lang="en-US" altLang="en-US" dirty="0"/>
              <a:t>.</a:t>
            </a:r>
          </a:p>
        </p:txBody>
      </p:sp>
      <p:sp>
        <p:nvSpPr>
          <p:cNvPr id="5140" name="TextBox 19"/>
          <p:cNvSpPr txBox="1">
            <a:spLocks noChangeArrowheads="1"/>
          </p:cNvSpPr>
          <p:nvPr/>
        </p:nvSpPr>
        <p:spPr bwMode="auto">
          <a:xfrm>
            <a:off x="1830388" y="6403975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Theo dự báo thời tiết thì nghe nói ngày mai lạnh.</a:t>
            </a:r>
          </a:p>
        </p:txBody>
      </p:sp>
      <p:sp>
        <p:nvSpPr>
          <p:cNvPr id="5141" name="TextBox 20"/>
          <p:cNvSpPr txBox="1">
            <a:spLocks noChangeArrowheads="1"/>
          </p:cNvSpPr>
          <p:nvPr/>
        </p:nvSpPr>
        <p:spPr bwMode="auto">
          <a:xfrm>
            <a:off x="2528888" y="4049714"/>
            <a:ext cx="579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Ở (phần) dự báo thời tiết (người ta) nói rằng mai lạnh.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86326" y="4540250"/>
            <a:ext cx="2886075" cy="6540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14601" y="5621338"/>
            <a:ext cx="3046413" cy="65405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 10"/>
          <p:cNvSpPr>
            <a:spLocks/>
          </p:cNvSpPr>
          <p:nvPr/>
        </p:nvSpPr>
        <p:spPr bwMode="gray">
          <a:xfrm rot="3491631" flipH="1">
            <a:off x="1917701" y="3895726"/>
            <a:ext cx="1736725" cy="14192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 rot="21085910">
            <a:off x="1627188" y="3262314"/>
            <a:ext cx="3313112" cy="1546225"/>
          </a:xfrm>
          <a:prstGeom prst="wedgeRoundRectCallout">
            <a:avLst>
              <a:gd name="adj1" fmla="val -4243"/>
              <a:gd name="adj2" fmla="val 10207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err="1"/>
              <a:t>Thêm</a:t>
            </a:r>
            <a:r>
              <a:rPr lang="en-US" sz="2800" i="1" dirty="0"/>
              <a:t> </a:t>
            </a:r>
            <a:r>
              <a:rPr lang="en-US" sz="2800" i="1" dirty="0" err="1"/>
              <a:t>vào</a:t>
            </a:r>
            <a:r>
              <a:rPr lang="en-US" sz="2800" i="1" dirty="0"/>
              <a:t> </a:t>
            </a:r>
            <a:r>
              <a:rPr lang="en-US" sz="2800" i="1" dirty="0" err="1"/>
              <a:t>đầu</a:t>
            </a:r>
            <a:r>
              <a:rPr lang="en-US" sz="2800" i="1" dirty="0"/>
              <a:t> </a:t>
            </a:r>
            <a:r>
              <a:rPr lang="en-US" sz="2800" i="1" dirty="0" err="1"/>
              <a:t>câu</a:t>
            </a:r>
            <a:r>
              <a:rPr lang="en-US" sz="2800" i="1" dirty="0"/>
              <a:t> </a:t>
            </a:r>
            <a:r>
              <a:rPr lang="en-US" sz="2800" i="1" dirty="0" err="1"/>
              <a:t>để</a:t>
            </a:r>
            <a:r>
              <a:rPr lang="en-US" sz="2800" i="1" dirty="0"/>
              <a:t> </a:t>
            </a:r>
            <a:r>
              <a:rPr lang="en-US" sz="2800" i="1" dirty="0" err="1"/>
              <a:t>trích</a:t>
            </a:r>
            <a:r>
              <a:rPr lang="en-US" sz="2800" i="1" dirty="0"/>
              <a:t> </a:t>
            </a:r>
            <a:r>
              <a:rPr lang="en-US" sz="2800" i="1" dirty="0" err="1"/>
              <a:t>dẫn</a:t>
            </a:r>
            <a:r>
              <a:rPr lang="en-US" sz="2800" i="1" dirty="0"/>
              <a:t> </a:t>
            </a:r>
            <a:r>
              <a:rPr lang="en-US" sz="2800" i="1" dirty="0" err="1"/>
              <a:t>cụ</a:t>
            </a:r>
            <a:r>
              <a:rPr lang="en-US" sz="2800" i="1" dirty="0"/>
              <a:t> </a:t>
            </a:r>
            <a:r>
              <a:rPr lang="en-US" sz="2800" i="1" dirty="0" err="1"/>
              <a:t>thể</a:t>
            </a:r>
            <a:r>
              <a:rPr lang="en-US" sz="2800" i="1" dirty="0"/>
              <a:t> </a:t>
            </a:r>
            <a:r>
              <a:rPr lang="en-US" sz="2800" i="1" dirty="0" err="1"/>
              <a:t>nguồn</a:t>
            </a:r>
            <a:r>
              <a:rPr lang="en-US" sz="2800" i="1" dirty="0"/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1840654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3" dur="2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2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1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8" grpId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4" grpId="0" animBg="1"/>
      <p:bldP spid="5134" grpId="0"/>
      <p:bldP spid="15" grpId="0" animBg="1"/>
      <p:bldP spid="16" grpId="0" animBg="1"/>
      <p:bldP spid="5137" grpId="0"/>
      <p:bldP spid="5137" grpId="1"/>
      <p:bldP spid="5139" grpId="0"/>
      <p:bldP spid="5140" grpId="0"/>
      <p:bldP spid="5141" grpId="0"/>
      <p:bldP spid="2" grpId="0" animBg="1"/>
      <p:bldP spid="21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848625" y="163514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mic Sans MS" panose="030F0702030302020204" pitchFamily="66" charset="0"/>
              </a:rPr>
              <a:t>EXAMPLES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09763" y="544514"/>
            <a:ext cx="41910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giám</a:t>
            </a:r>
            <a:r>
              <a:rPr lang="en-US" i="1" dirty="0"/>
              <a:t> </a:t>
            </a:r>
            <a:r>
              <a:rPr lang="en-US" i="1" dirty="0" err="1"/>
              <a:t>đốc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9725" y="973138"/>
            <a:ext cx="7924800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新しい社長は　日本人だそうです。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09764" y="1752600"/>
            <a:ext cx="47958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hôm</a:t>
            </a:r>
            <a:r>
              <a:rPr lang="en-US" i="1" dirty="0"/>
              <a:t> qua ở </a:t>
            </a:r>
            <a:r>
              <a:rPr lang="en-US" i="1" dirty="0" err="1"/>
              <a:t>đây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xẩy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 </a:t>
            </a:r>
            <a:r>
              <a:rPr lang="en-US" i="1" dirty="0" err="1"/>
              <a:t>hỏa</a:t>
            </a:r>
            <a:r>
              <a:rPr lang="en-US" i="1" dirty="0"/>
              <a:t> </a:t>
            </a:r>
            <a:r>
              <a:rPr lang="en-US" i="1" dirty="0" err="1"/>
              <a:t>hoạn</a:t>
            </a:r>
            <a:r>
              <a:rPr lang="en-US" i="1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9726" y="2181225"/>
            <a:ext cx="8601075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きのう　ここで　火事が　起きたそうです。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9726" y="3476625"/>
            <a:ext cx="8601075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その新しい映画は　おもしろくないそうです。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01826" y="4267200"/>
            <a:ext cx="51847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con </a:t>
            </a:r>
            <a:r>
              <a:rPr lang="en-US" i="1" dirty="0" err="1"/>
              <a:t>trai</a:t>
            </a:r>
            <a:r>
              <a:rPr lang="en-US" i="1" dirty="0"/>
              <a:t> </a:t>
            </a:r>
            <a:r>
              <a:rPr lang="en-US" i="1" dirty="0" err="1"/>
              <a:t>thầy</a:t>
            </a:r>
            <a:r>
              <a:rPr lang="en-US" i="1" dirty="0"/>
              <a:t> </a:t>
            </a:r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đang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ở </a:t>
            </a:r>
            <a:r>
              <a:rPr lang="en-US" i="1" dirty="0" err="1"/>
              <a:t>Thái</a:t>
            </a:r>
            <a:r>
              <a:rPr lang="en-US" i="1" dirty="0"/>
              <a:t> </a:t>
            </a:r>
            <a:r>
              <a:rPr lang="en-US" i="1" dirty="0" err="1"/>
              <a:t>Lan</a:t>
            </a:r>
            <a:r>
              <a:rPr lang="en-US" i="1" dirty="0"/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1788" y="4695825"/>
            <a:ext cx="8990012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先生の息子さんはタイで勉強しているそうです。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1825" y="5562600"/>
            <a:ext cx="4795838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Hong Kong </a:t>
            </a:r>
            <a:r>
              <a:rPr lang="en-US" i="1" dirty="0" err="1"/>
              <a:t>đẹp</a:t>
            </a:r>
            <a:r>
              <a:rPr lang="en-US" i="1" dirty="0"/>
              <a:t> </a:t>
            </a:r>
            <a:r>
              <a:rPr lang="en-US" i="1" dirty="0" err="1"/>
              <a:t>hơn</a:t>
            </a:r>
            <a:r>
              <a:rPr lang="en-US" i="1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Quốc</a:t>
            </a:r>
            <a:r>
              <a:rPr lang="en-US" i="1" dirty="0"/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1788" y="5991225"/>
            <a:ext cx="8609012" cy="609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ホンコンは　中国より　きれいだそうです。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909764" y="3048000"/>
            <a:ext cx="47958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/>
              <a:t>Nghe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bộ</a:t>
            </a:r>
            <a:r>
              <a:rPr lang="en-US" i="1" dirty="0"/>
              <a:t> </a:t>
            </a:r>
            <a:r>
              <a:rPr lang="en-US" i="1" dirty="0" err="1"/>
              <a:t>phim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hay.</a:t>
            </a:r>
          </a:p>
        </p:txBody>
      </p:sp>
      <p:sp>
        <p:nvSpPr>
          <p:cNvPr id="14" name="Oval 13"/>
          <p:cNvSpPr/>
          <p:nvPr/>
        </p:nvSpPr>
        <p:spPr>
          <a:xfrm>
            <a:off x="5105400" y="973138"/>
            <a:ext cx="3352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77000" y="2176463"/>
            <a:ext cx="3352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40326" y="3489325"/>
            <a:ext cx="4689475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72164" y="4695825"/>
            <a:ext cx="4689475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81725" y="5991225"/>
            <a:ext cx="3352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539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066800"/>
            <a:ext cx="8763000" cy="571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1752600"/>
            <a:ext cx="22860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7200" dirty="0">
                <a:latin typeface="NtMotoyaKyotai" pitchFamily="18" charset="-128"/>
                <a:ea typeface="NtMotoyaKyotai" pitchFamily="18" charset="-128"/>
              </a:rPr>
              <a:t>Ｖ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1350" y="3505200"/>
            <a:ext cx="22860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200" dirty="0" err="1">
                <a:latin typeface="NtMotoyaKyotai" pitchFamily="18" charset="-128"/>
                <a:ea typeface="NtMotoyaKyotai" pitchFamily="18" charset="-128"/>
              </a:rPr>
              <a:t>Adj</a:t>
            </a:r>
            <a:endParaRPr lang="en-US" sz="7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5000" y="5105400"/>
            <a:ext cx="22860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2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N</a:t>
            </a:r>
          </a:p>
        </p:txBody>
      </p:sp>
      <p:sp>
        <p:nvSpPr>
          <p:cNvPr id="8" name="Rounded Rectangle 7"/>
          <p:cNvSpPr/>
          <p:nvPr/>
        </p:nvSpPr>
        <p:spPr>
          <a:xfrm rot="16200000">
            <a:off x="3556794" y="3556794"/>
            <a:ext cx="4240212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atin typeface="NtMotoyaKyotai" pitchFamily="18" charset="-128"/>
                <a:ea typeface="NtMotoyaKyotai" pitchFamily="18" charset="-128"/>
              </a:rPr>
              <a:t>PLAIN FORM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67801" y="2008908"/>
            <a:ext cx="1295400" cy="41355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600">
                <a:latin typeface="NtMotoyaKyotai" pitchFamily="18" charset="-128"/>
                <a:ea typeface="NtMotoyaKyotai" pitchFamily="18" charset="-128"/>
              </a:rPr>
              <a:t>そう</a:t>
            </a:r>
            <a:endParaRPr lang="en-US" altLang="ja-JP" sz="66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6600">
                <a:latin typeface="NtMotoyaKyotai" pitchFamily="18" charset="-128"/>
                <a:ea typeface="NtMotoyaKyotai" pitchFamily="18" charset="-128"/>
              </a:rPr>
              <a:t>です</a:t>
            </a:r>
            <a:endParaRPr lang="en-US" sz="6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1950" y="3309938"/>
            <a:ext cx="1447800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い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59538" y="3962400"/>
            <a:ext cx="2455862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だ、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だった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24600" y="5562600"/>
            <a:ext cx="2590800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Ｎだ、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だった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Plus 12"/>
          <p:cNvSpPr/>
          <p:nvPr/>
        </p:nvSpPr>
        <p:spPr>
          <a:xfrm>
            <a:off x="8418513" y="3125788"/>
            <a:ext cx="609600" cy="11430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4191001" y="2324100"/>
            <a:ext cx="900113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05288" y="4419600"/>
            <a:ext cx="900112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3962401"/>
            <a:ext cx="869950" cy="149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459538" y="4613275"/>
            <a:ext cx="1928812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-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じゃない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21072448">
            <a:off x="1957334" y="298253"/>
            <a:ext cx="3978541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MẪU CÂU TRUYỀN ĐẠT </a:t>
            </a:r>
          </a:p>
          <a:p>
            <a:pPr algn="ctr">
              <a:defRPr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THÔNG TIN TỚI NGƯỜI KHÁC</a:t>
            </a:r>
          </a:p>
        </p:txBody>
      </p:sp>
      <p:sp>
        <p:nvSpPr>
          <p:cNvPr id="19" name="Rounded Rectangle 18"/>
          <p:cNvSpPr/>
          <p:nvPr/>
        </p:nvSpPr>
        <p:spPr>
          <a:xfrm rot="280250">
            <a:off x="7274144" y="277959"/>
            <a:ext cx="31242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b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～そ</a:t>
            </a:r>
            <a:r>
              <a:rPr lang="ja-JP" altLang="en-US" sz="3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うです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7000" y="1295400"/>
            <a:ext cx="2209800" cy="186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～る</a:t>
            </a:r>
            <a:br>
              <a:rPr lang="en-US" altLang="ja-JP" sz="28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～ない</a:t>
            </a:r>
            <a:br>
              <a:rPr lang="en-US" altLang="ja-JP" sz="28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～た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～なかった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77454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958584" y="214000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hiller" panose="04020404031007020602" pitchFamily="82" charset="0"/>
              </a:rPr>
              <a:t>PRACTICE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hiller" panose="04020404031007020602" pitchFamily="82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09763" y="544514"/>
            <a:ext cx="4191000" cy="3698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đi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cần</a:t>
            </a:r>
            <a:r>
              <a:rPr lang="en-US" i="1" dirty="0"/>
              <a:t> Visa.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9726" y="973138"/>
            <a:ext cx="8596313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日本へ行くには　ビザが　要らないそうです。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09764" y="1752600"/>
            <a:ext cx="5938837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tòa</a:t>
            </a:r>
            <a:r>
              <a:rPr lang="en-US" i="1" dirty="0"/>
              <a:t> </a:t>
            </a:r>
            <a:r>
              <a:rPr lang="en-US" i="1" dirty="0" err="1"/>
              <a:t>nhà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xây</a:t>
            </a:r>
            <a:r>
              <a:rPr lang="en-US" i="1" dirty="0"/>
              <a:t> </a:t>
            </a:r>
            <a:r>
              <a:rPr lang="en-US" i="1" dirty="0" err="1"/>
              <a:t>dựng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đây</a:t>
            </a:r>
            <a:r>
              <a:rPr lang="en-US" i="1" dirty="0"/>
              <a:t> 50 </a:t>
            </a:r>
            <a:r>
              <a:rPr lang="en-US" i="1" dirty="0" err="1"/>
              <a:t>năm</a:t>
            </a:r>
            <a:r>
              <a:rPr lang="en-US" i="1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9726" y="2181225"/>
            <a:ext cx="8596313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この建物は　</a:t>
            </a: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50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年前　建てられたそうです。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9726" y="3476626"/>
            <a:ext cx="8982075" cy="942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きのう交通事故で　死んだ人は　</a:t>
            </a:r>
            <a:br>
              <a:rPr lang="en-US" altLang="ja-JP" sz="3200" dirty="0">
                <a:latin typeface="NtMotoyaKyotai" pitchFamily="18" charset="-128"/>
                <a:ea typeface="NtMotoyaKyotai" pitchFamily="18" charset="-128"/>
              </a:rPr>
            </a:br>
            <a:r>
              <a:rPr lang="en-US" altLang="ja-JP" sz="3200" dirty="0">
                <a:latin typeface="NtMotoyaKyotai" pitchFamily="18" charset="-128"/>
                <a:ea typeface="NtMotoyaKyotai" pitchFamily="18" charset="-128"/>
              </a:rPr>
              <a:t>			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大きい会社の　社長だそうです。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01826" y="4572000"/>
            <a:ext cx="38131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thầy</a:t>
            </a:r>
            <a:r>
              <a:rPr lang="en-US" i="1" dirty="0"/>
              <a:t> </a:t>
            </a:r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đã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gia</a:t>
            </a:r>
            <a:r>
              <a:rPr lang="en-US" i="1" dirty="0"/>
              <a:t> </a:t>
            </a:r>
            <a:r>
              <a:rPr lang="en-US" i="1" dirty="0" err="1"/>
              <a:t>đình</a:t>
            </a:r>
            <a:r>
              <a:rPr lang="en-US" i="1" dirty="0"/>
              <a:t>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1788" y="5000625"/>
            <a:ext cx="79248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先生は　けっこんしているそうです。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1826" y="5715000"/>
            <a:ext cx="7191375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ở F-soft </a:t>
            </a:r>
            <a:r>
              <a:rPr lang="en-US" i="1" dirty="0" err="1"/>
              <a:t>tiếng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cần</a:t>
            </a:r>
            <a:r>
              <a:rPr lang="en-US" i="1" dirty="0"/>
              <a:t>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việc</a:t>
            </a:r>
            <a:r>
              <a:rPr lang="en-US" i="1" dirty="0"/>
              <a:t> </a:t>
            </a:r>
            <a:r>
              <a:rPr lang="en-US" i="1" dirty="0" err="1"/>
              <a:t>hơn</a:t>
            </a:r>
            <a:r>
              <a:rPr lang="en-US" i="1" dirty="0"/>
              <a:t> </a:t>
            </a:r>
            <a:r>
              <a:rPr lang="en-US" i="1" dirty="0" err="1"/>
              <a:t>tiếng</a:t>
            </a:r>
            <a:r>
              <a:rPr lang="en-US" i="1" dirty="0"/>
              <a:t> Anh.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1788" y="6143625"/>
            <a:ext cx="8990012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200" dirty="0" err="1">
                <a:latin typeface="NtMotoyaKyotai" pitchFamily="18" charset="-128"/>
                <a:ea typeface="NtMotoyaKyotai" pitchFamily="18" charset="-128"/>
              </a:rPr>
              <a:t>Fsoft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では日本語は英語より　必要だそうです。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600" y="3048000"/>
            <a:ext cx="8453438" cy="3698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>
                <a:solidFill>
                  <a:srgbClr val="FF0000"/>
                </a:solidFill>
              </a:rPr>
              <a:t>Nghe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nói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chết</a:t>
            </a:r>
            <a:r>
              <a:rPr lang="en-US" i="1" dirty="0"/>
              <a:t> </a:t>
            </a:r>
            <a:r>
              <a:rPr lang="en-US" i="1" dirty="0" err="1"/>
              <a:t>vì</a:t>
            </a:r>
            <a:r>
              <a:rPr lang="en-US" i="1" dirty="0"/>
              <a:t> tai </a:t>
            </a:r>
            <a:r>
              <a:rPr lang="en-US" i="1" dirty="0" err="1"/>
              <a:t>nạn</a:t>
            </a:r>
            <a:r>
              <a:rPr lang="en-US" i="1" dirty="0"/>
              <a:t> </a:t>
            </a:r>
            <a:r>
              <a:rPr lang="en-US" i="1" dirty="0" err="1"/>
              <a:t>giao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</a:t>
            </a:r>
            <a:r>
              <a:rPr lang="en-US" i="1" dirty="0" err="1"/>
              <a:t>hôm</a:t>
            </a:r>
            <a:r>
              <a:rPr lang="en-US" i="1" dirty="0"/>
              <a:t> </a:t>
            </a:r>
            <a:r>
              <a:rPr lang="en-US" i="1" dirty="0" err="1"/>
              <a:t>trước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giám</a:t>
            </a:r>
            <a:r>
              <a:rPr lang="en-US" i="1" dirty="0"/>
              <a:t> </a:t>
            </a:r>
            <a:r>
              <a:rPr lang="en-US" i="1" dirty="0" err="1"/>
              <a:t>đốc</a:t>
            </a:r>
            <a:r>
              <a:rPr lang="en-US" i="1" dirty="0"/>
              <a:t> 1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ty</a:t>
            </a:r>
            <a:r>
              <a:rPr lang="en-US" i="1" dirty="0"/>
              <a:t> </a:t>
            </a:r>
            <a:r>
              <a:rPr lang="en-US" i="1" dirty="0" err="1"/>
              <a:t>lớn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6702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8808113" y="173683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urlz MT" panose="04040404050702020202" pitchFamily="82" charset="0"/>
              </a:rPr>
              <a:t>NOTES</a:t>
            </a:r>
            <a:endParaRPr lang="en-US" sz="6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urlz MT" panose="04040404050702020202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5999" y="1037597"/>
            <a:ext cx="9213549" cy="15532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400" dirty="0" err="1"/>
              <a:t>Mẫu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câu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truyền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đạt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kiểu</a:t>
            </a:r>
            <a:r>
              <a:rPr lang="en-US" altLang="ja-JP" sz="2400" dirty="0"/>
              <a:t> 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「～そうです」</a:t>
            </a:r>
            <a:r>
              <a:rPr lang="en-US" altLang="ja-JP" sz="2400" dirty="0" err="1"/>
              <a:t>k</a:t>
            </a:r>
            <a:r>
              <a:rPr lang="en-US" sz="2400" dirty="0" err="1"/>
              <a:t>hông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THỂ Ý CHÍ </a:t>
            </a:r>
            <a:r>
              <a:rPr lang="ja-JP" altLang="en-US" sz="2400" dirty="0"/>
              <a:t>（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しよう</a:t>
            </a:r>
            <a:r>
              <a:rPr lang="en-US" sz="2400" dirty="0"/>
              <a:t>), MẪU CÂU SUY ĐOÁN (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するでしょう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THỂ CẤM CHỈ (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するな</a:t>
            </a:r>
            <a:r>
              <a:rPr lang="en-US" sz="2400" dirty="0"/>
              <a:t>), THỂ MỆNH LỆNH (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しろ</a:t>
            </a:r>
            <a:r>
              <a:rPr lang="en-US" sz="2400" dirty="0"/>
              <a:t>)</a:t>
            </a:r>
          </a:p>
        </p:txBody>
      </p:sp>
      <p:sp>
        <p:nvSpPr>
          <p:cNvPr id="4" name="Explosion 1 3"/>
          <p:cNvSpPr/>
          <p:nvPr/>
        </p:nvSpPr>
        <p:spPr>
          <a:xfrm>
            <a:off x="1905000" y="762001"/>
            <a:ext cx="914400" cy="89376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１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8537" y="2691115"/>
            <a:ext cx="9213549" cy="189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THỂ PHỦ ĐỊNH hay QUÁ KHỨ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ở LOẠI TỪ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endParaRPr lang="en-US" sz="2400" dirty="0"/>
          </a:p>
          <a:p>
            <a:pPr algn="ctr">
              <a:defRPr/>
            </a:pPr>
            <a:br>
              <a:rPr lang="en-US" sz="2400" dirty="0"/>
            </a:br>
            <a:br>
              <a:rPr lang="en-US" altLang="ja-JP" sz="2400" dirty="0">
                <a:latin typeface="NtMotoyaKyotai" pitchFamily="18" charset="-128"/>
                <a:ea typeface="NtMotoyaKyotai" pitchFamily="18" charset="-128"/>
              </a:rPr>
            </a:b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1887538" y="2438401"/>
            <a:ext cx="914400" cy="89376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２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03462" y="4771397"/>
            <a:ext cx="9213549" cy="15532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ở</a:t>
            </a:r>
            <a:r>
              <a:rPr lang="en-US" sz="2400" dirty="0"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「～によると、～」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nghe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</p:txBody>
      </p:sp>
      <p:sp>
        <p:nvSpPr>
          <p:cNvPr id="8" name="Explosion 1 7"/>
          <p:cNvSpPr/>
          <p:nvPr/>
        </p:nvSpPr>
        <p:spPr>
          <a:xfrm>
            <a:off x="1887538" y="4441826"/>
            <a:ext cx="914400" cy="89376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３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400" y="3562350"/>
            <a:ext cx="5943600" cy="4016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リーさんは　中国へ　帰らないそうです。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81400" y="4017964"/>
            <a:ext cx="5943600" cy="4016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dirty="0">
                <a:latin typeface="NtMotoyaKyotai" pitchFamily="18" charset="-128"/>
                <a:ea typeface="NtMotoyaKyotai" pitchFamily="18" charset="-128"/>
              </a:rPr>
              <a:t>リーさんは　中国へ　帰るそうじゃありません。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724">
            <a:off x="9196389" y="4076700"/>
            <a:ext cx="47942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600">
            <a:off x="3113089" y="3436938"/>
            <a:ext cx="560387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237421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847039" y="5788468"/>
            <a:ext cx="6554971" cy="1027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685302" y="5519748"/>
            <a:ext cx="4913453" cy="147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riped Right Arrow 1"/>
          <p:cNvSpPr/>
          <p:nvPr/>
        </p:nvSpPr>
        <p:spPr>
          <a:xfrm>
            <a:off x="7953414" y="2511959"/>
            <a:ext cx="3725881" cy="4037556"/>
          </a:xfrm>
          <a:prstGeom prst="stripedRightArrow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</a:t>
            </a:r>
            <a:endParaRPr lang="en-US" sz="320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099" y="2412529"/>
            <a:ext cx="440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1100" y="3364281"/>
            <a:ext cx="45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1099" y="4284317"/>
            <a:ext cx="552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bút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chì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ạ?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1099" y="5202020"/>
            <a:ext cx="45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9442" y="6549515"/>
            <a:ext cx="478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mưa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trận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bóng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hoãn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1219033" y="2284644"/>
            <a:ext cx="817961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FPT</a:t>
            </a: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大学で日本語を勉強した方がいいです。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9" name="TextBox 33"/>
          <p:cNvSpPr txBox="1">
            <a:spLocks noChangeArrowheads="1"/>
          </p:cNvSpPr>
          <p:nvPr/>
        </p:nvSpPr>
        <p:spPr bwMode="auto">
          <a:xfrm>
            <a:off x="1181097" y="3199967"/>
            <a:ext cx="865738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この大学は車で通っている学生が多いです。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1" name="TextBox 33"/>
          <p:cNvSpPr txBox="1">
            <a:spLocks noChangeArrowheads="1"/>
          </p:cNvSpPr>
          <p:nvPr/>
        </p:nvSpPr>
        <p:spPr bwMode="auto">
          <a:xfrm>
            <a:off x="1148143" y="4118315"/>
            <a:ext cx="665898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鉛筆で名前を書いてもいいですか。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1105115" y="5131362"/>
            <a:ext cx="7489088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日本語で日記を書いたことがあります。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1181097" y="6051020"/>
            <a:ext cx="8883089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雨でサッカー試合がキャンセルになりました。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974361" y="371058"/>
            <a:ext cx="3597639" cy="1753849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TỔNG HỢP Ý NGHĨA</a:t>
            </a:r>
          </a:p>
          <a:p>
            <a:pPr algn="ctr"/>
            <a:r>
              <a:rPr lang="en-US" altLang="ja-JP" dirty="0" err="1"/>
              <a:t>trợ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ja-JP" altLang="en-US" dirty="0"/>
              <a:t>「で」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 rot="21297040">
            <a:off x="4580644" y="312601"/>
            <a:ext cx="5673289" cy="446574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</p:txBody>
      </p:sp>
      <p:sp>
        <p:nvSpPr>
          <p:cNvPr id="19" name="Pentagon 18"/>
          <p:cNvSpPr/>
          <p:nvPr/>
        </p:nvSpPr>
        <p:spPr>
          <a:xfrm rot="21286033">
            <a:off x="4811958" y="709178"/>
            <a:ext cx="6625750" cy="40517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,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</p:txBody>
      </p:sp>
      <p:sp>
        <p:nvSpPr>
          <p:cNvPr id="20" name="Pentagon 19"/>
          <p:cNvSpPr/>
          <p:nvPr/>
        </p:nvSpPr>
        <p:spPr>
          <a:xfrm rot="21286033">
            <a:off x="5196829" y="1163217"/>
            <a:ext cx="5708575" cy="469679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</p:txBody>
      </p:sp>
      <p:sp>
        <p:nvSpPr>
          <p:cNvPr id="21" name="TextBox 33"/>
          <p:cNvSpPr txBox="1">
            <a:spLocks noChangeArrowheads="1"/>
          </p:cNvSpPr>
          <p:nvPr/>
        </p:nvSpPr>
        <p:spPr bwMode="auto">
          <a:xfrm>
            <a:off x="1148143" y="3949056"/>
            <a:ext cx="118592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えんぴつ</a:t>
            </a:r>
            <a:endParaRPr lang="en-US" sz="16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2" name="TextBox 33"/>
          <p:cNvSpPr txBox="1">
            <a:spLocks noChangeArrowheads="1"/>
          </p:cNvSpPr>
          <p:nvPr/>
        </p:nvSpPr>
        <p:spPr bwMode="auto">
          <a:xfrm>
            <a:off x="2788367" y="4951212"/>
            <a:ext cx="118592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にっき</a:t>
            </a:r>
            <a:endParaRPr lang="en-US" sz="16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3" name="TextBox 33"/>
          <p:cNvSpPr txBox="1">
            <a:spLocks noChangeArrowheads="1"/>
          </p:cNvSpPr>
          <p:nvPr/>
        </p:nvSpPr>
        <p:spPr bwMode="auto">
          <a:xfrm>
            <a:off x="3722098" y="5924792"/>
            <a:ext cx="118592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16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しあい</a:t>
            </a:r>
            <a:endParaRPr lang="en-US" sz="16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84790" y="2204977"/>
            <a:ext cx="1979271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25426" y="3114236"/>
            <a:ext cx="920003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19032" y="4062273"/>
            <a:ext cx="1402633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11751" y="5097228"/>
            <a:ext cx="1705069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77566" y="5971353"/>
            <a:ext cx="909963" cy="66444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9563905" y="2244810"/>
            <a:ext cx="1579945" cy="58477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どこで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752353" y="6051020"/>
            <a:ext cx="1579945" cy="58477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何で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526647" y="3728820"/>
            <a:ext cx="1579945" cy="58477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なにで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8472066" y="5125598"/>
            <a:ext cx="1975691" cy="58477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  <a:cs typeface="Tahoma" panose="020B0604030504040204" pitchFamily="34" charset="0"/>
              </a:rPr>
              <a:t>なに語で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" grpId="0" animBg="1"/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第１５課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7761" y="381000"/>
            <a:ext cx="9267651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雑誌を見て</a:t>
            </a:r>
            <a:endParaRPr lang="en-US" altLang="ja-JP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町へ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6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35362&quot;&gt;&lt;object type=&quot;3&quot; unique_id=&quot;35363&quot;&gt;&lt;property id=&quot;20148&quot; value=&quot;5&quot;/&gt;&lt;property id=&quot;20300&quot; value=&quot;Slide 1&quot;/&gt;&lt;property id=&quot;20307&quot; value=&quot;256&quot;/&gt;&lt;/object&gt;&lt;object type=&quot;3&quot; unique_id=&quot;35364&quot;&gt;&lt;property id=&quot;20148&quot; value=&quot;5&quot;/&gt;&lt;property id=&quot;20300&quot; value=&quot;Slide 2&quot;/&gt;&lt;property id=&quot;20307&quot; value=&quot;257&quot;/&gt;&lt;/object&gt;&lt;object type=&quot;3&quot; unique_id=&quot;35365&quot;&gt;&lt;property id=&quot;20148&quot; value=&quot;5&quot;/&gt;&lt;property id=&quot;20300&quot; value=&quot;Slide 3&quot;/&gt;&lt;property id=&quot;20307&quot; value=&quot;258&quot;/&gt;&lt;/object&gt;&lt;object type=&quot;3&quot; unique_id=&quot;36625&quot;&gt;&lt;property id=&quot;20148&quot; value=&quot;5&quot;/&gt;&lt;property id=&quot;20300&quot; value=&quot;Slide 4&quot;/&gt;&lt;property id=&quot;20307&quot; value=&quot;259&quot;/&gt;&lt;/object&gt;&lt;object type=&quot;3&quot; unique_id=&quot;36626&quot;&gt;&lt;property id=&quot;20148&quot; value=&quot;5&quot;/&gt;&lt;property id=&quot;20300&quot; value=&quot;Slide 5&quot;/&gt;&lt;property id=&quot;20307&quot; value=&quot;260&quot;/&gt;&lt;/object&gt;&lt;object type=&quot;3&quot; unique_id=&quot;36627&quot;&gt;&lt;property id=&quot;20148&quot; value=&quot;5&quot;/&gt;&lt;property id=&quot;20300&quot; value=&quot;Slide 6&quot;/&gt;&lt;property id=&quot;20307&quot; value=&quot;261&quot;/&gt;&lt;/object&gt;&lt;object type=&quot;3&quot; unique_id=&quot;36628&quot;&gt;&lt;property id=&quot;20148&quot; value=&quot;5&quot;/&gt;&lt;property id=&quot;20300&quot; value=&quot;Slide 7&quot;/&gt;&lt;property id=&quot;20307&quot; value=&quot;262&quot;/&gt;&lt;/object&gt;&lt;/object&gt;&lt;object type=&quot;8&quot; unique_id=&quot;353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0</TotalTime>
  <Words>2113</Words>
  <Application>Microsoft Macintosh PowerPoint</Application>
  <PresentationFormat>Widescreen</PresentationFormat>
  <Paragraphs>321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HGMaruGothicMPRO</vt:lpstr>
      <vt:lpstr>HGSeikaishotaiPRO</vt:lpstr>
      <vt:lpstr>HGSoeiKakupoptai</vt:lpstr>
      <vt:lpstr>JEMBOhands</vt:lpstr>
      <vt:lpstr>Kozuka Mincho Pro H</vt:lpstr>
      <vt:lpstr>mikachan</vt:lpstr>
      <vt:lpstr>NtMotoyaKyotai</vt:lpstr>
      <vt:lpstr>Arial</vt:lpstr>
      <vt:lpstr>Chiller</vt:lpstr>
      <vt:lpstr>Comic Sans MS</vt:lpstr>
      <vt:lpstr>Curlz MT</vt:lpstr>
      <vt:lpstr>Tahoma</vt:lpstr>
      <vt:lpstr>Verdana</vt:lpstr>
      <vt:lpstr>Wingdings</vt:lpstr>
      <vt:lpstr>Academic Science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2015-01-07T01:54:42Z</dcterms:created>
  <dcterms:modified xsi:type="dcterms:W3CDTF">2021-06-14T13:50:11Z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