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88" r:id="rId3"/>
    <p:sldId id="260" r:id="rId5"/>
    <p:sldId id="313" r:id="rId6"/>
    <p:sldId id="321" r:id="rId7"/>
    <p:sldId id="290" r:id="rId8"/>
    <p:sldId id="315" r:id="rId9"/>
    <p:sldId id="317" r:id="rId10"/>
    <p:sldId id="314" r:id="rId11"/>
    <p:sldId id="316" r:id="rId12"/>
    <p:sldId id="333" r:id="rId13"/>
    <p:sldId id="335" r:id="rId14"/>
    <p:sldId id="334" r:id="rId15"/>
    <p:sldId id="338" r:id="rId16"/>
    <p:sldId id="339" r:id="rId17"/>
    <p:sldId id="34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225"/>
    <a:srgbClr val="DA633A"/>
    <a:srgbClr val="431D61"/>
    <a:srgbClr val="9048C8"/>
    <a:srgbClr val="441D62"/>
    <a:srgbClr val="B25141"/>
    <a:srgbClr val="EAA748"/>
    <a:srgbClr val="F2C8B9"/>
    <a:srgbClr val="974C3E"/>
    <a:srgbClr val="008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æµè²æ ·å¼ 1 - å¼ºè°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9304" autoAdjust="0"/>
  </p:normalViewPr>
  <p:slideViewPr>
    <p:cSldViewPr snapToGrid="0">
      <p:cViewPr varScale="1">
        <p:scale>
          <a:sx n="67" d="100"/>
          <a:sy n="67" d="100"/>
        </p:scale>
        <p:origin x="8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83A89-3FBC-4CB5-8659-884C4ED95DF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87AE4-E889-4107-AE12-5B6B4153C52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D0187AE4-E889-4107-AE12-5B6B4153C5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Năm 2006, tập đoàn FPT nhận thấy rất nhiều SV ra trường không đáp ứng được nhu cầu doanh nghiệp cả chuyên môn lẫn kỹ năng mềm</a:t>
            </a:r>
            <a:endParaRPr lang="en-US" altLang="en-US"/>
          </a:p>
          <a:p>
            <a:r>
              <a:rPr lang="en-US" altLang="en-US"/>
              <a:t>	=&gt; ĐH FPT được sinh ra để đào tạo sinh viên ngành CNTT đáp ứng nhu cầu của FSoft</a:t>
            </a:r>
            <a:endParaRPr lang="en-US" altLang="en-US"/>
          </a:p>
          <a:p>
            <a:r>
              <a:rPr lang="en-US" altLang="en-US"/>
              <a:t>Sau 15 năm hoạt động, hàng năm ĐH FPT luôn cập nhật nhu cầu doanh nghiệp, sau đó dựa vào định hướng của chuyên gia để đưa ra </a:t>
            </a:r>
            <a:r>
              <a:rPr lang="en-US" altLang="en-US">
                <a:sym typeface="+mn-ea"/>
              </a:rPr>
              <a:t>khung chương trình đào tạo phù hợp nhất cho Sinh viên</a:t>
            </a:r>
            <a:endParaRPr lang="en-US" altLang="en-US"/>
          </a:p>
          <a:p>
            <a:r>
              <a:rPr lang="en-US" altLang="en-US"/>
              <a:t>	=&gt; giúp cho khung chương trình luôn cập nhật các kiến thức, công nghệ mới nhất</a:t>
            </a:r>
            <a:endParaRPr lang="en-US" altLang="en-US"/>
          </a:p>
          <a:p>
            <a:r>
              <a:rPr lang="en-US" altLang="en-US"/>
              <a:t>	=&gt; nhanh chóng thích nghi và nhanh chóng đáp ứng nhu cầu tuyển dụng</a:t>
            </a:r>
            <a:endParaRPr lang="en-US" altLang="en-US"/>
          </a:p>
          <a:p>
            <a:r>
              <a:rPr lang="en-US" altLang="en-US"/>
              <a:t>	=&gt; giúp Sinh viên dễ dàng gia nhập công ty và làm việc hiệu quả</a:t>
            </a:r>
            <a:endParaRPr lang="en-US" altLang="en-US"/>
          </a:p>
          <a:p>
            <a:r>
              <a:rPr lang="en-US" altLang="en-US"/>
              <a:t>	=&gt; Giúp các công ty giải được bài toán tuyển dụng với nguồn nhân lực chất lượng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true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true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602F14-735F-4EF4-B68B-E82E6357E9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255B5D1-128E-4C65-B63F-6AE600663992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true"/>
        </p:nvGrpSpPr>
        <p:grpSpPr>
          <a:xfrm>
            <a:off x="9696450" y="86360"/>
            <a:ext cx="2390140" cy="675640"/>
            <a:chOff x="15300" y="316"/>
            <a:chExt cx="3764" cy="1064"/>
          </a:xfrm>
        </p:grpSpPr>
        <p:sp>
          <p:nvSpPr>
            <p:cNvPr id="13" name="Rectangle 12"/>
            <p:cNvSpPr/>
            <p:nvPr userDrawn="true"/>
          </p:nvSpPr>
          <p:spPr>
            <a:xfrm>
              <a:off x="15300" y="316"/>
              <a:ext cx="3765" cy="1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" name="Picture 13" descr="logo_FPTU_new_small"/>
            <p:cNvPicPr>
              <a:picLocks noChangeAspect="true"/>
            </p:cNvPicPr>
            <p:nvPr userDrawn="true"/>
          </p:nvPicPr>
          <p:blipFill>
            <a:blip r:embed="rId2"/>
            <a:stretch>
              <a:fillRect/>
            </a:stretch>
          </p:blipFill>
          <p:spPr>
            <a:xfrm>
              <a:off x="15422" y="361"/>
              <a:ext cx="3480" cy="9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602F14-735F-4EF4-B68B-E82E6357E9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55B5D1-128E-4C65-B63F-6AE60066399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1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602F14-735F-4EF4-B68B-E82E6357E9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55B5D1-128E-4C65-B63F-6AE6006639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true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true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charset="0"/>
                <a:cs typeface="Tahoma" panose="020B0604030504040204" charset="0"/>
              </a:defRPr>
            </a:lvl1pPr>
          </a:lstStyle>
          <a:p>
            <a:fld id="{E7602F14-735F-4EF4-B68B-E82E6357E9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charset="0"/>
                <a:cs typeface="Tahoma" panose="020B060403050404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Tahoma" panose="020B0604030504040204" charset="0"/>
                <a:cs typeface="Tahoma" panose="020B0604030504040204" charset="0"/>
              </a:defRPr>
            </a:lvl1pPr>
          </a:lstStyle>
          <a:p>
            <a:fld id="{3255B5D1-128E-4C65-B63F-6AE600663992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 userDrawn="true"/>
        </p:nvGrpSpPr>
        <p:grpSpPr>
          <a:xfrm>
            <a:off x="9696450" y="86360"/>
            <a:ext cx="2390140" cy="675640"/>
            <a:chOff x="15300" y="316"/>
            <a:chExt cx="3764" cy="1064"/>
          </a:xfrm>
        </p:grpSpPr>
        <p:sp>
          <p:nvSpPr>
            <p:cNvPr id="10" name="Rectangle 9"/>
            <p:cNvSpPr/>
            <p:nvPr userDrawn="true"/>
          </p:nvSpPr>
          <p:spPr>
            <a:xfrm>
              <a:off x="15300" y="316"/>
              <a:ext cx="3765" cy="1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ahoma" panose="020B0604030504040204" charset="0"/>
                <a:cs typeface="Tahoma" panose="020B0604030504040204" charset="0"/>
              </a:endParaRPr>
            </a:p>
          </p:txBody>
        </p:sp>
        <p:pic>
          <p:nvPicPr>
            <p:cNvPr id="9" name="Picture 8" descr="logo_FPTU_new_small"/>
            <p:cNvPicPr>
              <a:picLocks noChangeAspect="true"/>
            </p:cNvPicPr>
            <p:nvPr userDrawn="true"/>
          </p:nvPicPr>
          <p:blipFill>
            <a:blip r:embed="rId4"/>
            <a:stretch>
              <a:fillRect/>
            </a:stretch>
          </p:blipFill>
          <p:spPr>
            <a:xfrm>
              <a:off x="15422" y="361"/>
              <a:ext cx="3480" cy="96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anose="020B0604030504040204" charset="0"/>
          <a:ea typeface="+mj-ea"/>
          <a:cs typeface="Tahoma" panose="020B060403050404020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Tahoma" panose="020B0604030504040204" charset="0"/>
          <a:ea typeface="+mn-ea"/>
          <a:cs typeface="Tahoma" panose="020B0604030504040204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Tahoma" panose="020B0604030504040204" charset="0"/>
          <a:ea typeface="+mn-ea"/>
          <a:cs typeface="Tahoma" panose="020B0604030504040204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Tahoma" panose="020B0604030504040204" charset="0"/>
          <a:ea typeface="+mn-ea"/>
          <a:cs typeface="Tahoma" panose="020B0604030504040204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Tahoma" panose="020B0604030504040204" charset="0"/>
          <a:ea typeface="+mn-ea"/>
          <a:cs typeface="Tahoma" panose="020B0604030504040204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Tahoma" panose="020B0604030504040204" charset="0"/>
          <a:ea typeface="+mn-ea"/>
          <a:cs typeface="Tahoma" panose="020B060403050404020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helpex.vn/article/huong-dan-phan-tich-cu-phap-thuat-toan-va-cong-nghe-phan-5-5c663db6ae03f6012876526b&#13;" TargetMode="External"/><Relationship Id="rId6" Type="http://schemas.openxmlformats.org/officeDocument/2006/relationships/hyperlink" Target="https://www.youtube.com/watch?v=xXBitioUzf8" TargetMode="External"/><Relationship Id="rId5" Type="http://schemas.openxmlformats.org/officeDocument/2006/relationships/hyperlink" Target="https://www.youtube.com/watch?v=mZE_w5L-hyU" TargetMode="External"/><Relationship Id="rId4" Type="http://schemas.openxmlformats.org/officeDocument/2006/relationships/hyperlink" Target="https://www.youtube.com/watch?v=QxHRM0EQHiQ" TargetMode="External"/><Relationship Id="rId3" Type="http://schemas.openxmlformats.org/officeDocument/2006/relationships/hyperlink" Target="https://www.youtube.com/watch?v=q4pgt6ZOUJc" TargetMode="External"/><Relationship Id="rId2" Type="http://schemas.openxmlformats.org/officeDocument/2006/relationships/hyperlink" Target="https://www.geeksforgeeks.org/print-postorder-from-given-inorder-and-preorder-traversals/" TargetMode="External"/><Relationship Id="rId1" Type="http://schemas.openxmlformats.org/officeDocument/2006/relationships/hyperlink" Target="https://www.youtube.com/watch?v=WLvU5EQVZq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yA8bDfWj0UU" TargetMode="External"/><Relationship Id="rId1" Type="http://schemas.openxmlformats.org/officeDocument/2006/relationships/hyperlink" Target="https://www.youtube.com/watch?v=nVu_OnyGk6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www.youtube.com/watch?v=-A3AFoS_NDI" TargetMode="External"/><Relationship Id="rId6" Type="http://schemas.openxmlformats.org/officeDocument/2006/relationships/hyperlink" Target="https://www.youtube.com/watch?v=MZaf_9IZCrc" TargetMode="External"/><Relationship Id="rId5" Type="http://schemas.openxmlformats.org/officeDocument/2006/relationships/hyperlink" Target="https://www.youtube.com/watch?v=qjvx0Ge7aos" TargetMode="External"/><Relationship Id="rId4" Type="http://schemas.openxmlformats.org/officeDocument/2006/relationships/hyperlink" Target="https://www.youtube.com/watch?v=M3bS6w1R434" TargetMode="External"/><Relationship Id="rId3" Type="http://schemas.openxmlformats.org/officeDocument/2006/relationships/hyperlink" Target="https://www.youtube.com/watch?v=1yDcmjLTWOg" TargetMode="External"/><Relationship Id="rId2" Type="http://schemas.openxmlformats.org/officeDocument/2006/relationships/hyperlink" Target="https://www.youtube.com/watch?v=E50u668k_Z8" TargetMode="External"/><Relationship Id="rId1" Type="http://schemas.openxmlformats.org/officeDocument/2006/relationships/hyperlink" Target="https://visualgo.net/en/sorting" TargetMode="Externa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fUejqd07yo" TargetMode="External"/><Relationship Id="rId3" Type="http://schemas.openxmlformats.org/officeDocument/2006/relationships/hyperlink" Target="https://www.youtube.com/watch?v=klaWddXp0TM" TargetMode="External"/><Relationship Id="rId2" Type="http://schemas.openxmlformats.org/officeDocument/2006/relationships/hyperlink" Target="https://www.youtube.com/watch?v=ZMQWjslBlbU" TargetMode="External"/><Relationship Id="rId1" Type="http://schemas.openxmlformats.org/officeDocument/2006/relationships/hyperlink" Target="https://www.youtube.com/watch?v=vtnpzDPgaU0" TargetMode="Externa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aBEKo5sM7w" TargetMode="External"/><Relationship Id="rId5" Type="http://schemas.openxmlformats.org/officeDocument/2006/relationships/hyperlink" Target="https://www.youtube.com/watch?v=QRq6p9s8NVg" TargetMode="External"/><Relationship Id="rId4" Type="http://schemas.openxmlformats.org/officeDocument/2006/relationships/hyperlink" Target="https://www.youtube.com/watch?v=Tl90tNtKvxs" TargetMode="External"/><Relationship Id="rId3" Type="http://schemas.openxmlformats.org/officeDocument/2006/relationships/hyperlink" Target="https://www.youtube.com/watch?v=JcN_nq1EAr4" TargetMode="External"/><Relationship Id="rId2" Type="http://schemas.openxmlformats.org/officeDocument/2006/relationships/hyperlink" Target="https://www.youtube.com/watch?v=ivcbaIhrcsE" TargetMode="External"/><Relationship Id="rId1" Type="http://schemas.openxmlformats.org/officeDocument/2006/relationships/hyperlink" Target="https://www.youtube.com/watch?v=5M7bOXrn54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apanlife-guide.com/kinh-nghiem-luyen-thi-chung-chi-fe-tieng-nhat/" TargetMode="External"/><Relationship Id="rId1" Type="http://schemas.openxmlformats.org/officeDocument/2006/relationships/hyperlink" Target="https://techmaster.vn/posts/35791/ky-thi-fe-chuan-ky-su-cntt-nhat-ban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lmscantho.fpt.edu.vn" TargetMode="External"/><Relationship Id="rId3" Type="http://schemas.openxmlformats.org/officeDocument/2006/relationships/hyperlink" Target="http://itpec.org/pastexamqa/ip.html" TargetMode="External"/><Relationship Id="rId2" Type="http://schemas.openxmlformats.org/officeDocument/2006/relationships/hyperlink" Target="http://itpec.org/pastexamqa/fe.html" TargetMode="External"/><Relationship Id="rId1" Type="http://schemas.openxmlformats.org/officeDocument/2006/relationships/hyperlink" Target="https://www.ipa.go.jp/english/humandev/referenc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www.youtube.com/watch?v=aE2kVS0O0OE" TargetMode="External"/><Relationship Id="rId6" Type="http://schemas.openxmlformats.org/officeDocument/2006/relationships/hyperlink" Target="https://www.youtube.com/watch?v=LXF-wcoeT0o" TargetMode="External"/><Relationship Id="rId5" Type="http://schemas.openxmlformats.org/officeDocument/2006/relationships/hyperlink" Target="https://www.youtube.com/watch?v=8afbTaA-gOQ" TargetMode="External"/><Relationship Id="rId4" Type="http://schemas.openxmlformats.org/officeDocument/2006/relationships/hyperlink" Target="https://www.youtube.com/watch?v=4qH4unVtJkE" TargetMode="External"/><Relationship Id="rId3" Type="http://schemas.openxmlformats.org/officeDocument/2006/relationships/hyperlink" Target="https://www.youtube.com/watch?v=mZE_w5L-hyU" TargetMode="External"/><Relationship Id="rId2" Type="http://schemas.openxmlformats.org/officeDocument/2006/relationships/hyperlink" Target="https://www.youtube.com/watch?v=xXBitioUzf8" TargetMode="External"/><Relationship Id="rId1" Type="http://schemas.openxmlformats.org/officeDocument/2006/relationships/hyperlink" Target="https://www.youtube.com/watch?v=rsxT4FfRB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7650" y="1477010"/>
            <a:ext cx="9482455" cy="2574290"/>
          </a:xfrm>
        </p:spPr>
        <p:txBody>
          <a:bodyPr/>
          <a:p>
            <a:r>
              <a:rPr lang="en-US" altLang="en-US" sz="3600">
                <a:solidFill>
                  <a:srgbClr val="974C3E"/>
                </a:solidFill>
              </a:rPr>
              <a:t>JFE301</a:t>
            </a:r>
            <a:br>
              <a:rPr lang="en-US" altLang="en-US" sz="3600">
                <a:solidFill>
                  <a:srgbClr val="F27225"/>
                </a:solidFill>
              </a:rPr>
            </a:br>
            <a:r>
              <a:rPr lang="en-US" altLang="en-US" sz="4000">
                <a:solidFill>
                  <a:srgbClr val="DA633A"/>
                </a:solidFill>
              </a:rPr>
              <a:t>Japanese Fundamental </a:t>
            </a:r>
            <a:br>
              <a:rPr lang="en-US" altLang="en-US" sz="4000">
                <a:solidFill>
                  <a:srgbClr val="DA633A"/>
                </a:solidFill>
              </a:rPr>
            </a:br>
            <a:r>
              <a:rPr lang="en-US" altLang="en-US" sz="4000">
                <a:solidFill>
                  <a:srgbClr val="DA633A"/>
                </a:solidFill>
              </a:rPr>
              <a:t>Information Technology </a:t>
            </a:r>
            <a:br>
              <a:rPr lang="en-US" altLang="en-US" sz="4000">
                <a:solidFill>
                  <a:srgbClr val="DA633A"/>
                </a:solidFill>
              </a:rPr>
            </a:br>
            <a:r>
              <a:rPr lang="en-US" altLang="en-US" sz="4000">
                <a:solidFill>
                  <a:srgbClr val="DA633A"/>
                </a:solidFill>
              </a:rPr>
              <a:t>Skill Standards</a:t>
            </a:r>
            <a:r>
              <a:rPr lang="en-US" altLang="en-US" sz="4400">
                <a:solidFill>
                  <a:srgbClr val="DA633A"/>
                </a:solidFill>
              </a:rPr>
              <a:t> </a:t>
            </a:r>
            <a:endParaRPr lang="en-US" altLang="en-US" sz="4400">
              <a:solidFill>
                <a:srgbClr val="DA633A"/>
              </a:solidFill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06855" y="4050665"/>
            <a:ext cx="8223250" cy="1096645"/>
          </a:xfrm>
        </p:spPr>
        <p:txBody>
          <a:bodyPr anchor="b" anchorCtr="false"/>
          <a:p>
            <a:r>
              <a:rPr lang="en-US" altLang="en-US" sz="2400" b="1">
                <a:solidFill>
                  <a:srgbClr val="EAA748"/>
                </a:solidFill>
              </a:rPr>
              <a:t>Kỹ năng Công nghệ Thông tin cơ bản </a:t>
            </a:r>
            <a:endParaRPr lang="en-US" altLang="en-US" sz="2400" b="1">
              <a:solidFill>
                <a:srgbClr val="EAA748"/>
              </a:solidFill>
            </a:endParaRPr>
          </a:p>
          <a:p>
            <a:r>
              <a:rPr lang="en-US" altLang="en-US" sz="2400" b="1">
                <a:solidFill>
                  <a:srgbClr val="EAA748"/>
                </a:solidFill>
              </a:rPr>
              <a:t>chuẩn Nhật Bản</a:t>
            </a:r>
            <a:endParaRPr lang="en-US" altLang="en-US" sz="2400" b="1">
              <a:solidFill>
                <a:srgbClr val="EAA74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Computer Science # </a:t>
            </a:r>
            <a:br>
              <a:rPr lang="en-US" altLang="en-US"/>
            </a:br>
            <a:r>
              <a:rPr lang="en-US" altLang="en-US" sz="3200">
                <a:solidFill>
                  <a:srgbClr val="F27225"/>
                </a:solidFill>
              </a:rPr>
              <a:t>Topic 2: Regular Expression</a:t>
            </a:r>
            <a:endParaRPr lang="en-US" altLang="en-US" sz="3200">
              <a:solidFill>
                <a:srgbClr val="F27225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46710" y="1922780"/>
            <a:ext cx="10419715" cy="4498340"/>
          </a:xfrm>
        </p:spPr>
        <p:txBody>
          <a:bodyPr>
            <a:normAutofit fontScale="90000" lnSpcReduction="20000"/>
          </a:bodyPr>
          <a:p>
            <a:pPr marL="514350" indent="-514350">
              <a:buAutoNum type="arabicPeriod"/>
            </a:pPr>
            <a:r>
              <a:rPr lang="en-US" altLang="en-US" sz="1600" b="1"/>
              <a:t>RPN (</a:t>
            </a:r>
            <a:r>
              <a:rPr lang="en-US" sz="1600" b="1"/>
              <a:t>Reverse Polish Notation</a:t>
            </a:r>
            <a:r>
              <a:rPr lang="en-US" altLang="en-US" sz="1600" b="1"/>
              <a:t>)</a:t>
            </a:r>
            <a:endParaRPr lang="en-US" sz="1600"/>
          </a:p>
          <a:p>
            <a:pPr marL="971550" lvl="1" indent="-514350">
              <a:buAutoNum type="arabicPeriod"/>
            </a:pPr>
            <a:r>
              <a:rPr lang="en-US" altLang="en-US" sz="1600"/>
              <a:t>Tree, Binary Tree &amp; BST (Binary Search Tree)</a:t>
            </a:r>
            <a:endParaRPr lang="en-US" altLang="en-US" sz="1600"/>
          </a:p>
          <a:p>
            <a:pPr marL="971550" lvl="1" indent="-514350">
              <a:buAutoNum type="arabicPeriod"/>
            </a:pPr>
            <a:r>
              <a:rPr lang="en-US" altLang="en-US" sz="1600"/>
              <a:t>Tree Traversal: </a:t>
            </a:r>
            <a:r>
              <a:rPr lang="en-US" altLang="en-US" sz="1600">
                <a:sym typeface="+mn-ea"/>
              </a:rPr>
              <a:t>Pre-order traversal, In-order traversal, Post-order traversal (Reverse Polish Notation)</a:t>
            </a:r>
            <a:endParaRPr lang="en-US" altLang="en-US" sz="1600">
              <a:sym typeface="+mn-ea"/>
            </a:endParaRPr>
          </a:p>
          <a:p>
            <a:pPr marL="969645" lvl="2" indent="0">
              <a:buNone/>
            </a:pPr>
            <a:r>
              <a:rPr lang="en-US" altLang="en-US" sz="1600">
                <a:sym typeface="+mn-ea"/>
              </a:rPr>
              <a:t>Simplest Binary Tree Traversal trick for preorder inorder postorder</a:t>
            </a:r>
            <a:endParaRPr lang="en-US" altLang="en-US" sz="1600">
              <a:sym typeface="+mn-ea"/>
            </a:endParaRPr>
          </a:p>
          <a:p>
            <a:pPr marL="969645" lvl="2" indent="0">
              <a:buNone/>
            </a:pPr>
            <a:r>
              <a:rPr lang="en-US" altLang="en-US" sz="1600">
                <a:sym typeface="+mn-ea"/>
                <a:hlinkClick r:id="rId1" action="ppaction://hlinkfile"/>
              </a:rPr>
              <a:t>https://www.youtube.com/watch?v=WLvU5EQVZqY</a:t>
            </a:r>
            <a:endParaRPr lang="en-US" altLang="en-US" sz="1600">
              <a:sym typeface="+mn-ea"/>
            </a:endParaRPr>
          </a:p>
          <a:p>
            <a:pPr marL="969645" lvl="2" indent="0">
              <a:buNone/>
            </a:pPr>
            <a:r>
              <a:rPr lang="en-US" altLang="en-US" sz="1600">
                <a:sym typeface="+mn-ea"/>
              </a:rPr>
              <a:t>Print Postorder traversal from given Inorder and Preorder traversals: </a:t>
            </a:r>
            <a:endParaRPr lang="en-US" altLang="en-US" sz="1600">
              <a:sym typeface="+mn-ea"/>
            </a:endParaRPr>
          </a:p>
          <a:p>
            <a:pPr marL="969645" lvl="2" indent="0">
              <a:buNone/>
            </a:pPr>
            <a:r>
              <a:rPr lang="en-US" altLang="en-US" sz="1600">
                <a:sym typeface="+mn-ea"/>
                <a:hlinkClick r:id="rId2" action="ppaction://hlinkfile"/>
              </a:rPr>
              <a:t>https://www.geeksforgeeks.org/print-postorder-from-given-inorder-and-preorder-traversals/</a:t>
            </a:r>
            <a:endParaRPr lang="en-US" altLang="en-US" sz="1600">
              <a:sym typeface="+mn-ea"/>
              <a:hlinkClick r:id="rId2" action="ppaction://hlinkfile"/>
            </a:endParaRPr>
          </a:p>
          <a:p>
            <a:pPr marL="969645" lvl="2" indent="0">
              <a:buNone/>
            </a:pPr>
            <a:r>
              <a:rPr lang="en-US" altLang="en-US" sz="1600">
                <a:sym typeface="+mn-ea"/>
              </a:rPr>
              <a:t>How to convert Infix expressions to Reverse Polish Notation expressions: </a:t>
            </a:r>
            <a:r>
              <a:rPr lang="en-US" altLang="en-US" sz="1600">
                <a:sym typeface="+mn-ea"/>
                <a:hlinkClick r:id="rId3" action="ppaction://hlinkfile"/>
              </a:rPr>
              <a:t>https://www.youtube.com/watch?v=q4pgt6ZOUJc</a:t>
            </a:r>
            <a:endParaRPr lang="en-US" altLang="en-US" sz="1600">
              <a:sym typeface="+mn-ea"/>
            </a:endParaRPr>
          </a:p>
          <a:p>
            <a:pPr marL="971550" lvl="1" indent="-514350">
              <a:buAutoNum type="arabicPeriod"/>
            </a:pPr>
            <a:r>
              <a:rPr lang="en-US" altLang="en-US" sz="1600" b="1" i="1">
                <a:sym typeface="+mn-ea"/>
              </a:rPr>
              <a:t>Calculate value of RPN using Stack:</a:t>
            </a:r>
            <a:r>
              <a:rPr lang="en-US" altLang="en-US" sz="1600">
                <a:sym typeface="+mn-ea"/>
              </a:rPr>
              <a:t> </a:t>
            </a:r>
            <a:r>
              <a:rPr lang="en-US" altLang="en-US" sz="1600">
                <a:sym typeface="+mn-ea"/>
                <a:hlinkClick r:id="rId4" action="ppaction://hlinkfile"/>
              </a:rPr>
              <a:t>https://www.youtube.com/watch?v=QxHRM0EQHiQ</a:t>
            </a:r>
            <a:endParaRPr lang="en-US" altLang="en-US" sz="1600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en-US" sz="1600" b="1"/>
              <a:t>BNF (Backus-Naur Form) </a:t>
            </a:r>
            <a:endParaRPr lang="en-US" altLang="en-US" sz="1600"/>
          </a:p>
          <a:p>
            <a:pPr marL="971550" lvl="1" indent="-514350">
              <a:buAutoNum type="arabicPeriod"/>
            </a:pPr>
            <a:r>
              <a:rPr lang="en-US" altLang="en-US" sz="1600">
                <a:sym typeface="+mn-ea"/>
              </a:rPr>
              <a:t>BNF (BACKUS NAUR FORM): </a:t>
            </a:r>
            <a:r>
              <a:rPr lang="en-US" altLang="en-US" sz="1600">
                <a:sym typeface="+mn-ea"/>
                <a:hlinkClick r:id="rId5" action="ppaction://hlinkfile"/>
              </a:rPr>
              <a:t>https://www.youtube.com/watch?v=mZE_w5L-hyU</a:t>
            </a:r>
            <a:endParaRPr lang="en-US" altLang="en-US" sz="1600"/>
          </a:p>
          <a:p>
            <a:pPr marL="971550" lvl="1" indent="-514350">
              <a:buAutoNum type="arabicPeriod"/>
            </a:pPr>
            <a:r>
              <a:rPr lang="en-US" altLang="en-US" sz="1600"/>
              <a:t>Programming Language Syntax 1 - Backus-Naur Form (BNF): </a:t>
            </a:r>
            <a:r>
              <a:rPr lang="en-US" altLang="en-US" sz="1600">
                <a:hlinkClick r:id="rId6" action="ppaction://hlinkfile"/>
              </a:rPr>
              <a:t>https://www.youtube.com/watch?v=xXBitioUzf8</a:t>
            </a:r>
            <a:endParaRPr lang="en-US" altLang="en-US" sz="1600"/>
          </a:p>
          <a:p>
            <a:pPr marL="971550" lvl="1" indent="-514350">
              <a:buAutoNum type="arabicPeriod"/>
            </a:pPr>
            <a:r>
              <a:rPr lang="en-US" altLang="en-US" sz="1600">
                <a:sym typeface="+mn-ea"/>
              </a:rPr>
              <a:t>Hướng dẫn phân tích cú pháp: </a:t>
            </a:r>
            <a:endParaRPr lang="en-US" altLang="en-US" sz="1600">
              <a:sym typeface="+mn-ea"/>
            </a:endParaRPr>
          </a:p>
          <a:p>
            <a:pPr marL="969645" lvl="1" indent="0">
              <a:buNone/>
            </a:pPr>
            <a:r>
              <a:rPr lang="en-US" altLang="en-US" sz="1600">
                <a:sym typeface="+mn-ea"/>
                <a:hlinkClick r:id="rId7" action="ppaction://hlinkfile"/>
              </a:rPr>
              <a:t>https://helpex.vn/article/huong-dan-phan-tich-cu-phap-thuat-toan-va-cong-nghe-phan-5-5c663db6ae03f6012876526b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Computer Science # </a:t>
            </a:r>
            <a:br>
              <a:rPr lang="en-US" altLang="en-US"/>
            </a:br>
            <a:r>
              <a:rPr lang="en-US" altLang="en-US" sz="3200">
                <a:solidFill>
                  <a:srgbClr val="F27225"/>
                </a:solidFill>
              </a:rPr>
              <a:t>Topic 3: Data structures (1)</a:t>
            </a:r>
            <a:endParaRPr lang="en-US" altLang="en-US" sz="3200">
              <a:solidFill>
                <a:srgbClr val="F27225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46710" y="1922780"/>
            <a:ext cx="10419715" cy="4498340"/>
          </a:xfrm>
        </p:spPr>
        <p:txBody>
          <a:bodyPr/>
          <a:p>
            <a:pPr marL="514350" indent="-514350">
              <a:buAutoNum type="arabicPeriod"/>
            </a:pPr>
            <a:r>
              <a:rPr lang="en-US" altLang="en-US" sz="2000"/>
              <a:t>Array: add, remove, find</a:t>
            </a:r>
            <a:endParaRPr lang="en-US" altLang="en-US" sz="2000" b="1"/>
          </a:p>
          <a:p>
            <a:pPr marL="514350" indent="-514350">
              <a:buAutoNum type="arabicPeriod"/>
            </a:pPr>
            <a:r>
              <a:rPr lang="en-US" altLang="en-US" sz="2000">
                <a:sym typeface="+mn-ea"/>
              </a:rPr>
              <a:t>Linked List: add, remove, find</a:t>
            </a:r>
            <a:endParaRPr lang="en-US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en-US" sz="2000">
                <a:sym typeface="+mn-ea"/>
              </a:rPr>
              <a:t>Stack: push, pop, top, isempty</a:t>
            </a:r>
            <a:endParaRPr lang="en-US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en-US" sz="2000">
                <a:sym typeface="+mn-ea"/>
              </a:rPr>
              <a:t>Queue: enqueue, dequeue</a:t>
            </a:r>
            <a:endParaRPr lang="en-US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en-US" sz="2000">
                <a:sym typeface="+mn-ea"/>
              </a:rPr>
              <a:t>Hash &amp; Collision</a:t>
            </a:r>
            <a:endParaRPr lang="en-US" altLang="en-US" sz="2000">
              <a:sym typeface="+mn-ea"/>
            </a:endParaRPr>
          </a:p>
          <a:p>
            <a:pPr marL="971550" lvl="1" indent="-514350">
              <a:buAutoNum type="arabicPeriod"/>
            </a:pPr>
            <a:r>
              <a:rPr lang="en-US" altLang="en-US" sz="1600">
                <a:sym typeface="+mn-ea"/>
              </a:rPr>
              <a:t>Chain method (open hash method): </a:t>
            </a:r>
            <a:r>
              <a:rPr lang="en-US" altLang="en-US" sz="1600">
                <a:sym typeface="+mn-ea"/>
                <a:hlinkClick r:id="rId1" action="ppaction://hlinkfile"/>
              </a:rPr>
              <a:t>https://www.youtube.com/watch?v=nVu_OnyGk6U</a:t>
            </a:r>
            <a:endParaRPr lang="en-US" altLang="en-US" sz="1600">
              <a:sym typeface="+mn-ea"/>
            </a:endParaRPr>
          </a:p>
          <a:p>
            <a:pPr marL="971550" lvl="1" indent="-514350">
              <a:buAutoNum type="arabicPeriod"/>
            </a:pPr>
            <a:r>
              <a:rPr lang="en-US" altLang="en-US" sz="1600">
                <a:sym typeface="+mn-ea"/>
              </a:rPr>
              <a:t>Open address method (closed hash method): </a:t>
            </a:r>
            <a:r>
              <a:rPr lang="en-US" altLang="en-US" sz="1600">
                <a:sym typeface="+mn-ea"/>
                <a:hlinkClick r:id="rId2" action="ppaction://hlinkfile"/>
              </a:rPr>
              <a:t>https://www.youtube.com/watch?v=yA8bDfWj0UU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Computer Science # </a:t>
            </a:r>
            <a:br>
              <a:rPr lang="en-US" altLang="en-US"/>
            </a:br>
            <a:r>
              <a:rPr lang="en-US" altLang="en-US" sz="3200">
                <a:solidFill>
                  <a:srgbClr val="F27225"/>
                </a:solidFill>
              </a:rPr>
              <a:t>Topic 4: Data structures (2)</a:t>
            </a:r>
            <a:endParaRPr lang="en-US" altLang="en-US" sz="3200">
              <a:solidFill>
                <a:srgbClr val="F27225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46710" y="1922780"/>
            <a:ext cx="10419715" cy="4498340"/>
          </a:xfrm>
        </p:spPr>
        <p:txBody>
          <a:bodyPr/>
          <a:p>
            <a:pPr marL="514350" indent="-514350">
              <a:buAutoNum type="arabicPeriod"/>
            </a:pPr>
            <a:r>
              <a:rPr lang="en-US" altLang="en-US"/>
              <a:t>Tree: All definitions</a:t>
            </a:r>
            <a:endParaRPr lang="en-US" altLang="en-US" b="1"/>
          </a:p>
          <a:p>
            <a:pPr marL="514350" indent="-514350">
              <a:buAutoNum type="arabicPeriod"/>
            </a:pPr>
            <a:r>
              <a:rPr lang="en-US" altLang="en-US">
                <a:sym typeface="+mn-ea"/>
              </a:rPr>
              <a:t>Binary Tree</a:t>
            </a:r>
            <a:endParaRPr lang="en-US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en-US">
                <a:sym typeface="+mn-ea"/>
              </a:rPr>
              <a:t>BST (Binary Search Tree)</a:t>
            </a:r>
            <a:endParaRPr lang="en-US" altLang="en-US">
              <a:sym typeface="+mn-ea"/>
            </a:endParaRPr>
          </a:p>
          <a:p>
            <a:pPr marL="971550" lvl="1" indent="-514350">
              <a:buAutoNum type="arabicPeriod"/>
            </a:pPr>
            <a:r>
              <a:rPr lang="en-US" altLang="en-US" sz="2400">
                <a:sym typeface="+mn-ea"/>
              </a:rPr>
              <a:t>Add node &amp; delete node</a:t>
            </a:r>
            <a:endParaRPr lang="en-US" altLang="en-US" sz="2400">
              <a:sym typeface="+mn-ea"/>
            </a:endParaRPr>
          </a:p>
          <a:p>
            <a:pPr marL="971550" lvl="1" indent="-514350">
              <a:buAutoNum type="arabicPeriod"/>
            </a:pPr>
            <a:r>
              <a:rPr lang="en-US" altLang="en-US" sz="2400">
                <a:sym typeface="+mn-ea"/>
              </a:rPr>
              <a:t>Finding value &amp; blancing tree</a:t>
            </a:r>
            <a:endParaRPr lang="en-US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en-US">
                <a:sym typeface="+mn-ea"/>
              </a:rPr>
              <a:t>Heap</a:t>
            </a:r>
            <a:endParaRPr lang="en-US" altLang="en-US">
              <a:sym typeface="+mn-ea"/>
            </a:endParaRPr>
          </a:p>
          <a:p>
            <a:pPr marL="971550" lvl="1" indent="-514350">
              <a:buAutoNum type="arabicPeriod"/>
            </a:pPr>
            <a:r>
              <a:rPr lang="en-US" altLang="en-US" sz="1710">
                <a:sym typeface="+mn-ea"/>
              </a:rPr>
              <a:t>Structure of heap</a:t>
            </a:r>
            <a:endParaRPr lang="en-US" altLang="en-US" sz="1710">
              <a:sym typeface="+mn-ea"/>
            </a:endParaRPr>
          </a:p>
          <a:p>
            <a:pPr marL="971550" lvl="1" indent="-514350">
              <a:buAutoNum type="arabicPeriod"/>
            </a:pPr>
            <a:r>
              <a:rPr lang="en-US" altLang="en-US" sz="1710">
                <a:sym typeface="+mn-ea"/>
              </a:rPr>
              <a:t>Add node &amp; delete node</a:t>
            </a:r>
            <a:endParaRPr lang="en-US" altLang="en-US" sz="171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Computer Science # </a:t>
            </a:r>
            <a:br>
              <a:rPr lang="en-US" altLang="en-US"/>
            </a:br>
            <a:r>
              <a:rPr lang="en-US" altLang="en-US" sz="3200">
                <a:solidFill>
                  <a:srgbClr val="F27225"/>
                </a:solidFill>
              </a:rPr>
              <a:t>Topic 5: Search &amp; Sort</a:t>
            </a:r>
            <a:endParaRPr lang="en-US" altLang="en-US" sz="3200">
              <a:solidFill>
                <a:srgbClr val="F27225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46710" y="1922780"/>
            <a:ext cx="10419715" cy="4498340"/>
          </a:xfrm>
        </p:spPr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 altLang="en-US" sz="2400"/>
              <a:t>Search: </a:t>
            </a:r>
            <a:r>
              <a:rPr lang="en-US" altLang="en-US" sz="2000"/>
              <a:t>Linear Search &amp; </a:t>
            </a:r>
            <a:r>
              <a:rPr lang="en-US" altLang="en-US" sz="2000">
                <a:sym typeface="+mn-ea"/>
              </a:rPr>
              <a:t>Binary Search</a:t>
            </a:r>
            <a:endParaRPr lang="en-US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en-US" sz="2400">
                <a:sym typeface="+mn-ea"/>
              </a:rPr>
              <a:t>Sort</a:t>
            </a:r>
            <a:endParaRPr lang="en-US" altLang="en-US" sz="2400">
              <a:sym typeface="+mn-ea"/>
            </a:endParaRPr>
          </a:p>
          <a:p>
            <a:pPr marL="971550" lvl="1" indent="-514350">
              <a:buAutoNum type="arabicPeriod"/>
            </a:pPr>
            <a:r>
              <a:rPr lang="en-US" altLang="en-US" sz="2000">
                <a:sym typeface="+mn-ea"/>
              </a:rPr>
              <a:t>Selection sort, Bubble sort, Insertion sort: </a:t>
            </a:r>
            <a:r>
              <a:rPr lang="en-US" altLang="en-US" sz="2000">
                <a:sym typeface="+mn-ea"/>
                <a:hlinkClick r:id="rId1" action="ppaction://hlinkfile"/>
              </a:rPr>
              <a:t>https://visualgo.net/en/sorting</a:t>
            </a:r>
            <a:endParaRPr lang="en-US" altLang="en-US" sz="2000">
              <a:sym typeface="+mn-ea"/>
            </a:endParaRPr>
          </a:p>
          <a:p>
            <a:pPr marL="971550" lvl="1" indent="-514350">
              <a:buAutoNum type="arabicPeriod"/>
            </a:pPr>
            <a:r>
              <a:rPr lang="en-US" altLang="en-US" sz="2000">
                <a:sym typeface="+mn-ea"/>
              </a:rPr>
              <a:t>Merge sort: </a:t>
            </a:r>
            <a:r>
              <a:rPr lang="en-US" altLang="en-US" sz="2000">
                <a:sym typeface="+mn-ea"/>
                <a:hlinkClick r:id="rId2" action="ppaction://hlinkfile"/>
              </a:rPr>
              <a:t>https://www.youtube.com/watch?v=E50u668k_Z8</a:t>
            </a:r>
            <a:endParaRPr lang="en-US" altLang="en-US" sz="2000">
              <a:sym typeface="+mn-ea"/>
            </a:endParaRPr>
          </a:p>
          <a:p>
            <a:pPr marL="971550" lvl="1" indent="-514350">
              <a:buAutoNum type="arabicPeriod"/>
            </a:pPr>
            <a:r>
              <a:rPr lang="en-US" altLang="en-US" sz="2000">
                <a:sym typeface="+mn-ea"/>
              </a:rPr>
              <a:t>Shell sort: </a:t>
            </a:r>
            <a:r>
              <a:rPr lang="en-US" altLang="en-US" sz="2000">
                <a:sym typeface="+mn-ea"/>
                <a:hlinkClick r:id="rId3" action="ppaction://hlinkfile"/>
              </a:rPr>
              <a:t>https://www.youtube.com/watch?v=1yDcmjLTWOg</a:t>
            </a:r>
            <a:endParaRPr lang="en-US" altLang="en-US" sz="2000">
              <a:sym typeface="+mn-ea"/>
            </a:endParaRPr>
          </a:p>
          <a:p>
            <a:pPr marL="2156460" lvl="1" indent="0">
              <a:buNone/>
            </a:pPr>
            <a:r>
              <a:rPr lang="en-US" altLang="en-US" sz="2000">
                <a:sym typeface="+mn-ea"/>
                <a:hlinkClick r:id="rId4" action="ppaction://hlinkfile"/>
              </a:rPr>
              <a:t>https://www.youtube.com/watch?v=M3bS6w1R434</a:t>
            </a:r>
            <a:endParaRPr lang="en-US" altLang="en-US" sz="2330">
              <a:sym typeface="+mn-ea"/>
            </a:endParaRPr>
          </a:p>
          <a:p>
            <a:pPr marL="514350" lvl="0" indent="-514350">
              <a:buAutoNum type="arabicPeriod"/>
            </a:pPr>
            <a:r>
              <a:rPr lang="en-US" altLang="en-US" sz="2330">
                <a:sym typeface="+mn-ea"/>
              </a:rPr>
              <a:t>Advanced sorting algorithm</a:t>
            </a:r>
            <a:endParaRPr lang="en-US" altLang="en-US" sz="2330">
              <a:sym typeface="+mn-ea"/>
            </a:endParaRPr>
          </a:p>
          <a:p>
            <a:pPr marL="971550" lvl="1" indent="-514350">
              <a:buAutoNum type="arabicPeriod"/>
            </a:pPr>
            <a:r>
              <a:rPr lang="en-US" altLang="en-US" sz="2000">
                <a:sym typeface="+mn-ea"/>
              </a:rPr>
              <a:t>Quick sort: </a:t>
            </a:r>
            <a:r>
              <a:rPr lang="en-US" altLang="en-US" sz="2000">
                <a:sym typeface="+mn-ea"/>
                <a:hlinkClick r:id="rId5" action="ppaction://hlinkfile"/>
              </a:rPr>
              <a:t>https://www.youtube.com/watch?v=qjvx0Ge7aos</a:t>
            </a:r>
            <a:endParaRPr lang="en-US" altLang="en-US" sz="2000">
              <a:sym typeface="+mn-ea"/>
            </a:endParaRPr>
          </a:p>
          <a:p>
            <a:pPr marL="955040" lvl="1" indent="0">
              <a:buNone/>
            </a:pPr>
            <a:r>
              <a:rPr lang="en-US" altLang="en-US" sz="2000">
                <a:sym typeface="+mn-ea"/>
              </a:rPr>
              <a:t>Partitioning: </a:t>
            </a:r>
            <a:r>
              <a:rPr lang="en-US" altLang="en-US" sz="2000">
                <a:sym typeface="+mn-ea"/>
                <a:hlinkClick r:id="rId6" action="ppaction://hlinkfile"/>
              </a:rPr>
              <a:t>https://www.youtube.com/watch?v=MZaf_9IZCrc</a:t>
            </a:r>
            <a:endParaRPr lang="en-US" altLang="en-US" sz="2000">
              <a:sym typeface="+mn-ea"/>
            </a:endParaRPr>
          </a:p>
          <a:p>
            <a:pPr marL="971550" lvl="1" indent="-514350">
              <a:buAutoNum type="arabicPeriod"/>
            </a:pPr>
            <a:r>
              <a:rPr lang="en-US" altLang="en-US" sz="2000">
                <a:sym typeface="+mn-ea"/>
              </a:rPr>
              <a:t>Heap sort: </a:t>
            </a:r>
            <a:r>
              <a:rPr lang="en-US" altLang="en-US" sz="2000">
                <a:sym typeface="+mn-ea"/>
                <a:hlinkClick r:id="rId7" action="ppaction://hlinkfile"/>
              </a:rPr>
              <a:t>https://www.youtube.com/watch?v=-A3AFoS_NDI</a:t>
            </a:r>
            <a:endParaRPr lang="en-US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Computer Science # </a:t>
            </a:r>
            <a:br>
              <a:rPr lang="en-US" altLang="en-US"/>
            </a:br>
            <a:r>
              <a:rPr lang="en-US" altLang="en-US" sz="3200">
                <a:solidFill>
                  <a:srgbClr val="F27225"/>
                </a:solidFill>
              </a:rPr>
              <a:t>Topic 6: String Search</a:t>
            </a:r>
            <a:endParaRPr lang="en-US" altLang="en-US" sz="3200">
              <a:solidFill>
                <a:srgbClr val="F27225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46710" y="1922780"/>
            <a:ext cx="10419715" cy="4498340"/>
          </a:xfrm>
        </p:spPr>
        <p:txBody>
          <a:bodyPr>
            <a:normAutofit/>
          </a:bodyPr>
          <a:p>
            <a:pPr marL="514350" indent="-514350">
              <a:buAutoNum type="arabicPeriod"/>
            </a:pPr>
            <a:r>
              <a:rPr lang="en-US" altLang="en-US" sz="2400"/>
              <a:t>Brute force: </a:t>
            </a:r>
            <a:r>
              <a:rPr lang="en-US" altLang="en-US" sz="2400">
                <a:hlinkClick r:id="rId1" action="ppaction://hlinkfile"/>
              </a:rPr>
              <a:t>https://www.youtube.com/watch?v=vtnpzDPgaU0</a:t>
            </a:r>
            <a:endParaRPr lang="en-US" altLang="en-US" sz="2400"/>
          </a:p>
          <a:p>
            <a:pPr marL="514350" indent="-514350">
              <a:buAutoNum type="arabicPeriod"/>
            </a:pPr>
            <a:endParaRPr lang="en-US" altLang="en-US" sz="2400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en-US" sz="2400">
                <a:sym typeface="+mn-ea"/>
              </a:rPr>
              <a:t>Boyer-Moore: </a:t>
            </a:r>
            <a:r>
              <a:rPr lang="en-US" altLang="en-US" sz="2400">
                <a:sym typeface="+mn-ea"/>
                <a:hlinkClick r:id="rId2" action="ppaction://hlinkfile"/>
              </a:rPr>
              <a:t>https://www.youtube.com/watch?v=ZMQWjslBlbU</a:t>
            </a:r>
            <a:endParaRPr lang="en-US" altLang="en-US" sz="2400">
              <a:sym typeface="+mn-ea"/>
            </a:endParaRPr>
          </a:p>
          <a:p>
            <a:pPr marL="514350" lvl="0" indent="-514350">
              <a:buAutoNum type="arabicPeriod"/>
            </a:pPr>
            <a:endParaRPr lang="en-US" altLang="en-US" sz="2400">
              <a:sym typeface="+mn-ea"/>
            </a:endParaRPr>
          </a:p>
          <a:p>
            <a:pPr marL="514350" lvl="0" indent="-514350" algn="l">
              <a:buAutoNum type="arabicPeriod"/>
            </a:pPr>
            <a:r>
              <a:rPr lang="en-US" altLang="en-US" sz="2400">
                <a:sym typeface="+mn-ea"/>
              </a:rPr>
              <a:t>KMP (Knuth–Morris–Pratt): </a:t>
            </a:r>
            <a:r>
              <a:rPr lang="en-US" altLang="en-US" sz="2400">
                <a:sym typeface="+mn-ea"/>
                <a:hlinkClick r:id="rId3" action="ppaction://hlinkfile"/>
              </a:rPr>
              <a:t>https://www.youtube.com/watch?v=klaWddXp0TM</a:t>
            </a:r>
            <a:endParaRPr lang="en-US" altLang="en-US" sz="2400">
              <a:sym typeface="+mn-ea"/>
            </a:endParaRPr>
          </a:p>
          <a:p>
            <a:pPr marL="514350" lvl="0" indent="-514350">
              <a:buAutoNum type="arabicPeriod"/>
            </a:pPr>
            <a:endParaRPr lang="en-US" altLang="en-US" sz="2400">
              <a:sym typeface="+mn-ea"/>
            </a:endParaRPr>
          </a:p>
          <a:p>
            <a:pPr marL="514350" lvl="0" indent="-514350">
              <a:buAutoNum type="arabicPeriod"/>
            </a:pPr>
            <a:r>
              <a:rPr lang="en-US" altLang="en-US" sz="2400">
                <a:sym typeface="+mn-ea"/>
              </a:rPr>
              <a:t>Rabin-Karp: </a:t>
            </a:r>
            <a:r>
              <a:rPr lang="en-US" altLang="en-US" sz="2400">
                <a:sym typeface="+mn-ea"/>
                <a:hlinkClick r:id="rId4" action="ppaction://hlinkfile"/>
              </a:rPr>
              <a:t>https://www.youtube.com/watch?v=BfUejqd07yo</a:t>
            </a:r>
            <a:endParaRPr lang="en-US" altLang="en-US" sz="2400">
              <a:sym typeface="+mn-ea"/>
              <a:hlinkClick r:id="rId4" action="ppaction://hlinkfi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Computer Science # </a:t>
            </a:r>
            <a:br>
              <a:rPr lang="en-US" altLang="en-US"/>
            </a:br>
            <a:r>
              <a:rPr lang="en-US" altLang="en-US" sz="3200">
                <a:solidFill>
                  <a:srgbClr val="F27225"/>
                </a:solidFill>
              </a:rPr>
              <a:t>Topic 7: Graph</a:t>
            </a:r>
            <a:endParaRPr lang="en-US" altLang="en-US" sz="3200">
              <a:solidFill>
                <a:srgbClr val="F27225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46710" y="1922780"/>
            <a:ext cx="10419715" cy="4498340"/>
          </a:xfrm>
        </p:spPr>
        <p:txBody>
          <a:bodyPr/>
          <a:p>
            <a:pPr marL="514350" indent="-514350">
              <a:lnSpc>
                <a:spcPct val="180000"/>
              </a:lnSpc>
              <a:buAutoNum type="arabicPeriod"/>
            </a:pPr>
            <a:r>
              <a:rPr lang="en-US" altLang="en-US" sz="2000">
                <a:sym typeface="+mn-ea"/>
              </a:rPr>
              <a:t>Minimum Spanning Tree # </a:t>
            </a:r>
            <a:r>
              <a:rPr lang="en-US" altLang="en-US" sz="2000"/>
              <a:t>Prim: </a:t>
            </a:r>
            <a:r>
              <a:rPr lang="en-US" altLang="en-US" sz="2000">
                <a:hlinkClick r:id="rId1" action="ppaction://hlinkfile"/>
              </a:rPr>
              <a:t>https://www.youtube.com/watch?v=5M7bOXrn54A</a:t>
            </a:r>
            <a:endParaRPr lang="en-US" altLang="en-US" sz="2000"/>
          </a:p>
          <a:p>
            <a:pPr marL="514350" indent="-514350">
              <a:lnSpc>
                <a:spcPct val="180000"/>
              </a:lnSpc>
              <a:buAutoNum type="arabicPeriod"/>
            </a:pPr>
            <a:r>
              <a:rPr lang="en-US" altLang="en-US" sz="2000">
                <a:sym typeface="+mn-ea"/>
              </a:rPr>
              <a:t>Minimum Spanning Tree # Kruskal: </a:t>
            </a:r>
            <a:r>
              <a:rPr lang="en-US" altLang="en-US" sz="2000">
                <a:sym typeface="+mn-ea"/>
                <a:hlinkClick r:id="rId2" action="ppaction://hlinkfile"/>
              </a:rPr>
              <a:t>https://www.youtube.com/watch?v=ivcbaIhrcsE</a:t>
            </a:r>
            <a:endParaRPr lang="en-US" altLang="en-US" sz="2000">
              <a:sym typeface="+mn-ea"/>
            </a:endParaRPr>
          </a:p>
          <a:p>
            <a:pPr marL="514350" indent="-514350">
              <a:lnSpc>
                <a:spcPct val="180000"/>
              </a:lnSpc>
              <a:buAutoNum type="arabicPeriod"/>
            </a:pPr>
            <a:r>
              <a:rPr lang="en-US" altLang="en-US" sz="2000">
                <a:sym typeface="+mn-ea"/>
              </a:rPr>
              <a:t>Shortest path # Dijkstra: </a:t>
            </a:r>
            <a:r>
              <a:rPr lang="en-US" altLang="en-US" sz="2000">
                <a:sym typeface="+mn-ea"/>
                <a:hlinkClick r:id="rId3" action="ppaction://hlinkfile"/>
              </a:rPr>
              <a:t>https://www.youtube.com/watch?v=JcN_nq1EAr4</a:t>
            </a:r>
            <a:endParaRPr lang="en-US" altLang="en-US" sz="2000">
              <a:sym typeface="+mn-ea"/>
            </a:endParaRPr>
          </a:p>
          <a:p>
            <a:pPr marL="514350" indent="-514350">
              <a:lnSpc>
                <a:spcPct val="180000"/>
              </a:lnSpc>
              <a:buAutoNum type="arabicPeriod"/>
            </a:pPr>
            <a:r>
              <a:rPr lang="en-US" altLang="en-US" sz="2000">
                <a:sym typeface="+mn-ea"/>
              </a:rPr>
              <a:t>Max flow # Ford-Fulkerson: </a:t>
            </a:r>
            <a:r>
              <a:rPr lang="en-US" altLang="en-US" sz="2000">
                <a:sym typeface="+mn-ea"/>
                <a:hlinkClick r:id="rId4" action="ppaction://hlinkfile"/>
              </a:rPr>
              <a:t>https://www.youtube.com/watch?v=Tl90tNtKvxs</a:t>
            </a:r>
            <a:endParaRPr lang="en-US" altLang="en-US" sz="2000">
              <a:sym typeface="+mn-ea"/>
            </a:endParaRPr>
          </a:p>
          <a:p>
            <a:pPr marL="514350" indent="-514350">
              <a:lnSpc>
                <a:spcPct val="180000"/>
              </a:lnSpc>
              <a:buAutoNum type="arabicPeriod"/>
            </a:pPr>
            <a:r>
              <a:rPr lang="en-US" altLang="en-US" sz="2000">
                <a:sym typeface="+mn-ea"/>
              </a:rPr>
              <a:t>Graph traversal # BFS: </a:t>
            </a:r>
            <a:r>
              <a:rPr lang="en-US" altLang="en-US" sz="2000">
                <a:sym typeface="+mn-ea"/>
                <a:hlinkClick r:id="rId5" action="ppaction://hlinkfile"/>
              </a:rPr>
              <a:t>https://www.youtube.com/watch?v=QRq6p9s8NVg</a:t>
            </a:r>
            <a:endParaRPr lang="en-US" altLang="en-US" sz="2000">
              <a:sym typeface="+mn-ea"/>
            </a:endParaRPr>
          </a:p>
          <a:p>
            <a:pPr marL="514350" indent="-514350">
              <a:lnSpc>
                <a:spcPct val="180000"/>
              </a:lnSpc>
              <a:buAutoNum type="arabicPeriod"/>
            </a:pPr>
            <a:r>
              <a:rPr lang="en-US" altLang="en-US" sz="2000">
                <a:sym typeface="+mn-ea"/>
              </a:rPr>
              <a:t>Graph traversal # DFS: </a:t>
            </a:r>
            <a:r>
              <a:rPr lang="en-US" altLang="en-US" sz="2000">
                <a:sym typeface="+mn-ea"/>
                <a:hlinkClick r:id="rId6" action="ppaction://hlinkfile"/>
              </a:rPr>
              <a:t>https://www.youtube.com/watch?v=iaBEKo5sM7w</a:t>
            </a:r>
            <a:endParaRPr lang="en-US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true"/>
          <p:nvPr/>
        </p:nvSpPr>
        <p:spPr>
          <a:xfrm>
            <a:off x="262890" y="378460"/>
            <a:ext cx="9614535" cy="2249805"/>
          </a:xfrm>
          <a:prstGeom prst="rect">
            <a:avLst/>
          </a:prstGeom>
          <a:effectLst>
            <a:outerShdw blurRad="88900" dist="63500" dir="2700000" algn="tl" rotWithShape="0">
              <a:srgbClr val="8F5C47"/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6000" b="1" smtClean="0">
                <a:solidFill>
                  <a:srgbClr val="F272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FIGHTING!</a:t>
            </a:r>
            <a:endParaRPr lang="en-US" altLang="en-US" sz="6000" b="1" smtClean="0">
              <a:solidFill>
                <a:srgbClr val="F272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17445" y="3028315"/>
            <a:ext cx="5304790" cy="353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 rot="0">
            <a:off x="-3555753" y="-738076"/>
            <a:ext cx="7289553" cy="7531949"/>
            <a:chOff x="-3555547" y="-1070361"/>
            <a:chExt cx="7289347" cy="7532121"/>
          </a:xfrm>
        </p:grpSpPr>
        <p:grpSp>
          <p:nvGrpSpPr>
            <p:cNvPr id="5" name="Group 4"/>
            <p:cNvGrpSpPr/>
            <p:nvPr/>
          </p:nvGrpSpPr>
          <p:grpSpPr>
            <a:xfrm rot="502479">
              <a:off x="-3555547" y="-1070361"/>
              <a:ext cx="6957498" cy="7269645"/>
              <a:chOff x="-2618151" y="893560"/>
              <a:chExt cx="4993153" cy="5049807"/>
            </a:xfrm>
            <a:solidFill>
              <a:srgbClr val="DA633A"/>
            </a:solidFill>
          </p:grpSpPr>
          <p:sp>
            <p:nvSpPr>
              <p:cNvPr id="9" name="AutoShape 4"/>
              <p:cNvSpPr>
                <a:spLocks noChangeArrowheads="true"/>
              </p:cNvSpPr>
              <p:nvPr/>
            </p:nvSpPr>
            <p:spPr bwMode="ltGray">
              <a:xfrm rot="5400000">
                <a:off x="-2646478" y="921887"/>
                <a:ext cx="5049807" cy="4993153"/>
              </a:xfrm>
              <a:custGeom>
                <a:avLst/>
                <a:gdLst>
                  <a:gd name="G0" fmla="+- 10478 0 0"/>
                  <a:gd name="G1" fmla="+- -11739500 0 0"/>
                  <a:gd name="G2" fmla="+- 0 0 -11739500"/>
                  <a:gd name="T0" fmla="*/ 0 256 1"/>
                  <a:gd name="T1" fmla="*/ 180 256 1"/>
                  <a:gd name="G3" fmla="+- -11739500 T0 T1"/>
                  <a:gd name="T2" fmla="*/ 0 256 1"/>
                  <a:gd name="T3" fmla="*/ 90 256 1"/>
                  <a:gd name="G4" fmla="+- -11739500 T2 T3"/>
                  <a:gd name="G5" fmla="*/ G4 2 1"/>
                  <a:gd name="T4" fmla="*/ 90 256 1"/>
                  <a:gd name="T5" fmla="*/ 0 256 1"/>
                  <a:gd name="G6" fmla="+- -11739500 T4 T5"/>
                  <a:gd name="G7" fmla="*/ G6 2 1"/>
                  <a:gd name="G8" fmla="abs -1173950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478"/>
                  <a:gd name="G18" fmla="*/ 10478 1 2"/>
                  <a:gd name="G19" fmla="+- G18 5400 0"/>
                  <a:gd name="G20" fmla="cos G19 -11739500"/>
                  <a:gd name="G21" fmla="sin G19 -11739500"/>
                  <a:gd name="G22" fmla="+- G20 10800 0"/>
                  <a:gd name="G23" fmla="+- G21 10800 0"/>
                  <a:gd name="G24" fmla="+- 10800 0 G20"/>
                  <a:gd name="G25" fmla="+- 10478 10800 0"/>
                  <a:gd name="G26" fmla="?: G9 G17 G25"/>
                  <a:gd name="G27" fmla="?: G9 0 21600"/>
                  <a:gd name="G28" fmla="cos 10800 -11739500"/>
                  <a:gd name="G29" fmla="sin 10800 -11739500"/>
                  <a:gd name="G30" fmla="sin 10478 -1173950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11739500 G34 0"/>
                  <a:gd name="G36" fmla="?: G6 G35 G31"/>
                  <a:gd name="G37" fmla="+- 21600 0 G36"/>
                  <a:gd name="G38" fmla="?: G4 0 G33"/>
                  <a:gd name="G39" fmla="?: -1173950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2 w 21600"/>
                  <a:gd name="T15" fmla="*/ 10638 h 21600"/>
                  <a:gd name="T16" fmla="*/ 10800 w 21600"/>
                  <a:gd name="T17" fmla="*/ 322 h 21600"/>
                  <a:gd name="T18" fmla="*/ 21438 w 21600"/>
                  <a:gd name="T19" fmla="*/ 10638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23" y="10641"/>
                    </a:moveTo>
                    <a:cubicBezTo>
                      <a:pt x="410" y="4916"/>
                      <a:pt x="5075" y="321"/>
                      <a:pt x="10800" y="322"/>
                    </a:cubicBezTo>
                    <a:cubicBezTo>
                      <a:pt x="16524" y="322"/>
                      <a:pt x="21189" y="4916"/>
                      <a:pt x="21276" y="10641"/>
                    </a:cubicBezTo>
                    <a:lnTo>
                      <a:pt x="21598" y="10636"/>
                    </a:lnTo>
                    <a:cubicBezTo>
                      <a:pt x="21509" y="4736"/>
                      <a:pt x="16700" y="-1"/>
                      <a:pt x="10799" y="0"/>
                    </a:cubicBezTo>
                    <a:cubicBezTo>
                      <a:pt x="4899" y="0"/>
                      <a:pt x="90" y="4736"/>
                      <a:pt x="1" y="10636"/>
                    </a:cubicBezTo>
                    <a:close/>
                  </a:path>
                </a:pathLst>
              </a:custGeom>
              <a:solidFill>
                <a:srgbClr val="D592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utoShape 5"/>
              <p:cNvSpPr>
                <a:spLocks noChangeArrowheads="true"/>
              </p:cNvSpPr>
              <p:nvPr/>
            </p:nvSpPr>
            <p:spPr bwMode="ltGray">
              <a:xfrm rot="5400000" flipH="true">
                <a:off x="-2242563" y="1356176"/>
                <a:ext cx="4260665" cy="4151923"/>
              </a:xfrm>
              <a:custGeom>
                <a:avLst/>
                <a:gdLst>
                  <a:gd name="G0" fmla="+- 56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6"/>
                  <a:gd name="G18" fmla="*/ 56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6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6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5372 w 21600"/>
                  <a:gd name="T15" fmla="*/ 10800 h 21600"/>
                  <a:gd name="T16" fmla="*/ 10800 w 21600"/>
                  <a:gd name="T17" fmla="*/ 10744 h 21600"/>
                  <a:gd name="T18" fmla="*/ 16228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0744" y="10800"/>
                    </a:moveTo>
                    <a:cubicBezTo>
                      <a:pt x="10744" y="10769"/>
                      <a:pt x="10769" y="10744"/>
                      <a:pt x="10800" y="10744"/>
                    </a:cubicBezTo>
                    <a:cubicBezTo>
                      <a:pt x="10830" y="10743"/>
                      <a:pt x="10855" y="10769"/>
                      <a:pt x="10856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DA633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-1966686" y="-396240"/>
              <a:ext cx="1955069" cy="6858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981200" y="-1001240"/>
              <a:ext cx="5715000" cy="66721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680209" y="480430"/>
            <a:ext cx="5721023" cy="714298"/>
            <a:chOff x="2512569" y="166105"/>
            <a:chExt cx="5721023" cy="714298"/>
          </a:xfrm>
        </p:grpSpPr>
        <p:sp>
          <p:nvSpPr>
            <p:cNvPr id="17" name="AutoShape 10"/>
            <p:cNvSpPr>
              <a:spLocks noChangeArrowheads="true"/>
            </p:cNvSpPr>
            <p:nvPr/>
          </p:nvSpPr>
          <p:spPr bwMode="gray">
            <a:xfrm>
              <a:off x="2786888" y="166105"/>
              <a:ext cx="5446704" cy="64008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D8A87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true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en-US" sz="280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Overview</a:t>
              </a:r>
              <a:endParaRPr lang="en-US" altLang="en-US" sz="2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 bwMode="auto">
            <a:xfrm>
              <a:off x="2512569" y="499403"/>
              <a:ext cx="381000" cy="381000"/>
              <a:chOff x="2078" y="1680"/>
              <a:chExt cx="1615" cy="1615"/>
            </a:xfrm>
          </p:grpSpPr>
          <p:sp>
            <p:nvSpPr>
              <p:cNvPr id="19" name="Oval 18"/>
              <p:cNvSpPr>
                <a:spLocks noChangeArrowheads="true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20" name="Oval 19"/>
              <p:cNvSpPr>
                <a:spLocks noChangeArrowheads="true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24" name="Oval 23"/>
              <p:cNvSpPr>
                <a:spLocks noChangeArrowheads="true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flip="none" rotWithShape="true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algn="l"/>
                <a:endParaRPr lang="en-US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2982125" y="1221096"/>
            <a:ext cx="5764191" cy="662668"/>
            <a:chOff x="2996095" y="1269991"/>
            <a:chExt cx="5764191" cy="662668"/>
          </a:xfrm>
        </p:grpSpPr>
        <p:sp>
          <p:nvSpPr>
            <p:cNvPr id="54" name="AutoShape 10"/>
            <p:cNvSpPr>
              <a:spLocks noChangeArrowheads="true"/>
            </p:cNvSpPr>
            <p:nvPr/>
          </p:nvSpPr>
          <p:spPr bwMode="gray">
            <a:xfrm>
              <a:off x="3313582" y="1269991"/>
              <a:ext cx="5446704" cy="64008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D8A87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true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en-US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Computer Science</a:t>
              </a:r>
              <a:endPara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grpSp>
          <p:nvGrpSpPr>
            <p:cNvPr id="25" name="Group 24"/>
            <p:cNvGrpSpPr/>
            <p:nvPr/>
          </p:nvGrpSpPr>
          <p:grpSpPr bwMode="auto">
            <a:xfrm>
              <a:off x="2996095" y="1551659"/>
              <a:ext cx="381000" cy="381000"/>
              <a:chOff x="2078" y="1680"/>
              <a:chExt cx="1615" cy="1615"/>
            </a:xfrm>
          </p:grpSpPr>
          <p:sp>
            <p:nvSpPr>
              <p:cNvPr id="26" name="Oval 25"/>
              <p:cNvSpPr>
                <a:spLocks noChangeArrowheads="true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27" name="Oval 26"/>
              <p:cNvSpPr>
                <a:spLocks noChangeArrowheads="true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1" name="Oval 30"/>
              <p:cNvSpPr>
                <a:spLocks noChangeArrowheads="true"/>
              </p:cNvSpPr>
              <p:nvPr/>
            </p:nvSpPr>
            <p:spPr bwMode="gray">
              <a:xfrm>
                <a:off x="2318" y="1917"/>
                <a:ext cx="1096" cy="1098"/>
              </a:xfrm>
              <a:prstGeom prst="ellipse">
                <a:avLst/>
              </a:prstGeom>
              <a:gradFill flip="none" rotWithShape="true">
                <a:gsLst>
                  <a:gs pos="0">
                    <a:srgbClr val="FF6600">
                      <a:shade val="30000"/>
                      <a:satMod val="115000"/>
                    </a:srgbClr>
                  </a:gs>
                  <a:gs pos="50000">
                    <a:srgbClr val="FF6600">
                      <a:shade val="67500"/>
                      <a:satMod val="115000"/>
                    </a:srgbClr>
                  </a:gs>
                  <a:gs pos="100000">
                    <a:srgbClr val="FF66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algn="ctr">
                <a:solidFill>
                  <a:srgbClr val="FF66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124535" y="1967700"/>
            <a:ext cx="5783253" cy="640080"/>
            <a:chOff x="3124535" y="2491575"/>
            <a:chExt cx="5783253" cy="640080"/>
          </a:xfrm>
        </p:grpSpPr>
        <p:sp>
          <p:nvSpPr>
            <p:cNvPr id="55" name="AutoShape 10"/>
            <p:cNvSpPr>
              <a:spLocks noChangeArrowheads="true"/>
            </p:cNvSpPr>
            <p:nvPr/>
          </p:nvSpPr>
          <p:spPr bwMode="gray">
            <a:xfrm>
              <a:off x="3461084" y="2491575"/>
              <a:ext cx="5446704" cy="64008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D8A87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true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en-US" sz="280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Computer System</a:t>
              </a:r>
              <a:endParaRPr lang="en-US" altLang="en-US" sz="2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grpSp>
          <p:nvGrpSpPr>
            <p:cNvPr id="56" name="Group 55"/>
            <p:cNvGrpSpPr/>
            <p:nvPr/>
          </p:nvGrpSpPr>
          <p:grpSpPr bwMode="auto">
            <a:xfrm>
              <a:off x="3124535" y="2656145"/>
              <a:ext cx="381000" cy="381000"/>
              <a:chOff x="2078" y="1680"/>
              <a:chExt cx="1615" cy="1615"/>
            </a:xfrm>
          </p:grpSpPr>
          <p:sp>
            <p:nvSpPr>
              <p:cNvPr id="57" name="Oval 56"/>
              <p:cNvSpPr>
                <a:spLocks noChangeArrowheads="true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58" name="Oval 57"/>
              <p:cNvSpPr>
                <a:spLocks noChangeArrowheads="true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62" name="Oval 61"/>
              <p:cNvSpPr>
                <a:spLocks noChangeArrowheads="true"/>
              </p:cNvSpPr>
              <p:nvPr/>
            </p:nvSpPr>
            <p:spPr bwMode="gray">
              <a:xfrm>
                <a:off x="2337" y="1937"/>
                <a:ext cx="1096" cy="1098"/>
              </a:xfrm>
              <a:prstGeom prst="ellipse">
                <a:avLst/>
              </a:prstGeom>
              <a:gradFill flip="none" rotWithShape="true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algn="l"/>
                <a:endParaRPr lang="en-US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3157380" y="2706140"/>
            <a:ext cx="5769283" cy="640080"/>
            <a:chOff x="2919890" y="3579265"/>
            <a:chExt cx="5769283" cy="640080"/>
          </a:xfrm>
        </p:grpSpPr>
        <p:sp>
          <p:nvSpPr>
            <p:cNvPr id="71" name="AutoShape 10"/>
            <p:cNvSpPr>
              <a:spLocks noChangeArrowheads="true"/>
            </p:cNvSpPr>
            <p:nvPr/>
          </p:nvSpPr>
          <p:spPr bwMode="gray">
            <a:xfrm>
              <a:off x="3242469" y="3579265"/>
              <a:ext cx="5446704" cy="64008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D8A87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true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en-US" sz="280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System Development</a:t>
              </a:r>
              <a:endParaRPr lang="en-US" altLang="en-US" sz="2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grpSp>
          <p:nvGrpSpPr>
            <p:cNvPr id="72" name="Group 71"/>
            <p:cNvGrpSpPr/>
            <p:nvPr/>
          </p:nvGrpSpPr>
          <p:grpSpPr bwMode="auto">
            <a:xfrm>
              <a:off x="2919890" y="3728777"/>
              <a:ext cx="381000" cy="381000"/>
              <a:chOff x="2078" y="1680"/>
              <a:chExt cx="1615" cy="1615"/>
            </a:xfrm>
          </p:grpSpPr>
          <p:sp>
            <p:nvSpPr>
              <p:cNvPr id="73" name="Oval 72"/>
              <p:cNvSpPr>
                <a:spLocks noChangeArrowheads="true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74" name="Oval 73"/>
              <p:cNvSpPr>
                <a:spLocks noChangeArrowheads="true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75" name="Oval 74"/>
              <p:cNvSpPr>
                <a:spLocks noChangeArrowheads="true"/>
              </p:cNvSpPr>
              <p:nvPr/>
            </p:nvSpPr>
            <p:spPr bwMode="gray">
              <a:xfrm>
                <a:off x="2337" y="1937"/>
                <a:ext cx="1096" cy="1098"/>
              </a:xfrm>
              <a:prstGeom prst="ellipse">
                <a:avLst/>
              </a:prstGeom>
              <a:gradFill flip="none" rotWithShape="true">
                <a:gsLst>
                  <a:gs pos="0">
                    <a:srgbClr val="66FF33">
                      <a:shade val="30000"/>
                      <a:satMod val="115000"/>
                    </a:srgbClr>
                  </a:gs>
                  <a:gs pos="50000">
                    <a:srgbClr val="66FF33">
                      <a:shade val="67500"/>
                      <a:satMod val="115000"/>
                    </a:srgbClr>
                  </a:gs>
                  <a:gs pos="100000">
                    <a:srgbClr val="66FF33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66FF33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algn="l"/>
                <a:endParaRPr lang="en-US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3045257" y="3456149"/>
            <a:ext cx="5768738" cy="640080"/>
            <a:chOff x="2360727" y="4622644"/>
            <a:chExt cx="5768738" cy="640080"/>
          </a:xfrm>
        </p:grpSpPr>
        <p:sp>
          <p:nvSpPr>
            <p:cNvPr id="76" name="AutoShape 10"/>
            <p:cNvSpPr>
              <a:spLocks noChangeArrowheads="true"/>
            </p:cNvSpPr>
            <p:nvPr/>
          </p:nvSpPr>
          <p:spPr bwMode="gray">
            <a:xfrm>
              <a:off x="2682761" y="4622644"/>
              <a:ext cx="5446704" cy="64008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D8A87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true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en-US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Database Technology</a:t>
              </a:r>
              <a:endPara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grpSp>
          <p:nvGrpSpPr>
            <p:cNvPr id="77" name="Group 76"/>
            <p:cNvGrpSpPr/>
            <p:nvPr/>
          </p:nvGrpSpPr>
          <p:grpSpPr bwMode="auto">
            <a:xfrm>
              <a:off x="2360727" y="4711924"/>
              <a:ext cx="381000" cy="381000"/>
              <a:chOff x="2078" y="1680"/>
              <a:chExt cx="1615" cy="1615"/>
            </a:xfrm>
          </p:grpSpPr>
          <p:sp>
            <p:nvSpPr>
              <p:cNvPr id="78" name="Oval 77"/>
              <p:cNvSpPr>
                <a:spLocks noChangeArrowheads="true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79" name="Oval 78"/>
              <p:cNvSpPr>
                <a:spLocks noChangeArrowheads="true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80" name="Oval 79"/>
              <p:cNvSpPr>
                <a:spLocks noChangeArrowheads="true"/>
              </p:cNvSpPr>
              <p:nvPr/>
            </p:nvSpPr>
            <p:spPr bwMode="gray">
              <a:xfrm>
                <a:off x="2337" y="1937"/>
                <a:ext cx="1096" cy="1098"/>
              </a:xfrm>
              <a:prstGeom prst="ellipse">
                <a:avLst/>
              </a:prstGeom>
              <a:gradFill flip="none" rotWithShape="true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algn="l"/>
                <a:endParaRPr lang="en-US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2808944" y="4200714"/>
            <a:ext cx="5735898" cy="672352"/>
            <a:chOff x="1356064" y="5562789"/>
            <a:chExt cx="5735898" cy="672352"/>
          </a:xfrm>
        </p:grpSpPr>
        <p:sp>
          <p:nvSpPr>
            <p:cNvPr id="81" name="AutoShape 10"/>
            <p:cNvSpPr>
              <a:spLocks noChangeArrowheads="true"/>
            </p:cNvSpPr>
            <p:nvPr/>
          </p:nvSpPr>
          <p:spPr bwMode="gray">
            <a:xfrm>
              <a:off x="1645258" y="5595061"/>
              <a:ext cx="5446704" cy="64008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D8A87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true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en-US" sz="280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 Technology &amp; Security</a:t>
              </a:r>
              <a:endParaRPr lang="en-US" altLang="en-US" sz="2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 bwMode="auto">
            <a:xfrm>
              <a:off x="1356064" y="5562789"/>
              <a:ext cx="381000" cy="381000"/>
              <a:chOff x="2078" y="1680"/>
              <a:chExt cx="1615" cy="1615"/>
            </a:xfrm>
          </p:grpSpPr>
          <p:sp>
            <p:nvSpPr>
              <p:cNvPr id="83" name="Oval 82"/>
              <p:cNvSpPr>
                <a:spLocks noChangeArrowheads="true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84" name="Oval 83"/>
              <p:cNvSpPr>
                <a:spLocks noChangeArrowheads="true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85" name="Oval 84"/>
              <p:cNvSpPr>
                <a:spLocks noChangeArrowheads="true"/>
              </p:cNvSpPr>
              <p:nvPr/>
            </p:nvSpPr>
            <p:spPr bwMode="gray">
              <a:xfrm>
                <a:off x="2337" y="1937"/>
                <a:ext cx="1096" cy="1098"/>
              </a:xfrm>
              <a:prstGeom prst="ellipse">
                <a:avLst/>
              </a:prstGeom>
              <a:gradFill flip="none" rotWithShape="true">
                <a:gsLst>
                  <a:gs pos="0">
                    <a:srgbClr val="431D61"/>
                  </a:gs>
                  <a:gs pos="50000">
                    <a:srgbClr val="9048C8"/>
                  </a:gs>
                  <a:gs pos="100000">
                    <a:srgbClr val="7030A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algn="l"/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86055" y="196215"/>
            <a:ext cx="1316990" cy="548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en-US" alt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C</a:t>
            </a:r>
            <a:endParaRPr lang="en-US" alt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</a:t>
            </a:r>
            <a:endParaRPr lang="en-US" alt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N</a:t>
            </a:r>
            <a:endParaRPr lang="en-US" alt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T</a:t>
            </a:r>
            <a:endParaRPr lang="en-US" alt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E</a:t>
            </a:r>
            <a:endParaRPr lang="en-US" alt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N</a:t>
            </a:r>
            <a:endParaRPr lang="en-US" alt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T</a:t>
            </a:r>
            <a:endParaRPr lang="en-US" alt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49204" y="4984304"/>
            <a:ext cx="5735898" cy="672352"/>
            <a:chOff x="1356064" y="5562789"/>
            <a:chExt cx="5735898" cy="672352"/>
          </a:xfrm>
        </p:grpSpPr>
        <p:sp>
          <p:nvSpPr>
            <p:cNvPr id="4" name="AutoShape 10"/>
            <p:cNvSpPr>
              <a:spLocks noChangeArrowheads="true"/>
            </p:cNvSpPr>
            <p:nvPr/>
          </p:nvSpPr>
          <p:spPr bwMode="gray">
            <a:xfrm>
              <a:off x="1645258" y="5595061"/>
              <a:ext cx="5446704" cy="64008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D8A87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true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l"/>
              <a:r>
                <a:rPr lang="en-US" altLang="en-US" sz="280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en-US" altLang="en-US" sz="2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 bwMode="auto">
            <a:xfrm>
              <a:off x="1356064" y="5562789"/>
              <a:ext cx="381000" cy="381000"/>
              <a:chOff x="2078" y="1680"/>
              <a:chExt cx="1615" cy="1615"/>
            </a:xfrm>
          </p:grpSpPr>
          <p:sp>
            <p:nvSpPr>
              <p:cNvPr id="11" name="Oval 10"/>
              <p:cNvSpPr>
                <a:spLocks noChangeArrowheads="true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l"/>
                <a:endParaRPr lang="en-US"/>
              </a:p>
            </p:txBody>
          </p:sp>
          <p:sp>
            <p:nvSpPr>
              <p:cNvPr id="12" name="Oval 11"/>
              <p:cNvSpPr>
                <a:spLocks noChangeArrowheads="true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l"/>
                <a:endParaRPr lang="en-US"/>
              </a:p>
            </p:txBody>
          </p:sp>
          <p:sp>
            <p:nvSpPr>
              <p:cNvPr id="13" name="Oval 12"/>
              <p:cNvSpPr>
                <a:spLocks noChangeArrowheads="true"/>
              </p:cNvSpPr>
              <p:nvPr/>
            </p:nvSpPr>
            <p:spPr bwMode="gray">
              <a:xfrm>
                <a:off x="2337" y="1937"/>
                <a:ext cx="1096" cy="1098"/>
              </a:xfrm>
              <a:prstGeom prst="ellipse">
                <a:avLst/>
              </a:prstGeom>
              <a:gradFill flip="none" rotWithShape="true">
                <a:gsLst>
                  <a:gs pos="0">
                    <a:srgbClr val="FF33CC">
                      <a:shade val="30000"/>
                      <a:satMod val="115000"/>
                    </a:srgbClr>
                  </a:gs>
                  <a:gs pos="50000">
                    <a:srgbClr val="FF33CC">
                      <a:shade val="67500"/>
                      <a:satMod val="115000"/>
                    </a:srgbClr>
                  </a:gs>
                  <a:gs pos="100000">
                    <a:srgbClr val="FF33CC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p>
                <a:pPr algn="l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540214" y="5753924"/>
            <a:ext cx="5735898" cy="672352"/>
            <a:chOff x="1356064" y="5562789"/>
            <a:chExt cx="5735898" cy="672352"/>
          </a:xfrm>
        </p:grpSpPr>
        <p:sp>
          <p:nvSpPr>
            <p:cNvPr id="15" name="AutoShape 10"/>
            <p:cNvSpPr>
              <a:spLocks noChangeArrowheads="true"/>
            </p:cNvSpPr>
            <p:nvPr/>
          </p:nvSpPr>
          <p:spPr bwMode="gray">
            <a:xfrm>
              <a:off x="1645258" y="5595061"/>
              <a:ext cx="5446704" cy="64008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D8A87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true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l"/>
              <a:r>
                <a:rPr lang="en-US" altLang="en-US" sz="280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&amp; C/C++</a:t>
              </a:r>
              <a:endParaRPr lang="en-US" altLang="en-US" sz="2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 bwMode="auto">
            <a:xfrm>
              <a:off x="1356064" y="5562789"/>
              <a:ext cx="381000" cy="381000"/>
              <a:chOff x="2078" y="1680"/>
              <a:chExt cx="1615" cy="1615"/>
            </a:xfrm>
          </p:grpSpPr>
          <p:sp>
            <p:nvSpPr>
              <p:cNvPr id="21" name="Oval 20"/>
              <p:cNvSpPr>
                <a:spLocks noChangeArrowheads="true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l"/>
                <a:endParaRPr lang="en-US"/>
              </a:p>
            </p:txBody>
          </p:sp>
          <p:sp>
            <p:nvSpPr>
              <p:cNvPr id="22" name="Oval 21"/>
              <p:cNvSpPr>
                <a:spLocks noChangeArrowheads="true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l"/>
                <a:endParaRPr lang="en-US"/>
              </a:p>
            </p:txBody>
          </p:sp>
          <p:sp>
            <p:nvSpPr>
              <p:cNvPr id="23" name="Oval 22"/>
              <p:cNvSpPr>
                <a:spLocks noChangeArrowheads="true"/>
              </p:cNvSpPr>
              <p:nvPr/>
            </p:nvSpPr>
            <p:spPr bwMode="gray">
              <a:xfrm>
                <a:off x="2337" y="1937"/>
                <a:ext cx="1096" cy="1098"/>
              </a:xfrm>
              <a:prstGeom prst="ellipse">
                <a:avLst/>
              </a:prstGeom>
              <a:gradFill flip="none" rotWithShape="true">
                <a:gsLst>
                  <a:gs pos="0">
                    <a:schemeClr val="accent1">
                      <a:lumMod val="5000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p>
                <a:pPr algn="l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Syllabus</a:t>
            </a:r>
            <a:endParaRPr lang="en-US" altLang="en-US"/>
          </a:p>
        </p:txBody>
      </p:sp>
      <p:graphicFrame>
        <p:nvGraphicFramePr>
          <p:cNvPr id="6" name="Content Placeholder 5"/>
          <p:cNvGraphicFramePr>
            <a:graphicFrameLocks noGrp="true"/>
          </p:cNvGraphicFramePr>
          <p:nvPr>
            <p:ph idx="1"/>
          </p:nvPr>
        </p:nvGraphicFramePr>
        <p:xfrm>
          <a:off x="683260" y="1508760"/>
          <a:ext cx="8350250" cy="4968240"/>
        </p:xfrm>
        <a:graphic>
          <a:graphicData uri="http://schemas.openxmlformats.org/drawingml/2006/table">
            <a:tbl>
              <a:tblPr firstRow="true" bandRow="true">
                <a:tableStyleId>{3B4B98B0-60AC-42C2-AFA5-B58CD77FA1E5}</a:tableStyleId>
              </a:tblPr>
              <a:tblGrid>
                <a:gridCol w="2751455"/>
                <a:gridCol w="328295"/>
                <a:gridCol w="5270500"/>
              </a:tblGrid>
              <a:tr h="396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ahoma" panose="020B0604030504040204" charset="0"/>
                          <a:cs typeface="Tahoma" panose="020B0604030504040204" charset="0"/>
                        </a:rPr>
                        <a:t>Course Code</a:t>
                      </a:r>
                      <a:endParaRPr lang="en-US" sz="2000" b="1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JFE301</a:t>
                      </a:r>
                      <a:endParaRPr lang="en-US" altLang="en-US" sz="2000" b="0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hMerge="true">
                  <a:tcPr/>
                </a:tc>
              </a:tr>
              <a:tr h="396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ahoma" panose="020B0604030504040204" charset="0"/>
                          <a:cs typeface="Tahoma" panose="020B0604030504040204" charset="0"/>
                        </a:rPr>
                        <a:t>Course Name</a:t>
                      </a:r>
                      <a:endParaRPr lang="en-US" sz="2000" b="1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Japanese Fundamental Information Technology </a:t>
                      </a:r>
                      <a:endParaRPr lang="en-US" sz="2000" b="0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Skill Standards</a:t>
                      </a:r>
                      <a:endParaRPr lang="en-US" sz="2000" b="0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hMerge="true">
                  <a:tcPr/>
                </a:tc>
              </a:tr>
              <a:tr h="396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ahoma" panose="020B0604030504040204" charset="0"/>
                          <a:cs typeface="Tahoma" panose="020B0604030504040204" charset="0"/>
                        </a:rPr>
                        <a:t>Number of credits</a:t>
                      </a:r>
                      <a:endParaRPr lang="en-US" sz="2000" b="1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3</a:t>
                      </a:r>
                      <a:endParaRPr lang="en-US" sz="2000" b="0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hMerge="true">
                  <a:tcPr/>
                </a:tc>
              </a:tr>
              <a:tr h="396240"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Tahoma" panose="020B0604030504040204" charset="0"/>
                          <a:cs typeface="Tahoma" panose="020B0604030504040204" charset="0"/>
                        </a:rPr>
                        <a:t>Grading policies and Evaluation</a:t>
                      </a:r>
                      <a:endParaRPr lang="en-US" sz="2000" b="1" dirty="0" smtClean="0">
                        <a:solidFill>
                          <a:srgbClr val="0000FF"/>
                        </a:solidFill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</a:tr>
              <a:tr h="39624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ahoma" panose="020B0604030504040204" charset="0"/>
                          <a:cs typeface="Tahoma" panose="020B0604030504040204" charset="0"/>
                        </a:rPr>
                        <a:t>1. Progress evaluation</a:t>
                      </a:r>
                      <a:endParaRPr lang="en-US" sz="2000" b="1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latin typeface="Tahoma" panose="020B0604030504040204" charset="0"/>
                          <a:cs typeface="Tahoma" panose="020B0604030504040204" charset="0"/>
                          <a:sym typeface="+mn-ea"/>
                        </a:rPr>
                        <a:t>- </a:t>
                      </a:r>
                      <a:r>
                        <a:rPr lang="en-US" altLang="en-US" sz="2000" dirty="0" smtClean="0">
                          <a:latin typeface="Tahoma" panose="020B0604030504040204" charset="0"/>
                          <a:cs typeface="Tahoma" panose="020B0604030504040204" charset="0"/>
                          <a:sym typeface="+mn-ea"/>
                        </a:rPr>
                        <a:t>06 Quiz, 60% total points</a:t>
                      </a:r>
                      <a:endParaRPr lang="en-US" altLang="en-US" sz="2000" b="1" dirty="0" smtClean="0">
                        <a:latin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</a:txBody>
                  <a:tcPr/>
                </a:tc>
              </a:tr>
              <a:tr h="39624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ahoma" panose="020B0604030504040204" charset="0"/>
                          <a:cs typeface="Tahoma" panose="020B0604030504040204" charset="0"/>
                        </a:rPr>
                        <a:t>2. Final exam evaluation</a:t>
                      </a:r>
                      <a:endParaRPr lang="en-US" sz="2000" b="1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- </a:t>
                      </a:r>
                      <a:r>
                        <a:rPr lang="en-US" alt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40</a:t>
                      </a:r>
                      <a:r>
                        <a:rPr 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% total points</a:t>
                      </a:r>
                      <a:endParaRPr lang="en-US" sz="2000" b="0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</a:tr>
              <a:tr h="396240"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ahoma" panose="020B0604030504040204" charset="0"/>
                          <a:cs typeface="Tahoma" panose="020B0604030504040204" charset="0"/>
                        </a:rPr>
                        <a:t>3. Compulsory prerequisites to take the final exam</a:t>
                      </a:r>
                      <a:endParaRPr lang="en-US" sz="2000" b="1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</a:tr>
              <a:tr h="396240"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dirty="0">
                          <a:latin typeface="Tahoma" panose="020B0604030504040204" charset="0"/>
                        </a:rPr>
                        <a:t>- Get more than zero points in every </a:t>
                      </a:r>
                      <a:r>
                        <a:rPr lang="en-US" altLang="en-US" sz="2000" b="0" dirty="0">
                          <a:latin typeface="Tahoma" panose="020B0604030504040204" charset="0"/>
                        </a:rPr>
                        <a:t>quiz</a:t>
                      </a:r>
                      <a:endParaRPr lang="en-US" altLang="en-US" sz="2000" b="0" dirty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</a:tr>
              <a:tr h="396240"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ahoma" panose="020B0604030504040204" charset="0"/>
                          <a:cs typeface="Tahoma" panose="020B0604030504040204" charset="0"/>
                        </a:rPr>
                        <a:t>4. Passing conditions</a:t>
                      </a:r>
                      <a:endParaRPr lang="en-US" sz="2000" b="1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</a:tr>
              <a:tr h="396240"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- </a:t>
                      </a:r>
                      <a:r>
                        <a:rPr lang="en-US" alt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Final exam</a:t>
                      </a:r>
                      <a:r>
                        <a:rPr 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 &gt;= 4/10</a:t>
                      </a:r>
                      <a:endParaRPr lang="en-US" sz="2000" b="0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</a:tr>
              <a:tr h="396240"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- </a:t>
                      </a:r>
                      <a:r>
                        <a:rPr lang="en-US" alt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Final result </a:t>
                      </a:r>
                      <a:r>
                        <a:rPr lang="en-US" sz="2000" b="0" dirty="0" smtClean="0">
                          <a:latin typeface="Tahoma" panose="020B0604030504040204" charset="0"/>
                          <a:cs typeface="Tahoma" panose="020B0604030504040204" charset="0"/>
                        </a:rPr>
                        <a:t>&gt;= 5/10</a:t>
                      </a:r>
                      <a:endParaRPr lang="en-US" sz="2000" b="0" dirty="0" smtClean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Kỳ thi FE chuẩn kỹ sư CNTT Nhật Bản</a:t>
            </a:r>
            <a:endParaRPr lang="en-US"/>
          </a:p>
          <a:p>
            <a:pPr marL="0" indent="0" algn="ctr">
              <a:buNone/>
            </a:pPr>
            <a:r>
              <a:rPr lang="en-US">
                <a:hlinkClick r:id="rId1" action="ppaction://hlinkfile"/>
              </a:rPr>
              <a:t>https://techmaster.vn/posts/35791/ky-thi-fe-chuan-ky-su-cntt-nhat-ban</a:t>
            </a:r>
            <a:endParaRPr lang="en-US"/>
          </a:p>
          <a:p>
            <a:endParaRPr lang="en-US"/>
          </a:p>
          <a:p>
            <a:r>
              <a:rPr lang="en-US"/>
              <a:t>Kinh nghiệm luyện thi chứng chỉ FE</a:t>
            </a:r>
            <a:endParaRPr lang="en-US"/>
          </a:p>
          <a:p>
            <a:pPr marL="0" indent="0" algn="ctr">
              <a:buNone/>
            </a:pPr>
            <a:r>
              <a:rPr lang="en-US">
                <a:hlinkClick r:id="rId2" action="ppaction://hlinkfile"/>
              </a:rPr>
              <a:t>https://japanlife-guide.com/kinh-nghiem-luyen-thi-chung-chi-fe-tieng-nhat/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Learning way</a:t>
            </a:r>
            <a:endParaRPr lang="en-US" altLang="en-US"/>
          </a:p>
        </p:txBody>
      </p:sp>
      <p:pic>
        <p:nvPicPr>
          <p:cNvPr id="1036" name="Picture 12" descr="HÃ¬nh áº£nh cÃ³ liÃªn quan"/>
          <p:cNvPicPr>
            <a:picLocks noChangeAspect="true" noChangeArrowheads="true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885859" y="43908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áº¿t quáº£ hÃ¬nh áº£nh"/>
          <p:cNvPicPr>
            <a:picLocks noChangeAspect="true" noChangeArrowheads="true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6287" y="444000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true" noChangeArrowheads="true"/>
          </p:cNvPicPr>
          <p:nvPr/>
        </p:nvPicPr>
        <p:blipFill rotWithShape="true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flipH="true">
            <a:off x="5558700" y="1797549"/>
            <a:ext cx="2286000" cy="177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"/>
          <p:cNvPicPr>
            <a:picLocks noChangeAspect="true" noChangeArrowheads="true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042216" y="468919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04396" y="1868162"/>
            <a:ext cx="2286000" cy="1639019"/>
          </a:xfrm>
          <a:prstGeom prst="rect">
            <a:avLst/>
          </a:prstGeom>
        </p:spPr>
      </p:pic>
      <p:pic>
        <p:nvPicPr>
          <p:cNvPr id="2058" name="Picture 10" descr="HÃ¬nh áº£nh cÃ³ liÃªn quan"/>
          <p:cNvPicPr>
            <a:picLocks noChangeAspect="true" noChangeArrowheads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flipH="true">
            <a:off x="5558790" y="398271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true"/>
          <p:nvPr/>
        </p:nvSpPr>
        <p:spPr>
          <a:xfrm>
            <a:off x="3257550" y="5114290"/>
            <a:ext cx="2475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>
                <a:latin typeface="Tahoma" panose="020B0604030504040204" charset="0"/>
                <a:cs typeface="Tahoma" panose="020B0604030504040204" charset="0"/>
              </a:rPr>
              <a:t>Group</a:t>
            </a:r>
            <a:endParaRPr lang="en-US" altLang="en-US" sz="280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990215" y="2211070"/>
            <a:ext cx="24777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>
                <a:latin typeface="Tahoma" panose="020B0604030504040204" charset="0"/>
                <a:cs typeface="Tahoma" panose="020B0604030504040204" charset="0"/>
              </a:rPr>
              <a:t>Mentor &amp; </a:t>
            </a:r>
            <a:endParaRPr lang="en-US" altLang="en-US" sz="2800">
              <a:latin typeface="Tahoma" panose="020B0604030504040204" charset="0"/>
              <a:cs typeface="Tahoma" panose="020B0604030504040204" charset="0"/>
            </a:endParaRPr>
          </a:p>
          <a:p>
            <a:pPr algn="l"/>
            <a:r>
              <a:rPr lang="en-US" altLang="en-US" sz="2800">
                <a:latin typeface="Tahoma" panose="020B0604030504040204" charset="0"/>
                <a:cs typeface="Tahoma" panose="020B0604030504040204" charset="0"/>
              </a:rPr>
              <a:t>Researcher</a:t>
            </a:r>
            <a:endParaRPr lang="en-US" altLang="en-US" sz="280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7844790" y="2211070"/>
            <a:ext cx="2475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>
                <a:latin typeface="Tahoma" panose="020B0604030504040204" charset="0"/>
                <a:cs typeface="Tahoma" panose="020B0604030504040204" charset="0"/>
              </a:rPr>
              <a:t>Try hard yourself</a:t>
            </a:r>
            <a:endParaRPr lang="en-US" altLang="en-US" sz="280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7844790" y="4864735"/>
            <a:ext cx="2475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>
                <a:latin typeface="Tahoma" panose="020B0604030504040204" charset="0"/>
                <a:cs typeface="Tahoma" panose="020B0604030504040204" charset="0"/>
              </a:rPr>
              <a:t>Presentation</a:t>
            </a:r>
            <a:endParaRPr lang="en-US" altLang="en-US" sz="2800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Resources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77545" y="1360170"/>
            <a:ext cx="8971915" cy="5401310"/>
          </a:xfrm>
        </p:spPr>
        <p:txBody>
          <a:bodyPr>
            <a:noAutofit/>
          </a:bodyPr>
          <a:p>
            <a:r>
              <a:rPr lang="en-US" altLang="en-US" sz="2100"/>
              <a:t>JFE301_FE_Exam_Preparation_Book_VOL1.pdf</a:t>
            </a:r>
            <a:endParaRPr lang="en-US" altLang="en-US" sz="2100"/>
          </a:p>
          <a:p>
            <a:r>
              <a:rPr lang="en-US" altLang="en-US" sz="2100"/>
              <a:t>JFE301_FE_Exam_Preparation_Book_VOL2.pdf</a:t>
            </a:r>
            <a:endParaRPr lang="en-US" altLang="en-US" sz="2100"/>
          </a:p>
          <a:p>
            <a:r>
              <a:rPr lang="en-US" altLang="en-US" sz="2100"/>
              <a:t>JFE301_Textbook 2_Syllabus for FE V</a:t>
            </a:r>
            <a:r>
              <a:rPr lang="" altLang="en-US" sz="2100"/>
              <a:t>4</a:t>
            </a:r>
            <a:r>
              <a:rPr lang="en-US" altLang="en-US" sz="2100"/>
              <a:t>.pdf</a:t>
            </a:r>
            <a:endParaRPr lang="en-US" altLang="en-US" sz="2100"/>
          </a:p>
          <a:p>
            <a:r>
              <a:rPr lang="en-US" altLang="en-US" sz="2100"/>
              <a:t>Quyen1_INTRODUCTION TO COMPUTER SYSTEMS.pdf</a:t>
            </a:r>
            <a:endParaRPr lang="en-US" altLang="en-US" sz="2100"/>
          </a:p>
          <a:p>
            <a:r>
              <a:rPr altLang="en-US" sz="2100">
                <a:sym typeface="+mn-ea"/>
              </a:rPr>
              <a:t>Quyen2_SYSTEM DEVELOPMENT AND OPERATIONS.pdf</a:t>
            </a:r>
            <a:endParaRPr altLang="en-US" sz="2100">
              <a:sym typeface="+mn-ea"/>
            </a:endParaRPr>
          </a:p>
          <a:p>
            <a:r>
              <a:rPr altLang="en-US" sz="2100">
                <a:sym typeface="+mn-ea"/>
              </a:rPr>
              <a:t>Quyen3_INTERNAL DESIGN AND PROGRAMMING.pdf</a:t>
            </a:r>
            <a:endParaRPr altLang="en-US" sz="2100">
              <a:sym typeface="+mn-ea"/>
            </a:endParaRPr>
          </a:p>
          <a:p>
            <a:r>
              <a:rPr altLang="en-US" sz="2100">
                <a:sym typeface="+mn-ea"/>
              </a:rPr>
              <a:t>Quyen4_NETWORK AND DATABASE TECHNOLOGIES.pdf</a:t>
            </a:r>
            <a:endParaRPr altLang="en-US" sz="2100">
              <a:sym typeface="+mn-ea"/>
            </a:endParaRPr>
          </a:p>
          <a:p>
            <a:r>
              <a:rPr altLang="en-US" sz="2100">
                <a:sym typeface="+mn-ea"/>
              </a:rPr>
              <a:t>Quyen5_CURRENT IT TOPICS.pdf</a:t>
            </a:r>
            <a:endParaRPr altLang="en-US" sz="2100">
              <a:sym typeface="+mn-ea"/>
            </a:endParaRPr>
          </a:p>
          <a:p>
            <a:r>
              <a:rPr altLang="en-US" sz="2100">
                <a:sym typeface="+mn-ea"/>
                <a:hlinkClick r:id="rId1" tooltip="" action="ppaction://hlinkfile"/>
              </a:rPr>
              <a:t>https://www.ipa.go.jp/english/humandev/reference.html</a:t>
            </a:r>
            <a:endParaRPr altLang="en-US" sz="2100">
              <a:sym typeface="+mn-ea"/>
            </a:endParaRPr>
          </a:p>
          <a:p>
            <a:r>
              <a:rPr altLang="en-US" sz="2100">
                <a:sym typeface="+mn-ea"/>
                <a:hlinkClick r:id="rId2"/>
              </a:rPr>
              <a:t>http://itpec.org/pastexamqa/fe.html</a:t>
            </a:r>
            <a:endParaRPr altLang="en-US" sz="2100">
              <a:sym typeface="+mn-ea"/>
            </a:endParaRPr>
          </a:p>
          <a:p>
            <a:r>
              <a:rPr altLang="en-US" sz="2100">
                <a:sym typeface="+mn-ea"/>
                <a:hlinkClick r:id="rId3"/>
              </a:rPr>
              <a:t>http://itpec.org/pastexamqa/ip.html</a:t>
            </a:r>
            <a:endParaRPr altLang="en-US" sz="2100">
              <a:sym typeface="+mn-ea"/>
            </a:endParaRPr>
          </a:p>
          <a:p>
            <a:r>
              <a:rPr lang="en-US" altLang="en-US" sz="2100">
                <a:sym typeface="+mn-ea"/>
                <a:hlinkClick r:id="rId4"/>
              </a:rPr>
              <a:t>http://lmscantho.fpt.edu.vn</a:t>
            </a:r>
            <a:endParaRPr lang="en-US" altLang="en-US" sz="21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545" y="609600"/>
            <a:ext cx="2811145" cy="2792095"/>
          </a:xfrm>
        </p:spPr>
        <p:txBody>
          <a:bodyPr>
            <a:normAutofit/>
          </a:bodyPr>
          <a:p>
            <a:pPr algn="ctr"/>
            <a:r>
              <a:rPr lang="en-US" altLang="en-US"/>
              <a:t>Certificate </a:t>
            </a:r>
            <a:endParaRPr lang="en-US" altLang="en-US"/>
          </a:p>
        </p:txBody>
      </p:sp>
      <p:pic>
        <p:nvPicPr>
          <p:cNvPr id="4" name="Picture 3" descr="sv_chung chi FE"/>
          <p:cNvPicPr>
            <a:picLocks noChangeAspect="true"/>
          </p:cNvPicPr>
          <p:nvPr/>
        </p:nvPicPr>
        <p:blipFill>
          <a:blip r:embed="rId1"/>
          <a:srcRect t="10758" b="10473"/>
          <a:stretch>
            <a:fillRect/>
          </a:stretch>
        </p:blipFill>
        <p:spPr>
          <a:xfrm>
            <a:off x="3858895" y="296545"/>
            <a:ext cx="4473575" cy="6264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7650" y="1477010"/>
            <a:ext cx="9482455" cy="2574290"/>
          </a:xfrm>
        </p:spPr>
        <p:txBody>
          <a:bodyPr/>
          <a:p>
            <a:pPr algn="ctr"/>
            <a:r>
              <a:rPr lang="en-US" altLang="en-US" sz="6600">
                <a:solidFill>
                  <a:srgbClr val="DA633A"/>
                </a:solidFill>
              </a:rPr>
              <a:t>GROUPING</a:t>
            </a:r>
            <a:endParaRPr lang="en-US" altLang="en-US" sz="6600">
              <a:solidFill>
                <a:srgbClr val="DA633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Computer Science # </a:t>
            </a:r>
            <a:br>
              <a:rPr lang="en-US" altLang="en-US"/>
            </a:br>
            <a:r>
              <a:rPr lang="en-US" altLang="en-US" sz="3200">
                <a:solidFill>
                  <a:srgbClr val="F27225"/>
                </a:solidFill>
              </a:rPr>
              <a:t>Topic 1: Number presentation</a:t>
            </a:r>
            <a:endParaRPr lang="en-US" altLang="en-US" sz="3200">
              <a:solidFill>
                <a:srgbClr val="F27225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46710" y="1922780"/>
            <a:ext cx="10419715" cy="4498340"/>
          </a:xfrm>
        </p:spPr>
        <p:txBody>
          <a:bodyPr>
            <a:normAutofit/>
          </a:bodyPr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1400" b="1"/>
              <a:t>Radix convertion</a:t>
            </a:r>
            <a:endParaRPr lang="en-US" sz="1400" b="1"/>
          </a:p>
          <a:p>
            <a:pPr marL="971550" lvl="1" indent="-514350">
              <a:lnSpc>
                <a:spcPct val="90000"/>
              </a:lnSpc>
              <a:buAutoNum type="arabicPeriod"/>
            </a:pPr>
            <a:r>
              <a:rPr lang="en-US" altLang="en-US" sz="1400"/>
              <a:t>Creates 4-bit binary table</a:t>
            </a:r>
            <a:endParaRPr lang="en-US" altLang="en-US" sz="1400"/>
          </a:p>
          <a:p>
            <a:pPr marL="971550" lvl="1" indent="-514350">
              <a:lnSpc>
                <a:spcPct val="90000"/>
              </a:lnSpc>
              <a:buAutoNum type="arabicPeriod"/>
            </a:pPr>
            <a:r>
              <a:rPr lang="en-US" altLang="en-US" sz="1400"/>
              <a:t>Radix convertion: decimal, octal, hexadecimal, binary</a:t>
            </a:r>
            <a:endParaRPr lang="en-US" altLang="en-US" sz="1400"/>
          </a:p>
          <a:p>
            <a:pPr marL="969645" lvl="2" indent="0">
              <a:lnSpc>
                <a:spcPct val="90000"/>
              </a:lnSpc>
              <a:buNone/>
            </a:pPr>
            <a:r>
              <a:rPr lang="en-US" sz="1400"/>
              <a:t>How To Convert Decimal to Binary </a:t>
            </a:r>
            <a:r>
              <a:rPr lang="en-US" altLang="en-US" sz="1400"/>
              <a:t>Using Subtract method: </a:t>
            </a:r>
            <a:r>
              <a:rPr lang="en-US" sz="1400">
                <a:hlinkClick r:id="rId1" action="ppaction://hlinkfile"/>
              </a:rPr>
              <a:t>https://www.youtube.com/watch?v=rsxT4FfRBaM</a:t>
            </a:r>
            <a:endParaRPr lang="en-US" sz="140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en-US" sz="1400" b="1"/>
              <a:t>Binary operators </a:t>
            </a:r>
            <a:endParaRPr lang="en-US" altLang="en-US" sz="1400"/>
          </a:p>
          <a:p>
            <a:pPr marL="971550" lvl="1" indent="-514350">
              <a:lnSpc>
                <a:spcPct val="90000"/>
              </a:lnSpc>
              <a:buAutoNum type="arabicPeriod"/>
            </a:pPr>
            <a:r>
              <a:rPr lang="en-US" altLang="en-US" sz="1400"/>
              <a:t>AND, OR, NOT, XOR, LEFT SHIFT, RIGHT SHIFT: </a:t>
            </a:r>
            <a:r>
              <a:rPr lang="en-US" altLang="en-US" sz="1400">
                <a:hlinkClick r:id="rId2" action="ppaction://hlinkfile"/>
              </a:rPr>
              <a:t>https://www.youtube.com/watch?v=xXBitioUzf8</a:t>
            </a:r>
            <a:endParaRPr lang="en-US" altLang="en-US" sz="1400"/>
          </a:p>
          <a:p>
            <a:pPr marL="971550" lvl="1" indent="-514350">
              <a:lnSpc>
                <a:spcPct val="90000"/>
              </a:lnSpc>
              <a:buAutoNum type="arabicPeriod"/>
            </a:pPr>
            <a:r>
              <a:rPr lang="en-US" altLang="en-US" sz="1400"/>
              <a:t>Add, Subtract, Multiply, Divide: </a:t>
            </a:r>
            <a:r>
              <a:rPr lang="en-US" altLang="en-US" sz="1400">
                <a:hlinkClick r:id="rId3" action="ppaction://hlinkfile"/>
              </a:rPr>
              <a:t>https://www.youtube.com/watch?v=mZE_w5L-hyU</a:t>
            </a:r>
            <a:endParaRPr lang="en-US" altLang="en-US" sz="140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en-US" sz="1400" b="1"/>
              <a:t>Represents integer using </a:t>
            </a:r>
            <a:r>
              <a:rPr lang="en-US" sz="1400" b="1"/>
              <a:t>2-complement </a:t>
            </a:r>
            <a:r>
              <a:rPr lang="en-US" altLang="en-US" sz="1400" b="1"/>
              <a:t>format:</a:t>
            </a:r>
            <a:r>
              <a:rPr lang="en-US" altLang="en-US" sz="1400"/>
              <a:t> </a:t>
            </a:r>
            <a:r>
              <a:rPr lang="en-US" altLang="en-US" sz="1400">
                <a:hlinkClick r:id="rId4" action="ppaction://hlinkfile"/>
              </a:rPr>
              <a:t>https://www.youtube.com/watch?v=4qH4unVtJkE</a:t>
            </a:r>
            <a:endParaRPr lang="en-US" altLang="en-US" sz="140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en-US" sz="1400" b="1">
                <a:sym typeface="+mn-ea"/>
              </a:rPr>
              <a:t>Represents real number using </a:t>
            </a:r>
            <a:r>
              <a:rPr lang="en-US" altLang="en-US" sz="1400" b="1"/>
              <a:t>Floating point</a:t>
            </a:r>
            <a:endParaRPr lang="en-US" altLang="en-US" sz="1400"/>
          </a:p>
          <a:p>
            <a:pPr marL="971550" lvl="1" indent="-514350">
              <a:lnSpc>
                <a:spcPct val="90000"/>
              </a:lnSpc>
              <a:buAutoNum type="arabicPeriod"/>
            </a:pPr>
            <a:r>
              <a:rPr lang="en-US" altLang="en-US" sz="1400">
                <a:sym typeface="+mn-ea"/>
              </a:rPr>
              <a:t>Decimal to IEEE 754 </a:t>
            </a:r>
            <a:r>
              <a:rPr lang="en-US" altLang="en-US" sz="1400" b="1" i="1">
                <a:sym typeface="+mn-ea"/>
              </a:rPr>
              <a:t>Floating Point</a:t>
            </a:r>
            <a:r>
              <a:rPr lang="en-US" altLang="en-US" sz="1400">
                <a:sym typeface="+mn-ea"/>
              </a:rPr>
              <a:t> Representation: </a:t>
            </a:r>
            <a:r>
              <a:rPr lang="en-US" altLang="en-US" sz="1400">
                <a:hlinkClick r:id="rId5" action="ppaction://hlinkfile"/>
              </a:rPr>
              <a:t>https://www.youtube.com/watch?v=8afbTaA-gOQ</a:t>
            </a:r>
            <a:endParaRPr lang="en-US" altLang="en-US" sz="1400">
              <a:hlinkClick r:id="rId5" action="ppaction://hlinkfile"/>
            </a:endParaRPr>
          </a:p>
          <a:p>
            <a:pPr marL="514350" lvl="0" indent="-514350">
              <a:lnSpc>
                <a:spcPct val="90000"/>
              </a:lnSpc>
              <a:buAutoNum type="arabicPeriod"/>
            </a:pPr>
            <a:r>
              <a:rPr lang="en-US" altLang="en-US" sz="1400" b="1">
                <a:sym typeface="+mn-ea"/>
              </a:rPr>
              <a:t>Represents real number using Biased exponent</a:t>
            </a:r>
            <a:endParaRPr lang="en-US" altLang="en-US" sz="1400">
              <a:sym typeface="+mn-ea"/>
            </a:endParaRPr>
          </a:p>
          <a:p>
            <a:pPr marL="971550" lvl="1" indent="-514350">
              <a:lnSpc>
                <a:spcPct val="90000"/>
              </a:lnSpc>
              <a:buAutoNum type="arabicPeriod"/>
            </a:pPr>
            <a:r>
              <a:rPr lang="en-US" altLang="en-US" sz="1400">
                <a:sym typeface="+mn-ea"/>
              </a:rPr>
              <a:t>IEEE 754 Floating Point</a:t>
            </a:r>
            <a:r>
              <a:rPr lang="en-US" altLang="en-US" sz="1400" b="1" i="1">
                <a:sym typeface="+mn-ea"/>
              </a:rPr>
              <a:t> </a:t>
            </a:r>
            <a:r>
              <a:rPr lang="en-US" altLang="en-US" sz="1400">
                <a:sym typeface="+mn-ea"/>
              </a:rPr>
              <a:t>Representation to its </a:t>
            </a:r>
            <a:r>
              <a:rPr lang="en-US" altLang="en-US" sz="1400" b="1" i="1">
                <a:sym typeface="+mn-ea"/>
              </a:rPr>
              <a:t>Decimal Equivalent</a:t>
            </a:r>
            <a:r>
              <a:rPr lang="en-US" altLang="en-US" sz="1400">
                <a:sym typeface="+mn-ea"/>
              </a:rPr>
              <a:t>: </a:t>
            </a:r>
            <a:r>
              <a:rPr lang="en-US" altLang="en-US" sz="1400">
                <a:hlinkClick r:id="rId6" action="ppaction://hlinkfile"/>
              </a:rPr>
              <a:t>https://www.youtube.com/watch?v=LXF-wcoeT0o</a:t>
            </a:r>
            <a:endParaRPr lang="en-US" altLang="en-US" sz="1400">
              <a:hlinkClick r:id="rId6" action="ppaction://hlinkfile"/>
            </a:endParaRPr>
          </a:p>
          <a:p>
            <a:pPr marL="971550" lvl="1" indent="-514350">
              <a:lnSpc>
                <a:spcPct val="90000"/>
              </a:lnSpc>
              <a:buAutoNum type="arabicPeriod"/>
            </a:pPr>
            <a:r>
              <a:rPr lang="en-US" altLang="en-US" sz="1400">
                <a:sym typeface="+mn-ea"/>
              </a:rPr>
              <a:t>Why There is a </a:t>
            </a:r>
            <a:r>
              <a:rPr lang="en-US" altLang="en-US" sz="1400" b="1" i="1">
                <a:sym typeface="+mn-ea"/>
              </a:rPr>
              <a:t>Bias 127</a:t>
            </a:r>
            <a:r>
              <a:rPr lang="en-US" altLang="en-US" sz="1400">
                <a:sym typeface="+mn-ea"/>
              </a:rPr>
              <a:t> in Exponent in IEEE 754 Standard Single Precision: </a:t>
            </a:r>
            <a:r>
              <a:rPr lang="en-US" altLang="en-US" sz="1400">
                <a:sym typeface="+mn-ea"/>
                <a:hlinkClick r:id="rId7" action="ppaction://hlinkfile"/>
              </a:rPr>
              <a:t>https://www.youtube.com/watch?v=aE2kVS0O0OE</a:t>
            </a:r>
            <a:endParaRPr lang="en-US" altLang="en-US" sz="1400">
              <a:sym typeface="+mn-ea"/>
              <a:hlinkClick r:id="rId7" action="ppaction://hlinkfi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true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false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5616</Words>
  <Application>WPS Presentation</Application>
  <PresentationFormat>Widescreen</PresentationFormat>
  <Paragraphs>225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Tahoma</vt:lpstr>
      <vt:lpstr>Wingdings 3</vt:lpstr>
      <vt:lpstr>微软雅黑</vt:lpstr>
      <vt:lpstr>Arial Unicode MS</vt:lpstr>
      <vt:lpstr>Trebuchet MS</vt:lpstr>
      <vt:lpstr>Calibri</vt:lpstr>
      <vt:lpstr>文泉驿正黑</vt:lpstr>
      <vt:lpstr>Times New Roman</vt:lpstr>
      <vt:lpstr>Facet</vt:lpstr>
      <vt:lpstr>JFE301 Japanese Fundamental  Information Technology  Skill Standards </vt:lpstr>
      <vt:lpstr>PowerPoint 演示文稿</vt:lpstr>
      <vt:lpstr>Syllabus</vt:lpstr>
      <vt:lpstr>Overview</vt:lpstr>
      <vt:lpstr>Learning way</vt:lpstr>
      <vt:lpstr>Resources</vt:lpstr>
      <vt:lpstr>Certificate </vt:lpstr>
      <vt:lpstr>GROUPING</vt:lpstr>
      <vt:lpstr>Computer Science #  Topic 1: Number presentation</vt:lpstr>
      <vt:lpstr>Computer Science #  Topic 2: Regular Expression</vt:lpstr>
      <vt:lpstr>Computer Science #  Topic 3: Data structures (1)</vt:lpstr>
      <vt:lpstr>Computer Science #  Topic 4: Data structures (2)</vt:lpstr>
      <vt:lpstr>Computer Science #  Topic 5: Search &amp; Sort</vt:lpstr>
      <vt:lpstr>Computer Science #  Topic 6: String Search</vt:lpstr>
      <vt:lpstr>Computer Science #  Topic 7: Graph</vt:lpstr>
      <vt:lpstr>PowerPoint 演示文稿</vt:lpstr>
    </vt:vector>
  </TitlesOfParts>
  <Company>Laptop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sky</dc:creator>
  <cp:lastModifiedBy>khanhvh</cp:lastModifiedBy>
  <cp:revision>145</cp:revision>
  <dcterms:created xsi:type="dcterms:W3CDTF">2021-07-23T09:22:48Z</dcterms:created>
  <dcterms:modified xsi:type="dcterms:W3CDTF">2021-07-23T09:22:48Z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